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8BEB-920C-0DF1-1BAB-9E6F111E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B16B-84C7-03B6-91BD-48886DDB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EE3-31C3-4102-A7DF-CFFB4397DE8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6AB6A-8AB1-6306-BDC4-3A637BF5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4E095-9F5D-5C7B-CD9E-7CF36084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6ED2-E2F3-4477-BDA2-96087DB2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D13D7-A514-B2DD-7DA7-BB439A6A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28E80-8783-25C3-FDF1-54A9235A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EAF1-E1E5-5ACF-AED0-DCC9656C8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6EE3-31C3-4102-A7DF-CFFB4397DE8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37B7-BEF9-8CD6-EF05-6E06F2802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137C-293E-FEB1-96AE-4AE635AF7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A6ED2-E2F3-4477-BDA2-96087DB2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D0A89-35FA-741B-CAC6-727D270F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A4755-3FFE-991A-63B0-6ED6649C3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149C9-8AA2-D989-83EC-E1A37105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168BB-A24A-6667-55DD-D2119715A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6005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95994-5A57-0CDD-A9BE-5EB01047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F44BF-5BA9-D029-F57C-A4ED7443B0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9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107CC1-114B-C827-9168-E5C1A754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37E32-4509-A2EB-0664-6374958FD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9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1F2BA5-A806-2776-3041-82D798C5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</a:rPr>
              <a:t>Lựa chọn các từ sau để điền vào chỗ trống</a:t>
            </a:r>
            <a:endParaRPr 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02AD-5185-515F-3CC1-3DC201D4D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211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ED6429-0E12-1BD9-A648-74F3BCF5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9D416-CA0D-71E1-357A-6F6FC9DB1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854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0E728-5A4D-D9DD-4E3C-53A237AC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EE113-0DFB-D419-2F5C-7EE5485A2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6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689B2-96A2-4B54-AD30-D935A0AB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8EDD8-C73A-7135-AE30-083D353586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3230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A04C0-580E-006C-7CF5-0789CC48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26BF6-04EF-2B74-3890-1081BA0FB3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636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884D83-8A2D-84CB-AB3D-25083AD9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FACB8-A913-E1DD-C2FF-D183A094C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8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17B78-8857-0278-FF50-54AC17D9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3D83B-3549-E36B-04C9-9C69DE868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562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4993EA-B9D1-4015-E3A5-63E328F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Merriweather" panose="00000500000000000000" pitchFamily="2" charset="-93"/>
              </a:rPr>
              <a:t>BÀI 8</a:t>
            </a:r>
            <a:endParaRPr lang="en-US" sz="5400" dirty="0">
              <a:latin typeface="Merriweather" panose="00000500000000000000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71933-4B11-0793-BDE8-5C30574E8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3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73601-EB49-0342-ED30-7EA756A1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74CEF-5B7B-C5EA-5BE0-CD40018A4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3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EFD2B-CFFD-E65C-A2A9-2AFC285C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A1E68-4391-5994-9328-A7DAFC01B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4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4F61B-E461-9C16-1D98-3D9DAF9D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0721B-C5B1-9214-9E64-8D454D710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723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A0D9BC-1264-FD28-B472-60B73642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2000"/>
              <a:t>Tìm đơn vị tốc độ thích hợp để điền vào chỗ trống ở bảng </a:t>
            </a:r>
            <a:r>
              <a:rPr lang="en-US" sz="2000"/>
              <a:t>sau</a:t>
            </a:r>
            <a:r>
              <a:rPr lang="vi-VN" sz="2000"/>
              <a:t>: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04B0-0F3E-F44D-441A-1E0E1118B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526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A4ADC-5C31-FFEB-237C-CBF6B310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7ABF1-78F2-FEC6-D39E-E207EE911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923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D0581E-36CE-CC72-8FBE-41455A2C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DADA5-3C03-20C2-1466-BE28320E3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27452"/>
      </p:ext>
    </p:extLst>
  </p:cSld>
  <p:clrMapOvr>
    <a:masterClrMapping/>
  </p:clrMapOvr>
  <p:transition spd="slow"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28CE2-CF06-3D8D-F3B3-5E77E0B3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BDEE-C1CE-8EFC-800F-3751356EA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9CB83C-266A-5B5E-880D-02B38F97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32199-1CBD-B0D1-561B-5732E70F4B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97656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7E781D-A384-EC0D-6618-6D5F54A5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18203-D762-80C6-0C4B-E84F3DDA7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4090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AFD96-329E-25C7-9904-3F871513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Ví dụ 1: Một đoàn tàu trong thời gian 1,5 giờ đi được quãng đường dài 81 km. Tính tốc độ của tàu ra km/h, m/s.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4A43D-2EE4-5F80-5032-33D791D2D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72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C53E22-3938-F976-5544-52EF4107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Làm thế nào để nhận biết sự nhanh hay chậm của chuyển động????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875E2-A665-072E-9B1E-EE4A26B0E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587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95E167F-4FD5-DE57-7535-AA13E8C08D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b="0" dirty="0"/>
                  <a:t>Tốc </a:t>
                </a:r>
                <a:r>
                  <a:rPr lang="en-US" sz="2000" b="0" dirty="0" err="1"/>
                  <a:t>độ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của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tàu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tính</a:t>
                </a:r>
                <a:r>
                  <a:rPr lang="en-US" sz="2000" b="0" dirty="0"/>
                  <a:t> ra km/h </a:t>
                </a:r>
                <a:r>
                  <a:rPr lang="en-US" sz="2000" b="0" dirty="0" err="1"/>
                  <a:t>là</a:t>
                </a:r>
                <a:r>
                  <a:rPr lang="en-US" sz="2000" b="0" dirty="0"/>
                  <a:t>:</a:t>
                </a:r>
                <a:br>
                  <a:rPr lang="en-US" sz="2000" b="0" dirty="0"/>
                </a:br>
                <a:r>
                  <a:rPr lang="en-US" sz="2000" b="0" dirty="0"/>
                  <a:t>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dirty="0"/>
                          <m:t>t</m:t>
                        </m:r>
                      </m:den>
                    </m:f>
                  </m:oMath>
                </a14:m>
                <a:r>
                  <a:rPr lang="ar-AE" sz="20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AE" sz="2000" b="0" dirty="0"/>
                          <m:t>81</m:t>
                        </m:r>
                      </m:num>
                      <m:den>
                        <m:r>
                          <m:rPr>
                            <m:nor/>
                          </m:rPr>
                          <a:rPr lang="ar-AE" sz="2000" b="0" dirty="0"/>
                          <m:t>1,5</m:t>
                        </m:r>
                      </m:den>
                    </m:f>
                  </m:oMath>
                </a14:m>
                <a:r>
                  <a:rPr lang="ar-AE" sz="2000" b="0" dirty="0"/>
                  <a:t> = 54 </a:t>
                </a:r>
                <a:r>
                  <a:rPr lang="en-US" sz="2000" b="0" dirty="0"/>
                  <a:t>km/h</a:t>
                </a:r>
                <a:br>
                  <a:rPr lang="en-US" sz="2000" dirty="0"/>
                </a:br>
                <a:endParaRPr lang="en-US" sz="2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E95E167F-4FD5-DE57-7535-AA13E8C08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3" t="-3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BE2C7A8-1DBD-DDFB-86DE-2EC38FD24C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7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6AFD88-29DA-FBB8-B565-59FEF4D1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Ví dụ 2: Một bạn nhà cách tường 5 km, xuất phát từ nhà lúc 6 h 45 min đến trường lúc 7 h 15 min. Tính tốc độ của tàu ra km/h, m/s.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9E732-ABA0-5265-D50F-B80742C3C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9091"/>
      </p:ext>
    </p:extLst>
  </p:cSld>
  <p:clrMapOvr>
    <a:masterClrMapping/>
  </p:clrMapOvr>
  <p:transition spd="slow"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8AD71F8E-5D53-992D-DFB8-27245EE2D0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25000"/>
                      </a:schemeClr>
                    </a:solidFill>
                  </a:rPr>
                  <a:t>Giải:</a:t>
                </a:r>
                <a:br>
                  <a:rPr lang="en-US" sz="2000" b="0" dirty="0"/>
                </a:br>
                <a:r>
                  <a:rPr lang="en-US" sz="2000" b="0" dirty="0" err="1"/>
                  <a:t>Tốc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độ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đi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xe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đạp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của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bạn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đó</a:t>
                </a:r>
                <a:r>
                  <a:rPr lang="en-US" sz="2000" b="0" dirty="0"/>
                  <a:t> </a:t>
                </a:r>
                <a:r>
                  <a:rPr lang="en-US" sz="2000" b="0" dirty="0" err="1"/>
                  <a:t>là</a:t>
                </a:r>
                <a:r>
                  <a:rPr lang="en-US" sz="2000" b="0" dirty="0"/>
                  <a:t>:</a:t>
                </a:r>
                <a:br>
                  <a:rPr lang="en-US" sz="2000" b="0" dirty="0"/>
                </a:br>
                <a:r>
                  <a:rPr lang="en-US" sz="2000" b="0" dirty="0"/>
                  <a:t>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dirty="0"/>
                          <m:t>t</m:t>
                        </m:r>
                      </m:den>
                    </m:f>
                  </m:oMath>
                </a14:m>
                <a:r>
                  <a:rPr lang="ar-AE" sz="2000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AE" sz="2000" b="0" i="0" dirty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AE" sz="2000" b="0" i="0" dirty="0" smtClean="0"/>
                          <m:t>0</m:t>
                        </m:r>
                        <m:r>
                          <m:rPr>
                            <m:nor/>
                          </m:rPr>
                          <a:rPr lang="ar-AE" sz="2000" b="0" dirty="0"/>
                          <m:t>,5</m:t>
                        </m:r>
                      </m:den>
                    </m:f>
                  </m:oMath>
                </a14:m>
                <a:r>
                  <a:rPr lang="ar-AE" sz="2000" b="0" dirty="0"/>
                  <a:t> = 10 </a:t>
                </a:r>
                <a:r>
                  <a:rPr lang="en-US" sz="2000" b="0" dirty="0"/>
                  <a:t>km/h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ar-AE" sz="20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r-AE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000" b="0" i="1" dirty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ar-AE" sz="2000" b="0" dirty="0"/>
                  <a:t> </a:t>
                </a:r>
                <a:r>
                  <a:rPr lang="en-US" sz="2000" b="0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AE" sz="2000" b="0" i="0" dirty="0" smtClean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ar-AE" sz="2000" b="0" i="0" dirty="0" smtClean="0"/>
                          <m:t>3.6</m:t>
                        </m:r>
                      </m:den>
                    </m:f>
                  </m:oMath>
                </a14:m>
                <a:r>
                  <a:rPr lang="ar-AE" sz="2000" b="0" dirty="0"/>
                  <a:t> = 2,8 </a:t>
                </a:r>
                <a:r>
                  <a:rPr lang="en-US" sz="2000" b="0" dirty="0"/>
                  <a:t>m/s</a:t>
                </a:r>
                <a:br>
                  <a:rPr lang="en-US" sz="2000" dirty="0"/>
                </a:br>
                <a:endParaRPr lang="en-US" sz="2000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8AD71F8E-5D53-992D-DFB8-27245EE2D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3" t="-90798" b="-5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0F1EEC1-FA0F-F09A-003F-088DA6C6F1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0D421B-96B8-80D6-B9A6-ED4C43C0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E4BAF-927F-AC8F-92FF-8377BE5CE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0014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D510E7-E649-004C-B031-59D65A68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26150-EF29-C1B1-4239-C9A194E3E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30754-C9DF-712B-EDC7-1FA2462D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A3BA8-72CE-D974-EE31-466462989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82B66-F631-9685-39FC-04427E33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C3D8F-F15B-A3E9-D51B-B5144488F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D80148-D7DD-99D4-33C7-31AE786E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C07D0-A585-8276-4AC7-041459CCB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A89E3-00D0-2BAF-3313-4BE91F4D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4E22A-ED73-E535-BF32-C16F3A439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134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154B524-6A9F-A4A6-7771-348CF5288A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accent5">
                        <a:lumMod val="25000"/>
                      </a:schemeClr>
                    </a:solidFill>
                  </a:rPr>
                  <a:t>Giải:</a:t>
                </a:r>
                <a:br>
                  <a:rPr lang="en-US" sz="2000" b="0" dirty="0"/>
                </a:br>
                <a:r>
                  <a:rPr lang="en-US" sz="2000" b="0" dirty="0" err="1">
                    <a:solidFill>
                      <a:schemeClr val="dk1"/>
                    </a:solidFill>
                  </a:rPr>
                  <a:t>Tốc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độ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của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vận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động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viên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 </a:t>
                </a:r>
                <a:r>
                  <a:rPr lang="en-US" sz="2000" b="0" dirty="0" err="1">
                    <a:solidFill>
                      <a:schemeClr val="dk1"/>
                    </a:solidFill>
                  </a:rPr>
                  <a:t>là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: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dirty="0">
                            <a:solidFill>
                              <a:schemeClr val="dk1"/>
                            </a:solidFill>
                          </a:rPr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dirty="0">
                            <a:solidFill>
                              <a:schemeClr val="dk1"/>
                            </a:solidFill>
                          </a:rPr>
                          <m:t>t</m:t>
                        </m:r>
                      </m:den>
                    </m:f>
                  </m:oMath>
                </a14:m>
                <a:r>
                  <a:rPr lang="ar-AE" sz="2000" b="0" dirty="0">
                    <a:solidFill>
                      <a:schemeClr val="dk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ar-AE" sz="2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ar-AE" sz="2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ar-AE" sz="2000" b="0" dirty="0">
                    <a:solidFill>
                      <a:schemeClr val="dk1"/>
                    </a:solidFill>
                  </a:rPr>
                  <a:t> = 8,67 </a:t>
                </a:r>
                <a:r>
                  <a:rPr lang="en-US" sz="2000" b="0" dirty="0">
                    <a:solidFill>
                      <a:schemeClr val="dk1"/>
                    </a:solidFill>
                  </a:rPr>
                  <a:t>m/s</a:t>
                </a:r>
                <a:br>
                  <a:rPr lang="en-US" sz="2000" b="0" dirty="0">
                    <a:solidFill>
                      <a:schemeClr val="dk1"/>
                    </a:solidFill>
                  </a:rPr>
                </a:br>
                <a:endParaRPr lang="en-US" sz="2000" b="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9154B524-6A9F-A4A6-7771-348CF5288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3" t="-39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2CF06CF-784A-ABEC-4247-44E6EFAD79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C74AA-9AC4-4C86-0D0A-4F1D6A7F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KHÁI NIỆM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52A72-3A23-D278-5F51-23F81D3E8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54E56F-74A9-0366-6CC9-4F92F77D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Bạn B đi xe đạp từ nhà đến trường với tốc độ là 12 km/h hết 20 min. Tính quãng đường từ nhà B đến trường?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A2697-BF78-5AB4-670F-737A390A94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6224"/>
      </p:ext>
    </p:extLst>
  </p:cSld>
  <p:clrMapOvr>
    <a:masterClrMapping/>
  </p:clrMapOvr>
  <p:transition spd="slow">
    <p:push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4D80A503-1649-2A32-FC61-DE49B75445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accent5">
                        <a:lumMod val="25000"/>
                      </a:schemeClr>
                    </a:solidFill>
                    <a:sym typeface="Arial"/>
                  </a:rPr>
                  <a:t>Giải:</a:t>
                </a:r>
                <a:br>
                  <a:rPr lang="en-US" sz="2000" dirty="0">
                    <a:solidFill>
                      <a:schemeClr val="accent5">
                        <a:lumMod val="25000"/>
                      </a:schemeClr>
                    </a:solidFill>
                    <a:sym typeface="Arial"/>
                  </a:rPr>
                </a:br>
                <a:r>
                  <a:rPr lang="en-US" sz="2000" b="0" dirty="0" err="1">
                    <a:sym typeface="Arial"/>
                  </a:rPr>
                  <a:t>Đổi</a:t>
                </a:r>
                <a:r>
                  <a:rPr lang="en-US" sz="2000" b="0" dirty="0">
                    <a:sym typeface="Arial"/>
                  </a:rPr>
                  <a:t>: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000" b="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AE" sz="2000" b="0" dirty="0"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ar-AE" sz="2000" b="0" dirty="0"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000" b="0" dirty="0">
                    <a:sym typeface="Arial"/>
                  </a:rPr>
                  <a:t> </a:t>
                </a:r>
                <a:r>
                  <a:rPr lang="en-US" sz="2000" b="0" dirty="0">
                    <a:sym typeface="Arial"/>
                  </a:rPr>
                  <a:t>h</a:t>
                </a:r>
                <a:br>
                  <a:rPr lang="en-US" sz="2000" b="0" dirty="0">
                    <a:sym typeface="Arial"/>
                  </a:rPr>
                </a:br>
                <a:endParaRPr lang="en-US" sz="2000" b="0" dirty="0">
                  <a:sym typeface="Arial"/>
                </a:endParaRP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4D80A503-1649-2A32-FC61-DE49B7544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73" t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B46022F-D742-37EB-0A78-D2A78B1C8E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0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6BAA5-11C6-276B-BA68-19BE869B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34D94-1C0A-C15C-38BA-ADAA21966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1514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FA75A2-136A-56F8-A096-A5B904CB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E3E30-B25E-BDF3-CEA6-D260257FE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88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AD1C46-7633-3158-38B7-582351C9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lnSpc>
                <a:spcPct val="150000"/>
              </a:lnSpc>
            </a:pPr>
            <a:r>
              <a:rPr lang="vi-VN" sz="2000">
                <a:solidFill>
                  <a:schemeClr val="accent5">
                    <a:lumMod val="25000"/>
                  </a:schemeClr>
                </a:solidFill>
              </a:rPr>
              <a:t>Một người đi bộ với tốc độ 4 km/h. Tìm khoảng cách từ nhà đến nơi làm việc biết thời gian cần để người đó đi từ nhà đến nơi làm việc là 30 phút.</a:t>
            </a:r>
            <a:endParaRPr lang="vi-V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04037-DC3C-9834-BCB1-EEFFFD6C5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7443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D830A-7F54-68B5-D53A-89780D3F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7DAF-CBE1-DB0B-040D-E0B30F65B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597A6A-C5BF-B338-22E7-BA56019C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28138-8756-9F3A-1583-710AE51F6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5459"/>
      </p:ext>
    </p:extLst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D2E3D3-0DF7-C2A2-06E2-D5AE56B5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DD94B-CAC0-71F0-D56D-57476A2C9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5165"/>
      </p:ext>
    </p:extLst>
  </p:cSld>
  <p:clrMapOvr>
    <a:masterClrMapping/>
  </p:clrMapOvr>
  <p:transition spd="slow"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B7696-49A1-2255-1816-D1C37CA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9B0A1-0804-6C7D-9D70-885CF6F5C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217360-CD3D-515C-C1BD-E22CEA4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38ADE-6666-00F0-8F40-C7B34CDD7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9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1A0DB-CDD4-A478-AA37-E4BB4198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9580C-1DFE-9794-6893-A8A1F1255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2145"/>
      </p:ext>
    </p:extLst>
  </p:cSld>
  <p:clrMapOvr>
    <a:masterClrMapping/>
  </p:clrMapOvr>
  <p:transition spd="slow">
    <p:push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564E3-D335-5BBF-E0AF-7452DB3A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9662C-E428-376F-B73D-609C38382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38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95631-411A-494A-9B65-A53BF6D0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Trong hàng hải người ta thường dùng “nút” làm đơn vị đo tốc độ: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02406-6456-87B4-CEDA-674B7BA8E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F0C3B-868A-EBA5-7F61-700682A2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Trong vũ trụ, người ta dùng đơn vị là năm ánh sáng:</a:t>
            </a:r>
            <a:endParaRPr lang="vi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E705D-5679-0A59-78E1-FC08579A2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C14387-BEFA-623F-C426-81BF33AA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004D2-30C2-54CB-3763-B81852951F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1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1F953-8999-D476-A140-7673B180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AC07F-0C3A-9779-48AD-C8C75F7FD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0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DAFEB2-EBE1-672A-54AB-D5C719B2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D9528-5864-597E-5153-630A4038F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2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9215B-8AA0-260F-C72E-5E69BA6F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3AB9D-C704-07A4-7A2C-3A3DA74AC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7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B7F15-10C6-FB53-C039-D6324163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A438F-003B-5582-B6FB-341C04DF09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E4B8C6-58C3-9D17-300B-45C3598F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978BF-5BD7-3AD1-FA96-D27A8AB5B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DCD6BA-E050-6AA6-AB09-9290AEC1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26D36-CCEF-A449-1E77-164546A18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14583-694E-046F-26F2-DE33991D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53D1C-C687-9A3E-77CF-55115A0397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2153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(16:9)</PresentationFormat>
  <Paragraphs>19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Merriweather</vt:lpstr>
      <vt:lpstr>Times New Roman</vt:lpstr>
      <vt:lpstr>Office Theme</vt:lpstr>
      <vt:lpstr>PowerPoint Presentation</vt:lpstr>
      <vt:lpstr>BÀI 8</vt:lpstr>
      <vt:lpstr>Làm thế nào để nhận biết sự nhanh hay chậm của chuyển động????</vt:lpstr>
      <vt:lpstr>KHÁI NIỆM</vt:lpstr>
      <vt:lpstr>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Lựa chọn các từ sau để điền vào chỗ trống</vt:lpstr>
      <vt:lpstr>PowerPoint Presentation</vt:lpstr>
      <vt:lpstr>PowerPoint Presentation</vt:lpstr>
      <vt:lpstr>PowerPoint Presentation</vt:lpstr>
      <vt:lpstr>PowerPoint Presentation</vt:lpstr>
      <vt:lpstr>II.</vt:lpstr>
      <vt:lpstr>PowerPoint Presentation</vt:lpstr>
      <vt:lpstr>PowerPoint Presentation</vt:lpstr>
      <vt:lpstr>PowerPoint Presentation</vt:lpstr>
      <vt:lpstr>PowerPoint Presentation</vt:lpstr>
      <vt:lpstr>Tìm đơn vị tốc độ thích hợp để điền vào chỗ trống ở bảng sau:</vt:lpstr>
      <vt:lpstr>PowerPoint Presentation</vt:lpstr>
      <vt:lpstr>PowerPoint Presentation</vt:lpstr>
      <vt:lpstr>PowerPoint Presentation</vt:lpstr>
      <vt:lpstr>PowerPoint Presentation</vt:lpstr>
      <vt:lpstr>III.</vt:lpstr>
      <vt:lpstr>Ví dụ 1: Một đoàn tàu trong thời gian 1,5 giờ đi được quãng đường dài 81 km. Tính tốc độ của tàu ra km/h, m/s.</vt:lpstr>
      <vt:lpstr>Tốc độ của tàu tính ra km/h là:             v = "s" /"t"  = "81" /"1,5"  = 54 km/h </vt:lpstr>
      <vt:lpstr>Ví dụ 2: Một bạn nhà cách tường 5 km, xuất phát từ nhà lúc 6 h 45 min đến trường lúc 7 h 15 min. Tính tốc độ của tàu ra km/h, m/s.</vt:lpstr>
      <vt:lpstr>Giải: Tốc độ đi xe đạp của bạn đó là:             v = "s" /"t"  = "5" /"0,5"  = 10 km/h ⇒┴(          ) v = "10" /"3.6"  = 2,8 m/s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Giải: Tốc độ của vận động viên là:            v = "s" /"t"  = 100/11,54 = 8,67 m/s </vt:lpstr>
      <vt:lpstr>Bạn B đi xe đạp từ nhà đến trường với tốc độ là 12 km/h hết 20 min. Tính quãng đường từ nhà B đến trường?</vt:lpstr>
      <vt:lpstr>Giải: Đổi: 20 min = "1" /"3"  h </vt:lpstr>
      <vt:lpstr>PowerPoint Presentation</vt:lpstr>
      <vt:lpstr>PowerPoint Presentation</vt:lpstr>
      <vt:lpstr>Một người đi bộ với tốc độ 4 km/h. Tìm khoảng cách từ nhà đến nơi làm việc biết thời gian cần để người đó đi từ nhà đến nơi làm việc là 30 phút.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hàng hải người ta thường dùng “nút” làm đơn vị đo tốc độ:</vt:lpstr>
      <vt:lpstr>Trong vũ trụ, người ta dùng đơn vị là năm ánh sáng: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Ky Anh</cp:lastModifiedBy>
  <cp:revision>1</cp:revision>
  <dcterms:created xsi:type="dcterms:W3CDTF">2022-07-13T17:56:10Z</dcterms:created>
  <dcterms:modified xsi:type="dcterms:W3CDTF">2022-07-13T17:56:10Z</dcterms:modified>
</cp:coreProperties>
</file>