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48"/>
  </p:notesMasterIdLst>
  <p:sldIdLst>
    <p:sldId id="605" r:id="rId2"/>
    <p:sldId id="495" r:id="rId3"/>
    <p:sldId id="546" r:id="rId4"/>
    <p:sldId id="549" r:id="rId5"/>
    <p:sldId id="551" r:id="rId6"/>
    <p:sldId id="260" r:id="rId7"/>
    <p:sldId id="552" r:id="rId8"/>
    <p:sldId id="307" r:id="rId9"/>
    <p:sldId id="274" r:id="rId10"/>
    <p:sldId id="553" r:id="rId11"/>
    <p:sldId id="272" r:id="rId12"/>
    <p:sldId id="281" r:id="rId13"/>
    <p:sldId id="282" r:id="rId14"/>
    <p:sldId id="601" r:id="rId15"/>
    <p:sldId id="566" r:id="rId16"/>
    <p:sldId id="568" r:id="rId17"/>
    <p:sldId id="569" r:id="rId18"/>
    <p:sldId id="570" r:id="rId19"/>
    <p:sldId id="604" r:id="rId20"/>
    <p:sldId id="571" r:id="rId21"/>
    <p:sldId id="584" r:id="rId22"/>
    <p:sldId id="575" r:id="rId23"/>
    <p:sldId id="576" r:id="rId24"/>
    <p:sldId id="556" r:id="rId25"/>
    <p:sldId id="578" r:id="rId26"/>
    <p:sldId id="579" r:id="rId27"/>
    <p:sldId id="580" r:id="rId28"/>
    <p:sldId id="582" r:id="rId29"/>
    <p:sldId id="583" r:id="rId30"/>
    <p:sldId id="572" r:id="rId31"/>
    <p:sldId id="585" r:id="rId32"/>
    <p:sldId id="586" r:id="rId33"/>
    <p:sldId id="587" r:id="rId34"/>
    <p:sldId id="588" r:id="rId35"/>
    <p:sldId id="589" r:id="rId36"/>
    <p:sldId id="590" r:id="rId37"/>
    <p:sldId id="591" r:id="rId38"/>
    <p:sldId id="592" r:id="rId39"/>
    <p:sldId id="593" r:id="rId40"/>
    <p:sldId id="594" r:id="rId41"/>
    <p:sldId id="595" r:id="rId42"/>
    <p:sldId id="596" r:id="rId43"/>
    <p:sldId id="597" r:id="rId44"/>
    <p:sldId id="600" r:id="rId45"/>
    <p:sldId id="599" r:id="rId46"/>
    <p:sldId id="598" r:id="rId47"/>
  </p:sldIdLst>
  <p:sldSz cx="12190413" cy="6859588"/>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000CC"/>
    <a:srgbClr val="92D05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8" autoAdjust="0"/>
    <p:restoredTop sz="97778" autoAdjust="0"/>
  </p:normalViewPr>
  <p:slideViewPr>
    <p:cSldViewPr snapToGrid="0" showGuides="1">
      <p:cViewPr varScale="1">
        <p:scale>
          <a:sx n="86" d="100"/>
          <a:sy n="86" d="100"/>
        </p:scale>
        <p:origin x="114" y="8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6">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2023/9/24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44</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24/9/2023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png"/><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slide" Target="slide40.xml"/><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slide" Target="slide43.xml"/><Relationship Id="rId2" Type="http://schemas.microsoft.com/office/2007/relationships/media" Target="../media/media1.mp4"/><Relationship Id="rId16" Type="http://schemas.openxmlformats.org/officeDocument/2006/relationships/slide" Target="slide42.xml"/><Relationship Id="rId1" Type="http://schemas.openxmlformats.org/officeDocument/2006/relationships/video" Target="NULL" TargetMode="Externa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slideLayout" Target="../slideLayouts/slideLayout13.xml"/><Relationship Id="rId15" Type="http://schemas.openxmlformats.org/officeDocument/2006/relationships/slide" Target="slide41.xml"/><Relationship Id="rId10" Type="http://schemas.openxmlformats.org/officeDocument/2006/relationships/image" Target="../media/image35.gif"/><Relationship Id="rId19" Type="http://schemas.openxmlformats.org/officeDocument/2006/relationships/slide" Target="slide45.xml"/><Relationship Id="rId4" Type="http://schemas.openxmlformats.org/officeDocument/2006/relationships/audio" Target="../media/media2.mp3"/><Relationship Id="rId9" Type="http://schemas.openxmlformats.org/officeDocument/2006/relationships/image" Target="../media/image34.gif"/><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47.png"/><Relationship Id="rId3" Type="http://schemas.openxmlformats.org/officeDocument/2006/relationships/tags" Target="../tags/tag8.xml"/><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4.xml"/><Relationship Id="rId11" Type="http://schemas.openxmlformats.org/officeDocument/2006/relationships/image" Target="../media/image22.png"/><Relationship Id="rId5" Type="http://schemas.openxmlformats.org/officeDocument/2006/relationships/slideLayout" Target="../slideLayouts/slideLayout13.xml"/><Relationship Id="rId10" Type="http://schemas.openxmlformats.org/officeDocument/2006/relationships/image" Target="../media/image46.png"/><Relationship Id="rId4" Type="http://schemas.openxmlformats.org/officeDocument/2006/relationships/tags" Target="../tags/tag9.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ỉ khối của chất khí: Định nghĩa, công thức, ví dụ và bài tập áp dụ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1"/>
          <p:cNvGrpSpPr/>
          <p:nvPr/>
        </p:nvGrpSpPr>
        <p:grpSpPr>
          <a:xfrm>
            <a:off x="-300447" y="257282"/>
            <a:ext cx="6776395" cy="3446472"/>
            <a:chOff x="2811140" y="-44879"/>
            <a:chExt cx="6776395" cy="3446472"/>
          </a:xfrm>
        </p:grpSpPr>
        <p:sp>
          <p:nvSpPr>
            <p:cNvPr id="5" name="18"/>
            <p:cNvSpPr>
              <a:spLocks noChangeArrowheads="1"/>
            </p:cNvSpPr>
            <p:nvPr>
              <p:custDataLst>
                <p:tags r:id="rId1"/>
              </p:custDataLst>
            </p:nvPr>
          </p:nvSpPr>
          <p:spPr bwMode="auto">
            <a:xfrm>
              <a:off x="2811140" y="1739600"/>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7030A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18"/>
            <p:cNvSpPr>
              <a:spLocks noChangeArrowheads="1"/>
            </p:cNvSpPr>
            <p:nvPr>
              <p:custDataLst>
                <p:tags r:id="rId2"/>
              </p:custDataLst>
            </p:nvPr>
          </p:nvSpPr>
          <p:spPr bwMode="auto">
            <a:xfrm>
              <a:off x="3346718" y="200010"/>
              <a:ext cx="2456023" cy="738664"/>
            </a:xfrm>
            <a:prstGeom prst="rect">
              <a:avLst/>
            </a:prstGeom>
            <a:solidFill>
              <a:srgbClr val="FFFFFF"/>
            </a:solidFill>
            <a:ln w="12700">
              <a:noFill/>
              <a:miter lim="800000"/>
              <a:headEnd/>
              <a:tailEnd/>
            </a:ln>
            <a:extLst/>
          </p:spPr>
          <p:txBody>
            <a:bodyPr wrap="square" lIns="0" tIns="0" rIns="0" bIns="0">
              <a:spAutoFit/>
            </a:bodyPr>
            <a:lstStyle/>
            <a:p>
              <a:pPr algn="ctr" fontAlgn="base">
                <a:spcBef>
                  <a:spcPct val="0"/>
                </a:spcBef>
                <a:spcAft>
                  <a:spcPct val="0"/>
                </a:spcAft>
              </a:pPr>
              <a:r>
                <a:rPr lang="en-US" altLang="zh-CN" sz="4800" b="1" dirty="0" err="1">
                  <a:solidFill>
                    <a:srgbClr val="FF0000"/>
                  </a:solidFill>
                  <a:latin typeface="微软雅黑" panose="020B0503020204020204" pitchFamily="34" charset="-122"/>
                  <a:ea typeface="微软雅黑" panose="020B0503020204020204" pitchFamily="34" charset="-122"/>
                  <a:cs typeface="宋体" pitchFamily="2" charset="-122"/>
                </a:rPr>
                <a:t>Bài</a:t>
              </a:r>
              <a:r>
                <a:rPr lang="en-US" altLang="zh-CN" sz="4800" b="1" dirty="0">
                  <a:solidFill>
                    <a:srgbClr val="FF0000"/>
                  </a:solidFill>
                  <a:latin typeface="微软雅黑" panose="020B0503020204020204" pitchFamily="34" charset="-122"/>
                  <a:ea typeface="微软雅黑" panose="020B0503020204020204" pitchFamily="34" charset="-122"/>
                  <a:cs typeface="宋体" pitchFamily="2" charset="-122"/>
                </a:rPr>
                <a:t> 3</a:t>
              </a:r>
            </a:p>
          </p:txBody>
        </p:sp>
        <p:pic>
          <p:nvPicPr>
            <p:cNvPr id="7"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sp>
        <p:nvSpPr>
          <p:cNvPr id="8" name="TextBox 7">
            <a:extLst>
              <a:ext uri="{FF2B5EF4-FFF2-40B4-BE49-F238E27FC236}">
                <a16:creationId xmlns:a16="http://schemas.microsoft.com/office/drawing/2014/main" xmlns="" id="{51A53A46-6F23-6EF9-0F60-9E2979549B5E}"/>
              </a:ext>
            </a:extLst>
          </p:cNvPr>
          <p:cNvSpPr txBox="1"/>
          <p:nvPr/>
        </p:nvSpPr>
        <p:spPr>
          <a:xfrm>
            <a:off x="1014730" y="3737869"/>
            <a:ext cx="3182138" cy="523220"/>
          </a:xfrm>
          <a:prstGeom prst="rect">
            <a:avLst/>
          </a:prstGeom>
          <a:noFill/>
        </p:spPr>
        <p:txBody>
          <a:bodyPr wrap="square" rtlCol="0">
            <a:spAutoFit/>
          </a:bodyPr>
          <a:lstStyle/>
          <a:p>
            <a:r>
              <a:rPr lang="en-US" sz="2800" b="1" u="sng" dirty="0" err="1" smtClean="0">
                <a:solidFill>
                  <a:srgbClr val="0000CC"/>
                </a:solidFill>
              </a:rPr>
              <a:t>Thời</a:t>
            </a:r>
            <a:r>
              <a:rPr lang="en-US" sz="2800" b="1" u="sng" dirty="0" smtClean="0">
                <a:solidFill>
                  <a:srgbClr val="0000CC"/>
                </a:solidFill>
              </a:rPr>
              <a:t> </a:t>
            </a:r>
            <a:r>
              <a:rPr lang="en-US" sz="2800" b="1" u="sng" dirty="0" err="1" smtClean="0">
                <a:solidFill>
                  <a:srgbClr val="0000CC"/>
                </a:solidFill>
              </a:rPr>
              <a:t>lượng</a:t>
            </a:r>
            <a:r>
              <a:rPr lang="en-US" sz="2800" b="1" u="sng" dirty="0" smtClean="0">
                <a:solidFill>
                  <a:srgbClr val="0000CC"/>
                </a:solidFill>
              </a:rPr>
              <a:t>: 2 </a:t>
            </a:r>
            <a:r>
              <a:rPr lang="en-US" sz="2800" b="1" u="sng" dirty="0" err="1" smtClean="0">
                <a:solidFill>
                  <a:srgbClr val="0000CC"/>
                </a:solidFill>
              </a:rPr>
              <a:t>tiết</a:t>
            </a:r>
            <a:endParaRPr lang="en-US" sz="2800" b="1" u="sng" dirty="0">
              <a:solidFill>
                <a:srgbClr val="0000CC"/>
              </a:solidFill>
            </a:endParaRPr>
          </a:p>
        </p:txBody>
      </p:sp>
    </p:spTree>
    <p:extLst>
      <p:ext uri="{BB962C8B-B14F-4D97-AF65-F5344CB8AC3E}">
        <p14:creationId xmlns:p14="http://schemas.microsoft.com/office/powerpoint/2010/main" val="18692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6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6667">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17069"/>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592285" y="104502"/>
            <a:ext cx="4452915" cy="69668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latin typeface="Arial" panose="020B0604020202020204" pitchFamily="34" charset="0"/>
                <a:cs typeface="Arial" panose="020B0604020202020204" pitchFamily="34" charset="0"/>
              </a:rPr>
              <a:t>VẬN DỤNG</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xmlns="" id="{019DB2F2-4D11-1B8F-6595-0E518A20FD4C}"/>
              </a:ext>
            </a:extLst>
          </p:cNvPr>
          <p:cNvSpPr txBox="1"/>
          <p:nvPr/>
        </p:nvSpPr>
        <p:spPr>
          <a:xfrm>
            <a:off x="1594128" y="1651945"/>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dirty="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smtClean="0">
                <a:solidFill>
                  <a:srgbClr val="000000"/>
                </a:solidFill>
                <a:effectLst/>
                <a:latin typeface="Times New Roman" panose="02020603050405020304" pitchFamily="18" charset="0"/>
                <a:ea typeface="Times New Roman" panose="02020603050405020304" pitchFamily="18" charset="0"/>
              </a:rPr>
              <a:t>0,2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C;</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smtClean="0">
                <a:solidFill>
                  <a:srgbClr val="000000"/>
                </a:solidFill>
                <a:effectLst/>
                <a:latin typeface="Times New Roman" panose="02020603050405020304" pitchFamily="18" charset="0"/>
                <a:ea typeface="Times New Roman" panose="02020603050405020304" pitchFamily="18" charset="0"/>
              </a:rPr>
              <a:t>0,01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Cl</a:t>
            </a:r>
            <a:r>
              <a:rPr lang="en-US" sz="2800" baseline="-25000" dirty="0" smtClean="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smtClean="0">
                <a:solidFill>
                  <a:srgbClr val="000000"/>
                </a:solidFill>
                <a:effectLst/>
                <a:latin typeface="Times New Roman" panose="02020603050405020304" pitchFamily="18" charset="0"/>
                <a:ea typeface="Times New Roman" panose="02020603050405020304" pitchFamily="18" charset="0"/>
              </a:rPr>
              <a:t>1,25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H</a:t>
            </a:r>
            <a:r>
              <a:rPr lang="en-US" sz="2800" baseline="-25000" dirty="0" smtClean="0">
                <a:solidFill>
                  <a:srgbClr val="000000"/>
                </a:solidFill>
                <a:effectLst/>
                <a:latin typeface="Times New Roman" panose="02020603050405020304" pitchFamily="18" charset="0"/>
                <a:ea typeface="Times New Roman" panose="02020603050405020304" pitchFamily="18" charset="0"/>
              </a:rPr>
              <a:t>2</a:t>
            </a:r>
            <a:r>
              <a:rPr lang="en-US" sz="2800" dirty="0" smtClean="0">
                <a:solidFill>
                  <a:srgbClr val="000000"/>
                </a:solidFill>
                <a:effectLst/>
                <a:latin typeface="Times New Roman" panose="02020603050405020304" pitchFamily="18" charset="0"/>
                <a:ea typeface="Times New Roman" panose="02020603050405020304" pitchFamily="18" charset="0"/>
              </a:rPr>
              <a:t>SO</a:t>
            </a:r>
            <a:r>
              <a:rPr lang="en-US" sz="2800" baseline="-25000" dirty="0" smtClean="0">
                <a:solidFill>
                  <a:srgbClr val="000000"/>
                </a:solidFill>
                <a:latin typeface="Times New Roman" panose="02020603050405020304" pitchFamily="18" charset="0"/>
                <a:ea typeface="Times New Roman" panose="02020603050405020304" pitchFamily="18" charset="0"/>
              </a:rPr>
              <a:t>4</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BT2: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1,2044 .10</a:t>
            </a:r>
            <a:r>
              <a:rPr lang="en-US" sz="2800" baseline="30000" dirty="0">
                <a:solidFill>
                  <a:srgbClr val="000000"/>
                </a:solidFill>
                <a:effectLst/>
                <a:latin typeface="Times New Roman" panose="02020603050405020304" pitchFamily="18" charset="0"/>
                <a:ea typeface="Times New Roman" panose="02020603050405020304" pitchFamily="18" charset="0"/>
              </a:rPr>
              <a:t>22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Al</a:t>
            </a:r>
            <a:r>
              <a:rPr lang="en-US" sz="2800" baseline="-25000" dirty="0" smtClean="0">
                <a:solidFill>
                  <a:srgbClr val="000000"/>
                </a:solidFill>
                <a:effectLst/>
                <a:latin typeface="Times New Roman" panose="02020603050405020304" pitchFamily="18" charset="0"/>
                <a:ea typeface="Times New Roman" panose="02020603050405020304" pitchFamily="18" charset="0"/>
              </a:rPr>
              <a:t>2</a:t>
            </a:r>
            <a:r>
              <a:rPr lang="en-US" sz="2800" dirty="0" smtClean="0">
                <a:solidFill>
                  <a:srgbClr val="000000"/>
                </a:solidFill>
                <a:effectLst/>
                <a:latin typeface="Times New Roman" panose="02020603050405020304" pitchFamily="18" charset="0"/>
                <a:ea typeface="Times New Roman" panose="02020603050405020304" pitchFamily="18" charset="0"/>
              </a:rPr>
              <a:t>O</a:t>
            </a:r>
            <a:r>
              <a:rPr lang="en-US" sz="2800" baseline="-25000" dirty="0" smtClean="0">
                <a:solidFill>
                  <a:srgbClr val="000000"/>
                </a:solidFill>
                <a:effectLst/>
                <a:latin typeface="Times New Roman" panose="02020603050405020304" pitchFamily="18" charset="0"/>
                <a:ea typeface="Times New Roman" panose="02020603050405020304" pitchFamily="18" charset="0"/>
              </a:rPr>
              <a:t>3</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7,5275.10</a:t>
            </a:r>
            <a:r>
              <a:rPr lang="en-US" sz="2800" baseline="30000" dirty="0">
                <a:solidFill>
                  <a:srgbClr val="000000"/>
                </a:solidFill>
                <a:effectLst/>
                <a:latin typeface="Times New Roman" panose="02020603050405020304" pitchFamily="18" charset="0"/>
                <a:ea typeface="Times New Roman" panose="02020603050405020304" pitchFamily="18" charset="0"/>
              </a:rPr>
              <a:t>24</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Ba.</a:t>
            </a:r>
            <a:endParaRPr lang="en-US" sz="28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2A9760DA-5931-E2F4-9611-012B7D47319B}"/>
              </a:ext>
            </a:extLst>
          </p:cNvPr>
          <p:cNvSpPr txBox="1"/>
          <p:nvPr/>
        </p:nvSpPr>
        <p:spPr>
          <a:xfrm>
            <a:off x="257544" y="1802678"/>
            <a:ext cx="2359660" cy="523220"/>
          </a:xfrm>
          <a:prstGeom prst="rect">
            <a:avLst/>
          </a:prstGeom>
          <a:noFill/>
        </p:spPr>
        <p:txBody>
          <a:bodyPr wrap="square">
            <a:spAutoFit/>
          </a:bodyPr>
          <a:lstStyle/>
          <a:p>
            <a:r>
              <a:rPr lang="pt-BR" sz="2800" i="1" dirty="0">
                <a:solidFill>
                  <a:srgbClr val="FF0000"/>
                </a:solidFill>
                <a:effectLst/>
                <a:latin typeface="Times New Roman" panose="02020603050405020304" pitchFamily="18" charset="0"/>
                <a:ea typeface="Times New Roman" panose="02020603050405020304" pitchFamily="18" charset="0"/>
              </a:rPr>
              <a:t>Nhóm </a:t>
            </a:r>
            <a:r>
              <a:rPr lang="pt-BR" sz="2800" i="1" dirty="0" smtClean="0">
                <a:solidFill>
                  <a:srgbClr val="FF0000"/>
                </a:solidFill>
                <a:effectLst/>
                <a:latin typeface="Times New Roman" panose="02020603050405020304" pitchFamily="18" charset="0"/>
                <a:ea typeface="Times New Roman" panose="02020603050405020304" pitchFamily="18" charset="0"/>
              </a:rPr>
              <a:t>1,3:</a:t>
            </a:r>
            <a:r>
              <a:rPr lang="pt-BR" sz="2800" dirty="0" smtClean="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21" name="TextBox 20">
            <a:extLst>
              <a:ext uri="{FF2B5EF4-FFF2-40B4-BE49-F238E27FC236}">
                <a16:creationId xmlns:a16="http://schemas.microsoft.com/office/drawing/2014/main" xmlns=""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Times New Roman" panose="02020603050405020304" pitchFamily="18" charset="0"/>
              </a:rPr>
              <a:t>Nhóm</a:t>
            </a:r>
            <a:r>
              <a:rPr lang="en-US" sz="2800" i="1" dirty="0">
                <a:solidFill>
                  <a:srgbClr val="FF0000"/>
                </a:solidFill>
                <a:effectLst/>
                <a:latin typeface="Times New Roman" panose="02020603050405020304" pitchFamily="18" charset="0"/>
                <a:ea typeface="Times New Roman" panose="02020603050405020304" pitchFamily="18" charset="0"/>
              </a:rPr>
              <a:t> </a:t>
            </a:r>
            <a:r>
              <a:rPr lang="en-US" sz="2800" i="1" dirty="0" smtClean="0">
                <a:solidFill>
                  <a:srgbClr val="FF0000"/>
                </a:solidFill>
                <a:effectLst/>
                <a:latin typeface="Times New Roman" panose="02020603050405020304" pitchFamily="18" charset="0"/>
                <a:ea typeface="Times New Roman" panose="02020603050405020304" pitchFamily="18" charset="0"/>
              </a:rPr>
              <a:t>2,4</a:t>
            </a:r>
            <a:r>
              <a:rPr lang="en-US" sz="2800" dirty="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xmlns=""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xmlns=""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xmlns=""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xmlns=""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xmlns=""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dirty="0" smtClean="0">
                <a:solidFill>
                  <a:srgbClr val="CC0000"/>
                </a:solidFill>
              </a:rPr>
              <a:t>65g</a:t>
            </a:r>
            <a:endParaRPr lang="en-US" altLang="en-US" sz="2400" b="1" dirty="0">
              <a:solidFill>
                <a:srgbClr val="CC0000"/>
              </a:solidFill>
            </a:endParaRPr>
          </a:p>
        </p:txBody>
      </p:sp>
      <p:pic>
        <p:nvPicPr>
          <p:cNvPr id="40978" name="Picture 18" descr="can diên tử">
            <a:hlinkClick r:id="" action="ppaction://noaction"/>
            <a:extLst>
              <a:ext uri="{FF2B5EF4-FFF2-40B4-BE49-F238E27FC236}">
                <a16:creationId xmlns:a16="http://schemas.microsoft.com/office/drawing/2014/main" xmlns=""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xmlns=""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xmlns=""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xmlns=""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xmlns=""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dirty="0">
                  <a:solidFill>
                    <a:srgbClr val="00CC00"/>
                  </a:solidFill>
                </a:rPr>
                <a:t>N  </a:t>
              </a:r>
              <a:r>
                <a:rPr lang="en-US" altLang="en-US" sz="2601" b="1" dirty="0" err="1">
                  <a:solidFill>
                    <a:srgbClr val="00CC00"/>
                  </a:solidFill>
                </a:rPr>
                <a:t>nguyên</a:t>
              </a:r>
              <a:r>
                <a:rPr lang="en-US" altLang="en-US" sz="2601" b="1" dirty="0">
                  <a:solidFill>
                    <a:srgbClr val="00CC00"/>
                  </a:solidFill>
                </a:rPr>
                <a:t> </a:t>
              </a:r>
              <a:r>
                <a:rPr lang="en-US" altLang="en-US" sz="2601" b="1" dirty="0" err="1">
                  <a:solidFill>
                    <a:srgbClr val="00CC00"/>
                  </a:solidFill>
                </a:rPr>
                <a:t>tử</a:t>
              </a:r>
              <a:r>
                <a:rPr lang="en-US" altLang="en-US" sz="2601" b="1" dirty="0">
                  <a:solidFill>
                    <a:srgbClr val="00CC00"/>
                  </a:solidFill>
                </a:rPr>
                <a:t> </a:t>
              </a:r>
              <a:r>
                <a:rPr lang="en-US" altLang="en-US" sz="2601" b="1" dirty="0" smtClean="0">
                  <a:solidFill>
                    <a:srgbClr val="00CC00"/>
                  </a:solidFill>
                </a:rPr>
                <a:t>Zn</a:t>
              </a:r>
              <a:endParaRPr lang="en-US" altLang="en-US" sz="2601" b="1" dirty="0">
                <a:solidFill>
                  <a:srgbClr val="00CC00"/>
                </a:solidFill>
              </a:endParaRPr>
            </a:p>
          </p:txBody>
        </p:sp>
      </p:grpSp>
      <p:sp>
        <p:nvSpPr>
          <p:cNvPr id="40983" name="Text Box 23">
            <a:extLst>
              <a:ext uri="{FF2B5EF4-FFF2-40B4-BE49-F238E27FC236}">
                <a16:creationId xmlns:a16="http://schemas.microsoft.com/office/drawing/2014/main" xmlns=""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dirty="0" err="1">
                <a:solidFill>
                  <a:srgbClr val="0000FF"/>
                </a:solidFill>
              </a:rPr>
              <a:t>Khối</a:t>
            </a:r>
            <a:r>
              <a:rPr lang="en-US" altLang="en-US" sz="2601" dirty="0">
                <a:solidFill>
                  <a:srgbClr val="0000FF"/>
                </a:solidFill>
              </a:rPr>
              <a:t> </a:t>
            </a:r>
            <a:r>
              <a:rPr lang="en-US" altLang="en-US" sz="2601" dirty="0" err="1">
                <a:solidFill>
                  <a:srgbClr val="0000FF"/>
                </a:solidFill>
              </a:rPr>
              <a:t>lượng</a:t>
            </a:r>
            <a:r>
              <a:rPr lang="en-US" altLang="en-US" sz="2601" dirty="0">
                <a:solidFill>
                  <a:srgbClr val="0000FF"/>
                </a:solidFill>
              </a:rPr>
              <a:t> 1 </a:t>
            </a:r>
            <a:r>
              <a:rPr lang="en-US" altLang="en-US" sz="2601" dirty="0" err="1">
                <a:solidFill>
                  <a:srgbClr val="0000FF"/>
                </a:solidFill>
              </a:rPr>
              <a:t>mol</a:t>
            </a:r>
            <a:r>
              <a:rPr lang="en-US" altLang="en-US" sz="2601" dirty="0">
                <a:solidFill>
                  <a:srgbClr val="0000FF"/>
                </a:solidFill>
              </a:rPr>
              <a:t>                  </a:t>
            </a:r>
            <a:r>
              <a:rPr lang="en-US" altLang="en-US" sz="2601" dirty="0" err="1">
                <a:solidFill>
                  <a:srgbClr val="0000FF"/>
                </a:solidFill>
              </a:rPr>
              <a:t>nguyên</a:t>
            </a:r>
            <a:r>
              <a:rPr lang="en-US" altLang="en-US" sz="2601" dirty="0">
                <a:solidFill>
                  <a:srgbClr val="0000FF"/>
                </a:solidFill>
              </a:rPr>
              <a:t> </a:t>
            </a:r>
            <a:r>
              <a:rPr lang="en-US" altLang="en-US" sz="2601" dirty="0" err="1">
                <a:solidFill>
                  <a:srgbClr val="0000FF"/>
                </a:solidFill>
              </a:rPr>
              <a:t>tử</a:t>
            </a:r>
            <a:r>
              <a:rPr lang="en-US" altLang="en-US" sz="2601" dirty="0">
                <a:solidFill>
                  <a:srgbClr val="0000FF"/>
                </a:solidFill>
              </a:rPr>
              <a:t> </a:t>
            </a:r>
            <a:r>
              <a:rPr lang="en-US" altLang="en-US" sz="2601" dirty="0" smtClean="0">
                <a:solidFill>
                  <a:srgbClr val="0000FF"/>
                </a:solidFill>
              </a:rPr>
              <a:t>Zn</a:t>
            </a:r>
            <a:endParaRPr lang="en-US" altLang="en-US" sz="2601" dirty="0">
              <a:solidFill>
                <a:srgbClr val="0000FF"/>
              </a:solidFill>
            </a:endParaRPr>
          </a:p>
        </p:txBody>
      </p:sp>
      <p:sp>
        <p:nvSpPr>
          <p:cNvPr id="40985" name="Text Box 25">
            <a:extLst>
              <a:ext uri="{FF2B5EF4-FFF2-40B4-BE49-F238E27FC236}">
                <a16:creationId xmlns:a16="http://schemas.microsoft.com/office/drawing/2014/main" xmlns=""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dirty="0" err="1" smtClean="0">
                <a:solidFill>
                  <a:srgbClr val="CC0000"/>
                </a:solidFill>
              </a:rPr>
              <a:t>M</a:t>
            </a:r>
            <a:r>
              <a:rPr lang="en-US" altLang="en-US" sz="2601" baseline="-25000" dirty="0" err="1" smtClean="0">
                <a:solidFill>
                  <a:srgbClr val="CC0000"/>
                </a:solidFill>
              </a:rPr>
              <a:t>Zn</a:t>
            </a:r>
            <a:r>
              <a:rPr lang="en-US" altLang="en-US" sz="2601" dirty="0" smtClean="0">
                <a:solidFill>
                  <a:srgbClr val="CC0000"/>
                </a:solidFill>
              </a:rPr>
              <a:t>  </a:t>
            </a:r>
            <a:r>
              <a:rPr lang="en-US" altLang="en-US" sz="2601" dirty="0">
                <a:solidFill>
                  <a:srgbClr val="CC0000"/>
                </a:solidFill>
              </a:rPr>
              <a:t>=  </a:t>
            </a:r>
            <a:r>
              <a:rPr lang="en-US" altLang="en-US" sz="2601" dirty="0" smtClean="0">
                <a:solidFill>
                  <a:srgbClr val="CC0000"/>
                </a:solidFill>
              </a:rPr>
              <a:t>65 </a:t>
            </a:r>
            <a:r>
              <a:rPr lang="en-US" altLang="en-US" sz="2601" dirty="0">
                <a:solidFill>
                  <a:srgbClr val="CC0000"/>
                </a:solidFill>
              </a:rPr>
              <a:t>g</a:t>
            </a:r>
          </a:p>
        </p:txBody>
      </p:sp>
      <p:sp>
        <p:nvSpPr>
          <p:cNvPr id="27657" name="Rectangle 27">
            <a:extLst>
              <a:ext uri="{FF2B5EF4-FFF2-40B4-BE49-F238E27FC236}">
                <a16:creationId xmlns:a16="http://schemas.microsoft.com/office/drawing/2014/main" xmlns=""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xmlns="" id="{72093E40-D274-1283-C3E3-BEA8620AEB0D}"/>
              </a:ext>
            </a:extLst>
          </p:cNvPr>
          <p:cNvGrpSpPr>
            <a:grpSpLocks/>
          </p:cNvGrpSpPr>
          <p:nvPr/>
        </p:nvGrpSpPr>
        <p:grpSpPr bwMode="auto">
          <a:xfrm>
            <a:off x="4723289" y="1360249"/>
            <a:ext cx="2667617" cy="1981659"/>
            <a:chOff x="3792" y="2832"/>
            <a:chExt cx="1728" cy="1248"/>
          </a:xfrm>
        </p:grpSpPr>
        <p:sp>
          <p:nvSpPr>
            <p:cNvPr id="27668" name="AutoShape 32">
              <a:extLst>
                <a:ext uri="{FF2B5EF4-FFF2-40B4-BE49-F238E27FC236}">
                  <a16:creationId xmlns:a16="http://schemas.microsoft.com/office/drawing/2014/main" xmlns=""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xmlns=""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xmlns=""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xmlns=""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xmlns=""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xmlns=""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xmlns=""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xmlns=""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xmlns=""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xmlns=""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xmlns=""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1 C 0.08777 -0.24276 0.10757 -0.25549 0.12801 -0.25549 C 0.15145 -0.25549 0.16994 -0.24276 0.18336 -0.21661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0" y="39813"/>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dirty="0">
                  <a:solidFill>
                    <a:schemeClr val="bg1"/>
                  </a:solidFill>
                </a:rPr>
                <a:t>2. </a:t>
              </a:r>
              <a:r>
                <a:rPr lang="en-US" sz="4000" b="1" dirty="0" err="1">
                  <a:solidFill>
                    <a:schemeClr val="bg1"/>
                  </a:solidFill>
                </a:rPr>
                <a:t>Khối</a:t>
              </a:r>
              <a:r>
                <a:rPr lang="en-US" sz="4000" b="1" dirty="0">
                  <a:solidFill>
                    <a:schemeClr val="bg1"/>
                  </a:solidFill>
                </a:rPr>
                <a:t> </a:t>
              </a:r>
              <a:r>
                <a:rPr lang="en-US" sz="4000" b="1" dirty="0" err="1">
                  <a:solidFill>
                    <a:schemeClr val="bg1"/>
                  </a:solidFill>
                </a:rPr>
                <a:t>lượng</a:t>
              </a:r>
              <a:r>
                <a:rPr lang="en-US" sz="4000" b="1" dirty="0">
                  <a:solidFill>
                    <a:schemeClr val="bg1"/>
                  </a:solidFill>
                </a:rPr>
                <a:t> </a:t>
              </a:r>
              <a:r>
                <a:rPr lang="en-US" sz="4000" b="1" dirty="0" err="1">
                  <a:solidFill>
                    <a:schemeClr val="bg1"/>
                  </a:solidFill>
                </a:rPr>
                <a:t>mol</a:t>
              </a:r>
              <a:endParaRPr lang="en-US" sz="4000" b="1" dirty="0">
                <a:solidFill>
                  <a:schemeClr val="bg1"/>
                </a:solidFill>
              </a:endParaRP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74321" y="1571223"/>
            <a:ext cx="11916092"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mol</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một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là</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tính</a:t>
            </a:r>
            <a:r>
              <a:rPr lang="en-US" altLang="en-US" sz="3001" dirty="0">
                <a:latin typeface="Times New Roman" panose="02020603050405020304" pitchFamily="18" charset="0"/>
              </a:rPr>
              <a:t> </a:t>
            </a:r>
            <a:r>
              <a:rPr lang="en-US" altLang="en-US" sz="3001" dirty="0" err="1" smtClean="0">
                <a:latin typeface="Times New Roman" panose="02020603050405020304" pitchFamily="18" charset="0"/>
              </a:rPr>
              <a:t>bằng</a:t>
            </a:r>
            <a:r>
              <a:rPr lang="en-US" altLang="en-US" sz="3001" dirty="0" smtClean="0">
                <a:latin typeface="Times New Roman" panose="02020603050405020304" pitchFamily="18" charset="0"/>
              </a:rPr>
              <a:t> </a:t>
            </a:r>
            <a:r>
              <a:rPr lang="en-US" altLang="en-US" sz="3001" dirty="0">
                <a:solidFill>
                  <a:srgbClr val="0000CC"/>
                </a:solidFill>
                <a:latin typeface="Times New Roman" panose="02020603050405020304" pitchFamily="18" charset="0"/>
              </a:rPr>
              <a:t>gam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N </a:t>
            </a:r>
            <a:r>
              <a:rPr lang="en-US" altLang="en-US" sz="3001" dirty="0" err="1">
                <a:latin typeface="Times New Roman" panose="02020603050405020304" pitchFamily="18" charset="0"/>
              </a:rPr>
              <a:t>nguyên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hay </a:t>
            </a:r>
            <a:r>
              <a:rPr lang="en-US" altLang="en-US" sz="3001" dirty="0" err="1">
                <a:latin typeface="Times New Roman" panose="02020603050405020304" pitchFamily="18" charset="0"/>
              </a:rPr>
              <a:t>phân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đó</a:t>
            </a:r>
            <a:r>
              <a:rPr lang="en-US" altLang="en-US" sz="3001" dirty="0">
                <a:latin typeface="Times New Roman" panose="02020603050405020304" pitchFamily="18" charset="0"/>
              </a:rPr>
              <a:t>.</a:t>
            </a:r>
          </a:p>
        </p:txBody>
      </p:sp>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3904541" y="2420985"/>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dirty="0" err="1">
                <a:latin typeface="Times New Roman" panose="02020603050405020304" pitchFamily="18" charset="0"/>
              </a:rPr>
              <a:t>Kí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hiệu</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M </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Đơn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vị</a:t>
            </a:r>
            <a:r>
              <a:rPr lang="en-US" altLang="en-US" sz="3001" dirty="0">
                <a:latin typeface="Times New Roman" panose="02020603050405020304" pitchFamily="18" charset="0"/>
              </a:rPr>
              <a:t>: </a:t>
            </a:r>
            <a:r>
              <a:rPr lang="en-US" altLang="en-US" sz="3001" i="1" dirty="0">
                <a:solidFill>
                  <a:srgbClr val="0000CC"/>
                </a:solidFill>
                <a:latin typeface="Times New Roman" panose="02020603050405020304" pitchFamily="18" charset="0"/>
              </a:rPr>
              <a:t>gam/</a:t>
            </a:r>
            <a:r>
              <a:rPr lang="en-US" altLang="en-US" sz="3001" i="1" dirty="0" err="1">
                <a:solidFill>
                  <a:srgbClr val="0000CC"/>
                </a:solidFill>
                <a:latin typeface="Times New Roman" panose="02020603050405020304" pitchFamily="18" charset="0"/>
              </a:rPr>
              <a:t>mol</a:t>
            </a:r>
            <a:endParaRPr lang="en-US" altLang="en-US" sz="3001" i="1" dirty="0">
              <a:solidFill>
                <a:srgbClr val="0000CC"/>
              </a:solidFill>
              <a:latin typeface="Times New Roman" panose="02020603050405020304" pitchFamily="18" charset="0"/>
            </a:endParaRPr>
          </a:p>
          <a:p>
            <a:pPr algn="l"/>
            <a:r>
              <a:rPr lang="en-US" altLang="en-US" sz="3001" dirty="0">
                <a:latin typeface="Times New Roman" panose="02020603050405020304" pitchFamily="18" charset="0"/>
              </a:rPr>
              <a:t> </a:t>
            </a:r>
            <a:endParaRPr lang="en-US" altLang="en-US" sz="3001" dirty="0">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xmlns="" id="{83F9DD36-1E80-8702-554F-7E6695FA3B11}"/>
              </a:ext>
            </a:extLst>
          </p:cNvPr>
          <p:cNvSpPr txBox="1">
            <a:spLocks noChangeArrowheads="1"/>
          </p:cNvSpPr>
          <p:nvPr/>
        </p:nvSpPr>
        <p:spPr bwMode="auto">
          <a:xfrm>
            <a:off x="769914" y="2983206"/>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xmlns="" id="{D49701EF-AA28-5302-585E-14F66BDED95B}"/>
              </a:ext>
            </a:extLst>
          </p:cNvPr>
          <p:cNvSpPr txBox="1">
            <a:spLocks noChangeArrowheads="1"/>
          </p:cNvSpPr>
          <p:nvPr/>
        </p:nvSpPr>
        <p:spPr bwMode="auto">
          <a:xfrm>
            <a:off x="2026424" y="3013832"/>
            <a:ext cx="1665841" cy="492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err="1" smtClean="0">
                <a:solidFill>
                  <a:srgbClr val="0000CC"/>
                </a:solidFill>
                <a:latin typeface="Times New Roman" panose="02020603050405020304" pitchFamily="18" charset="0"/>
              </a:rPr>
              <a:t>M</a:t>
            </a:r>
            <a:r>
              <a:rPr lang="en-US" altLang="en-US" sz="2601" baseline="-25000" dirty="0" err="1" smtClean="0">
                <a:solidFill>
                  <a:srgbClr val="0000CC"/>
                </a:solidFill>
                <a:latin typeface="Times New Roman" panose="02020603050405020304" pitchFamily="18" charset="0"/>
              </a:rPr>
              <a:t>Zn</a:t>
            </a:r>
            <a:r>
              <a:rPr lang="en-US" altLang="en-US" sz="2601" dirty="0" smtClean="0">
                <a:solidFill>
                  <a:srgbClr val="0000CC"/>
                </a:solidFill>
                <a:latin typeface="Times New Roman" panose="02020603050405020304" pitchFamily="18" charset="0"/>
              </a:rPr>
              <a:t> </a:t>
            </a:r>
            <a:r>
              <a:rPr lang="en-US" altLang="en-US" sz="2601" dirty="0">
                <a:solidFill>
                  <a:srgbClr val="0000CC"/>
                </a:solidFill>
                <a:latin typeface="Times New Roman" panose="02020603050405020304" pitchFamily="18" charset="0"/>
              </a:rPr>
              <a:t>= </a:t>
            </a:r>
            <a:r>
              <a:rPr lang="en-US" altLang="en-US" sz="2601" dirty="0" smtClean="0">
                <a:solidFill>
                  <a:srgbClr val="0000CC"/>
                </a:solidFill>
                <a:latin typeface="Times New Roman" panose="02020603050405020304" pitchFamily="18" charset="0"/>
              </a:rPr>
              <a:t>65 </a:t>
            </a:r>
            <a:r>
              <a:rPr lang="en-US" altLang="en-US" sz="2601" dirty="0">
                <a:solidFill>
                  <a:srgbClr val="0000CC"/>
                </a:solidFill>
                <a:latin typeface="Times New Roman" panose="02020603050405020304" pitchFamily="18" charset="0"/>
              </a:rPr>
              <a:t>g</a:t>
            </a:r>
          </a:p>
        </p:txBody>
      </p:sp>
      <p:sp>
        <p:nvSpPr>
          <p:cNvPr id="29710" name="Text Box 14">
            <a:extLst>
              <a:ext uri="{FF2B5EF4-FFF2-40B4-BE49-F238E27FC236}">
                <a16:creationId xmlns:a16="http://schemas.microsoft.com/office/drawing/2014/main" xmlns="" id="{9938808D-55B8-44D6-EB15-394114208523}"/>
              </a:ext>
            </a:extLst>
          </p:cNvPr>
          <p:cNvSpPr txBox="1">
            <a:spLocks noChangeArrowheads="1"/>
          </p:cNvSpPr>
          <p:nvPr/>
        </p:nvSpPr>
        <p:spPr bwMode="auto">
          <a:xfrm>
            <a:off x="2120109" y="3696615"/>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a:t>
            </a:r>
            <a:r>
              <a:rPr lang="en-US" altLang="en-US" sz="2601" dirty="0">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xmlns="" id="{AFC4C30D-75A0-79E1-9B0A-87F4177B5C91}"/>
              </a:ext>
            </a:extLst>
          </p:cNvPr>
          <p:cNvSpPr txBox="1">
            <a:spLocks noChangeArrowheads="1"/>
          </p:cNvSpPr>
          <p:nvPr/>
        </p:nvSpPr>
        <p:spPr bwMode="auto">
          <a:xfrm>
            <a:off x="2623462" y="4034832"/>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xmlns="" id="{1DC9B3C1-B94F-62A2-6853-E58F3EE0AB4F}"/>
              </a:ext>
            </a:extLst>
          </p:cNvPr>
          <p:cNvSpPr txBox="1">
            <a:spLocks noChangeArrowheads="1"/>
          </p:cNvSpPr>
          <p:nvPr/>
        </p:nvSpPr>
        <p:spPr bwMode="auto">
          <a:xfrm>
            <a:off x="2204265" y="4344465"/>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 O</a:t>
            </a:r>
            <a:r>
              <a:rPr lang="en-US" altLang="en-US" sz="2601" dirty="0">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xmlns="" id="{90E3017F-F58C-1A3B-2DC6-0D0030C22C44}"/>
              </a:ext>
            </a:extLst>
          </p:cNvPr>
          <p:cNvSpPr txBox="1">
            <a:spLocks noChangeArrowheads="1"/>
          </p:cNvSpPr>
          <p:nvPr/>
        </p:nvSpPr>
        <p:spPr bwMode="auto">
          <a:xfrm>
            <a:off x="2690152" y="4701736"/>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14"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671846" y="959167"/>
            <a:ext cx="2606932" cy="55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001" dirty="0" smtClean="0">
                <a:latin typeface="Times New Roman" panose="02020603050405020304" pitchFamily="18" charset="0"/>
              </a:rPr>
              <a:t>a. </a:t>
            </a:r>
            <a:r>
              <a:rPr lang="en-US" altLang="en-US" sz="3001" dirty="0" err="1" smtClean="0">
                <a:latin typeface="Times New Roman" panose="02020603050405020304" pitchFamily="18" charset="0"/>
              </a:rPr>
              <a:t>Khái</a:t>
            </a:r>
            <a:r>
              <a:rPr lang="en-US" altLang="en-US" sz="3001" dirty="0" smtClean="0">
                <a:latin typeface="Times New Roman" panose="02020603050405020304" pitchFamily="18" charset="0"/>
              </a:rPr>
              <a:t> </a:t>
            </a:r>
            <a:r>
              <a:rPr lang="en-US" altLang="en-US" sz="3001" dirty="0" err="1" smtClean="0">
                <a:latin typeface="Times New Roman" panose="02020603050405020304" pitchFamily="18" charset="0"/>
              </a:rPr>
              <a:t>niệm</a:t>
            </a:r>
            <a:r>
              <a:rPr lang="en-US" altLang="en-US" sz="3001" dirty="0" smtClean="0">
                <a:latin typeface="Times New Roman" panose="02020603050405020304" pitchFamily="18" charset="0"/>
              </a:rPr>
              <a:t>:</a:t>
            </a:r>
            <a:endParaRPr lang="en-US" altLang="en-US" sz="3001" dirty="0">
              <a:solidFill>
                <a:schemeClr val="bg1"/>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xmlns=""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xmlns=""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xmlns=""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xmlns="" id="{ABFF44EB-035A-1409-FA87-60624C8A07CC}"/>
              </a:ext>
            </a:extLst>
          </p:cNvPr>
          <p:cNvGrpSpPr/>
          <p:nvPr/>
        </p:nvGrpSpPr>
        <p:grpSpPr>
          <a:xfrm>
            <a:off x="0" y="39813"/>
            <a:ext cx="5689600" cy="715217"/>
            <a:chOff x="3251200" y="373355"/>
            <a:chExt cx="5689600" cy="715217"/>
          </a:xfrm>
        </p:grpSpPr>
        <p:sp>
          <p:nvSpPr>
            <p:cNvPr id="4" name="矩形: 圆角 1">
              <a:extLst>
                <a:ext uri="{FF2B5EF4-FFF2-40B4-BE49-F238E27FC236}">
                  <a16:creationId xmlns:a16="http://schemas.microsoft.com/office/drawing/2014/main" xmlns="" id="{1597A1A9-3BBF-132F-1A85-183875866CE6}"/>
                </a:ext>
              </a:extLst>
            </p:cNvPr>
            <p:cNvSpPr/>
            <p:nvPr/>
          </p:nvSpPr>
          <p:spPr>
            <a:xfrm>
              <a:off x="3251200" y="373355"/>
              <a:ext cx="5689600" cy="715217"/>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TextBox 4">
              <a:extLst>
                <a:ext uri="{FF2B5EF4-FFF2-40B4-BE49-F238E27FC236}">
                  <a16:creationId xmlns:a16="http://schemas.microsoft.com/office/drawing/2014/main" xmlns="" id="{C3D6B84F-9E46-4857-B9EE-2CCEB155C3A3}"/>
                </a:ext>
              </a:extLst>
            </p:cNvPr>
            <p:cNvSpPr txBox="1"/>
            <p:nvPr/>
          </p:nvSpPr>
          <p:spPr>
            <a:xfrm>
              <a:off x="3688080" y="377020"/>
              <a:ext cx="45313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n-ea"/>
                  <a:cs typeface="+mn-cs"/>
                </a:rPr>
                <a:t>2. </a:t>
              </a:r>
              <a:r>
                <a:rPr kumimoji="0" lang="en-US" sz="4000" b="1" i="0" u="none" strike="noStrike" kern="1200" cap="none" spc="0" normalizeH="0" baseline="0" noProof="0" dirty="0" err="1">
                  <a:ln>
                    <a:noFill/>
                  </a:ln>
                  <a:solidFill>
                    <a:srgbClr val="FFFFFF"/>
                  </a:solidFill>
                  <a:effectLst/>
                  <a:uLnTx/>
                  <a:uFillTx/>
                  <a:latin typeface="Calibri"/>
                  <a:ea typeface="+mn-ea"/>
                  <a:cs typeface="+mn-cs"/>
                </a:rPr>
                <a:t>Khối</a:t>
              </a:r>
              <a:r>
                <a:rPr kumimoji="0" lang="en-US" sz="4000" b="1" i="0" u="none" strike="noStrike" kern="1200" cap="none" spc="0" normalizeH="0" baseline="0" noProof="0" dirty="0">
                  <a:ln>
                    <a:noFill/>
                  </a:ln>
                  <a:solidFill>
                    <a:srgbClr val="FFFFFF"/>
                  </a:solidFill>
                  <a:effectLst/>
                  <a:uLnTx/>
                  <a:uFillTx/>
                  <a:latin typeface="Calibri"/>
                  <a:ea typeface="+mn-ea"/>
                  <a:cs typeface="+mn-cs"/>
                </a:rPr>
                <a:t> </a:t>
              </a:r>
              <a:r>
                <a:rPr kumimoji="0" lang="en-US" sz="4000" b="1" i="0" u="none" strike="noStrike" kern="1200" cap="none" spc="0" normalizeH="0" baseline="0" noProof="0" dirty="0" err="1">
                  <a:ln>
                    <a:noFill/>
                  </a:ln>
                  <a:solidFill>
                    <a:srgbClr val="FFFFFF"/>
                  </a:solidFill>
                  <a:effectLst/>
                  <a:uLnTx/>
                  <a:uFillTx/>
                  <a:latin typeface="Calibri"/>
                  <a:ea typeface="+mn-ea"/>
                  <a:cs typeface="+mn-cs"/>
                </a:rPr>
                <a:t>lượng</a:t>
              </a:r>
              <a:r>
                <a:rPr kumimoji="0" lang="en-US" sz="4000" b="1" i="0" u="none" strike="noStrike" kern="1200" cap="none" spc="0" normalizeH="0" baseline="0" noProof="0" dirty="0">
                  <a:ln>
                    <a:noFill/>
                  </a:ln>
                  <a:solidFill>
                    <a:srgbClr val="FFFFFF"/>
                  </a:solidFill>
                  <a:effectLst/>
                  <a:uLnTx/>
                  <a:uFillTx/>
                  <a:latin typeface="Calibri"/>
                  <a:ea typeface="+mn-ea"/>
                  <a:cs typeface="+mn-cs"/>
                </a:rPr>
                <a:t> </a:t>
              </a:r>
              <a:r>
                <a:rPr kumimoji="0" lang="en-US" sz="4000" b="1" i="0" u="none" strike="noStrike" kern="1200" cap="none" spc="0" normalizeH="0" baseline="0" noProof="0" dirty="0" err="1">
                  <a:ln>
                    <a:noFill/>
                  </a:ln>
                  <a:solidFill>
                    <a:srgbClr val="FFFFFF"/>
                  </a:solidFill>
                  <a:effectLst/>
                  <a:uLnTx/>
                  <a:uFillTx/>
                  <a:latin typeface="Calibri"/>
                  <a:ea typeface="+mn-ea"/>
                  <a:cs typeface="+mn-cs"/>
                </a:rPr>
                <a:t>mol</a:t>
              </a:r>
              <a:endParaRPr kumimoji="0" lang="en-US" sz="4000" b="1"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9701" name="Text Box 5">
            <a:extLst>
              <a:ext uri="{FF2B5EF4-FFF2-40B4-BE49-F238E27FC236}">
                <a16:creationId xmlns:a16="http://schemas.microsoft.com/office/drawing/2014/main" xmlns="" id="{A54EFCDF-F99F-0FF4-452C-6EB2FA1AE80C}"/>
              </a:ext>
            </a:extLst>
          </p:cNvPr>
          <p:cNvSpPr txBox="1">
            <a:spLocks noChangeArrowheads="1"/>
          </p:cNvSpPr>
          <p:nvPr/>
        </p:nvSpPr>
        <p:spPr bwMode="auto">
          <a:xfrm>
            <a:off x="274321" y="1571223"/>
            <a:ext cx="11916092"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Khối</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lượng</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mol</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chất</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khối</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lượng</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tính</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bằng</a:t>
            </a:r>
            <a:r>
              <a:rPr kumimoji="0" lang="en-US" altLang="en-US" sz="3001"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gam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nguyên</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tử</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hay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phân</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tử</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chất</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đó</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9703"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3904541" y="2420985"/>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Kí</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hiệu</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M </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Đơn</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vị</a:t>
            </a: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1"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gam/</a:t>
            </a:r>
            <a:r>
              <a:rPr kumimoji="0" lang="en-US" altLang="en-US" sz="3001" b="0"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mn-cs"/>
              </a:rPr>
              <a:t>mol</a:t>
            </a:r>
            <a:endParaRPr kumimoji="0" lang="en-US" altLang="en-US" sz="3001"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altLang="en-US" sz="3001"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14"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1240079" y="857411"/>
            <a:ext cx="2606932" cy="55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 </a:t>
            </a:r>
            <a:r>
              <a:rPr kumimoji="0" lang="en-US" altLang="en-US" sz="3001"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Khái</a:t>
            </a: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niệm</a:t>
            </a: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altLang="en-US" sz="3001"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9DEE9A8F-235A-6E4F-EB79-AA02507A1AB2}"/>
                  </a:ext>
                </a:extLst>
              </p:cNvPr>
              <p:cNvSpPr txBox="1"/>
              <p:nvPr/>
            </p:nvSpPr>
            <p:spPr>
              <a:xfrm>
                <a:off x="7297718" y="3108680"/>
                <a:ext cx="1372692" cy="751296"/>
              </a:xfrm>
              <a:prstGeom prst="rect">
                <a:avLst/>
              </a:prstGeom>
              <a:solidFill>
                <a:schemeClr val="accent1">
                  <a:lumMod val="40000"/>
                  <a:lumOff val="60000"/>
                </a:schemeClr>
              </a:solidFill>
            </p:spPr>
            <p:txBody>
              <a:bodyPr wrap="square">
                <a:spAutoFit/>
              </a:bodyPr>
              <a:lstStyle/>
              <a:p>
                <a:pPr fontAlgn="base"/>
                <a:r>
                  <a:rPr lang="en-US" sz="3200" spc="15" dirty="0" smtClean="0">
                    <a:solidFill>
                      <a:srgbClr val="7030A0"/>
                    </a:solidFill>
                    <a:latin typeface="Times New Roman" panose="02020603050405020304" pitchFamily="18" charset="0"/>
                    <a:ea typeface="Times New Roman" panose="02020603050405020304" pitchFamily="18" charset="0"/>
                  </a:rPr>
                  <a:t>M </a:t>
                </a:r>
                <a:r>
                  <a:rPr lang="en-US" sz="3200" dirty="0">
                    <a:solidFill>
                      <a:srgbClr val="7030A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7030A0"/>
                            </a:solidFill>
                            <a:latin typeface="Cambria Math" panose="02040503050406030204" pitchFamily="18" charset="0"/>
                            <a:ea typeface="Times New Roman" panose="02020603050405020304" pitchFamily="18" charset="0"/>
                          </a:rPr>
                        </m:ctrlPr>
                      </m:fPr>
                      <m:num>
                        <m:r>
                          <a:rPr lang="en-US" sz="3200" i="1">
                            <a:solidFill>
                              <a:srgbClr val="7030A0"/>
                            </a:solidFill>
                            <a:latin typeface="Cambria Math" panose="02040503050406030204" pitchFamily="18" charset="0"/>
                            <a:ea typeface="Times New Roman" panose="02020603050405020304" pitchFamily="18" charset="0"/>
                          </a:rPr>
                          <m:t>𝑚</m:t>
                        </m:r>
                      </m:num>
                      <m:den>
                        <m:r>
                          <a:rPr lang="en-US" sz="3200" i="1">
                            <a:solidFill>
                              <a:srgbClr val="7030A0"/>
                            </a:solidFill>
                            <a:latin typeface="Cambria Math" panose="02040503050406030204" pitchFamily="18" charset="0"/>
                            <a:ea typeface="Times New Roman" panose="02020603050405020304" pitchFamily="18" charset="0"/>
                          </a:rPr>
                          <m:t>𝑛</m:t>
                        </m:r>
                      </m:den>
                    </m:f>
                  </m:oMath>
                </a14:m>
                <a:endParaRPr lang="en-US" sz="3200" dirty="0">
                  <a:solidFill>
                    <a:srgbClr val="7030A0"/>
                  </a:solidFill>
                </a:endParaRPr>
              </a:p>
            </p:txBody>
          </p:sp>
        </mc:Choice>
        <mc:Fallback xmlns="">
          <p:sp>
            <p:nvSpPr>
              <p:cNvPr id="15" name="TextBox 14">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7297718" y="3108680"/>
                <a:ext cx="1372692" cy="751296"/>
              </a:xfrm>
              <a:prstGeom prst="rect">
                <a:avLst/>
              </a:prstGeom>
              <a:blipFill>
                <a:blip r:embed="rId3"/>
                <a:stretch>
                  <a:fillRect l="-11111" t="-4065" b="-1056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9DEE9A8F-235A-6E4F-EB79-AA02507A1AB2}"/>
              </a:ext>
            </a:extLst>
          </p:cNvPr>
          <p:cNvSpPr txBox="1"/>
          <p:nvPr/>
        </p:nvSpPr>
        <p:spPr>
          <a:xfrm>
            <a:off x="1528354" y="4133984"/>
            <a:ext cx="4637314" cy="584775"/>
          </a:xfrm>
          <a:prstGeom prst="rect">
            <a:avLst/>
          </a:prstGeom>
          <a:noFill/>
        </p:spPr>
        <p:txBody>
          <a:bodyPr wrap="square">
            <a:spAutoFit/>
          </a:bodyPr>
          <a:lstStyle/>
          <a:p>
            <a:pPr fontAlgn="base"/>
            <a:r>
              <a:rPr lang="en-US" sz="3200" dirty="0" smtClean="0"/>
              <a:t> </a:t>
            </a:r>
            <a:r>
              <a:rPr lang="en-US" sz="3200" b="1" dirty="0" smtClean="0">
                <a:solidFill>
                  <a:srgbClr val="FF0000"/>
                </a:solidFill>
              </a:rPr>
              <a:t>? </a:t>
            </a:r>
            <a:r>
              <a:rPr lang="en-US" sz="3200" b="1" dirty="0" err="1" smtClean="0">
                <a:solidFill>
                  <a:srgbClr val="FF0000"/>
                </a:solidFill>
              </a:rPr>
              <a:t>Hãy</a:t>
            </a:r>
            <a:r>
              <a:rPr lang="en-US" sz="3200" b="1" dirty="0" smtClean="0">
                <a:solidFill>
                  <a:srgbClr val="FF0000"/>
                </a:solidFill>
              </a:rPr>
              <a:t> </a:t>
            </a:r>
            <a:r>
              <a:rPr lang="en-US" sz="3200" b="1" dirty="0" err="1">
                <a:solidFill>
                  <a:srgbClr val="FF0000"/>
                </a:solidFill>
              </a:rPr>
              <a:t>viết</a:t>
            </a:r>
            <a:r>
              <a:rPr lang="en-US" sz="3200" b="1" dirty="0">
                <a:solidFill>
                  <a:srgbClr val="FF0000"/>
                </a:solidFill>
              </a:rPr>
              <a:t> CT </a:t>
            </a:r>
            <a:r>
              <a:rPr lang="en-US" sz="3200" b="1" dirty="0" err="1">
                <a:solidFill>
                  <a:srgbClr val="FF0000"/>
                </a:solidFill>
              </a:rPr>
              <a:t>tính</a:t>
            </a:r>
            <a:r>
              <a:rPr lang="en-US" sz="3200" b="1" dirty="0">
                <a:solidFill>
                  <a:srgbClr val="FF0000"/>
                </a:solidFill>
              </a:rPr>
              <a:t> n, m.</a:t>
            </a:r>
          </a:p>
        </p:txBody>
      </p:sp>
      <p:sp>
        <p:nvSpPr>
          <p:cNvPr id="17" name="Text Box 7">
            <a:extLst>
              <a:ext uri="{FF2B5EF4-FFF2-40B4-BE49-F238E27FC236}">
                <a16:creationId xmlns:a16="http://schemas.microsoft.com/office/drawing/2014/main" xmlns="" id="{B902B1A6-42BE-68AF-5464-33DB3631A406}"/>
              </a:ext>
            </a:extLst>
          </p:cNvPr>
          <p:cNvSpPr txBox="1">
            <a:spLocks noChangeArrowheads="1"/>
          </p:cNvSpPr>
          <p:nvPr/>
        </p:nvSpPr>
        <p:spPr bwMode="auto">
          <a:xfrm>
            <a:off x="1240079" y="3108680"/>
            <a:ext cx="5493823" cy="55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b. </a:t>
            </a:r>
            <a:r>
              <a:rPr kumimoji="0" lang="en-US" altLang="en-US" sz="3001"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Công</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thức</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tính</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khối</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lượng</a:t>
            </a:r>
            <a:r>
              <a:rPr kumimoji="0" lang="en-US" altLang="en-US" sz="3001"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3001"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mn-cs"/>
              </a:rPr>
              <a:t>mol</a:t>
            </a:r>
            <a:r>
              <a:rPr kumimoji="0" lang="en-US" altLang="en-US" sz="3001"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altLang="en-US" sz="3001"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8" name="TextBox 17">
            <a:extLst>
              <a:ext uri="{FF2B5EF4-FFF2-40B4-BE49-F238E27FC236}">
                <a16:creationId xmlns:a16="http://schemas.microsoft.com/office/drawing/2014/main" xmlns="" id="{AF23998A-10CB-B96A-0D6D-4F92BF46AFA1}"/>
              </a:ext>
            </a:extLst>
          </p:cNvPr>
          <p:cNvSpPr txBox="1"/>
          <p:nvPr/>
        </p:nvSpPr>
        <p:spPr>
          <a:xfrm>
            <a:off x="5459965" y="4319297"/>
            <a:ext cx="6156902" cy="158633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AF23998A-10CB-B96A-0D6D-4F92BF46AFA1}"/>
                  </a:ext>
                </a:extLst>
              </p:cNvPr>
              <p:cNvSpPr txBox="1"/>
              <p:nvPr/>
            </p:nvSpPr>
            <p:spPr>
              <a:xfrm>
                <a:off x="671845" y="3814611"/>
                <a:ext cx="4143466" cy="748666"/>
              </a:xfrm>
              <a:prstGeom prst="rect">
                <a:avLst/>
              </a:prstGeom>
              <a:solidFill>
                <a:schemeClr val="accent1">
                  <a:lumMod val="20000"/>
                  <a:lumOff val="80000"/>
                </a:schemeClr>
              </a:solidFill>
            </p:spPr>
            <p:txBody>
              <a:bodyPr wrap="square">
                <a:spAutoFit/>
              </a:bodyPr>
              <a:lstStyle/>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3200"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𝒎</m:t>
                        </m:r>
                      </m:num>
                      <m:den>
                        <m: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𝑴</m:t>
                        </m:r>
                      </m:den>
                    </m:f>
                    <m:r>
                      <a:rPr lang="en-US" sz="3200" b="1"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   m = </a:t>
                </a:r>
                <a:r>
                  <a:rPr lang="en-US" sz="32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671845" y="3814611"/>
                <a:ext cx="4143466" cy="748666"/>
              </a:xfrm>
              <a:prstGeom prst="rect">
                <a:avLst/>
              </a:prstGeom>
              <a:blipFill>
                <a:blip r:embed="rId4"/>
                <a:stretch>
                  <a:fillRect l="-3235" t="-4065" b="-10569"/>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xmlns="" id="{B5F17175-3C20-BCAE-B337-0DE9A8968FBF}"/>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63762" y="812960"/>
            <a:ext cx="1077192" cy="89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12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7" grpId="0"/>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936206" y="25151"/>
            <a:ext cx="3744754" cy="846183"/>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latin typeface="Arial" panose="020B0604020202020204" pitchFamily="34" charset="0"/>
                <a:cs typeface="Arial" panose="020B0604020202020204" pitchFamily="34" charset="0"/>
              </a:rPr>
              <a:t>VẬN DỤNG</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xmlns=""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xmlns="" val="279878576"/>
                    </a:ext>
                  </a:extLst>
                </a:gridCol>
                <a:gridCol w="2590800">
                  <a:extLst>
                    <a:ext uri="{9D8B030D-6E8A-4147-A177-3AD203B41FA5}">
                      <a16:colId xmlns:a16="http://schemas.microsoft.com/office/drawing/2014/main" xmlns="" val="2662996000"/>
                    </a:ext>
                  </a:extLst>
                </a:gridCol>
                <a:gridCol w="2183954">
                  <a:extLst>
                    <a:ext uri="{9D8B030D-6E8A-4147-A177-3AD203B41FA5}">
                      <a16:colId xmlns:a16="http://schemas.microsoft.com/office/drawing/2014/main" xmlns="" val="438624228"/>
                    </a:ext>
                  </a:extLst>
                </a:gridCol>
                <a:gridCol w="1605727">
                  <a:extLst>
                    <a:ext uri="{9D8B030D-6E8A-4147-A177-3AD203B41FA5}">
                      <a16:colId xmlns:a16="http://schemas.microsoft.com/office/drawing/2014/main" xmlns=""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81132137"/>
                  </a:ext>
                </a:extLst>
              </a:tr>
            </a:tbl>
          </a:graphicData>
        </a:graphic>
      </p:graphicFrame>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xmlns=""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4"/>
            <a:ext cx="11656047" cy="4386207"/>
          </a:xfrm>
          <a:prstGeom prst="wedgeRoundRectCallout">
            <a:avLst>
              <a:gd name="adj1" fmla="val -41075"/>
              <a:gd name="adj2" fmla="val 71627"/>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410715" y="1299709"/>
            <a:ext cx="11476485" cy="2677656"/>
          </a:xfrm>
          <a:prstGeom prst="rect">
            <a:avLst/>
          </a:prstGeom>
          <a:noFill/>
        </p:spPr>
        <p:txBody>
          <a:bodyPr wrap="square">
            <a:spAutoFit/>
          </a:bodyPr>
          <a:lstStyle/>
          <a:p>
            <a:r>
              <a:rPr lang="en-US" sz="2800" dirty="0" smtClean="0">
                <a:solidFill>
                  <a:schemeClr val="accent4">
                    <a:lumMod val="60000"/>
                    <a:lumOff val="40000"/>
                  </a:schemeClr>
                </a:solidFill>
              </a:rPr>
              <a:t>HS </a:t>
            </a:r>
            <a:r>
              <a:rPr lang="en-US" sz="2800" dirty="0" err="1" smtClean="0">
                <a:solidFill>
                  <a:schemeClr val="accent4">
                    <a:lumMod val="60000"/>
                    <a:lumOff val="40000"/>
                  </a:schemeClr>
                </a:solidFill>
              </a:rPr>
              <a:t>nghiên</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cứu</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thông</a:t>
            </a:r>
            <a:r>
              <a:rPr lang="en-US" sz="2800" dirty="0" smtClean="0">
                <a:solidFill>
                  <a:schemeClr val="accent4">
                    <a:lumMod val="60000"/>
                    <a:lumOff val="40000"/>
                  </a:schemeClr>
                </a:solidFill>
              </a:rPr>
              <a:t> tin SGK </a:t>
            </a:r>
            <a:r>
              <a:rPr lang="en-US" sz="2800" dirty="0" err="1" smtClean="0">
                <a:solidFill>
                  <a:schemeClr val="accent4">
                    <a:lumMod val="60000"/>
                    <a:lumOff val="40000"/>
                  </a:schemeClr>
                </a:solidFill>
              </a:rPr>
              <a:t>kết</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hợp</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quan</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sát</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hình</a:t>
            </a:r>
            <a:r>
              <a:rPr lang="en-US" sz="2800" dirty="0" smtClean="0">
                <a:solidFill>
                  <a:schemeClr val="accent4">
                    <a:lumMod val="60000"/>
                    <a:lumOff val="40000"/>
                  </a:schemeClr>
                </a:solidFill>
              </a:rPr>
              <a:t> 3.2 </a:t>
            </a:r>
            <a:r>
              <a:rPr lang="en-US" sz="2800" dirty="0" err="1" smtClean="0">
                <a:solidFill>
                  <a:schemeClr val="accent4">
                    <a:lumMod val="60000"/>
                    <a:lumOff val="40000"/>
                  </a:schemeClr>
                </a:solidFill>
              </a:rPr>
              <a:t>trong</a:t>
            </a:r>
            <a:r>
              <a:rPr lang="en-US" sz="2800" dirty="0" smtClean="0">
                <a:solidFill>
                  <a:schemeClr val="accent4">
                    <a:lumMod val="60000"/>
                    <a:lumOff val="40000"/>
                  </a:schemeClr>
                </a:solidFill>
              </a:rPr>
              <a:t> SGK </a:t>
            </a:r>
            <a:r>
              <a:rPr lang="en-US" sz="2800" dirty="0" err="1" smtClean="0">
                <a:solidFill>
                  <a:schemeClr val="accent4">
                    <a:lumMod val="60000"/>
                    <a:lumOff val="40000"/>
                  </a:schemeClr>
                </a:solidFill>
              </a:rPr>
              <a:t>cho</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biết</a:t>
            </a:r>
            <a:r>
              <a:rPr lang="en-US" sz="2800" dirty="0" smtClean="0">
                <a:solidFill>
                  <a:schemeClr val="accent4">
                    <a:lumMod val="60000"/>
                    <a:lumOff val="40000"/>
                  </a:schemeClr>
                </a:solidFill>
              </a:rPr>
              <a:t>:</a:t>
            </a:r>
            <a:endParaRPr lang="en-US" sz="2800" dirty="0">
              <a:solidFill>
                <a:schemeClr val="accent4">
                  <a:lumMod val="60000"/>
                  <a:lumOff val="40000"/>
                </a:schemeClr>
              </a:solidFill>
            </a:endParaRPr>
          </a:p>
          <a:p>
            <a:pPr fontAlgn="base"/>
            <a:r>
              <a:rPr lang="en-US" sz="2800" dirty="0">
                <a:solidFill>
                  <a:schemeClr val="accent4">
                    <a:lumMod val="60000"/>
                    <a:lumOff val="40000"/>
                  </a:schemeClr>
                </a:solidFill>
              </a:rPr>
              <a:t>?1. </a:t>
            </a:r>
            <a:r>
              <a:rPr lang="pt-BR" sz="2800" dirty="0">
                <a:solidFill>
                  <a:schemeClr val="accent4">
                    <a:lumMod val="60000"/>
                    <a:lumOff val="40000"/>
                  </a:schemeClr>
                </a:solidFill>
              </a:rPr>
              <a:t>Thể tích mol của một chất là gì ? Kí hiệu ?</a:t>
            </a:r>
            <a:endParaRPr lang="en-US" sz="2800" dirty="0">
              <a:solidFill>
                <a:schemeClr val="accent4">
                  <a:lumMod val="60000"/>
                  <a:lumOff val="40000"/>
                </a:schemeClr>
              </a:solidFill>
            </a:endParaRPr>
          </a:p>
          <a:p>
            <a:pPr fontAlgn="base"/>
            <a:r>
              <a:rPr lang="en-US" sz="2800" dirty="0">
                <a:solidFill>
                  <a:schemeClr val="accent4">
                    <a:lumMod val="60000"/>
                    <a:lumOff val="40000"/>
                  </a:schemeClr>
                </a:solidFill>
              </a:rPr>
              <a:t>?2. </a:t>
            </a:r>
            <a:r>
              <a:rPr lang="en-US" sz="2800" dirty="0" err="1">
                <a:solidFill>
                  <a:schemeClr val="accent4">
                    <a:lumMod val="60000"/>
                    <a:lumOff val="40000"/>
                  </a:schemeClr>
                </a:solidFill>
              </a:rPr>
              <a:t>Em</a:t>
            </a:r>
            <a:r>
              <a:rPr lang="en-US" sz="2800" dirty="0">
                <a:solidFill>
                  <a:schemeClr val="accent4">
                    <a:lumMod val="60000"/>
                    <a:lumOff val="40000"/>
                  </a:schemeClr>
                </a:solidFill>
              </a:rPr>
              <a:t> </a:t>
            </a:r>
            <a:r>
              <a:rPr lang="en-US" sz="2800" dirty="0" err="1">
                <a:solidFill>
                  <a:schemeClr val="accent4">
                    <a:lumMod val="60000"/>
                    <a:lumOff val="40000"/>
                  </a:schemeClr>
                </a:solidFill>
              </a:rPr>
              <a:t>có</a:t>
            </a:r>
            <a:r>
              <a:rPr lang="en-US" sz="2800" dirty="0">
                <a:solidFill>
                  <a:schemeClr val="accent4">
                    <a:lumMod val="60000"/>
                    <a:lumOff val="40000"/>
                  </a:schemeClr>
                </a:solidFill>
              </a:rPr>
              <a:t> </a:t>
            </a:r>
            <a:r>
              <a:rPr lang="en-US" sz="2800" dirty="0" err="1">
                <a:solidFill>
                  <a:schemeClr val="accent4">
                    <a:lumMod val="60000"/>
                    <a:lumOff val="40000"/>
                  </a:schemeClr>
                </a:solidFill>
              </a:rPr>
              <a:t>nhận</a:t>
            </a:r>
            <a:r>
              <a:rPr lang="en-US" sz="2800" dirty="0">
                <a:solidFill>
                  <a:schemeClr val="accent4">
                    <a:lumMod val="60000"/>
                    <a:lumOff val="40000"/>
                  </a:schemeClr>
                </a:solidFill>
              </a:rPr>
              <a:t> </a:t>
            </a:r>
            <a:r>
              <a:rPr lang="en-US" sz="2800" dirty="0" err="1">
                <a:solidFill>
                  <a:schemeClr val="accent4">
                    <a:lumMod val="60000"/>
                    <a:lumOff val="40000"/>
                  </a:schemeClr>
                </a:solidFill>
              </a:rPr>
              <a:t>xét</a:t>
            </a:r>
            <a:r>
              <a:rPr lang="en-US" sz="2800" dirty="0">
                <a:solidFill>
                  <a:schemeClr val="accent4">
                    <a:lumMod val="60000"/>
                    <a:lumOff val="40000"/>
                  </a:schemeClr>
                </a:solidFill>
              </a:rPr>
              <a:t> </a:t>
            </a:r>
            <a:r>
              <a:rPr lang="en-US" sz="2800" dirty="0" err="1">
                <a:solidFill>
                  <a:schemeClr val="accent4">
                    <a:lumMod val="60000"/>
                    <a:lumOff val="40000"/>
                  </a:schemeClr>
                </a:solidFill>
              </a:rPr>
              <a:t>gì</a:t>
            </a:r>
            <a:r>
              <a:rPr lang="en-US" sz="2800" dirty="0">
                <a:solidFill>
                  <a:schemeClr val="accent4">
                    <a:lumMod val="60000"/>
                    <a:lumOff val="40000"/>
                  </a:schemeClr>
                </a:solidFill>
              </a:rPr>
              <a:t> </a:t>
            </a:r>
            <a:r>
              <a:rPr lang="en-US" sz="2800" dirty="0" err="1">
                <a:solidFill>
                  <a:schemeClr val="accent4">
                    <a:lumMod val="60000"/>
                    <a:lumOff val="40000"/>
                  </a:schemeClr>
                </a:solidFill>
              </a:rPr>
              <a:t>về</a:t>
            </a:r>
            <a:r>
              <a:rPr lang="en-US" sz="2800" dirty="0">
                <a:solidFill>
                  <a:schemeClr val="accent4">
                    <a:lumMod val="60000"/>
                    <a:lumOff val="40000"/>
                  </a:schemeClr>
                </a:solidFill>
              </a:rPr>
              <a:t> </a:t>
            </a:r>
            <a:r>
              <a:rPr lang="pt-BR" sz="2800" dirty="0">
                <a:solidFill>
                  <a:schemeClr val="accent4">
                    <a:lumMod val="60000"/>
                    <a:lumOff val="40000"/>
                  </a:schemeClr>
                </a:solidFill>
              </a:rPr>
              <a:t>thể tích mol của các chất khí bất kì ở cùng điều kiện (nhiệt độ, áp suất).</a:t>
            </a:r>
            <a:endParaRPr lang="en-US" sz="2800" dirty="0">
              <a:solidFill>
                <a:schemeClr val="accent4">
                  <a:lumMod val="60000"/>
                  <a:lumOff val="40000"/>
                </a:schemeClr>
              </a:solidFill>
            </a:endParaRPr>
          </a:p>
          <a:p>
            <a:pPr fontAlgn="base"/>
            <a:r>
              <a:rPr lang="en-US" sz="2800" dirty="0">
                <a:solidFill>
                  <a:schemeClr val="accent4">
                    <a:lumMod val="60000"/>
                    <a:lumOff val="40000"/>
                  </a:schemeClr>
                </a:solidFill>
              </a:rPr>
              <a:t>?3. </a:t>
            </a:r>
            <a:r>
              <a:rPr lang="en-US" sz="2800" dirty="0" err="1">
                <a:solidFill>
                  <a:schemeClr val="accent4">
                    <a:lumMod val="60000"/>
                    <a:lumOff val="40000"/>
                  </a:schemeClr>
                </a:solidFill>
              </a:rPr>
              <a:t>Thế</a:t>
            </a:r>
            <a:r>
              <a:rPr lang="en-US" sz="2800" dirty="0">
                <a:solidFill>
                  <a:schemeClr val="accent4">
                    <a:lumMod val="60000"/>
                    <a:lumOff val="40000"/>
                  </a:schemeClr>
                </a:solidFill>
              </a:rPr>
              <a:t> </a:t>
            </a:r>
            <a:r>
              <a:rPr lang="en-US" sz="2800" dirty="0" err="1">
                <a:solidFill>
                  <a:schemeClr val="accent4">
                    <a:lumMod val="60000"/>
                    <a:lumOff val="40000"/>
                  </a:schemeClr>
                </a:solidFill>
              </a:rPr>
              <a:t>nào</a:t>
            </a:r>
            <a:r>
              <a:rPr lang="en-US" sz="2800" dirty="0">
                <a:solidFill>
                  <a:schemeClr val="accent4">
                    <a:lumMod val="60000"/>
                    <a:lumOff val="40000"/>
                  </a:schemeClr>
                </a:solidFill>
              </a:rPr>
              <a:t> </a:t>
            </a:r>
            <a:r>
              <a:rPr lang="en-US" sz="2800" dirty="0" err="1">
                <a:solidFill>
                  <a:schemeClr val="accent4">
                    <a:lumMod val="60000"/>
                    <a:lumOff val="40000"/>
                  </a:schemeClr>
                </a:solidFill>
              </a:rPr>
              <a:t>là</a:t>
            </a:r>
            <a:r>
              <a:rPr lang="en-US" sz="2800" dirty="0">
                <a:solidFill>
                  <a:schemeClr val="accent4">
                    <a:lumMod val="60000"/>
                    <a:lumOff val="40000"/>
                  </a:schemeClr>
                </a:solidFill>
              </a:rPr>
              <a:t> </a:t>
            </a:r>
            <a:r>
              <a:rPr lang="en-US" sz="2800" dirty="0" err="1">
                <a:solidFill>
                  <a:schemeClr val="accent4">
                    <a:lumMod val="60000"/>
                    <a:lumOff val="40000"/>
                  </a:schemeClr>
                </a:solidFill>
              </a:rPr>
              <a:t>điều</a:t>
            </a:r>
            <a:r>
              <a:rPr lang="en-US" sz="2800" dirty="0">
                <a:solidFill>
                  <a:schemeClr val="accent4">
                    <a:lumMod val="60000"/>
                    <a:lumOff val="40000"/>
                  </a:schemeClr>
                </a:solidFill>
              </a:rPr>
              <a:t> </a:t>
            </a:r>
            <a:r>
              <a:rPr lang="en-US" sz="2800" dirty="0" err="1">
                <a:solidFill>
                  <a:schemeClr val="accent4">
                    <a:lumMod val="60000"/>
                    <a:lumOff val="40000"/>
                  </a:schemeClr>
                </a:solidFill>
              </a:rPr>
              <a:t>kiện</a:t>
            </a:r>
            <a:r>
              <a:rPr lang="en-US" sz="2800" dirty="0">
                <a:solidFill>
                  <a:schemeClr val="accent4">
                    <a:lumMod val="60000"/>
                    <a:lumOff val="40000"/>
                  </a:schemeClr>
                </a:solidFill>
              </a:rPr>
              <a:t> </a:t>
            </a:r>
            <a:r>
              <a:rPr lang="en-US" sz="2800" dirty="0" err="1">
                <a:solidFill>
                  <a:schemeClr val="accent4">
                    <a:lumMod val="60000"/>
                    <a:lumOff val="40000"/>
                  </a:schemeClr>
                </a:solidFill>
              </a:rPr>
              <a:t>chuẩn</a:t>
            </a:r>
            <a:r>
              <a:rPr lang="en-US" sz="2800" dirty="0">
                <a:solidFill>
                  <a:schemeClr val="accent4">
                    <a:lumMod val="60000"/>
                    <a:lumOff val="40000"/>
                  </a:schemeClr>
                </a:solidFill>
              </a:rPr>
              <a:t>? Cho </a:t>
            </a:r>
            <a:r>
              <a:rPr lang="en-US" sz="2800" dirty="0" err="1">
                <a:solidFill>
                  <a:schemeClr val="accent4">
                    <a:lumMod val="60000"/>
                    <a:lumOff val="40000"/>
                  </a:schemeClr>
                </a:solidFill>
              </a:rPr>
              <a:t>biết</a:t>
            </a:r>
            <a:r>
              <a:rPr lang="en-US" sz="2800" dirty="0">
                <a:solidFill>
                  <a:schemeClr val="accent4">
                    <a:lumMod val="60000"/>
                    <a:lumOff val="40000"/>
                  </a:schemeClr>
                </a:solidFill>
              </a:rPr>
              <a:t> </a:t>
            </a:r>
            <a:r>
              <a:rPr lang="en-US" sz="2800" dirty="0" err="1">
                <a:solidFill>
                  <a:schemeClr val="accent4">
                    <a:lumMod val="60000"/>
                    <a:lumOff val="40000"/>
                  </a:schemeClr>
                </a:solidFill>
              </a:rPr>
              <a:t>giá</a:t>
            </a:r>
            <a:r>
              <a:rPr lang="en-US" sz="2800" dirty="0">
                <a:solidFill>
                  <a:schemeClr val="accent4">
                    <a:lumMod val="60000"/>
                    <a:lumOff val="40000"/>
                  </a:schemeClr>
                </a:solidFill>
              </a:rPr>
              <a:t> </a:t>
            </a:r>
            <a:r>
              <a:rPr lang="en-US" sz="2800" dirty="0" err="1">
                <a:solidFill>
                  <a:schemeClr val="accent4">
                    <a:lumMod val="60000"/>
                    <a:lumOff val="40000"/>
                  </a:schemeClr>
                </a:solidFill>
              </a:rPr>
              <a:t>trị</a:t>
            </a:r>
            <a:r>
              <a:rPr lang="en-US" sz="2800" dirty="0">
                <a:solidFill>
                  <a:schemeClr val="accent4">
                    <a:lumMod val="60000"/>
                    <a:lumOff val="40000"/>
                  </a:schemeClr>
                </a:solidFill>
              </a:rPr>
              <a:t> </a:t>
            </a:r>
            <a:r>
              <a:rPr lang="en-US" sz="2800" dirty="0" err="1">
                <a:solidFill>
                  <a:schemeClr val="accent4">
                    <a:lumMod val="60000"/>
                    <a:lumOff val="40000"/>
                  </a:schemeClr>
                </a:solidFill>
              </a:rPr>
              <a:t>của</a:t>
            </a:r>
            <a:r>
              <a:rPr lang="en-US" sz="2800" dirty="0">
                <a:solidFill>
                  <a:schemeClr val="accent4">
                    <a:lumMod val="60000"/>
                    <a:lumOff val="40000"/>
                  </a:schemeClr>
                </a:solidFill>
              </a:rPr>
              <a:t> 1 </a:t>
            </a:r>
            <a:r>
              <a:rPr lang="en-US" sz="2800" dirty="0" err="1">
                <a:solidFill>
                  <a:schemeClr val="accent4">
                    <a:lumMod val="60000"/>
                    <a:lumOff val="40000"/>
                  </a:schemeClr>
                </a:solidFill>
              </a:rPr>
              <a:t>mol</a:t>
            </a:r>
            <a:r>
              <a:rPr lang="en-US" sz="2800" dirty="0">
                <a:solidFill>
                  <a:schemeClr val="accent4">
                    <a:lumMod val="60000"/>
                    <a:lumOff val="40000"/>
                  </a:schemeClr>
                </a:solidFill>
              </a:rPr>
              <a:t> </a:t>
            </a:r>
            <a:r>
              <a:rPr lang="en-US" sz="2800" dirty="0" err="1">
                <a:solidFill>
                  <a:schemeClr val="accent4">
                    <a:lumMod val="60000"/>
                    <a:lumOff val="40000"/>
                  </a:schemeClr>
                </a:solidFill>
              </a:rPr>
              <a:t>chất</a:t>
            </a:r>
            <a:r>
              <a:rPr lang="en-US" sz="2800" dirty="0">
                <a:solidFill>
                  <a:schemeClr val="accent4">
                    <a:lumMod val="60000"/>
                    <a:lumOff val="40000"/>
                  </a:schemeClr>
                </a:solidFill>
              </a:rPr>
              <a:t> </a:t>
            </a:r>
            <a:r>
              <a:rPr lang="en-US" sz="2800" dirty="0" err="1">
                <a:solidFill>
                  <a:schemeClr val="accent4">
                    <a:lumMod val="60000"/>
                    <a:lumOff val="40000"/>
                  </a:schemeClr>
                </a:solidFill>
              </a:rPr>
              <a:t>khí</a:t>
            </a:r>
            <a:r>
              <a:rPr lang="en-US" sz="2800" dirty="0">
                <a:solidFill>
                  <a:schemeClr val="accent4">
                    <a:lumMod val="60000"/>
                    <a:lumOff val="40000"/>
                  </a:schemeClr>
                </a:solidFill>
              </a:rPr>
              <a:t> </a:t>
            </a:r>
            <a:r>
              <a:rPr lang="en-US" sz="2800" dirty="0" err="1">
                <a:solidFill>
                  <a:schemeClr val="accent4">
                    <a:lumMod val="60000"/>
                    <a:lumOff val="40000"/>
                  </a:schemeClr>
                </a:solidFill>
              </a:rPr>
              <a:t>bất</a:t>
            </a:r>
            <a:r>
              <a:rPr lang="en-US" sz="2800" dirty="0">
                <a:solidFill>
                  <a:schemeClr val="accent4">
                    <a:lumMod val="60000"/>
                    <a:lumOff val="40000"/>
                  </a:schemeClr>
                </a:solidFill>
              </a:rPr>
              <a:t> </a:t>
            </a:r>
            <a:r>
              <a:rPr lang="en-US" sz="2800" dirty="0" err="1">
                <a:solidFill>
                  <a:schemeClr val="accent4">
                    <a:lumMod val="60000"/>
                    <a:lumOff val="40000"/>
                  </a:schemeClr>
                </a:solidFill>
              </a:rPr>
              <a:t>kì</a:t>
            </a:r>
            <a:r>
              <a:rPr lang="en-US" sz="2800" dirty="0">
                <a:solidFill>
                  <a:schemeClr val="accent4">
                    <a:lumMod val="60000"/>
                    <a:lumOff val="40000"/>
                  </a:schemeClr>
                </a:solidFill>
              </a:rPr>
              <a:t> ở </a:t>
            </a:r>
            <a:r>
              <a:rPr lang="en-US" sz="2800" dirty="0" err="1">
                <a:solidFill>
                  <a:schemeClr val="accent4">
                    <a:lumMod val="60000"/>
                    <a:lumOff val="40000"/>
                  </a:schemeClr>
                </a:solidFill>
              </a:rPr>
              <a:t>đkc</a:t>
            </a:r>
            <a:r>
              <a:rPr lang="en-US" sz="2800" dirty="0">
                <a:solidFill>
                  <a:schemeClr val="accent4">
                    <a:lumMod val="60000"/>
                    <a:lumOff val="40000"/>
                  </a:schemeClr>
                </a:solidFill>
              </a:rPr>
              <a:t>.</a:t>
            </a:r>
          </a:p>
          <a:p>
            <a:pPr fontAlgn="base"/>
            <a:r>
              <a:rPr lang="en-US" sz="2800" dirty="0">
                <a:solidFill>
                  <a:schemeClr val="accent4">
                    <a:lumMod val="60000"/>
                    <a:lumOff val="40000"/>
                  </a:schemeClr>
                </a:solidFill>
              </a:rPr>
              <a:t>?4. </a:t>
            </a:r>
            <a:r>
              <a:rPr lang="en-US" sz="2800" dirty="0" err="1">
                <a:solidFill>
                  <a:schemeClr val="accent4">
                    <a:lumMod val="60000"/>
                    <a:lumOff val="40000"/>
                  </a:schemeClr>
                </a:solidFill>
              </a:rPr>
              <a:t>Xây</a:t>
            </a:r>
            <a:r>
              <a:rPr lang="en-US" sz="2800" dirty="0">
                <a:solidFill>
                  <a:schemeClr val="accent4">
                    <a:lumMod val="60000"/>
                    <a:lumOff val="40000"/>
                  </a:schemeClr>
                </a:solidFill>
              </a:rPr>
              <a:t> </a:t>
            </a:r>
            <a:r>
              <a:rPr lang="en-US" sz="2800" dirty="0" err="1">
                <a:solidFill>
                  <a:schemeClr val="accent4">
                    <a:lumMod val="60000"/>
                    <a:lumOff val="40000"/>
                  </a:schemeClr>
                </a:solidFill>
              </a:rPr>
              <a:t>dựng</a:t>
            </a:r>
            <a:r>
              <a:rPr lang="en-US" sz="2800" dirty="0">
                <a:solidFill>
                  <a:schemeClr val="accent4">
                    <a:lumMod val="60000"/>
                    <a:lumOff val="40000"/>
                  </a:schemeClr>
                </a:solidFill>
              </a:rPr>
              <a:t> </a:t>
            </a:r>
            <a:r>
              <a:rPr lang="en-US" sz="2800" dirty="0" err="1">
                <a:solidFill>
                  <a:schemeClr val="accent4">
                    <a:lumMod val="60000"/>
                    <a:lumOff val="40000"/>
                  </a:schemeClr>
                </a:solidFill>
              </a:rPr>
              <a:t>và</a:t>
            </a:r>
            <a:r>
              <a:rPr lang="en-US" sz="2800" dirty="0">
                <a:solidFill>
                  <a:schemeClr val="accent4">
                    <a:lumMod val="60000"/>
                    <a:lumOff val="40000"/>
                  </a:schemeClr>
                </a:solidFill>
              </a:rPr>
              <a:t> </a:t>
            </a:r>
            <a:r>
              <a:rPr lang="en-US" sz="2800" dirty="0" err="1">
                <a:solidFill>
                  <a:schemeClr val="accent4">
                    <a:lumMod val="60000"/>
                    <a:lumOff val="40000"/>
                  </a:schemeClr>
                </a:solidFill>
              </a:rPr>
              <a:t>giải</a:t>
            </a:r>
            <a:r>
              <a:rPr lang="en-US" sz="2800" dirty="0">
                <a:solidFill>
                  <a:schemeClr val="accent4">
                    <a:lumMod val="60000"/>
                    <a:lumOff val="40000"/>
                  </a:schemeClr>
                </a:solidFill>
              </a:rPr>
              <a:t> </a:t>
            </a:r>
            <a:r>
              <a:rPr lang="en-US" sz="2800" dirty="0" err="1">
                <a:solidFill>
                  <a:schemeClr val="accent4">
                    <a:lumMod val="60000"/>
                    <a:lumOff val="40000"/>
                  </a:schemeClr>
                </a:solidFill>
              </a:rPr>
              <a:t>thích</a:t>
            </a:r>
            <a:r>
              <a:rPr lang="en-US" sz="2800" dirty="0">
                <a:solidFill>
                  <a:schemeClr val="accent4">
                    <a:lumMod val="60000"/>
                    <a:lumOff val="40000"/>
                  </a:schemeClr>
                </a:solidFill>
              </a:rPr>
              <a:t> </a:t>
            </a:r>
            <a:r>
              <a:rPr lang="en-US" sz="2800" dirty="0" err="1">
                <a:solidFill>
                  <a:schemeClr val="accent4">
                    <a:lumMod val="60000"/>
                    <a:lumOff val="40000"/>
                  </a:schemeClr>
                </a:solidFill>
              </a:rPr>
              <a:t>công</a:t>
            </a:r>
            <a:r>
              <a:rPr lang="en-US" sz="2800" dirty="0">
                <a:solidFill>
                  <a:schemeClr val="accent4">
                    <a:lumMod val="60000"/>
                    <a:lumOff val="40000"/>
                  </a:schemeClr>
                </a:solidFill>
              </a:rPr>
              <a:t> </a:t>
            </a:r>
            <a:r>
              <a:rPr lang="en-US" sz="2800" dirty="0" err="1">
                <a:solidFill>
                  <a:schemeClr val="accent4">
                    <a:lumMod val="60000"/>
                    <a:lumOff val="40000"/>
                  </a:schemeClr>
                </a:solidFill>
              </a:rPr>
              <a:t>thức</a:t>
            </a:r>
            <a:r>
              <a:rPr lang="en-US" sz="2800" dirty="0">
                <a:solidFill>
                  <a:schemeClr val="accent4">
                    <a:lumMod val="60000"/>
                    <a:lumOff val="40000"/>
                  </a:schemeClr>
                </a:solidFill>
              </a:rPr>
              <a:t> </a:t>
            </a:r>
            <a:r>
              <a:rPr lang="en-US" sz="2800" dirty="0" err="1">
                <a:solidFill>
                  <a:schemeClr val="accent4">
                    <a:lumMod val="60000"/>
                    <a:lumOff val="40000"/>
                  </a:schemeClr>
                </a:solidFill>
              </a:rPr>
              <a:t>tính</a:t>
            </a:r>
            <a:r>
              <a:rPr lang="en-US" sz="2800" dirty="0">
                <a:solidFill>
                  <a:schemeClr val="accent4">
                    <a:lumMod val="60000"/>
                    <a:lumOff val="40000"/>
                  </a:schemeClr>
                </a:solidFill>
              </a:rPr>
              <a:t> V </a:t>
            </a:r>
            <a:r>
              <a:rPr lang="en-US" sz="2800" dirty="0" err="1">
                <a:solidFill>
                  <a:schemeClr val="accent4">
                    <a:lumMod val="60000"/>
                    <a:lumOff val="40000"/>
                  </a:schemeClr>
                </a:solidFill>
              </a:rPr>
              <a:t>của</a:t>
            </a:r>
            <a:r>
              <a:rPr lang="en-US" sz="2800" dirty="0">
                <a:solidFill>
                  <a:schemeClr val="accent4">
                    <a:lumMod val="60000"/>
                    <a:lumOff val="40000"/>
                  </a:schemeClr>
                </a:solidFill>
              </a:rPr>
              <a:t> n </a:t>
            </a:r>
            <a:r>
              <a:rPr lang="en-US" sz="2800" dirty="0" err="1">
                <a:solidFill>
                  <a:schemeClr val="accent4">
                    <a:lumMod val="60000"/>
                    <a:lumOff val="40000"/>
                  </a:schemeClr>
                </a:solidFill>
              </a:rPr>
              <a:t>số</a:t>
            </a:r>
            <a:r>
              <a:rPr lang="en-US" sz="2800" dirty="0">
                <a:solidFill>
                  <a:schemeClr val="accent4">
                    <a:lumMod val="60000"/>
                    <a:lumOff val="40000"/>
                  </a:schemeClr>
                </a:solidFill>
              </a:rPr>
              <a:t> </a:t>
            </a:r>
            <a:r>
              <a:rPr lang="en-US" sz="2800" dirty="0" err="1">
                <a:solidFill>
                  <a:schemeClr val="accent4">
                    <a:lumMod val="60000"/>
                    <a:lumOff val="40000"/>
                  </a:schemeClr>
                </a:solidFill>
              </a:rPr>
              <a:t>mol</a:t>
            </a:r>
            <a:r>
              <a:rPr lang="en-US" sz="2800" dirty="0">
                <a:solidFill>
                  <a:schemeClr val="accent4">
                    <a:lumMod val="60000"/>
                    <a:lumOff val="40000"/>
                  </a:schemeClr>
                </a:solidFill>
              </a:rPr>
              <a:t> </a:t>
            </a:r>
            <a:r>
              <a:rPr lang="en-US" sz="2800" dirty="0" err="1">
                <a:solidFill>
                  <a:schemeClr val="accent4">
                    <a:lumMod val="60000"/>
                    <a:lumOff val="40000"/>
                  </a:schemeClr>
                </a:solidFill>
              </a:rPr>
              <a:t>khí</a:t>
            </a:r>
            <a:r>
              <a:rPr lang="en-US" sz="2800" dirty="0">
                <a:solidFill>
                  <a:schemeClr val="accent4">
                    <a:lumMod val="60000"/>
                    <a:lumOff val="40000"/>
                  </a:schemeClr>
                </a:solidFill>
              </a:rPr>
              <a:t> </a:t>
            </a:r>
            <a:r>
              <a:rPr lang="en-US" sz="2800" dirty="0" err="1">
                <a:solidFill>
                  <a:schemeClr val="accent4">
                    <a:lumMod val="60000"/>
                    <a:lumOff val="40000"/>
                  </a:schemeClr>
                </a:solidFill>
              </a:rPr>
              <a:t>hiếm</a:t>
            </a:r>
            <a:r>
              <a:rPr lang="en-US" sz="2800" dirty="0">
                <a:solidFill>
                  <a:schemeClr val="accent4">
                    <a:lumMod val="60000"/>
                    <a:lumOff val="40000"/>
                  </a:schemeClr>
                </a:solidFill>
              </a:rPr>
              <a:t> (ở </a:t>
            </a:r>
            <a:r>
              <a:rPr lang="en-US" sz="2800" dirty="0" err="1">
                <a:solidFill>
                  <a:schemeClr val="accent4">
                    <a:lumMod val="60000"/>
                    <a:lumOff val="40000"/>
                  </a:schemeClr>
                </a:solidFill>
              </a:rPr>
              <a:t>đkc</a:t>
            </a:r>
            <a:r>
              <a:rPr lang="en-US" sz="2800" dirty="0">
                <a:solidFill>
                  <a:schemeClr val="accent4">
                    <a:lumMod val="60000"/>
                    <a:lumOff val="40000"/>
                  </a:schemeClr>
                </a:solidFill>
              </a:rPr>
              <a:t>)</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9144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sp>
        <p:nvSpPr>
          <p:cNvPr id="9" name="Speech Bubble: Rectangle with Corners Rounded 8">
            <a:extLst>
              <a:ext uri="{FF2B5EF4-FFF2-40B4-BE49-F238E27FC236}">
                <a16:creationId xmlns:a16="http://schemas.microsoft.com/office/drawing/2014/main" xmlns="" id="{5EC19B2E-C2FD-76BC-30AD-B4476D7FA556}"/>
              </a:ext>
            </a:extLst>
          </p:cNvPr>
          <p:cNvSpPr/>
          <p:nvPr/>
        </p:nvSpPr>
        <p:spPr>
          <a:xfrm>
            <a:off x="231153" y="1061004"/>
            <a:ext cx="11885126" cy="3735394"/>
          </a:xfrm>
          <a:prstGeom prst="wedgeRoundRectCallout">
            <a:avLst>
              <a:gd name="adj1" fmla="val -40648"/>
              <a:gd name="adj2" fmla="val 7845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spTree>
    <p:extLst>
      <p:ext uri="{BB962C8B-B14F-4D97-AF65-F5344CB8AC3E}">
        <p14:creationId xmlns:p14="http://schemas.microsoft.com/office/powerpoint/2010/main" val="10363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574576" y="219082"/>
            <a:ext cx="1156435" cy="81010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738796" y="1173303"/>
                <a:ext cx="10518567" cy="47995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mol</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(V)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chiếm</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bởi</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N</a:t>
                </a:r>
                <a:r>
                  <a:rPr kumimoji="0" lang="en-US" altLang="en-US" sz="2800" b="0" i="0" u="none" strike="noStrike" kern="1200" cap="none" spc="0" normalizeH="0" baseline="-3000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phân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tử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bất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kì</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cùng</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kiện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áp</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suất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bằng</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nhau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a:t>
                </a:r>
                <a:b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kiện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chuẩn</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(25 °C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1 bar), 1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bất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kì</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đều</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chiếm</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24,79 </a:t>
                </a:r>
                <a:r>
                  <a:rPr kumimoji="0" lang="en-US" altLang="en-US" sz="2800" b="0" i="0" u="none" strike="noStrike" kern="1200" cap="none" spc="0" normalizeH="0" baseline="0" noProof="0" dirty="0" err="1">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lít</a:t>
                </a: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a:t>
                </a:r>
                <a:b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altLang="en-US" sz="2800" b="0"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CT:</a:t>
                </a:r>
                <a:r>
                  <a:rPr kumimoji="0" lang="en-US" altLang="en-US" sz="2800" b="1" i="0" u="none" strike="noStrike" kern="1200" cap="none" spc="0" normalizeH="0" baseline="0" noProof="0" dirty="0">
                    <a:ln>
                      <a:noFill/>
                    </a:ln>
                    <a:solidFill>
                      <a:srgbClr val="202124"/>
                    </a:solidFill>
                    <a:effectLst/>
                    <a:uLnTx/>
                    <a:uFillTx/>
                    <a:latin typeface="Arial" panose="020B0604020202020204" pitchFamily="34" charset="0"/>
                    <a:ea typeface="Calibri" panose="020F0502020204030204" pitchFamily="34" charset="0"/>
                    <a:cs typeface="Arial" panose="020B0604020202020204" pitchFamily="34" charset="0"/>
                  </a:rPr>
                  <a:t> V = 24,79. n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khí</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ở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đkc</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mol</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kumimoji="0" lang="en-US" sz="3600" b="0" i="0" u="none" strike="noStrike" kern="1200" cap="none" spc="0" normalizeH="0" baseline="0" noProof="0" smtClean="0">
                        <a:ln>
                          <a:noFill/>
                        </a:ln>
                        <a:solidFill>
                          <a:srgbClr val="FF0000"/>
                        </a:solidFill>
                        <a:effectLst/>
                        <a:uLnTx/>
                        <a:uFillTx/>
                        <a:latin typeface="Cambria Math" panose="02040503050406030204" pitchFamily="18" charset="0"/>
                        <a:ea typeface="+mn-ea"/>
                      </a:rPr>
                      <m:t>n</m:t>
                    </m:r>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rPr>
                      <m:t>= </m:t>
                    </m:r>
                    <m:f>
                      <m:fPr>
                        <m:ctrlP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ctrlPr>
                      </m:fPr>
                      <m:num>
                        <m: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t>𝑉</m:t>
                        </m:r>
                      </m:num>
                      <m:den>
                        <m: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t>24,79</m:t>
                        </m:r>
                      </m:den>
                    </m:f>
                    <m:r>
                      <a:rPr kumimoji="0" lang="en-US" sz="3600" b="0" i="1" u="none" strike="noStrike" kern="1200" cap="none" spc="0" normalizeH="0" baseline="0" noProof="0">
                        <a:ln>
                          <a:noFill/>
                        </a:ln>
                        <a:solidFill>
                          <a:srgbClr val="FF0000"/>
                        </a:solidFill>
                        <a:effectLst/>
                        <a:uLnTx/>
                        <a:uFillTx/>
                        <a:latin typeface="Cambria Math" panose="02040503050406030204" pitchFamily="18" charset="0"/>
                        <a:ea typeface="+mn-ea"/>
                      </a:rPr>
                      <m:t> </m:t>
                    </m:r>
                  </m:oMath>
                </a14:m>
                <a:endParaRPr kumimoji="0" lang="en-US" altLang="en-US" sz="3600" b="0" i="0" u="none" strike="noStrike" kern="1200" cap="none" spc="0" normalizeH="0" baseline="0" noProof="0" dirty="0">
                  <a:ln>
                    <a:noFill/>
                  </a:ln>
                  <a:solidFill>
                    <a:srgbClr val="FF0000"/>
                  </a:solidFill>
                  <a:effectLst/>
                  <a:uLnTx/>
                  <a:uFillTx/>
                  <a:ea typeface="+mn-ea"/>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173303"/>
                <a:ext cx="10518567" cy="4799584"/>
              </a:xfrm>
              <a:prstGeom prst="rect">
                <a:avLst/>
              </a:prstGeom>
              <a:blipFill>
                <a:blip r:embed="rId5"/>
                <a:stretch>
                  <a:fillRect l="-1159" t="-7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4107" r:id="rId6" imgW="444307" imgH="393529" progId="Equation.DSMT4">
                  <p:embed/>
                </p:oleObj>
              </mc:Choice>
              <mc:Fallback>
                <p:oleObj r:id="rId6" imgW="444307" imgH="393529" progId="Equation.DSMT4">
                  <p:embed/>
                  <p:pic>
                    <p:nvPicPr>
                      <p:cNvPr id="15" name="Object 14">
                        <a:extLst>
                          <a:ext uri="{FF2B5EF4-FFF2-40B4-BE49-F238E27FC236}">
                            <a16:creationId xmlns:a16="http://schemas.microsoft.com/office/drawing/2014/main" xmlns="" id="{F5781AD9-43C1-58D2-8641-23F9EE651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xmlns=""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pt-BR" altLang="en-US" sz="14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altLang="en-US" sz="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pt-BR" altLang="en-US" sz="14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Nếu ở nhiệt độ 0</a:t>
            </a:r>
            <a:r>
              <a:rPr kumimoji="0" lang="pt-BR" altLang="en-US" sz="1400" b="0" i="1" u="none" strike="noStrike" kern="1200" cap="none" spc="0" normalizeH="0" baseline="30000" noProof="0">
                <a:ln>
                  <a:noFill/>
                </a:ln>
                <a:solidFill>
                  <a:srgbClr val="000000"/>
                </a:solidFill>
                <a:effectLst/>
                <a:uLnTx/>
                <a:uFillTx/>
                <a:latin typeface="Arial" panose="020B0604020202020204" pitchFamily="34" charset="0"/>
                <a:ea typeface="Times New Roman" panose="02020603050405020304" pitchFamily="18" charset="0"/>
                <a:cs typeface="+mn-cs"/>
              </a:rPr>
              <a:t>o</a:t>
            </a:r>
            <a:r>
              <a:rPr kumimoji="0" lang="pt-BR" altLang="en-US" sz="1400" b="0"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C, 1 atm (được gọi là điều kiện tiêu chuẩn, viết tắt đktc ) Thể tích mol các chất khí  đều bằng 22,4 lít.</a:t>
            </a:r>
            <a:endParaRPr kumimoji="0" lang="pt-B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8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329716" y="3354661"/>
              <a:ext cx="2445981" cy="684958"/>
            </a:xfrm>
            <a:prstGeom prst="rect">
              <a:avLst/>
            </a:prstGeom>
            <a:noFill/>
          </p:spPr>
          <p:txBody>
            <a:bodyPr wrap="none" rtlCol="0">
              <a:spAutoFit/>
            </a:bodyPr>
            <a:lstStyle/>
            <a:p>
              <a:pPr algn="ctr"/>
              <a:r>
                <a:rPr lang="en-US" altLang="zh-CN" sz="4800" dirty="0" smtClean="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r>
                <a:rPr lang="en-US" altLang="zh-CN" sz="3200" b="1" dirty="0" smtClean="0">
                  <a:latin typeface="微软雅黑" panose="020B0503020204020204" pitchFamily="34" charset="-122"/>
                  <a:ea typeface="微软雅黑" panose="020B0503020204020204" pitchFamily="34" charset="-122"/>
                  <a:cs typeface="Microsoft JhengHei Light" panose="020B0304030504040204" pitchFamily="34" charset="-122"/>
                </a:rPr>
                <a:t>(</a:t>
              </a:r>
              <a:r>
                <a:rPr lang="en-US" altLang="zh-CN" sz="3200" b="1" dirty="0" err="1" smtClean="0">
                  <a:latin typeface="微软雅黑" panose="020B0503020204020204" pitchFamily="34" charset="-122"/>
                  <a:ea typeface="微软雅黑" panose="020B0503020204020204" pitchFamily="34" charset="-122"/>
                  <a:cs typeface="Microsoft JhengHei Light" panose="020B0304030504040204" pitchFamily="34" charset="-122"/>
                </a:rPr>
                <a:t>tiết</a:t>
              </a:r>
              <a:r>
                <a:rPr lang="en-US" altLang="zh-CN" sz="3200" b="1" dirty="0" smtClean="0">
                  <a:latin typeface="微软雅黑" panose="020B0503020204020204" pitchFamily="34" charset="-122"/>
                  <a:ea typeface="微软雅黑" panose="020B0503020204020204" pitchFamily="34" charset="-122"/>
                  <a:cs typeface="Microsoft JhengHei Light" panose="020B0304030504040204" pitchFamily="34" charset="-122"/>
                </a:rPr>
                <a:t> 1)</a:t>
              </a:r>
              <a:endParaRPr lang="zh-CN" altLang="en-US" sz="3200" b="1" dirty="0">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46667">
                                          <p:cBhvr additive="base">
                                            <p:cTn id="7"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3000"/>
                                </p:stCondLst>
                                <p:childTnLst>
                                  <p:par>
                                    <p:cTn id="22" presetID="2" presetClass="entr" presetSubtype="1" fill="hold" nodeType="afterEffect" p14:presetBounceEnd="5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50000">
                                          <p:cBhvr additive="base">
                                            <p:cTn id="24"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3000"/>
                                </p:stCondLst>
                                <p:childTnLst>
                                  <p:par>
                                    <p:cTn id="22" presetID="2" presetClass="entr" presetSubtype="1"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3953760" cy="80699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rgbClr val="FFFF00"/>
                </a:solidFill>
                <a:latin typeface="Arial" panose="020B0604020202020204" pitchFamily="34" charset="0"/>
                <a:cs typeface="Arial" panose="020B0604020202020204" pitchFamily="34" charset="0"/>
              </a:rPr>
              <a:t>VẬN DỤNG</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527844" y="1356149"/>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1</a:t>
            </a:r>
            <a:r>
              <a:rPr lang="pt-BR" sz="3200" dirty="0">
                <a:effectLst/>
                <a:ea typeface="Times New Roman" panose="02020603050405020304" pitchFamily="18" charset="0"/>
                <a:cs typeface="Arial" panose="020B0604020202020204" pitchFamily="34" charset="0"/>
              </a:rPr>
              <a:t>: </a:t>
            </a:r>
            <a:r>
              <a:rPr lang="en-US" sz="3200" dirty="0">
                <a:solidFill>
                  <a:srgbClr val="000000"/>
                </a:solidFill>
                <a:effectLst/>
                <a:ea typeface="Times New Roman" panose="02020603050405020304" pitchFamily="18" charset="0"/>
                <a:cs typeface="Arial" panose="020B0604020202020204" pitchFamily="34" charset="0"/>
              </a:rPr>
              <a:t>Ở 25 </a:t>
            </a:r>
            <a:r>
              <a:rPr lang="en-US" sz="3200" baseline="30000" dirty="0" err="1">
                <a:solidFill>
                  <a:srgbClr val="000000"/>
                </a:solidFill>
                <a:effectLst/>
                <a:ea typeface="Times New Roman" panose="02020603050405020304" pitchFamily="18" charset="0"/>
                <a:cs typeface="Arial" panose="020B0604020202020204" pitchFamily="34" charset="0"/>
              </a:rPr>
              <a:t>o</a:t>
            </a:r>
            <a:r>
              <a:rPr lang="en-US" sz="3200" dirty="0" err="1">
                <a:solidFill>
                  <a:srgbClr val="000000"/>
                </a:solidFill>
                <a:effectLst/>
                <a:ea typeface="Times New Roman" panose="02020603050405020304" pitchFamily="18" charset="0"/>
                <a:cs typeface="Arial" panose="020B0604020202020204" pitchFamily="34" charset="0"/>
              </a:rPr>
              <a:t>C</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 1,5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chiếm</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bao</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nhiêu</a:t>
            </a:r>
            <a:r>
              <a:rPr lang="en-US" sz="3200" dirty="0">
                <a:solidFill>
                  <a:srgbClr val="000000"/>
                </a:solidFill>
                <a:effectLst/>
                <a:ea typeface="Times New Roman" panose="02020603050405020304" pitchFamily="18" charset="0"/>
                <a:cs typeface="Arial" panose="020B0604020202020204" pitchFamily="34" charset="0"/>
              </a:rPr>
              <a:t>?</a:t>
            </a:r>
            <a:endParaRPr lang="en-US" sz="3200" dirty="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2: </a:t>
            </a:r>
            <a:r>
              <a:rPr lang="en-US" sz="3200" dirty="0" err="1">
                <a:solidFill>
                  <a:srgbClr val="000000"/>
                </a:solidFill>
                <a:effectLst/>
                <a:ea typeface="Times New Roman" panose="02020603050405020304" pitchFamily="18" charset="0"/>
                <a:cs typeface="Arial" panose="020B0604020202020204" pitchFamily="34" charset="0"/>
              </a:rPr>
              <a:t>Một</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hỗn</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hợp</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gồm</a:t>
            </a:r>
            <a:r>
              <a:rPr lang="en-US" sz="3200" dirty="0">
                <a:solidFill>
                  <a:srgbClr val="000000"/>
                </a:solidFill>
                <a:effectLst/>
                <a:ea typeface="Times New Roman" panose="02020603050405020304" pitchFamily="18" charset="0"/>
                <a:cs typeface="Arial" panose="020B0604020202020204" pitchFamily="34" charset="0"/>
              </a:rPr>
              <a:t> 1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oxygen </a:t>
            </a:r>
            <a:r>
              <a:rPr lang="en-US" sz="3200" dirty="0" err="1">
                <a:solidFill>
                  <a:srgbClr val="000000"/>
                </a:solidFill>
                <a:effectLst/>
                <a:ea typeface="Times New Roman" panose="02020603050405020304" pitchFamily="18" charset="0"/>
                <a:cs typeface="Arial" panose="020B0604020202020204" pitchFamily="34" charset="0"/>
              </a:rPr>
              <a:t>với</a:t>
            </a:r>
            <a:r>
              <a:rPr lang="en-US" sz="3200" dirty="0">
                <a:solidFill>
                  <a:srgbClr val="000000"/>
                </a:solidFill>
                <a:effectLst/>
                <a:ea typeface="Times New Roman" panose="02020603050405020304" pitchFamily="18" charset="0"/>
                <a:cs typeface="Arial" panose="020B0604020202020204" pitchFamily="34" charset="0"/>
              </a:rPr>
              <a:t> 4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nitrogen. Ở 25</a:t>
            </a:r>
            <a:r>
              <a:rPr lang="en-US" sz="3200" baseline="30000" dirty="0">
                <a:solidFill>
                  <a:srgbClr val="000000"/>
                </a:solidFill>
                <a:effectLst/>
                <a:ea typeface="Times New Roman" panose="02020603050405020304" pitchFamily="18" charset="0"/>
                <a:cs typeface="Arial" panose="020B0604020202020204" pitchFamily="34" charset="0"/>
              </a:rPr>
              <a:t>o</a:t>
            </a:r>
            <a:r>
              <a:rPr lang="en-US" sz="3200" dirty="0">
                <a:solidFill>
                  <a:srgbClr val="000000"/>
                </a:solidFill>
                <a:effectLst/>
                <a:ea typeface="Times New Roman" panose="02020603050405020304" pitchFamily="18" charset="0"/>
                <a:cs typeface="Arial" panose="020B0604020202020204" pitchFamily="34" charset="0"/>
              </a:rPr>
              <a:t>C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 </a:t>
            </a:r>
            <a:r>
              <a:rPr lang="en-US" sz="3200" dirty="0" err="1">
                <a:solidFill>
                  <a:srgbClr val="000000"/>
                </a:solidFill>
                <a:effectLst/>
                <a:ea typeface="Times New Roman" panose="02020603050405020304" pitchFamily="18" charset="0"/>
                <a:cs typeface="Arial" panose="020B0604020202020204" pitchFamily="34" charset="0"/>
              </a:rPr>
              <a:t>hỗn</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hợp</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này</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có</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là</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bao</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nhiêu</a:t>
            </a:r>
            <a:r>
              <a:rPr lang="en-US" sz="3200" dirty="0">
                <a:solidFill>
                  <a:srgbClr val="000000"/>
                </a:solidFill>
                <a:effectLst/>
                <a:ea typeface="Times New Roman" panose="02020603050405020304" pitchFamily="18" charset="0"/>
                <a:cs typeface="Arial" panose="020B0604020202020204" pitchFamily="34" charset="0"/>
              </a:rPr>
              <a:t>?</a:t>
            </a:r>
            <a:endParaRPr lang="en-US" sz="3200" dirty="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3:</a:t>
            </a:r>
            <a:r>
              <a:rPr lang="en-US" sz="3200" b="1"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Tính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số</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chứa</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trong</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bình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có</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500 </a:t>
            </a:r>
            <a:r>
              <a:rPr lang="en-US" sz="3200" dirty="0" err="1">
                <a:solidFill>
                  <a:srgbClr val="000000"/>
                </a:solidFill>
                <a:effectLst/>
                <a:ea typeface="Times New Roman" panose="02020603050405020304" pitchFamily="18" charset="0"/>
                <a:cs typeface="Arial" panose="020B0604020202020204" pitchFamily="34" charset="0"/>
              </a:rPr>
              <a:t>mililít</a:t>
            </a:r>
            <a:r>
              <a:rPr lang="en-US" sz="3200" dirty="0">
                <a:solidFill>
                  <a:srgbClr val="000000"/>
                </a:solidFill>
                <a:effectLst/>
                <a:ea typeface="Times New Roman" panose="02020603050405020304" pitchFamily="18" charset="0"/>
                <a:cs typeface="Arial" panose="020B0604020202020204" pitchFamily="34" charset="0"/>
              </a:rPr>
              <a:t> ở 25 </a:t>
            </a:r>
            <a:r>
              <a:rPr lang="en-US" sz="3200" baseline="30000" dirty="0" err="1">
                <a:solidFill>
                  <a:srgbClr val="000000"/>
                </a:solidFill>
                <a:effectLst/>
                <a:ea typeface="Times New Roman" panose="02020603050405020304" pitchFamily="18" charset="0"/>
                <a:cs typeface="Arial" panose="020B0604020202020204" pitchFamily="34" charset="0"/>
              </a:rPr>
              <a:t>o</a:t>
            </a:r>
            <a:r>
              <a:rPr lang="en-US" sz="3200" dirty="0" err="1">
                <a:solidFill>
                  <a:srgbClr val="000000"/>
                </a:solidFill>
                <a:effectLst/>
                <a:ea typeface="Times New Roman" panose="02020603050405020304" pitchFamily="18" charset="0"/>
                <a:cs typeface="Arial" panose="020B0604020202020204" pitchFamily="34" charset="0"/>
              </a:rPr>
              <a:t>C</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a:t>
            </a:r>
            <a:endParaRPr lang="en-US" sz="3200" dirty="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226355" y="691128"/>
            <a:ext cx="3679440" cy="70249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rgbClr val="FFFF00"/>
                </a:solidFill>
                <a:latin typeface="Arial" panose="020B0604020202020204" pitchFamily="34" charset="0"/>
                <a:cs typeface="Arial" panose="020B0604020202020204" pitchFamily="34" charset="0"/>
              </a:rPr>
              <a:t>BÀI GIẢI</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51870" y="1952068"/>
                <a:ext cx="887095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1.Thể </a:t>
                </a:r>
                <a:r>
                  <a:rPr lang="en-US" sz="3200" dirty="0" err="1">
                    <a:solidFill>
                      <a:srgbClr val="000000"/>
                    </a:solidFill>
                    <a:effectLst/>
                    <a:ea typeface="Calibri" panose="020F0502020204030204" pitchFamily="34" charset="0"/>
                    <a:cs typeface="Arial" panose="020B0604020202020204" pitchFamily="34" charset="0"/>
                  </a:rPr>
                  <a:t>tích</a:t>
                </a:r>
                <a:r>
                  <a:rPr lang="en-US" sz="3200" dirty="0">
                    <a:solidFill>
                      <a:srgbClr val="000000"/>
                    </a:solidFill>
                    <a:effectLst/>
                    <a:ea typeface="Calibri" panose="020F0502020204030204" pitchFamily="34" charset="0"/>
                    <a:cs typeface="Arial" panose="020B0604020202020204" pitchFamily="34" charset="0"/>
                  </a:rPr>
                  <a:t> 1,5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ở 25 </a:t>
                </a:r>
                <a:r>
                  <a:rPr lang="en-US" sz="3200" baseline="30000" dirty="0" err="1">
                    <a:solidFill>
                      <a:srgbClr val="000000"/>
                    </a:solidFill>
                    <a:effectLst/>
                    <a:ea typeface="Calibri" panose="020F0502020204030204" pitchFamily="34" charset="0"/>
                    <a:cs typeface="Arial" panose="020B0604020202020204" pitchFamily="34" charset="0"/>
                  </a:rPr>
                  <a:t>o</a:t>
                </a:r>
                <a:r>
                  <a:rPr lang="en-US" sz="3200" dirty="0" err="1">
                    <a:solidFill>
                      <a:srgbClr val="000000"/>
                    </a:solidFill>
                    <a:effectLst/>
                    <a:ea typeface="Calibri" panose="020F0502020204030204" pitchFamily="34" charset="0"/>
                    <a:cs typeface="Arial" panose="020B0604020202020204" pitchFamily="34" charset="0"/>
                  </a:rPr>
                  <a:t>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và</a:t>
                </a:r>
                <a:r>
                  <a:rPr lang="en-US" sz="3200" dirty="0">
                    <a:solidFill>
                      <a:srgbClr val="000000"/>
                    </a:solidFill>
                    <a:effectLst/>
                    <a:ea typeface="Calibri" panose="020F0502020204030204" pitchFamily="34" charset="0"/>
                    <a:cs typeface="Arial" panose="020B0604020202020204" pitchFamily="34" charset="0"/>
                  </a:rPr>
                  <a:t> 1 bar </a:t>
                </a:r>
                <a:r>
                  <a:rPr lang="en-US" sz="3200" dirty="0" err="1">
                    <a:solidFill>
                      <a:srgbClr val="000000"/>
                    </a:solidFill>
                    <a:effectLst/>
                    <a:ea typeface="Calibri" panose="020F0502020204030204" pitchFamily="34" charset="0"/>
                    <a:cs typeface="Arial" panose="020B0604020202020204" pitchFamily="34" charset="0"/>
                  </a:rPr>
                  <a:t>là</a:t>
                </a:r>
                <a:endParaRPr lang="en-US" sz="3200" dirty="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V = n. 24,79 = 1,5. 24,79 = 37,185 (L)</a:t>
                </a:r>
                <a:endParaRPr lang="en-US" sz="3200" dirty="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2. </a:t>
                </a:r>
                <a:r>
                  <a:rPr lang="en-US" sz="3200" dirty="0" err="1">
                    <a:solidFill>
                      <a:srgbClr val="000000"/>
                    </a:solidFill>
                    <a:effectLst/>
                    <a:ea typeface="Calibri" panose="020F0502020204030204" pitchFamily="34" charset="0"/>
                    <a:cs typeface="Arial" panose="020B0604020202020204" pitchFamily="34" charset="0"/>
                  </a:rPr>
                  <a:t>Số</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hỗn</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hợp</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 1+ 4 = 5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a:t>
                </a:r>
                <a:endParaRPr lang="en-US" sz="3200" dirty="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dirty="0" err="1">
                    <a:solidFill>
                      <a:srgbClr val="000000"/>
                    </a:solidFill>
                    <a:effectLst/>
                    <a:ea typeface="Calibri" panose="020F0502020204030204" pitchFamily="34" charset="0"/>
                    <a:cs typeface="Arial" panose="020B0604020202020204" pitchFamily="34" charset="0"/>
                  </a:rPr>
                  <a:t>Thể</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tích</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hỗn</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hợp</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thu</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được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a:t>
                </a:r>
                <a:endParaRPr lang="en-US" sz="3200" dirty="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V = n. 24,79 = 5. 24,79 = 123, 95 (L)</a:t>
                </a:r>
                <a:endParaRPr lang="en-US" sz="3200" dirty="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dirty="0">
                    <a:solidFill>
                      <a:srgbClr val="000000"/>
                    </a:solidFill>
                    <a:effectLst/>
                    <a:ea typeface="Calibri" panose="020F0502020204030204" pitchFamily="34" charset="0"/>
                    <a:cs typeface="Arial" panose="020B0604020202020204" pitchFamily="34" charset="0"/>
                  </a:rPr>
                  <a:t>3. </a:t>
                </a:r>
                <a:r>
                  <a:rPr lang="en-US" sz="3200" dirty="0" err="1">
                    <a:solidFill>
                      <a:srgbClr val="000000"/>
                    </a:solidFill>
                    <a:effectLst/>
                    <a:ea typeface="Calibri" panose="020F0502020204030204" pitchFamily="34" charset="0"/>
                    <a:cs typeface="Arial" panose="020B0604020202020204" pitchFamily="34" charset="0"/>
                  </a:rPr>
                  <a:t>Số</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mol</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khí</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trong</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bình</a:t>
                </a:r>
                <a:r>
                  <a:rPr lang="en-US" sz="3200" dirty="0">
                    <a:solidFill>
                      <a:srgbClr val="000000"/>
                    </a:solidFill>
                    <a:effectLst/>
                    <a:ea typeface="Calibri" panose="020F0502020204030204" pitchFamily="34" charset="0"/>
                    <a:cs typeface="Arial" panose="020B0604020202020204" pitchFamily="34" charset="0"/>
                  </a:rPr>
                  <a:t> 500 mL ở </a:t>
                </a:r>
                <a:r>
                  <a:rPr lang="en-US" sz="3200" dirty="0" err="1">
                    <a:solidFill>
                      <a:srgbClr val="000000"/>
                    </a:solidFill>
                    <a:effectLst/>
                    <a:ea typeface="Calibri" panose="020F0502020204030204" pitchFamily="34" charset="0"/>
                    <a:cs typeface="Arial" panose="020B0604020202020204" pitchFamily="34" charset="0"/>
                  </a:rPr>
                  <a:t>đkc</a:t>
                </a:r>
                <a:r>
                  <a:rPr lang="en-US" sz="3200" dirty="0">
                    <a:solidFill>
                      <a:srgbClr val="000000"/>
                    </a:solidFill>
                    <a:effectLst/>
                    <a:ea typeface="Calibri" panose="020F0502020204030204" pitchFamily="34" charset="0"/>
                    <a:cs typeface="Arial" panose="020B0604020202020204" pitchFamily="34" charset="0"/>
                  </a:rPr>
                  <a:t> </a:t>
                </a:r>
                <a:r>
                  <a:rPr lang="en-US" sz="3200" dirty="0" err="1">
                    <a:solidFill>
                      <a:srgbClr val="000000"/>
                    </a:solidFill>
                    <a:effectLst/>
                    <a:ea typeface="Calibri" panose="020F0502020204030204" pitchFamily="34" charset="0"/>
                    <a:cs typeface="Arial" panose="020B0604020202020204" pitchFamily="34" charset="0"/>
                  </a:rPr>
                  <a:t>là</a:t>
                </a:r>
                <a:r>
                  <a:rPr lang="en-US" sz="3200" dirty="0">
                    <a:solidFill>
                      <a:srgbClr val="000000"/>
                    </a:solidFill>
                    <a:effectLst/>
                    <a:ea typeface="Calibri" panose="020F0502020204030204" pitchFamily="34" charset="0"/>
                    <a:cs typeface="Arial" panose="020B0604020202020204" pitchFamily="34" charset="0"/>
                  </a:rPr>
                  <a:t> </a:t>
                </a:r>
                <a:endParaRPr lang="en-US" sz="3200" dirty="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dirty="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dirty="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dirty="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dirty="0">
                    <a:effectLst/>
                    <a:ea typeface="Times New Roman" panose="02020603050405020304" pitchFamily="18" charset="0"/>
                    <a:cs typeface="Arial" panose="020B0604020202020204" pitchFamily="34" charset="0"/>
                  </a:rPr>
                  <a:t> 0,02 (</a:t>
                </a:r>
                <a:r>
                  <a:rPr lang="en-US" sz="3200" dirty="0" err="1">
                    <a:effectLst/>
                    <a:ea typeface="Times New Roman" panose="02020603050405020304" pitchFamily="18" charset="0"/>
                    <a:cs typeface="Arial" panose="020B0604020202020204" pitchFamily="34" charset="0"/>
                  </a:rPr>
                  <a:t>mol</a:t>
                </a:r>
                <a:r>
                  <a:rPr lang="en-US" sz="3200" dirty="0">
                    <a:effectLst/>
                    <a:ea typeface="Times New Roman" panose="02020603050405020304" pitchFamily="18" charset="0"/>
                    <a:cs typeface="Arial" panose="020B0604020202020204" pitchFamily="34" charset="0"/>
                  </a:rPr>
                  <a:t>)</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8870953" cy="3997826"/>
              </a:xfrm>
              <a:prstGeom prst="rect">
                <a:avLst/>
              </a:prstGeom>
              <a:blipFill>
                <a:blip r:embed="rId4"/>
                <a:stretch>
                  <a:fillRect l="-1787"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1867989" y="265567"/>
            <a:ext cx="2229678" cy="792524"/>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vi-VN" sz="4000" b="1" dirty="0" smtClean="0">
                  <a:solidFill>
                    <a:schemeClr val="bg1"/>
                  </a:solidFill>
                </a:rPr>
                <a:t>* </a:t>
              </a:r>
              <a:r>
                <a:rPr lang="en-US" sz="4000" b="1" dirty="0" smtClean="0">
                  <a:solidFill>
                    <a:schemeClr val="bg1"/>
                  </a:solidFill>
                </a:rPr>
                <a:t>LƯU </a:t>
              </a:r>
              <a:r>
                <a:rPr lang="en-US" sz="4000" b="1" dirty="0">
                  <a:solidFill>
                    <a:schemeClr val="bg1"/>
                  </a:solidFill>
                </a:rPr>
                <a:t>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xmlns=""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87"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xmlns=""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dirty="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9"/>
          <p:cNvSpPr txBox="1"/>
          <p:nvPr/>
        </p:nvSpPr>
        <p:spPr>
          <a:xfrm>
            <a:off x="3129715" y="2057078"/>
            <a:ext cx="1255408" cy="523220"/>
          </a:xfrm>
          <a:prstGeom prst="rect">
            <a:avLst/>
          </a:prstGeom>
          <a:noFill/>
        </p:spPr>
        <p:txBody>
          <a:bodyPr wrap="none" rtlCol="0">
            <a:spAutoFit/>
          </a:bodyPr>
          <a:lstStyle/>
          <a:p>
            <a:pPr algn="ctr"/>
            <a:r>
              <a:rPr lang="en-US" altLang="zh-CN" sz="2800" b="1" dirty="0" smtClean="0">
                <a:solidFill>
                  <a:srgbClr val="7030A0"/>
                </a:solidFill>
                <a:latin typeface="Arial" panose="020B0604020202020204" pitchFamily="34" charset="0"/>
                <a:ea typeface="微软雅黑" panose="020B0503020204020204" pitchFamily="34" charset="-122"/>
                <a:cs typeface="Arial" panose="020B0604020202020204" pitchFamily="34" charset="0"/>
              </a:rPr>
              <a:t>TIẾT 2</a:t>
            </a:r>
            <a:endParaRPr lang="zh-CN" altLang="en-US" sz="2800" b="1"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xmlns=""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xmlns=""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xmlns=""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xmlns=""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xmlns=""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dirty="0">
                  <a:solidFill>
                    <a:schemeClr val="bg1"/>
                  </a:solidFill>
                </a:rPr>
                <a:t>1. </a:t>
              </a:r>
              <a:r>
                <a:rPr lang="en-US" sz="4000" b="1" dirty="0" err="1">
                  <a:solidFill>
                    <a:schemeClr val="bg1"/>
                  </a:solidFill>
                </a:rPr>
                <a:t>Khái</a:t>
              </a:r>
              <a:r>
                <a:rPr lang="en-US" sz="4000" b="1">
                  <a:solidFill>
                    <a:schemeClr val="bg1"/>
                  </a:solidFill>
                </a:rPr>
                <a:t>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xmlns=""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xmlns=""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xmlns=""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xmlns=""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xmlns=""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xmlns=""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xmlns=""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111"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xmlns=""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xmlns=""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xmlns="" val="1309484666"/>
                    </a:ext>
                  </a:extLst>
                </a:gridCol>
                <a:gridCol w="1363667">
                  <a:extLst>
                    <a:ext uri="{9D8B030D-6E8A-4147-A177-3AD203B41FA5}">
                      <a16:colId xmlns:a16="http://schemas.microsoft.com/office/drawing/2014/main" xmlns="" val="464488353"/>
                    </a:ext>
                  </a:extLst>
                </a:gridCol>
                <a:gridCol w="1363667">
                  <a:extLst>
                    <a:ext uri="{9D8B030D-6E8A-4147-A177-3AD203B41FA5}">
                      <a16:colId xmlns:a16="http://schemas.microsoft.com/office/drawing/2014/main" xmlns="" val="368580540"/>
                    </a:ext>
                  </a:extLst>
                </a:gridCol>
                <a:gridCol w="1363667">
                  <a:extLst>
                    <a:ext uri="{9D8B030D-6E8A-4147-A177-3AD203B41FA5}">
                      <a16:colId xmlns:a16="http://schemas.microsoft.com/office/drawing/2014/main" xmlns="" val="1877149354"/>
                    </a:ext>
                  </a:extLst>
                </a:gridCol>
                <a:gridCol w="1363667">
                  <a:extLst>
                    <a:ext uri="{9D8B030D-6E8A-4147-A177-3AD203B41FA5}">
                      <a16:colId xmlns:a16="http://schemas.microsoft.com/office/drawing/2014/main" xmlns="" val="296000950"/>
                    </a:ext>
                  </a:extLst>
                </a:gridCol>
                <a:gridCol w="1363667">
                  <a:extLst>
                    <a:ext uri="{9D8B030D-6E8A-4147-A177-3AD203B41FA5}">
                      <a16:colId xmlns:a16="http://schemas.microsoft.com/office/drawing/2014/main" xmlns="" val="382161565"/>
                    </a:ext>
                  </a:extLst>
                </a:gridCol>
                <a:gridCol w="1703980">
                  <a:extLst>
                    <a:ext uri="{9D8B030D-6E8A-4147-A177-3AD203B41FA5}">
                      <a16:colId xmlns:a16="http://schemas.microsoft.com/office/drawing/2014/main" xmlns="" val="348209129"/>
                    </a:ext>
                  </a:extLst>
                </a:gridCol>
                <a:gridCol w="1363667">
                  <a:extLst>
                    <a:ext uri="{9D8B030D-6E8A-4147-A177-3AD203B41FA5}">
                      <a16:colId xmlns:a16="http://schemas.microsoft.com/office/drawing/2014/main" xmlns=""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799765"/>
                  </a:ext>
                </a:extLst>
              </a:tr>
            </a:tbl>
          </a:graphicData>
        </a:graphic>
      </p:graphicFrame>
      <p:sp>
        <p:nvSpPr>
          <p:cNvPr id="6" name="TextBox 5">
            <a:extLst>
              <a:ext uri="{FF2B5EF4-FFF2-40B4-BE49-F238E27FC236}">
                <a16:creationId xmlns:a16="http://schemas.microsoft.com/office/drawing/2014/main" xmlns=""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xmlns=""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xmlns=""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xmlns=""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xmlns=""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xmlns=""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xmlns=""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xmlns=""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xmlns=""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xmlns=""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xmlns=""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xmlns=""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xmlns=""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xmlns=""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xmlns=""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xmlns=""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xmlns=""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xmlns=""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xmlns=""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xmlns=""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xmlns=""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xmlns=""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xmlns=""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xmlns=""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xmlns=""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xmlns=""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3"/>
          <a:srcRect r="878" b="1505"/>
          <a:stretch/>
        </p:blipFill>
        <p:spPr>
          <a:xfrm>
            <a:off x="0" y="51053"/>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xmlns=""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xmlns=""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xmlns=""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xmlns=""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xmlns=""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xmlns=""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xmlns=""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xmlns=""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xmlns=""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xmlns=""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xmlns=""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xmlns=""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800" spc="15"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xmlns=""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xmlns=""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xmlns=""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tai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súc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rửa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thoảng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xmlns=""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xmlns=""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xmlns=""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07008" y="124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xmlns=""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xmlns=""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2B3D061-BF53-DBEA-56BC-CB366CBAB753}"/>
              </a:ext>
            </a:extLst>
          </p:cNvPr>
          <p:cNvPicPr>
            <a:picLocks noChangeAspect="1"/>
          </p:cNvPicPr>
          <p:nvPr/>
        </p:nvPicPr>
        <p:blipFill rotWithShape="1">
          <a:blip r:embed="rId2"/>
          <a:srcRect r="878" b="1505"/>
          <a:stretch/>
        </p:blipFill>
        <p:spPr>
          <a:xfrm>
            <a:off x="-35555" y="0"/>
            <a:ext cx="12261522" cy="6859588"/>
          </a:xfrm>
          <a:prstGeom prst="rect">
            <a:avLst/>
          </a:prstGeom>
        </p:spPr>
      </p:pic>
      <p:grpSp>
        <p:nvGrpSpPr>
          <p:cNvPr id="13357" name="Group 45">
            <a:extLst>
              <a:ext uri="{FF2B5EF4-FFF2-40B4-BE49-F238E27FC236}">
                <a16:creationId xmlns:a16="http://schemas.microsoft.com/office/drawing/2014/main" xmlns=""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xmlns=""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xmlns=""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xmlns=""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xmlns=""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xmlns=""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xmlns=""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xmlns=""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xmlns=""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xmlns=""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xmlns=""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xmlns="" id="{82BC2996-F428-96B6-4457-41F1D834C91A}"/>
              </a:ext>
            </a:extLst>
          </p:cNvPr>
          <p:cNvSpPr txBox="1">
            <a:spLocks noChangeArrowheads="1"/>
          </p:cNvSpPr>
          <p:nvPr/>
        </p:nvSpPr>
        <p:spPr bwMode="auto">
          <a:xfrm>
            <a:off x="6095206" y="2748600"/>
            <a:ext cx="4799217"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smtClean="0">
                <a:solidFill>
                  <a:srgbClr val="6600CC"/>
                </a:solidFill>
              </a:rPr>
              <a:t>6,022.10</a:t>
            </a:r>
            <a:r>
              <a:rPr lang="en-US" altLang="en-US" sz="3201" b="1" baseline="30000" dirty="0" smtClean="0">
                <a:solidFill>
                  <a:srgbClr val="6600CC"/>
                </a:solidFill>
              </a:rPr>
              <a:t>23 </a:t>
            </a:r>
            <a:r>
              <a:rPr lang="en-US" altLang="en-US" sz="3201" b="1" dirty="0" err="1"/>
              <a:t>hạt</a:t>
            </a:r>
            <a:endParaRPr lang="en-US" altLang="en-US" sz="3201" dirty="0"/>
          </a:p>
        </p:txBody>
      </p:sp>
      <p:grpSp>
        <p:nvGrpSpPr>
          <p:cNvPr id="13355" name="Group 43">
            <a:extLst>
              <a:ext uri="{FF2B5EF4-FFF2-40B4-BE49-F238E27FC236}">
                <a16:creationId xmlns:a16="http://schemas.microsoft.com/office/drawing/2014/main" xmlns=""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xmlns=""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xmlns=""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xmlns=""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xmlns="" id="{6C8CD0E0-F4C5-4369-8BEC-ACA0C1F3D8D5}"/>
              </a:ext>
            </a:extLst>
          </p:cNvPr>
          <p:cNvSpPr txBox="1">
            <a:spLocks noChangeArrowheads="1"/>
          </p:cNvSpPr>
          <p:nvPr/>
        </p:nvSpPr>
        <p:spPr bwMode="auto">
          <a:xfrm>
            <a:off x="1460727" y="4851623"/>
            <a:ext cx="8811651"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dirty="0"/>
              <a:t>        N</a:t>
            </a:r>
            <a:r>
              <a:rPr lang="en-US" altLang="en-US" sz="3201" b="1" baseline="-25000" dirty="0"/>
              <a:t>A</a:t>
            </a:r>
            <a:r>
              <a:rPr lang="en-US" altLang="en-US" sz="3201" b="1" dirty="0"/>
              <a:t> = </a:t>
            </a:r>
            <a:r>
              <a:rPr lang="en-US" altLang="en-US" sz="3201" b="1" dirty="0" smtClean="0"/>
              <a:t>6,022.10</a:t>
            </a:r>
            <a:r>
              <a:rPr lang="en-US" altLang="en-US" sz="3201" b="1" baseline="30000" dirty="0" smtClean="0"/>
              <a:t>23 </a:t>
            </a:r>
            <a:r>
              <a:rPr lang="en-US" altLang="en-US" sz="3201" i="1" dirty="0" err="1"/>
              <a:t>hạt</a:t>
            </a:r>
            <a:r>
              <a:rPr lang="en-US" altLang="en-US" sz="3201" i="1" dirty="0"/>
              <a:t> </a:t>
            </a:r>
            <a:r>
              <a:rPr lang="en-US" altLang="en-US" sz="3201" i="1" dirty="0" err="1"/>
              <a:t>nguyên</a:t>
            </a:r>
            <a:r>
              <a:rPr lang="en-US" altLang="en-US" sz="3201" i="1" dirty="0"/>
              <a:t> </a:t>
            </a:r>
            <a:r>
              <a:rPr lang="en-US" altLang="en-US" sz="3201" i="1" dirty="0" err="1"/>
              <a:t>tử</a:t>
            </a:r>
            <a:r>
              <a:rPr lang="en-US" altLang="en-US" sz="3201" i="1" dirty="0"/>
              <a:t> hay </a:t>
            </a:r>
            <a:r>
              <a:rPr lang="en-US" altLang="en-US" sz="3201" i="1" dirty="0" err="1"/>
              <a:t>phân</a:t>
            </a:r>
            <a:r>
              <a:rPr lang="en-US" altLang="en-US" sz="3201" i="1" dirty="0"/>
              <a:t> </a:t>
            </a:r>
            <a:r>
              <a:rPr lang="en-US" altLang="en-US" sz="3201" i="1" dirty="0" err="1"/>
              <a:t>tử</a:t>
            </a:r>
            <a:endParaRPr lang="en-US" altLang="en-US" sz="3201" i="1" dirty="0">
              <a:solidFill>
                <a:schemeClr val="accent2"/>
              </a:solidFill>
            </a:endParaRPr>
          </a:p>
          <a:p>
            <a:r>
              <a:rPr lang="en-US" altLang="en-US" sz="3201" i="1" dirty="0"/>
              <a:t>(</a:t>
            </a:r>
            <a:r>
              <a:rPr lang="en-US" altLang="en-US" sz="3201" i="1" dirty="0" err="1"/>
              <a:t>số</a:t>
            </a:r>
            <a:r>
              <a:rPr lang="en-US" altLang="en-US" sz="3201" i="1" dirty="0"/>
              <a:t> </a:t>
            </a:r>
            <a:r>
              <a:rPr lang="en-US" altLang="en-US" sz="3201" i="1" dirty="0" err="1"/>
              <a:t>Avogađro</a:t>
            </a:r>
            <a:r>
              <a:rPr lang="en-US" altLang="en-US" sz="3201" i="1" dirty="0"/>
              <a:t>) </a:t>
            </a:r>
            <a:endParaRPr lang="en-US" altLang="en-US" sz="3201"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xmlns=""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xmlns=""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xmlns=""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xmlns=""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163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xmlns="" id="{7EC16F5D-54FE-1DE7-844C-1DF2E2C34658}"/>
              </a:ext>
            </a:extLst>
          </p:cNvPr>
          <p:cNvSpPr/>
          <p:nvPr/>
        </p:nvSpPr>
        <p:spPr>
          <a:xfrm>
            <a:off x="528978" y="1299467"/>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DEE9A8F-235A-6E4F-EB79-AA02507A1AB2}"/>
              </a:ext>
            </a:extLst>
          </p:cNvPr>
          <p:cNvSpPr txBox="1"/>
          <p:nvPr/>
        </p:nvSpPr>
        <p:spPr>
          <a:xfrm>
            <a:off x="923472" y="1492361"/>
            <a:ext cx="10528300" cy="1077218"/>
          </a:xfrm>
          <a:prstGeom prst="rect">
            <a:avLst/>
          </a:prstGeom>
          <a:noFill/>
        </p:spPr>
        <p:txBody>
          <a:bodyPr wrap="square">
            <a:spAutoFit/>
          </a:bodyPr>
          <a:lstStyle/>
          <a:p>
            <a:r>
              <a:rPr lang="en-US" sz="3200" dirty="0" err="1" smtClean="0"/>
              <a:t>Mol</a:t>
            </a:r>
            <a:r>
              <a:rPr lang="en-US" sz="3200" dirty="0" smtClean="0"/>
              <a:t> </a:t>
            </a:r>
            <a:r>
              <a:rPr lang="en-US" sz="3200" dirty="0" err="1"/>
              <a:t>là</a:t>
            </a:r>
            <a:r>
              <a:rPr lang="en-US" sz="3200" dirty="0"/>
              <a:t> </a:t>
            </a:r>
            <a:r>
              <a:rPr lang="en-US" sz="3200" dirty="0" err="1"/>
              <a:t>lượng</a:t>
            </a:r>
            <a:r>
              <a:rPr lang="en-US" sz="3200" dirty="0"/>
              <a:t> </a:t>
            </a:r>
            <a:r>
              <a:rPr lang="en-US" sz="3200" dirty="0" err="1"/>
              <a:t>chất</a:t>
            </a:r>
            <a:r>
              <a:rPr lang="en-US" sz="3200" dirty="0"/>
              <a:t> </a:t>
            </a:r>
            <a:r>
              <a:rPr lang="en-US" sz="3200" dirty="0" err="1"/>
              <a:t>có</a:t>
            </a:r>
            <a:r>
              <a:rPr lang="en-US" sz="3200" dirty="0"/>
              <a:t> </a:t>
            </a:r>
            <a:r>
              <a:rPr lang="en-US" sz="3200" dirty="0" err="1"/>
              <a:t>chứa</a:t>
            </a:r>
            <a:r>
              <a:rPr lang="en-US" sz="3200" dirty="0"/>
              <a:t> N</a:t>
            </a:r>
            <a:r>
              <a:rPr lang="en-US" sz="3200" baseline="-25000" dirty="0"/>
              <a:t>A</a:t>
            </a:r>
            <a:r>
              <a:rPr lang="en-US" sz="3200" dirty="0"/>
              <a:t> (</a:t>
            </a:r>
            <a:r>
              <a:rPr lang="en-US" sz="3200" dirty="0" smtClean="0"/>
              <a:t>6,022.10</a:t>
            </a:r>
            <a:r>
              <a:rPr lang="en-US" sz="3200" baseline="30000" dirty="0" smtClean="0"/>
              <a:t>23 </a:t>
            </a:r>
            <a:r>
              <a:rPr lang="en-US" sz="3200" dirty="0"/>
              <a:t>) </a:t>
            </a:r>
            <a:r>
              <a:rPr lang="en-US" sz="3200" dirty="0" err="1"/>
              <a:t>nguyên</a:t>
            </a:r>
            <a:r>
              <a:rPr lang="en-US" sz="3200" dirty="0"/>
              <a:t> </a:t>
            </a:r>
            <a:r>
              <a:rPr lang="en-US" sz="3200" dirty="0" err="1"/>
              <a:t>tử</a:t>
            </a:r>
            <a:r>
              <a:rPr lang="en-US" sz="3200" dirty="0"/>
              <a:t> </a:t>
            </a:r>
            <a:r>
              <a:rPr lang="en-US" sz="3200" dirty="0" err="1"/>
              <a:t>hoặc</a:t>
            </a:r>
            <a:r>
              <a:rPr lang="en-US" sz="3200" dirty="0"/>
              <a:t> </a:t>
            </a:r>
            <a:r>
              <a:rPr lang="en-US" sz="3200" dirty="0" err="1"/>
              <a:t>phân</a:t>
            </a:r>
            <a:r>
              <a:rPr lang="en-US" sz="3200" dirty="0"/>
              <a:t> </a:t>
            </a:r>
            <a:r>
              <a:rPr lang="en-US" sz="3200" dirty="0" err="1"/>
              <a:t>tử</a:t>
            </a:r>
            <a:r>
              <a:rPr lang="en-US" sz="3200" dirty="0"/>
              <a:t> </a:t>
            </a:r>
            <a:r>
              <a:rPr lang="en-US" sz="3200" dirty="0" err="1"/>
              <a:t>của</a:t>
            </a:r>
            <a:r>
              <a:rPr lang="en-US" sz="3200" dirty="0"/>
              <a:t> </a:t>
            </a:r>
            <a:r>
              <a:rPr lang="en-US" sz="3200" dirty="0" err="1"/>
              <a:t>chất</a:t>
            </a:r>
            <a:r>
              <a:rPr lang="en-US" sz="3200" dirty="0"/>
              <a:t> </a:t>
            </a:r>
            <a:r>
              <a:rPr lang="en-US" sz="3200" dirty="0" err="1"/>
              <a:t>đó</a:t>
            </a:r>
            <a:r>
              <a:rPr lang="en-US" sz="3200" dirty="0"/>
              <a:t>.</a:t>
            </a:r>
          </a:p>
        </p:txBody>
      </p:sp>
      <p:pic>
        <p:nvPicPr>
          <p:cNvPr id="3" name="Picture 2">
            <a:extLst>
              <a:ext uri="{FF2B5EF4-FFF2-40B4-BE49-F238E27FC236}">
                <a16:creationId xmlns:a16="http://schemas.microsoft.com/office/drawing/2014/main" xmlns="" id="{BAB2AB7E-82B6-3291-601A-CC627AD2BBED}"/>
              </a:ext>
            </a:extLst>
          </p:cNvPr>
          <p:cNvPicPr>
            <a:picLocks noChangeAspect="1"/>
          </p:cNvPicPr>
          <p:nvPr/>
        </p:nvPicPr>
        <p:blipFill>
          <a:blip r:embed="rId4"/>
          <a:stretch>
            <a:fillRect/>
          </a:stretch>
        </p:blipFill>
        <p:spPr>
          <a:xfrm>
            <a:off x="2382043" y="2905402"/>
            <a:ext cx="9879479" cy="3954185"/>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xmlns=""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xmlns=""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xmlns="" val="20000"/>
                    </a:ext>
                  </a:extLst>
                </a:gridCol>
                <a:gridCol w="3268133">
                  <a:extLst>
                    <a:ext uri="{9D8B030D-6E8A-4147-A177-3AD203B41FA5}">
                      <a16:colId xmlns:a16="http://schemas.microsoft.com/office/drawing/2014/main" xmlns="" val="20001"/>
                    </a:ext>
                  </a:extLst>
                </a:gridCol>
                <a:gridCol w="4553184">
                  <a:extLst>
                    <a:ext uri="{9D8B030D-6E8A-4147-A177-3AD203B41FA5}">
                      <a16:colId xmlns:a16="http://schemas.microsoft.com/office/drawing/2014/main" xmlns=""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xmlns=""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xmlns="" val="10004"/>
                  </a:ext>
                </a:extLst>
              </a:tr>
            </a:tbl>
          </a:graphicData>
        </a:graphic>
      </p:graphicFrame>
      <p:sp>
        <p:nvSpPr>
          <p:cNvPr id="3" name="TextBox 2">
            <a:extLst>
              <a:ext uri="{FF2B5EF4-FFF2-40B4-BE49-F238E27FC236}">
                <a16:creationId xmlns:a16="http://schemas.microsoft.com/office/drawing/2014/main" xmlns=""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xmlns=""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xmlns="" id="{00CD20D2-8681-13BE-7653-6FCAE870825C}"/>
              </a:ext>
            </a:extLst>
          </p:cNvPr>
          <p:cNvSpPr txBox="1">
            <a:spLocks noChangeArrowheads="1"/>
          </p:cNvSpPr>
          <p:nvPr/>
        </p:nvSpPr>
        <p:spPr bwMode="auto">
          <a:xfrm>
            <a:off x="6717678" y="2857859"/>
            <a:ext cx="42551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00FF"/>
                </a:solidFill>
                <a:cs typeface="Arial" panose="020B0604020202020204" pitchFamily="34" charset="0"/>
              </a:rPr>
              <a:t>6,022.10</a:t>
            </a:r>
            <a:r>
              <a:rPr lang="en-US" altLang="en-US" sz="2800" b="1" baseline="30000" dirty="0" smtClean="0">
                <a:solidFill>
                  <a:srgbClr val="0000FF"/>
                </a:solidFill>
                <a:cs typeface="Arial" panose="020B0604020202020204" pitchFamily="34" charset="0"/>
              </a:rPr>
              <a:t>23</a:t>
            </a:r>
            <a:r>
              <a:rPr lang="en-US" altLang="en-US" sz="2800" b="1" dirty="0" smtClean="0">
                <a:solidFill>
                  <a:srgbClr val="0000FF"/>
                </a:solidFill>
                <a:cs typeface="Arial" panose="020B0604020202020204" pitchFamily="34" charset="0"/>
              </a:rPr>
              <a:t> </a:t>
            </a:r>
            <a:r>
              <a:rPr lang="en-US" altLang="en-US" sz="2800" b="1" dirty="0">
                <a:solidFill>
                  <a:srgbClr val="0000FF"/>
                </a:solidFill>
                <a:cs typeface="Arial" panose="020B0604020202020204" pitchFamily="34" charset="0"/>
              </a:rPr>
              <a:t>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xmlns=""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0000"/>
                </a:solidFill>
                <a:cs typeface="Arial" panose="020B0604020202020204" pitchFamily="34" charset="0"/>
              </a:rPr>
              <a:t>6,022.10</a:t>
            </a:r>
            <a:r>
              <a:rPr lang="en-US" altLang="en-US" sz="2800" b="1" baseline="30000" dirty="0" smtClean="0">
                <a:solidFill>
                  <a:srgbClr val="000000"/>
                </a:solidFill>
                <a:cs typeface="Arial" panose="020B0604020202020204" pitchFamily="34" charset="0"/>
              </a:rPr>
              <a:t>23</a:t>
            </a:r>
            <a:r>
              <a:rPr lang="en-US" altLang="en-US" sz="2800" b="1" dirty="0" smtClean="0">
                <a:solidFill>
                  <a:srgbClr val="000000"/>
                </a:solidFill>
                <a:cs typeface="Arial" panose="020B0604020202020204" pitchFamily="34" charset="0"/>
              </a:rPr>
              <a:t> </a:t>
            </a:r>
            <a:r>
              <a:rPr lang="en-US" altLang="en-US" sz="2800" b="1" dirty="0">
                <a:solidFill>
                  <a:srgbClr val="000000"/>
                </a:solidFill>
                <a:cs typeface="Arial" panose="020B0604020202020204" pitchFamily="34" charset="0"/>
              </a:rPr>
              <a:t>ng. </a:t>
            </a:r>
            <a:r>
              <a:rPr lang="en-US" altLang="en-US" sz="2800" b="1" dirty="0" err="1">
                <a:solidFill>
                  <a:srgbClr val="000000"/>
                </a:solidFill>
                <a:cs typeface="Arial" panose="020B0604020202020204" pitchFamily="34" charset="0"/>
              </a:rPr>
              <a:t>tử</a:t>
            </a:r>
            <a:r>
              <a:rPr lang="en-US" altLang="en-US" sz="2800" b="1" dirty="0">
                <a:solidFill>
                  <a:srgbClr val="000000"/>
                </a:solidFill>
                <a:cs typeface="Arial" panose="020B0604020202020204" pitchFamily="34" charset="0"/>
              </a:rPr>
              <a:t> Fe</a:t>
            </a:r>
            <a:endParaRPr lang="en-US" altLang="en-US" sz="2800" dirty="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xmlns=""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FF0000"/>
                </a:solidFill>
                <a:cs typeface="Arial" panose="020B0604020202020204" pitchFamily="34" charset="0"/>
              </a:rPr>
              <a:t>6,022.10</a:t>
            </a:r>
            <a:r>
              <a:rPr lang="en-US" altLang="en-US" sz="2800" b="1" baseline="30000" dirty="0" smtClean="0">
                <a:solidFill>
                  <a:srgbClr val="FF0000"/>
                </a:solidFill>
                <a:cs typeface="Arial" panose="020B0604020202020204" pitchFamily="34" charset="0"/>
              </a:rPr>
              <a:t>23</a:t>
            </a:r>
            <a:r>
              <a:rPr lang="en-US" altLang="en-US" sz="2800" b="1" dirty="0" smtClean="0">
                <a:solidFill>
                  <a:srgbClr val="FF0000"/>
                </a:solidFill>
                <a:cs typeface="Arial" panose="020B0604020202020204" pitchFamily="34" charset="0"/>
              </a:rPr>
              <a:t> </a:t>
            </a:r>
            <a:r>
              <a:rPr lang="en-US" altLang="en-US" sz="2800" b="1" dirty="0">
                <a:solidFill>
                  <a:srgbClr val="FF0000"/>
                </a:solidFill>
                <a:cs typeface="Arial" panose="020B0604020202020204" pitchFamily="34" charset="0"/>
              </a:rPr>
              <a:t>ng.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Al</a:t>
            </a:r>
            <a:endParaRPr lang="en-US" altLang="en-US" sz="2800"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xmlns=""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00B050"/>
                </a:solidFill>
                <a:cs typeface="Arial" panose="020B0604020202020204" pitchFamily="34" charset="0"/>
              </a:rPr>
              <a:t>6,022.10</a:t>
            </a:r>
            <a:r>
              <a:rPr lang="en-US" altLang="en-US" sz="2800" b="1" baseline="30000" dirty="0" smtClean="0">
                <a:solidFill>
                  <a:srgbClr val="00B050"/>
                </a:solidFill>
                <a:cs typeface="Arial" panose="020B0604020202020204" pitchFamily="34" charset="0"/>
              </a:rPr>
              <a:t>23</a:t>
            </a:r>
            <a:r>
              <a:rPr lang="en-US" altLang="en-US" sz="2800" b="1" dirty="0" smtClean="0">
                <a:solidFill>
                  <a:srgbClr val="00B050"/>
                </a:solidFill>
                <a:cs typeface="Arial" panose="020B0604020202020204" pitchFamily="34" charset="0"/>
              </a:rPr>
              <a:t> </a:t>
            </a:r>
            <a:r>
              <a:rPr lang="en-US" altLang="en-US" sz="2800" b="1" dirty="0">
                <a:solidFill>
                  <a:srgbClr val="00B050"/>
                </a:solidFill>
                <a:cs typeface="Arial" panose="020B0604020202020204" pitchFamily="34" charset="0"/>
              </a:rPr>
              <a:t>p. </a:t>
            </a:r>
            <a:r>
              <a:rPr lang="en-US" altLang="en-US" sz="2800" b="1" dirty="0" err="1">
                <a:solidFill>
                  <a:srgbClr val="00B050"/>
                </a:solidFill>
                <a:cs typeface="Arial" panose="020B0604020202020204" pitchFamily="34" charset="0"/>
              </a:rPr>
              <a:t>tử</a:t>
            </a:r>
            <a:r>
              <a:rPr lang="en-US" altLang="en-US" sz="2800" b="1" dirty="0">
                <a:solidFill>
                  <a:srgbClr val="00B050"/>
                </a:solidFill>
                <a:cs typeface="Arial" panose="020B0604020202020204" pitchFamily="34" charset="0"/>
              </a:rPr>
              <a:t> </a:t>
            </a:r>
            <a:r>
              <a:rPr lang="en-US" altLang="en-US" sz="2800" b="1" dirty="0" err="1">
                <a:solidFill>
                  <a:srgbClr val="00B050"/>
                </a:solidFill>
                <a:cs typeface="Arial" panose="020B0604020202020204" pitchFamily="34" charset="0"/>
              </a:rPr>
              <a:t>NaCl</a:t>
            </a:r>
            <a:endParaRPr lang="en-US" altLang="en-US" sz="2800" dirty="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xmlns=""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xmlns=""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xmlns=""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xmlns=""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6">
            <a:extLst>
              <a:ext uri="{FF2B5EF4-FFF2-40B4-BE49-F238E27FC236}">
                <a16:creationId xmlns:a16="http://schemas.microsoft.com/office/drawing/2014/main" xmlns="" id="{B15F7351-6A74-7F9C-18D8-A582C6B74C94}"/>
              </a:ext>
            </a:extLst>
          </p:cNvPr>
          <p:cNvSpPr txBox="1">
            <a:spLocks noChangeArrowheads="1"/>
          </p:cNvSpPr>
          <p:nvPr/>
        </p:nvSpPr>
        <p:spPr bwMode="auto">
          <a:xfrm>
            <a:off x="2250979" y="1524353"/>
            <a:ext cx="9766849"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NL" altLang="en-US" sz="2801" dirty="0">
                <a:latin typeface="Times New Roman" panose="02020603050405020304" pitchFamily="18" charset="0"/>
              </a:rPr>
              <a:t>Mol là lượng chất có chứa </a:t>
            </a:r>
            <a:r>
              <a:rPr lang="en-US" altLang="en-US" sz="2801" dirty="0" smtClean="0">
                <a:solidFill>
                  <a:srgbClr val="FF0000"/>
                </a:solidFill>
                <a:latin typeface="Times New Roman" panose="02020603050405020304" pitchFamily="18" charset="0"/>
              </a:rPr>
              <a:t>6,022.10</a:t>
            </a:r>
            <a:r>
              <a:rPr lang="en-US" altLang="en-US" sz="2801" baseline="30000" dirty="0" smtClean="0">
                <a:solidFill>
                  <a:srgbClr val="FF0000"/>
                </a:solidFill>
                <a:latin typeface="Times New Roman" panose="02020603050405020304" pitchFamily="18" charset="0"/>
              </a:rPr>
              <a:t>23  </a:t>
            </a:r>
            <a:r>
              <a:rPr lang="nl-NL" altLang="en-US" sz="2801" dirty="0">
                <a:latin typeface="Times New Roman" panose="02020603050405020304" pitchFamily="18" charset="0"/>
              </a:rPr>
              <a:t>hay </a:t>
            </a:r>
            <a:r>
              <a:rPr lang="nl-NL" altLang="en-US" sz="2801" dirty="0">
                <a:solidFill>
                  <a:srgbClr val="FF0000"/>
                </a:solidFill>
                <a:latin typeface="Times New Roman" panose="02020603050405020304" pitchFamily="18" charset="0"/>
              </a:rPr>
              <a:t> N</a:t>
            </a:r>
            <a:r>
              <a:rPr lang="nl-NL" altLang="en-US" sz="2801" baseline="-25000" dirty="0">
                <a:solidFill>
                  <a:srgbClr val="FF0000"/>
                </a:solidFill>
                <a:latin typeface="Times New Roman" panose="02020603050405020304" pitchFamily="18" charset="0"/>
              </a:rPr>
              <a:t>A</a:t>
            </a:r>
            <a:r>
              <a:rPr lang="nl-NL" altLang="en-US" sz="2801" dirty="0">
                <a:solidFill>
                  <a:srgbClr val="FF0000"/>
                </a:solidFill>
                <a:latin typeface="Times New Roman" panose="02020603050405020304" pitchFamily="18" charset="0"/>
              </a:rPr>
              <a:t> </a:t>
            </a:r>
            <a:r>
              <a:rPr lang="nl-NL" altLang="en-US" sz="2801" dirty="0">
                <a:latin typeface="Times New Roman" panose="02020603050405020304" pitchFamily="18" charset="0"/>
              </a:rPr>
              <a:t>nguyên tử hay phân tử  chất đó.</a:t>
            </a:r>
            <a:r>
              <a:rPr lang="en-US" altLang="en-US" sz="2801" dirty="0">
                <a:latin typeface="Times New Roman" panose="02020603050405020304" pitchFamily="18" charset="0"/>
              </a:rPr>
              <a:t> </a:t>
            </a:r>
          </a:p>
        </p:txBody>
      </p:sp>
      <p:pic>
        <p:nvPicPr>
          <p:cNvPr id="20487" name="Picture 7">
            <a:extLst>
              <a:ext uri="{FF2B5EF4-FFF2-40B4-BE49-F238E27FC236}">
                <a16:creationId xmlns:a16="http://schemas.microsoft.com/office/drawing/2014/main" xmlns="" id="{2BCA46DF-81F9-4B59-4BE2-AC481975616E}"/>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621915" y="1393929"/>
            <a:ext cx="1484216" cy="1140309"/>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xmlns="" id="{53F4AAC5-7A26-34FF-1DA6-BBBD125EA552}"/>
              </a:ext>
            </a:extLst>
          </p:cNvPr>
          <p:cNvSpPr txBox="1">
            <a:spLocks noChangeArrowheads="1"/>
          </p:cNvSpPr>
          <p:nvPr/>
        </p:nvSpPr>
        <p:spPr bwMode="auto">
          <a:xfrm>
            <a:off x="4219499" y="2272846"/>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0000CC"/>
                </a:solidFill>
                <a:latin typeface="Times New Roman" panose="02020603050405020304" pitchFamily="18" charset="0"/>
              </a:rPr>
              <a:t>N</a:t>
            </a:r>
            <a:r>
              <a:rPr lang="en-US" altLang="en-US" sz="2400" baseline="-25000" dirty="0">
                <a:solidFill>
                  <a:srgbClr val="0000CC"/>
                </a:solidFill>
                <a:latin typeface="Times New Roman" panose="02020603050405020304" pitchFamily="18" charset="0"/>
              </a:rPr>
              <a:t>A</a:t>
            </a:r>
            <a:r>
              <a:rPr lang="en-US" altLang="en-US" sz="2400" dirty="0">
                <a:solidFill>
                  <a:srgbClr val="0000CC"/>
                </a:solidFill>
                <a:latin typeface="Times New Roman" panose="02020603050405020304" pitchFamily="18" charset="0"/>
              </a:rPr>
              <a:t> = </a:t>
            </a:r>
            <a:r>
              <a:rPr lang="en-US" altLang="en-US" sz="2400" dirty="0" smtClean="0">
                <a:solidFill>
                  <a:srgbClr val="0000CC"/>
                </a:solidFill>
                <a:latin typeface="Times New Roman" panose="02020603050405020304" pitchFamily="18" charset="0"/>
              </a:rPr>
              <a:t>6,022.10</a:t>
            </a:r>
            <a:r>
              <a:rPr lang="en-US" altLang="en-US" sz="2400" baseline="30000" dirty="0" smtClean="0">
                <a:solidFill>
                  <a:srgbClr val="0000CC"/>
                </a:solidFill>
                <a:latin typeface="Times New Roman" panose="02020603050405020304" pitchFamily="18" charset="0"/>
              </a:rPr>
              <a:t>23    </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số</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Avogađro</a:t>
            </a:r>
            <a:r>
              <a:rPr lang="en-US" altLang="en-US" sz="2400" dirty="0">
                <a:solidFill>
                  <a:srgbClr val="0000CC"/>
                </a:solidFill>
                <a:latin typeface="Times New Roman" panose="02020603050405020304" pitchFamily="18" charset="0"/>
              </a:rPr>
              <a:t>)</a:t>
            </a:r>
            <a:endParaRPr lang="en-US" altLang="en-US" sz="2400" baseline="30000" dirty="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xmlns=""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Lưu</a:t>
            </a:r>
            <a:r>
              <a:rPr lang="en-US" altLang="en-US" sz="2400" dirty="0">
                <a:solidFill>
                  <a:srgbClr val="FF0000"/>
                </a:solidFill>
                <a:latin typeface="Times New Roman" panose="02020603050405020304" pitchFamily="18" charset="0"/>
              </a:rPr>
              <a:t> ý:</a:t>
            </a:r>
            <a:endParaRPr lang="en-US" altLang="en-US" sz="2400" baseline="30000" dirty="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xmlns="" id="{94D55E69-90DC-F84C-D11F-B3684EC2E174}"/>
              </a:ext>
            </a:extLst>
          </p:cNvPr>
          <p:cNvSpPr txBox="1">
            <a:spLocks noChangeArrowheads="1"/>
          </p:cNvSpPr>
          <p:nvPr/>
        </p:nvSpPr>
        <p:spPr bwMode="auto">
          <a:xfrm>
            <a:off x="2690062" y="3150631"/>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Cần</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phân</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biệt</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đúng</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mol</a:t>
            </a:r>
            <a:r>
              <a:rPr lang="en-US" altLang="en-US" sz="2400" dirty="0">
                <a:solidFill>
                  <a:srgbClr val="0000CC"/>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nguyên</a:t>
            </a:r>
            <a:r>
              <a:rPr lang="en-US" altLang="en-US" sz="2400" u="sng" dirty="0">
                <a:solidFill>
                  <a:srgbClr val="FF0000"/>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tử</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và</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mol</a:t>
            </a:r>
            <a:r>
              <a:rPr lang="en-US" altLang="en-US" sz="2400" dirty="0">
                <a:solidFill>
                  <a:srgbClr val="0000CC"/>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phân</a:t>
            </a:r>
            <a:r>
              <a:rPr lang="en-US" altLang="en-US" sz="2400" u="sng" dirty="0">
                <a:solidFill>
                  <a:srgbClr val="FF0000"/>
                </a:solidFill>
                <a:latin typeface="Times New Roman" panose="02020603050405020304" pitchFamily="18" charset="0"/>
              </a:rPr>
              <a:t> </a:t>
            </a:r>
            <a:r>
              <a:rPr lang="en-US" altLang="en-US" sz="2400" u="sng" dirty="0" err="1">
                <a:solidFill>
                  <a:srgbClr val="FF0000"/>
                </a:solidFill>
                <a:latin typeface="Times New Roman" panose="02020603050405020304" pitchFamily="18" charset="0"/>
              </a:rPr>
              <a:t>tử</a:t>
            </a:r>
            <a:r>
              <a:rPr lang="en-US" altLang="en-US" sz="2400" dirty="0">
                <a:solidFill>
                  <a:srgbClr val="0000CC"/>
                </a:solidFill>
                <a:latin typeface="Times New Roman" panose="02020603050405020304" pitchFamily="18" charset="0"/>
              </a:rPr>
              <a:t>.</a:t>
            </a:r>
            <a:endParaRPr lang="en-US" altLang="en-US" sz="2400" baseline="30000" dirty="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xmlns="" id="{2CA9FFAD-D855-3DCB-B37B-D7880B430E0D}"/>
              </a:ext>
            </a:extLst>
          </p:cNvPr>
          <p:cNvSpPr txBox="1">
            <a:spLocks noChangeArrowheads="1"/>
          </p:cNvSpPr>
          <p:nvPr/>
        </p:nvSpPr>
        <p:spPr bwMode="auto">
          <a:xfrm>
            <a:off x="3371041" y="3607936"/>
            <a:ext cx="2585571" cy="5232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err="1">
                <a:latin typeface="Times New Roman" panose="02020603050405020304" pitchFamily="18" charset="0"/>
              </a:rPr>
              <a:t>Cách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viết</a:t>
            </a:r>
            <a:endParaRPr lang="en-US" altLang="en-US" sz="2800" b="1" dirty="0">
              <a:latin typeface="Times New Roman" panose="02020603050405020304" pitchFamily="18" charset="0"/>
            </a:endParaRPr>
          </a:p>
        </p:txBody>
      </p:sp>
      <p:sp>
        <p:nvSpPr>
          <p:cNvPr id="20515" name="Text Box 35">
            <a:extLst>
              <a:ext uri="{FF2B5EF4-FFF2-40B4-BE49-F238E27FC236}">
                <a16:creationId xmlns:a16="http://schemas.microsoft.com/office/drawing/2014/main" xmlns="" id="{2508C2BA-AB87-E8A3-6EEC-046BDC2C80E9}"/>
              </a:ext>
            </a:extLst>
          </p:cNvPr>
          <p:cNvSpPr txBox="1">
            <a:spLocks noChangeArrowheads="1"/>
          </p:cNvSpPr>
          <p:nvPr/>
        </p:nvSpPr>
        <p:spPr bwMode="auto">
          <a:xfrm>
            <a:off x="3371041" y="4074770"/>
            <a:ext cx="2585571" cy="5232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latin typeface="Times New Roman" panose="02020603050405020304" pitchFamily="18" charset="0"/>
              </a:rPr>
              <a:t>3 </a:t>
            </a:r>
            <a:r>
              <a:rPr lang="en-US" altLang="en-US" sz="2800" dirty="0" err="1">
                <a:latin typeface="Times New Roman" panose="02020603050405020304" pitchFamily="18" charset="0"/>
              </a:rPr>
              <a:t>mol</a:t>
            </a:r>
            <a:r>
              <a:rPr lang="en-US" altLang="en-US" sz="2800" dirty="0">
                <a:latin typeface="Times New Roman" panose="02020603050405020304" pitchFamily="18" charset="0"/>
              </a:rPr>
              <a:t> H</a:t>
            </a:r>
            <a:r>
              <a:rPr lang="en-US" altLang="en-US" sz="2800" baseline="-25000" dirty="0">
                <a:latin typeface="Times New Roman" panose="02020603050405020304" pitchFamily="18" charset="0"/>
              </a:rPr>
              <a:t>2</a:t>
            </a:r>
            <a:r>
              <a:rPr lang="en-US" altLang="en-US" sz="2800" dirty="0">
                <a:latin typeface="Times New Roman" panose="02020603050405020304" pitchFamily="18" charset="0"/>
              </a:rPr>
              <a:t>O</a:t>
            </a:r>
          </a:p>
        </p:txBody>
      </p:sp>
      <p:sp>
        <p:nvSpPr>
          <p:cNvPr id="20516" name="Text Box 36">
            <a:extLst>
              <a:ext uri="{FF2B5EF4-FFF2-40B4-BE49-F238E27FC236}">
                <a16:creationId xmlns:a16="http://schemas.microsoft.com/office/drawing/2014/main" xmlns="" id="{EFB10C62-1CDC-A6DE-61E8-51BCAA69A77C}"/>
              </a:ext>
            </a:extLst>
          </p:cNvPr>
          <p:cNvSpPr txBox="1">
            <a:spLocks noChangeArrowheads="1"/>
          </p:cNvSpPr>
          <p:nvPr/>
        </p:nvSpPr>
        <p:spPr bwMode="auto">
          <a:xfrm>
            <a:off x="3366277" y="4551130"/>
            <a:ext cx="2585571" cy="5232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latin typeface="Times New Roman" panose="02020603050405020304" pitchFamily="18" charset="0"/>
              </a:rPr>
              <a:t>7 mol Al</a:t>
            </a:r>
          </a:p>
        </p:txBody>
      </p:sp>
      <p:sp>
        <p:nvSpPr>
          <p:cNvPr id="20520" name="Text Box 40">
            <a:extLst>
              <a:ext uri="{FF2B5EF4-FFF2-40B4-BE49-F238E27FC236}">
                <a16:creationId xmlns:a16="http://schemas.microsoft.com/office/drawing/2014/main" xmlns="" id="{C61C3FC2-CC19-4C51-B85F-13317A404D44}"/>
              </a:ext>
            </a:extLst>
          </p:cNvPr>
          <p:cNvSpPr txBox="1">
            <a:spLocks noChangeArrowheads="1"/>
          </p:cNvSpPr>
          <p:nvPr/>
        </p:nvSpPr>
        <p:spPr bwMode="auto">
          <a:xfrm>
            <a:off x="5961376" y="3607937"/>
            <a:ext cx="3173097"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err="1" smtClean="0">
                <a:solidFill>
                  <a:srgbClr val="FF0000"/>
                </a:solidFill>
                <a:latin typeface="Times New Roman" panose="02020603050405020304" pitchFamily="18" charset="0"/>
              </a:rPr>
              <a:t>Cách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đọc</a:t>
            </a:r>
            <a:endParaRPr lang="en-US" altLang="en-US" sz="2400" b="1" dirty="0">
              <a:solidFill>
                <a:srgbClr val="FF0000"/>
              </a:solidFill>
              <a:latin typeface="Times New Roman" panose="02020603050405020304" pitchFamily="18" charset="0"/>
            </a:endParaRPr>
          </a:p>
        </p:txBody>
      </p:sp>
      <p:sp>
        <p:nvSpPr>
          <p:cNvPr id="20521" name="Text Box 41">
            <a:extLst>
              <a:ext uri="{FF2B5EF4-FFF2-40B4-BE49-F238E27FC236}">
                <a16:creationId xmlns:a16="http://schemas.microsoft.com/office/drawing/2014/main" xmlns="" id="{20CDC873-4898-0865-CB19-1733A1982627}"/>
              </a:ext>
            </a:extLst>
          </p:cNvPr>
          <p:cNvSpPr txBox="1">
            <a:spLocks noChangeArrowheads="1"/>
          </p:cNvSpPr>
          <p:nvPr/>
        </p:nvSpPr>
        <p:spPr bwMode="auto">
          <a:xfrm>
            <a:off x="5961376" y="4057069"/>
            <a:ext cx="3173097" cy="5409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xmlns="" id="{471E4B4F-07D7-74BD-55DE-D26A3FFDF7D6}"/>
              </a:ext>
            </a:extLst>
          </p:cNvPr>
          <p:cNvSpPr txBox="1">
            <a:spLocks noChangeArrowheads="1"/>
          </p:cNvSpPr>
          <p:nvPr/>
        </p:nvSpPr>
        <p:spPr bwMode="auto">
          <a:xfrm>
            <a:off x="5961376" y="4528666"/>
            <a:ext cx="3173097" cy="54092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xmlns="" id="{A2CD7893-86FD-C87B-6E63-254C4893E6B7}"/>
              </a:ext>
            </a:extLst>
          </p:cNvPr>
          <p:cNvSpPr txBox="1">
            <a:spLocks noChangeArrowheads="1"/>
          </p:cNvSpPr>
          <p:nvPr/>
        </p:nvSpPr>
        <p:spPr bwMode="auto">
          <a:xfrm>
            <a:off x="5970903" y="4061833"/>
            <a:ext cx="3173097"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xmlns="" id="{F67BEF91-D405-2442-2212-A27EB693B527}"/>
              </a:ext>
            </a:extLst>
          </p:cNvPr>
          <p:cNvSpPr txBox="1">
            <a:spLocks noChangeArrowheads="1"/>
          </p:cNvSpPr>
          <p:nvPr/>
        </p:nvSpPr>
        <p:spPr bwMode="auto">
          <a:xfrm>
            <a:off x="5970903" y="4533430"/>
            <a:ext cx="3173097"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xmlns="" id="{0428760C-A5DA-CDDC-FD9F-468D793D45EF}"/>
              </a:ext>
            </a:extLst>
          </p:cNvPr>
          <p:cNvGrpSpPr/>
          <p:nvPr/>
        </p:nvGrpSpPr>
        <p:grpSpPr>
          <a:xfrm>
            <a:off x="501874" y="74679"/>
            <a:ext cx="4376377" cy="1323439"/>
            <a:chOff x="3251200" y="288894"/>
            <a:chExt cx="5689600" cy="1323439"/>
          </a:xfrm>
        </p:grpSpPr>
        <p:sp>
          <p:nvSpPr>
            <p:cNvPr id="4" name="矩形: 圆角 1">
              <a:extLst>
                <a:ext uri="{FF2B5EF4-FFF2-40B4-BE49-F238E27FC236}">
                  <a16:creationId xmlns:a16="http://schemas.microsoft.com/office/drawing/2014/main" xmlns=""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xmlns=""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dirty="0">
                  <a:solidFill>
                    <a:schemeClr val="bg1"/>
                  </a:solidFill>
                </a:rPr>
                <a:t>I. </a:t>
              </a:r>
              <a:r>
                <a:rPr lang="en-US" sz="4000" b="1" dirty="0" err="1">
                  <a:solidFill>
                    <a:schemeClr val="bg1"/>
                  </a:solidFill>
                </a:rPr>
                <a:t>Mol</a:t>
              </a:r>
              <a:endParaRPr lang="en-US" sz="4000" b="1" dirty="0">
                <a:solidFill>
                  <a:schemeClr val="bg1"/>
                </a:solidFill>
              </a:endParaRPr>
            </a:p>
            <a:p>
              <a:r>
                <a:rPr lang="en-US" sz="4000" b="1" dirty="0">
                  <a:solidFill>
                    <a:schemeClr val="bg1"/>
                  </a:solidFill>
                </a:rPr>
                <a:t>1. </a:t>
              </a:r>
              <a:r>
                <a:rPr lang="en-US" sz="4000" b="1" dirty="0" err="1">
                  <a:solidFill>
                    <a:schemeClr val="bg1"/>
                  </a:solidFill>
                </a:rPr>
                <a:t>Khái</a:t>
              </a:r>
              <a:r>
                <a:rPr lang="en-US" sz="4000" b="1" dirty="0">
                  <a:solidFill>
                    <a:schemeClr val="bg1"/>
                  </a:solidFill>
                </a:rPr>
                <a:t> </a:t>
              </a:r>
              <a:r>
                <a:rPr lang="en-US" sz="4000" b="1" dirty="0" err="1">
                  <a:solidFill>
                    <a:schemeClr val="bg1"/>
                  </a:solidFill>
                </a:rPr>
                <a:t>niệm</a:t>
              </a:r>
              <a:endParaRPr lang="en-US" sz="4000" b="1" dirty="0">
                <a:solidFill>
                  <a:schemeClr val="bg1"/>
                </a:solidFill>
              </a:endParaRPr>
            </a:p>
          </p:txBody>
        </p:sp>
      </p:grpSp>
      <p:sp>
        <p:nvSpPr>
          <p:cNvPr id="23" name="Text Box 11">
            <a:extLst>
              <a:ext uri="{FF2B5EF4-FFF2-40B4-BE49-F238E27FC236}">
                <a16:creationId xmlns:a16="http://schemas.microsoft.com/office/drawing/2014/main" xmlns="" id="{2ACACDD1-2980-B7CF-FF23-50BE9C2CBE65}"/>
              </a:ext>
            </a:extLst>
          </p:cNvPr>
          <p:cNvSpPr txBox="1">
            <a:spLocks noChangeArrowheads="1"/>
          </p:cNvSpPr>
          <p:nvPr/>
        </p:nvSpPr>
        <p:spPr bwMode="auto">
          <a:xfrm>
            <a:off x="1536438" y="5225108"/>
            <a:ext cx="23693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2400" dirty="0">
                <a:solidFill>
                  <a:srgbClr val="FF0000"/>
                </a:solidFill>
                <a:latin typeface="Times New Roman" panose="02020603050405020304" pitchFamily="18" charset="0"/>
              </a:rPr>
              <a:t>* </a:t>
            </a:r>
            <a:r>
              <a:rPr lang="en-US" altLang="en-US" sz="2400" dirty="0" err="1" smtClean="0">
                <a:solidFill>
                  <a:srgbClr val="FF0000"/>
                </a:solidFill>
                <a:latin typeface="Times New Roman" panose="02020603050405020304" pitchFamily="18" charset="0"/>
              </a:rPr>
              <a:t>Vận</a:t>
            </a:r>
            <a:r>
              <a:rPr lang="en-US" altLang="en-US" sz="2400" dirty="0" smtClean="0">
                <a:solidFill>
                  <a:srgbClr val="FF0000"/>
                </a:solidFill>
                <a:latin typeface="Times New Roman" panose="02020603050405020304" pitchFamily="18" charset="0"/>
              </a:rPr>
              <a:t> </a:t>
            </a:r>
            <a:r>
              <a:rPr lang="en-US" altLang="en-US" sz="2400" dirty="0" err="1" smtClean="0">
                <a:solidFill>
                  <a:srgbClr val="FF0000"/>
                </a:solidFill>
                <a:latin typeface="Times New Roman" panose="02020603050405020304" pitchFamily="18" charset="0"/>
              </a:rPr>
              <a:t>dụng</a:t>
            </a:r>
            <a:r>
              <a:rPr lang="en-US" altLang="en-US" sz="2400" dirty="0" smtClean="0">
                <a:solidFill>
                  <a:srgbClr val="FF0000"/>
                </a:solidFill>
                <a:latin typeface="Times New Roman" panose="02020603050405020304" pitchFamily="18" charset="0"/>
              </a:rPr>
              <a:t>: </a:t>
            </a:r>
            <a:endParaRPr lang="en-US" altLang="en-US" sz="2400" baseline="30000" dirty="0">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20491"/>
                                        </p:tgtEl>
                                        <p:attrNameLst>
                                          <p:attrName>style.visibility</p:attrName>
                                        </p:attrNameLst>
                                      </p:cBhvr>
                                      <p:to>
                                        <p:strVal val="visible"/>
                                      </p:to>
                                    </p:set>
                                    <p:animEffect transition="in" filter="circle(in)">
                                      <p:cBhvr>
                                        <p:cTn id="7" dur="2000"/>
                                        <p:tgtEl>
                                          <p:spTgt spid="20491"/>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20492"/>
                                        </p:tgtEl>
                                        <p:attrNameLst>
                                          <p:attrName>style.visibility</p:attrName>
                                        </p:attrNameLst>
                                      </p:cBhvr>
                                      <p:to>
                                        <p:strVal val="visible"/>
                                      </p:to>
                                    </p:set>
                                    <p:animEffect transition="in" filter="circle(in)">
                                      <p:cBhvr>
                                        <p:cTn id="10" dur="2000"/>
                                        <p:tgtEl>
                                          <p:spTgt spid="2049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1" nodeType="clickEffect">
                                  <p:stCondLst>
                                    <p:cond delay="0"/>
                                  </p:stCondLst>
                                  <p:childTnLst>
                                    <p:set>
                                      <p:cBhvr>
                                        <p:cTn id="14" dur="1" fill="hold">
                                          <p:stCondLst>
                                            <p:cond delay="0"/>
                                          </p:stCondLst>
                                        </p:cTn>
                                        <p:tgtEl>
                                          <p:spTgt spid="20514"/>
                                        </p:tgtEl>
                                        <p:attrNameLst>
                                          <p:attrName>style.visibility</p:attrName>
                                        </p:attrNameLst>
                                      </p:cBhvr>
                                      <p:to>
                                        <p:strVal val="visible"/>
                                      </p:to>
                                    </p:set>
                                    <p:animEffect transition="in" filter="circle(in)">
                                      <p:cBhvr>
                                        <p:cTn id="15" dur="2000"/>
                                        <p:tgtEl>
                                          <p:spTgt spid="20514"/>
                                        </p:tgtEl>
                                      </p:cBhvr>
                                    </p:animEffect>
                                  </p:childTnLst>
                                </p:cTn>
                              </p:par>
                              <p:par>
                                <p:cTn id="16" presetID="6" presetClass="entr" presetSubtype="16" fill="hold" grpId="1" nodeType="withEffect">
                                  <p:stCondLst>
                                    <p:cond delay="0"/>
                                  </p:stCondLst>
                                  <p:childTnLst>
                                    <p:set>
                                      <p:cBhvr>
                                        <p:cTn id="17" dur="1" fill="hold">
                                          <p:stCondLst>
                                            <p:cond delay="0"/>
                                          </p:stCondLst>
                                        </p:cTn>
                                        <p:tgtEl>
                                          <p:spTgt spid="20515"/>
                                        </p:tgtEl>
                                        <p:attrNameLst>
                                          <p:attrName>style.visibility</p:attrName>
                                        </p:attrNameLst>
                                      </p:cBhvr>
                                      <p:to>
                                        <p:strVal val="visible"/>
                                      </p:to>
                                    </p:set>
                                    <p:animEffect transition="in" filter="circle(in)">
                                      <p:cBhvr>
                                        <p:cTn id="18" dur="2000"/>
                                        <p:tgtEl>
                                          <p:spTgt spid="20515"/>
                                        </p:tgtEl>
                                      </p:cBhvr>
                                    </p:animEffect>
                                  </p:childTnLst>
                                </p:cTn>
                              </p:par>
                              <p:par>
                                <p:cTn id="19" presetID="6" presetClass="entr" presetSubtype="16" fill="hold" grpId="1" nodeType="withEffect">
                                  <p:stCondLst>
                                    <p:cond delay="0"/>
                                  </p:stCondLst>
                                  <p:childTnLst>
                                    <p:set>
                                      <p:cBhvr>
                                        <p:cTn id="20" dur="1" fill="hold">
                                          <p:stCondLst>
                                            <p:cond delay="0"/>
                                          </p:stCondLst>
                                        </p:cTn>
                                        <p:tgtEl>
                                          <p:spTgt spid="20516"/>
                                        </p:tgtEl>
                                        <p:attrNameLst>
                                          <p:attrName>style.visibility</p:attrName>
                                        </p:attrNameLst>
                                      </p:cBhvr>
                                      <p:to>
                                        <p:strVal val="visible"/>
                                      </p:to>
                                    </p:set>
                                    <p:animEffect transition="in" filter="circle(in)">
                                      <p:cBhvr>
                                        <p:cTn id="21" dur="2000"/>
                                        <p:tgtEl>
                                          <p:spTgt spid="2051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1" nodeType="clickEffect">
                                  <p:stCondLst>
                                    <p:cond delay="0"/>
                                  </p:stCondLst>
                                  <p:childTnLst>
                                    <p:set>
                                      <p:cBhvr>
                                        <p:cTn id="25" dur="1" fill="hold">
                                          <p:stCondLst>
                                            <p:cond delay="0"/>
                                          </p:stCondLst>
                                        </p:cTn>
                                        <p:tgtEl>
                                          <p:spTgt spid="20520"/>
                                        </p:tgtEl>
                                        <p:attrNameLst>
                                          <p:attrName>style.visibility</p:attrName>
                                        </p:attrNameLst>
                                      </p:cBhvr>
                                      <p:to>
                                        <p:strVal val="visible"/>
                                      </p:to>
                                    </p:set>
                                    <p:animEffect transition="in" filter="circle(in)">
                                      <p:cBhvr>
                                        <p:cTn id="26" dur="2000"/>
                                        <p:tgtEl>
                                          <p:spTgt spid="20520"/>
                                        </p:tgtEl>
                                      </p:cBhvr>
                                    </p:animEffect>
                                  </p:childTnLst>
                                </p:cTn>
                              </p:par>
                              <p:par>
                                <p:cTn id="27" presetID="6" presetClass="entr" presetSubtype="16" fill="hold" grpId="1" nodeType="withEffect">
                                  <p:stCondLst>
                                    <p:cond delay="0"/>
                                  </p:stCondLst>
                                  <p:childTnLst>
                                    <p:set>
                                      <p:cBhvr>
                                        <p:cTn id="28" dur="1" fill="hold">
                                          <p:stCondLst>
                                            <p:cond delay="0"/>
                                          </p:stCondLst>
                                        </p:cTn>
                                        <p:tgtEl>
                                          <p:spTgt spid="20521"/>
                                        </p:tgtEl>
                                        <p:attrNameLst>
                                          <p:attrName>style.visibility</p:attrName>
                                        </p:attrNameLst>
                                      </p:cBhvr>
                                      <p:to>
                                        <p:strVal val="visible"/>
                                      </p:to>
                                    </p:set>
                                    <p:animEffect transition="in" filter="circle(in)">
                                      <p:cBhvr>
                                        <p:cTn id="29" dur="2000"/>
                                        <p:tgtEl>
                                          <p:spTgt spid="20521"/>
                                        </p:tgtEl>
                                      </p:cBhvr>
                                    </p:animEffect>
                                  </p:childTnLst>
                                </p:cTn>
                              </p:par>
                              <p:par>
                                <p:cTn id="30" presetID="6" presetClass="entr" presetSubtype="16" fill="hold" grpId="1" nodeType="withEffect">
                                  <p:stCondLst>
                                    <p:cond delay="0"/>
                                  </p:stCondLst>
                                  <p:childTnLst>
                                    <p:set>
                                      <p:cBhvr>
                                        <p:cTn id="31" dur="1" fill="hold">
                                          <p:stCondLst>
                                            <p:cond delay="0"/>
                                          </p:stCondLst>
                                        </p:cTn>
                                        <p:tgtEl>
                                          <p:spTgt spid="20522"/>
                                        </p:tgtEl>
                                        <p:attrNameLst>
                                          <p:attrName>style.visibility</p:attrName>
                                        </p:attrNameLst>
                                      </p:cBhvr>
                                      <p:to>
                                        <p:strVal val="visible"/>
                                      </p:to>
                                    </p:set>
                                    <p:animEffect transition="in" filter="circle(in)">
                                      <p:cBhvr>
                                        <p:cTn id="32" dur="2000"/>
                                        <p:tgtEl>
                                          <p:spTgt spid="20522"/>
                                        </p:tgtEl>
                                      </p:cBhvr>
                                    </p:animEffect>
                                  </p:childTnLst>
                                </p:cTn>
                              </p:par>
                              <p:par>
                                <p:cTn id="33" presetID="6" presetClass="entr" presetSubtype="16" fill="hold" grpId="1" nodeType="withEffect">
                                  <p:stCondLst>
                                    <p:cond delay="0"/>
                                  </p:stCondLst>
                                  <p:childTnLst>
                                    <p:set>
                                      <p:cBhvr>
                                        <p:cTn id="34" dur="1" fill="hold">
                                          <p:stCondLst>
                                            <p:cond delay="0"/>
                                          </p:stCondLst>
                                        </p:cTn>
                                        <p:tgtEl>
                                          <p:spTgt spid="20523"/>
                                        </p:tgtEl>
                                        <p:attrNameLst>
                                          <p:attrName>style.visibility</p:attrName>
                                        </p:attrNameLst>
                                      </p:cBhvr>
                                      <p:to>
                                        <p:strVal val="visible"/>
                                      </p:to>
                                    </p:set>
                                    <p:animEffect transition="in" filter="circle(in)">
                                      <p:cBhvr>
                                        <p:cTn id="35" dur="2000"/>
                                        <p:tgtEl>
                                          <p:spTgt spid="20523"/>
                                        </p:tgtEl>
                                      </p:cBhvr>
                                    </p:animEffect>
                                  </p:childTnLst>
                                </p:cTn>
                              </p:par>
                              <p:par>
                                <p:cTn id="36" presetID="6" presetClass="entr" presetSubtype="16" fill="hold" grpId="1" nodeType="withEffect">
                                  <p:stCondLst>
                                    <p:cond delay="0"/>
                                  </p:stCondLst>
                                  <p:childTnLst>
                                    <p:set>
                                      <p:cBhvr>
                                        <p:cTn id="37" dur="1" fill="hold">
                                          <p:stCondLst>
                                            <p:cond delay="0"/>
                                          </p:stCondLst>
                                        </p:cTn>
                                        <p:tgtEl>
                                          <p:spTgt spid="20524"/>
                                        </p:tgtEl>
                                        <p:attrNameLst>
                                          <p:attrName>style.visibility</p:attrName>
                                        </p:attrNameLst>
                                      </p:cBhvr>
                                      <p:to>
                                        <p:strVal val="visible"/>
                                      </p:to>
                                    </p:set>
                                    <p:animEffect transition="in" filter="circle(in)">
                                      <p:cBhvr>
                                        <p:cTn id="38" dur="2000"/>
                                        <p:tgtEl>
                                          <p:spTgt spid="2052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1"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1" grpId="1"/>
      <p:bldP spid="20492" grpId="0"/>
      <p:bldP spid="20492" grpId="1"/>
      <p:bldP spid="20514" grpId="0" animBg="1"/>
      <p:bldP spid="20514" grpId="1" animBg="1"/>
      <p:bldP spid="20515" grpId="0" animBg="1"/>
      <p:bldP spid="20515" grpId="1" animBg="1"/>
      <p:bldP spid="20516" grpId="0" animBg="1"/>
      <p:bldP spid="20516" grpId="1" animBg="1"/>
      <p:bldP spid="20520" grpId="0" animBg="1"/>
      <p:bldP spid="20520" grpId="1" animBg="1"/>
      <p:bldP spid="20521" grpId="0" animBg="1"/>
      <p:bldP spid="20521" grpId="1" animBg="1"/>
      <p:bldP spid="20522" grpId="0" animBg="1"/>
      <p:bldP spid="20522" grpId="1" animBg="1"/>
      <p:bldP spid="20523" grpId="0" animBg="1"/>
      <p:bldP spid="20523" grpId="1" animBg="1"/>
      <p:bldP spid="20524" grpId="0" animBg="1"/>
      <p:bldP spid="20524" grpId="1" animBg="1"/>
      <p:bldP spid="23" grpId="0"/>
      <p:bldP spid="23"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6947</TotalTime>
  <Words>2183</Words>
  <Application>Microsoft Office PowerPoint</Application>
  <PresentationFormat>Custom</PresentationFormat>
  <Paragraphs>396</Paragraphs>
  <Slides>46</Slides>
  <Notes>14</Notes>
  <HiddenSlides>0</HiddenSlides>
  <MMClips>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9" baseType="lpstr">
      <vt:lpstr>微软雅黑</vt:lpstr>
      <vt:lpstr>宋体</vt:lpstr>
      <vt:lpstr>Arial</vt:lpstr>
      <vt:lpstr>Calibri</vt:lpstr>
      <vt:lpstr>Cambria Math</vt:lpstr>
      <vt:lpstr>ITC Avant Garde Std Bk</vt:lpstr>
      <vt:lpstr>Microsoft JhengHei Light</vt:lpstr>
      <vt:lpstr>Tahoma</vt:lpstr>
      <vt:lpstr>Times New Roman</vt:lpstr>
      <vt:lpstr>Wingdings</vt:lpstr>
      <vt:lpstr>等线</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Admin</cp:lastModifiedBy>
  <cp:revision>3478</cp:revision>
  <dcterms:created xsi:type="dcterms:W3CDTF">2015-12-01T09:06:39Z</dcterms:created>
  <dcterms:modified xsi:type="dcterms:W3CDTF">2023-09-24T08:12:53Z</dcterms:modified>
</cp:coreProperties>
</file>