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media/image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4">
  <p:sldMasterIdLst>
    <p:sldMasterId id="2147483648" r:id="rId1"/>
  </p:sldMasterIdLst>
  <p:notesMasterIdLst>
    <p:notesMasterId r:id="rId30"/>
  </p:notesMasterIdLst>
  <p:sldIdLst>
    <p:sldId id="256" r:id="rId2"/>
    <p:sldId id="283" r:id="rId3"/>
    <p:sldId id="3081" r:id="rId4"/>
    <p:sldId id="295" r:id="rId5"/>
    <p:sldId id="3082" r:id="rId6"/>
    <p:sldId id="3124" r:id="rId7"/>
    <p:sldId id="3125" r:id="rId8"/>
    <p:sldId id="3087" r:id="rId9"/>
    <p:sldId id="3126" r:id="rId10"/>
    <p:sldId id="3127" r:id="rId11"/>
    <p:sldId id="3130" r:id="rId12"/>
    <p:sldId id="3131" r:id="rId13"/>
    <p:sldId id="3088" r:id="rId14"/>
    <p:sldId id="3140" r:id="rId15"/>
    <p:sldId id="3141" r:id="rId16"/>
    <p:sldId id="3142" r:id="rId17"/>
    <p:sldId id="3089" r:id="rId18"/>
    <p:sldId id="3133" r:id="rId19"/>
    <p:sldId id="3107" r:id="rId20"/>
    <p:sldId id="3134" r:id="rId21"/>
    <p:sldId id="3135" r:id="rId22"/>
    <p:sldId id="3136" r:id="rId23"/>
    <p:sldId id="3137" r:id="rId24"/>
    <p:sldId id="3139" r:id="rId25"/>
    <p:sldId id="3138" r:id="rId26"/>
    <p:sldId id="3095" r:id="rId27"/>
    <p:sldId id="3083" r:id="rId28"/>
    <p:sldId id="3123" r:id="rId29"/>
  </p:sldIdLst>
  <p:sldSz cx="12192000" cy="6858000"/>
  <p:notesSz cx="6858000" cy="9144000"/>
  <p:embeddedFontLst>
    <p:embeddedFont>
      <p:font typeface="Segoe Print" panose="02000600000000000000" pitchFamily="2" charset="0"/>
      <p:regular r:id="rId31"/>
      <p:bold r:id="rId32"/>
    </p:embeddedFont>
    <p:embeddedFont>
      <p:font typeface="Calibri" panose="020F0502020204030204" pitchFamily="34" charset="0"/>
      <p:regular r:id="rId33"/>
      <p:bold r:id="rId34"/>
      <p:italic r:id="rId35"/>
      <p:boldItalic r:id="rId36"/>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FF6600"/>
    <a:srgbClr val="E07235"/>
    <a:srgbClr val="FFFBCD"/>
    <a:srgbClr val="FDDEEB"/>
    <a:srgbClr val="FFF789"/>
    <a:srgbClr val="EB54E9"/>
    <a:srgbClr val="D34CD6"/>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15" autoAdjust="0"/>
    <p:restoredTop sz="94660"/>
  </p:normalViewPr>
  <p:slideViewPr>
    <p:cSldViewPr snapToGrid="0">
      <p:cViewPr varScale="1">
        <p:scale>
          <a:sx n="74" d="100"/>
          <a:sy n="74" d="100"/>
        </p:scale>
        <p:origin x="2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20/09/2023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fif"/><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fif"/><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fif"/><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fif"/><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9.jfif"/></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a:t>
              </a:r>
              <a:r>
                <a:rPr lang="vi-VN" sz="3200">
                  <a:solidFill>
                    <a:schemeClr val="accent6">
                      <a:lumMod val="75000"/>
                    </a:schemeClr>
                  </a:solidFill>
                  <a:latin typeface="+mj-lt"/>
                </a:rPr>
                <a:t>ĐỀ </a:t>
              </a:r>
              <a:r>
                <a:rPr lang="en-US" sz="3200">
                  <a:solidFill>
                    <a:schemeClr val="accent6">
                      <a:lumMod val="75000"/>
                    </a:schemeClr>
                  </a:solidFill>
                  <a:latin typeface="+mj-lt"/>
                </a:rPr>
                <a:t>2</a:t>
              </a:r>
              <a:endParaRPr lang="vi-VN" sz="3200" dirty="0">
                <a:solidFill>
                  <a:schemeClr val="accent6">
                    <a:lumMod val="75000"/>
                  </a:schemeClr>
                </a:solidFill>
                <a:latin typeface="+mj-lt"/>
              </a:endParaRPr>
            </a:p>
          </p:txBody>
        </p:sp>
      </p:grpSp>
      <p:sp>
        <p:nvSpPr>
          <p:cNvPr id="7" name="TextBox 6">
            <a:extLst>
              <a:ext uri="{FF2B5EF4-FFF2-40B4-BE49-F238E27FC236}">
                <a16:creationId xmlns="" xmlns:a16="http://schemas.microsoft.com/office/drawing/2014/main" id="{D049F577-F92A-4405-A19E-48EB947980F5}"/>
              </a:ext>
            </a:extLst>
          </p:cNvPr>
          <p:cNvSpPr txBox="1"/>
          <p:nvPr/>
        </p:nvSpPr>
        <p:spPr>
          <a:xfrm>
            <a:off x="3199297" y="251340"/>
            <a:ext cx="6888595" cy="1323439"/>
          </a:xfrm>
          <a:prstGeom prst="rect">
            <a:avLst/>
          </a:prstGeom>
          <a:noFill/>
        </p:spPr>
        <p:txBody>
          <a:bodyPr wrap="square" rtlCol="0">
            <a:spAutoFit/>
          </a:bodyPr>
          <a:lstStyle/>
          <a:p>
            <a:pPr algn="ctr"/>
            <a:r>
              <a:rPr lang="vi-VN" sz="4000">
                <a:solidFill>
                  <a:schemeClr val="accent6">
                    <a:lumMod val="75000"/>
                  </a:schemeClr>
                </a:solidFill>
                <a:latin typeface="+mj-lt"/>
              </a:rPr>
              <a:t>T</a:t>
            </a:r>
            <a:r>
              <a:rPr lang="en-US" sz="4000">
                <a:solidFill>
                  <a:schemeClr val="accent6">
                    <a:lumMod val="75000"/>
                  </a:schemeClr>
                </a:solidFill>
                <a:latin typeface="+mj-lt"/>
              </a:rPr>
              <a:t>Ổ</a:t>
            </a:r>
            <a:r>
              <a:rPr lang="vi-VN" sz="4000">
                <a:solidFill>
                  <a:schemeClr val="accent6">
                    <a:lumMod val="75000"/>
                  </a:schemeClr>
                </a:solidFill>
                <a:latin typeface="+mj-lt"/>
              </a:rPr>
              <a:t> CHỨC LƯU TRỮ, TÌM K</a:t>
            </a:r>
            <a:r>
              <a:rPr lang="en-US" sz="4000">
                <a:solidFill>
                  <a:schemeClr val="accent6">
                    <a:lumMod val="75000"/>
                  </a:schemeClr>
                </a:solidFill>
                <a:latin typeface="+mj-lt"/>
              </a:rPr>
              <a:t>IẾM VÀ TRAO ĐỔI THÔNG TIN</a:t>
            </a:r>
            <a:endParaRPr lang="vi-VN" sz="4000" dirty="0">
              <a:solidFill>
                <a:schemeClr val="accent6">
                  <a:lumMod val="75000"/>
                </a:schemeClr>
              </a:solidFill>
              <a:latin typeface="+mj-lt"/>
            </a:endParaRPr>
          </a:p>
        </p:txBody>
      </p:sp>
      <p:sp>
        <p:nvSpPr>
          <p:cNvPr id="8" name="TextBox 7">
            <a:extLst>
              <a:ext uri="{FF2B5EF4-FFF2-40B4-BE49-F238E27FC236}">
                <a16:creationId xmlns="" xmlns:a16="http://schemas.microsoft.com/office/drawing/2014/main" id="{D05E2FA4-701D-4C92-898E-7EE4AF07FEBA}"/>
              </a:ext>
            </a:extLst>
          </p:cNvPr>
          <p:cNvSpPr txBox="1"/>
          <p:nvPr/>
        </p:nvSpPr>
        <p:spPr>
          <a:xfrm>
            <a:off x="776215" y="2191642"/>
            <a:ext cx="10150406" cy="1791260"/>
          </a:xfrm>
          <a:prstGeom prst="rect">
            <a:avLst/>
          </a:prstGeom>
          <a:noFill/>
          <a:ln>
            <a:noFill/>
          </a:ln>
        </p:spPr>
        <p:txBody>
          <a:bodyPr wrap="none" rtlCol="0">
            <a:spAutoFit/>
          </a:bodyPr>
          <a:lstStyle/>
          <a:p>
            <a:pPr algn="ctr">
              <a:lnSpc>
                <a:spcPct val="120000"/>
              </a:lnSpc>
            </a:pPr>
            <a:r>
              <a:rPr lang="vi-VN" sz="4800">
                <a:ln w="19050">
                  <a:solidFill>
                    <a:schemeClr val="bg1"/>
                  </a:solidFill>
                </a:ln>
                <a:latin typeface="+mj-lt"/>
              </a:rPr>
              <a:t>BÀI </a:t>
            </a:r>
            <a:r>
              <a:rPr lang="en-US" sz="4800">
                <a:ln w="19050">
                  <a:solidFill>
                    <a:schemeClr val="bg1"/>
                  </a:solidFill>
                </a:ln>
                <a:latin typeface="+mj-lt"/>
              </a:rPr>
              <a:t>2</a:t>
            </a:r>
            <a:endParaRPr lang="vi-VN" sz="4800" dirty="0">
              <a:ln w="19050">
                <a:solidFill>
                  <a:schemeClr val="bg1"/>
                </a:solidFill>
              </a:ln>
              <a:latin typeface="+mj-lt"/>
            </a:endParaRPr>
          </a:p>
          <a:p>
            <a:pPr algn="ctr">
              <a:lnSpc>
                <a:spcPct val="120000"/>
              </a:lnSpc>
            </a:pPr>
            <a:r>
              <a:rPr lang="vi-VN" sz="4400">
                <a:ln w="19050">
                  <a:solidFill>
                    <a:schemeClr val="bg1"/>
                  </a:solidFill>
                </a:ln>
                <a:latin typeface="+mj-lt"/>
              </a:rPr>
              <a:t>THÔNG TIN TRONG MÔI TRƯỜNG số</a:t>
            </a:r>
            <a:endParaRPr lang="vi-VN" sz="4400" dirty="0">
              <a:ln w="19050">
                <a:solidFill>
                  <a:schemeClr val="bg1"/>
                </a:solidFill>
              </a:ln>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b) Thông tin số trong xã hội</a:t>
            </a:r>
          </a:p>
        </p:txBody>
      </p:sp>
      <p:pic>
        <p:nvPicPr>
          <p:cNvPr id="13" name="Picture 12">
            <a:extLst>
              <a:ext uri="{FF2B5EF4-FFF2-40B4-BE49-F238E27FC236}">
                <a16:creationId xmlns=""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29182" y="3429000"/>
            <a:ext cx="4139933" cy="2726442"/>
          </a:xfrm>
          <a:prstGeom prst="rect">
            <a:avLst/>
          </a:prstGeom>
        </p:spPr>
      </p:pic>
      <p:sp>
        <p:nvSpPr>
          <p:cNvPr id="25" name="TextBox 24">
            <a:extLst>
              <a:ext uri="{FF2B5EF4-FFF2-40B4-BE49-F238E27FC236}">
                <a16:creationId xmlns="" xmlns:a16="http://schemas.microsoft.com/office/drawing/2014/main" id="{1814B9E2-EBA0-4B30-A5BC-95144377C64E}"/>
              </a:ext>
            </a:extLst>
          </p:cNvPr>
          <p:cNvSpPr txBox="1"/>
          <p:nvPr/>
        </p:nvSpPr>
        <p:spPr>
          <a:xfrm>
            <a:off x="614526" y="1308453"/>
            <a:ext cx="10488903" cy="2520690"/>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Khi bức ảnh đã được chia sẻ qua một ứng dụng, ví dụ thư điện tử, mạng xã hội, nó sẽ được ứng dụng đó lưu trữ lại và cho phép một số người được tiếp cận hay tiếp tục chia sẻ. Thông tin số có thể được lưu trữ với dung lượng rất lớn bởi nhiều cá nhân, tổ chức và được cấp quyền truy cập khác nhau.</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71367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b) Thông tin số trong xã hội</a:t>
            </a:r>
          </a:p>
        </p:txBody>
      </p:sp>
      <p:pic>
        <p:nvPicPr>
          <p:cNvPr id="13" name="Picture 12">
            <a:extLst>
              <a:ext uri="{FF2B5EF4-FFF2-40B4-BE49-F238E27FC236}">
                <a16:creationId xmlns=""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85029" y="4030195"/>
            <a:ext cx="5443047" cy="2366541"/>
          </a:xfrm>
          <a:prstGeom prst="rect">
            <a:avLst/>
          </a:prstGeom>
        </p:spPr>
      </p:pic>
      <p:sp>
        <p:nvSpPr>
          <p:cNvPr id="25" name="TextBox 24">
            <a:extLst>
              <a:ext uri="{FF2B5EF4-FFF2-40B4-BE49-F238E27FC236}">
                <a16:creationId xmlns="" xmlns:a16="http://schemas.microsoft.com/office/drawing/2014/main" id="{1814B9E2-EBA0-4B30-A5BC-95144377C64E}"/>
              </a:ext>
            </a:extLst>
          </p:cNvPr>
          <p:cNvSpPr txBox="1"/>
          <p:nvPr/>
        </p:nvSpPr>
        <p:spPr>
          <a:xfrm>
            <a:off x="614526" y="1308453"/>
            <a:ext cx="10488903" cy="3019288"/>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Không phải mọi thông tin trên mạng đều chân thực. An có thể lấy bức ảnh ruộng bậc thang nhận được làm nền cho ảnh của mình, nhưng không có nghĩa là An đã tới Yên Bái, nơi có ruộng bậc thang. Thông tin số dễ dàng được chình sửa và lại tiếp tục được lan truyền trên mạng. Thông tin số có độ tin cậy rất khác nhau, phụ thuộc vào nguồn gốc và mục tiêu thông tin.</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9830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986A6E4C-B391-41DE-8315-B97BEC1E2FF3}"/>
              </a:ext>
            </a:extLst>
          </p:cNvPr>
          <p:cNvGrpSpPr/>
          <p:nvPr/>
        </p:nvGrpSpPr>
        <p:grpSpPr>
          <a:xfrm>
            <a:off x="634553" y="1138519"/>
            <a:ext cx="10602359" cy="4398080"/>
            <a:chOff x="541427" y="4307442"/>
            <a:chExt cx="10602359" cy="4398080"/>
          </a:xfrm>
        </p:grpSpPr>
        <p:grpSp>
          <p:nvGrpSpPr>
            <p:cNvPr id="6" name="Group 5">
              <a:extLst>
                <a:ext uri="{FF2B5EF4-FFF2-40B4-BE49-F238E27FC236}">
                  <a16:creationId xmlns="" xmlns:a16="http://schemas.microsoft.com/office/drawing/2014/main" id="{EAC95955-D97D-49E0-83D8-F785C4AE2088}"/>
                </a:ext>
              </a:extLst>
            </p:cNvPr>
            <p:cNvGrpSpPr/>
            <p:nvPr/>
          </p:nvGrpSpPr>
          <p:grpSpPr>
            <a:xfrm>
              <a:off x="541427" y="4307442"/>
              <a:ext cx="10602359" cy="4398080"/>
              <a:chOff x="541575" y="4359396"/>
              <a:chExt cx="10451856" cy="4398080"/>
            </a:xfrm>
          </p:grpSpPr>
          <p:sp>
            <p:nvSpPr>
              <p:cNvPr id="9" name="Rectangle: Rounded Corners 8">
                <a:extLst>
                  <a:ext uri="{FF2B5EF4-FFF2-40B4-BE49-F238E27FC236}">
                    <a16:creationId xmlns="" xmlns:a16="http://schemas.microsoft.com/office/drawing/2014/main" id="{6560A8A1-E119-4FC6-9840-B076C68DA9E0}"/>
                  </a:ext>
                </a:extLst>
              </p:cNvPr>
              <p:cNvSpPr/>
              <p:nvPr/>
            </p:nvSpPr>
            <p:spPr>
              <a:xfrm>
                <a:off x="1233044" y="4411547"/>
                <a:ext cx="9760387" cy="4345929"/>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89EA8E9D-359C-4EA2-8D70-19FD5ED82FBB}"/>
                </a:ext>
              </a:extLst>
            </p:cNvPr>
            <p:cNvSpPr/>
            <p:nvPr/>
          </p:nvSpPr>
          <p:spPr>
            <a:xfrm>
              <a:off x="1493476" y="4644163"/>
              <a:ext cx="9598058" cy="4023024"/>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Thông tin số đa dạng, được thu thập nhanh, được lưu trữ với dung lượng rất lớn bởi nhiều tổ chức và cá nhân.</a:t>
              </a:r>
            </a:p>
            <a:p>
              <a:pPr algn="just" defTabSz="342900">
                <a:lnSpc>
                  <a:spcPct val="135000"/>
                </a:lnSpc>
              </a:pPr>
              <a:r>
                <a:rPr lang="vi-VN" sz="2400">
                  <a:latin typeface="UTM Avo" panose="02040603050506020204" pitchFamily="18" charset="0"/>
                  <a:cs typeface="Times New Roman" panose="02020603050405020304" pitchFamily="18" charset="0"/>
                </a:rPr>
                <a:t>•	Có nhiều công cụ hỗ trợ tìm kiếm, truy cập, lưu trữ, xử lí và chia sẻ thông tin số.</a:t>
              </a:r>
            </a:p>
            <a:p>
              <a:pPr algn="just" defTabSz="342900">
                <a:lnSpc>
                  <a:spcPct val="135000"/>
                </a:lnSpc>
              </a:pPr>
              <a:r>
                <a:rPr lang="vi-VN" sz="2400">
                  <a:latin typeface="UTM Avo" panose="02040603050506020204" pitchFamily="18" charset="0"/>
                  <a:cs typeface="Times New Roman" panose="02020603050405020304" pitchFamily="18" charset="0"/>
                </a:rPr>
                <a:t>•	Quyền tác giả của thông tin số được pháp luật bảo hộ.</a:t>
              </a:r>
            </a:p>
            <a:p>
              <a:pPr algn="just" defTabSz="342900">
                <a:lnSpc>
                  <a:spcPct val="135000"/>
                </a:lnSpc>
              </a:pPr>
              <a:r>
                <a:rPr lang="vi-VN" sz="2400">
                  <a:latin typeface="UTM Avo" panose="02040603050506020204" pitchFamily="18" charset="0"/>
                  <a:cs typeface="Times New Roman" panose="02020603050405020304" pitchFamily="18" charset="0"/>
                </a:rPr>
                <a:t>•	Thông tin số có mức độ tin cậy khác nhau.</a:t>
              </a:r>
            </a:p>
            <a:p>
              <a:pPr algn="just" defTabSz="342900">
                <a:lnSpc>
                  <a:spcPct val="135000"/>
                </a:lnSpc>
              </a:pPr>
              <a:r>
                <a:rPr lang="vi-VN" sz="2400">
                  <a:latin typeface="UTM Avo" panose="02040603050506020204" pitchFamily="18" charset="0"/>
                  <a:cs typeface="Times New Roman" panose="02020603050405020304" pitchFamily="18" charset="0"/>
                </a:rPr>
                <a:t>•	Thông tin số cần được quản lí, khai thác an toàn và có trách nhiệm.</a:t>
              </a:r>
            </a:p>
          </p:txBody>
        </p:sp>
      </p:grpSp>
    </p:spTree>
    <p:extLst>
      <p:ext uri="{BB962C8B-B14F-4D97-AF65-F5344CB8AC3E}">
        <p14:creationId xmlns:p14="http://schemas.microsoft.com/office/powerpoint/2010/main" val="236834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10;&#10;Description automatically generated">
            <a:extLst>
              <a:ext uri="{FF2B5EF4-FFF2-40B4-BE49-F238E27FC236}">
                <a16:creationId xmlns="" xmlns:a16="http://schemas.microsoft.com/office/drawing/2014/main" id="{8F916580-00EF-407F-88E0-C81FFB763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2588" y="4432237"/>
            <a:ext cx="3246824" cy="2033155"/>
          </a:xfrm>
          <a:prstGeom prst="rect">
            <a:avLst/>
          </a:prstGeom>
        </p:spPr>
      </p:pic>
      <p:grpSp>
        <p:nvGrpSpPr>
          <p:cNvPr id="3" name="Group 2">
            <a:extLst>
              <a:ext uri="{FF2B5EF4-FFF2-40B4-BE49-F238E27FC236}">
                <a16:creationId xmlns="" xmlns:a16="http://schemas.microsoft.com/office/drawing/2014/main" id="{C5E6D80A-8BE6-4774-8FD5-6C1DB9B450A7}"/>
              </a:ext>
            </a:extLst>
          </p:cNvPr>
          <p:cNvGrpSpPr/>
          <p:nvPr/>
        </p:nvGrpSpPr>
        <p:grpSpPr>
          <a:xfrm>
            <a:off x="627138" y="228754"/>
            <a:ext cx="10545050" cy="4203483"/>
            <a:chOff x="558635" y="552911"/>
            <a:chExt cx="10545050" cy="4203483"/>
          </a:xfrm>
        </p:grpSpPr>
        <p:grpSp>
          <p:nvGrpSpPr>
            <p:cNvPr id="4" name="Group 3">
              <a:extLst>
                <a:ext uri="{FF2B5EF4-FFF2-40B4-BE49-F238E27FC236}">
                  <a16:creationId xmlns="" xmlns:a16="http://schemas.microsoft.com/office/drawing/2014/main" id="{4E235462-7F70-4717-BBA3-D37344DEB7E6}"/>
                </a:ext>
              </a:extLst>
            </p:cNvPr>
            <p:cNvGrpSpPr/>
            <p:nvPr/>
          </p:nvGrpSpPr>
          <p:grpSpPr>
            <a:xfrm>
              <a:off x="1141319" y="814529"/>
              <a:ext cx="9962366" cy="3941865"/>
              <a:chOff x="1149951" y="4640768"/>
              <a:chExt cx="9962366" cy="3941865"/>
            </a:xfrm>
          </p:grpSpPr>
          <p:sp>
            <p:nvSpPr>
              <p:cNvPr id="7" name="Rectangle: Rounded Corners 6">
                <a:extLst>
                  <a:ext uri="{FF2B5EF4-FFF2-40B4-BE49-F238E27FC236}">
                    <a16:creationId xmlns="" xmlns:a16="http://schemas.microsoft.com/office/drawing/2014/main" id="{A4BB3E57-C800-421B-BFBD-A34E6182EC0D}"/>
                  </a:ext>
                </a:extLst>
              </p:cNvPr>
              <p:cNvSpPr/>
              <p:nvPr/>
            </p:nvSpPr>
            <p:spPr>
              <a:xfrm>
                <a:off x="1149951" y="4640768"/>
                <a:ext cx="9836644" cy="3941865"/>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 xmlns:a16="http://schemas.microsoft.com/office/drawing/2014/main" id="{2D141BF4-17B9-45C7-AB00-9D89661F651B}"/>
                  </a:ext>
                </a:extLst>
              </p:cNvPr>
              <p:cNvSpPr/>
              <p:nvPr/>
            </p:nvSpPr>
            <p:spPr>
              <a:xfrm>
                <a:off x="1440466" y="4684258"/>
                <a:ext cx="9598058" cy="3898375"/>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Em hãy chọn phương án ghép đúng:</a:t>
                </a:r>
              </a:p>
              <a:p>
                <a:pPr algn="just" defTabSz="342900">
                  <a:lnSpc>
                    <a:spcPct val="150000"/>
                  </a:lnSpc>
                </a:pPr>
                <a:r>
                  <a:rPr lang="vi-VN" sz="2400">
                    <a:latin typeface="UTM Avo" panose="02040603050506020204" pitchFamily="18" charset="0"/>
                    <a:cs typeface="Times New Roman" panose="02020603050405020304" pitchFamily="18" charset="0"/>
                  </a:rPr>
                  <a:t>Thông tin số được nhiều tổ chức và cá nhân lưu trữ với dung lượng rất lớn,</a:t>
                </a:r>
              </a:p>
              <a:p>
                <a:pPr algn="just" defTabSz="342900">
                  <a:lnSpc>
                    <a:spcPct val="150000"/>
                  </a:lnSpc>
                </a:pPr>
                <a:r>
                  <a:rPr lang="vi-VN" sz="2400">
                    <a:latin typeface="UTM Avo" panose="02040603050506020204" pitchFamily="18" charset="0"/>
                    <a:cs typeface="Times New Roman" panose="02020603050405020304" pitchFamily="18" charset="0"/>
                  </a:rPr>
                  <a:t>A.	được truy cập tự do và có độ tin cậy khác nhau.</a:t>
                </a:r>
              </a:p>
              <a:p>
                <a:pPr algn="just" defTabSz="342900">
                  <a:lnSpc>
                    <a:spcPct val="150000"/>
                  </a:lnSpc>
                </a:pPr>
                <a:r>
                  <a:rPr lang="vi-VN" sz="2400">
                    <a:latin typeface="UTM Avo" panose="02040603050506020204" pitchFamily="18" charset="0"/>
                    <a:cs typeface="Times New Roman" panose="02020603050405020304" pitchFamily="18" charset="0"/>
                  </a:rPr>
                  <a:t>B.	được bảo hộ quyền tác giả và không đáng tin cậy.</a:t>
                </a: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được bảo hộ quyền tác giả và có độ tin cậy khác nhau.</a:t>
                </a:r>
              </a:p>
              <a:p>
                <a:pPr algn="just" defTabSz="342900">
                  <a:lnSpc>
                    <a:spcPct val="150000"/>
                  </a:lnSpc>
                </a:pPr>
                <a:r>
                  <a:rPr lang="vi-VN" sz="2400">
                    <a:latin typeface="UTM Avo" panose="02040603050506020204" pitchFamily="18" charset="0"/>
                    <a:cs typeface="Times New Roman" panose="02020603050405020304" pitchFamily="18" charset="0"/>
                  </a:rPr>
                  <a:t>D. được bảo hộ quyền tác giả và rất đáng tin cậy.</a:t>
                </a:r>
              </a:p>
            </p:txBody>
          </p:sp>
        </p:grpSp>
        <p:pic>
          <p:nvPicPr>
            <p:cNvPr id="5" name="Picture 4">
              <a:extLst>
                <a:ext uri="{FF2B5EF4-FFF2-40B4-BE49-F238E27FC236}">
                  <a16:creationId xmlns="" xmlns:a16="http://schemas.microsoft.com/office/drawing/2014/main" id="{AA44AA6C-6AFC-4543-9C29-F62F86FA265A}"/>
                </a:ext>
              </a:extLst>
            </p:cNvPr>
            <p:cNvPicPr>
              <a:picLocks noChangeAspect="1"/>
            </p:cNvPicPr>
            <p:nvPr/>
          </p:nvPicPr>
          <p:blipFill>
            <a:blip r:embed="rId3"/>
            <a:stretch>
              <a:fillRect/>
            </a:stretch>
          </p:blipFill>
          <p:spPr>
            <a:xfrm>
              <a:off x="558635" y="552911"/>
              <a:ext cx="903656" cy="885726"/>
            </a:xfrm>
            <a:prstGeom prst="rect">
              <a:avLst/>
            </a:prstGeom>
          </p:spPr>
        </p:pic>
        <p:pic>
          <p:nvPicPr>
            <p:cNvPr id="6" name="Picture 5">
              <a:extLst>
                <a:ext uri="{FF2B5EF4-FFF2-40B4-BE49-F238E27FC236}">
                  <a16:creationId xmlns="" xmlns:a16="http://schemas.microsoft.com/office/drawing/2014/main" id="{AFF69CAA-F888-47D1-8BA6-6C7A12BF6718}"/>
                </a:ext>
              </a:extLst>
            </p:cNvPr>
            <p:cNvPicPr>
              <a:picLocks noChangeAspect="1"/>
            </p:cNvPicPr>
            <p:nvPr/>
          </p:nvPicPr>
          <p:blipFill>
            <a:blip r:embed="rId4"/>
            <a:stretch>
              <a:fillRect/>
            </a:stretch>
          </p:blipFill>
          <p:spPr>
            <a:xfrm>
              <a:off x="10316207" y="806290"/>
              <a:ext cx="661756" cy="554444"/>
            </a:xfrm>
            <a:prstGeom prst="rect">
              <a:avLst/>
            </a:prstGeom>
          </p:spPr>
        </p:pic>
      </p:grpSp>
    </p:spTree>
    <p:extLst>
      <p:ext uri="{BB962C8B-B14F-4D97-AF65-F5344CB8AC3E}">
        <p14:creationId xmlns:p14="http://schemas.microsoft.com/office/powerpoint/2010/main" val="2461065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10;&#10;Description automatically generated">
            <a:extLst>
              <a:ext uri="{FF2B5EF4-FFF2-40B4-BE49-F238E27FC236}">
                <a16:creationId xmlns="" xmlns:a16="http://schemas.microsoft.com/office/drawing/2014/main" id="{8F916580-00EF-407F-88E0-C81FFB763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2588" y="4432237"/>
            <a:ext cx="3246824" cy="2033155"/>
          </a:xfrm>
          <a:prstGeom prst="rect">
            <a:avLst/>
          </a:prstGeom>
        </p:spPr>
      </p:pic>
      <p:grpSp>
        <p:nvGrpSpPr>
          <p:cNvPr id="3" name="Group 2">
            <a:extLst>
              <a:ext uri="{FF2B5EF4-FFF2-40B4-BE49-F238E27FC236}">
                <a16:creationId xmlns="" xmlns:a16="http://schemas.microsoft.com/office/drawing/2014/main" id="{C5E6D80A-8BE6-4774-8FD5-6C1DB9B450A7}"/>
              </a:ext>
            </a:extLst>
          </p:cNvPr>
          <p:cNvGrpSpPr/>
          <p:nvPr/>
        </p:nvGrpSpPr>
        <p:grpSpPr>
          <a:xfrm>
            <a:off x="627138" y="228754"/>
            <a:ext cx="10545050" cy="4203483"/>
            <a:chOff x="558635" y="552911"/>
            <a:chExt cx="10545050" cy="4203483"/>
          </a:xfrm>
        </p:grpSpPr>
        <p:grpSp>
          <p:nvGrpSpPr>
            <p:cNvPr id="4" name="Group 3">
              <a:extLst>
                <a:ext uri="{FF2B5EF4-FFF2-40B4-BE49-F238E27FC236}">
                  <a16:creationId xmlns="" xmlns:a16="http://schemas.microsoft.com/office/drawing/2014/main" id="{4E235462-7F70-4717-BBA3-D37344DEB7E6}"/>
                </a:ext>
              </a:extLst>
            </p:cNvPr>
            <p:cNvGrpSpPr/>
            <p:nvPr/>
          </p:nvGrpSpPr>
          <p:grpSpPr>
            <a:xfrm>
              <a:off x="1141319" y="814529"/>
              <a:ext cx="9962366" cy="3941865"/>
              <a:chOff x="1149951" y="4640768"/>
              <a:chExt cx="9962366" cy="3941865"/>
            </a:xfrm>
          </p:grpSpPr>
          <p:sp>
            <p:nvSpPr>
              <p:cNvPr id="7" name="Rectangle: Rounded Corners 6">
                <a:extLst>
                  <a:ext uri="{FF2B5EF4-FFF2-40B4-BE49-F238E27FC236}">
                    <a16:creationId xmlns="" xmlns:a16="http://schemas.microsoft.com/office/drawing/2014/main" id="{A4BB3E57-C800-421B-BFBD-A34E6182EC0D}"/>
                  </a:ext>
                </a:extLst>
              </p:cNvPr>
              <p:cNvSpPr/>
              <p:nvPr/>
            </p:nvSpPr>
            <p:spPr>
              <a:xfrm>
                <a:off x="1149951" y="4640768"/>
                <a:ext cx="9836644" cy="3941865"/>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 xmlns:a16="http://schemas.microsoft.com/office/drawing/2014/main" id="{2D141BF4-17B9-45C7-AB00-9D89661F651B}"/>
                  </a:ext>
                </a:extLst>
              </p:cNvPr>
              <p:cNvSpPr/>
              <p:nvPr/>
            </p:nvSpPr>
            <p:spPr>
              <a:xfrm>
                <a:off x="1440466" y="4684258"/>
                <a:ext cx="9598058" cy="3416320"/>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Em hãy chọn phương án </a:t>
                </a:r>
                <a:r>
                  <a:rPr lang="vi-VN" sz="2400" b="1" smtClean="0">
                    <a:latin typeface="UTM Avo" panose="02040603050506020204" pitchFamily="18" charset="0"/>
                    <a:cs typeface="Times New Roman" panose="02020603050405020304" pitchFamily="18" charset="0"/>
                  </a:rPr>
                  <a:t>đúng</a:t>
                </a:r>
                <a:r>
                  <a:rPr lang="vi-VN" sz="2400" b="1">
                    <a:latin typeface="UTM Avo" panose="02040603050506020204" pitchFamily="18" charset="0"/>
                    <a:cs typeface="Times New Roman" panose="02020603050405020304" pitchFamily="18" charset="0"/>
                  </a:rPr>
                  <a:t>:</a:t>
                </a:r>
              </a:p>
              <a:p>
                <a:pPr algn="just" defTabSz="342900">
                  <a:lnSpc>
                    <a:spcPct val="150000"/>
                  </a:lnSpc>
                </a:pPr>
                <a:r>
                  <a:rPr lang="en-US" sz="2400" smtClean="0">
                    <a:latin typeface="UTM Avo" panose="02040603050506020204" pitchFamily="18" charset="0"/>
                    <a:cs typeface="Times New Roman" panose="02020603050405020304" pitchFamily="18" charset="0"/>
                  </a:rPr>
                  <a:t>Bức ảnh số khác với bức ảnh trên giấy ở ?</a:t>
                </a:r>
                <a:endParaRPr lang="vi-VN"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A.	</a:t>
                </a:r>
                <a:r>
                  <a:rPr lang="en-US" sz="2400" smtClean="0">
                    <a:latin typeface="UTM Avo" panose="02040603050506020204" pitchFamily="18" charset="0"/>
                    <a:cs typeface="Times New Roman" panose="02020603050405020304" pitchFamily="18" charset="0"/>
                  </a:rPr>
                  <a:t>Không tốn vật liệu</a:t>
                </a:r>
                <a:r>
                  <a:rPr lang="vi-VN" sz="2400" smtClean="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B.	</a:t>
                </a:r>
                <a:r>
                  <a:rPr lang="en-US" sz="2400" smtClean="0">
                    <a:latin typeface="UTM Avo" panose="02040603050506020204" pitchFamily="18" charset="0"/>
                    <a:cs typeface="Times New Roman" panose="02020603050405020304" pitchFamily="18" charset="0"/>
                  </a:rPr>
                  <a:t>Khi bức ảnh được gửi đi thì người gửi vẫn còn ảnh</a:t>
                </a:r>
                <a:r>
                  <a:rPr lang="vi-VN" sz="2400" smtClean="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a:t>
                </a:r>
                <a:r>
                  <a:rPr lang="en-US" sz="2400" smtClean="0">
                    <a:latin typeface="UTM Avo" panose="02040603050506020204" pitchFamily="18" charset="0"/>
                    <a:cs typeface="Times New Roman" panose="02020603050405020304" pitchFamily="18" charset="0"/>
                  </a:rPr>
                  <a:t>Cả 2 đáp án trên đều đúng</a:t>
                </a:r>
                <a:r>
                  <a:rPr lang="vi-VN" sz="2400" smtClean="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D. </a:t>
                </a:r>
                <a:r>
                  <a:rPr lang="en-US" sz="2400" smtClean="0">
                    <a:latin typeface="UTM Avo" panose="02040603050506020204" pitchFamily="18" charset="0"/>
                    <a:cs typeface="Times New Roman" panose="02020603050405020304" pitchFamily="18" charset="0"/>
                  </a:rPr>
                  <a:t>Cả 2 đáp án trên đều sai.</a:t>
                </a:r>
                <a:endParaRPr lang="vi-VN" sz="2400">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 xmlns:a16="http://schemas.microsoft.com/office/drawing/2014/main" id="{AA44AA6C-6AFC-4543-9C29-F62F86FA265A}"/>
                </a:ext>
              </a:extLst>
            </p:cNvPr>
            <p:cNvPicPr>
              <a:picLocks noChangeAspect="1"/>
            </p:cNvPicPr>
            <p:nvPr/>
          </p:nvPicPr>
          <p:blipFill>
            <a:blip r:embed="rId3"/>
            <a:stretch>
              <a:fillRect/>
            </a:stretch>
          </p:blipFill>
          <p:spPr>
            <a:xfrm>
              <a:off x="558635" y="552911"/>
              <a:ext cx="903656" cy="885726"/>
            </a:xfrm>
            <a:prstGeom prst="rect">
              <a:avLst/>
            </a:prstGeom>
          </p:spPr>
        </p:pic>
        <p:pic>
          <p:nvPicPr>
            <p:cNvPr id="6" name="Picture 5">
              <a:extLst>
                <a:ext uri="{FF2B5EF4-FFF2-40B4-BE49-F238E27FC236}">
                  <a16:creationId xmlns="" xmlns:a16="http://schemas.microsoft.com/office/drawing/2014/main" id="{AFF69CAA-F888-47D1-8BA6-6C7A12BF6718}"/>
                </a:ext>
              </a:extLst>
            </p:cNvPr>
            <p:cNvPicPr>
              <a:picLocks noChangeAspect="1"/>
            </p:cNvPicPr>
            <p:nvPr/>
          </p:nvPicPr>
          <p:blipFill>
            <a:blip r:embed="rId4"/>
            <a:stretch>
              <a:fillRect/>
            </a:stretch>
          </p:blipFill>
          <p:spPr>
            <a:xfrm>
              <a:off x="10316207" y="806290"/>
              <a:ext cx="661756" cy="554444"/>
            </a:xfrm>
            <a:prstGeom prst="rect">
              <a:avLst/>
            </a:prstGeom>
          </p:spPr>
        </p:pic>
      </p:grpSp>
    </p:spTree>
    <p:extLst>
      <p:ext uri="{BB962C8B-B14F-4D97-AF65-F5344CB8AC3E}">
        <p14:creationId xmlns:p14="http://schemas.microsoft.com/office/powerpoint/2010/main" val="1482043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10;&#10;Description automatically generated">
            <a:extLst>
              <a:ext uri="{FF2B5EF4-FFF2-40B4-BE49-F238E27FC236}">
                <a16:creationId xmlns="" xmlns:a16="http://schemas.microsoft.com/office/drawing/2014/main" id="{8F916580-00EF-407F-88E0-C81FFB763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2588" y="4432237"/>
            <a:ext cx="3246824" cy="2033155"/>
          </a:xfrm>
          <a:prstGeom prst="rect">
            <a:avLst/>
          </a:prstGeom>
        </p:spPr>
      </p:pic>
      <p:grpSp>
        <p:nvGrpSpPr>
          <p:cNvPr id="3" name="Group 2">
            <a:extLst>
              <a:ext uri="{FF2B5EF4-FFF2-40B4-BE49-F238E27FC236}">
                <a16:creationId xmlns="" xmlns:a16="http://schemas.microsoft.com/office/drawing/2014/main" id="{C5E6D80A-8BE6-4774-8FD5-6C1DB9B450A7}"/>
              </a:ext>
            </a:extLst>
          </p:cNvPr>
          <p:cNvGrpSpPr/>
          <p:nvPr/>
        </p:nvGrpSpPr>
        <p:grpSpPr>
          <a:xfrm>
            <a:off x="627138" y="228754"/>
            <a:ext cx="10545050" cy="4275426"/>
            <a:chOff x="558635" y="552911"/>
            <a:chExt cx="10545050" cy="4275426"/>
          </a:xfrm>
        </p:grpSpPr>
        <p:grpSp>
          <p:nvGrpSpPr>
            <p:cNvPr id="4" name="Group 3">
              <a:extLst>
                <a:ext uri="{FF2B5EF4-FFF2-40B4-BE49-F238E27FC236}">
                  <a16:creationId xmlns="" xmlns:a16="http://schemas.microsoft.com/office/drawing/2014/main" id="{4E235462-7F70-4717-BBA3-D37344DEB7E6}"/>
                </a:ext>
              </a:extLst>
            </p:cNvPr>
            <p:cNvGrpSpPr/>
            <p:nvPr/>
          </p:nvGrpSpPr>
          <p:grpSpPr>
            <a:xfrm>
              <a:off x="1141319" y="814529"/>
              <a:ext cx="9962366" cy="4013808"/>
              <a:chOff x="1149951" y="4640768"/>
              <a:chExt cx="9962366" cy="4013808"/>
            </a:xfrm>
          </p:grpSpPr>
          <p:sp>
            <p:nvSpPr>
              <p:cNvPr id="7" name="Rectangle: Rounded Corners 6">
                <a:extLst>
                  <a:ext uri="{FF2B5EF4-FFF2-40B4-BE49-F238E27FC236}">
                    <a16:creationId xmlns="" xmlns:a16="http://schemas.microsoft.com/office/drawing/2014/main" id="{A4BB3E57-C800-421B-BFBD-A34E6182EC0D}"/>
                  </a:ext>
                </a:extLst>
              </p:cNvPr>
              <p:cNvSpPr/>
              <p:nvPr/>
            </p:nvSpPr>
            <p:spPr>
              <a:xfrm>
                <a:off x="1149951" y="4640768"/>
                <a:ext cx="9836644" cy="3941865"/>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 xmlns:a16="http://schemas.microsoft.com/office/drawing/2014/main" id="{2D141BF4-17B9-45C7-AB00-9D89661F651B}"/>
                  </a:ext>
                </a:extLst>
              </p:cNvPr>
              <p:cNvSpPr/>
              <p:nvPr/>
            </p:nvSpPr>
            <p:spPr>
              <a:xfrm>
                <a:off x="1440466" y="4684258"/>
                <a:ext cx="9598058" cy="3970318"/>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Em hãy chọn phương án </a:t>
                </a:r>
                <a:r>
                  <a:rPr lang="vi-VN" sz="2400" b="1" smtClean="0">
                    <a:latin typeface="UTM Avo" panose="02040603050506020204" pitchFamily="18" charset="0"/>
                    <a:cs typeface="Times New Roman" panose="02020603050405020304" pitchFamily="18" charset="0"/>
                  </a:rPr>
                  <a:t>đúng</a:t>
                </a:r>
                <a:r>
                  <a:rPr lang="vi-VN" sz="2400" b="1">
                    <a:latin typeface="UTM Avo" panose="02040603050506020204" pitchFamily="18" charset="0"/>
                    <a:cs typeface="Times New Roman" panose="02020603050405020304" pitchFamily="18" charset="0"/>
                  </a:rPr>
                  <a:t>:</a:t>
                </a:r>
              </a:p>
              <a:p>
                <a:pPr algn="just" defTabSz="342900">
                  <a:lnSpc>
                    <a:spcPct val="150000"/>
                  </a:lnSpc>
                </a:pPr>
                <a:r>
                  <a:rPr lang="en-US" sz="2400" smtClean="0">
                    <a:latin typeface="UTM Avo" panose="02040603050506020204" pitchFamily="18" charset="0"/>
                    <a:cs typeface="Times New Roman" panose="02020603050405020304" pitchFamily="18" charset="0"/>
                  </a:rPr>
                  <a:t>Đâu không phải là đặc điểm của thông tin số?</a:t>
                </a:r>
                <a:endParaRPr lang="vi-VN"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A.	</a:t>
                </a:r>
                <a:r>
                  <a:rPr lang="en-US" sz="2400" smtClean="0">
                    <a:latin typeface="UTM Avo" panose="02040603050506020204" pitchFamily="18" charset="0"/>
                    <a:cs typeface="Times New Roman" panose="02020603050405020304" pitchFamily="18" charset="0"/>
                  </a:rPr>
                  <a:t>Thông tin số có thể truy cập từ xa qua Internet</a:t>
                </a:r>
                <a:r>
                  <a:rPr lang="vi-VN" sz="2400" smtClean="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B.	</a:t>
                </a:r>
                <a:r>
                  <a:rPr lang="en-US" sz="2400" smtClean="0">
                    <a:latin typeface="UTM Avo" panose="02040603050506020204" pitchFamily="18" charset="0"/>
                    <a:cs typeface="Times New Roman" panose="02020603050405020304" pitchFamily="18" charset="0"/>
                  </a:rPr>
                  <a:t>Thông tin số dễ dàng được nhân bản và chia sẻ</a:t>
                </a:r>
                <a:r>
                  <a:rPr lang="vi-VN" sz="2400" smtClean="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a:t>
                </a:r>
                <a:r>
                  <a:rPr lang="en-US" sz="2400" smtClean="0">
                    <a:latin typeface="UTM Avo" panose="02040603050506020204" pitchFamily="18" charset="0"/>
                    <a:cs typeface="Times New Roman" panose="02020603050405020304" pitchFamily="18" charset="0"/>
                  </a:rPr>
                  <a:t>Thông tin số chỉ có thể truy cập ở khoảng cách gần</a:t>
                </a:r>
                <a:r>
                  <a:rPr lang="vi-VN" sz="2400" smtClean="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D. </a:t>
                </a:r>
                <a:r>
                  <a:rPr lang="en-US" sz="2400" smtClean="0">
                    <a:latin typeface="UTM Avo" panose="02040603050506020204" pitchFamily="18" charset="0"/>
                    <a:cs typeface="Times New Roman" panose="02020603050405020304" pitchFamily="18" charset="0"/>
                  </a:rPr>
                  <a:t>Thông tin số có thể được lan truyền tự động do nhiều thiết bị được đồng bộ với nhau.</a:t>
                </a:r>
                <a:endParaRPr lang="vi-VN" sz="2400">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 xmlns:a16="http://schemas.microsoft.com/office/drawing/2014/main" id="{AA44AA6C-6AFC-4543-9C29-F62F86FA265A}"/>
                </a:ext>
              </a:extLst>
            </p:cNvPr>
            <p:cNvPicPr>
              <a:picLocks noChangeAspect="1"/>
            </p:cNvPicPr>
            <p:nvPr/>
          </p:nvPicPr>
          <p:blipFill>
            <a:blip r:embed="rId3"/>
            <a:stretch>
              <a:fillRect/>
            </a:stretch>
          </p:blipFill>
          <p:spPr>
            <a:xfrm>
              <a:off x="558635" y="552911"/>
              <a:ext cx="903656" cy="885726"/>
            </a:xfrm>
            <a:prstGeom prst="rect">
              <a:avLst/>
            </a:prstGeom>
          </p:spPr>
        </p:pic>
        <p:pic>
          <p:nvPicPr>
            <p:cNvPr id="6" name="Picture 5">
              <a:extLst>
                <a:ext uri="{FF2B5EF4-FFF2-40B4-BE49-F238E27FC236}">
                  <a16:creationId xmlns="" xmlns:a16="http://schemas.microsoft.com/office/drawing/2014/main" id="{AFF69CAA-F888-47D1-8BA6-6C7A12BF6718}"/>
                </a:ext>
              </a:extLst>
            </p:cNvPr>
            <p:cNvPicPr>
              <a:picLocks noChangeAspect="1"/>
            </p:cNvPicPr>
            <p:nvPr/>
          </p:nvPicPr>
          <p:blipFill>
            <a:blip r:embed="rId4"/>
            <a:stretch>
              <a:fillRect/>
            </a:stretch>
          </p:blipFill>
          <p:spPr>
            <a:xfrm>
              <a:off x="10316207" y="806290"/>
              <a:ext cx="661756" cy="554444"/>
            </a:xfrm>
            <a:prstGeom prst="rect">
              <a:avLst/>
            </a:prstGeom>
          </p:spPr>
        </p:pic>
      </p:grpSp>
    </p:spTree>
    <p:extLst>
      <p:ext uri="{BB962C8B-B14F-4D97-AF65-F5344CB8AC3E}">
        <p14:creationId xmlns:p14="http://schemas.microsoft.com/office/powerpoint/2010/main" val="2056488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10;&#10;Description automatically generated">
            <a:extLst>
              <a:ext uri="{FF2B5EF4-FFF2-40B4-BE49-F238E27FC236}">
                <a16:creationId xmlns="" xmlns:a16="http://schemas.microsoft.com/office/drawing/2014/main" id="{8F916580-00EF-407F-88E0-C81FFB763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2588" y="4432237"/>
            <a:ext cx="3246824" cy="2033155"/>
          </a:xfrm>
          <a:prstGeom prst="rect">
            <a:avLst/>
          </a:prstGeom>
        </p:spPr>
      </p:pic>
      <p:grpSp>
        <p:nvGrpSpPr>
          <p:cNvPr id="3" name="Group 2">
            <a:extLst>
              <a:ext uri="{FF2B5EF4-FFF2-40B4-BE49-F238E27FC236}">
                <a16:creationId xmlns="" xmlns:a16="http://schemas.microsoft.com/office/drawing/2014/main" id="{C5E6D80A-8BE6-4774-8FD5-6C1DB9B450A7}"/>
              </a:ext>
            </a:extLst>
          </p:cNvPr>
          <p:cNvGrpSpPr/>
          <p:nvPr/>
        </p:nvGrpSpPr>
        <p:grpSpPr>
          <a:xfrm>
            <a:off x="627138" y="228754"/>
            <a:ext cx="10545050" cy="4203483"/>
            <a:chOff x="558635" y="552911"/>
            <a:chExt cx="10545050" cy="4203483"/>
          </a:xfrm>
        </p:grpSpPr>
        <p:grpSp>
          <p:nvGrpSpPr>
            <p:cNvPr id="4" name="Group 3">
              <a:extLst>
                <a:ext uri="{FF2B5EF4-FFF2-40B4-BE49-F238E27FC236}">
                  <a16:creationId xmlns="" xmlns:a16="http://schemas.microsoft.com/office/drawing/2014/main" id="{4E235462-7F70-4717-BBA3-D37344DEB7E6}"/>
                </a:ext>
              </a:extLst>
            </p:cNvPr>
            <p:cNvGrpSpPr/>
            <p:nvPr/>
          </p:nvGrpSpPr>
          <p:grpSpPr>
            <a:xfrm>
              <a:off x="1141319" y="814529"/>
              <a:ext cx="9962366" cy="3941865"/>
              <a:chOff x="1149951" y="4640768"/>
              <a:chExt cx="9962366" cy="3941865"/>
            </a:xfrm>
          </p:grpSpPr>
          <p:sp>
            <p:nvSpPr>
              <p:cNvPr id="7" name="Rectangle: Rounded Corners 6">
                <a:extLst>
                  <a:ext uri="{FF2B5EF4-FFF2-40B4-BE49-F238E27FC236}">
                    <a16:creationId xmlns="" xmlns:a16="http://schemas.microsoft.com/office/drawing/2014/main" id="{A4BB3E57-C800-421B-BFBD-A34E6182EC0D}"/>
                  </a:ext>
                </a:extLst>
              </p:cNvPr>
              <p:cNvSpPr/>
              <p:nvPr/>
            </p:nvSpPr>
            <p:spPr>
              <a:xfrm>
                <a:off x="1149951" y="4640768"/>
                <a:ext cx="9836644" cy="3941865"/>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 xmlns:a16="http://schemas.microsoft.com/office/drawing/2014/main" id="{2D141BF4-17B9-45C7-AB00-9D89661F651B}"/>
                  </a:ext>
                </a:extLst>
              </p:cNvPr>
              <p:cNvSpPr/>
              <p:nvPr/>
            </p:nvSpPr>
            <p:spPr>
              <a:xfrm>
                <a:off x="1440466" y="4684258"/>
                <a:ext cx="9598058" cy="3416320"/>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Em hãy chọn phương án </a:t>
                </a:r>
                <a:r>
                  <a:rPr lang="vi-VN" sz="2400" b="1" smtClean="0">
                    <a:latin typeface="UTM Avo" panose="02040603050506020204" pitchFamily="18" charset="0"/>
                    <a:cs typeface="Times New Roman" panose="02020603050405020304" pitchFamily="18" charset="0"/>
                  </a:rPr>
                  <a:t>đúng</a:t>
                </a:r>
                <a:r>
                  <a:rPr lang="vi-VN" sz="2400" b="1">
                    <a:latin typeface="UTM Avo" panose="02040603050506020204" pitchFamily="18" charset="0"/>
                    <a:cs typeface="Times New Roman" panose="02020603050405020304" pitchFamily="18" charset="0"/>
                  </a:rPr>
                  <a:t>:</a:t>
                </a:r>
              </a:p>
              <a:p>
                <a:pPr algn="just" defTabSz="342900">
                  <a:lnSpc>
                    <a:spcPct val="150000"/>
                  </a:lnSpc>
                </a:pPr>
                <a:r>
                  <a:rPr lang="en-US" sz="2400" smtClean="0">
                    <a:latin typeface="UTM Avo" panose="02040603050506020204" pitchFamily="18" charset="0"/>
                    <a:cs typeface="Times New Roman" panose="02020603050405020304" pitchFamily="18" charset="0"/>
                  </a:rPr>
                  <a:t>Thông tin số có thể được truy cập từ xa nếu?</a:t>
                </a:r>
                <a:endParaRPr lang="vi-VN"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A.	</a:t>
                </a:r>
                <a:r>
                  <a:rPr lang="en-US" sz="2400" smtClean="0">
                    <a:latin typeface="UTM Avo" panose="02040603050506020204" pitchFamily="18" charset="0"/>
                    <a:cs typeface="Times New Roman" panose="02020603050405020304" pitchFamily="18" charset="0"/>
                  </a:rPr>
                  <a:t>Người quản lý thông tin đó cho phép</a:t>
                </a:r>
                <a:r>
                  <a:rPr lang="vi-VN" sz="2400" smtClean="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B.	</a:t>
                </a:r>
                <a:r>
                  <a:rPr lang="en-US" sz="2400" smtClean="0">
                    <a:latin typeface="UTM Avo" panose="02040603050506020204" pitchFamily="18" charset="0"/>
                    <a:cs typeface="Times New Roman" panose="02020603050405020304" pitchFamily="18" charset="0"/>
                  </a:rPr>
                  <a:t>Thông tin có khả năng truyền tải xa</a:t>
                </a:r>
                <a:r>
                  <a:rPr lang="vi-VN" sz="2400" smtClean="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a:t>
                </a:r>
                <a:r>
                  <a:rPr lang="en-US" sz="2400" smtClean="0">
                    <a:latin typeface="UTM Avo" panose="02040603050506020204" pitchFamily="18" charset="0"/>
                    <a:cs typeface="Times New Roman" panose="02020603050405020304" pitchFamily="18" charset="0"/>
                  </a:rPr>
                  <a:t>Thông tin ít dữ liệu</a:t>
                </a:r>
                <a:r>
                  <a:rPr lang="vi-VN" sz="2400" smtClean="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D. </a:t>
                </a:r>
                <a:r>
                  <a:rPr lang="en-US" sz="2400" smtClean="0">
                    <a:latin typeface="UTM Avo" panose="02040603050506020204" pitchFamily="18" charset="0"/>
                    <a:cs typeface="Times New Roman" panose="02020603050405020304" pitchFamily="18" charset="0"/>
                  </a:rPr>
                  <a:t>Đáp án khác.</a:t>
                </a:r>
                <a:endParaRPr lang="vi-VN" sz="2400">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 xmlns:a16="http://schemas.microsoft.com/office/drawing/2014/main" id="{AA44AA6C-6AFC-4543-9C29-F62F86FA265A}"/>
                </a:ext>
              </a:extLst>
            </p:cNvPr>
            <p:cNvPicPr>
              <a:picLocks noChangeAspect="1"/>
            </p:cNvPicPr>
            <p:nvPr/>
          </p:nvPicPr>
          <p:blipFill>
            <a:blip r:embed="rId3"/>
            <a:stretch>
              <a:fillRect/>
            </a:stretch>
          </p:blipFill>
          <p:spPr>
            <a:xfrm>
              <a:off x="558635" y="552911"/>
              <a:ext cx="903656" cy="885726"/>
            </a:xfrm>
            <a:prstGeom prst="rect">
              <a:avLst/>
            </a:prstGeom>
          </p:spPr>
        </p:pic>
        <p:pic>
          <p:nvPicPr>
            <p:cNvPr id="6" name="Picture 5">
              <a:extLst>
                <a:ext uri="{FF2B5EF4-FFF2-40B4-BE49-F238E27FC236}">
                  <a16:creationId xmlns="" xmlns:a16="http://schemas.microsoft.com/office/drawing/2014/main" id="{AFF69CAA-F888-47D1-8BA6-6C7A12BF6718}"/>
                </a:ext>
              </a:extLst>
            </p:cNvPr>
            <p:cNvPicPr>
              <a:picLocks noChangeAspect="1"/>
            </p:cNvPicPr>
            <p:nvPr/>
          </p:nvPicPr>
          <p:blipFill>
            <a:blip r:embed="rId4"/>
            <a:stretch>
              <a:fillRect/>
            </a:stretch>
          </p:blipFill>
          <p:spPr>
            <a:xfrm>
              <a:off x="10316207" y="806290"/>
              <a:ext cx="661756" cy="554444"/>
            </a:xfrm>
            <a:prstGeom prst="rect">
              <a:avLst/>
            </a:prstGeom>
          </p:spPr>
        </p:pic>
      </p:grpSp>
    </p:spTree>
    <p:extLst>
      <p:ext uri="{BB962C8B-B14F-4D97-AF65-F5344CB8AC3E}">
        <p14:creationId xmlns:p14="http://schemas.microsoft.com/office/powerpoint/2010/main" val="2604405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 xmlns:a16="http://schemas.microsoft.com/office/drawing/2014/main" id="{1A379531-265B-4DE8-864F-72EBFAADF1F7}"/>
              </a:ext>
            </a:extLst>
          </p:cNvPr>
          <p:cNvSpPr/>
          <p:nvPr/>
        </p:nvSpPr>
        <p:spPr>
          <a:xfrm rot="126755">
            <a:off x="1821696" y="1111701"/>
            <a:ext cx="7842056" cy="1954183"/>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Google Shape;1766;p26">
            <a:extLst>
              <a:ext uri="{FF2B5EF4-FFF2-40B4-BE49-F238E27FC236}">
                <a16:creationId xmlns="" xmlns:a16="http://schemas.microsoft.com/office/drawing/2014/main" id="{8CDA747D-9A2B-42CA-988B-EF6F49C769C7}"/>
              </a:ext>
            </a:extLst>
          </p:cNvPr>
          <p:cNvSpPr/>
          <p:nvPr/>
        </p:nvSpPr>
        <p:spPr>
          <a:xfrm rot="21464125">
            <a:off x="1307627" y="615043"/>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7" name="Google Shape;1767;p26">
            <a:extLst>
              <a:ext uri="{FF2B5EF4-FFF2-40B4-BE49-F238E27FC236}">
                <a16:creationId xmlns="" xmlns:a16="http://schemas.microsoft.com/office/drawing/2014/main" id="{FF70B85D-AC43-4F3A-94A0-B4BADDF56878}"/>
              </a:ext>
            </a:extLst>
          </p:cNvPr>
          <p:cNvSpPr/>
          <p:nvPr/>
        </p:nvSpPr>
        <p:spPr>
          <a:xfrm rot="4829593">
            <a:off x="8893454" y="848303"/>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8" name="TextBox 7">
            <a:extLst>
              <a:ext uri="{FF2B5EF4-FFF2-40B4-BE49-F238E27FC236}">
                <a16:creationId xmlns="" xmlns:a16="http://schemas.microsoft.com/office/drawing/2014/main" id="{F04C48D2-1DD6-4A8B-AA47-BA4710F38FBC}"/>
              </a:ext>
            </a:extLst>
          </p:cNvPr>
          <p:cNvSpPr txBox="1"/>
          <p:nvPr/>
        </p:nvSpPr>
        <p:spPr>
          <a:xfrm>
            <a:off x="-63551" y="1051867"/>
            <a:ext cx="11612547" cy="2123658"/>
          </a:xfrm>
          <a:prstGeom prst="rect">
            <a:avLst/>
          </a:prstGeom>
          <a:noFill/>
        </p:spPr>
        <p:txBody>
          <a:bodyPr wrap="square" rtlCol="0">
            <a:spAutoFit/>
          </a:bodyPr>
          <a:lstStyle/>
          <a:p>
            <a:pPr marL="1143000" lvl="0" indent="-1143000" algn="ctr">
              <a:buAutoNum type="arabicPeriod" startAt="2"/>
            </a:pPr>
            <a:r>
              <a:rPr lang="vi-VN" sz="6600">
                <a:solidFill>
                  <a:schemeClr val="accent6">
                    <a:lumMod val="50000"/>
                  </a:schemeClr>
                </a:solidFill>
                <a:latin typeface="+mj-lt"/>
              </a:rPr>
              <a:t>THÔNG TIN </a:t>
            </a:r>
            <a:endParaRPr lang="en-US" sz="6600">
              <a:solidFill>
                <a:schemeClr val="accent6">
                  <a:lumMod val="50000"/>
                </a:schemeClr>
              </a:solidFill>
              <a:latin typeface="+mj-lt"/>
            </a:endParaRPr>
          </a:p>
          <a:p>
            <a:pPr lvl="0" algn="ctr"/>
            <a:r>
              <a:rPr lang="vi-VN" sz="6600">
                <a:solidFill>
                  <a:schemeClr val="accent6">
                    <a:lumMod val="50000"/>
                  </a:schemeClr>
                </a:solidFill>
                <a:latin typeface="+mj-lt"/>
              </a:rPr>
              <a:t>Đ</a:t>
            </a:r>
            <a:r>
              <a:rPr lang="en-US" sz="6600">
                <a:solidFill>
                  <a:schemeClr val="accent6">
                    <a:lumMod val="50000"/>
                  </a:schemeClr>
                </a:solidFill>
                <a:latin typeface="+mj-lt"/>
              </a:rPr>
              <a:t>Á</a:t>
            </a:r>
            <a:r>
              <a:rPr lang="vi-VN" sz="6600">
                <a:solidFill>
                  <a:schemeClr val="accent6">
                    <a:lumMod val="50000"/>
                  </a:schemeClr>
                </a:solidFill>
                <a:latin typeface="+mj-lt"/>
              </a:rPr>
              <a:t>NG TIN CẬY</a:t>
            </a:r>
            <a:endParaRPr kumimoji="0" lang="vi-VN" sz="6600" b="0" i="0" u="none" strike="noStrike" kern="1200" cap="none" spc="0" normalizeH="0" baseline="0" noProof="0">
              <a:ln>
                <a:noFill/>
              </a:ln>
              <a:solidFill>
                <a:schemeClr val="accent6">
                  <a:lumMod val="50000"/>
                </a:schemeClr>
              </a:solidFill>
              <a:effectLst/>
              <a:uLnTx/>
              <a:uFillTx/>
              <a:latin typeface="+mj-lt"/>
            </a:endParaRPr>
          </a:p>
        </p:txBody>
      </p:sp>
      <p:grpSp>
        <p:nvGrpSpPr>
          <p:cNvPr id="9" name="Google Shape;211;p3">
            <a:extLst>
              <a:ext uri="{FF2B5EF4-FFF2-40B4-BE49-F238E27FC236}">
                <a16:creationId xmlns=""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Google Shape;213;p3">
              <a:extLst>
                <a:ext uri="{FF2B5EF4-FFF2-40B4-BE49-F238E27FC236}">
                  <a16:creationId xmlns=""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214;p3">
            <a:extLst>
              <a:ext uri="{FF2B5EF4-FFF2-40B4-BE49-F238E27FC236}">
                <a16:creationId xmlns=""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Google Shape;216;p3">
              <a:extLst>
                <a:ext uri="{FF2B5EF4-FFF2-40B4-BE49-F238E27FC236}">
                  <a16:creationId xmlns=""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Google Shape;217;p3">
              <a:extLst>
                <a:ext uri="{FF2B5EF4-FFF2-40B4-BE49-F238E27FC236}">
                  <a16:creationId xmlns=""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Google Shape;218;p3">
              <a:extLst>
                <a:ext uri="{FF2B5EF4-FFF2-40B4-BE49-F238E27FC236}">
                  <a16:creationId xmlns=""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219;p3">
              <a:extLst>
                <a:ext uri="{FF2B5EF4-FFF2-40B4-BE49-F238E27FC236}">
                  <a16:creationId xmlns=""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Google Shape;220;p3">
              <a:extLst>
                <a:ext uri="{FF2B5EF4-FFF2-40B4-BE49-F238E27FC236}">
                  <a16:creationId xmlns=""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221;p3">
              <a:extLst>
                <a:ext uri="{FF2B5EF4-FFF2-40B4-BE49-F238E27FC236}">
                  <a16:creationId xmlns=""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Google Shape;222;p3">
              <a:extLst>
                <a:ext uri="{FF2B5EF4-FFF2-40B4-BE49-F238E27FC236}">
                  <a16:creationId xmlns=""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223;p3">
              <a:extLst>
                <a:ext uri="{FF2B5EF4-FFF2-40B4-BE49-F238E27FC236}">
                  <a16:creationId xmlns=""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Google Shape;224;p3">
              <a:extLst>
                <a:ext uri="{FF2B5EF4-FFF2-40B4-BE49-F238E27FC236}">
                  <a16:creationId xmlns=""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3" name="Google Shape;225;p3">
            <a:extLst>
              <a:ext uri="{FF2B5EF4-FFF2-40B4-BE49-F238E27FC236}">
                <a16:creationId xmlns=""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227;p3">
              <a:extLst>
                <a:ext uri="{FF2B5EF4-FFF2-40B4-BE49-F238E27FC236}">
                  <a16:creationId xmlns=""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6" name="Google Shape;228;p3">
            <a:extLst>
              <a:ext uri="{FF2B5EF4-FFF2-40B4-BE49-F238E27FC236}">
                <a16:creationId xmlns=""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229;p3">
            <a:extLst>
              <a:ext uri="{FF2B5EF4-FFF2-40B4-BE49-F238E27FC236}">
                <a16:creationId xmlns=""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 name="Google Shape;230;p3">
            <a:extLst>
              <a:ext uri="{FF2B5EF4-FFF2-40B4-BE49-F238E27FC236}">
                <a16:creationId xmlns=""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Google Shape;232;p3">
              <a:extLst>
                <a:ext uri="{FF2B5EF4-FFF2-40B4-BE49-F238E27FC236}">
                  <a16:creationId xmlns=""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31" name="Picture 30" descr="Graphical user interface, application&#10;&#10;Description automatically generated">
            <a:extLst>
              <a:ext uri="{FF2B5EF4-FFF2-40B4-BE49-F238E27FC236}">
                <a16:creationId xmlns=""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429000"/>
            <a:ext cx="2812194" cy="2803758"/>
          </a:xfrm>
          <a:prstGeom prst="rect">
            <a:avLst/>
          </a:prstGeom>
        </p:spPr>
      </p:pic>
    </p:spTree>
    <p:extLst>
      <p:ext uri="{BB962C8B-B14F-4D97-AF65-F5344CB8AC3E}">
        <p14:creationId xmlns:p14="http://schemas.microsoft.com/office/powerpoint/2010/main" val="74493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0AB92BBA-1E60-4ED2-90AC-86FC54DFE297}"/>
              </a:ext>
            </a:extLst>
          </p:cNvPr>
          <p:cNvGrpSpPr/>
          <p:nvPr/>
        </p:nvGrpSpPr>
        <p:grpSpPr>
          <a:xfrm>
            <a:off x="614523" y="1095023"/>
            <a:ext cx="10567281" cy="2373276"/>
            <a:chOff x="1117599" y="3488775"/>
            <a:chExt cx="10824275" cy="1268851"/>
          </a:xfrm>
        </p:grpSpPr>
        <p:grpSp>
          <p:nvGrpSpPr>
            <p:cNvPr id="4" name="Group 3">
              <a:extLst>
                <a:ext uri="{FF2B5EF4-FFF2-40B4-BE49-F238E27FC236}">
                  <a16:creationId xmlns="" xmlns:a16="http://schemas.microsoft.com/office/drawing/2014/main" id="{1E60D107-1923-4049-861C-AAE5B1C9CB24}"/>
                </a:ext>
              </a:extLst>
            </p:cNvPr>
            <p:cNvGrpSpPr/>
            <p:nvPr/>
          </p:nvGrpSpPr>
          <p:grpSpPr>
            <a:xfrm>
              <a:off x="1117599" y="3499627"/>
              <a:ext cx="10824275" cy="1257999"/>
              <a:chOff x="1493519" y="3862639"/>
              <a:chExt cx="10824275" cy="1257999"/>
            </a:xfrm>
          </p:grpSpPr>
          <p:sp>
            <p:nvSpPr>
              <p:cNvPr id="6" name="Rectangle: Rounded Corners 5">
                <a:extLst>
                  <a:ext uri="{FF2B5EF4-FFF2-40B4-BE49-F238E27FC236}">
                    <a16:creationId xmlns="" xmlns:a16="http://schemas.microsoft.com/office/drawing/2014/main" id="{81FDF420-05B6-4A8C-A656-235D5C85E6A9}"/>
                  </a:ext>
                </a:extLst>
              </p:cNvPr>
              <p:cNvSpPr/>
              <p:nvPr/>
            </p:nvSpPr>
            <p:spPr>
              <a:xfrm>
                <a:off x="1493519" y="3891280"/>
                <a:ext cx="7612324"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 xmlns:a16="http://schemas.microsoft.com/office/drawing/2014/main" id="{64979916-BB72-4821-A0AE-07219C90334E}"/>
                  </a:ext>
                </a:extLst>
              </p:cNvPr>
              <p:cNvSpPr/>
              <p:nvPr/>
            </p:nvSpPr>
            <p:spPr>
              <a:xfrm>
                <a:off x="1493519" y="4207688"/>
                <a:ext cx="10824275" cy="91295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3</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4A4A2B79-371A-4257-98D0-DAF6EFFB04E1}"/>
                  </a:ext>
                </a:extLst>
              </p:cNvPr>
              <p:cNvSpPr/>
              <p:nvPr/>
            </p:nvSpPr>
            <p:spPr>
              <a:xfrm>
                <a:off x="4165314" y="3917266"/>
                <a:ext cx="494052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 xmlns:a16="http://schemas.microsoft.com/office/drawing/2014/main" id="{BB31F5CE-80D7-4838-8DF8-68495E0BA596}"/>
                </a:ext>
              </a:extLst>
            </p:cNvPr>
            <p:cNvSpPr/>
            <p:nvPr/>
          </p:nvSpPr>
          <p:spPr>
            <a:xfrm>
              <a:off x="3789393" y="3488775"/>
              <a:ext cx="4940530"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Tin giả</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 xmlns:a16="http://schemas.microsoft.com/office/drawing/2014/main" id="{995CFEF5-65BB-46A9-93B7-66A5F04A9AB8}"/>
              </a:ext>
            </a:extLst>
          </p:cNvPr>
          <p:cNvSpPr/>
          <p:nvPr/>
        </p:nvSpPr>
        <p:spPr>
          <a:xfrm>
            <a:off x="837541" y="1797702"/>
            <a:ext cx="10121247" cy="1523494"/>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Em hãy kể lại một nội dung trên mạng mà em biết đó là tin giả.</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2.	Tin giả đó gây ra tác hại gì nếu người đọc tin vào điều đó?</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3.	Làm thế nào để em biết đó là tin gi</a:t>
            </a:r>
            <a:r>
              <a:rPr lang="en-US" sz="2400">
                <a:solidFill>
                  <a:srgbClr val="000000"/>
                </a:solidFill>
                <a:latin typeface="UTM Avo" panose="02040603050506020204" pitchFamily="18" charset="0"/>
                <a:cs typeface="Times New Roman" panose="02020603050405020304" pitchFamily="18" charset="0"/>
              </a:rPr>
              <a:t>ả?</a:t>
            </a:r>
            <a:endParaRPr lang="vi-VN" sz="2400">
              <a:solidFill>
                <a:srgbClr val="000000"/>
              </a:solidFill>
              <a:latin typeface="UTM Avo" panose="02040603050506020204" pitchFamily="18" charset="0"/>
              <a:cs typeface="Times New Roman" panose="02020603050405020304" pitchFamily="18" charset="0"/>
            </a:endParaRPr>
          </a:p>
        </p:txBody>
      </p:sp>
      <p:pic>
        <p:nvPicPr>
          <p:cNvPr id="12" name="Picture 11">
            <a:extLst>
              <a:ext uri="{FF2B5EF4-FFF2-40B4-BE49-F238E27FC236}">
                <a16:creationId xmlns=""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pic>
        <p:nvPicPr>
          <p:cNvPr id="17" name="Picture 16">
            <a:extLst>
              <a:ext uri="{FF2B5EF4-FFF2-40B4-BE49-F238E27FC236}">
                <a16:creationId xmlns="" xmlns:a16="http://schemas.microsoft.com/office/drawing/2014/main" id="{09A27A3A-272B-424A-9089-20625B7B47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05839" y="3527726"/>
            <a:ext cx="3974832" cy="2640672"/>
          </a:xfrm>
          <a:prstGeom prst="rect">
            <a:avLst/>
          </a:prstGeom>
        </p:spPr>
      </p:pic>
    </p:spTree>
    <p:extLst>
      <p:ext uri="{BB962C8B-B14F-4D97-AF65-F5344CB8AC3E}">
        <p14:creationId xmlns:p14="http://schemas.microsoft.com/office/powerpoint/2010/main" val="33361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32" presetClass="emph" presetSubtype="0" fill="hold" nodeType="withEffect">
                                  <p:stCondLst>
                                    <p:cond delay="0"/>
                                  </p:stCondLst>
                                  <p:childTnLst>
                                    <p:animRot by="120000">
                                      <p:cBhvr>
                                        <p:cTn id="32" dur="100" fill="hold">
                                          <p:stCondLst>
                                            <p:cond delay="0"/>
                                          </p:stCondLst>
                                        </p:cTn>
                                        <p:tgtEl>
                                          <p:spTgt spid="17"/>
                                        </p:tgtEl>
                                        <p:attrNameLst>
                                          <p:attrName>r</p:attrName>
                                        </p:attrNameLst>
                                      </p:cBhvr>
                                    </p:animRot>
                                    <p:animRot by="-240000">
                                      <p:cBhvr>
                                        <p:cTn id="33" dur="200" fill="hold">
                                          <p:stCondLst>
                                            <p:cond delay="200"/>
                                          </p:stCondLst>
                                        </p:cTn>
                                        <p:tgtEl>
                                          <p:spTgt spid="17"/>
                                        </p:tgtEl>
                                        <p:attrNameLst>
                                          <p:attrName>r</p:attrName>
                                        </p:attrNameLst>
                                      </p:cBhvr>
                                    </p:animRot>
                                    <p:animRot by="240000">
                                      <p:cBhvr>
                                        <p:cTn id="34" dur="200" fill="hold">
                                          <p:stCondLst>
                                            <p:cond delay="400"/>
                                          </p:stCondLst>
                                        </p:cTn>
                                        <p:tgtEl>
                                          <p:spTgt spid="17"/>
                                        </p:tgtEl>
                                        <p:attrNameLst>
                                          <p:attrName>r</p:attrName>
                                        </p:attrNameLst>
                                      </p:cBhvr>
                                    </p:animRot>
                                    <p:animRot by="-240000">
                                      <p:cBhvr>
                                        <p:cTn id="35" dur="200" fill="hold">
                                          <p:stCondLst>
                                            <p:cond delay="600"/>
                                          </p:stCondLst>
                                        </p:cTn>
                                        <p:tgtEl>
                                          <p:spTgt spid="17"/>
                                        </p:tgtEl>
                                        <p:attrNameLst>
                                          <p:attrName>r</p:attrName>
                                        </p:attrNameLst>
                                      </p:cBhvr>
                                    </p:animRot>
                                    <p:animRot by="120000">
                                      <p:cBhvr>
                                        <p:cTn id="36"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39399" y="2366925"/>
            <a:ext cx="6113202" cy="4046940"/>
          </a:xfrm>
          <a:prstGeom prst="rect">
            <a:avLst/>
          </a:prstGeom>
        </p:spPr>
      </p:pic>
      <p:sp>
        <p:nvSpPr>
          <p:cNvPr id="25" name="TextBox 24">
            <a:extLst>
              <a:ext uri="{FF2B5EF4-FFF2-40B4-BE49-F238E27FC236}">
                <a16:creationId xmlns="" xmlns:a16="http://schemas.microsoft.com/office/drawing/2014/main" id="{1814B9E2-EBA0-4B30-A5BC-95144377C64E}"/>
              </a:ext>
            </a:extLst>
          </p:cNvPr>
          <p:cNvSpPr txBox="1"/>
          <p:nvPr/>
        </p:nvSpPr>
        <p:spPr>
          <a:xfrm>
            <a:off x="1602658" y="344833"/>
            <a:ext cx="9547123"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Không phải mọi thông tin chúng ta nghe thấy, xem được hay đọc được đều là sự thật. Internet là một kho thông tin khổng lồ, tuy nhiên, nhiều thông tin trên Internet có thể không đáng tin cậy.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7214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011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Thông tin không đáng tin cậy có thể là:</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0" y="1257422"/>
            <a:ext cx="4770423" cy="4279070"/>
          </a:xfrm>
          <a:prstGeom prst="rect">
            <a:avLst/>
          </a:prstGeom>
        </p:spPr>
      </p:pic>
      <p:sp>
        <p:nvSpPr>
          <p:cNvPr id="25" name="TextBox 24">
            <a:extLst>
              <a:ext uri="{FF2B5EF4-FFF2-40B4-BE49-F238E27FC236}">
                <a16:creationId xmlns="" xmlns:a16="http://schemas.microsoft.com/office/drawing/2014/main" id="{1814B9E2-EBA0-4B30-A5BC-95144377C64E}"/>
              </a:ext>
            </a:extLst>
          </p:cNvPr>
          <p:cNvSpPr txBox="1"/>
          <p:nvPr/>
        </p:nvSpPr>
        <p:spPr>
          <a:xfrm>
            <a:off x="614526" y="1420758"/>
            <a:ext cx="5481474" cy="4016484"/>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không đáng tin cậy có giá trị sử dụng thấp, thậm chí không sử dụng được. Việc xác định thông tin đáng tin cậy và biết khai thác nguồn thông tin</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đáng tin cậy rất quan trọng vì điều đó giúp em đưa ra những quyết định đúng đắn. </a:t>
            </a:r>
          </a:p>
        </p:txBody>
      </p:sp>
    </p:spTree>
    <p:extLst>
      <p:ext uri="{BB962C8B-B14F-4D97-AF65-F5344CB8AC3E}">
        <p14:creationId xmlns:p14="http://schemas.microsoft.com/office/powerpoint/2010/main" val="193724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5" name="Picture 4" descr="A group of kids sitting at a table with laptops&#10;&#10;Description automatically generated with low confidence">
            <a:extLst>
              <a:ext uri="{FF2B5EF4-FFF2-40B4-BE49-F238E27FC236}">
                <a16:creationId xmlns="" xmlns:a16="http://schemas.microsoft.com/office/drawing/2014/main" id="{D44AABFC-6548-4FD3-B12C-AAEF58E12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26" y="1876829"/>
            <a:ext cx="5581536" cy="4558443"/>
          </a:xfrm>
          <a:prstGeom prst="rect">
            <a:avLst/>
          </a:prstGeom>
        </p:spPr>
      </p:pic>
      <p:sp>
        <p:nvSpPr>
          <p:cNvPr id="2" name="Thought Bubble: Cloud 1">
            <a:extLst>
              <a:ext uri="{FF2B5EF4-FFF2-40B4-BE49-F238E27FC236}">
                <a16:creationId xmlns="" xmlns:a16="http://schemas.microsoft.com/office/drawing/2014/main" id="{C5A84AD8-0FB8-4AF8-81F9-3427127A21A4}"/>
              </a:ext>
            </a:extLst>
          </p:cNvPr>
          <p:cNvSpPr/>
          <p:nvPr/>
        </p:nvSpPr>
        <p:spPr>
          <a:xfrm>
            <a:off x="6196062" y="766916"/>
            <a:ext cx="4511267" cy="3783563"/>
          </a:xfrm>
          <a:prstGeom prst="cloudCallout">
            <a:avLst>
              <a:gd name="adj1" fmla="val -67102"/>
              <a:gd name="adj2" fmla="val 29167"/>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10" name="TextBox 9">
            <a:extLst>
              <a:ext uri="{FF2B5EF4-FFF2-40B4-BE49-F238E27FC236}">
                <a16:creationId xmlns="" xmlns:a16="http://schemas.microsoft.com/office/drawing/2014/main" id="{5FC2FA51-8526-47FE-B365-72618F6EF5F4}"/>
              </a:ext>
            </a:extLst>
          </p:cNvPr>
          <p:cNvSpPr txBox="1"/>
          <p:nvPr/>
        </p:nvSpPr>
        <p:spPr>
          <a:xfrm>
            <a:off x="6644148" y="1306514"/>
            <a:ext cx="4063181" cy="3243965"/>
          </a:xfrm>
          <a:prstGeom prst="rect">
            <a:avLst/>
          </a:prstGeom>
          <a:noFill/>
        </p:spPr>
        <p:txBody>
          <a:bodyPr wrap="square">
            <a:spAutoFit/>
          </a:bodyPr>
          <a:lstStyle/>
          <a:p>
            <a:pPr marL="0" marR="0" lvl="0" indent="0" algn="l" defTabSz="342900" rtl="0" eaLnBrk="1" fontAlgn="auto" latinLnBrk="0" hangingPunct="1">
              <a:lnSpc>
                <a:spcPct val="135000"/>
              </a:lnSpc>
              <a:spcBef>
                <a:spcPts val="0"/>
              </a:spcBef>
              <a:spcAft>
                <a:spcPts val="0"/>
              </a:spcAft>
              <a:buClrTx/>
              <a:buSzTx/>
              <a:buFontTx/>
              <a:buNone/>
              <a:tabLst/>
              <a:defRPr/>
            </a:pPr>
            <a:r>
              <a:rPr kumimoji="0" lang="en-US"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M</a:t>
            </a:r>
            <a:r>
              <a:rPr kumimoji="0" lang="vi-VN"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ột số gợi ý giúp em xác định được thông tin đáng tin cậy hay không</a:t>
            </a:r>
            <a:endParaRPr kumimoji="0" lang="en-US"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619553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Xác định nguồn thông tin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83548" y="1672759"/>
            <a:ext cx="4770423" cy="2727091"/>
          </a:xfrm>
          <a:prstGeom prst="rect">
            <a:avLst/>
          </a:prstGeom>
        </p:spPr>
      </p:pic>
      <p:sp>
        <p:nvSpPr>
          <p:cNvPr id="25" name="TextBox 24">
            <a:extLst>
              <a:ext uri="{FF2B5EF4-FFF2-40B4-BE49-F238E27FC236}">
                <a16:creationId xmlns="" xmlns:a16="http://schemas.microsoft.com/office/drawing/2014/main" id="{1814B9E2-EBA0-4B30-A5BC-95144377C64E}"/>
              </a:ext>
            </a:extLst>
          </p:cNvPr>
          <p:cNvSpPr txBox="1"/>
          <p:nvPr/>
        </p:nvSpPr>
        <p:spPr>
          <a:xfrm>
            <a:off x="614526" y="1672759"/>
            <a:ext cx="5481474"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Thẩm quyền và uy tín của tổ chức hay cá nhân cung cấp thông tin ảnh hưởng đến giá trị và độ tin cậy của thông tin. </a:t>
            </a:r>
          </a:p>
        </p:txBody>
      </p:sp>
      <p:pic>
        <p:nvPicPr>
          <p:cNvPr id="6" name="Picture 5">
            <a:extLst>
              <a:ext uri="{FF2B5EF4-FFF2-40B4-BE49-F238E27FC236}">
                <a16:creationId xmlns="" xmlns:a16="http://schemas.microsoft.com/office/drawing/2014/main" id="{CCED0B7E-C56B-4A55-A79C-A9F9F6E3E5CD}"/>
              </a:ext>
            </a:extLst>
          </p:cNvPr>
          <p:cNvPicPr>
            <a:picLocks noChangeAspect="1"/>
          </p:cNvPicPr>
          <p:nvPr/>
        </p:nvPicPr>
        <p:blipFill rotWithShape="1">
          <a:blip r:embed="rId4">
            <a:extLst>
              <a:ext uri="{28A0092B-C50C-407E-A947-70E740481C1C}">
                <a14:useLocalDpi xmlns:a14="http://schemas.microsoft.com/office/drawing/2010/main" val="0"/>
              </a:ext>
            </a:extLst>
          </a:blip>
          <a:srcRect l="12608" t="2" r="29888" b="-5484"/>
          <a:stretch/>
        </p:blipFill>
        <p:spPr>
          <a:xfrm>
            <a:off x="2296685" y="5024511"/>
            <a:ext cx="7209265" cy="1234266"/>
          </a:xfrm>
          <a:prstGeom prst="rect">
            <a:avLst/>
          </a:prstGeom>
        </p:spPr>
      </p:pic>
    </p:spTree>
    <p:extLst>
      <p:ext uri="{BB962C8B-B14F-4D97-AF65-F5344CB8AC3E}">
        <p14:creationId xmlns:p14="http://schemas.microsoft.com/office/powerpoint/2010/main" val="248934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Phân biệt ý kiến và sự kiện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 xmlns:a16="http://schemas.microsoft.com/office/drawing/2014/main" id="{13F9A287-83BE-4005-8FC4-FB6FAD49F5F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996559" y="3531686"/>
            <a:ext cx="2031825" cy="2727091"/>
          </a:xfrm>
          <a:prstGeom prst="rect">
            <a:avLst/>
          </a:prstGeom>
        </p:spPr>
      </p:pic>
      <p:sp>
        <p:nvSpPr>
          <p:cNvPr id="25" name="TextBox 24">
            <a:extLst>
              <a:ext uri="{FF2B5EF4-FFF2-40B4-BE49-F238E27FC236}">
                <a16:creationId xmlns="" xmlns:a16="http://schemas.microsoft.com/office/drawing/2014/main" id="{1814B9E2-EBA0-4B30-A5BC-95144377C64E}"/>
              </a:ext>
            </a:extLst>
          </p:cNvPr>
          <p:cNvSpPr txBox="1"/>
          <p:nvPr/>
        </p:nvSpPr>
        <p:spPr>
          <a:xfrm>
            <a:off x="614526" y="1672759"/>
            <a:ext cx="6967374" cy="2520690"/>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Ý kiến là quan điểm, không phải sự kiện. Trong khi các ý kiến cần được xem xét và có thể cũng thú vị nhưng độ tin cậy của chúng thấp hơn sự kiện v</a:t>
            </a:r>
            <a:r>
              <a:rPr lang="en-US" sz="2400">
                <a:solidFill>
                  <a:srgbClr val="000000"/>
                </a:solidFill>
                <a:latin typeface="UTM Avo" panose="02040603050506020204" pitchFamily="18" charset="0"/>
                <a:cs typeface="Times New Roman" panose="02020603050405020304" pitchFamily="18" charset="0"/>
              </a:rPr>
              <a:t>ì</a:t>
            </a:r>
            <a:r>
              <a:rPr lang="vi-VN" sz="2400">
                <a:solidFill>
                  <a:srgbClr val="000000"/>
                </a:solidFill>
                <a:latin typeface="UTM Avo" panose="02040603050506020204" pitchFamily="18" charset="0"/>
                <a:cs typeface="Times New Roman" panose="02020603050405020304" pitchFamily="18" charset="0"/>
              </a:rPr>
              <a:t> mang nhiều cảm xúc và định kiến cá nhân. </a:t>
            </a:r>
          </a:p>
        </p:txBody>
      </p:sp>
      <p:sp>
        <p:nvSpPr>
          <p:cNvPr id="7" name="Thought Bubble: Cloud 6">
            <a:extLst>
              <a:ext uri="{FF2B5EF4-FFF2-40B4-BE49-F238E27FC236}">
                <a16:creationId xmlns="" xmlns:a16="http://schemas.microsoft.com/office/drawing/2014/main" id="{AB21D2A2-7A08-405A-A8DB-4B3CA149B3D8}"/>
              </a:ext>
            </a:extLst>
          </p:cNvPr>
          <p:cNvSpPr/>
          <p:nvPr/>
        </p:nvSpPr>
        <p:spPr>
          <a:xfrm>
            <a:off x="7835574" y="599223"/>
            <a:ext cx="3192809" cy="2890127"/>
          </a:xfrm>
          <a:prstGeom prst="cloudCallout">
            <a:avLst>
              <a:gd name="adj1" fmla="val 35416"/>
              <a:gd name="adj2" fmla="val 50600"/>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8" name="TextBox 7">
            <a:extLst>
              <a:ext uri="{FF2B5EF4-FFF2-40B4-BE49-F238E27FC236}">
                <a16:creationId xmlns="" xmlns:a16="http://schemas.microsoft.com/office/drawing/2014/main" id="{934A6A04-0F3E-46C5-9EB7-16D15339CA79}"/>
              </a:ext>
            </a:extLst>
          </p:cNvPr>
          <p:cNvSpPr txBox="1"/>
          <p:nvPr/>
        </p:nvSpPr>
        <p:spPr>
          <a:xfrm>
            <a:off x="8128820" y="999401"/>
            <a:ext cx="2899564" cy="2011513"/>
          </a:xfrm>
          <a:prstGeom prst="rect">
            <a:avLst/>
          </a:prstGeom>
          <a:noFill/>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Tôi tin rằng việc đó đã xảy ra!</a:t>
            </a:r>
            <a:endParaRPr kumimoji="0" lang="en-US" sz="3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06152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Kiểm tra chứng cứ của kết luận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90427" y="3599672"/>
            <a:ext cx="4037649" cy="2896013"/>
          </a:xfrm>
          <a:prstGeom prst="rect">
            <a:avLst/>
          </a:prstGeom>
        </p:spPr>
      </p:pic>
      <p:sp>
        <p:nvSpPr>
          <p:cNvPr id="25" name="TextBox 24">
            <a:extLst>
              <a:ext uri="{FF2B5EF4-FFF2-40B4-BE49-F238E27FC236}">
                <a16:creationId xmlns="" xmlns:a16="http://schemas.microsoft.com/office/drawing/2014/main" id="{1814B9E2-EBA0-4B30-A5BC-95144377C64E}"/>
              </a:ext>
            </a:extLst>
          </p:cNvPr>
          <p:cNvSpPr txBox="1"/>
          <p:nvPr/>
        </p:nvSpPr>
        <p:spPr>
          <a:xfrm>
            <a:off x="614526" y="1672759"/>
            <a:ext cx="6967374" cy="1523494"/>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Những kết luận không có chứng cứ, cũng giống như những ý kiến mang tính chất cá nhân</a:t>
            </a:r>
            <a:r>
              <a:rPr lang="en-US" sz="2400">
                <a:solidFill>
                  <a:srgbClr val="000000"/>
                </a:solidFill>
                <a:latin typeface="UTM Avo" panose="02040603050506020204" pitchFamily="18" charset="0"/>
                <a:cs typeface="Times New Roman" panose="02020603050405020304" pitchFamily="18" charset="0"/>
              </a:rPr>
              <a:t> nên có độ tin cậy rất thấp. </a:t>
            </a:r>
            <a:endParaRPr lang="vi-VN" sz="2400">
              <a:solidFill>
                <a:srgbClr val="000000"/>
              </a:solidFill>
              <a:latin typeface="UTM Avo" panose="02040603050506020204" pitchFamily="18" charset="0"/>
              <a:cs typeface="Times New Roman" panose="02020603050405020304" pitchFamily="18" charset="0"/>
            </a:endParaRPr>
          </a:p>
        </p:txBody>
      </p:sp>
      <p:sp>
        <p:nvSpPr>
          <p:cNvPr id="7" name="Thought Bubble: Cloud 6">
            <a:extLst>
              <a:ext uri="{FF2B5EF4-FFF2-40B4-BE49-F238E27FC236}">
                <a16:creationId xmlns="" xmlns:a16="http://schemas.microsoft.com/office/drawing/2014/main" id="{AB21D2A2-7A08-405A-A8DB-4B3CA149B3D8}"/>
              </a:ext>
            </a:extLst>
          </p:cNvPr>
          <p:cNvSpPr/>
          <p:nvPr/>
        </p:nvSpPr>
        <p:spPr>
          <a:xfrm>
            <a:off x="7835574" y="599223"/>
            <a:ext cx="3192809" cy="2890127"/>
          </a:xfrm>
          <a:prstGeom prst="cloudCallout">
            <a:avLst>
              <a:gd name="adj1" fmla="val 26178"/>
              <a:gd name="adj2" fmla="val 65909"/>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8" name="TextBox 7">
            <a:extLst>
              <a:ext uri="{FF2B5EF4-FFF2-40B4-BE49-F238E27FC236}">
                <a16:creationId xmlns="" xmlns:a16="http://schemas.microsoft.com/office/drawing/2014/main" id="{934A6A04-0F3E-46C5-9EB7-16D15339CA79}"/>
              </a:ext>
            </a:extLst>
          </p:cNvPr>
          <p:cNvSpPr txBox="1"/>
          <p:nvPr/>
        </p:nvSpPr>
        <p:spPr>
          <a:xfrm>
            <a:off x="7982196" y="1028559"/>
            <a:ext cx="2899564" cy="2031454"/>
          </a:xfrm>
          <a:prstGeom prst="rect">
            <a:avLst/>
          </a:prstGeom>
          <a:noFill/>
        </p:spPr>
        <p:txBody>
          <a:bodyPr wrap="square">
            <a:spAutoFit/>
          </a:bodyPr>
          <a:lstStyle/>
          <a:p>
            <a:pPr lvl="0" algn="ctr"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Tôi nghĩ đây là bộ phim hoạt hình hay nhất mọi thời đại</a:t>
            </a:r>
            <a:endParaRPr kumimoji="0" lang="en-US" sz="2400" b="1"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352634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Đánh giá tính thời sự của thông tin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31846" y="1132061"/>
            <a:ext cx="4744528" cy="4744528"/>
          </a:xfrm>
          <a:prstGeom prst="rect">
            <a:avLst/>
          </a:prstGeom>
        </p:spPr>
      </p:pic>
      <p:sp>
        <p:nvSpPr>
          <p:cNvPr id="25" name="TextBox 24">
            <a:extLst>
              <a:ext uri="{FF2B5EF4-FFF2-40B4-BE49-F238E27FC236}">
                <a16:creationId xmlns="" xmlns:a16="http://schemas.microsoft.com/office/drawing/2014/main" id="{1814B9E2-EBA0-4B30-A5BC-95144377C64E}"/>
              </a:ext>
            </a:extLst>
          </p:cNvPr>
          <p:cNvSpPr txBox="1"/>
          <p:nvPr/>
        </p:nvSpPr>
        <p:spPr>
          <a:xfrm>
            <a:off x="598670" y="2417954"/>
            <a:ext cx="5481474"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Thời điểm công bố thông tin quan trọng vì nó quyết định thông tin có còn ý nghĩa không hay đã trở nên lỗi thời. </a:t>
            </a:r>
          </a:p>
        </p:txBody>
      </p:sp>
    </p:spTree>
    <p:extLst>
      <p:ext uri="{BB962C8B-B14F-4D97-AF65-F5344CB8AC3E}">
        <p14:creationId xmlns:p14="http://schemas.microsoft.com/office/powerpoint/2010/main" val="414152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986A6E4C-B391-41DE-8315-B97BEC1E2FF3}"/>
              </a:ext>
            </a:extLst>
          </p:cNvPr>
          <p:cNvGrpSpPr/>
          <p:nvPr/>
        </p:nvGrpSpPr>
        <p:grpSpPr>
          <a:xfrm>
            <a:off x="664050" y="1168016"/>
            <a:ext cx="10541393" cy="3865205"/>
            <a:chOff x="570924" y="4336939"/>
            <a:chExt cx="10541393" cy="3865205"/>
          </a:xfrm>
        </p:grpSpPr>
        <p:grpSp>
          <p:nvGrpSpPr>
            <p:cNvPr id="6" name="Group 5">
              <a:extLst>
                <a:ext uri="{FF2B5EF4-FFF2-40B4-BE49-F238E27FC236}">
                  <a16:creationId xmlns="" xmlns:a16="http://schemas.microsoft.com/office/drawing/2014/main" id="{EAC95955-D97D-49E0-83D8-F785C4AE2088}"/>
                </a:ext>
              </a:extLst>
            </p:cNvPr>
            <p:cNvGrpSpPr/>
            <p:nvPr/>
          </p:nvGrpSpPr>
          <p:grpSpPr>
            <a:xfrm>
              <a:off x="570924" y="4336939"/>
              <a:ext cx="10520610" cy="3865205"/>
              <a:chOff x="570653" y="4388893"/>
              <a:chExt cx="10371268" cy="3865205"/>
            </a:xfrm>
          </p:grpSpPr>
          <p:sp>
            <p:nvSpPr>
              <p:cNvPr id="9" name="Rectangle: Rounded Corners 8">
                <a:extLst>
                  <a:ext uri="{FF2B5EF4-FFF2-40B4-BE49-F238E27FC236}">
                    <a16:creationId xmlns="" xmlns:a16="http://schemas.microsoft.com/office/drawing/2014/main" id="{6560A8A1-E119-4FC6-9840-B076C68DA9E0}"/>
                  </a:ext>
                </a:extLst>
              </p:cNvPr>
              <p:cNvSpPr/>
              <p:nvPr/>
            </p:nvSpPr>
            <p:spPr>
              <a:xfrm>
                <a:off x="1181534" y="4594429"/>
                <a:ext cx="9760387" cy="3659669"/>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 xmlns:a16="http://schemas.microsoft.com/office/drawing/2014/main" id="{1A9C75FF-8CE8-4C88-905F-DB8B997520D5}"/>
                  </a:ext>
                </a:extLst>
              </p:cNvPr>
              <p:cNvPicPr>
                <a:picLocks noChangeAspect="1"/>
              </p:cNvPicPr>
              <p:nvPr/>
            </p:nvPicPr>
            <p:blipFill>
              <a:blip r:embed="rId2"/>
              <a:stretch>
                <a:fillRect/>
              </a:stretch>
            </p:blipFill>
            <p:spPr>
              <a:xfrm>
                <a:off x="570653" y="4388893"/>
                <a:ext cx="962441" cy="885725"/>
              </a:xfrm>
              <a:prstGeom prst="rect">
                <a:avLst/>
              </a:prstGeom>
            </p:spPr>
          </p:pic>
        </p:grpSp>
        <p:sp>
          <p:nvSpPr>
            <p:cNvPr id="7" name="Rectangle 6">
              <a:extLst>
                <a:ext uri="{FF2B5EF4-FFF2-40B4-BE49-F238E27FC236}">
                  <a16:creationId xmlns=""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8" name="Rectangle 7">
              <a:extLst>
                <a:ext uri="{FF2B5EF4-FFF2-40B4-BE49-F238E27FC236}">
                  <a16:creationId xmlns="" xmlns:a16="http://schemas.microsoft.com/office/drawing/2014/main" id="{89EA8E9D-359C-4EA2-8D70-19FD5ED82FBB}"/>
                </a:ext>
              </a:extLst>
            </p:cNvPr>
            <p:cNvSpPr/>
            <p:nvPr/>
          </p:nvSpPr>
          <p:spPr>
            <a:xfrm>
              <a:off x="1440466" y="4684258"/>
              <a:ext cx="9598058" cy="3517886"/>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Thông tin đáng tin cậy </a:t>
              </a: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giúp em đưa ra kết luận đúng, quyết định hành động đúng và giải quyết được các vấn đề được đặt ra.</a:t>
              </a:r>
            </a:p>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Một số </a:t>
              </a: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cách xác định thông tin có đáng tin cậy hay không</a:t>
              </a: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kiểm tra nguồn thông tin; phân biệt ý kiến với sự kiện; kiểm tra chứng cứ của kết luận; đánh giá tính thời sự của thông tin.</a:t>
              </a:r>
            </a:p>
          </p:txBody>
        </p:sp>
      </p:grpSp>
    </p:spTree>
    <p:extLst>
      <p:ext uri="{BB962C8B-B14F-4D97-AF65-F5344CB8AC3E}">
        <p14:creationId xmlns:p14="http://schemas.microsoft.com/office/powerpoint/2010/main" val="12949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C07CE546-6530-4D42-B778-D4778D455037}"/>
              </a:ext>
            </a:extLst>
          </p:cNvPr>
          <p:cNvPicPr>
            <a:picLocks noChangeAspect="1"/>
          </p:cNvPicPr>
          <p:nvPr/>
        </p:nvPicPr>
        <p:blipFill>
          <a:blip r:embed="rId2"/>
          <a:stretch>
            <a:fillRect/>
          </a:stretch>
        </p:blipFill>
        <p:spPr>
          <a:xfrm>
            <a:off x="510166" y="377154"/>
            <a:ext cx="3490335" cy="936005"/>
          </a:xfrm>
          <a:prstGeom prst="rect">
            <a:avLst/>
          </a:prstGeom>
        </p:spPr>
      </p:pic>
      <p:sp>
        <p:nvSpPr>
          <p:cNvPr id="23" name="Rectangle 22">
            <a:extLst>
              <a:ext uri="{FF2B5EF4-FFF2-40B4-BE49-F238E27FC236}">
                <a16:creationId xmlns="" xmlns:a16="http://schemas.microsoft.com/office/drawing/2014/main" id="{BDA09E34-DFEE-4830-82E0-C6C4ED1A4B3B}"/>
              </a:ext>
            </a:extLst>
          </p:cNvPr>
          <p:cNvSpPr/>
          <p:nvPr/>
        </p:nvSpPr>
        <p:spPr>
          <a:xfrm>
            <a:off x="602308" y="1433716"/>
            <a:ext cx="10605623" cy="3344377"/>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1.	Em hãy kể tên ba ứng dụng thu thập nhiều thông tin từ người sử dụng và cho biết:</a:t>
            </a:r>
          </a:p>
          <a:p>
            <a:pPr algn="just" defTabSz="342900">
              <a:lnSpc>
                <a:spcPct val="150000"/>
              </a:lnSpc>
            </a:pPr>
            <a:r>
              <a:rPr lang="vi-VN" sz="2400">
                <a:latin typeface="UTM Avo" panose="02040603050506020204" pitchFamily="18" charset="0"/>
                <a:cs typeface="Times New Roman" panose="02020603050405020304" pitchFamily="18" charset="0"/>
              </a:rPr>
              <a:t>a)	Tổ chức, cá nhân nào sở hữu các ứng dụng đó?</a:t>
            </a:r>
          </a:p>
          <a:p>
            <a:pPr algn="just" defTabSz="342900">
              <a:lnSpc>
                <a:spcPct val="150000"/>
              </a:lnSpc>
            </a:pPr>
            <a:r>
              <a:rPr lang="vi-VN" sz="2400">
                <a:latin typeface="UTM Avo" panose="02040603050506020204" pitchFamily="18" charset="0"/>
                <a:cs typeface="Times New Roman" panose="02020603050405020304" pitchFamily="18" charset="0"/>
              </a:rPr>
              <a:t>b)	Mỗi ứng dụng thu thập dạng thông tin nào?</a:t>
            </a:r>
          </a:p>
          <a:p>
            <a:pPr algn="just" defTabSz="342900">
              <a:lnSpc>
                <a:spcPct val="150000"/>
              </a:lnSpc>
            </a:pPr>
            <a:r>
              <a:rPr lang="vi-VN" sz="2400" b="1">
                <a:latin typeface="UTM Avo" panose="02040603050506020204" pitchFamily="18" charset="0"/>
                <a:cs typeface="Times New Roman" panose="02020603050405020304" pitchFamily="18" charset="0"/>
              </a:rPr>
              <a:t>2.	Em hãy đánh giá độ tin cậy của thông tin được cung cấp từ ba ứng dụng ở Câu 1.</a:t>
            </a: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8997A184-2F99-48F5-9951-99E36ACFE027}"/>
              </a:ext>
            </a:extLst>
          </p:cNvPr>
          <p:cNvPicPr>
            <a:picLocks noChangeAspect="1"/>
          </p:cNvPicPr>
          <p:nvPr/>
        </p:nvPicPr>
        <p:blipFill>
          <a:blip r:embed="rId2"/>
          <a:stretch>
            <a:fillRect/>
          </a:stretch>
        </p:blipFill>
        <p:spPr>
          <a:xfrm>
            <a:off x="602308" y="406275"/>
            <a:ext cx="3490335" cy="952468"/>
          </a:xfrm>
          <a:prstGeom prst="rect">
            <a:avLst/>
          </a:prstGeom>
        </p:spPr>
      </p:pic>
      <p:sp>
        <p:nvSpPr>
          <p:cNvPr id="22" name="Rectangle 21">
            <a:extLst>
              <a:ext uri="{FF2B5EF4-FFF2-40B4-BE49-F238E27FC236}">
                <a16:creationId xmlns="" xmlns:a16="http://schemas.microsoft.com/office/drawing/2014/main" id="{507C80E0-3DC4-418C-B5E8-B9B488B82124}"/>
              </a:ext>
            </a:extLst>
          </p:cNvPr>
          <p:cNvSpPr/>
          <p:nvPr/>
        </p:nvSpPr>
        <p:spPr>
          <a:xfrm>
            <a:off x="602308" y="1358743"/>
            <a:ext cx="10631749" cy="4999830"/>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1.	Em hãy tìm kiếm trên Internet thông tin về một đội bóng, một cầu thủ hoặc một nhân vật mà em yêu thích.</a:t>
            </a:r>
          </a:p>
          <a:p>
            <a:pPr algn="just" defTabSz="342900">
              <a:lnSpc>
                <a:spcPct val="150000"/>
              </a:lnSpc>
            </a:pPr>
            <a:r>
              <a:rPr lang="vi-VN" sz="2400">
                <a:latin typeface="UTM Avo" panose="02040603050506020204" pitchFamily="18" charset="0"/>
                <a:cs typeface="Times New Roman" panose="02020603050405020304" pitchFamily="18" charset="0"/>
              </a:rPr>
              <a:t>2.	Em hãy phân tích mức độ tin cậy của nguồn tin tìm được ở Câu 1 và trình bày một bài giới thiệu về đội bóng, cầu thủ hoặc nhân vật đó.</a:t>
            </a:r>
          </a:p>
          <a:p>
            <a:pPr algn="just" defTabSz="342900">
              <a:lnSpc>
                <a:spcPct val="150000"/>
              </a:lnSpc>
            </a:pPr>
            <a:r>
              <a:rPr lang="vi-VN" sz="2400">
                <a:latin typeface="UTM Avo" panose="02040603050506020204" pitchFamily="18" charset="0"/>
                <a:cs typeface="Times New Roman" panose="02020603050405020304" pitchFamily="18" charset="0"/>
              </a:rPr>
              <a:t>3.	Em hãy kể một ví dụ về tin đồn (trong cuộc sống hoặc trên mạng) và cho biết:</a:t>
            </a:r>
          </a:p>
          <a:p>
            <a:pPr algn="just" defTabSz="342900">
              <a:lnSpc>
                <a:spcPct val="150000"/>
              </a:lnSpc>
            </a:pPr>
            <a:r>
              <a:rPr lang="vi-VN" sz="2400">
                <a:latin typeface="UTM Avo" panose="02040603050506020204" pitchFamily="18" charset="0"/>
                <a:cs typeface="Times New Roman" panose="02020603050405020304" pitchFamily="18" charset="0"/>
              </a:rPr>
              <a:t>a)	Tin đồn đó xuất hiện từ sự việc nào?</a:t>
            </a:r>
          </a:p>
          <a:p>
            <a:pPr algn="just" defTabSz="342900">
              <a:lnSpc>
                <a:spcPct val="150000"/>
              </a:lnSpc>
            </a:pPr>
            <a:r>
              <a:rPr lang="vi-VN" sz="2400">
                <a:latin typeface="UTM Avo" panose="02040603050506020204" pitchFamily="18" charset="0"/>
                <a:cs typeface="Times New Roman" panose="02020603050405020304" pitchFamily="18" charset="0"/>
              </a:rPr>
              <a:t>b)	Tác hại của tin đồn đó là gì?</a:t>
            </a:r>
          </a:p>
        </p:txBody>
      </p:sp>
    </p:spTree>
    <p:extLst>
      <p:ext uri="{BB962C8B-B14F-4D97-AF65-F5344CB8AC3E}">
        <p14:creationId xmlns:p14="http://schemas.microsoft.com/office/powerpoint/2010/main" val="201121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0AB92BBA-1E60-4ED2-90AC-86FC54DFE297}"/>
              </a:ext>
            </a:extLst>
          </p:cNvPr>
          <p:cNvGrpSpPr/>
          <p:nvPr/>
        </p:nvGrpSpPr>
        <p:grpSpPr>
          <a:xfrm>
            <a:off x="614525" y="1103487"/>
            <a:ext cx="10567281" cy="4710699"/>
            <a:chOff x="1117599" y="3488775"/>
            <a:chExt cx="10824275" cy="2518534"/>
          </a:xfrm>
        </p:grpSpPr>
        <p:grpSp>
          <p:nvGrpSpPr>
            <p:cNvPr id="4" name="Group 3">
              <a:extLst>
                <a:ext uri="{FF2B5EF4-FFF2-40B4-BE49-F238E27FC236}">
                  <a16:creationId xmlns="" xmlns:a16="http://schemas.microsoft.com/office/drawing/2014/main" id="{1E60D107-1923-4049-861C-AAE5B1C9CB24}"/>
                </a:ext>
              </a:extLst>
            </p:cNvPr>
            <p:cNvGrpSpPr/>
            <p:nvPr/>
          </p:nvGrpSpPr>
          <p:grpSpPr>
            <a:xfrm>
              <a:off x="1117599" y="3499627"/>
              <a:ext cx="10824275" cy="2507682"/>
              <a:chOff x="1493519" y="3862639"/>
              <a:chExt cx="10824275" cy="2507682"/>
            </a:xfrm>
          </p:grpSpPr>
          <p:sp>
            <p:nvSpPr>
              <p:cNvPr id="6" name="Rectangle: Rounded Corners 5">
                <a:extLst>
                  <a:ext uri="{FF2B5EF4-FFF2-40B4-BE49-F238E27FC236}">
                    <a16:creationId xmlns="" xmlns:a16="http://schemas.microsoft.com/office/drawing/2014/main" id="{81FDF420-05B6-4A8C-A656-235D5C85E6A9}"/>
                  </a:ext>
                </a:extLst>
              </p:cNvPr>
              <p:cNvSpPr/>
              <p:nvPr/>
            </p:nvSpPr>
            <p:spPr>
              <a:xfrm>
                <a:off x="1493519" y="3891280"/>
                <a:ext cx="7612324"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 xmlns:a16="http://schemas.microsoft.com/office/drawing/2014/main" id="{64979916-BB72-4821-A0AE-07219C90334E}"/>
                  </a:ext>
                </a:extLst>
              </p:cNvPr>
              <p:cNvSpPr/>
              <p:nvPr/>
            </p:nvSpPr>
            <p:spPr>
              <a:xfrm>
                <a:off x="1493519" y="4207688"/>
                <a:ext cx="10824275" cy="2162633"/>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 xmlns:a16="http://schemas.microsoft.com/office/drawing/2014/main" id="{F9C72CB7-5994-4F89-9918-D0420FDFE5CD}"/>
                  </a:ext>
                </a:extLst>
              </p:cNvPr>
              <p:cNvSpPr/>
              <p:nvPr/>
            </p:nvSpPr>
            <p:spPr>
              <a:xfrm>
                <a:off x="1632192" y="3862639"/>
                <a:ext cx="2925391" cy="347004"/>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4A4A2B79-371A-4257-98D0-DAF6EFFB04E1}"/>
                  </a:ext>
                </a:extLst>
              </p:cNvPr>
              <p:cNvSpPr/>
              <p:nvPr/>
            </p:nvSpPr>
            <p:spPr>
              <a:xfrm>
                <a:off x="4165314" y="3917266"/>
                <a:ext cx="494052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 xmlns:a16="http://schemas.microsoft.com/office/drawing/2014/main" id="{BB31F5CE-80D7-4838-8DF8-68495E0BA596}"/>
                </a:ext>
              </a:extLst>
            </p:cNvPr>
            <p:cNvSpPr/>
            <p:nvPr/>
          </p:nvSpPr>
          <p:spPr>
            <a:xfrm>
              <a:off x="3789393" y="3488775"/>
              <a:ext cx="4940530" cy="393263"/>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Ảnh in và ảnh số</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 xmlns:a16="http://schemas.microsoft.com/office/drawing/2014/main" id="{995CFEF5-65BB-46A9-93B7-66A5F04A9AB8}"/>
              </a:ext>
            </a:extLst>
          </p:cNvPr>
          <p:cNvSpPr/>
          <p:nvPr/>
        </p:nvSpPr>
        <p:spPr>
          <a:xfrm>
            <a:off x="837541" y="1797702"/>
            <a:ext cx="10121247" cy="4016484"/>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Trong tập ảnh cũ, Khoa thấy bức ảnh ruộng bậc thang. Để chia sẻ ảnh với An mà không cần phải đến nhà bạn, Khoa đã dùng điện thoại thông minh chụp lại bức ảnh và gửi cho An qua thư điện tử. Em hãy cho biết:</a:t>
            </a:r>
            <a:endParaRPr lang="en-US" sz="2400">
              <a:solidFill>
                <a:srgbClr val="000000"/>
              </a:solidFill>
              <a:latin typeface="UTM Avo" panose="02040603050506020204" pitchFamily="18" charset="0"/>
              <a:cs typeface="Times New Roman" panose="02020603050405020304" pitchFamily="18" charset="0"/>
            </a:endParaRP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An có thể nhận được ảnh băng cách nào?</a:t>
            </a:r>
          </a:p>
          <a:p>
            <a:pPr marL="457200" lvl="0" indent="-457200" algn="just" defTabSz="342900">
              <a:lnSpc>
                <a:spcPct val="135000"/>
              </a:lnSpc>
              <a:buAutoNum type="arabicPeriod" startAt="2"/>
            </a:pPr>
            <a:r>
              <a:rPr lang="vi-VN" sz="2400">
                <a:solidFill>
                  <a:srgbClr val="000000"/>
                </a:solidFill>
                <a:latin typeface="UTM Avo" panose="02040603050506020204" pitchFamily="18" charset="0"/>
                <a:cs typeface="Times New Roman" panose="02020603050405020304" pitchFamily="18" charset="0"/>
              </a:rPr>
              <a:t>Sau khi An nhận được ảnh, Khoa có bị mất bức ảnh </a:t>
            </a:r>
            <a:endParaRPr lang="en-US" sz="2400">
              <a:solidFill>
                <a:srgbClr val="000000"/>
              </a:solidFill>
              <a:latin typeface="UTM Avo" panose="02040603050506020204" pitchFamily="18" charset="0"/>
              <a:cs typeface="Times New Roman" panose="02020603050405020304" pitchFamily="18" charset="0"/>
            </a:endParaRP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gốc không?</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3.	An có thể lưu trữ ảnh vào những thiết bị nào?</a:t>
            </a:r>
          </a:p>
        </p:txBody>
      </p:sp>
      <p:pic>
        <p:nvPicPr>
          <p:cNvPr id="21" name="Picture 20">
            <a:extLst>
              <a:ext uri="{FF2B5EF4-FFF2-40B4-BE49-F238E27FC236}">
                <a16:creationId xmlns="" xmlns:a16="http://schemas.microsoft.com/office/drawing/2014/main" id="{26B86F4A-EC51-405A-97E5-68750E16C762}"/>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000" l="67874" r="96430">
                        <a14:foregroundMark x1="88939" y1="53869" x2="84006" y2="60714"/>
                      </a14:backgroundRemoval>
                    </a14:imgEffect>
                    <a14:imgEffect>
                      <a14:sharpenSoften amount="25000"/>
                    </a14:imgEffect>
                    <a14:imgEffect>
                      <a14:saturation sat="200000"/>
                    </a14:imgEffect>
                  </a14:imgLayer>
                </a14:imgProps>
              </a:ext>
            </a:extLst>
          </a:blip>
          <a:srcRect l="64304"/>
          <a:stretch/>
        </p:blipFill>
        <p:spPr>
          <a:xfrm>
            <a:off x="9245246" y="3739425"/>
            <a:ext cx="2159576" cy="3038475"/>
          </a:xfrm>
          <a:prstGeom prst="rect">
            <a:avLst/>
          </a:prstGeom>
        </p:spPr>
      </p:pic>
      <p:pic>
        <p:nvPicPr>
          <p:cNvPr id="12" name="Picture 11">
            <a:extLst>
              <a:ext uri="{FF2B5EF4-FFF2-40B4-BE49-F238E27FC236}">
                <a16:creationId xmlns="" xmlns:a16="http://schemas.microsoft.com/office/drawing/2014/main" id="{951DD341-7948-4E0E-8328-AFA8331B5C31}"/>
              </a:ext>
            </a:extLst>
          </p:cNvPr>
          <p:cNvPicPr>
            <a:picLocks noChangeAspect="1"/>
          </p:cNvPicPr>
          <p:nvPr/>
        </p:nvPicPr>
        <p:blipFill>
          <a:blip r:embed="rId4"/>
          <a:stretch>
            <a:fillRect/>
          </a:stretch>
        </p:blipFill>
        <p:spPr>
          <a:xfrm>
            <a:off x="533495" y="230527"/>
            <a:ext cx="888648" cy="903074"/>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 xmlns:a16="http://schemas.microsoft.com/office/drawing/2014/main" id="{1A379531-265B-4DE8-864F-72EBFAADF1F7}"/>
              </a:ext>
            </a:extLst>
          </p:cNvPr>
          <p:cNvSpPr/>
          <p:nvPr/>
        </p:nvSpPr>
        <p:spPr>
          <a:xfrm rot="126755">
            <a:off x="1381233" y="1114353"/>
            <a:ext cx="8856910" cy="2488316"/>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 xmlns:a16="http://schemas.microsoft.com/office/drawing/2014/main" id="{F04C48D2-1DD6-4A8B-AA47-BA4710F38FBC}"/>
              </a:ext>
            </a:extLst>
          </p:cNvPr>
          <p:cNvSpPr txBox="1"/>
          <p:nvPr/>
        </p:nvSpPr>
        <p:spPr>
          <a:xfrm>
            <a:off x="3414" y="1336178"/>
            <a:ext cx="11612547" cy="2123658"/>
          </a:xfrm>
          <a:prstGeom prst="rect">
            <a:avLst/>
          </a:prstGeom>
          <a:noFill/>
        </p:spPr>
        <p:txBody>
          <a:bodyPr wrap="square" rtlCol="0">
            <a:spAutoFit/>
          </a:bodyPr>
          <a:lstStyle/>
          <a:p>
            <a:pPr marL="1143000" indent="-1143000" algn="ctr">
              <a:buAutoNum type="arabicPeriod"/>
            </a:pPr>
            <a:r>
              <a:rPr lang="vi-VN" sz="6600">
                <a:solidFill>
                  <a:schemeClr val="accent6">
                    <a:lumMod val="50000"/>
                  </a:schemeClr>
                </a:solidFill>
                <a:latin typeface="+mj-lt"/>
              </a:rPr>
              <a:t>THÔNG TIN </a:t>
            </a:r>
            <a:endParaRPr lang="en-US" sz="6600">
              <a:solidFill>
                <a:schemeClr val="accent6">
                  <a:lumMod val="50000"/>
                </a:schemeClr>
              </a:solidFill>
              <a:latin typeface="+mj-lt"/>
            </a:endParaRPr>
          </a:p>
          <a:p>
            <a:pPr algn="ctr"/>
            <a:r>
              <a:rPr lang="vi-VN" sz="6600">
                <a:solidFill>
                  <a:schemeClr val="accent6">
                    <a:lumMod val="50000"/>
                  </a:schemeClr>
                </a:solidFill>
                <a:latin typeface="+mj-lt"/>
              </a:rPr>
              <a:t>TRONG MÔI TRƯỜNG SỐ</a:t>
            </a:r>
          </a:p>
        </p:txBody>
      </p:sp>
      <p:grpSp>
        <p:nvGrpSpPr>
          <p:cNvPr id="9" name="Google Shape;211;p3">
            <a:extLst>
              <a:ext uri="{FF2B5EF4-FFF2-40B4-BE49-F238E27FC236}">
                <a16:creationId xmlns=""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a) Thông tin số</a:t>
            </a:r>
          </a:p>
        </p:txBody>
      </p:sp>
      <p:pic>
        <p:nvPicPr>
          <p:cNvPr id="13" name="Picture 12">
            <a:extLst>
              <a:ext uri="{FF2B5EF4-FFF2-40B4-BE49-F238E27FC236}">
                <a16:creationId xmlns=""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18694" y="3301185"/>
            <a:ext cx="4509382" cy="2726442"/>
          </a:xfrm>
          <a:prstGeom prst="rect">
            <a:avLst/>
          </a:prstGeom>
        </p:spPr>
      </p:pic>
      <p:sp>
        <p:nvSpPr>
          <p:cNvPr id="25" name="TextBox 24">
            <a:extLst>
              <a:ext uri="{FF2B5EF4-FFF2-40B4-BE49-F238E27FC236}">
                <a16:creationId xmlns="" xmlns:a16="http://schemas.microsoft.com/office/drawing/2014/main" id="{1814B9E2-EBA0-4B30-A5BC-95144377C64E}"/>
              </a:ext>
            </a:extLst>
          </p:cNvPr>
          <p:cNvSpPr txBox="1"/>
          <p:nvPr/>
        </p:nvSpPr>
        <p:spPr>
          <a:xfrm>
            <a:off x="614526" y="1308453"/>
            <a:ext cx="10488903" cy="1523494"/>
          </a:xfrm>
          <a:prstGeom prst="rect">
            <a:avLst/>
          </a:prstGeom>
          <a:noFill/>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B</a:t>
            </a:r>
            <a:r>
              <a:rPr lang="vi-VN" sz="2400">
                <a:solidFill>
                  <a:srgbClr val="000000"/>
                </a:solidFill>
                <a:latin typeface="UTM Avo" panose="02040603050506020204" pitchFamily="18" charset="0"/>
                <a:cs typeface="Times New Roman" panose="02020603050405020304" pitchFamily="18" charset="0"/>
              </a:rPr>
              <a:t>ằng thao tác chụp lại bức ảnh, Khoa đã tạo ra một bức ảnh số. Khác với bức ảnh trên giấy, bức ảnh số được tạo ra không tốn vật liệu và khi Khoa gửi cho An, Khoa không bị mất đi bức ảnh đó.</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8" name="TextBox 7">
            <a:extLst>
              <a:ext uri="{FF2B5EF4-FFF2-40B4-BE49-F238E27FC236}">
                <a16:creationId xmlns="" xmlns:a16="http://schemas.microsoft.com/office/drawing/2014/main" id="{60CD7396-A9F4-44B5-A96A-FC90612B16F1}"/>
              </a:ext>
            </a:extLst>
          </p:cNvPr>
          <p:cNvSpPr txBox="1"/>
          <p:nvPr/>
        </p:nvSpPr>
        <p:spPr>
          <a:xfrm>
            <a:off x="587824" y="3008339"/>
            <a:ext cx="5907044" cy="3019288"/>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được mã hoá thành dãy bit, được chuyển vào máy tính, điện thoại thông minh, máy tính bảng,... để có thể lan truyền, trao đổi trong môi trường kĩ thuật số còn được gọi ngắn gọn là thông tin số.</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a) Thông tin số</a:t>
            </a:r>
          </a:p>
        </p:txBody>
      </p:sp>
      <p:pic>
        <p:nvPicPr>
          <p:cNvPr id="13" name="Picture 12">
            <a:extLst>
              <a:ext uri="{FF2B5EF4-FFF2-40B4-BE49-F238E27FC236}">
                <a16:creationId xmlns=""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18694" y="3396142"/>
            <a:ext cx="4509382" cy="2536527"/>
          </a:xfrm>
          <a:prstGeom prst="rect">
            <a:avLst/>
          </a:prstGeom>
        </p:spPr>
      </p:pic>
      <p:sp>
        <p:nvSpPr>
          <p:cNvPr id="25" name="TextBox 24">
            <a:extLst>
              <a:ext uri="{FF2B5EF4-FFF2-40B4-BE49-F238E27FC236}">
                <a16:creationId xmlns="" xmlns:a16="http://schemas.microsoft.com/office/drawing/2014/main" id="{1814B9E2-EBA0-4B30-A5BC-95144377C64E}"/>
              </a:ext>
            </a:extLst>
          </p:cNvPr>
          <p:cNvSpPr txBox="1"/>
          <p:nvPr/>
        </p:nvSpPr>
        <p:spPr>
          <a:xfrm>
            <a:off x="614526" y="1308453"/>
            <a:ext cx="10488903" cy="526298"/>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số có thể được truy cập từ xa thông qua kết nối Internet.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8" name="TextBox 7">
            <a:extLst>
              <a:ext uri="{FF2B5EF4-FFF2-40B4-BE49-F238E27FC236}">
                <a16:creationId xmlns="" xmlns:a16="http://schemas.microsoft.com/office/drawing/2014/main" id="{60CD7396-A9F4-44B5-A96A-FC90612B16F1}"/>
              </a:ext>
            </a:extLst>
          </p:cNvPr>
          <p:cNvSpPr txBox="1"/>
          <p:nvPr/>
        </p:nvSpPr>
        <p:spPr>
          <a:xfrm>
            <a:off x="614526" y="2011143"/>
            <a:ext cx="10219116" cy="1523494"/>
          </a:xfrm>
          <a:prstGeom prst="rect">
            <a:avLst/>
          </a:prstGeom>
          <a:noFill/>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K</a:t>
            </a:r>
            <a:r>
              <a:rPr lang="vi-VN" sz="2400">
                <a:solidFill>
                  <a:srgbClr val="000000"/>
                </a:solidFill>
                <a:latin typeface="UTM Avo" panose="02040603050506020204" pitchFamily="18" charset="0"/>
                <a:cs typeface="Times New Roman" panose="02020603050405020304" pitchFamily="18" charset="0"/>
              </a:rPr>
              <a:t>hi được Khoa chia sẻ, An có thể vào hộp thư điện tử của mình để nhận ảnh mà không cần nhận trực tiếp từ Khoa như nhận bức ảnh in trên giấy</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7" name="TextBox 6">
            <a:extLst>
              <a:ext uri="{FF2B5EF4-FFF2-40B4-BE49-F238E27FC236}">
                <a16:creationId xmlns="" xmlns:a16="http://schemas.microsoft.com/office/drawing/2014/main" id="{4A7363DE-545D-4482-B44E-1AFE207C7223}"/>
              </a:ext>
            </a:extLst>
          </p:cNvPr>
          <p:cNvSpPr txBox="1"/>
          <p:nvPr/>
        </p:nvSpPr>
        <p:spPr>
          <a:xfrm>
            <a:off x="614526" y="3653359"/>
            <a:ext cx="5907044" cy="2022092"/>
          </a:xfrm>
          <a:prstGeom prst="rect">
            <a:avLst/>
          </a:prstGeom>
          <a:noFill/>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C</a:t>
            </a:r>
            <a:r>
              <a:rPr lang="vi-VN" sz="2400">
                <a:solidFill>
                  <a:srgbClr val="000000"/>
                </a:solidFill>
                <a:latin typeface="UTM Avo" panose="02040603050506020204" pitchFamily="18" charset="0"/>
                <a:cs typeface="Times New Roman" panose="02020603050405020304" pitchFamily="18" charset="0"/>
              </a:rPr>
              <a:t>ó thể lưu ảnh về máy tính hoặc điện thoại của mình và ch</a:t>
            </a:r>
            <a:r>
              <a:rPr lang="en-US" sz="2400">
                <a:solidFill>
                  <a:srgbClr val="000000"/>
                </a:solidFill>
                <a:latin typeface="UTM Avo" panose="02040603050506020204" pitchFamily="18" charset="0"/>
                <a:cs typeface="Times New Roman" panose="02020603050405020304" pitchFamily="18" charset="0"/>
              </a:rPr>
              <a:t>ỉ</a:t>
            </a:r>
            <a:r>
              <a:rPr lang="vi-VN" sz="2400">
                <a:solidFill>
                  <a:srgbClr val="000000"/>
                </a:solidFill>
                <a:latin typeface="UTM Avo" panose="02040603050506020204" pitchFamily="18" charset="0"/>
                <a:cs typeface="Times New Roman" panose="02020603050405020304" pitchFamily="18" charset="0"/>
              </a:rPr>
              <a:t>nh sửa b</a:t>
            </a:r>
            <a:r>
              <a:rPr lang="en-US" sz="2400">
                <a:solidFill>
                  <a:srgbClr val="000000"/>
                </a:solidFill>
                <a:latin typeface="UTM Avo" panose="02040603050506020204" pitchFamily="18" charset="0"/>
                <a:cs typeface="Times New Roman" panose="02020603050405020304" pitchFamily="18" charset="0"/>
              </a:rPr>
              <a:t>ằ</a:t>
            </a:r>
            <a:r>
              <a:rPr lang="vi-VN" sz="2400">
                <a:solidFill>
                  <a:srgbClr val="000000"/>
                </a:solidFill>
                <a:latin typeface="UTM Avo" panose="02040603050506020204" pitchFamily="18" charset="0"/>
                <a:cs typeface="Times New Roman" panose="02020603050405020304" pitchFamily="18" charset="0"/>
              </a:rPr>
              <a:t>ng phần mềm ứng dụng rồi tiếp tục chia sẻ cho người khác.</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0451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a) Thông tin số</a:t>
            </a:r>
          </a:p>
        </p:txBody>
      </p:sp>
      <p:pic>
        <p:nvPicPr>
          <p:cNvPr id="13" name="Picture 12">
            <a:extLst>
              <a:ext uri="{FF2B5EF4-FFF2-40B4-BE49-F238E27FC236}">
                <a16:creationId xmlns=""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0948" y="3907457"/>
            <a:ext cx="4509382" cy="2351320"/>
          </a:xfrm>
          <a:prstGeom prst="rect">
            <a:avLst/>
          </a:prstGeom>
        </p:spPr>
      </p:pic>
      <p:sp>
        <p:nvSpPr>
          <p:cNvPr id="25" name="TextBox 24">
            <a:extLst>
              <a:ext uri="{FF2B5EF4-FFF2-40B4-BE49-F238E27FC236}">
                <a16:creationId xmlns="" xmlns:a16="http://schemas.microsoft.com/office/drawing/2014/main" id="{1814B9E2-EBA0-4B30-A5BC-95144377C64E}"/>
              </a:ext>
            </a:extLst>
          </p:cNvPr>
          <p:cNvSpPr txBox="1"/>
          <p:nvPr/>
        </p:nvSpPr>
        <p:spPr>
          <a:xfrm>
            <a:off x="614526" y="1308453"/>
            <a:ext cx="10488903"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số dễ dàng được nhân bản và chia sẻ. Thông tin số còn có thể được lan truyền tự động do nhiều thiết bị được đồng bộ với nhau. Điều đó khiến cho em khó biết được thiết bị nào đã nhận được thông tin hoặc thông tin sẽ lan rộng đến mức nào.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7" name="TextBox 6">
            <a:extLst>
              <a:ext uri="{FF2B5EF4-FFF2-40B4-BE49-F238E27FC236}">
                <a16:creationId xmlns="" xmlns:a16="http://schemas.microsoft.com/office/drawing/2014/main" id="{4A7363DE-545D-4482-B44E-1AFE207C7223}"/>
              </a:ext>
            </a:extLst>
          </p:cNvPr>
          <p:cNvSpPr txBox="1"/>
          <p:nvPr/>
        </p:nvSpPr>
        <p:spPr>
          <a:xfrm>
            <a:off x="614525" y="3340575"/>
            <a:ext cx="6935805" cy="532838"/>
          </a:xfrm>
          <a:prstGeom prst="rect">
            <a:avLst/>
          </a:prstGeom>
          <a:noFill/>
        </p:spPr>
        <p:txBody>
          <a:bodyPr wrap="square">
            <a:spAutoFit/>
          </a:bodyPr>
          <a:lstStyle/>
          <a:p>
            <a:pPr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Thông tin số khó bị xoá bỏ hoàn toàn.</a:t>
            </a:r>
            <a:endParaRPr kumimoji="0" lang="en-US"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9294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986A6E4C-B391-41DE-8315-B97BEC1E2FF3}"/>
              </a:ext>
            </a:extLst>
          </p:cNvPr>
          <p:cNvGrpSpPr/>
          <p:nvPr/>
        </p:nvGrpSpPr>
        <p:grpSpPr>
          <a:xfrm>
            <a:off x="634553" y="1138519"/>
            <a:ext cx="10570890" cy="3536998"/>
            <a:chOff x="541427" y="4307442"/>
            <a:chExt cx="10570890" cy="3536998"/>
          </a:xfrm>
        </p:grpSpPr>
        <p:grpSp>
          <p:nvGrpSpPr>
            <p:cNvPr id="6" name="Group 5">
              <a:extLst>
                <a:ext uri="{FF2B5EF4-FFF2-40B4-BE49-F238E27FC236}">
                  <a16:creationId xmlns="" xmlns:a16="http://schemas.microsoft.com/office/drawing/2014/main" id="{EAC95955-D97D-49E0-83D8-F785C4AE2088}"/>
                </a:ext>
              </a:extLst>
            </p:cNvPr>
            <p:cNvGrpSpPr/>
            <p:nvPr/>
          </p:nvGrpSpPr>
          <p:grpSpPr>
            <a:xfrm>
              <a:off x="541427" y="4307442"/>
              <a:ext cx="10550107" cy="3536998"/>
              <a:chOff x="541575" y="4359396"/>
              <a:chExt cx="10400346" cy="3536998"/>
            </a:xfrm>
          </p:grpSpPr>
          <p:sp>
            <p:nvSpPr>
              <p:cNvPr id="9" name="Rectangle: Rounded Corners 8">
                <a:extLst>
                  <a:ext uri="{FF2B5EF4-FFF2-40B4-BE49-F238E27FC236}">
                    <a16:creationId xmlns="" xmlns:a16="http://schemas.microsoft.com/office/drawing/2014/main" id="{6560A8A1-E119-4FC6-9840-B076C68DA9E0}"/>
                  </a:ext>
                </a:extLst>
              </p:cNvPr>
              <p:cNvSpPr/>
              <p:nvPr/>
            </p:nvSpPr>
            <p:spPr>
              <a:xfrm>
                <a:off x="1181534" y="4594429"/>
                <a:ext cx="9760387" cy="330196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89EA8E9D-359C-4EA2-8D70-19FD5ED82FBB}"/>
                </a:ext>
              </a:extLst>
            </p:cNvPr>
            <p:cNvSpPr/>
            <p:nvPr/>
          </p:nvSpPr>
          <p:spPr>
            <a:xfrm>
              <a:off x="1493476" y="4933112"/>
              <a:ext cx="9598058" cy="2520690"/>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Thông tin s</a:t>
              </a:r>
              <a:r>
                <a:rPr lang="en-US" sz="2400" b="1">
                  <a:latin typeface="UTM Avo" panose="02040603050506020204" pitchFamily="18" charset="0"/>
                  <a:cs typeface="Times New Roman" panose="02020603050405020304" pitchFamily="18" charset="0"/>
                </a:rPr>
                <a:t>ố</a:t>
              </a:r>
              <a:r>
                <a:rPr lang="vi-VN" sz="2400" b="1">
                  <a:latin typeface="UTM Avo" panose="02040603050506020204" pitchFamily="18" charset="0"/>
                  <a:cs typeface="Times New Roman" panose="02020603050405020304" pitchFamily="18" charset="0"/>
                </a:rPr>
                <a:t> có những đặc </a:t>
              </a:r>
              <a:r>
                <a:rPr lang="en-US" sz="2400" b="1">
                  <a:latin typeface="UTM Avo" panose="02040603050506020204" pitchFamily="18" charset="0"/>
                  <a:cs typeface="Times New Roman" panose="02020603050405020304" pitchFamily="18" charset="0"/>
                </a:rPr>
                <a:t>điểm</a:t>
              </a:r>
              <a:r>
                <a:rPr lang="vi-VN" sz="2400" b="1">
                  <a:latin typeface="UTM Avo" panose="02040603050506020204" pitchFamily="18" charset="0"/>
                  <a:cs typeface="Times New Roman" panose="02020603050405020304" pitchFamily="18" charset="0"/>
                </a:rPr>
                <a:t> chính sau:</a:t>
              </a:r>
            </a:p>
            <a:p>
              <a:pPr algn="just" defTabSz="342900">
                <a:lnSpc>
                  <a:spcPct val="135000"/>
                </a:lnSpc>
              </a:pPr>
              <a:r>
                <a:rPr lang="vi-VN" sz="2400">
                  <a:latin typeface="UTM Avo" panose="02040603050506020204" pitchFamily="18" charset="0"/>
                  <a:cs typeface="Times New Roman" panose="02020603050405020304" pitchFamily="18" charset="0"/>
                </a:rPr>
                <a:t>•	Thông tin số dễ dàng được nhân bản và lan truyền nhưng khó bị xoá bỏ hoàn toàn.</a:t>
              </a:r>
            </a:p>
            <a:p>
              <a:pPr algn="just" defTabSz="342900">
                <a:lnSpc>
                  <a:spcPct val="135000"/>
                </a:lnSpc>
              </a:pPr>
              <a:r>
                <a:rPr lang="vi-VN" sz="2400">
                  <a:latin typeface="UTM Avo" panose="02040603050506020204" pitchFamily="18" charset="0"/>
                  <a:cs typeface="Times New Roman" panose="02020603050405020304" pitchFamily="18" charset="0"/>
                </a:rPr>
                <a:t>•	Thông tin số có thể được truy cập từ xa nếu người quản lí thông tin đó cho phép.</a:t>
              </a:r>
            </a:p>
          </p:txBody>
        </p:sp>
      </p:grpSp>
    </p:spTree>
    <p:extLst>
      <p:ext uri="{BB962C8B-B14F-4D97-AF65-F5344CB8AC3E}">
        <p14:creationId xmlns:p14="http://schemas.microsoft.com/office/powerpoint/2010/main" val="16527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0AB92BBA-1E60-4ED2-90AC-86FC54DFE297}"/>
              </a:ext>
            </a:extLst>
          </p:cNvPr>
          <p:cNvGrpSpPr/>
          <p:nvPr/>
        </p:nvGrpSpPr>
        <p:grpSpPr>
          <a:xfrm>
            <a:off x="614523" y="1095022"/>
            <a:ext cx="10567281" cy="5293890"/>
            <a:chOff x="1117599" y="3488775"/>
            <a:chExt cx="10824275" cy="2830332"/>
          </a:xfrm>
        </p:grpSpPr>
        <p:grpSp>
          <p:nvGrpSpPr>
            <p:cNvPr id="4" name="Group 3">
              <a:extLst>
                <a:ext uri="{FF2B5EF4-FFF2-40B4-BE49-F238E27FC236}">
                  <a16:creationId xmlns="" xmlns:a16="http://schemas.microsoft.com/office/drawing/2014/main" id="{1E60D107-1923-4049-861C-AAE5B1C9CB24}"/>
                </a:ext>
              </a:extLst>
            </p:cNvPr>
            <p:cNvGrpSpPr/>
            <p:nvPr/>
          </p:nvGrpSpPr>
          <p:grpSpPr>
            <a:xfrm>
              <a:off x="1117599" y="3499627"/>
              <a:ext cx="10824275" cy="2819480"/>
              <a:chOff x="1493519" y="3862639"/>
              <a:chExt cx="10824275" cy="2819480"/>
            </a:xfrm>
          </p:grpSpPr>
          <p:sp>
            <p:nvSpPr>
              <p:cNvPr id="6" name="Rectangle: Rounded Corners 5">
                <a:extLst>
                  <a:ext uri="{FF2B5EF4-FFF2-40B4-BE49-F238E27FC236}">
                    <a16:creationId xmlns="" xmlns:a16="http://schemas.microsoft.com/office/drawing/2014/main" id="{81FDF420-05B6-4A8C-A656-235D5C85E6A9}"/>
                  </a:ext>
                </a:extLst>
              </p:cNvPr>
              <p:cNvSpPr/>
              <p:nvPr/>
            </p:nvSpPr>
            <p:spPr>
              <a:xfrm>
                <a:off x="1493519" y="3891280"/>
                <a:ext cx="7612324"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 xmlns:a16="http://schemas.microsoft.com/office/drawing/2014/main" id="{64979916-BB72-4821-A0AE-07219C90334E}"/>
                  </a:ext>
                </a:extLst>
              </p:cNvPr>
              <p:cNvSpPr/>
              <p:nvPr/>
            </p:nvSpPr>
            <p:spPr>
              <a:xfrm>
                <a:off x="1493519" y="4207688"/>
                <a:ext cx="10824275" cy="2474431"/>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2</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4A4A2B79-371A-4257-98D0-DAF6EFFB04E1}"/>
                  </a:ext>
                </a:extLst>
              </p:cNvPr>
              <p:cNvSpPr/>
              <p:nvPr/>
            </p:nvSpPr>
            <p:spPr>
              <a:xfrm>
                <a:off x="4165314" y="3917266"/>
                <a:ext cx="494052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 xmlns:a16="http://schemas.microsoft.com/office/drawing/2014/main" id="{BB31F5CE-80D7-4838-8DF8-68495E0BA596}"/>
                </a:ext>
              </a:extLst>
            </p:cNvPr>
            <p:cNvSpPr/>
            <p:nvPr/>
          </p:nvSpPr>
          <p:spPr>
            <a:xfrm>
              <a:off x="3789393" y="3488775"/>
              <a:ext cx="4940530"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Thông tin số</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 xmlns:a16="http://schemas.microsoft.com/office/drawing/2014/main" id="{995CFEF5-65BB-46A9-93B7-66A5F04A9AB8}"/>
              </a:ext>
            </a:extLst>
          </p:cNvPr>
          <p:cNvSpPr/>
          <p:nvPr/>
        </p:nvSpPr>
        <p:spPr>
          <a:xfrm>
            <a:off x="837541" y="1797702"/>
            <a:ext cx="10121247" cy="4515082"/>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Khoa gửi cho An bức ảnh ruộng bậc thang qua thư điện tử. Nhận được, An chỉnh sửa lại ảnh cho đẹp hơn và sử dụng nó làm nền cho ảnh của mình rồi đưa lên trang cá nhân trên mạng xã hội. Em hãy cho biết:</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Máy chủ của dịch vụ thư điện tử có lưu trữ bức ảnh Khoa gửi không?</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2.	Những ai có thể xem được bức ảnh An đưa lên mạng xã hội?</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3.	An có thể gửi ảnh sau khi chình sửa cho Khoa hoặc các bạn khác được không?</a:t>
            </a:r>
          </a:p>
        </p:txBody>
      </p:sp>
      <p:pic>
        <p:nvPicPr>
          <p:cNvPr id="12" name="Picture 11">
            <a:extLst>
              <a:ext uri="{FF2B5EF4-FFF2-40B4-BE49-F238E27FC236}">
                <a16:creationId xmlns=""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spTree>
    <p:extLst>
      <p:ext uri="{BB962C8B-B14F-4D97-AF65-F5344CB8AC3E}">
        <p14:creationId xmlns:p14="http://schemas.microsoft.com/office/powerpoint/2010/main" val="7992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1021</Words>
  <Application>Microsoft Office PowerPoint</Application>
  <PresentationFormat>Widescreen</PresentationFormat>
  <Paragraphs>97</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Segoe Print</vt:lpstr>
      <vt:lpstr>UTM Cookies</vt:lpstr>
      <vt:lpstr>Calibri</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USER</cp:lastModifiedBy>
  <cp:revision>176</cp:revision>
  <dcterms:created xsi:type="dcterms:W3CDTF">2021-06-02T01:34:28Z</dcterms:created>
  <dcterms:modified xsi:type="dcterms:W3CDTF">2023-09-19T22:01:47Z</dcterms:modified>
</cp:coreProperties>
</file>