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22"/>
  </p:notesMasterIdLst>
  <p:sldIdLst>
    <p:sldId id="260" r:id="rId6"/>
    <p:sldId id="364" r:id="rId7"/>
    <p:sldId id="493" r:id="rId8"/>
    <p:sldId id="368" r:id="rId9"/>
    <p:sldId id="374" r:id="rId10"/>
    <p:sldId id="514" r:id="rId11"/>
    <p:sldId id="510" r:id="rId12"/>
    <p:sldId id="513" r:id="rId13"/>
    <p:sldId id="515" r:id="rId14"/>
    <p:sldId id="516" r:id="rId15"/>
    <p:sldId id="517" r:id="rId16"/>
    <p:sldId id="519" r:id="rId17"/>
    <p:sldId id="522" r:id="rId18"/>
    <p:sldId id="537" r:id="rId19"/>
    <p:sldId id="524" r:id="rId20"/>
    <p:sldId id="322" r:id="rId21"/>
    <p:sldId id="323" r:id="rId23"/>
    <p:sldId id="324" r:id="rId24"/>
    <p:sldId id="315" r:id="rId25"/>
    <p:sldId id="525" r:id="rId26"/>
    <p:sldId id="259" r:id="rId27"/>
    <p:sldId id="347" r:id="rId28"/>
    <p:sldId id="265" r:id="rId29"/>
    <p:sldId id="267" r:id="rId30"/>
    <p:sldId id="348" r:id="rId31"/>
    <p:sldId id="527" r:id="rId32"/>
    <p:sldId id="528" r:id="rId33"/>
    <p:sldId id="533" r:id="rId34"/>
    <p:sldId id="531" r:id="rId35"/>
    <p:sldId id="354" r:id="rId36"/>
    <p:sldId id="355" r:id="rId37"/>
    <p:sldId id="356" r:id="rId38"/>
    <p:sldId id="278" r:id="rId39"/>
    <p:sldId id="275" r:id="rId40"/>
    <p:sldId id="277" r:id="rId41"/>
    <p:sldId id="276" r:id="rId42"/>
    <p:sldId id="536" r:id="rId43"/>
    <p:sldId id="535" r:id="rId44"/>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p:restoredTop sz="88119"/>
  </p:normalViewPr>
  <p:slideViewPr>
    <p:cSldViewPr snapToGrid="0" showGuides="1">
      <p:cViewPr varScale="1">
        <p:scale>
          <a:sx n="75" d="100"/>
          <a:sy n="75" d="100"/>
        </p:scale>
        <p:origin x="498" y="60"/>
      </p:cViewPr>
      <p:guideLst>
        <p:guide orient="horz" pos="2160"/>
        <p:guide pos="2880"/>
      </p:guideLst>
    </p:cSldViewPr>
  </p:slideViewPr>
  <p:notesTextViewPr>
    <p:cViewPr>
      <p:scale>
        <a:sx n="1" d="1"/>
        <a:sy n="1" d="1"/>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notesMaster" Target="notesMasters/notesMaster1.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2548A171-01FE-4926-A16B-DB31B1B6B61A}"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fld>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6B03C999-CE3F-421A-91BC-F1EAD5EDC02D}" type="slidenum">
              <a:rPr kumimoji="0" lang="en-US" sz="1200" b="0" i="0" u="none" strike="noStrike" kern="1200" cap="none" spc="0" normalizeH="0" baseline="0" noProof="0" smtClean="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Rectangle 7"/>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en-US" sz="1200" dirty="0">
                <a:solidFill>
                  <a:srgbClr val="000000"/>
                </a:solidFill>
                <a:latin typeface="Times New Roman" panose="02020603050405020304" pitchFamily="18" charset="0"/>
              </a:rPr>
            </a:fld>
            <a:endParaRPr lang="en-US" altLang="en-US" sz="1200" dirty="0">
              <a:solidFill>
                <a:srgbClr val="000000"/>
              </a:solidFill>
              <a:latin typeface="Times New Roman" panose="02020603050405020304" pitchFamily="18" charset="0"/>
              <a:ea typeface="Times New Roman" panose="02020603050405020304" pitchFamily="18" charset="0"/>
            </a:endParaRPr>
          </a:p>
        </p:txBody>
      </p:sp>
      <p:sp>
        <p:nvSpPr>
          <p:cNvPr id="23554" name="Rectangle 2"/>
          <p:cNvSpPr>
            <a:spLocks noGrp="1" noRot="1" noChangeAspect="1" noTextEdit="1"/>
          </p:cNvSpPr>
          <p:nvPr>
            <p:ph type="sldImg"/>
          </p:nvPr>
        </p:nvSpPr>
        <p:spPr>
          <a:ln>
            <a:solidFill>
              <a:srgbClr val="000000"/>
            </a:solidFill>
            <a:miter/>
          </a:ln>
        </p:spPr>
      </p:sp>
      <p:sp>
        <p:nvSpPr>
          <p:cNvPr id="23555" name="Rectangle 3"/>
          <p:cNvSpPr>
            <a:spLocks noGrp="1"/>
          </p:cNvSpPr>
          <p:nvPr>
            <p:ph type="body"/>
          </p:nvPr>
        </p:nvSpPr>
        <p:spPr>
          <a:noFill/>
          <a:ln>
            <a:noFill/>
          </a:ln>
        </p:spPr>
        <p:txBody>
          <a:bodyPr wrap="square" lIns="91440" tIns="45720" rIns="91440" bIns="45720" anchor="t" anchorCtr="0"/>
          <a:p>
            <a:pPr lvl="0">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Rectangle 7"/>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en-US" sz="1200" dirty="0">
                <a:solidFill>
                  <a:srgbClr val="000000"/>
                </a:solidFill>
                <a:latin typeface="Times New Roman" panose="02020603050405020304" pitchFamily="18" charset="0"/>
              </a:rPr>
            </a:fld>
            <a:endParaRPr lang="en-US" altLang="en-US" sz="1200" dirty="0">
              <a:solidFill>
                <a:srgbClr val="000000"/>
              </a:solidFill>
              <a:latin typeface="Times New Roman" panose="02020603050405020304" pitchFamily="18" charset="0"/>
              <a:ea typeface="Times New Roman" panose="02020603050405020304" pitchFamily="18" charset="0"/>
            </a:endParaRPr>
          </a:p>
        </p:txBody>
      </p:sp>
      <p:sp>
        <p:nvSpPr>
          <p:cNvPr id="25602" name="Rectangle 2"/>
          <p:cNvSpPr>
            <a:spLocks noGrp="1" noRot="1" noChangeAspect="1" noTextEdit="1"/>
          </p:cNvSpPr>
          <p:nvPr>
            <p:ph type="sldImg"/>
          </p:nvPr>
        </p:nvSpPr>
        <p:spPr>
          <a:ln>
            <a:solidFill>
              <a:srgbClr val="000000"/>
            </a:solidFill>
            <a:miter/>
          </a:ln>
        </p:spPr>
      </p:sp>
      <p:sp>
        <p:nvSpPr>
          <p:cNvPr id="25603" name="Rectangle 3"/>
          <p:cNvSpPr>
            <a:spLocks noGrp="1"/>
          </p:cNvSpPr>
          <p:nvPr>
            <p:ph type="body"/>
          </p:nvPr>
        </p:nvSpPr>
        <p:spPr>
          <a:noFill/>
          <a:ln>
            <a:noFill/>
          </a:ln>
        </p:spPr>
        <p:txBody>
          <a:bodyPr wrap="square" lIns="91440" tIns="45720" rIns="91440" bIns="45720" anchor="t" anchorCtr="0"/>
          <a:p>
            <a:pPr lvl="0">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Rectangle 7"/>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en-US" sz="1200" dirty="0">
                <a:solidFill>
                  <a:srgbClr val="000000"/>
                </a:solidFill>
                <a:latin typeface="Times New Roman" panose="02020603050405020304" pitchFamily="18" charset="0"/>
              </a:rPr>
            </a:fld>
            <a:endParaRPr lang="en-US" altLang="en-US" sz="1200" dirty="0">
              <a:solidFill>
                <a:srgbClr val="000000"/>
              </a:solidFill>
              <a:latin typeface="Times New Roman" panose="02020603050405020304" pitchFamily="18" charset="0"/>
              <a:ea typeface="Times New Roman" panose="02020603050405020304" pitchFamily="18" charset="0"/>
            </a:endParaRPr>
          </a:p>
        </p:txBody>
      </p:sp>
      <p:sp>
        <p:nvSpPr>
          <p:cNvPr id="27650" name="Rectangle 2"/>
          <p:cNvSpPr>
            <a:spLocks noGrp="1" noRot="1" noChangeAspect="1" noTextEdit="1"/>
          </p:cNvSpPr>
          <p:nvPr>
            <p:ph type="sldImg"/>
          </p:nvPr>
        </p:nvSpPr>
        <p:spPr>
          <a:ln>
            <a:solidFill>
              <a:srgbClr val="000000"/>
            </a:solidFill>
            <a:miter/>
          </a:ln>
        </p:spPr>
      </p:sp>
      <p:sp>
        <p:nvSpPr>
          <p:cNvPr id="27651" name="Rectangle 3"/>
          <p:cNvSpPr>
            <a:spLocks noGrp="1"/>
          </p:cNvSpPr>
          <p:nvPr>
            <p:ph type="body"/>
          </p:nvPr>
        </p:nvSpPr>
        <p:spPr>
          <a:noFill/>
          <a:ln>
            <a:noFill/>
          </a:ln>
        </p:spPr>
        <p:txBody>
          <a:bodyPr wrap="square" lIns="91440" tIns="45720" rIns="91440" bIns="45720" anchor="t" anchorCtr="0"/>
          <a:p>
            <a:pPr lvl="0">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Slide Image Placeholder 1"/>
          <p:cNvSpPr>
            <a:spLocks noGrp="1" noRot="1" noChangeAspect="1" noTextEdit="1"/>
          </p:cNvSpPr>
          <p:nvPr>
            <p:ph type="sldImg"/>
          </p:nvPr>
        </p:nvSpPr>
        <p:spPr>
          <a:ln>
            <a:solidFill>
              <a:srgbClr val="000000"/>
            </a:solidFill>
            <a:miter/>
          </a:ln>
        </p:spPr>
      </p:sp>
      <p:sp>
        <p:nvSpPr>
          <p:cNvPr id="37890" name="Notes Placeholder 2"/>
          <p:cNvSpPr>
            <a:spLocks noGrp="1"/>
          </p:cNvSpPr>
          <p:nvPr>
            <p:ph type="body"/>
          </p:nvPr>
        </p:nvSpPr>
        <p:spPr>
          <a:noFill/>
          <a:ln>
            <a:noFill/>
          </a:ln>
        </p:spPr>
        <p:txBody>
          <a:bodyPr wrap="square" lIns="91440" tIns="45720" rIns="91440" bIns="45720" anchor="t" anchorCtr="0"/>
          <a:p>
            <a:pPr lvl="0">
              <a:spcBef>
                <a:spcPct val="0"/>
              </a:spcBef>
            </a:pPr>
            <a:endParaRPr lang="en-AU" altLang="x-none" dirty="0"/>
          </a:p>
        </p:txBody>
      </p:sp>
      <p:sp>
        <p:nvSpPr>
          <p:cNvPr id="37891" name="Slide Number Placeholder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Slide Image Placeholder 1"/>
          <p:cNvSpPr>
            <a:spLocks noGrp="1" noRot="1" noChangeAspect="1" noTextEdit="1"/>
          </p:cNvSpPr>
          <p:nvPr>
            <p:ph type="sldImg"/>
          </p:nvPr>
        </p:nvSpPr>
        <p:spPr>
          <a:ln>
            <a:solidFill>
              <a:srgbClr val="000000"/>
            </a:solidFill>
            <a:miter/>
          </a:ln>
        </p:spPr>
      </p:sp>
      <p:sp>
        <p:nvSpPr>
          <p:cNvPr id="39938" name="Notes Placeholder 2"/>
          <p:cNvSpPr>
            <a:spLocks noGrp="1"/>
          </p:cNvSpPr>
          <p:nvPr>
            <p:ph type="body"/>
          </p:nvPr>
        </p:nvSpPr>
        <p:spPr>
          <a:noFill/>
          <a:ln>
            <a:noFill/>
          </a:ln>
        </p:spPr>
        <p:txBody>
          <a:bodyPr wrap="square" lIns="91440" tIns="45720" rIns="91440" bIns="45720" anchor="t" anchorCtr="0"/>
          <a:p>
            <a:pPr lvl="0">
              <a:spcBef>
                <a:spcPct val="0"/>
              </a:spcBef>
            </a:pPr>
            <a:endParaRPr lang="en-AU" altLang="x-none" dirty="0"/>
          </a:p>
        </p:txBody>
      </p:sp>
      <p:sp>
        <p:nvSpPr>
          <p:cNvPr id="39939" name="Slide Number Placeholder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dirty="0">
                <a:solidFill>
                  <a:srgbClr val="000000"/>
                </a:solidFill>
              </a:rPr>
            </a:fld>
            <a:endParaRPr lang="en-US" altLang="zh-CN"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Slide Image Placeholder 1"/>
          <p:cNvSpPr>
            <a:spLocks noGrp="1" noRot="1" noChangeAspect="1" noTextEdit="1"/>
          </p:cNvSpPr>
          <p:nvPr>
            <p:ph type="sldImg"/>
          </p:nvPr>
        </p:nvSpPr>
        <p:spPr>
          <a:ln>
            <a:solidFill>
              <a:srgbClr val="000000"/>
            </a:solidFill>
            <a:miter/>
          </a:ln>
        </p:spPr>
      </p:sp>
      <p:sp>
        <p:nvSpPr>
          <p:cNvPr id="41986" name="Notes Placeholder 2"/>
          <p:cNvSpPr>
            <a:spLocks noGrp="1"/>
          </p:cNvSpPr>
          <p:nvPr>
            <p:ph type="body"/>
          </p:nvPr>
        </p:nvSpPr>
        <p:spPr>
          <a:noFill/>
          <a:ln>
            <a:noFill/>
          </a:ln>
        </p:spPr>
        <p:txBody>
          <a:bodyPr wrap="square" lIns="91440" tIns="45720" rIns="91440" bIns="45720" anchor="t" anchorCtr="0"/>
          <a:p>
            <a:pPr lvl="0">
              <a:spcBef>
                <a:spcPct val="0"/>
              </a:spcBef>
            </a:pPr>
            <a:endParaRPr lang="en-AU" altLang="x-none" dirty="0"/>
          </a:p>
        </p:txBody>
      </p:sp>
      <p:sp>
        <p:nvSpPr>
          <p:cNvPr id="41987" name="Slide Number Placeholder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dirty="0">
                <a:solidFill>
                  <a:srgbClr val="000000"/>
                </a:solidFill>
              </a:rPr>
            </a:fld>
            <a:endParaRPr lang="en-US" altLang="zh-CN"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pPr fontAlgn="auto"/>
            <a:r>
              <a:rPr lang="en-US" strike="noStrike" noProof="1"/>
              <a:t>Click to edit Master title style</a:t>
            </a:r>
            <a:endParaRPr lang="en-US"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pPr fontAlgn="auto"/>
            <a:r>
              <a:rPr lang="en-US" strike="noStrike" noProof="1"/>
              <a:t>Click to edit Master title style</a:t>
            </a:r>
            <a:endParaRPr lang="en-US" strike="noStrike" noProof="1"/>
          </a:p>
        </p:txBody>
      </p:sp>
      <p:sp>
        <p:nvSpPr>
          <p:cNvPr id="3" name="Vertical Text Placeholder 2"/>
          <p:cNvSpPr>
            <a:spLocks noGrp="1"/>
          </p:cNvSpPr>
          <p:nvPr>
            <p:ph type="body" orient="vert" idx="1"/>
          </p:nvPr>
        </p:nvSpPr>
        <p:spPr>
          <a:xfrm>
            <a:off x="838200" y="365125"/>
            <a:ext cx="7734300" cy="5811838"/>
          </a:xfrm>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pPr fontAlgn="auto"/>
            <a:r>
              <a:rPr lang="en-US" strike="noStrike" noProof="1"/>
              <a:t>Click to edit Master title style</a:t>
            </a:r>
            <a:endParaRPr lang="vi-VN"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Content Placeholder 2"/>
          <p:cNvSpPr>
            <a:spLocks noGrp="1"/>
          </p:cNvSpPr>
          <p:nvPr>
            <p:ph idx="1"/>
          </p:nvPr>
        </p:nvSpPr>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pPr fontAlgn="auto"/>
            <a:r>
              <a:rPr lang="en-US" strike="noStrike" noProof="1"/>
              <a:t>Click to edit Master title style</a:t>
            </a:r>
            <a:endParaRPr lang="vi-VN" strike="noStrike" noProof="1"/>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Edit Master text styles</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Content Placeholder 2"/>
          <p:cNvSpPr>
            <a:spLocks noGrp="1"/>
          </p:cNvSpPr>
          <p:nvPr>
            <p:ph sz="half" idx="1"/>
          </p:nvPr>
        </p:nvSpPr>
        <p:spPr>
          <a:xfrm>
            <a:off x="838200" y="1825625"/>
            <a:ext cx="5181600" cy="435133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Content Placeholder 3"/>
          <p:cNvSpPr>
            <a:spLocks noGrp="1"/>
          </p:cNvSpPr>
          <p:nvPr>
            <p:ph sz="half" idx="2"/>
          </p:nvPr>
        </p:nvSpPr>
        <p:spPr>
          <a:xfrm>
            <a:off x="6172200" y="1825625"/>
            <a:ext cx="5181600" cy="435133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auto"/>
            <a:r>
              <a:rPr lang="en-US" strike="noStrike" noProof="1"/>
              <a:t>Click to edit Master title style</a:t>
            </a:r>
            <a:endParaRPr lang="vi-VN"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Edit Master text styles</a:t>
            </a:r>
            <a:endParaRPr lang="en-US" strike="noStrike" noProof="1"/>
          </a:p>
        </p:txBody>
      </p:sp>
      <p:sp>
        <p:nvSpPr>
          <p:cNvPr id="4" name="Content Placeholder 3"/>
          <p:cNvSpPr>
            <a:spLocks noGrp="1"/>
          </p:cNvSpPr>
          <p:nvPr>
            <p:ph sz="half" idx="2"/>
          </p:nvPr>
        </p:nvSpPr>
        <p:spPr>
          <a:xfrm>
            <a:off x="839788" y="2505075"/>
            <a:ext cx="5157787" cy="368458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Edit Master text styles</a:t>
            </a:r>
            <a:endParaRPr lang="en-US" strike="noStrike" noProof="1"/>
          </a:p>
        </p:txBody>
      </p:sp>
      <p:sp>
        <p:nvSpPr>
          <p:cNvPr id="6" name="Content Placeholder 5"/>
          <p:cNvSpPr>
            <a:spLocks noGrp="1"/>
          </p:cNvSpPr>
          <p:nvPr>
            <p:ph sz="quarter" idx="4"/>
          </p:nvPr>
        </p:nvSpPr>
        <p:spPr>
          <a:xfrm>
            <a:off x="6172200" y="2505075"/>
            <a:ext cx="5183188" cy="368458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pPr fontAlgn="auto"/>
            <a:r>
              <a:rPr lang="en-US" strike="noStrike" noProof="1"/>
              <a:t>Click to edit Master title style</a:t>
            </a:r>
            <a:endParaRPr lang="vi-VN" strike="noStrike"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en-US" strike="noStrike" noProof="1"/>
              <a:t>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Content Placeholder 2"/>
          <p:cNvSpPr>
            <a:spLocks noGrp="1"/>
          </p:cNvSpPr>
          <p:nvPr>
            <p:ph idx="1"/>
          </p:nvPr>
        </p:nvSpPr>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pPr fontAlgn="auto"/>
            <a:r>
              <a:rPr lang="en-US" strike="noStrike" noProof="1"/>
              <a:t>Click to edit Master title style</a:t>
            </a:r>
            <a:endParaRPr lang="vi-VN" strike="noStrike" noProof="1"/>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en-US" strike="noStrike" noProof="1"/>
              <a:t>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Vertical Text Placeholder 2"/>
          <p:cNvSpPr>
            <a:spLocks noGrp="1"/>
          </p:cNvSpPr>
          <p:nvPr>
            <p:ph type="body" orient="vert" idx="1"/>
          </p:nvPr>
        </p:nvSpPr>
        <p:spPr/>
        <p:txBody>
          <a:bodyPr vert="eaVert"/>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pPr fontAlgn="auto"/>
            <a:r>
              <a:rPr lang="en-US" strike="noStrike" noProof="1"/>
              <a:t>Click to edit Master title style</a:t>
            </a:r>
            <a:endParaRPr lang="vi-VN" strike="noStrike" noProof="1"/>
          </a:p>
        </p:txBody>
      </p:sp>
      <p:sp>
        <p:nvSpPr>
          <p:cNvPr id="3" name="Vertical Text Placeholder 2"/>
          <p:cNvSpPr>
            <a:spLocks noGrp="1"/>
          </p:cNvSpPr>
          <p:nvPr>
            <p:ph type="body" orient="vert" idx="1"/>
          </p:nvPr>
        </p:nvSpPr>
        <p:spPr>
          <a:xfrm>
            <a:off x="838200" y="365125"/>
            <a:ext cx="7734300" cy="5811838"/>
          </a:xfrm>
        </p:spPr>
        <p:txBody>
          <a:bodyPr vert="eaVert"/>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pPr fontAlgn="auto"/>
            <a:r>
              <a:rPr lang="en-US" strike="noStrike" noProof="1"/>
              <a:t>Click to edit Master title style</a:t>
            </a:r>
            <a:endParaRPr lang="vi-VN"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Content Placeholder 2"/>
          <p:cNvSpPr>
            <a:spLocks noGrp="1"/>
          </p:cNvSpPr>
          <p:nvPr>
            <p:ph idx="1"/>
          </p:nvPr>
        </p:nvSpPr>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pPr fontAlgn="auto"/>
            <a:r>
              <a:rPr lang="en-US" strike="noStrike" noProof="1"/>
              <a:t>Click to edit Master title style</a:t>
            </a:r>
            <a:endParaRPr lang="vi-VN" strike="noStrike" noProof="1"/>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Edit Master text styles</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Content Placeholder 2"/>
          <p:cNvSpPr>
            <a:spLocks noGrp="1"/>
          </p:cNvSpPr>
          <p:nvPr>
            <p:ph sz="half" idx="1"/>
          </p:nvPr>
        </p:nvSpPr>
        <p:spPr>
          <a:xfrm>
            <a:off x="838200" y="1825625"/>
            <a:ext cx="5181600" cy="435133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Content Placeholder 3"/>
          <p:cNvSpPr>
            <a:spLocks noGrp="1"/>
          </p:cNvSpPr>
          <p:nvPr>
            <p:ph sz="half" idx="2"/>
          </p:nvPr>
        </p:nvSpPr>
        <p:spPr>
          <a:xfrm>
            <a:off x="6172200" y="1825625"/>
            <a:ext cx="5181600" cy="435133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auto"/>
            <a:r>
              <a:rPr lang="en-US" strike="noStrike" noProof="1"/>
              <a:t>Click to edit Master title style</a:t>
            </a:r>
            <a:endParaRPr lang="vi-VN"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Edit Master text styles</a:t>
            </a:r>
            <a:endParaRPr lang="en-US" strike="noStrike" noProof="1"/>
          </a:p>
        </p:txBody>
      </p:sp>
      <p:sp>
        <p:nvSpPr>
          <p:cNvPr id="4" name="Content Placeholder 3"/>
          <p:cNvSpPr>
            <a:spLocks noGrp="1"/>
          </p:cNvSpPr>
          <p:nvPr>
            <p:ph sz="half" idx="2"/>
          </p:nvPr>
        </p:nvSpPr>
        <p:spPr>
          <a:xfrm>
            <a:off x="839788" y="2505075"/>
            <a:ext cx="5157787" cy="368458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Edit Master text styles</a:t>
            </a:r>
            <a:endParaRPr lang="en-US" strike="noStrike" noProof="1"/>
          </a:p>
        </p:txBody>
      </p:sp>
      <p:sp>
        <p:nvSpPr>
          <p:cNvPr id="6" name="Content Placeholder 5"/>
          <p:cNvSpPr>
            <a:spLocks noGrp="1"/>
          </p:cNvSpPr>
          <p:nvPr>
            <p:ph sz="quarter" idx="4"/>
          </p:nvPr>
        </p:nvSpPr>
        <p:spPr>
          <a:xfrm>
            <a:off x="6172200" y="2505075"/>
            <a:ext cx="5183188" cy="3684588"/>
          </a:xfrm>
        </p:spPr>
        <p:txBody>
          <a:body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pPr fontAlgn="auto"/>
            <a:r>
              <a:rPr lang="en-US" strike="noStrike" noProof="1"/>
              <a:t>Click to edit Master title style</a:t>
            </a:r>
            <a:endParaRPr lang="en-US" strike="noStrike" noProof="1"/>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Click to edit Master text styles</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pPr fontAlgn="auto"/>
            <a:r>
              <a:rPr lang="en-US" strike="noStrike" noProof="1"/>
              <a:t>Click to edit Master title style</a:t>
            </a:r>
            <a:endParaRPr lang="vi-VN" strike="noStrike"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en-US" strike="noStrike" noProof="1"/>
              <a:t>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pPr fontAlgn="auto"/>
            <a:r>
              <a:rPr lang="en-US" strike="noStrike" noProof="1"/>
              <a:t>Click to edit Master title style</a:t>
            </a:r>
            <a:endParaRPr lang="vi-VN" strike="noStrike" noProof="1"/>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en-US" strike="noStrike" noProof="1"/>
              <a:t>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vi-VN" strike="noStrike" noProof="1"/>
          </a:p>
        </p:txBody>
      </p:sp>
      <p:sp>
        <p:nvSpPr>
          <p:cNvPr id="3" name="Vertical Text Placeholder 2"/>
          <p:cNvSpPr>
            <a:spLocks noGrp="1"/>
          </p:cNvSpPr>
          <p:nvPr>
            <p:ph type="body" orient="vert" idx="1"/>
          </p:nvPr>
        </p:nvSpPr>
        <p:spPr/>
        <p:txBody>
          <a:bodyPr vert="eaVert"/>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pPr fontAlgn="auto"/>
            <a:r>
              <a:rPr lang="en-US" strike="noStrike" noProof="1"/>
              <a:t>Click to edit Master title style</a:t>
            </a:r>
            <a:endParaRPr lang="vi-VN" strike="noStrike" noProof="1"/>
          </a:p>
        </p:txBody>
      </p:sp>
      <p:sp>
        <p:nvSpPr>
          <p:cNvPr id="3" name="Vertical Text Placeholder 2"/>
          <p:cNvSpPr>
            <a:spLocks noGrp="1"/>
          </p:cNvSpPr>
          <p:nvPr>
            <p:ph type="body" orient="vert" idx="1"/>
          </p:nvPr>
        </p:nvSpPr>
        <p:spPr>
          <a:xfrm>
            <a:off x="838200" y="365125"/>
            <a:ext cx="7734300" cy="5811838"/>
          </a:xfrm>
        </p:spPr>
        <p:txBody>
          <a:bodyPr vert="eaVert"/>
          <a:lstStyle/>
          <a:p>
            <a:pPr lvl="0" fontAlgn="auto"/>
            <a:r>
              <a:rPr lang="en-US" strike="noStrike" noProof="1"/>
              <a:t>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pPr fontAlgn="auto"/>
            <a:r>
              <a:rPr lang="en-US" strike="noStrike" noProof="1"/>
              <a:t>Click to edit Master title style</a:t>
            </a:r>
            <a:endParaRPr lang="en-US" strike="noStrike" noProof="1"/>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en-US" strike="noStrike" noProof="1"/>
              <a:t>Click to edit Master subtitle style</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Content Placeholder 2"/>
          <p:cNvSpPr>
            <a:spLocks noGrp="1"/>
          </p:cNvSpPr>
          <p:nvPr>
            <p:ph idx="1"/>
          </p:nvPr>
        </p:nvSpPr>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pPr fontAlgn="auto"/>
            <a:r>
              <a:rPr lang="en-US" strike="noStrike" noProof="1"/>
              <a:t>Click to edit Master title style</a:t>
            </a:r>
            <a:endParaRPr lang="en-US" strike="noStrike" noProof="1"/>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en-US" strike="noStrike" noProof="1"/>
              <a:t>Click to edit Master text styles</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auto"/>
            <a:r>
              <a:rPr lang="en-US" strike="noStrike" noProof="1"/>
              <a:t>Click to edit Master title style</a:t>
            </a:r>
            <a:endParaRPr lang="en-US" strike="noStrike" noProof="1"/>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Click to edit Master text styles</a:t>
            </a:r>
            <a:endParaRPr lang="en-US" strike="noStrike" noProof="1"/>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Click to edit Master text styles</a:t>
            </a:r>
            <a:endParaRPr lang="en-US" strike="noStrike" noProof="1"/>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Content Placeholder 2"/>
          <p:cNvSpPr>
            <a:spLocks noGrp="1"/>
          </p:cNvSpPr>
          <p:nvPr>
            <p:ph sz="half" idx="1"/>
          </p:nvPr>
        </p:nvSpPr>
        <p:spPr>
          <a:xfrm>
            <a:off x="838200" y="1825625"/>
            <a:ext cx="5181600" cy="4351338"/>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Content Placeholder 3"/>
          <p:cNvSpPr>
            <a:spLocks noGrp="1"/>
          </p:cNvSpPr>
          <p:nvPr>
            <p:ph sz="half" idx="2"/>
          </p:nvPr>
        </p:nvSpPr>
        <p:spPr>
          <a:xfrm>
            <a:off x="6172200" y="1825625"/>
            <a:ext cx="5181600" cy="4351338"/>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pPr fontAlgn="auto"/>
            <a:r>
              <a:rPr lang="en-US" strike="noStrike" noProof="1"/>
              <a:t>Click to edit Master title style</a:t>
            </a:r>
            <a:endParaRPr lang="en-US" strike="noStrike" noProof="1"/>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en-US" strike="noStrike" noProof="1"/>
              <a:t>Click to 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pPr fontAlgn="auto"/>
            <a:r>
              <a:rPr lang="en-US" strike="noStrike" noProof="1"/>
              <a:t>Click to edit Master title style</a:t>
            </a:r>
            <a:endParaRPr lang="en-US" strike="noStrike" noProof="1"/>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en-US" strike="noStrike" noProof="1"/>
              <a:t>Click to 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pPr fontAlgn="auto"/>
            <a:r>
              <a:rPr lang="en-US" strike="noStrike" noProof="1"/>
              <a:t>Click to edit Master title style</a:t>
            </a:r>
            <a:endParaRPr lang="en-US" strike="noStrike" noProof="1"/>
          </a:p>
        </p:txBody>
      </p:sp>
      <p:sp>
        <p:nvSpPr>
          <p:cNvPr id="3" name="Vertical Text Placeholder 2"/>
          <p:cNvSpPr>
            <a:spLocks noGrp="1"/>
          </p:cNvSpPr>
          <p:nvPr>
            <p:ph type="body" orient="vert" idx="1"/>
          </p:nvPr>
        </p:nvSpPr>
        <p:spPr>
          <a:xfrm>
            <a:off x="609600" y="274639"/>
            <a:ext cx="8026400" cy="5851525"/>
          </a:xfrm>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vi-VN" strike="noStrike" noProof="1"/>
          </a:p>
        </p:txBody>
      </p:sp>
      <p:sp>
        <p:nvSpPr>
          <p:cNvPr id="7" name="Rectangle 4"/>
          <p:cNvSpPr>
            <a:spLocks noGrp="1" noChangeArrowheads="1"/>
          </p:cNvSpPr>
          <p:nvPr>
            <p:ph type="dt" sz="half" idx="2"/>
          </p:nvPr>
        </p:nvSpPr>
        <p:spPr>
          <a:xfrm>
            <a:off x="609600" y="6356350"/>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Rectangle 5"/>
          <p:cNvSpPr>
            <a:spLocks noGrp="1" noChangeArrowheads="1"/>
          </p:cNvSpPr>
          <p:nvPr>
            <p:ph type="ftr" sz="quarter" idx="3"/>
          </p:nvPr>
        </p:nvSpPr>
        <p:spPr>
          <a:xfrm>
            <a:off x="4165600" y="6356350"/>
            <a:ext cx="3860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Rectangle 6"/>
          <p:cNvSpPr>
            <a:spLocks noGrp="1" noChangeArrowheads="1"/>
          </p:cNvSpPr>
          <p:nvPr>
            <p:ph type="sldNum" sz="quarter" idx="4"/>
          </p:nvPr>
        </p:nvSpPr>
        <p:spPr>
          <a:xfrm>
            <a:off x="8737600" y="6356350"/>
            <a:ext cx="28448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63ACBF8-CD7A-491E-89B5-83A12D690A94}" type="slidenum">
              <a:rPr kumimoji="0" lang="en-US"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auto"/>
            <a:r>
              <a:rPr lang="en-US" strike="noStrike" noProof="1"/>
              <a:t>Click to edit Master title style</a:t>
            </a:r>
            <a:endParaRPr lang="en-US"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Click to edit Master text styles</a:t>
            </a:r>
            <a:endParaRPr lang="en-US" strike="noStrike" noProof="1"/>
          </a:p>
        </p:txBody>
      </p:sp>
      <p:sp>
        <p:nvSpPr>
          <p:cNvPr id="4" name="Content Placeholder 3"/>
          <p:cNvSpPr>
            <a:spLocks noGrp="1"/>
          </p:cNvSpPr>
          <p:nvPr>
            <p:ph sz="half" idx="2"/>
          </p:nvPr>
        </p:nvSpPr>
        <p:spPr>
          <a:xfrm>
            <a:off x="839788" y="2505075"/>
            <a:ext cx="5157787" cy="3684588"/>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Click to edit Master text styles</a:t>
            </a:r>
            <a:endParaRPr lang="en-US" strike="noStrike" noProof="1"/>
          </a:p>
        </p:txBody>
      </p:sp>
      <p:sp>
        <p:nvSpPr>
          <p:cNvPr id="6" name="Content Placeholder 5"/>
          <p:cNvSpPr>
            <a:spLocks noGrp="1"/>
          </p:cNvSpPr>
          <p:nvPr>
            <p:ph sz="quarter" idx="4"/>
          </p:nvPr>
        </p:nvSpPr>
        <p:spPr>
          <a:xfrm>
            <a:off x="6172200" y="2505075"/>
            <a:ext cx="5183188" cy="3684588"/>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pPr fontAlgn="auto"/>
            <a:r>
              <a:rPr lang="en-US" strike="noStrike" noProof="1"/>
              <a:t>Click to edit Master title style</a:t>
            </a:r>
            <a:endParaRPr lang="en-US" strike="noStrike"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en-US" strike="noStrike" noProof="1"/>
              <a:t>Click to 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pPr fontAlgn="auto"/>
            <a:r>
              <a:rPr lang="en-US" strike="noStrike" noProof="1"/>
              <a:t>Click to edit Master title style</a:t>
            </a:r>
            <a:endParaRPr lang="en-US" strike="noStrike" noProof="1"/>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en-US" strike="noStrike" noProof="1"/>
              <a:t>Click to edit Master text styles</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dirty="0"/>
              <a:t>Click to edit Master title style</a:t>
            </a:r>
            <a:endParaRPr lang="en-US" dirty="0"/>
          </a:p>
        </p:txBody>
      </p:sp>
      <p:sp>
        <p:nvSpPr>
          <p:cNvPr id="1027" name="Text Placeholder 2"/>
          <p:cNvSpPr>
            <a:spLocks noGrp="1"/>
          </p:cNvSpPr>
          <p:nvPr>
            <p:ph type="body"/>
          </p:nvPr>
        </p:nvSpPr>
        <p:spPr>
          <a:xfrm>
            <a:off x="838200" y="1825625"/>
            <a:ext cx="10515600" cy="4351338"/>
          </a:xfrm>
          <a:prstGeom prst="rect">
            <a:avLst/>
          </a:prstGeom>
          <a:noFill/>
          <a:ln w="9525">
            <a:noFill/>
          </a:ln>
        </p:spPr>
        <p:txBody>
          <a:bodyPr anchor="t" anchorCtr="0"/>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dirty="0"/>
              <a:t>Click to edit Master title style</a:t>
            </a:r>
            <a:endParaRPr lang="vi-VN" altLang="x-none" dirty="0"/>
          </a:p>
        </p:txBody>
      </p:sp>
      <p:sp>
        <p:nvSpPr>
          <p:cNvPr id="2051" name="Text Placeholder 2"/>
          <p:cNvSpPr>
            <a:spLocks noGrp="1"/>
          </p:cNvSpPr>
          <p:nvPr>
            <p:ph type="body"/>
          </p:nvPr>
        </p:nvSpPr>
        <p:spPr>
          <a:xfrm>
            <a:off x="838200" y="1825625"/>
            <a:ext cx="10515600" cy="4351338"/>
          </a:xfrm>
          <a:prstGeom prst="rect">
            <a:avLst/>
          </a:prstGeom>
          <a:noFill/>
          <a:ln w="9525">
            <a:noFill/>
          </a:ln>
        </p:spPr>
        <p:txBody>
          <a:bodyPr anchor="t" anchorCtr="0"/>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vi-VN" altLang="x-non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dirty="0"/>
              <a:t>Click to edit Master title style</a:t>
            </a:r>
            <a:endParaRPr lang="vi-VN" altLang="x-none" dirty="0"/>
          </a:p>
        </p:txBody>
      </p:sp>
      <p:sp>
        <p:nvSpPr>
          <p:cNvPr id="3075" name="Text Placeholder 2"/>
          <p:cNvSpPr>
            <a:spLocks noGrp="1"/>
          </p:cNvSpPr>
          <p:nvPr>
            <p:ph type="body"/>
          </p:nvPr>
        </p:nvSpPr>
        <p:spPr>
          <a:xfrm>
            <a:off x="838200" y="1825625"/>
            <a:ext cx="10515600" cy="4351338"/>
          </a:xfrm>
          <a:prstGeom prst="rect">
            <a:avLst/>
          </a:prstGeom>
          <a:noFill/>
          <a:ln w="9525">
            <a:noFill/>
          </a:ln>
        </p:spPr>
        <p:txBody>
          <a:bodyPr anchor="t" anchorCtr="0"/>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vi-VN" altLang="x-non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098" name="Title Placeholder 1"/>
          <p:cNvSpPr>
            <a:spLocks noGrp="1"/>
          </p:cNvSpPr>
          <p:nvPr>
            <p:ph type="title"/>
          </p:nvPr>
        </p:nvSpPr>
        <p:spPr>
          <a:xfrm>
            <a:off x="609600" y="274638"/>
            <a:ext cx="10972800" cy="1143000"/>
          </a:xfrm>
          <a:prstGeom prst="rect">
            <a:avLst/>
          </a:prstGeom>
          <a:noFill/>
          <a:ln w="9525">
            <a:noFill/>
          </a:ln>
        </p:spPr>
        <p:txBody>
          <a:bodyPr anchor="ctr" anchorCtr="0"/>
          <a:p>
            <a:pPr lvl="0"/>
            <a:r>
              <a:rPr lang="en-US" dirty="0"/>
              <a:t>Click to edit Master title style</a:t>
            </a:r>
            <a:endParaRPr lang="en-US" dirty="0"/>
          </a:p>
        </p:txBody>
      </p:sp>
      <p:sp>
        <p:nvSpPr>
          <p:cNvPr id="4099" name="Text Placeholder 2"/>
          <p:cNvSpPr>
            <a:spLocks noGrp="1"/>
          </p:cNvSpPr>
          <p:nvPr>
            <p:ph type="body"/>
          </p:nvPr>
        </p:nvSpPr>
        <p:spPr>
          <a:xfrm>
            <a:off x="609600" y="1600200"/>
            <a:ext cx="10972800" cy="4525963"/>
          </a:xfrm>
          <a:prstGeom prst="rect">
            <a:avLst/>
          </a:prstGeom>
          <a:noFill/>
          <a:ln w="9525">
            <a:noFill/>
          </a:ln>
        </p:spPr>
        <p:txBody>
          <a:bodyPr anchor="t" anchorCtr="0"/>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5.xml"/><Relationship Id="rId2" Type="http://schemas.openxmlformats.org/officeDocument/2006/relationships/image" Target="../media/image16.pn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5.xml"/><Relationship Id="rId2" Type="http://schemas.openxmlformats.org/officeDocument/2006/relationships/image" Target="../media/image16.pn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5.xml"/><Relationship Id="rId2" Type="http://schemas.openxmlformats.org/officeDocument/2006/relationships/image" Target="../media/image16.png"/><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8.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9.jpe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9.jpe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slide" Target="slide36.xml"/><Relationship Id="rId7" Type="http://schemas.openxmlformats.org/officeDocument/2006/relationships/slide" Target="slide35.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slide" Target="slide32.xml"/><Relationship Id="rId3" Type="http://schemas.openxmlformats.org/officeDocument/2006/relationships/slide" Target="slide31.xml"/><Relationship Id="rId2" Type="http://schemas.openxmlformats.org/officeDocument/2006/relationships/image" Target="../media/image21.png"/><Relationship Id="rId14" Type="http://schemas.openxmlformats.org/officeDocument/2006/relationships/slideLayout" Target="../slideLayouts/slideLayout13.xml"/><Relationship Id="rId13" Type="http://schemas.openxmlformats.org/officeDocument/2006/relationships/image" Target="../media/image25.png"/><Relationship Id="rId12" Type="http://schemas.openxmlformats.org/officeDocument/2006/relationships/audio" Target="../media/audio1.wav"/><Relationship Id="rId11" Type="http://schemas.openxmlformats.org/officeDocument/2006/relationships/image" Target="../media/image24.GIF"/><Relationship Id="rId10" Type="http://schemas.openxmlformats.org/officeDocument/2006/relationships/image" Target="../media/image23.GIF"/><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30.png"/><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26.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slide" Target="slide30.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30.png"/><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slide" Target="slide30.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170" name="Picture 4"/>
          <p:cNvPicPr>
            <a:picLocks noChangeAspect="1"/>
          </p:cNvPicPr>
          <p:nvPr/>
        </p:nvPicPr>
        <p:blipFill>
          <a:blip r:embed="rId1"/>
          <a:stretch>
            <a:fillRect/>
          </a:stretch>
        </p:blipFill>
        <p:spPr>
          <a:xfrm>
            <a:off x="0" y="-741362"/>
            <a:ext cx="12192000" cy="8761412"/>
          </a:xfrm>
          <a:prstGeom prst="rect">
            <a:avLst/>
          </a:prstGeom>
          <a:noFill/>
          <a:ln w="9525">
            <a:noFill/>
          </a:ln>
        </p:spPr>
      </p:pic>
      <p:sp>
        <p:nvSpPr>
          <p:cNvPr id="7171" name="TextBox 7"/>
          <p:cNvSpPr txBox="1"/>
          <p:nvPr/>
        </p:nvSpPr>
        <p:spPr>
          <a:xfrm>
            <a:off x="1122363" y="2070100"/>
            <a:ext cx="9856787" cy="585788"/>
          </a:xfrm>
          <a:prstGeom prst="rect">
            <a:avLst/>
          </a:prstGeom>
          <a:noFill/>
          <a:ln w="9525">
            <a:noFill/>
          </a:ln>
        </p:spPr>
        <p:txBody>
          <a:bodyPr anchor="t" anchorCtr="0">
            <a:spAutoFit/>
          </a:bodyPr>
          <a:p>
            <a:pPr algn="ctr"/>
            <a:r>
              <a:rPr lang="en-US" sz="3200" b="1" dirty="0">
                <a:solidFill>
                  <a:srgbClr val="FF0000"/>
                </a:solidFill>
                <a:latin typeface="Times New Roman" panose="02020603050405020304" pitchFamily="18" charset="0"/>
              </a:rPr>
              <a:t>BÀI 8: PHONG TRÀO TÂY SƠN</a:t>
            </a:r>
            <a:endParaRPr lang="vi-VN" altLang="x-none"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Picture 2"/>
          <p:cNvPicPr>
            <a:picLocks noChangeAspect="1"/>
          </p:cNvPicPr>
          <p:nvPr/>
        </p:nvPicPr>
        <p:blipFill>
          <a:blip r:embed="rId1"/>
          <a:stretch>
            <a:fillRect/>
          </a:stretch>
        </p:blipFill>
        <p:spPr>
          <a:xfrm>
            <a:off x="-385762" y="-342900"/>
            <a:ext cx="13073062" cy="7458075"/>
          </a:xfrm>
          <a:prstGeom prst="rect">
            <a:avLst/>
          </a:prstGeom>
          <a:noFill/>
          <a:ln w="9525">
            <a:noFill/>
          </a:ln>
        </p:spPr>
      </p:pic>
      <p:sp>
        <p:nvSpPr>
          <p:cNvPr id="16386" name="TextBox 6"/>
          <p:cNvSpPr txBox="1"/>
          <p:nvPr/>
        </p:nvSpPr>
        <p:spPr>
          <a:xfrm>
            <a:off x="1108075" y="179388"/>
            <a:ext cx="10085388" cy="1460500"/>
          </a:xfrm>
          <a:prstGeom prst="rect">
            <a:avLst/>
          </a:prstGeom>
          <a:noFill/>
          <a:ln w="9525">
            <a:noFill/>
          </a:ln>
        </p:spPr>
        <p:txBody>
          <a:bodyPr anchor="t" anchorCtr="0">
            <a:spAutoFit/>
          </a:bodyPr>
          <a:p>
            <a:pPr algn="just" defTabSz="914400">
              <a:lnSpc>
                <a:spcPct val="115000"/>
              </a:lnSpc>
              <a:spcAft>
                <a:spcPts val="1000"/>
              </a:spcAft>
              <a:tabLst>
                <a:tab pos="76200" algn="l"/>
              </a:tabLst>
            </a:pPr>
            <a:r>
              <a:rPr lang="en-US" sz="2400" dirty="0">
                <a:latin typeface="Times New Roman" panose="02020603050405020304" pitchFamily="18" charset="0"/>
              </a:rPr>
              <a:t>Ho</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n th</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nh Phiếu học tập theo mẫu dưới đây, nối các thông tin về thắng lợi đầu tiên của nghĩa quân Tây Sơn.</a:t>
            </a:r>
            <a:endParaRPr lang="en-AU" altLang="x-none" sz="2400" dirty="0">
              <a:latin typeface="Times New Roman" panose="02020603050405020304" pitchFamily="18" charset="0"/>
            </a:endParaRPr>
          </a:p>
          <a:p>
            <a:pPr algn="ctr" defTabSz="914400">
              <a:lnSpc>
                <a:spcPct val="115000"/>
              </a:lnSpc>
              <a:spcAft>
                <a:spcPts val="1000"/>
              </a:spcAft>
              <a:tabLst>
                <a:tab pos="76200" algn="l"/>
              </a:tabLst>
            </a:pPr>
            <a:r>
              <a:rPr lang="en-US" sz="2400" b="1" dirty="0">
                <a:latin typeface="Times New Roman" panose="02020603050405020304" pitchFamily="18" charset="0"/>
              </a:rPr>
              <a:t>PHIẾU HỌC TẬP</a:t>
            </a:r>
            <a:endParaRPr lang="en-AU" altLang="x-none" sz="2400" dirty="0">
              <a:latin typeface="Times New Roman" panose="02020603050405020304" pitchFamily="18" charset="0"/>
              <a:ea typeface="Calibri" panose="020F0502020204030204" pitchFamily="34" charset="0"/>
            </a:endParaRPr>
          </a:p>
        </p:txBody>
      </p:sp>
      <p:sp>
        <p:nvSpPr>
          <p:cNvPr id="8" name="Rectangle: Rounded Corners 7"/>
          <p:cNvSpPr/>
          <p:nvPr/>
        </p:nvSpPr>
        <p:spPr>
          <a:xfrm>
            <a:off x="1214438" y="1528763"/>
            <a:ext cx="3143250" cy="46355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p:cNvSpPr/>
          <p:nvPr/>
        </p:nvSpPr>
        <p:spPr>
          <a:xfrm>
            <a:off x="5221288" y="1565275"/>
            <a:ext cx="5972175" cy="47148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p:cNvSpPr/>
          <p:nvPr/>
        </p:nvSpPr>
        <p:spPr>
          <a:xfrm>
            <a:off x="1214438" y="2362200"/>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1. Người lãnh đạo</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12" name="Rectangle: Rounded Corners 11"/>
          <p:cNvSpPr/>
          <p:nvPr/>
        </p:nvSpPr>
        <p:spPr>
          <a:xfrm>
            <a:off x="1214438" y="3489325"/>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2. Mốc thời gian</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13" name="Rectangle: Rounded Corners 12"/>
          <p:cNvSpPr/>
          <p:nvPr/>
        </p:nvSpPr>
        <p:spPr>
          <a:xfrm>
            <a:off x="1214438" y="4646613"/>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đánh</a:t>
            </a:r>
            <a:endParaRPr kumimoji="0" lang="en-AU"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p:cNvSpPr/>
          <p:nvPr/>
        </p:nvSpPr>
        <p:spPr>
          <a:xfrm>
            <a:off x="1214438" y="5741988"/>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4. Kết quả</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15" name="Rectangle: Rounded Corners 14"/>
          <p:cNvSpPr/>
          <p:nvPr/>
        </p:nvSpPr>
        <p:spPr>
          <a:xfrm>
            <a:off x="5257800" y="2333625"/>
            <a:ext cx="5972175" cy="396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a. Sáng tạo</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16" name="Rectangle: Rounded Corners 15"/>
          <p:cNvSpPr/>
          <p:nvPr/>
        </p:nvSpPr>
        <p:spPr>
          <a:xfrm>
            <a:off x="5214938" y="3052763"/>
            <a:ext cx="5972175"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b. Tạm hòa với quân Trịnh để dồn sức đánh quân Nguyễn</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17" name="Rectangle: Rounded Corners 16"/>
          <p:cNvSpPr/>
          <p:nvPr/>
        </p:nvSpPr>
        <p:spPr>
          <a:xfrm>
            <a:off x="5214938" y="3736975"/>
            <a:ext cx="5972175" cy="406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c.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1777</a:t>
            </a:r>
            <a:endParaRPr kumimoji="0" lang="en-AU"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p:cNvSpPr/>
          <p:nvPr/>
        </p:nvSpPr>
        <p:spPr>
          <a:xfrm>
            <a:off x="5257800" y="4329113"/>
            <a:ext cx="5972175" cy="3984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d.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1783</a:t>
            </a:r>
            <a:endParaRPr kumimoji="0" lang="en-AU"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18"/>
          <p:cNvSpPr/>
          <p:nvPr/>
        </p:nvSpPr>
        <p:spPr>
          <a:xfrm>
            <a:off x="5214938" y="4954588"/>
            <a:ext cx="5972175" cy="3413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e. Nguyễn Nhạc</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20" name="Rectangle: Rounded Corners 19"/>
          <p:cNvSpPr/>
          <p:nvPr/>
        </p:nvSpPr>
        <p:spPr>
          <a:xfrm>
            <a:off x="5214938" y="5465763"/>
            <a:ext cx="5972175" cy="396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g. Bắt giết được chúa Nguyễn</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21" name="Rectangle: Rounded Corners 20"/>
          <p:cNvSpPr/>
          <p:nvPr/>
        </p:nvSpPr>
        <p:spPr>
          <a:xfrm>
            <a:off x="5195888" y="6046788"/>
            <a:ext cx="5972175" cy="412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h. Nguyễn Huệ</a:t>
            </a:r>
            <a:endParaRPr kumimoji="0" lang="en-AU" altLang="x-none" sz="24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cxnSp>
        <p:nvCxnSpPr>
          <p:cNvPr id="23" name="Straight Arrow Connector 22"/>
          <p:cNvCxnSpPr/>
          <p:nvPr/>
        </p:nvCxnSpPr>
        <p:spPr>
          <a:xfrm>
            <a:off x="4357688" y="2730500"/>
            <a:ext cx="838200" cy="2355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3"/>
            <a:endCxn id="17" idx="1"/>
          </p:cNvCxnSpPr>
          <p:nvPr/>
        </p:nvCxnSpPr>
        <p:spPr>
          <a:xfrm>
            <a:off x="4357688" y="3767138"/>
            <a:ext cx="857250" cy="17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3" idx="3"/>
            <a:endCxn id="16" idx="1"/>
          </p:cNvCxnSpPr>
          <p:nvPr/>
        </p:nvCxnSpPr>
        <p:spPr>
          <a:xfrm flipV="1">
            <a:off x="4357688" y="3330575"/>
            <a:ext cx="857250" cy="1595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4" idx="3"/>
            <a:endCxn id="20" idx="1"/>
          </p:cNvCxnSpPr>
          <p:nvPr/>
        </p:nvCxnSpPr>
        <p:spPr>
          <a:xfrm flipV="1">
            <a:off x="4357688" y="5664200"/>
            <a:ext cx="857250"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Picture 2"/>
          <p:cNvPicPr>
            <a:picLocks noChangeAspect="1"/>
          </p:cNvPicPr>
          <p:nvPr/>
        </p:nvPicPr>
        <p:blipFill>
          <a:blip r:embed="rId1"/>
          <a:stretch>
            <a:fillRect/>
          </a:stretch>
        </p:blipFill>
        <p:spPr>
          <a:xfrm>
            <a:off x="-400050" y="-300037"/>
            <a:ext cx="13073063" cy="7458075"/>
          </a:xfrm>
          <a:prstGeom prst="rect">
            <a:avLst/>
          </a:prstGeom>
          <a:noFill/>
          <a:ln w="9525">
            <a:noFill/>
          </a:ln>
        </p:spPr>
      </p:pic>
      <p:sp>
        <p:nvSpPr>
          <p:cNvPr id="17410" name="TextBox 3"/>
          <p:cNvSpPr txBox="1"/>
          <p:nvPr/>
        </p:nvSpPr>
        <p:spPr>
          <a:xfrm>
            <a:off x="1146175" y="330200"/>
            <a:ext cx="6637338" cy="557213"/>
          </a:xfrm>
          <a:prstGeom prst="rect">
            <a:avLst/>
          </a:prstGeom>
          <a:noFill/>
          <a:ln w="9525">
            <a:noFill/>
          </a:ln>
        </p:spPr>
        <p:txBody>
          <a:bodyPr anchor="t" anchorCtr="0">
            <a:spAutoFit/>
          </a:bodyPr>
          <a:p>
            <a:pPr algn="just">
              <a:lnSpc>
                <a:spcPct val="115000"/>
              </a:lnSpc>
              <a:spcAft>
                <a:spcPts val="1000"/>
              </a:spcAft>
            </a:pPr>
            <a:r>
              <a:rPr lang="fr-FR" altLang="x-none" sz="2800" b="1" dirty="0">
                <a:solidFill>
                  <a:srgbClr val="FF0000"/>
                </a:solidFill>
                <a:latin typeface="Times New Roman" panose="02020603050405020304" pitchFamily="18" charset="0"/>
              </a:rPr>
              <a:t>b. Đánh tan quân Xiêm xâm lược</a:t>
            </a:r>
            <a:endParaRPr lang="en-AU" altLang="x-none" sz="2800" dirty="0">
              <a:latin typeface="Calibri" panose="020F0502020204030204" pitchFamily="34" charset="0"/>
              <a:ea typeface="Calibri" panose="020F0502020204030204" pitchFamily="34" charset="0"/>
            </a:endParaRPr>
          </a:p>
        </p:txBody>
      </p:sp>
      <p:sp>
        <p:nvSpPr>
          <p:cNvPr id="17411" name="TextBox 5"/>
          <p:cNvSpPr txBox="1"/>
          <p:nvPr/>
        </p:nvSpPr>
        <p:spPr>
          <a:xfrm>
            <a:off x="500063" y="1096963"/>
            <a:ext cx="11144250" cy="3778250"/>
          </a:xfrm>
          <a:prstGeom prst="rect">
            <a:avLst/>
          </a:prstGeom>
          <a:noFill/>
          <a:ln w="9525">
            <a:noFill/>
          </a:ln>
        </p:spPr>
        <p:txBody>
          <a:bodyPr anchor="t" anchorCtr="0">
            <a:spAutoFit/>
          </a:bodyPr>
          <a:p>
            <a:pPr algn="just">
              <a:lnSpc>
                <a:spcPct val="115000"/>
              </a:lnSpc>
              <a:spcAft>
                <a:spcPts val="1000"/>
              </a:spcAft>
            </a:pPr>
            <a:r>
              <a:rPr lang="fr-FR" altLang="x-none" sz="2800" dirty="0">
                <a:latin typeface="Times New Roman" panose="02020603050405020304" pitchFamily="18" charset="0"/>
              </a:rPr>
              <a:t>Đọc thông tin ở mục 2b kết hợp quan sát Hình 8.4 Lược đồ trận Rạch Gầm-Xo</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i Mút, thực hiện yêu cầu sau :</a:t>
            </a:r>
            <a:endParaRPr lang="en-AU" altLang="x-none" sz="2800" dirty="0">
              <a:latin typeface="Times New Roman" panose="02020603050405020304" pitchFamily="18" charset="0"/>
            </a:endParaRPr>
          </a:p>
          <a:p>
            <a:pPr algn="just">
              <a:lnSpc>
                <a:spcPct val="115000"/>
              </a:lnSpc>
              <a:spcAft>
                <a:spcPts val="1000"/>
              </a:spcAft>
            </a:pPr>
            <a:r>
              <a:rPr lang="fr-FR" altLang="x-none" sz="2800" dirty="0">
                <a:latin typeface="Times New Roman" panose="02020603050405020304" pitchFamily="18" charset="0"/>
              </a:rPr>
              <a:t>1. Quan sát lược đồ hình 8.4 v</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 cho biết vì sao Nguyễn Huệ chọn khúc sông từ Rạch Gầm đến Xo</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i Mút l</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m trận địa quyết chiến ?</a:t>
            </a:r>
            <a:endParaRPr lang="en-AU" altLang="x-none" sz="2800" dirty="0">
              <a:latin typeface="Times New Roman" panose="02020603050405020304" pitchFamily="18" charset="0"/>
            </a:endParaRPr>
          </a:p>
          <a:p>
            <a:pPr algn="just">
              <a:lnSpc>
                <a:spcPct val="115000"/>
              </a:lnSpc>
              <a:spcAft>
                <a:spcPts val="1000"/>
              </a:spcAft>
            </a:pPr>
            <a:r>
              <a:rPr lang="fr-FR" altLang="x-none" sz="2800" dirty="0">
                <a:latin typeface="Times New Roman" panose="02020603050405020304" pitchFamily="18" charset="0"/>
              </a:rPr>
              <a:t>2. Mô tả những nét chính (thời gian, người lãnh đạo, địa điểm, cách đánh, kết quả) về trận Rạch Gầm-Xo</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i Mút trên lược đồ. Thắng lợi n</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y có ý nghĩa quan trọng như thế n</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rPr>
              <a:t>o ?</a:t>
            </a: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Picture 4" descr="Dựa vào lược đồ, em hãy trình bày diễn biến trận Rạch Gầm - Xoài Mút. | SGK  Lịch sử lớp 7"/>
          <p:cNvPicPr>
            <a:picLocks noChangeAspect="1"/>
          </p:cNvPicPr>
          <p:nvPr/>
        </p:nvPicPr>
        <p:blipFill>
          <a:blip r:embed="rId1"/>
          <a:stretch>
            <a:fillRect/>
          </a:stretch>
        </p:blipFill>
        <p:spPr>
          <a:xfrm>
            <a:off x="0" y="0"/>
            <a:ext cx="12192000" cy="6072188"/>
          </a:xfrm>
          <a:prstGeom prst="rect">
            <a:avLst/>
          </a:prstGeom>
          <a:noFill/>
          <a:ln w="9525">
            <a:noFill/>
          </a:ln>
        </p:spPr>
      </p:pic>
      <p:sp>
        <p:nvSpPr>
          <p:cNvPr id="4" name="Rectangle: Rounded Corners 3"/>
          <p:cNvSpPr/>
          <p:nvPr/>
        </p:nvSpPr>
        <p:spPr>
          <a:xfrm>
            <a:off x="0" y="6072188"/>
            <a:ext cx="12192000" cy="78581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Lược đồ trận Rạch Gầm-Xo</a:t>
            </a:r>
            <a:r>
              <a:rPr kumimoji="0" sz="2800" b="1"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i Mút</a:t>
            </a:r>
            <a:endParaRPr kumimoji="0" lang="en-AU" altLang="x-none" sz="2800" b="1"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9458" name="Table 19457"/>
          <p:cNvGraphicFramePr/>
          <p:nvPr/>
        </p:nvGraphicFramePr>
        <p:xfrm>
          <a:off x="96838" y="0"/>
          <a:ext cx="11957050" cy="6192838"/>
        </p:xfrm>
        <a:graphic>
          <a:graphicData uri="http://schemas.openxmlformats.org/drawingml/2006/table">
            <a:tbl>
              <a:tblPr/>
              <a:tblGrid>
                <a:gridCol w="2932113"/>
                <a:gridCol w="9024937"/>
              </a:tblGrid>
              <a:tr h="968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Thời gian</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lang="fr-FR" altLang="x-none" sz="2400" dirty="0">
                          <a:latin typeface="Times New Roman" panose="02020603050405020304" pitchFamily="18" charset="0"/>
                          <a:cs typeface="Times New Roman" panose="02020603050405020304" pitchFamily="18" charset="0"/>
                        </a:rPr>
                        <a:t>Ng</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y 19/1/1785</a:t>
                      </a:r>
                      <a:endParaRPr lang="en-AU" altLang="x-none" sz="2400" dirty="0">
                        <a:latin typeface="Times New Roman" panose="02020603050405020304" pitchFamily="18" charset="0"/>
                        <a:cs typeface="Times New Roman" panose="02020603050405020304" pitchFamily="18" charset="0"/>
                      </a:endParaRPr>
                    </a:p>
                    <a:p>
                      <a:pPr lvl="0" eaLnBrk="1" hangingPunct="1">
                        <a:lnSpc>
                          <a:spcPct val="115000"/>
                        </a:lnSpc>
                        <a:spcAft>
                          <a:spcPts val="1000"/>
                        </a:spcAft>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429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Người lãnh đạo</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Times New Roman" panose="02020603050405020304" pitchFamily="18" charset="0"/>
                        </a:rPr>
                        <a:t>Nguyễn Huệ</a:t>
                      </a: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8906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Địa điểm</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lang="fr-FR" altLang="x-none" sz="2400" dirty="0">
                          <a:latin typeface="Times New Roman" panose="02020603050405020304" pitchFamily="18" charset="0"/>
                          <a:cs typeface="Times New Roman" panose="02020603050405020304" pitchFamily="18" charset="0"/>
                        </a:rPr>
                        <a:t>Trận địa quyết chiến ở Rạch Gầm – Xo</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i Mút (nay thuộc huyện Châu Th</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nh, tỉnh Tiền Giang)</a:t>
                      </a:r>
                      <a:endParaRPr lang="en-AU" altLang="x-none" sz="2400" dirty="0">
                        <a:latin typeface="Times New Roman" panose="02020603050405020304" pitchFamily="18" charset="0"/>
                        <a:cs typeface="Times New Roman" panose="02020603050405020304" pitchFamily="18" charset="0"/>
                      </a:endParaRPr>
                    </a:p>
                    <a:p>
                      <a:pPr lvl="0" eaLnBrk="1" hangingPunct="1">
                        <a:lnSpc>
                          <a:spcPct val="115000"/>
                        </a:lnSpc>
                        <a:spcAft>
                          <a:spcPts val="1000"/>
                        </a:spcAft>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73196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Cách đánh</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Nghi binh, b</a:t>
                      </a:r>
                      <a:r>
                        <a:rPr lang="fr-FR" altLang="x-none" sz="2400" dirty="0">
                          <a:latin typeface="Times New Roman" panose="02020603050405020304" pitchFamily="18" charset="0"/>
                          <a:cs typeface="Times New Roman" panose="02020603050405020304" pitchFamily="18" charset="0"/>
                        </a:rPr>
                        <a:t>ố trí mai phục, nhử quân Xiêm v</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o trận địa, quân thủy-bộ cùng tiến quân tiêu diệt quân Xiêm</a:t>
                      </a:r>
                      <a:endParaRPr lang="en-AU" altLang="x-none" sz="2400" dirty="0">
                        <a:latin typeface="Times New Roman" panose="02020603050405020304" pitchFamily="18" charset="0"/>
                        <a:cs typeface="Times New Roman" panose="02020603050405020304" pitchFamily="18" charset="0"/>
                      </a:endParaRPr>
                    </a:p>
                    <a:p>
                      <a:pPr lvl="0" eaLnBrk="1" hangingPunct="1">
                        <a:lnSpc>
                          <a:spcPct val="115000"/>
                        </a:lnSpc>
                        <a:spcAft>
                          <a:spcPts val="1000"/>
                        </a:spcAft>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604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Kết quả</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fr-FR" altLang="x-none" sz="2400" dirty="0">
                          <a:latin typeface="Times New Roman" panose="02020603050405020304" pitchFamily="18" charset="0"/>
                          <a:cs typeface="Times New Roman" panose="02020603050405020304" pitchFamily="18" charset="0"/>
                        </a:rPr>
                        <a:t>Thắng lợi nhanh chóng.</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Subtitle 3"/>
          <p:cNvSpPr txBox="1"/>
          <p:nvPr/>
        </p:nvSpPr>
        <p:spPr>
          <a:xfrm>
            <a:off x="0" y="4727575"/>
            <a:ext cx="11957050" cy="2133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chemeClr val="tx1">
                    <a:tint val="75000"/>
                  </a:schemeClr>
                </a:solidFill>
                <a:effectLst/>
                <a:uLnTx/>
                <a:uFillTx/>
                <a:latin typeface="Times New Roman" panose="02020603050405020304" pitchFamily="18" charset="0"/>
                <a:ea typeface="Open Sans"/>
                <a:cs typeface="Times New Roman" panose="02020603050405020304" pitchFamily="18" charset="0"/>
                <a:sym typeface="Open Sans"/>
              </a:rPr>
              <a:t>   </a:t>
            </a:r>
            <a:endParaRPr kumimoji="0" lang="en-US" sz="2800" b="0" i="0" u="none" strike="noStrike" kern="1200" cap="none" spc="0" normalizeH="0" baseline="0" noProof="0" dirty="0">
              <a:ln>
                <a:noFill/>
              </a:ln>
              <a:solidFill>
                <a:schemeClr val="tx1"/>
              </a:solidFill>
              <a:effectLst/>
              <a:uLnTx/>
              <a:uFillTx/>
              <a:latin typeface="Times" pitchFamily="18" charset="0"/>
              <a:ea typeface="+mn-ea"/>
              <a:cs typeface="Times" pitchFamily="18" charset="0"/>
            </a:endParaRPr>
          </a:p>
          <a:p>
            <a:pPr marL="457200" marR="0" lvl="0" indent="-457200" algn="l" defTabSz="914400" rtl="0" eaLnBrk="1" fontAlgn="auto" latinLnBrk="0" hangingPunct="1">
              <a:lnSpc>
                <a:spcPct val="100000"/>
              </a:lnSpc>
              <a:spcBef>
                <a:spcPct val="20000"/>
              </a:spcBef>
              <a:spcAft>
                <a:spcPts val="0"/>
              </a:spcAft>
              <a:buClrTx/>
              <a:buSzTx/>
              <a:buFontTx/>
              <a:buChar char="-"/>
              <a:defRPr/>
            </a:pPr>
            <a:endParaRPr kumimoji="0" lang="en-US" sz="3200" b="0" i="0" u="none" strike="noStrike" kern="1200" cap="none" spc="0" normalizeH="0" baseline="0" noProof="0" dirty="0">
              <a:ln>
                <a:noFill/>
              </a:ln>
              <a:solidFill>
                <a:schemeClr val="tx1">
                  <a:tint val="75000"/>
                </a:schemeClr>
              </a:solidFill>
              <a:effectLst/>
              <a:uLnTx/>
              <a:uFillTx/>
              <a:latin typeface="Times" pitchFamily="18" charset="0"/>
              <a:ea typeface="+mn-ea"/>
              <a:cs typeface="Times" pitchFamily="18" charset="0"/>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Tóm Tắt- Trận Rạch Gầm - Xoài Mút (1785) - Tây Sơn Nguyễn Huệ đại phá 5 vạn quân Xiêm xâm lược">
            <a:hlinkClick r:id="" action="ppaction://media"/>
          </p:cNvPr>
          <p:cNvPicPr>
            <a:picLocks noChangeAspect="1"/>
          </p:cNvPicPr>
          <p:nvPr/>
        </p:nvPicPr>
        <p:blipFill>
          <a:blip r:embed="rId1"/>
          <a:stretch>
            <a:fillRect/>
          </a:stretch>
        </p:blipFill>
        <p:spPr>
          <a:xfrm>
            <a:off x="0" y="0"/>
            <a:ext cx="12192000" cy="6858000"/>
          </a:xfrm>
          <a:prstGeom prst="rect">
            <a:avLst/>
          </a:prstGeom>
          <a:noFill/>
          <a:ln w="9525">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Picture 2"/>
          <p:cNvPicPr>
            <a:picLocks noChangeAspect="1"/>
          </p:cNvPicPr>
          <p:nvPr/>
        </p:nvPicPr>
        <p:blipFill>
          <a:blip r:embed="rId1"/>
          <a:stretch>
            <a:fillRect/>
          </a:stretch>
        </p:blipFill>
        <p:spPr>
          <a:xfrm>
            <a:off x="-400050" y="-300037"/>
            <a:ext cx="13073063" cy="7458075"/>
          </a:xfrm>
          <a:prstGeom prst="rect">
            <a:avLst/>
          </a:prstGeom>
          <a:noFill/>
          <a:ln w="9525">
            <a:noFill/>
          </a:ln>
        </p:spPr>
      </p:pic>
      <p:sp>
        <p:nvSpPr>
          <p:cNvPr id="21506" name="TextBox 3"/>
          <p:cNvSpPr txBox="1"/>
          <p:nvPr/>
        </p:nvSpPr>
        <p:spPr>
          <a:xfrm>
            <a:off x="1146175" y="330200"/>
            <a:ext cx="9840913" cy="585788"/>
          </a:xfrm>
          <a:prstGeom prst="rect">
            <a:avLst/>
          </a:prstGeom>
          <a:noFill/>
          <a:ln w="9525">
            <a:noFill/>
          </a:ln>
        </p:spPr>
        <p:txBody>
          <a:bodyPr anchor="t" anchorCtr="0">
            <a:spAutoFit/>
          </a:bodyPr>
          <a:p>
            <a:pPr algn="just"/>
            <a:r>
              <a:rPr lang="en-AU" altLang="x-none" sz="3200" b="1" dirty="0">
                <a:solidFill>
                  <a:srgbClr val="FF0000"/>
                </a:solidFill>
                <a:latin typeface="Times New Roman" panose="02020603050405020304" pitchFamily="18" charset="0"/>
              </a:rPr>
              <a:t>c. Lật đổ chính quyền chúa Trịnh. Triều Lê sụp đổ</a:t>
            </a:r>
            <a:endParaRPr lang="en-AU" altLang="x-none" sz="3200" b="1" dirty="0">
              <a:latin typeface="Times New Roman" panose="02020603050405020304" pitchFamily="18" charset="0"/>
              <a:ea typeface="Times New Roman" panose="02020603050405020304" pitchFamily="18" charset="0"/>
            </a:endParaRPr>
          </a:p>
        </p:txBody>
      </p:sp>
      <p:sp>
        <p:nvSpPr>
          <p:cNvPr id="21507" name="TextBox 4"/>
          <p:cNvSpPr txBox="1"/>
          <p:nvPr/>
        </p:nvSpPr>
        <p:spPr>
          <a:xfrm>
            <a:off x="782638" y="1057275"/>
            <a:ext cx="10733087" cy="4030663"/>
          </a:xfrm>
          <a:prstGeom prst="rect">
            <a:avLst/>
          </a:prstGeom>
          <a:noFill/>
          <a:ln w="9525">
            <a:noFill/>
          </a:ln>
        </p:spPr>
        <p:txBody>
          <a:bodyPr anchor="t" anchorCtr="0">
            <a:spAutoFit/>
          </a:bodyPr>
          <a:p>
            <a:pPr algn="just"/>
            <a:r>
              <a:rPr lang="en-AU" altLang="x-none" sz="3200" dirty="0">
                <a:latin typeface="Times New Roman" panose="02020603050405020304" pitchFamily="18" charset="0"/>
              </a:rPr>
              <a:t>+ Với danh nghĩa “phù Lê diệt Trịnh</a:t>
            </a:r>
            <a:r>
              <a:rPr lang="en-US" altLang="en-AU" sz="3200" dirty="0">
                <a:latin typeface="Times New Roman" panose="02020603050405020304" pitchFamily="18" charset="0"/>
              </a:rPr>
              <a:t>”</a:t>
            </a:r>
            <a:r>
              <a:rPr lang="en-AU" altLang="x-none" sz="3200" dirty="0">
                <a:latin typeface="Times New Roman" panose="02020603050405020304" pitchFamily="18" charset="0"/>
              </a:rPr>
              <a:t>, quân Tây Sơn tiến ra Bắc, tấn công v</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rPr>
              <a:t>o th</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rPr>
              <a:t>nh Thăng Long, tiêu diệt chính quyền chúa Trịnh (1786)</a:t>
            </a:r>
            <a:endParaRPr lang="en-AU" altLang="x-none" sz="3200" dirty="0">
              <a:latin typeface="Times New Roman" panose="02020603050405020304" pitchFamily="18" charset="0"/>
            </a:endParaRPr>
          </a:p>
          <a:p>
            <a:pPr algn="just"/>
            <a:r>
              <a:rPr lang="en-AU" altLang="x-none" sz="3200" dirty="0">
                <a:latin typeface="Times New Roman" panose="02020603050405020304" pitchFamily="18" charset="0"/>
              </a:rPr>
              <a:t>+ Sau khi giao lại chính quyền cho vua Lê, Nguyễn Huệ rút về Nam nhưng tình hình Bắc H</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rPr>
              <a:t> rối loạn. Giữa năm 1788, Nguyễn Huệ tiến quân ra Bắc dẹp loạn, trước đó vua Lê Chiêu Thống đã bỏ trốn, chạy sang đất Quảng Tây. Đến đây chính quyền Lê-Trịnh ho</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rPr>
              <a:t>n to</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rPr>
              <a:t>n sụp đổ.</a:t>
            </a:r>
            <a:endParaRPr lang="en-AU" altLang="x-none" sz="32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Picture 2" descr="Luoc do Tay Son khoi nghia chong cac the luc Phong Kien va chong quan xam luoc nuoc ngoai "/>
          <p:cNvPicPr>
            <a:picLocks noChangeAspect="1"/>
          </p:cNvPicPr>
          <p:nvPr/>
        </p:nvPicPr>
        <p:blipFill>
          <a:blip r:embed="rId1"/>
          <a:stretch>
            <a:fillRect/>
          </a:stretch>
        </p:blipFill>
        <p:spPr>
          <a:xfrm>
            <a:off x="3581400" y="0"/>
            <a:ext cx="6315075" cy="7315200"/>
          </a:xfrm>
          <a:prstGeom prst="rect">
            <a:avLst/>
          </a:prstGeom>
          <a:noFill/>
          <a:ln w="9525">
            <a:noFill/>
          </a:ln>
        </p:spPr>
      </p:pic>
      <p:sp>
        <p:nvSpPr>
          <p:cNvPr id="22530" name="Text Box 3"/>
          <p:cNvSpPr txBox="1"/>
          <p:nvPr/>
        </p:nvSpPr>
        <p:spPr>
          <a:xfrm>
            <a:off x="5943600" y="5394325"/>
            <a:ext cx="838200" cy="406400"/>
          </a:xfrm>
          <a:prstGeom prst="rect">
            <a:avLst/>
          </a:prstGeom>
          <a:gradFill rotWithShape="1">
            <a:gsLst>
              <a:gs pos="0">
                <a:srgbClr val="767647"/>
              </a:gs>
              <a:gs pos="100000">
                <a:srgbClr val="FFFF99"/>
              </a:gs>
            </a:gsLst>
            <a:path path="shape">
              <a:fillToRect l="50000" t="50000" r="50000" b="50000"/>
            </a:path>
            <a:tileRect/>
          </a:gradFill>
          <a:ln w="9525" cap="flat" cmpd="sng">
            <a:solidFill>
              <a:srgbClr val="00CCFF"/>
            </a:solidFill>
            <a:prstDash val="solid"/>
            <a:miter/>
            <a:headEnd type="none" w="med" len="med"/>
            <a:tailEnd type="none" w="med" len="med"/>
          </a:ln>
        </p:spPr>
        <p:txBody>
          <a:bodyPr anchor="t" anchorCtr="0">
            <a:spAutoFit/>
          </a:bodyPr>
          <a:p>
            <a:pPr>
              <a:spcBef>
                <a:spcPct val="50000"/>
              </a:spcBef>
            </a:pPr>
            <a:r>
              <a:rPr lang="en-US" sz="2000" b="1" dirty="0">
                <a:solidFill>
                  <a:srgbClr val="FF0000"/>
                </a:solidFill>
                <a:latin typeface=".VnTime" panose="020B7200000000000000" pitchFamily="34" charset="0"/>
              </a:rPr>
              <a:t>1785</a:t>
            </a:r>
            <a:endParaRPr lang="en-US" sz="2000" b="1" dirty="0">
              <a:solidFill>
                <a:srgbClr val="FF0000"/>
              </a:solidFill>
              <a:latin typeface=".VnTime" panose="020B7200000000000000" pitchFamily="34" charset="0"/>
            </a:endParaRPr>
          </a:p>
        </p:txBody>
      </p:sp>
      <p:sp>
        <p:nvSpPr>
          <p:cNvPr id="252932" name="AutoShape 4"/>
          <p:cNvSpPr>
            <a:spLocks noChangeArrowheads="1"/>
          </p:cNvSpPr>
          <p:nvPr/>
        </p:nvSpPr>
        <p:spPr bwMode="auto">
          <a:xfrm>
            <a:off x="5854700" y="57785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2933" name="AutoShape 5"/>
          <p:cNvSpPr>
            <a:spLocks noChangeArrowheads="1"/>
          </p:cNvSpPr>
          <p:nvPr/>
        </p:nvSpPr>
        <p:spPr bwMode="auto">
          <a:xfrm>
            <a:off x="7010400" y="43434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2934" name="AutoShape 6"/>
          <p:cNvSpPr>
            <a:spLocks noChangeArrowheads="1"/>
          </p:cNvSpPr>
          <p:nvPr/>
        </p:nvSpPr>
        <p:spPr bwMode="auto">
          <a:xfrm>
            <a:off x="5486400" y="9144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34" name="Text Box 7"/>
          <p:cNvSpPr txBox="1"/>
          <p:nvPr/>
        </p:nvSpPr>
        <p:spPr>
          <a:xfrm>
            <a:off x="6902450" y="69850"/>
            <a:ext cx="2667000" cy="2092325"/>
          </a:xfrm>
          <a:prstGeom prst="rect">
            <a:avLst/>
          </a:prstGeom>
          <a:solidFill>
            <a:schemeClr val="bg1"/>
          </a:solidFill>
          <a:ln w="38100" cap="flat" cmpd="sng">
            <a:solidFill>
              <a:schemeClr val="tx1"/>
            </a:solidFill>
            <a:prstDash val="solid"/>
            <a:miter/>
            <a:headEnd type="none" w="med" len="med"/>
            <a:tailEnd type="none" w="med" len="med"/>
          </a:ln>
        </p:spPr>
        <p:txBody>
          <a:bodyPr anchor="t" anchorCtr="0">
            <a:spAutoFit/>
          </a:bodyPr>
          <a:p>
            <a:pPr algn="ctr">
              <a:spcBef>
                <a:spcPct val="50000"/>
              </a:spcBef>
            </a:pPr>
            <a:r>
              <a:rPr lang="en-US" sz="2000" dirty="0">
                <a:solidFill>
                  <a:srgbClr val="C00000"/>
                </a:solidFill>
                <a:latin typeface="Times New Roman" panose="02020603050405020304" pitchFamily="18" charset="0"/>
              </a:rPr>
              <a:t>Chú giải</a:t>
            </a:r>
            <a:endParaRPr lang="en-US" sz="2000" dirty="0">
              <a:solidFill>
                <a:srgbClr val="C00000"/>
              </a:solidFill>
              <a:latin typeface="Times New Roman" panose="02020603050405020304" pitchFamily="18" charset="0"/>
            </a:endParaRPr>
          </a:p>
          <a:p>
            <a:pPr>
              <a:spcBef>
                <a:spcPct val="50000"/>
              </a:spcBef>
            </a:pPr>
            <a:r>
              <a:rPr lang="en-US" sz="2000" dirty="0">
                <a:solidFill>
                  <a:srgbClr val="C00000"/>
                </a:solidFill>
                <a:latin typeface="Times New Roman" panose="02020603050405020304" pitchFamily="18" charset="0"/>
              </a:rPr>
              <a:t>        Ranh giới giữa </a:t>
            </a:r>
            <a:r>
              <a:rPr lang="en-US" sz="2000" dirty="0">
                <a:solidFill>
                  <a:srgbClr val="C00000"/>
                </a:solidFill>
                <a:latin typeface="Calibri" panose="020F0502020204030204" pitchFamily="34" charset="0"/>
              </a:rPr>
              <a:t>Đàng Trong -Đàng ngoài</a:t>
            </a:r>
            <a:endParaRPr lang="en-US" sz="2000" dirty="0">
              <a:solidFill>
                <a:srgbClr val="C00000"/>
              </a:solidFill>
              <a:latin typeface="Calibri" panose="020F0502020204030204" pitchFamily="34" charset="0"/>
            </a:endParaRPr>
          </a:p>
          <a:p>
            <a:pPr>
              <a:spcBef>
                <a:spcPct val="50000"/>
              </a:spcBef>
            </a:pPr>
            <a:r>
              <a:rPr lang="en-US" sz="2000" dirty="0">
                <a:solidFill>
                  <a:srgbClr val="C00000"/>
                </a:solidFill>
                <a:latin typeface="Calibri" panose="020F0502020204030204" pitchFamily="34" charset="0"/>
              </a:rPr>
              <a:t>                    Quân thủy</a:t>
            </a:r>
            <a:endParaRPr lang="en-US" sz="2000" dirty="0">
              <a:solidFill>
                <a:srgbClr val="C00000"/>
              </a:solidFill>
              <a:latin typeface="Calibri" panose="020F0502020204030204" pitchFamily="34" charset="0"/>
            </a:endParaRPr>
          </a:p>
          <a:p>
            <a:pPr>
              <a:spcBef>
                <a:spcPct val="50000"/>
              </a:spcBef>
            </a:pPr>
            <a:r>
              <a:rPr lang="en-US" sz="2000" dirty="0">
                <a:solidFill>
                  <a:srgbClr val="C00000"/>
                </a:solidFill>
                <a:latin typeface="Calibri" panose="020F0502020204030204" pitchFamily="34" charset="0"/>
              </a:rPr>
              <a:t>                     Quân bộ</a:t>
            </a:r>
            <a:endParaRPr lang="en-US" sz="2000" dirty="0">
              <a:solidFill>
                <a:srgbClr val="C00000"/>
              </a:solidFill>
              <a:latin typeface="Calibri" panose="020F0502020204030204" pitchFamily="34" charset="0"/>
            </a:endParaRPr>
          </a:p>
        </p:txBody>
      </p:sp>
      <p:pic>
        <p:nvPicPr>
          <p:cNvPr id="22535" name="Picture 8"/>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6" name="Picture 9"/>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7" name="Picture 10"/>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8" name="Picture 11"/>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9" name="Picture 12"/>
          <p:cNvPicPr>
            <a:picLocks noChangeAspect="1"/>
          </p:cNvPicPr>
          <p:nvPr/>
        </p:nvPicPr>
        <p:blipFill>
          <a:blip r:embed="rId2"/>
          <a:stretch>
            <a:fillRect/>
          </a:stretch>
        </p:blipFill>
        <p:spPr>
          <a:xfrm>
            <a:off x="6691313" y="3376613"/>
            <a:ext cx="180975" cy="104775"/>
          </a:xfrm>
          <a:prstGeom prst="rect">
            <a:avLst/>
          </a:prstGeom>
          <a:noFill/>
          <a:ln w="9525">
            <a:noFill/>
          </a:ln>
        </p:spPr>
      </p:pic>
      <p:sp>
        <p:nvSpPr>
          <p:cNvPr id="22540" name="Rectangle 13"/>
          <p:cNvSpPr/>
          <p:nvPr/>
        </p:nvSpPr>
        <p:spPr>
          <a:xfrm>
            <a:off x="13716000" y="1905000"/>
            <a:ext cx="9144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52942" name="AutoShape 14"/>
          <p:cNvSpPr>
            <a:spLocks noChangeArrowheads="1"/>
          </p:cNvSpPr>
          <p:nvPr/>
        </p:nvSpPr>
        <p:spPr bwMode="auto">
          <a:xfrm>
            <a:off x="7151688" y="427355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42" name="Line 15"/>
          <p:cNvSpPr/>
          <p:nvPr/>
        </p:nvSpPr>
        <p:spPr>
          <a:xfrm>
            <a:off x="6816725" y="2611438"/>
            <a:ext cx="269875" cy="665162"/>
          </a:xfrm>
          <a:prstGeom prst="line">
            <a:avLst/>
          </a:prstGeom>
          <a:ln w="9525" cap="flat" cmpd="sng">
            <a:solidFill>
              <a:schemeClr val="tx1"/>
            </a:solidFill>
            <a:prstDash val="solid"/>
            <a:round/>
            <a:headEnd type="none" w="med" len="med"/>
            <a:tailEnd type="triangle" w="med" len="med"/>
          </a:ln>
        </p:spPr>
      </p:sp>
      <p:sp>
        <p:nvSpPr>
          <p:cNvPr id="22543" name="Line 16"/>
          <p:cNvSpPr/>
          <p:nvPr/>
        </p:nvSpPr>
        <p:spPr>
          <a:xfrm flipV="1">
            <a:off x="6781800" y="1828800"/>
            <a:ext cx="0" cy="533400"/>
          </a:xfrm>
          <a:prstGeom prst="line">
            <a:avLst/>
          </a:prstGeom>
          <a:ln w="9525" cap="flat" cmpd="sng">
            <a:solidFill>
              <a:schemeClr val="tx1"/>
            </a:solidFill>
            <a:prstDash val="solid"/>
            <a:round/>
            <a:headEnd type="none" w="med" len="med"/>
            <a:tailEnd type="triangle" w="med" len="med"/>
          </a:ln>
        </p:spPr>
      </p:sp>
      <p:sp>
        <p:nvSpPr>
          <p:cNvPr id="22544" name="Text Box 17"/>
          <p:cNvSpPr txBox="1"/>
          <p:nvPr/>
        </p:nvSpPr>
        <p:spPr>
          <a:xfrm>
            <a:off x="3733800" y="3048000"/>
            <a:ext cx="1905000" cy="2197100"/>
          </a:xfrm>
          <a:prstGeom prst="rect">
            <a:avLst/>
          </a:prstGeom>
          <a:solidFill>
            <a:schemeClr val="bg1"/>
          </a:solidFill>
          <a:ln w="9525">
            <a:noFill/>
          </a:ln>
        </p:spPr>
        <p:txBody>
          <a:bodyPr anchor="t" anchorCtr="0">
            <a:spAutoFit/>
          </a:bodyPr>
          <a:p>
            <a:pPr algn="ctr">
              <a:spcBef>
                <a:spcPct val="50000"/>
              </a:spcBef>
            </a:pPr>
            <a:r>
              <a:rPr lang="en-US" dirty="0">
                <a:solidFill>
                  <a:srgbClr val="FFFFFF"/>
                </a:solidFill>
                <a:latin typeface=".VnTime" panose="020B7200000000000000" pitchFamily="34" charset="0"/>
              </a:rPr>
              <a:t>Chó gi¶i</a:t>
            </a:r>
            <a:endParaRPr lang="en-US" dirty="0">
              <a:solidFill>
                <a:srgbClr val="FFFFFF"/>
              </a:solidFill>
              <a:latin typeface=".VnTime" panose="020B7200000000000000" pitchFamily="34" charset="0"/>
            </a:endParaRPr>
          </a:p>
          <a:p>
            <a:pPr>
              <a:spcBef>
                <a:spcPct val="50000"/>
              </a:spcBef>
            </a:pPr>
            <a:r>
              <a:rPr lang="en-US" sz="1200" dirty="0">
                <a:solidFill>
                  <a:srgbClr val="FFFFFF"/>
                </a:solidFill>
                <a:latin typeface=".VnTime" panose="020B7200000000000000" pitchFamily="34" charset="0"/>
              </a:rPr>
              <a:t>       N¬i kiÓm so¸t cña 3</a:t>
            </a:r>
            <a:br>
              <a:rPr lang="en-US" sz="1200" dirty="0">
                <a:solidFill>
                  <a:srgbClr val="FFFFFF"/>
                </a:solidFill>
                <a:latin typeface=".VnTime" panose="020B7200000000000000" pitchFamily="34" charset="0"/>
              </a:rPr>
            </a:br>
            <a:r>
              <a:rPr lang="en-US" sz="1200" dirty="0">
                <a:solidFill>
                  <a:srgbClr val="FFFFFF"/>
                </a:solidFill>
                <a:latin typeface=".VnTime" panose="020B7200000000000000" pitchFamily="34" charset="0"/>
              </a:rPr>
              <a:t>   anh em  T©y S¬n:</a:t>
            </a:r>
            <a:endParaRPr lang="en-US" sz="1200" dirty="0">
              <a:solidFill>
                <a:srgbClr val="FFFFFF"/>
              </a:solidFill>
              <a:latin typeface=".VnTime" panose="020B7200000000000000" pitchFamily="34" charset="0"/>
            </a:endParaRPr>
          </a:p>
          <a:p>
            <a:pPr>
              <a:spcBef>
                <a:spcPct val="50000"/>
              </a:spcBef>
            </a:pPr>
            <a:r>
              <a:rPr lang="en-US" sz="1200" dirty="0">
                <a:solidFill>
                  <a:srgbClr val="FFFFFF"/>
                </a:solidFill>
                <a:latin typeface=".VnTime" panose="020B7200000000000000" pitchFamily="34" charset="0"/>
              </a:rPr>
              <a:t>NguyÔn Nh¹c (Quy Nh¬n)</a:t>
            </a:r>
            <a:endParaRPr lang="en-US" sz="1200" dirty="0">
              <a:solidFill>
                <a:srgbClr val="FFFFFF"/>
              </a:solidFill>
              <a:latin typeface=".VnTime" panose="020B7200000000000000" pitchFamily="34" charset="0"/>
            </a:endParaRPr>
          </a:p>
          <a:p>
            <a:pPr>
              <a:spcBef>
                <a:spcPct val="50000"/>
              </a:spcBef>
            </a:pPr>
            <a:r>
              <a:rPr lang="en-US" sz="1200" dirty="0">
                <a:solidFill>
                  <a:srgbClr val="FFFFFF"/>
                </a:solidFill>
                <a:latin typeface=".VnTime" panose="020B7200000000000000" pitchFamily="34" charset="0"/>
              </a:rPr>
              <a:t>NguyÔn HuÖ (Phó Xu©n)</a:t>
            </a:r>
            <a:endParaRPr lang="en-US" sz="1200" dirty="0">
              <a:solidFill>
                <a:srgbClr val="FFFFFF"/>
              </a:solidFill>
              <a:latin typeface=".VnTime" panose="020B7200000000000000" pitchFamily="34" charset="0"/>
            </a:endParaRPr>
          </a:p>
          <a:p>
            <a:pPr>
              <a:spcBef>
                <a:spcPct val="50000"/>
              </a:spcBef>
            </a:pPr>
            <a:r>
              <a:rPr lang="en-US" sz="1200" dirty="0">
                <a:solidFill>
                  <a:srgbClr val="FFFFFF"/>
                </a:solidFill>
                <a:latin typeface=".VnTime" panose="020B7200000000000000" pitchFamily="34" charset="0"/>
              </a:rPr>
              <a:t>NguyÔn L÷ (Gia §Þnh)</a:t>
            </a:r>
            <a:endParaRPr lang="en-US" sz="1200" dirty="0">
              <a:solidFill>
                <a:srgbClr val="FFFFFF"/>
              </a:solidFill>
              <a:latin typeface=".VnTime" panose="020B7200000000000000" pitchFamily="34" charset="0"/>
            </a:endParaRPr>
          </a:p>
          <a:p>
            <a:pPr>
              <a:spcBef>
                <a:spcPct val="50000"/>
              </a:spcBef>
            </a:pPr>
            <a:r>
              <a:rPr lang="en-US" sz="1600" b="1" dirty="0">
                <a:solidFill>
                  <a:srgbClr val="FFFFFF"/>
                </a:solidFill>
                <a:latin typeface=".VnTime" panose="020B7200000000000000" pitchFamily="34" charset="0"/>
              </a:rPr>
              <a:t>----- </a:t>
            </a:r>
            <a:r>
              <a:rPr lang="en-US" sz="1200" dirty="0">
                <a:solidFill>
                  <a:srgbClr val="FFFFFF"/>
                </a:solidFill>
                <a:latin typeface=".VnTime" panose="020B7200000000000000" pitchFamily="34" charset="0"/>
              </a:rPr>
              <a:t>:Ranh giíi quèc gia </a:t>
            </a:r>
            <a:br>
              <a:rPr lang="en-US" sz="1200" dirty="0">
                <a:solidFill>
                  <a:srgbClr val="FFFFFF"/>
                </a:solidFill>
                <a:latin typeface=".VnTime" panose="020B7200000000000000" pitchFamily="34" charset="0"/>
              </a:rPr>
            </a:br>
            <a:r>
              <a:rPr lang="en-US" sz="1200" dirty="0">
                <a:solidFill>
                  <a:srgbClr val="FFFFFF"/>
                </a:solidFill>
                <a:latin typeface=".VnTime" panose="020B7200000000000000" pitchFamily="34" charset="0"/>
              </a:rPr>
              <a:t>          ngµy nay</a:t>
            </a:r>
            <a:endParaRPr lang="en-US" sz="1600" dirty="0">
              <a:solidFill>
                <a:srgbClr val="FFFFFF"/>
              </a:solidFill>
              <a:latin typeface=".VnTime" panose="020B7200000000000000" pitchFamily="34" charset="0"/>
            </a:endParaRPr>
          </a:p>
        </p:txBody>
      </p:sp>
      <p:sp>
        <p:nvSpPr>
          <p:cNvPr id="252946" name="AutoShape 18"/>
          <p:cNvSpPr>
            <a:spLocks noChangeArrowheads="1"/>
          </p:cNvSpPr>
          <p:nvPr/>
        </p:nvSpPr>
        <p:spPr bwMode="auto">
          <a:xfrm>
            <a:off x="3886200" y="3048000"/>
            <a:ext cx="228600" cy="3048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46" name="Oval 19"/>
          <p:cNvSpPr/>
          <p:nvPr/>
        </p:nvSpPr>
        <p:spPr>
          <a:xfrm>
            <a:off x="6172200" y="3124200"/>
            <a:ext cx="228600" cy="228600"/>
          </a:xfrm>
          <a:prstGeom prst="ellipse">
            <a:avLst/>
          </a:prstGeom>
          <a:solidFill>
            <a:srgbClr val="1C1C1C"/>
          </a:solidFill>
          <a:ln w="9525" cap="flat" cmpd="sng">
            <a:solidFill>
              <a:schemeClr val="tx1"/>
            </a:solidFill>
            <a:prstDash val="solid"/>
            <a:round/>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52949" name="AutoShape 21"/>
          <p:cNvSpPr>
            <a:spLocks noChangeArrowheads="1"/>
          </p:cNvSpPr>
          <p:nvPr/>
        </p:nvSpPr>
        <p:spPr bwMode="auto">
          <a:xfrm>
            <a:off x="6019800" y="3048000"/>
            <a:ext cx="533400" cy="3810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48" name="AutoShape 22"/>
          <p:cNvSpPr/>
          <p:nvPr/>
        </p:nvSpPr>
        <p:spPr>
          <a:xfrm rot="-5567119">
            <a:off x="7334250" y="908050"/>
            <a:ext cx="314325" cy="1066800"/>
          </a:xfrm>
          <a:prstGeom prst="curvedRightArrow">
            <a:avLst>
              <a:gd name="adj1" fmla="val 39956"/>
              <a:gd name="adj2" fmla="val 137688"/>
              <a:gd name="adj3" fmla="val 33328"/>
            </a:avLst>
          </a:prstGeom>
          <a:solidFill>
            <a:srgbClr val="009999"/>
          </a:solidFill>
          <a:ln w="6350" cap="sq" cmpd="sng">
            <a:solidFill>
              <a:srgbClr val="0000FF"/>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52951" name="AutoShape 23"/>
          <p:cNvSpPr>
            <a:spLocks noChangeArrowheads="1"/>
          </p:cNvSpPr>
          <p:nvPr/>
        </p:nvSpPr>
        <p:spPr bwMode="auto">
          <a:xfrm>
            <a:off x="5638800" y="2514600"/>
            <a:ext cx="304800" cy="3048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50" name="Text Box 24"/>
          <p:cNvSpPr txBox="1"/>
          <p:nvPr/>
        </p:nvSpPr>
        <p:spPr>
          <a:xfrm>
            <a:off x="847725" y="1900238"/>
            <a:ext cx="2109788" cy="2676525"/>
          </a:xfrm>
          <a:prstGeom prst="rect">
            <a:avLst/>
          </a:prstGeom>
          <a:noFill/>
          <a:ln w="9525">
            <a:noFill/>
          </a:ln>
        </p:spPr>
        <p:txBody>
          <a:bodyPr anchor="t" anchorCtr="0">
            <a:spAutoFit/>
          </a:bodyPr>
          <a:p>
            <a:pPr eaLnBrk="0" hangingPunct="0">
              <a:spcBef>
                <a:spcPct val="50000"/>
              </a:spcBef>
              <a:buFontTx/>
            </a:pPr>
            <a:r>
              <a:rPr lang="en-US" altLang="en-US" sz="2400" b="1" dirty="0">
                <a:solidFill>
                  <a:srgbClr val="CC6600"/>
                </a:solidFill>
                <a:latin typeface="Times New Roman" panose="02020603050405020304" pitchFamily="18" charset="0"/>
              </a:rPr>
              <a:t>Lược đồ Tây Sơn khởi nghĩa chống các thế lực phong kiến v</a:t>
            </a:r>
            <a:r>
              <a:rPr lang="en-US" altLang="en-US" sz="2400" b="1" dirty="0">
                <a:solidFill>
                  <a:srgbClr val="CC6600"/>
                </a:solidFill>
                <a:latin typeface="Times New Roman" panose="02020603050405020304" pitchFamily="18" charset="0"/>
                <a:ea typeface="Times New Roman" panose="02020603050405020304" pitchFamily="18" charset="0"/>
              </a:rPr>
              <a:t>à</a:t>
            </a:r>
            <a:r>
              <a:rPr lang="en-US" altLang="en-US" sz="2400" b="1" dirty="0">
                <a:solidFill>
                  <a:srgbClr val="CC6600"/>
                </a:solidFill>
                <a:latin typeface="Times New Roman" panose="02020603050405020304" pitchFamily="18" charset="0"/>
              </a:rPr>
              <a:t> chống quân xâm lược</a:t>
            </a:r>
            <a:endParaRPr lang="en-US" altLang="en-US" sz="2400" b="1" dirty="0">
              <a:solidFill>
                <a:srgbClr val="CC6600"/>
              </a:solidFill>
              <a:latin typeface="Times New Roman" panose="02020603050405020304" pitchFamily="18" charset="0"/>
              <a:ea typeface="Times New Roman" panose="02020603050405020304" pitchFamily="18" charset="0"/>
            </a:endParaRPr>
          </a:p>
        </p:txBody>
      </p:sp>
      <p:grpSp>
        <p:nvGrpSpPr>
          <p:cNvPr id="252953" name="Group 25"/>
          <p:cNvGrpSpPr/>
          <p:nvPr/>
        </p:nvGrpSpPr>
        <p:grpSpPr>
          <a:xfrm rot="-950068">
            <a:off x="5791200" y="2590800"/>
            <a:ext cx="460375" cy="762000"/>
            <a:chOff x="2056" y="384"/>
            <a:chExt cx="536" cy="1776"/>
          </a:xfrm>
        </p:grpSpPr>
        <p:sp>
          <p:nvSpPr>
            <p:cNvPr id="22552" name="AutoShape 26"/>
            <p:cNvSpPr/>
            <p:nvPr/>
          </p:nvSpPr>
          <p:spPr>
            <a:xfrm rot="9682186">
              <a:off x="2389" y="381"/>
              <a:ext cx="203" cy="1680"/>
            </a:xfrm>
            <a:prstGeom prst="curvedRightArrow">
              <a:avLst>
                <a:gd name="adj1" fmla="val 67886"/>
                <a:gd name="adj2" fmla="val 233867"/>
                <a:gd name="adj3" fmla="val 33328"/>
              </a:avLst>
            </a:prstGeom>
            <a:solidFill>
              <a:srgbClr val="009999"/>
            </a:solidFill>
            <a:ln w="6350" cap="sq" cmpd="sng">
              <a:solidFill>
                <a:srgbClr val="0000FF"/>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2553" name="AutoShape 27"/>
            <p:cNvSpPr/>
            <p:nvPr/>
          </p:nvSpPr>
          <p:spPr>
            <a:xfrm rot="9485465" flipH="1">
              <a:off x="2055" y="563"/>
              <a:ext cx="248" cy="1595"/>
            </a:xfrm>
            <a:prstGeom prst="curvedRightArrow">
              <a:avLst>
                <a:gd name="adj1" fmla="val 52847"/>
                <a:gd name="adj2" fmla="val 182132"/>
                <a:gd name="adj3" fmla="val 33328"/>
              </a:avLst>
            </a:prstGeom>
            <a:solidFill>
              <a:srgbClr val="FF3300"/>
            </a:solidFill>
            <a:ln w="6350" cap="sq" cmpd="sng">
              <a:solidFill>
                <a:schemeClr val="bg2"/>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grpSp>
      <p:sp>
        <p:nvSpPr>
          <p:cNvPr id="252956" name="Text Box 28"/>
          <p:cNvSpPr txBox="1"/>
          <p:nvPr/>
        </p:nvSpPr>
        <p:spPr>
          <a:xfrm>
            <a:off x="6858000" y="2895600"/>
            <a:ext cx="1066800" cy="376238"/>
          </a:xfrm>
          <a:prstGeom prst="rect">
            <a:avLst/>
          </a:prstGeom>
          <a:gradFill rotWithShape="1">
            <a:gsLst>
              <a:gs pos="0">
                <a:srgbClr val="767647"/>
              </a:gs>
              <a:gs pos="100000">
                <a:srgbClr val="FFFF99"/>
              </a:gs>
            </a:gsLst>
            <a:path path="shape">
              <a:fillToRect l="50000" t="50000" r="50000" b="50000"/>
            </a:path>
            <a:tileRect/>
          </a:gradFill>
          <a:ln w="9525" cap="flat" cmpd="sng">
            <a:solidFill>
              <a:srgbClr val="00CCFF">
                <a:alpha val="59999"/>
              </a:srgbClr>
            </a:solidFill>
            <a:prstDash val="solid"/>
            <a:miter/>
            <a:headEnd type="none" w="med" len="med"/>
            <a:tailEnd type="none" w="med" len="med"/>
          </a:ln>
        </p:spPr>
        <p:txBody>
          <a:bodyPr anchor="t" anchorCtr="0">
            <a:spAutoFit/>
          </a:bodyPr>
          <a:p>
            <a:pPr>
              <a:spcBef>
                <a:spcPct val="50000"/>
              </a:spcBef>
            </a:pPr>
            <a:r>
              <a:rPr lang="en-US" b="1" dirty="0">
                <a:solidFill>
                  <a:srgbClr val="FF0000"/>
                </a:solidFill>
                <a:latin typeface=".VnTime" panose="020B7200000000000000" pitchFamily="34" charset="0"/>
              </a:rPr>
              <a:t>6/1786</a:t>
            </a:r>
            <a:endParaRPr lang="en-US" b="1" dirty="0">
              <a:solidFill>
                <a:srgbClr val="FF0000"/>
              </a:solidFill>
              <a:latin typeface=".VnTime" panose="020B7200000000000000" pitchFamily="34" charset="0"/>
            </a:endParaRPr>
          </a:p>
        </p:txBody>
      </p:sp>
      <p:sp>
        <p:nvSpPr>
          <p:cNvPr id="22555" name="Freeform 30"/>
          <p:cNvSpPr/>
          <p:nvPr/>
        </p:nvSpPr>
        <p:spPr>
          <a:xfrm>
            <a:off x="6902450" y="569913"/>
            <a:ext cx="609600" cy="152400"/>
          </a:xfrm>
          <a:custGeom>
            <a:avLst/>
            <a:gdLst/>
            <a:ahLst/>
            <a:cxnLst>
              <a:cxn ang="0">
                <a:pos x="0" y="6246"/>
              </a:cxn>
              <a:cxn ang="0">
                <a:pos x="203200" y="9993"/>
              </a:cxn>
              <a:cxn ang="0">
                <a:pos x="349504" y="21236"/>
              </a:cxn>
              <a:cxn ang="0">
                <a:pos x="455168" y="39974"/>
              </a:cxn>
              <a:cxn ang="0">
                <a:pos x="544576" y="88692"/>
              </a:cxn>
              <a:cxn ang="0">
                <a:pos x="609600" y="152400"/>
              </a:cxn>
              <a:cxn ang="0">
                <a:pos x="503936" y="133662"/>
              </a:cxn>
              <a:cxn ang="0">
                <a:pos x="536448" y="103682"/>
              </a:cxn>
              <a:cxn ang="0">
                <a:pos x="471424" y="103682"/>
              </a:cxn>
              <a:cxn ang="0">
                <a:pos x="471424" y="73702"/>
              </a:cxn>
              <a:cxn ang="0">
                <a:pos x="406400" y="73702"/>
              </a:cxn>
              <a:cxn ang="0">
                <a:pos x="438912" y="43721"/>
              </a:cxn>
              <a:cxn ang="0">
                <a:pos x="341376" y="43721"/>
              </a:cxn>
              <a:cxn ang="0">
                <a:pos x="276352" y="43721"/>
              </a:cxn>
              <a:cxn ang="0">
                <a:pos x="243840" y="13741"/>
              </a:cxn>
              <a:cxn ang="0">
                <a:pos x="178816" y="28731"/>
              </a:cxn>
              <a:cxn ang="0">
                <a:pos x="113792" y="28731"/>
              </a:cxn>
              <a:cxn ang="0">
                <a:pos x="16256" y="28731"/>
              </a:cxn>
            </a:cxnLst>
            <a:pathLst>
              <a:path w="900" h="488">
                <a:moveTo>
                  <a:pt x="0" y="20"/>
                </a:moveTo>
                <a:cubicBezTo>
                  <a:pt x="101" y="0"/>
                  <a:pt x="199" y="19"/>
                  <a:pt x="300" y="32"/>
                </a:cubicBezTo>
                <a:cubicBezTo>
                  <a:pt x="418" y="71"/>
                  <a:pt x="347" y="54"/>
                  <a:pt x="516" y="68"/>
                </a:cubicBezTo>
                <a:cubicBezTo>
                  <a:pt x="573" y="82"/>
                  <a:pt x="623" y="95"/>
                  <a:pt x="672" y="128"/>
                </a:cubicBezTo>
                <a:cubicBezTo>
                  <a:pt x="694" y="217"/>
                  <a:pt x="713" y="254"/>
                  <a:pt x="804" y="284"/>
                </a:cubicBezTo>
                <a:cubicBezTo>
                  <a:pt x="829" y="359"/>
                  <a:pt x="865" y="418"/>
                  <a:pt x="900" y="488"/>
                </a:cubicBezTo>
                <a:lnTo>
                  <a:pt x="744" y="428"/>
                </a:lnTo>
                <a:lnTo>
                  <a:pt x="792" y="332"/>
                </a:lnTo>
                <a:lnTo>
                  <a:pt x="696" y="332"/>
                </a:lnTo>
                <a:lnTo>
                  <a:pt x="696" y="236"/>
                </a:lnTo>
                <a:lnTo>
                  <a:pt x="600" y="236"/>
                </a:lnTo>
                <a:lnTo>
                  <a:pt x="648" y="140"/>
                </a:lnTo>
                <a:lnTo>
                  <a:pt x="504" y="140"/>
                </a:lnTo>
                <a:lnTo>
                  <a:pt x="408" y="140"/>
                </a:lnTo>
                <a:lnTo>
                  <a:pt x="360" y="44"/>
                </a:lnTo>
                <a:lnTo>
                  <a:pt x="264" y="92"/>
                </a:lnTo>
                <a:lnTo>
                  <a:pt x="168" y="92"/>
                </a:lnTo>
                <a:lnTo>
                  <a:pt x="24" y="92"/>
                </a:lnTo>
              </a:path>
            </a:pathLst>
          </a:custGeom>
          <a:noFill/>
          <a:ln w="9525" cap="flat" cmpd="sng">
            <a:solidFill>
              <a:schemeClr val="tx1"/>
            </a:solidFill>
            <a:prstDash val="solid"/>
            <a:round/>
            <a:headEnd type="none" w="med" len="med"/>
            <a:tailEnd type="none" w="med" len="med"/>
          </a:ln>
        </p:spPr>
        <p:txBody>
          <a:bodyPr/>
          <a:p>
            <a:endParaRPr lang="en-US"/>
          </a:p>
        </p:txBody>
      </p:sp>
      <p:grpSp>
        <p:nvGrpSpPr>
          <p:cNvPr id="252959" name="Group 31"/>
          <p:cNvGrpSpPr/>
          <p:nvPr/>
        </p:nvGrpSpPr>
        <p:grpSpPr>
          <a:xfrm>
            <a:off x="6248400" y="3048000"/>
            <a:ext cx="762000" cy="1512888"/>
            <a:chOff x="2678" y="1968"/>
            <a:chExt cx="393" cy="953"/>
          </a:xfrm>
        </p:grpSpPr>
        <p:sp>
          <p:nvSpPr>
            <p:cNvPr id="22557" name="AutoShape 32"/>
            <p:cNvSpPr/>
            <p:nvPr/>
          </p:nvSpPr>
          <p:spPr>
            <a:xfrm rot="9149124">
              <a:off x="2928" y="1968"/>
              <a:ext cx="143" cy="857"/>
            </a:xfrm>
            <a:prstGeom prst="curvedRightArrow">
              <a:avLst>
                <a:gd name="adj1" fmla="val 49112"/>
                <a:gd name="adj2" fmla="val 169248"/>
                <a:gd name="adj3" fmla="val 33328"/>
              </a:avLst>
            </a:prstGeom>
            <a:solidFill>
              <a:srgbClr val="009999"/>
            </a:solidFill>
            <a:ln w="12700" cap="sq" cmpd="sng">
              <a:solidFill>
                <a:srgbClr val="0000FF"/>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2558" name="AutoShape 33"/>
            <p:cNvSpPr/>
            <p:nvPr/>
          </p:nvSpPr>
          <p:spPr>
            <a:xfrm rot="9149124" flipH="1">
              <a:off x="2678" y="2064"/>
              <a:ext cx="154" cy="857"/>
            </a:xfrm>
            <a:prstGeom prst="curvedRightArrow">
              <a:avLst>
                <a:gd name="adj1" fmla="val 45604"/>
                <a:gd name="adj2" fmla="val 157159"/>
                <a:gd name="adj3" fmla="val 33328"/>
              </a:avLst>
            </a:prstGeom>
            <a:solidFill>
              <a:srgbClr val="FF3300"/>
            </a:solidFill>
            <a:ln w="12700" cap="sq" cmpd="sng">
              <a:solidFill>
                <a:srgbClr val="0000FF"/>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grpSp>
      <p:sp>
        <p:nvSpPr>
          <p:cNvPr id="22559" name="AutoShape 20"/>
          <p:cNvSpPr/>
          <p:nvPr/>
        </p:nvSpPr>
        <p:spPr>
          <a:xfrm rot="-5567119">
            <a:off x="7307263" y="1436688"/>
            <a:ext cx="220662" cy="1066800"/>
          </a:xfrm>
          <a:prstGeom prst="curvedRightArrow">
            <a:avLst>
              <a:gd name="adj1" fmla="val 39619"/>
              <a:gd name="adj2" fmla="val 136532"/>
              <a:gd name="adj3" fmla="val 33328"/>
            </a:avLst>
          </a:prstGeom>
          <a:solidFill>
            <a:srgbClr val="FF3300"/>
          </a:solidFill>
          <a:ln w="6350" cap="sq" cmpd="sng">
            <a:solidFill>
              <a:srgbClr val="000000"/>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2959"/>
                                        </p:tgtEl>
                                        <p:attrNameLst>
                                          <p:attrName>style.visibility</p:attrName>
                                        </p:attrNameLst>
                                      </p:cBhvr>
                                      <p:to>
                                        <p:strVal val="visible"/>
                                      </p:to>
                                    </p:set>
                                    <p:animEffect transition="in" filter="wipe(down)">
                                      <p:cBhvr>
                                        <p:cTn id="7" dur="2000"/>
                                        <p:tgtEl>
                                          <p:spTgt spid="25295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repeatCount="5000" fill="hold" nodeType="clickEffect">
                                  <p:stCondLst>
                                    <p:cond delay="0"/>
                                  </p:stCondLst>
                                  <p:childTnLst>
                                    <p:set>
                                      <p:cBhvr>
                                        <p:cTn id="11" dur="1" fill="hold">
                                          <p:stCondLst>
                                            <p:cond delay="0"/>
                                          </p:stCondLst>
                                        </p:cTn>
                                        <p:tgtEl>
                                          <p:spTgt spid="252949"/>
                                        </p:tgtEl>
                                        <p:attrNameLst>
                                          <p:attrName>style.visibility</p:attrName>
                                        </p:attrNameLst>
                                      </p:cBhvr>
                                      <p:to>
                                        <p:strVal val="visible"/>
                                      </p:to>
                                    </p:set>
                                    <p:anim calcmode="lin" valueType="num">
                                      <p:cBhvr>
                                        <p:cTn id="12" dur="500" fill="hold"/>
                                        <p:tgtEl>
                                          <p:spTgt spid="252949"/>
                                        </p:tgtEl>
                                        <p:attrNameLst>
                                          <p:attrName>ppt_w</p:attrName>
                                        </p:attrNameLst>
                                      </p:cBhvr>
                                      <p:tavLst>
                                        <p:tav tm="0">
                                          <p:val>
                                            <p:fltVal val="0,000000"/>
                                          </p:val>
                                        </p:tav>
                                        <p:tav tm="100000">
                                          <p:val>
                                            <p:strVal val="#ppt_w"/>
                                          </p:val>
                                        </p:tav>
                                      </p:tavLst>
                                    </p:anim>
                                    <p:anim calcmode="lin" valueType="num">
                                      <p:cBhvr>
                                        <p:cTn id="13" dur="500" fill="hold"/>
                                        <p:tgtEl>
                                          <p:spTgt spid="252949"/>
                                        </p:tgtEl>
                                        <p:attrNameLst>
                                          <p:attrName>ppt_h</p:attrName>
                                        </p:attrNameLst>
                                      </p:cBhvr>
                                      <p:tavLst>
                                        <p:tav tm="0">
                                          <p:val>
                                            <p:fltVal val="0,00000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52956"/>
                                        </p:tgtEl>
                                        <p:attrNameLst>
                                          <p:attrName>style.visibility</p:attrName>
                                        </p:attrNameLst>
                                      </p:cBhvr>
                                      <p:to>
                                        <p:strVal val="visible"/>
                                      </p:to>
                                    </p:set>
                                    <p:animEffect transition="in" filter="fade">
                                      <p:cBhvr>
                                        <p:cTn id="18" dur="770" decel="100000"/>
                                        <p:tgtEl>
                                          <p:spTgt spid="252956"/>
                                        </p:tgtEl>
                                      </p:cBhvr>
                                    </p:animEffect>
                                    <p:animScale>
                                      <p:cBhvr>
                                        <p:cTn id="19" dur="770" decel="100000"/>
                                        <p:tgtEl>
                                          <p:spTgt spid="252956"/>
                                        </p:tgtEl>
                                      </p:cBhvr>
                                      <p:from x="10000" y="10000"/>
                                      <p:to x="200000" y="450000"/>
                                    </p:animScale>
                                    <p:animScale>
                                      <p:cBhvr>
                                        <p:cTn id="20" dur="1230" accel="100000" fill="hold">
                                          <p:stCondLst>
                                            <p:cond delay="770"/>
                                          </p:stCondLst>
                                        </p:cTn>
                                        <p:tgtEl>
                                          <p:spTgt spid="252956"/>
                                        </p:tgtEl>
                                      </p:cBhvr>
                                      <p:from x="200000" y="450000"/>
                                      <p:to x="100000" y="100000"/>
                                    </p:animScale>
                                    <p:set>
                                      <p:cBhvr>
                                        <p:cTn id="21" dur="770" fill="hold"/>
                                        <p:tgtEl>
                                          <p:spTgt spid="252956"/>
                                        </p:tgtEl>
                                        <p:attrNameLst>
                                          <p:attrName>ppt_x</p:attrName>
                                        </p:attrNameLst>
                                      </p:cBhvr>
                                      <p:to>
                                        <p:strVal val="(0.5)"/>
                                      </p:to>
                                    </p:set>
                                    <p:anim from="(0.5)" to="(#ppt_x)" calcmode="lin" valueType="num">
                                      <p:cBhvr>
                                        <p:cTn id="22" dur="1230" accel="100000" fill="hold">
                                          <p:stCondLst>
                                            <p:cond delay="770"/>
                                          </p:stCondLst>
                                        </p:cTn>
                                        <p:tgtEl>
                                          <p:spTgt spid="252956"/>
                                        </p:tgtEl>
                                        <p:attrNameLst>
                                          <p:attrName>ppt_x</p:attrName>
                                        </p:attrNameLst>
                                      </p:cBhvr>
                                    </p:anim>
                                    <p:set>
                                      <p:cBhvr>
                                        <p:cTn id="23" dur="770" fill="hold"/>
                                        <p:tgtEl>
                                          <p:spTgt spid="252956"/>
                                        </p:tgtEl>
                                        <p:attrNameLst>
                                          <p:attrName>ppt_y</p:attrName>
                                        </p:attrNameLst>
                                      </p:cBhvr>
                                      <p:to>
                                        <p:strVal val="(#ppt_y+0.4)"/>
                                      </p:to>
                                    </p:set>
                                    <p:anim from="(#ppt_y+0.4)" to="(#ppt_y)" calcmode="lin" valueType="num">
                                      <p:cBhvr>
                                        <p:cTn id="24" dur="1230" accel="100000" fill="hold">
                                          <p:stCondLst>
                                            <p:cond delay="770"/>
                                          </p:stCondLst>
                                        </p:cTn>
                                        <p:tgtEl>
                                          <p:spTgt spid="25295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2953"/>
                                        </p:tgtEl>
                                        <p:attrNameLst>
                                          <p:attrName>style.visibility</p:attrName>
                                        </p:attrNameLst>
                                      </p:cBhvr>
                                      <p:to>
                                        <p:strVal val="visible"/>
                                      </p:to>
                                    </p:set>
                                    <p:animEffect transition="in" filter="wipe(down)">
                                      <p:cBhvr>
                                        <p:cTn id="29" dur="2000"/>
                                        <p:tgtEl>
                                          <p:spTgt spid="252953"/>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repeatCount="10000" fill="hold" nodeType="clickEffect">
                                  <p:stCondLst>
                                    <p:cond delay="0"/>
                                  </p:stCondLst>
                                  <p:childTnLst>
                                    <p:set>
                                      <p:cBhvr>
                                        <p:cTn id="33" dur="1" fill="hold">
                                          <p:stCondLst>
                                            <p:cond delay="0"/>
                                          </p:stCondLst>
                                        </p:cTn>
                                        <p:tgtEl>
                                          <p:spTgt spid="252951"/>
                                        </p:tgtEl>
                                        <p:attrNameLst>
                                          <p:attrName>style.visibility</p:attrName>
                                        </p:attrNameLst>
                                      </p:cBhvr>
                                      <p:to>
                                        <p:strVal val="visible"/>
                                      </p:to>
                                    </p:set>
                                    <p:anim calcmode="lin" valueType="num">
                                      <p:cBhvr>
                                        <p:cTn id="34" dur="1000" fill="hold"/>
                                        <p:tgtEl>
                                          <p:spTgt spid="252951"/>
                                        </p:tgtEl>
                                        <p:attrNameLst>
                                          <p:attrName>ppt_w</p:attrName>
                                        </p:attrNameLst>
                                      </p:cBhvr>
                                      <p:tavLst>
                                        <p:tav tm="0">
                                          <p:val>
                                            <p:fltVal val="0,000000"/>
                                          </p:val>
                                        </p:tav>
                                        <p:tav tm="100000">
                                          <p:val>
                                            <p:strVal val="#ppt_w"/>
                                          </p:val>
                                        </p:tav>
                                      </p:tavLst>
                                    </p:anim>
                                    <p:anim calcmode="lin" valueType="num">
                                      <p:cBhvr>
                                        <p:cTn id="35" dur="1000" fill="hold"/>
                                        <p:tgtEl>
                                          <p:spTgt spid="252951"/>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Picture 2" descr="Luoc do Tay Son khoi nghia chong cac the luc Phong Kien va chong quan xam luoc nuoc ngoai "/>
          <p:cNvPicPr>
            <a:picLocks noChangeAspect="1"/>
          </p:cNvPicPr>
          <p:nvPr/>
        </p:nvPicPr>
        <p:blipFill>
          <a:blip r:embed="rId1"/>
          <a:stretch>
            <a:fillRect/>
          </a:stretch>
        </p:blipFill>
        <p:spPr>
          <a:xfrm>
            <a:off x="3657600" y="0"/>
            <a:ext cx="6315075" cy="7334250"/>
          </a:xfrm>
          <a:prstGeom prst="rect">
            <a:avLst/>
          </a:prstGeom>
          <a:noFill/>
          <a:ln w="9525">
            <a:noFill/>
          </a:ln>
        </p:spPr>
      </p:pic>
      <p:sp>
        <p:nvSpPr>
          <p:cNvPr id="260100" name="AutoShape 4"/>
          <p:cNvSpPr>
            <a:spLocks noChangeArrowheads="1"/>
          </p:cNvSpPr>
          <p:nvPr/>
        </p:nvSpPr>
        <p:spPr bwMode="auto">
          <a:xfrm>
            <a:off x="5854700" y="57785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0102" name="AutoShape 6"/>
          <p:cNvSpPr>
            <a:spLocks noChangeArrowheads="1"/>
          </p:cNvSpPr>
          <p:nvPr/>
        </p:nvSpPr>
        <p:spPr bwMode="auto">
          <a:xfrm>
            <a:off x="5486400" y="9144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80" name="Text Box 7"/>
          <p:cNvSpPr txBox="1"/>
          <p:nvPr/>
        </p:nvSpPr>
        <p:spPr>
          <a:xfrm>
            <a:off x="6858000" y="0"/>
            <a:ext cx="2667000" cy="1554163"/>
          </a:xfrm>
          <a:prstGeom prst="rect">
            <a:avLst/>
          </a:prstGeom>
          <a:solidFill>
            <a:schemeClr val="bg1"/>
          </a:solidFill>
          <a:ln w="38100" cap="flat" cmpd="sng">
            <a:solidFill>
              <a:schemeClr val="tx1"/>
            </a:solidFill>
            <a:prstDash val="solid"/>
            <a:miter/>
            <a:headEnd type="none" w="med" len="med"/>
            <a:tailEnd type="none" w="med" len="med"/>
          </a:ln>
        </p:spPr>
        <p:txBody>
          <a:bodyPr anchor="t" anchorCtr="0">
            <a:spAutoFit/>
          </a:bodyPr>
          <a:p>
            <a:pPr algn="ctr">
              <a:spcBef>
                <a:spcPct val="50000"/>
              </a:spcBef>
              <a:buFontTx/>
            </a:pPr>
            <a:r>
              <a:rPr lang="en-US" altLang="en-US" dirty="0">
                <a:solidFill>
                  <a:srgbClr val="C00000"/>
                </a:solidFill>
                <a:latin typeface="Times New Roman" panose="02020603050405020304" pitchFamily="18" charset="0"/>
              </a:rPr>
              <a:t>Chú giải</a:t>
            </a:r>
            <a:endParaRPr lang="en-US" altLang="en-US" dirty="0">
              <a:solidFill>
                <a:srgbClr val="C00000"/>
              </a:solidFill>
              <a:latin typeface="Times New Roman" panose="02020603050405020304" pitchFamily="18" charset="0"/>
            </a:endParaRPr>
          </a:p>
          <a:p>
            <a:pPr>
              <a:spcBef>
                <a:spcPct val="50000"/>
              </a:spcBef>
              <a:buFontTx/>
            </a:pPr>
            <a:r>
              <a:rPr lang="en-US" altLang="en-US" sz="1400" dirty="0">
                <a:solidFill>
                  <a:srgbClr val="C00000"/>
                </a:solidFill>
                <a:latin typeface=".VnTime" panose="020B7200000000000000" pitchFamily="34" charset="0"/>
              </a:rPr>
              <a:t>                   </a:t>
            </a:r>
            <a:r>
              <a:rPr lang="en-US" altLang="en-US" sz="1400" dirty="0">
                <a:solidFill>
                  <a:srgbClr val="C00000"/>
                </a:solidFill>
                <a:latin typeface="Times New Roman" panose="02020603050405020304" pitchFamily="18" charset="0"/>
              </a:rPr>
              <a:t>Ranh giới giữa Đ</a:t>
            </a:r>
            <a:r>
              <a:rPr lang="en-US" altLang="en-US" sz="1400" dirty="0">
                <a:solidFill>
                  <a:srgbClr val="C00000"/>
                </a:solidFill>
                <a:latin typeface="Times New Roman" panose="02020603050405020304" pitchFamily="18" charset="0"/>
                <a:ea typeface="Times New Roman" panose="02020603050405020304" pitchFamily="18" charset="0"/>
              </a:rPr>
              <a:t>à</a:t>
            </a:r>
            <a:r>
              <a:rPr lang="en-US" altLang="en-US" sz="1400" dirty="0">
                <a:solidFill>
                  <a:srgbClr val="C00000"/>
                </a:solidFill>
                <a:latin typeface="Times New Roman" panose="02020603050405020304" pitchFamily="18" charset="0"/>
              </a:rPr>
              <a:t>ng </a:t>
            </a:r>
            <a:br>
              <a:rPr lang="en-US" altLang="en-US" sz="1400" dirty="0">
                <a:solidFill>
                  <a:srgbClr val="C00000"/>
                </a:solidFill>
                <a:latin typeface="Times New Roman" panose="02020603050405020304" pitchFamily="18" charset="0"/>
              </a:rPr>
            </a:br>
            <a:r>
              <a:rPr lang="en-US" altLang="en-US" sz="1400" dirty="0">
                <a:solidFill>
                  <a:srgbClr val="C00000"/>
                </a:solidFill>
                <a:latin typeface="Times New Roman" panose="02020603050405020304" pitchFamily="18" charset="0"/>
              </a:rPr>
              <a:t>                     trong - Đ</a:t>
            </a:r>
            <a:r>
              <a:rPr lang="en-US" altLang="en-US" sz="1400" dirty="0">
                <a:solidFill>
                  <a:srgbClr val="C00000"/>
                </a:solidFill>
                <a:latin typeface="Times New Roman" panose="02020603050405020304" pitchFamily="18" charset="0"/>
                <a:ea typeface="Times New Roman" panose="02020603050405020304" pitchFamily="18" charset="0"/>
              </a:rPr>
              <a:t>à</a:t>
            </a:r>
            <a:r>
              <a:rPr lang="en-US" altLang="en-US" sz="1400" dirty="0">
                <a:solidFill>
                  <a:srgbClr val="C00000"/>
                </a:solidFill>
                <a:latin typeface="Times New Roman" panose="02020603050405020304" pitchFamily="18" charset="0"/>
              </a:rPr>
              <a:t>ng ngo</a:t>
            </a:r>
            <a:r>
              <a:rPr lang="en-US" altLang="en-US" sz="1400" dirty="0">
                <a:solidFill>
                  <a:srgbClr val="C00000"/>
                </a:solidFill>
                <a:latin typeface="Times New Roman" panose="02020603050405020304" pitchFamily="18" charset="0"/>
                <a:ea typeface="Times New Roman" panose="02020603050405020304" pitchFamily="18" charset="0"/>
              </a:rPr>
              <a:t>à</a:t>
            </a:r>
            <a:r>
              <a:rPr lang="en-US" altLang="en-US" sz="1400" dirty="0">
                <a:solidFill>
                  <a:srgbClr val="C00000"/>
                </a:solidFill>
                <a:latin typeface="Times New Roman" panose="02020603050405020304" pitchFamily="18" charset="0"/>
              </a:rPr>
              <a:t>i</a:t>
            </a:r>
            <a:endParaRPr lang="en-US" altLang="en-US" sz="1400" dirty="0">
              <a:solidFill>
                <a:srgbClr val="C00000"/>
              </a:solidFill>
              <a:latin typeface="Times New Roman" panose="02020603050405020304" pitchFamily="18" charset="0"/>
            </a:endParaRPr>
          </a:p>
          <a:p>
            <a:pPr>
              <a:spcBef>
                <a:spcPct val="50000"/>
              </a:spcBef>
              <a:buFontTx/>
            </a:pPr>
            <a:r>
              <a:rPr lang="en-US" altLang="en-US" sz="1400" dirty="0">
                <a:solidFill>
                  <a:srgbClr val="C00000"/>
                </a:solidFill>
                <a:latin typeface=".VnTime" panose="020B7200000000000000" pitchFamily="34" charset="0"/>
              </a:rPr>
              <a:t>                          </a:t>
            </a:r>
            <a:r>
              <a:rPr lang="en-US" altLang="en-US" sz="1400" dirty="0">
                <a:solidFill>
                  <a:srgbClr val="C00000"/>
                </a:solidFill>
                <a:latin typeface="Times New Roman" panose="02020603050405020304" pitchFamily="18" charset="0"/>
              </a:rPr>
              <a:t>Quân thủy</a:t>
            </a:r>
            <a:endParaRPr lang="en-US" altLang="en-US" sz="1400" dirty="0">
              <a:solidFill>
                <a:srgbClr val="C00000"/>
              </a:solidFill>
              <a:latin typeface="Times New Roman" panose="02020603050405020304" pitchFamily="18" charset="0"/>
            </a:endParaRPr>
          </a:p>
          <a:p>
            <a:pPr>
              <a:spcBef>
                <a:spcPct val="50000"/>
              </a:spcBef>
              <a:buFontTx/>
            </a:pPr>
            <a:r>
              <a:rPr lang="en-US" altLang="en-US" sz="1400" dirty="0">
                <a:solidFill>
                  <a:srgbClr val="C00000"/>
                </a:solidFill>
                <a:latin typeface="Times New Roman" panose="02020603050405020304" pitchFamily="18" charset="0"/>
              </a:rPr>
              <a:t>                            Quân bộ</a:t>
            </a:r>
            <a:endParaRPr lang="en-US" altLang="en-US" sz="1400" dirty="0">
              <a:solidFill>
                <a:srgbClr val="C00000"/>
              </a:solidFill>
              <a:latin typeface="Times New Roman" panose="02020603050405020304" pitchFamily="18" charset="0"/>
              <a:ea typeface="Times New Roman" panose="02020603050405020304" pitchFamily="18" charset="0"/>
            </a:endParaRPr>
          </a:p>
        </p:txBody>
      </p:sp>
      <p:pic>
        <p:nvPicPr>
          <p:cNvPr id="24581" name="Picture 8"/>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2" name="Picture 9"/>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3" name="Picture 10"/>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4" name="Picture 11"/>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5" name="Picture 12"/>
          <p:cNvPicPr>
            <a:picLocks noChangeAspect="1"/>
          </p:cNvPicPr>
          <p:nvPr/>
        </p:nvPicPr>
        <p:blipFill>
          <a:blip r:embed="rId2"/>
          <a:stretch>
            <a:fillRect/>
          </a:stretch>
        </p:blipFill>
        <p:spPr>
          <a:xfrm>
            <a:off x="6691313" y="3376613"/>
            <a:ext cx="180975" cy="104775"/>
          </a:xfrm>
          <a:prstGeom prst="rect">
            <a:avLst/>
          </a:prstGeom>
          <a:noFill/>
          <a:ln w="9525">
            <a:noFill/>
          </a:ln>
        </p:spPr>
      </p:pic>
      <p:sp>
        <p:nvSpPr>
          <p:cNvPr id="24586" name="Rectangle 13"/>
          <p:cNvSpPr/>
          <p:nvPr/>
        </p:nvSpPr>
        <p:spPr>
          <a:xfrm>
            <a:off x="13716000" y="1905000"/>
            <a:ext cx="9144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4587" name="Line 15"/>
          <p:cNvSpPr/>
          <p:nvPr/>
        </p:nvSpPr>
        <p:spPr>
          <a:xfrm>
            <a:off x="6816725" y="2611438"/>
            <a:ext cx="269875" cy="665162"/>
          </a:xfrm>
          <a:prstGeom prst="line">
            <a:avLst/>
          </a:prstGeom>
          <a:ln w="9525" cap="flat" cmpd="sng">
            <a:solidFill>
              <a:schemeClr val="tx1"/>
            </a:solidFill>
            <a:prstDash val="solid"/>
            <a:round/>
            <a:headEnd type="none" w="med" len="med"/>
            <a:tailEnd type="triangle" w="med" len="med"/>
          </a:ln>
        </p:spPr>
      </p:sp>
      <p:sp>
        <p:nvSpPr>
          <p:cNvPr id="24588" name="Line 16"/>
          <p:cNvSpPr/>
          <p:nvPr/>
        </p:nvSpPr>
        <p:spPr>
          <a:xfrm flipV="1">
            <a:off x="6781800" y="1828800"/>
            <a:ext cx="0" cy="533400"/>
          </a:xfrm>
          <a:prstGeom prst="line">
            <a:avLst/>
          </a:prstGeom>
          <a:ln w="9525" cap="flat" cmpd="sng">
            <a:solidFill>
              <a:schemeClr val="tx1"/>
            </a:solidFill>
            <a:prstDash val="solid"/>
            <a:round/>
            <a:headEnd type="none" w="med" len="med"/>
            <a:tailEnd type="triangle" w="med" len="med"/>
          </a:ln>
        </p:spPr>
      </p:sp>
      <p:sp>
        <p:nvSpPr>
          <p:cNvPr id="260114" name="AutoShape 18"/>
          <p:cNvSpPr>
            <a:spLocks noChangeArrowheads="1"/>
          </p:cNvSpPr>
          <p:nvPr/>
        </p:nvSpPr>
        <p:spPr bwMode="auto">
          <a:xfrm>
            <a:off x="3886200" y="3048000"/>
            <a:ext cx="228600" cy="3048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90" name="Oval 19"/>
          <p:cNvSpPr/>
          <p:nvPr/>
        </p:nvSpPr>
        <p:spPr>
          <a:xfrm>
            <a:off x="6400800" y="3200400"/>
            <a:ext cx="228600" cy="228600"/>
          </a:xfrm>
          <a:prstGeom prst="ellipse">
            <a:avLst/>
          </a:prstGeom>
          <a:solidFill>
            <a:srgbClr val="1C1C1C"/>
          </a:solidFill>
          <a:ln w="9525" cap="flat" cmpd="sng">
            <a:solidFill>
              <a:schemeClr val="tx1"/>
            </a:solidFill>
            <a:prstDash val="solid"/>
            <a:round/>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4591" name="AutoShape 20"/>
          <p:cNvSpPr/>
          <p:nvPr/>
        </p:nvSpPr>
        <p:spPr>
          <a:xfrm rot="-5567119">
            <a:off x="7507288" y="801688"/>
            <a:ext cx="220662" cy="1066800"/>
          </a:xfrm>
          <a:prstGeom prst="curvedRightArrow">
            <a:avLst>
              <a:gd name="adj1" fmla="val 39619"/>
              <a:gd name="adj2" fmla="val 136532"/>
              <a:gd name="adj3" fmla="val 33328"/>
            </a:avLst>
          </a:prstGeom>
          <a:solidFill>
            <a:srgbClr val="FF3300"/>
          </a:solidFill>
          <a:ln w="6350" cap="sq" cmpd="sng">
            <a:solidFill>
              <a:srgbClr val="000000"/>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60117" name="AutoShape 21"/>
          <p:cNvSpPr>
            <a:spLocks noChangeArrowheads="1"/>
          </p:cNvSpPr>
          <p:nvPr/>
        </p:nvSpPr>
        <p:spPr bwMode="auto">
          <a:xfrm>
            <a:off x="6248400" y="3124200"/>
            <a:ext cx="533400" cy="3810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93" name="AutoShape 22"/>
          <p:cNvSpPr/>
          <p:nvPr/>
        </p:nvSpPr>
        <p:spPr>
          <a:xfrm rot="-5567119">
            <a:off x="7319963" y="538163"/>
            <a:ext cx="220662" cy="1066800"/>
          </a:xfrm>
          <a:prstGeom prst="curvedRightArrow">
            <a:avLst>
              <a:gd name="adj1" fmla="val 39619"/>
              <a:gd name="adj2" fmla="val 136532"/>
              <a:gd name="adj3" fmla="val 33328"/>
            </a:avLst>
          </a:prstGeom>
          <a:solidFill>
            <a:srgbClr val="009999"/>
          </a:solidFill>
          <a:ln w="6350" cap="sq" cmpd="sng">
            <a:solidFill>
              <a:srgbClr val="0000FF"/>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60119" name="AutoShape 23"/>
          <p:cNvSpPr>
            <a:spLocks noChangeArrowheads="1"/>
          </p:cNvSpPr>
          <p:nvPr/>
        </p:nvSpPr>
        <p:spPr bwMode="auto">
          <a:xfrm>
            <a:off x="5353050" y="933450"/>
            <a:ext cx="533400" cy="3810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60121" name="Group 25"/>
          <p:cNvGrpSpPr/>
          <p:nvPr/>
        </p:nvGrpSpPr>
        <p:grpSpPr>
          <a:xfrm>
            <a:off x="5486400" y="609600"/>
            <a:ext cx="850900" cy="2819400"/>
            <a:chOff x="2056" y="384"/>
            <a:chExt cx="536" cy="1776"/>
          </a:xfrm>
        </p:grpSpPr>
        <p:sp>
          <p:nvSpPr>
            <p:cNvPr id="24596" name="AutoShape 26"/>
            <p:cNvSpPr/>
            <p:nvPr/>
          </p:nvSpPr>
          <p:spPr>
            <a:xfrm rot="9682186">
              <a:off x="2389" y="384"/>
              <a:ext cx="203" cy="1681"/>
            </a:xfrm>
            <a:prstGeom prst="curvedRightArrow">
              <a:avLst>
                <a:gd name="adj1" fmla="val 67861"/>
                <a:gd name="adj2" fmla="val 233857"/>
                <a:gd name="adj3" fmla="val 33328"/>
              </a:avLst>
            </a:prstGeom>
            <a:solidFill>
              <a:srgbClr val="009999"/>
            </a:solidFill>
            <a:ln w="6350" cap="sq" cmpd="sng">
              <a:solidFill>
                <a:srgbClr val="0000FF"/>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4597" name="AutoShape 27"/>
            <p:cNvSpPr/>
            <p:nvPr/>
          </p:nvSpPr>
          <p:spPr>
            <a:xfrm rot="9485465" flipH="1">
              <a:off x="2056" y="567"/>
              <a:ext cx="247" cy="1593"/>
            </a:xfrm>
            <a:prstGeom prst="curvedRightArrow">
              <a:avLst>
                <a:gd name="adj1" fmla="val 52852"/>
                <a:gd name="adj2" fmla="val 182137"/>
                <a:gd name="adj3" fmla="val 33328"/>
              </a:avLst>
            </a:prstGeom>
            <a:solidFill>
              <a:srgbClr val="FF3300"/>
            </a:solidFill>
            <a:ln w="6350" cap="sq" cmpd="sng">
              <a:solidFill>
                <a:schemeClr val="bg2"/>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grpSp>
      <p:sp>
        <p:nvSpPr>
          <p:cNvPr id="260125" name="Text Box 29"/>
          <p:cNvSpPr txBox="1"/>
          <p:nvPr/>
        </p:nvSpPr>
        <p:spPr>
          <a:xfrm>
            <a:off x="4800600" y="609600"/>
            <a:ext cx="762000" cy="376238"/>
          </a:xfrm>
          <a:prstGeom prst="rect">
            <a:avLst/>
          </a:prstGeom>
          <a:gradFill rotWithShape="1">
            <a:gsLst>
              <a:gs pos="0">
                <a:srgbClr val="767647"/>
              </a:gs>
              <a:gs pos="100000">
                <a:srgbClr val="FFFF99"/>
              </a:gs>
            </a:gsLst>
            <a:path path="shape">
              <a:fillToRect l="50000" t="50000" r="50000" b="50000"/>
            </a:path>
            <a:tileRect/>
          </a:gradFill>
          <a:ln w="9525" cap="flat" cmpd="sng">
            <a:solidFill>
              <a:srgbClr val="00CCFF"/>
            </a:solidFill>
            <a:prstDash val="solid"/>
            <a:miter/>
            <a:headEnd type="none" w="med" len="med"/>
            <a:tailEnd type="none" w="med" len="med"/>
          </a:ln>
        </p:spPr>
        <p:txBody>
          <a:bodyPr anchor="t" anchorCtr="0">
            <a:spAutoFit/>
          </a:bodyPr>
          <a:p>
            <a:pPr>
              <a:spcBef>
                <a:spcPct val="50000"/>
              </a:spcBef>
            </a:pPr>
            <a:r>
              <a:rPr lang="en-US" b="1" dirty="0">
                <a:solidFill>
                  <a:srgbClr val="FF0000"/>
                </a:solidFill>
                <a:latin typeface=".VnTime" panose="020B7200000000000000" pitchFamily="34" charset="0"/>
              </a:rPr>
              <a:t>1786</a:t>
            </a:r>
            <a:endParaRPr lang="en-US" b="1" dirty="0">
              <a:solidFill>
                <a:srgbClr val="FF0000"/>
              </a:solidFill>
              <a:latin typeface=".VnTime" panose="020B7200000000000000" pitchFamily="34" charset="0"/>
            </a:endParaRPr>
          </a:p>
        </p:txBody>
      </p:sp>
      <p:sp>
        <p:nvSpPr>
          <p:cNvPr id="24599" name="Freeform 30"/>
          <p:cNvSpPr/>
          <p:nvPr/>
        </p:nvSpPr>
        <p:spPr>
          <a:xfrm>
            <a:off x="7010400" y="533400"/>
            <a:ext cx="609600" cy="152400"/>
          </a:xfrm>
          <a:custGeom>
            <a:avLst/>
            <a:gdLst/>
            <a:ahLst/>
            <a:cxnLst>
              <a:cxn ang="0">
                <a:pos x="0" y="6246"/>
              </a:cxn>
              <a:cxn ang="0">
                <a:pos x="203200" y="9993"/>
              </a:cxn>
              <a:cxn ang="0">
                <a:pos x="349504" y="21236"/>
              </a:cxn>
              <a:cxn ang="0">
                <a:pos x="455168" y="39974"/>
              </a:cxn>
              <a:cxn ang="0">
                <a:pos x="544576" y="88692"/>
              </a:cxn>
              <a:cxn ang="0">
                <a:pos x="609600" y="152400"/>
              </a:cxn>
              <a:cxn ang="0">
                <a:pos x="503936" y="133662"/>
              </a:cxn>
              <a:cxn ang="0">
                <a:pos x="536448" y="103682"/>
              </a:cxn>
              <a:cxn ang="0">
                <a:pos x="471424" y="103682"/>
              </a:cxn>
              <a:cxn ang="0">
                <a:pos x="471424" y="73702"/>
              </a:cxn>
              <a:cxn ang="0">
                <a:pos x="406400" y="73702"/>
              </a:cxn>
              <a:cxn ang="0">
                <a:pos x="438912" y="43721"/>
              </a:cxn>
              <a:cxn ang="0">
                <a:pos x="341376" y="43721"/>
              </a:cxn>
              <a:cxn ang="0">
                <a:pos x="276352" y="43721"/>
              </a:cxn>
              <a:cxn ang="0">
                <a:pos x="243840" y="13741"/>
              </a:cxn>
              <a:cxn ang="0">
                <a:pos x="178816" y="28731"/>
              </a:cxn>
              <a:cxn ang="0">
                <a:pos x="113792" y="28731"/>
              </a:cxn>
              <a:cxn ang="0">
                <a:pos x="16256" y="28731"/>
              </a:cxn>
            </a:cxnLst>
            <a:pathLst>
              <a:path w="900" h="488">
                <a:moveTo>
                  <a:pt x="0" y="20"/>
                </a:moveTo>
                <a:cubicBezTo>
                  <a:pt x="101" y="0"/>
                  <a:pt x="199" y="19"/>
                  <a:pt x="300" y="32"/>
                </a:cubicBezTo>
                <a:cubicBezTo>
                  <a:pt x="418" y="71"/>
                  <a:pt x="347" y="54"/>
                  <a:pt x="516" y="68"/>
                </a:cubicBezTo>
                <a:cubicBezTo>
                  <a:pt x="573" y="82"/>
                  <a:pt x="623" y="95"/>
                  <a:pt x="672" y="128"/>
                </a:cubicBezTo>
                <a:cubicBezTo>
                  <a:pt x="694" y="217"/>
                  <a:pt x="713" y="254"/>
                  <a:pt x="804" y="284"/>
                </a:cubicBezTo>
                <a:cubicBezTo>
                  <a:pt x="829" y="359"/>
                  <a:pt x="865" y="418"/>
                  <a:pt x="900" y="488"/>
                </a:cubicBezTo>
                <a:lnTo>
                  <a:pt x="744" y="428"/>
                </a:lnTo>
                <a:lnTo>
                  <a:pt x="792" y="332"/>
                </a:lnTo>
                <a:lnTo>
                  <a:pt x="696" y="332"/>
                </a:lnTo>
                <a:lnTo>
                  <a:pt x="696" y="236"/>
                </a:lnTo>
                <a:lnTo>
                  <a:pt x="600" y="236"/>
                </a:lnTo>
                <a:lnTo>
                  <a:pt x="648" y="140"/>
                </a:lnTo>
                <a:lnTo>
                  <a:pt x="504" y="140"/>
                </a:lnTo>
                <a:lnTo>
                  <a:pt x="408" y="140"/>
                </a:lnTo>
                <a:lnTo>
                  <a:pt x="360" y="44"/>
                </a:lnTo>
                <a:lnTo>
                  <a:pt x="264" y="92"/>
                </a:lnTo>
                <a:lnTo>
                  <a:pt x="168" y="92"/>
                </a:lnTo>
                <a:lnTo>
                  <a:pt x="24" y="92"/>
                </a:lnTo>
              </a:path>
            </a:pathLst>
          </a:custGeom>
          <a:noFill/>
          <a:ln w="9525" cap="flat" cmpd="sng">
            <a:solidFill>
              <a:schemeClr val="tx1"/>
            </a:solidFill>
            <a:prstDash val="solid"/>
            <a:round/>
            <a:headEnd type="none" w="med" len="med"/>
            <a:tailEnd type="none" w="med" len="med"/>
          </a:ln>
        </p:spPr>
        <p:txBody>
          <a:bodyPr/>
          <a:p>
            <a:endParaRPr lang="en-US"/>
          </a:p>
        </p:txBody>
      </p:sp>
      <p:sp>
        <p:nvSpPr>
          <p:cNvPr id="24600" name="Rectangle 1"/>
          <p:cNvSpPr/>
          <p:nvPr/>
        </p:nvSpPr>
        <p:spPr>
          <a:xfrm>
            <a:off x="1422400" y="822325"/>
            <a:ext cx="2311400" cy="2308225"/>
          </a:xfrm>
          <a:prstGeom prst="rect">
            <a:avLst/>
          </a:prstGeom>
          <a:noFill/>
          <a:ln w="9525">
            <a:noFill/>
          </a:ln>
        </p:spPr>
        <p:txBody>
          <a:bodyPr anchor="t" anchorCtr="0">
            <a:spAutoFit/>
          </a:bodyPr>
          <a:p>
            <a:pPr eaLnBrk="0" hangingPunct="0">
              <a:spcBef>
                <a:spcPct val="50000"/>
              </a:spcBef>
              <a:buFontTx/>
            </a:pPr>
            <a:r>
              <a:rPr lang="en-US" altLang="en-US" sz="2400" b="1" dirty="0">
                <a:solidFill>
                  <a:srgbClr val="CC6600"/>
                </a:solidFill>
                <a:latin typeface="Times New Roman" panose="02020603050405020304" pitchFamily="18" charset="0"/>
              </a:rPr>
              <a:t>Lược đồ Tây Sơn khởi nghĩa chống các thế lực phong kiến v</a:t>
            </a:r>
            <a:r>
              <a:rPr lang="en-US" altLang="en-US" sz="2400" b="1" dirty="0">
                <a:solidFill>
                  <a:srgbClr val="CC6600"/>
                </a:solidFill>
                <a:latin typeface="Times New Roman" panose="02020603050405020304" pitchFamily="18" charset="0"/>
                <a:ea typeface="Times New Roman" panose="02020603050405020304" pitchFamily="18" charset="0"/>
              </a:rPr>
              <a:t>à</a:t>
            </a:r>
            <a:r>
              <a:rPr lang="en-US" altLang="en-US" sz="2400" b="1" dirty="0">
                <a:solidFill>
                  <a:srgbClr val="CC6600"/>
                </a:solidFill>
                <a:latin typeface="Times New Roman" panose="02020603050405020304" pitchFamily="18" charset="0"/>
              </a:rPr>
              <a:t> chống quân xâm lược</a:t>
            </a:r>
            <a:endParaRPr lang="en-US" altLang="en-US" sz="2400" b="1" dirty="0">
              <a:solidFill>
                <a:srgbClr val="CC66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5000" fill="hold" nodeType="clickEffect">
                                  <p:stCondLst>
                                    <p:cond delay="0"/>
                                  </p:stCondLst>
                                  <p:childTnLst>
                                    <p:set>
                                      <p:cBhvr>
                                        <p:cTn id="6" dur="1" fill="hold">
                                          <p:stCondLst>
                                            <p:cond delay="0"/>
                                          </p:stCondLst>
                                        </p:cTn>
                                        <p:tgtEl>
                                          <p:spTgt spid="260117"/>
                                        </p:tgtEl>
                                        <p:attrNameLst>
                                          <p:attrName>style.visibility</p:attrName>
                                        </p:attrNameLst>
                                      </p:cBhvr>
                                      <p:to>
                                        <p:strVal val="visible"/>
                                      </p:to>
                                    </p:set>
                                    <p:anim calcmode="lin" valueType="num">
                                      <p:cBhvr>
                                        <p:cTn id="7" dur="500" fill="hold"/>
                                        <p:tgtEl>
                                          <p:spTgt spid="260117"/>
                                        </p:tgtEl>
                                        <p:attrNameLst>
                                          <p:attrName>ppt_w</p:attrName>
                                        </p:attrNameLst>
                                      </p:cBhvr>
                                      <p:tavLst>
                                        <p:tav tm="0">
                                          <p:val>
                                            <p:fltVal val="0,000000"/>
                                          </p:val>
                                        </p:tav>
                                        <p:tav tm="100000">
                                          <p:val>
                                            <p:strVal val="#ppt_w"/>
                                          </p:val>
                                        </p:tav>
                                      </p:tavLst>
                                    </p:anim>
                                    <p:anim calcmode="lin" valueType="num">
                                      <p:cBhvr>
                                        <p:cTn id="8" dur="500" fill="hold"/>
                                        <p:tgtEl>
                                          <p:spTgt spid="260117"/>
                                        </p:tgtEl>
                                        <p:attrNameLst>
                                          <p:attrName>ppt_h</p:attrName>
                                        </p:attrNameLst>
                                      </p:cBhvr>
                                      <p:tavLst>
                                        <p:tav tm="0">
                                          <p:val>
                                            <p:fltVal val="0,00000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60121"/>
                                        </p:tgtEl>
                                        <p:attrNameLst>
                                          <p:attrName>style.visibility</p:attrName>
                                        </p:attrNameLst>
                                      </p:cBhvr>
                                      <p:to>
                                        <p:strVal val="visible"/>
                                      </p:to>
                                    </p:set>
                                    <p:animEffect transition="in" filter="wipe(down)">
                                      <p:cBhvr>
                                        <p:cTn id="13" dur="2000"/>
                                        <p:tgtEl>
                                          <p:spTgt spid="260121"/>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repeatCount="10000" fill="hold" nodeType="clickEffect">
                                  <p:stCondLst>
                                    <p:cond delay="0"/>
                                  </p:stCondLst>
                                  <p:childTnLst>
                                    <p:set>
                                      <p:cBhvr>
                                        <p:cTn id="17" dur="1" fill="hold">
                                          <p:stCondLst>
                                            <p:cond delay="0"/>
                                          </p:stCondLst>
                                        </p:cTn>
                                        <p:tgtEl>
                                          <p:spTgt spid="260119"/>
                                        </p:tgtEl>
                                        <p:attrNameLst>
                                          <p:attrName>style.visibility</p:attrName>
                                        </p:attrNameLst>
                                      </p:cBhvr>
                                      <p:to>
                                        <p:strVal val="visible"/>
                                      </p:to>
                                    </p:set>
                                    <p:anim calcmode="lin" valueType="num">
                                      <p:cBhvr>
                                        <p:cTn id="18" dur="1000" fill="hold"/>
                                        <p:tgtEl>
                                          <p:spTgt spid="260119"/>
                                        </p:tgtEl>
                                        <p:attrNameLst>
                                          <p:attrName>ppt_w</p:attrName>
                                        </p:attrNameLst>
                                      </p:cBhvr>
                                      <p:tavLst>
                                        <p:tav tm="0">
                                          <p:val>
                                            <p:fltVal val="0,000000"/>
                                          </p:val>
                                        </p:tav>
                                        <p:tav tm="100000">
                                          <p:val>
                                            <p:strVal val="#ppt_w"/>
                                          </p:val>
                                        </p:tav>
                                      </p:tavLst>
                                    </p:anim>
                                    <p:anim calcmode="lin" valueType="num">
                                      <p:cBhvr>
                                        <p:cTn id="19" dur="1000" fill="hold"/>
                                        <p:tgtEl>
                                          <p:spTgt spid="260119"/>
                                        </p:tgtEl>
                                        <p:attrNameLst>
                                          <p:attrName>ppt_h</p:attrName>
                                        </p:attrNameLst>
                                      </p:cBhvr>
                                      <p:tavLst>
                                        <p:tav tm="0">
                                          <p:val>
                                            <p:fltVal val="0,00000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260125"/>
                                        </p:tgtEl>
                                        <p:attrNameLst>
                                          <p:attrName>style.visibility</p:attrName>
                                        </p:attrNameLst>
                                      </p:cBhvr>
                                      <p:to>
                                        <p:strVal val="visible"/>
                                      </p:to>
                                    </p:set>
                                    <p:animEffect transition="in" filter="fade">
                                      <p:cBhvr>
                                        <p:cTn id="24" dur="770" decel="100000"/>
                                        <p:tgtEl>
                                          <p:spTgt spid="260125"/>
                                        </p:tgtEl>
                                      </p:cBhvr>
                                    </p:animEffect>
                                    <p:animScale>
                                      <p:cBhvr>
                                        <p:cTn id="25" dur="770" decel="100000"/>
                                        <p:tgtEl>
                                          <p:spTgt spid="260125"/>
                                        </p:tgtEl>
                                      </p:cBhvr>
                                      <p:from x="10000" y="10000"/>
                                      <p:to x="200000" y="450000"/>
                                    </p:animScale>
                                    <p:animScale>
                                      <p:cBhvr>
                                        <p:cTn id="26" dur="1230" accel="100000" fill="hold">
                                          <p:stCondLst>
                                            <p:cond delay="770"/>
                                          </p:stCondLst>
                                        </p:cTn>
                                        <p:tgtEl>
                                          <p:spTgt spid="260125"/>
                                        </p:tgtEl>
                                      </p:cBhvr>
                                      <p:from x="200000" y="450000"/>
                                      <p:to x="100000" y="100000"/>
                                    </p:animScale>
                                    <p:set>
                                      <p:cBhvr>
                                        <p:cTn id="27" dur="770" fill="hold"/>
                                        <p:tgtEl>
                                          <p:spTgt spid="260125"/>
                                        </p:tgtEl>
                                        <p:attrNameLst>
                                          <p:attrName>ppt_x</p:attrName>
                                        </p:attrNameLst>
                                      </p:cBhvr>
                                      <p:to>
                                        <p:strVal val="(0.5)"/>
                                      </p:to>
                                    </p:set>
                                    <p:anim from="(0.5)" to="(#ppt_x)" calcmode="lin" valueType="num">
                                      <p:cBhvr>
                                        <p:cTn id="28" dur="1230" accel="100000" fill="hold">
                                          <p:stCondLst>
                                            <p:cond delay="770"/>
                                          </p:stCondLst>
                                        </p:cTn>
                                        <p:tgtEl>
                                          <p:spTgt spid="260125"/>
                                        </p:tgtEl>
                                        <p:attrNameLst>
                                          <p:attrName>ppt_x</p:attrName>
                                        </p:attrNameLst>
                                      </p:cBhvr>
                                    </p:anim>
                                    <p:set>
                                      <p:cBhvr>
                                        <p:cTn id="29" dur="770" fill="hold"/>
                                        <p:tgtEl>
                                          <p:spTgt spid="260125"/>
                                        </p:tgtEl>
                                        <p:attrNameLst>
                                          <p:attrName>ppt_y</p:attrName>
                                        </p:attrNameLst>
                                      </p:cBhvr>
                                      <p:to>
                                        <p:strVal val="(#ppt_y+0.4)"/>
                                      </p:to>
                                    </p:set>
                                    <p:anim from="(#ppt_y+0.4)" to="(#ppt_y)" calcmode="lin" valueType="num">
                                      <p:cBhvr>
                                        <p:cTn id="30" dur="1230" accel="100000" fill="hold">
                                          <p:stCondLst>
                                            <p:cond delay="770"/>
                                          </p:stCondLst>
                                        </p:cTn>
                                        <p:tgtEl>
                                          <p:spTgt spid="2601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Picture 2" descr="Luoc do Tay Son khoi nghia chong cac the luc Phong Kien va chong quan xam luoc nuoc ngoai "/>
          <p:cNvPicPr>
            <a:picLocks noChangeAspect="1"/>
          </p:cNvPicPr>
          <p:nvPr/>
        </p:nvPicPr>
        <p:blipFill>
          <a:blip r:embed="rId1"/>
          <a:stretch>
            <a:fillRect/>
          </a:stretch>
        </p:blipFill>
        <p:spPr>
          <a:xfrm>
            <a:off x="3581400" y="-19050"/>
            <a:ext cx="6315075" cy="7334250"/>
          </a:xfrm>
          <a:prstGeom prst="rect">
            <a:avLst/>
          </a:prstGeom>
          <a:noFill/>
          <a:ln w="9525">
            <a:noFill/>
          </a:ln>
        </p:spPr>
      </p:pic>
      <p:sp>
        <p:nvSpPr>
          <p:cNvPr id="254979" name="AutoShape 3"/>
          <p:cNvSpPr>
            <a:spLocks noChangeArrowheads="1"/>
          </p:cNvSpPr>
          <p:nvPr/>
        </p:nvSpPr>
        <p:spPr bwMode="auto">
          <a:xfrm>
            <a:off x="6858000" y="4283075"/>
            <a:ext cx="323850" cy="2794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4980" name="AutoShape 4"/>
          <p:cNvSpPr>
            <a:spLocks noChangeArrowheads="1"/>
          </p:cNvSpPr>
          <p:nvPr/>
        </p:nvSpPr>
        <p:spPr bwMode="auto">
          <a:xfrm>
            <a:off x="5486400" y="1133475"/>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628" name="Picture 5"/>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29" name="Picture 6"/>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0" name="Picture 7"/>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1" name="Picture 8"/>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2" name="Picture 9"/>
          <p:cNvPicPr>
            <a:picLocks noChangeAspect="1"/>
          </p:cNvPicPr>
          <p:nvPr/>
        </p:nvPicPr>
        <p:blipFill>
          <a:blip r:embed="rId2"/>
          <a:stretch>
            <a:fillRect/>
          </a:stretch>
        </p:blipFill>
        <p:spPr>
          <a:xfrm>
            <a:off x="6691313" y="3595688"/>
            <a:ext cx="180975" cy="104775"/>
          </a:xfrm>
          <a:prstGeom prst="rect">
            <a:avLst/>
          </a:prstGeom>
          <a:noFill/>
          <a:ln w="9525">
            <a:noFill/>
          </a:ln>
        </p:spPr>
      </p:pic>
      <p:sp>
        <p:nvSpPr>
          <p:cNvPr id="26633" name="Rectangle 10"/>
          <p:cNvSpPr/>
          <p:nvPr/>
        </p:nvSpPr>
        <p:spPr>
          <a:xfrm>
            <a:off x="13716000" y="2124075"/>
            <a:ext cx="9144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0" hangingPunct="0"/>
            <a:endParaRPr lang="en-US" dirty="0">
              <a:solidFill>
                <a:srgbClr val="FFFFFF"/>
              </a:solidFill>
              <a:latin typeface="Calibri" panose="020F0502020204030204" pitchFamily="34" charset="0"/>
            </a:endParaRPr>
          </a:p>
        </p:txBody>
      </p:sp>
      <p:sp>
        <p:nvSpPr>
          <p:cNvPr id="26634" name="Line 12"/>
          <p:cNvSpPr/>
          <p:nvPr/>
        </p:nvSpPr>
        <p:spPr>
          <a:xfrm>
            <a:off x="6816725" y="2830513"/>
            <a:ext cx="269875" cy="665162"/>
          </a:xfrm>
          <a:prstGeom prst="line">
            <a:avLst/>
          </a:prstGeom>
          <a:ln w="9525" cap="flat" cmpd="sng">
            <a:solidFill>
              <a:schemeClr val="tx1"/>
            </a:solidFill>
            <a:prstDash val="solid"/>
            <a:round/>
            <a:headEnd type="none" w="med" len="med"/>
            <a:tailEnd type="triangle" w="med" len="med"/>
          </a:ln>
        </p:spPr>
      </p:sp>
      <p:sp>
        <p:nvSpPr>
          <p:cNvPr id="26635" name="Line 13"/>
          <p:cNvSpPr/>
          <p:nvPr/>
        </p:nvSpPr>
        <p:spPr>
          <a:xfrm flipV="1">
            <a:off x="6781800" y="2047875"/>
            <a:ext cx="0" cy="533400"/>
          </a:xfrm>
          <a:prstGeom prst="line">
            <a:avLst/>
          </a:prstGeom>
          <a:ln w="9525" cap="flat" cmpd="sng">
            <a:solidFill>
              <a:schemeClr val="tx1"/>
            </a:solidFill>
            <a:prstDash val="solid"/>
            <a:round/>
            <a:headEnd type="none" w="med" len="med"/>
            <a:tailEnd type="triangle" w="med" len="med"/>
          </a:ln>
        </p:spPr>
      </p:sp>
      <p:sp>
        <p:nvSpPr>
          <p:cNvPr id="254990" name="AutoShape 14"/>
          <p:cNvSpPr/>
          <p:nvPr/>
        </p:nvSpPr>
        <p:spPr>
          <a:xfrm>
            <a:off x="7696200" y="3657600"/>
            <a:ext cx="1524000" cy="904875"/>
          </a:xfrm>
          <a:prstGeom prst="wedgeRectCallout">
            <a:avLst>
              <a:gd name="adj1" fmla="val -90167"/>
              <a:gd name="adj2" fmla="val 32417"/>
            </a:avLst>
          </a:prstGeom>
          <a:gradFill rotWithShape="1">
            <a:gsLst>
              <a:gs pos="0">
                <a:schemeClr val="tx2"/>
              </a:gs>
              <a:gs pos="100000">
                <a:srgbClr val="CCFF99"/>
              </a:gs>
            </a:gsLst>
            <a:path path="rect">
              <a:fillToRect l="50000" t="50000" r="50000" b="50000"/>
            </a:path>
            <a:tileRect/>
          </a:gradFill>
          <a:ln w="9525" cap="flat" cmpd="sng">
            <a:solidFill>
              <a:schemeClr val="tx1"/>
            </a:solidFill>
            <a:prstDash val="solid"/>
            <a:miter/>
            <a:headEnd type="none" w="med" len="med"/>
            <a:tailEnd type="none" w="med" len="med"/>
          </a:ln>
        </p:spPr>
        <p:txBody>
          <a:bodyPr anchor="t" anchorCtr="0"/>
          <a:p>
            <a:pPr algn="ctr"/>
            <a:r>
              <a:rPr lang="en-US" sz="2400" b="1" dirty="0">
                <a:solidFill>
                  <a:srgbClr val="663300"/>
                </a:solidFill>
                <a:latin typeface="Times New Roman" panose="02020603050405020304" pitchFamily="18" charset="0"/>
              </a:rPr>
              <a:t>Nguyễn Nhạc</a:t>
            </a:r>
            <a:endParaRPr lang="en-US" sz="2400" b="1" dirty="0">
              <a:solidFill>
                <a:srgbClr val="663300"/>
              </a:solidFill>
              <a:latin typeface="Times New Roman" panose="02020603050405020304" pitchFamily="18" charset="0"/>
              <a:ea typeface="Times New Roman" panose="02020603050405020304" pitchFamily="18" charset="0"/>
            </a:endParaRPr>
          </a:p>
        </p:txBody>
      </p:sp>
      <p:sp>
        <p:nvSpPr>
          <p:cNvPr id="254991" name="AutoShape 15"/>
          <p:cNvSpPr/>
          <p:nvPr/>
        </p:nvSpPr>
        <p:spPr>
          <a:xfrm>
            <a:off x="7627938" y="1666875"/>
            <a:ext cx="1524000" cy="914400"/>
          </a:xfrm>
          <a:prstGeom prst="wedgeRectCallout">
            <a:avLst>
              <a:gd name="adj1" fmla="val -129375"/>
              <a:gd name="adj2" fmla="val 119245"/>
            </a:avLst>
          </a:prstGeom>
          <a:gradFill rotWithShape="1">
            <a:gsLst>
              <a:gs pos="0">
                <a:schemeClr val="tx2"/>
              </a:gs>
              <a:gs pos="100000">
                <a:srgbClr val="FFFF00"/>
              </a:gs>
            </a:gsLst>
            <a:path path="rect">
              <a:fillToRect l="50000" t="50000" r="50000" b="50000"/>
            </a:path>
            <a:tileRect/>
          </a:gradFill>
          <a:ln w="9525" cap="flat" cmpd="sng">
            <a:solidFill>
              <a:schemeClr val="tx1"/>
            </a:solidFill>
            <a:prstDash val="solid"/>
            <a:miter/>
            <a:headEnd type="none" w="med" len="med"/>
            <a:tailEnd type="none" w="med" len="med"/>
          </a:ln>
        </p:spPr>
        <p:txBody>
          <a:bodyPr anchor="t" anchorCtr="0"/>
          <a:p>
            <a:pPr algn="ctr"/>
            <a:r>
              <a:rPr lang="en-US" sz="2400" b="1" dirty="0">
                <a:solidFill>
                  <a:srgbClr val="663300"/>
                </a:solidFill>
                <a:latin typeface="Times New Roman" panose="02020603050405020304" pitchFamily="18" charset="0"/>
              </a:rPr>
              <a:t>Nguyễn  Huệ</a:t>
            </a:r>
            <a:endParaRPr lang="en-US" sz="2400" b="1" dirty="0">
              <a:solidFill>
                <a:srgbClr val="663300"/>
              </a:solidFill>
              <a:latin typeface="Times New Roman" panose="02020603050405020304" pitchFamily="18" charset="0"/>
              <a:ea typeface="Times New Roman" panose="02020603050405020304" pitchFamily="18" charset="0"/>
            </a:endParaRPr>
          </a:p>
        </p:txBody>
      </p:sp>
      <p:sp>
        <p:nvSpPr>
          <p:cNvPr id="254992" name="AutoShape 16"/>
          <p:cNvSpPr/>
          <p:nvPr/>
        </p:nvSpPr>
        <p:spPr>
          <a:xfrm>
            <a:off x="7620000" y="5248275"/>
            <a:ext cx="1524000" cy="695325"/>
          </a:xfrm>
          <a:prstGeom prst="wedgeRectCallout">
            <a:avLst>
              <a:gd name="adj1" fmla="val -160880"/>
              <a:gd name="adj2" fmla="val 25500"/>
            </a:avLst>
          </a:prstGeom>
          <a:gradFill rotWithShape="1">
            <a:gsLst>
              <a:gs pos="0">
                <a:schemeClr val="tx2"/>
              </a:gs>
              <a:gs pos="100000">
                <a:srgbClr val="FF6600"/>
              </a:gs>
            </a:gsLst>
            <a:path path="rect">
              <a:fillToRect l="50000" t="50000" r="50000" b="50000"/>
            </a:path>
            <a:tileRect/>
          </a:gradFill>
          <a:ln w="9525" cap="flat" cmpd="sng">
            <a:solidFill>
              <a:schemeClr val="tx1"/>
            </a:solidFill>
            <a:prstDash val="solid"/>
            <a:miter/>
            <a:headEnd type="none" w="med" len="med"/>
            <a:tailEnd type="none" w="med" len="med"/>
          </a:ln>
        </p:spPr>
        <p:txBody>
          <a:bodyPr anchor="t" anchorCtr="0"/>
          <a:p>
            <a:pPr algn="ctr"/>
            <a:r>
              <a:rPr lang="en-US" sz="2400" b="1" dirty="0">
                <a:solidFill>
                  <a:srgbClr val="663300"/>
                </a:solidFill>
                <a:latin typeface="Times New Roman" panose="02020603050405020304" pitchFamily="18" charset="0"/>
              </a:rPr>
              <a:t>Nguyễn Lữ</a:t>
            </a:r>
            <a:endParaRPr lang="en-US" sz="2400" b="1" dirty="0">
              <a:solidFill>
                <a:srgbClr val="663300"/>
              </a:solidFill>
              <a:latin typeface="Times New Roman" panose="02020603050405020304" pitchFamily="18" charset="0"/>
              <a:ea typeface="Times New Roman" panose="02020603050405020304" pitchFamily="18" charset="0"/>
            </a:endParaRPr>
          </a:p>
        </p:txBody>
      </p:sp>
      <p:sp>
        <p:nvSpPr>
          <p:cNvPr id="254993" name="AutoShape 17"/>
          <p:cNvSpPr>
            <a:spLocks noChangeArrowheads="1"/>
          </p:cNvSpPr>
          <p:nvPr/>
        </p:nvSpPr>
        <p:spPr bwMode="auto">
          <a:xfrm>
            <a:off x="5638800" y="5638800"/>
            <a:ext cx="392113" cy="3048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4994" name="AutoShape 18"/>
          <p:cNvSpPr>
            <a:spLocks noChangeArrowheads="1"/>
          </p:cNvSpPr>
          <p:nvPr/>
        </p:nvSpPr>
        <p:spPr bwMode="auto">
          <a:xfrm>
            <a:off x="6096000" y="3048000"/>
            <a:ext cx="373063" cy="3048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4996" name="AutoShape 20"/>
          <p:cNvSpPr>
            <a:spLocks noChangeArrowheads="1"/>
          </p:cNvSpPr>
          <p:nvPr/>
        </p:nvSpPr>
        <p:spPr bwMode="auto">
          <a:xfrm>
            <a:off x="3894138" y="3429000"/>
            <a:ext cx="296863" cy="249238"/>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642" name="Rectangle 1"/>
          <p:cNvSpPr/>
          <p:nvPr/>
        </p:nvSpPr>
        <p:spPr>
          <a:xfrm>
            <a:off x="1371600" y="739775"/>
            <a:ext cx="2286000" cy="2308225"/>
          </a:xfrm>
          <a:prstGeom prst="rect">
            <a:avLst/>
          </a:prstGeom>
          <a:noFill/>
          <a:ln w="9525">
            <a:noFill/>
          </a:ln>
        </p:spPr>
        <p:txBody>
          <a:bodyPr anchor="t" anchorCtr="0">
            <a:spAutoFit/>
          </a:bodyPr>
          <a:p>
            <a:pPr eaLnBrk="0" hangingPunct="0">
              <a:spcBef>
                <a:spcPct val="50000"/>
              </a:spcBef>
              <a:buFontTx/>
            </a:pPr>
            <a:r>
              <a:rPr lang="en-US" altLang="en-US" sz="2400" b="1" dirty="0">
                <a:solidFill>
                  <a:srgbClr val="CC6600"/>
                </a:solidFill>
                <a:latin typeface="Times New Roman" panose="02020603050405020304" pitchFamily="18" charset="0"/>
              </a:rPr>
              <a:t>Lược đồ Tây Sơn khởi nghĩa chống các thế lực phong kiến v</a:t>
            </a:r>
            <a:r>
              <a:rPr lang="en-US" altLang="en-US" sz="2400" b="1" dirty="0">
                <a:solidFill>
                  <a:srgbClr val="CC6600"/>
                </a:solidFill>
                <a:latin typeface="Times New Roman" panose="02020603050405020304" pitchFamily="18" charset="0"/>
                <a:ea typeface="Times New Roman" panose="02020603050405020304" pitchFamily="18" charset="0"/>
              </a:rPr>
              <a:t>à</a:t>
            </a:r>
            <a:r>
              <a:rPr lang="en-US" altLang="en-US" sz="2400" b="1" dirty="0">
                <a:solidFill>
                  <a:srgbClr val="CC6600"/>
                </a:solidFill>
                <a:latin typeface="Times New Roman" panose="02020603050405020304" pitchFamily="18" charset="0"/>
              </a:rPr>
              <a:t> chống quân xâm lược</a:t>
            </a:r>
            <a:endParaRPr lang="en-US" altLang="en-US" sz="2400" b="1" dirty="0">
              <a:solidFill>
                <a:srgbClr val="CC66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10000" fill="hold" nodeType="clickEffect">
                                  <p:stCondLst>
                                    <p:cond delay="0"/>
                                  </p:stCondLst>
                                  <p:childTnLst>
                                    <p:set>
                                      <p:cBhvr>
                                        <p:cTn id="6" dur="1" fill="hold">
                                          <p:stCondLst>
                                            <p:cond delay="0"/>
                                          </p:stCondLst>
                                        </p:cTn>
                                        <p:tgtEl>
                                          <p:spTgt spid="254979"/>
                                        </p:tgtEl>
                                        <p:attrNameLst>
                                          <p:attrName>style.visibility</p:attrName>
                                        </p:attrNameLst>
                                      </p:cBhvr>
                                      <p:to>
                                        <p:strVal val="visible"/>
                                      </p:to>
                                    </p:set>
                                    <p:anim calcmode="lin" valueType="num">
                                      <p:cBhvr>
                                        <p:cTn id="7" dur="500" fill="hold"/>
                                        <p:tgtEl>
                                          <p:spTgt spid="254979"/>
                                        </p:tgtEl>
                                        <p:attrNameLst>
                                          <p:attrName>ppt_w</p:attrName>
                                        </p:attrNameLst>
                                      </p:cBhvr>
                                      <p:tavLst>
                                        <p:tav tm="0">
                                          <p:val>
                                            <p:fltVal val="0,000000"/>
                                          </p:val>
                                        </p:tav>
                                        <p:tav tm="100000">
                                          <p:val>
                                            <p:strVal val="#ppt_w"/>
                                          </p:val>
                                        </p:tav>
                                      </p:tavLst>
                                    </p:anim>
                                    <p:anim calcmode="lin" valueType="num">
                                      <p:cBhvr>
                                        <p:cTn id="8" dur="500" fill="hold"/>
                                        <p:tgtEl>
                                          <p:spTgt spid="254979"/>
                                        </p:tgtEl>
                                        <p:attrNameLst>
                                          <p:attrName>ppt_h</p:attrName>
                                        </p:attrNameLst>
                                      </p:cBhvr>
                                      <p:tavLst>
                                        <p:tav tm="0">
                                          <p:val>
                                            <p:fltVal val="0,00000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4990"/>
                                        </p:tgtEl>
                                        <p:attrNameLst>
                                          <p:attrName>style.visibility</p:attrName>
                                        </p:attrNameLst>
                                      </p:cBhvr>
                                      <p:to>
                                        <p:strVal val="visible"/>
                                      </p:to>
                                    </p:set>
                                    <p:anim calcmode="lin" valueType="num">
                                      <p:cBhvr>
                                        <p:cTn id="11" dur="500" fill="hold"/>
                                        <p:tgtEl>
                                          <p:spTgt spid="254990"/>
                                        </p:tgtEl>
                                        <p:attrNameLst>
                                          <p:attrName>ppt_w</p:attrName>
                                        </p:attrNameLst>
                                      </p:cBhvr>
                                      <p:tavLst>
                                        <p:tav tm="0">
                                          <p:val>
                                            <p:fltVal val="0,000000"/>
                                          </p:val>
                                        </p:tav>
                                        <p:tav tm="100000">
                                          <p:val>
                                            <p:strVal val="#ppt_w"/>
                                          </p:val>
                                        </p:tav>
                                      </p:tavLst>
                                    </p:anim>
                                    <p:anim calcmode="lin" valueType="num">
                                      <p:cBhvr>
                                        <p:cTn id="12" dur="500" fill="hold"/>
                                        <p:tgtEl>
                                          <p:spTgt spid="254990"/>
                                        </p:tgtEl>
                                        <p:attrNameLst>
                                          <p:attrName>ppt_h</p:attrName>
                                        </p:attrNameLst>
                                      </p:cBhvr>
                                      <p:tavLst>
                                        <p:tav tm="0">
                                          <p:val>
                                            <p:fltVal val="0,00000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repeatCount="10000" fill="hold" nodeType="clickEffect">
                                  <p:stCondLst>
                                    <p:cond delay="0"/>
                                  </p:stCondLst>
                                  <p:childTnLst>
                                    <p:set>
                                      <p:cBhvr>
                                        <p:cTn id="16" dur="1" fill="hold">
                                          <p:stCondLst>
                                            <p:cond delay="0"/>
                                          </p:stCondLst>
                                        </p:cTn>
                                        <p:tgtEl>
                                          <p:spTgt spid="254994"/>
                                        </p:tgtEl>
                                        <p:attrNameLst>
                                          <p:attrName>style.visibility</p:attrName>
                                        </p:attrNameLst>
                                      </p:cBhvr>
                                      <p:to>
                                        <p:strVal val="visible"/>
                                      </p:to>
                                    </p:set>
                                    <p:anim calcmode="lin" valueType="num">
                                      <p:cBhvr>
                                        <p:cTn id="17" dur="500" fill="hold"/>
                                        <p:tgtEl>
                                          <p:spTgt spid="254994"/>
                                        </p:tgtEl>
                                        <p:attrNameLst>
                                          <p:attrName>ppt_w</p:attrName>
                                        </p:attrNameLst>
                                      </p:cBhvr>
                                      <p:tavLst>
                                        <p:tav tm="0">
                                          <p:val>
                                            <p:fltVal val="0,000000"/>
                                          </p:val>
                                        </p:tav>
                                        <p:tav tm="100000">
                                          <p:val>
                                            <p:strVal val="#ppt_w"/>
                                          </p:val>
                                        </p:tav>
                                      </p:tavLst>
                                    </p:anim>
                                    <p:anim calcmode="lin" valueType="num">
                                      <p:cBhvr>
                                        <p:cTn id="18" dur="500" fill="hold"/>
                                        <p:tgtEl>
                                          <p:spTgt spid="254994"/>
                                        </p:tgtEl>
                                        <p:attrNameLst>
                                          <p:attrName>ppt_h</p:attrName>
                                        </p:attrNameLst>
                                      </p:cBhvr>
                                      <p:tavLst>
                                        <p:tav tm="0">
                                          <p:val>
                                            <p:fltVal val="0,00000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54991"/>
                                        </p:tgtEl>
                                        <p:attrNameLst>
                                          <p:attrName>style.visibility</p:attrName>
                                        </p:attrNameLst>
                                      </p:cBhvr>
                                      <p:to>
                                        <p:strVal val="visible"/>
                                      </p:to>
                                    </p:set>
                                    <p:anim calcmode="lin" valueType="num">
                                      <p:cBhvr>
                                        <p:cTn id="21" dur="500" fill="hold"/>
                                        <p:tgtEl>
                                          <p:spTgt spid="254991"/>
                                        </p:tgtEl>
                                        <p:attrNameLst>
                                          <p:attrName>ppt_w</p:attrName>
                                        </p:attrNameLst>
                                      </p:cBhvr>
                                      <p:tavLst>
                                        <p:tav tm="0">
                                          <p:val>
                                            <p:fltVal val="0,000000"/>
                                          </p:val>
                                        </p:tav>
                                        <p:tav tm="100000">
                                          <p:val>
                                            <p:strVal val="#ppt_w"/>
                                          </p:val>
                                        </p:tav>
                                      </p:tavLst>
                                    </p:anim>
                                    <p:anim calcmode="lin" valueType="num">
                                      <p:cBhvr>
                                        <p:cTn id="22" dur="500" fill="hold"/>
                                        <p:tgtEl>
                                          <p:spTgt spid="254991"/>
                                        </p:tgtEl>
                                        <p:attrNameLst>
                                          <p:attrName>ppt_h</p:attrName>
                                        </p:attrNameLst>
                                      </p:cBhvr>
                                      <p:tavLst>
                                        <p:tav tm="0">
                                          <p:val>
                                            <p:fltVal val="0,00000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repeatCount="10000" fill="hold" nodeType="clickEffect">
                                  <p:stCondLst>
                                    <p:cond delay="0"/>
                                  </p:stCondLst>
                                  <p:childTnLst>
                                    <p:set>
                                      <p:cBhvr>
                                        <p:cTn id="26" dur="1" fill="hold">
                                          <p:stCondLst>
                                            <p:cond delay="0"/>
                                          </p:stCondLst>
                                        </p:cTn>
                                        <p:tgtEl>
                                          <p:spTgt spid="254993"/>
                                        </p:tgtEl>
                                        <p:attrNameLst>
                                          <p:attrName>style.visibility</p:attrName>
                                        </p:attrNameLst>
                                      </p:cBhvr>
                                      <p:to>
                                        <p:strVal val="visible"/>
                                      </p:to>
                                    </p:set>
                                    <p:anim calcmode="lin" valueType="num">
                                      <p:cBhvr>
                                        <p:cTn id="27" dur="500" fill="hold"/>
                                        <p:tgtEl>
                                          <p:spTgt spid="254993"/>
                                        </p:tgtEl>
                                        <p:attrNameLst>
                                          <p:attrName>ppt_w</p:attrName>
                                        </p:attrNameLst>
                                      </p:cBhvr>
                                      <p:tavLst>
                                        <p:tav tm="0">
                                          <p:val>
                                            <p:fltVal val="0,000000"/>
                                          </p:val>
                                        </p:tav>
                                        <p:tav tm="100000">
                                          <p:val>
                                            <p:strVal val="#ppt_w"/>
                                          </p:val>
                                        </p:tav>
                                      </p:tavLst>
                                    </p:anim>
                                    <p:anim calcmode="lin" valueType="num">
                                      <p:cBhvr>
                                        <p:cTn id="28" dur="500" fill="hold"/>
                                        <p:tgtEl>
                                          <p:spTgt spid="254993"/>
                                        </p:tgtEl>
                                        <p:attrNameLst>
                                          <p:attrName>ppt_h</p:attrName>
                                        </p:attrNameLst>
                                      </p:cBhvr>
                                      <p:tavLst>
                                        <p:tav tm="0">
                                          <p:val>
                                            <p:fltVal val="0,00000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54992"/>
                                        </p:tgtEl>
                                        <p:attrNameLst>
                                          <p:attrName>style.visibility</p:attrName>
                                        </p:attrNameLst>
                                      </p:cBhvr>
                                      <p:to>
                                        <p:strVal val="visible"/>
                                      </p:to>
                                    </p:set>
                                    <p:anim calcmode="lin" valueType="num">
                                      <p:cBhvr>
                                        <p:cTn id="31" dur="500" fill="hold"/>
                                        <p:tgtEl>
                                          <p:spTgt spid="254992"/>
                                        </p:tgtEl>
                                        <p:attrNameLst>
                                          <p:attrName>ppt_w</p:attrName>
                                        </p:attrNameLst>
                                      </p:cBhvr>
                                      <p:tavLst>
                                        <p:tav tm="0">
                                          <p:val>
                                            <p:fltVal val="0,000000"/>
                                          </p:val>
                                        </p:tav>
                                        <p:tav tm="100000">
                                          <p:val>
                                            <p:strVal val="#ppt_w"/>
                                          </p:val>
                                        </p:tav>
                                      </p:tavLst>
                                    </p:anim>
                                    <p:anim calcmode="lin" valueType="num">
                                      <p:cBhvr>
                                        <p:cTn id="32" dur="500" fill="hold"/>
                                        <p:tgtEl>
                                          <p:spTgt spid="254992"/>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animBg="1"/>
      <p:bldP spid="254991" grpId="0" animBg="1"/>
      <p:bldP spid="2549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4130" name="Oval 2"/>
          <p:cNvSpPr>
            <a:spLocks noChangeArrowheads="1"/>
          </p:cNvSpPr>
          <p:nvPr/>
        </p:nvSpPr>
        <p:spPr bwMode="auto">
          <a:xfrm>
            <a:off x="1539875" y="1768475"/>
            <a:ext cx="3211513" cy="16764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TÂY SƠN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04131" name="Arc 3"/>
          <p:cNvSpPr/>
          <p:nvPr/>
        </p:nvSpPr>
        <p:spPr>
          <a:xfrm flipH="1">
            <a:off x="2879725" y="1123950"/>
            <a:ext cx="982663" cy="685800"/>
          </a:xfrm>
          <a:custGeom>
            <a:avLst/>
            <a:gdLst/>
            <a:ahLst/>
            <a:cxnLst>
              <a:cxn ang="0">
                <a:pos x="0" y="0"/>
              </a:cxn>
              <a:cxn ang="0">
                <a:pos x="2147483646" y="2147483646"/>
              </a:cxn>
              <a:cxn ang="0">
                <a:pos x="0" y="2147483646"/>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76200" cap="flat" cmpd="sng">
            <a:solidFill>
              <a:schemeClr val="tx1"/>
            </a:solidFill>
            <a:prstDash val="solid"/>
            <a:round/>
            <a:headEnd type="none" w="med" len="med"/>
            <a:tailEnd type="none" w="med" len="med"/>
          </a:ln>
        </p:spPr>
        <p:txBody>
          <a:bodyPr/>
          <a:p>
            <a:endParaRPr lang="en-US"/>
          </a:p>
        </p:txBody>
      </p:sp>
      <p:sp>
        <p:nvSpPr>
          <p:cNvPr id="304132" name="Rectangle 4"/>
          <p:cNvSpPr>
            <a:spLocks noChangeArrowheads="1"/>
          </p:cNvSpPr>
          <p:nvPr/>
        </p:nvSpPr>
        <p:spPr bwMode="auto">
          <a:xfrm>
            <a:off x="1925638" y="95250"/>
            <a:ext cx="2754313" cy="1295400"/>
          </a:xfrm>
          <a:prstGeom prst="rect">
            <a:avLst/>
          </a:prstGeom>
        </p:spPr>
        <p:style>
          <a:lnRef idx="2">
            <a:schemeClr val="dk1"/>
          </a:lnRef>
          <a:fillRef idx="1">
            <a:schemeClr val="lt1"/>
          </a:fillRef>
          <a:effectRef idx="0">
            <a:schemeClr val="dk1"/>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2800" b="0" i="0" u="none" strike="noStrike" kern="1200" cap="none" spc="0" normalizeH="0" baseline="0" noProof="1" dirty="0">
              <a:solidFill>
                <a:srgbClr val="FF0066"/>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FF0000"/>
                </a:solidFill>
                <a:latin typeface="Times New Roman" panose="02020603050405020304" pitchFamily="18" charset="0"/>
                <a:ea typeface="+mn-ea"/>
                <a:cs typeface="Times New Roman" panose="02020603050405020304" pitchFamily="18" charset="0"/>
              </a:rPr>
              <a:t>Lật đổ chính</a:t>
            </a:r>
            <a:endParaRPr kumimoji="0" sz="2800" b="1" i="0" u="none" strike="noStrike" kern="1200" cap="none" spc="0" normalizeH="0" baseline="0" noProof="1" dirty="0">
              <a:solidFill>
                <a:srgbClr val="FF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FF0000"/>
                </a:solidFill>
                <a:latin typeface="Times New Roman" panose="02020603050405020304" pitchFamily="18" charset="0"/>
                <a:ea typeface="+mn-ea"/>
                <a:cs typeface="Times New Roman" panose="02020603050405020304" pitchFamily="18" charset="0"/>
              </a:rPr>
              <a:t>quyền họ Nguyễn</a:t>
            </a:r>
            <a:endParaRPr kumimoji="0" sz="2800" b="1" i="0" u="none" strike="noStrike" kern="1200" cap="none" spc="0" normalizeH="0" baseline="0" noProof="1" dirty="0">
              <a:solidFill>
                <a:srgbClr val="FF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sz="2800" b="0" i="0" u="none" strike="noStrike" kern="1200" cap="none" spc="0" normalizeH="0" baseline="0" noProof="1" dirty="0">
              <a:solidFill>
                <a:srgbClr val="FF0066"/>
              </a:solidFill>
              <a:latin typeface="Times New Roman" panose="02020603050405020304" pitchFamily="18" charset="0"/>
              <a:ea typeface="Times New Roman" panose="02020603050405020304" pitchFamily="18" charset="0"/>
              <a:cs typeface="+mn-cs"/>
            </a:endParaRPr>
          </a:p>
        </p:txBody>
      </p:sp>
      <p:sp>
        <p:nvSpPr>
          <p:cNvPr id="28676" name="Arc 5"/>
          <p:cNvSpPr/>
          <p:nvPr/>
        </p:nvSpPr>
        <p:spPr>
          <a:xfrm flipH="1">
            <a:off x="4495800" y="2390775"/>
            <a:ext cx="685800" cy="47625"/>
          </a:xfrm>
          <a:custGeom>
            <a:avLst/>
            <a:gdLst/>
            <a:ahLst/>
            <a:cxnLst>
              <a:cxn ang="0">
                <a:pos x="2147483646" y="0"/>
              </a:cxn>
              <a:cxn ang="0">
                <a:pos x="2147483646" y="2147483646"/>
              </a:cxn>
              <a:cxn ang="0">
                <a:pos x="0" y="2147483646"/>
              </a:cxn>
            </a:cxnLst>
            <a:pathLst>
              <a:path w="21600" h="2744" fill="none">
                <a:moveTo>
                  <a:pt x="21424" y="0"/>
                </a:moveTo>
                <a:cubicBezTo>
                  <a:pt x="21541" y="910"/>
                  <a:pt x="21600" y="1826"/>
                  <a:pt x="21600" y="2744"/>
                </a:cubicBezTo>
              </a:path>
              <a:path w="21600" h="2744" stroke="0">
                <a:moveTo>
                  <a:pt x="21424" y="0"/>
                </a:moveTo>
                <a:cubicBezTo>
                  <a:pt x="21541" y="910"/>
                  <a:pt x="21600" y="1826"/>
                  <a:pt x="21600" y="2744"/>
                </a:cubicBezTo>
                <a:lnTo>
                  <a:pt x="0" y="2744"/>
                </a:lnTo>
                <a:lnTo>
                  <a:pt x="21424" y="0"/>
                </a:lnTo>
                <a:close/>
              </a:path>
            </a:pathLst>
          </a:custGeom>
          <a:noFill/>
          <a:ln w="9525" cap="flat" cmpd="sng">
            <a:solidFill>
              <a:schemeClr val="tx1"/>
            </a:solidFill>
            <a:prstDash val="solid"/>
            <a:round/>
            <a:headEnd type="none" w="med" len="med"/>
            <a:tailEnd type="none" w="med" len="med"/>
          </a:ln>
        </p:spPr>
        <p:txBody>
          <a:bodyPr/>
          <a:p>
            <a:endParaRPr lang="en-US"/>
          </a:p>
        </p:txBody>
      </p:sp>
      <p:sp>
        <p:nvSpPr>
          <p:cNvPr id="304135" name="Rectangle 7"/>
          <p:cNvSpPr>
            <a:spLocks noChangeArrowheads="1"/>
          </p:cNvSpPr>
          <p:nvPr/>
        </p:nvSpPr>
        <p:spPr bwMode="auto">
          <a:xfrm>
            <a:off x="5334000" y="0"/>
            <a:ext cx="5210175" cy="752475"/>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Tháng 9/1773, nghĩa quân Tây </a:t>
            </a:r>
            <a:endPar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Sơn hạ th</a:t>
            </a:r>
            <a:r>
              <a:rPr kumimoji="0" sz="2800" b="1"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nh Quy Nhơn</a:t>
            </a:r>
            <a:endParaRPr kumimoji="0" sz="2800" b="1"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304137" name="Rectangle 9"/>
          <p:cNvSpPr>
            <a:spLocks noChangeArrowheads="1"/>
          </p:cNvSpPr>
          <p:nvPr/>
        </p:nvSpPr>
        <p:spPr bwMode="auto">
          <a:xfrm>
            <a:off x="5334000" y="1647825"/>
            <a:ext cx="5334000" cy="762000"/>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Năm 1777 giết được chúa Nguyễn</a:t>
            </a:r>
            <a:endParaRPr kumimoji="0" sz="2800" b="1"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304138" name="Line 10"/>
          <p:cNvSpPr>
            <a:spLocks noChangeShapeType="1"/>
          </p:cNvSpPr>
          <p:nvPr/>
        </p:nvSpPr>
        <p:spPr bwMode="auto">
          <a:xfrm flipV="1">
            <a:off x="4683125" y="427038"/>
            <a:ext cx="692150" cy="760413"/>
          </a:xfrm>
          <a:prstGeom prst="line">
            <a:avLst/>
          </a:prstGeom>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139" name="Rectangle 11"/>
          <p:cNvSpPr>
            <a:spLocks noChangeArrowheads="1"/>
          </p:cNvSpPr>
          <p:nvPr/>
        </p:nvSpPr>
        <p:spPr bwMode="auto">
          <a:xfrm>
            <a:off x="5338763" y="838200"/>
            <a:ext cx="5329238" cy="758825"/>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Giữa năm 1774, Tây Sơn mở rộng</a:t>
            </a:r>
            <a:endPar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 vùng kiểm soát</a:t>
            </a:r>
            <a:endParaRPr kumimoji="0" sz="2800" b="1"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304154" name="Arc 26"/>
          <p:cNvSpPr/>
          <p:nvPr/>
        </p:nvSpPr>
        <p:spPr>
          <a:xfrm flipH="1" flipV="1">
            <a:off x="2193925" y="3287713"/>
            <a:ext cx="685800" cy="838200"/>
          </a:xfrm>
          <a:custGeom>
            <a:avLst/>
            <a:gdLst/>
            <a:ahLst/>
            <a:cxnLst>
              <a:cxn ang="0">
                <a:pos x="0" y="0"/>
              </a:cxn>
              <a:cxn ang="0">
                <a:pos x="2147483646" y="2147483646"/>
              </a:cxn>
              <a:cxn ang="0">
                <a:pos x="0" y="2147483646"/>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76200" cap="flat" cmpd="sng">
            <a:solidFill>
              <a:schemeClr val="tx1"/>
            </a:solidFill>
            <a:prstDash val="solid"/>
            <a:round/>
            <a:headEnd type="none" w="med" len="med"/>
            <a:tailEnd type="none" w="med" len="med"/>
          </a:ln>
        </p:spPr>
        <p:txBody>
          <a:bodyPr/>
          <a:p>
            <a:endParaRPr lang="en-US"/>
          </a:p>
        </p:txBody>
      </p:sp>
      <p:sp>
        <p:nvSpPr>
          <p:cNvPr id="304155" name="Rectangle 27"/>
          <p:cNvSpPr>
            <a:spLocks noChangeArrowheads="1"/>
          </p:cNvSpPr>
          <p:nvPr/>
        </p:nvSpPr>
        <p:spPr bwMode="auto">
          <a:xfrm>
            <a:off x="2514600" y="3544888"/>
            <a:ext cx="2641600" cy="738188"/>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Đánh tan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quân Xiêm</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04156" name="Arc 28"/>
          <p:cNvSpPr/>
          <p:nvPr/>
        </p:nvSpPr>
        <p:spPr>
          <a:xfrm flipH="1">
            <a:off x="4495800" y="2819400"/>
            <a:ext cx="533400" cy="1524000"/>
          </a:xfrm>
          <a:custGeom>
            <a:avLst/>
            <a:gdLst/>
            <a:ahLst/>
            <a:cxnLst>
              <a:cxn ang="0">
                <a:pos x="2147483646" y="0"/>
              </a:cxn>
              <a:cxn ang="0">
                <a:pos x="2147483646" y="2147483646"/>
              </a:cxn>
              <a:cxn ang="0">
                <a:pos x="0" y="2147483646"/>
              </a:cxn>
            </a:cxnLst>
            <a:pathLst>
              <a:path w="21600" h="21201" fill="none">
                <a:moveTo>
                  <a:pt x="4131" y="-1"/>
                </a:moveTo>
                <a:cubicBezTo>
                  <a:pt x="14276" y="1976"/>
                  <a:pt x="21600" y="10864"/>
                  <a:pt x="21600" y="21201"/>
                </a:cubicBezTo>
              </a:path>
              <a:path w="21600" h="21201" stroke="0">
                <a:moveTo>
                  <a:pt x="4131" y="-1"/>
                </a:moveTo>
                <a:cubicBezTo>
                  <a:pt x="14276" y="1976"/>
                  <a:pt x="21600" y="10864"/>
                  <a:pt x="21600" y="21201"/>
                </a:cubicBezTo>
                <a:lnTo>
                  <a:pt x="0" y="21201"/>
                </a:lnTo>
                <a:lnTo>
                  <a:pt x="4131" y="-1"/>
                </a:lnTo>
                <a:close/>
              </a:path>
            </a:pathLst>
          </a:custGeom>
          <a:noFill/>
          <a:ln w="38100" cap="flat" cmpd="sng">
            <a:solidFill>
              <a:srgbClr val="FFFF99"/>
            </a:solidFill>
            <a:prstDash val="solid"/>
            <a:round/>
            <a:headEnd type="none" w="med" len="med"/>
            <a:tailEnd type="none" w="med" len="med"/>
          </a:ln>
        </p:spPr>
        <p:txBody>
          <a:bodyPr/>
          <a:p>
            <a:endParaRPr lang="en-US"/>
          </a:p>
        </p:txBody>
      </p:sp>
      <p:sp>
        <p:nvSpPr>
          <p:cNvPr id="304158" name="Arc 30"/>
          <p:cNvSpPr/>
          <p:nvPr/>
        </p:nvSpPr>
        <p:spPr>
          <a:xfrm flipH="1">
            <a:off x="5208588" y="3429000"/>
            <a:ext cx="762000" cy="609600"/>
          </a:xfrm>
          <a:custGeom>
            <a:avLst/>
            <a:gdLst/>
            <a:ahLst/>
            <a:cxnLst>
              <a:cxn ang="0">
                <a:pos x="2147483646" y="0"/>
              </a:cxn>
              <a:cxn ang="0">
                <a:pos x="2147483646" y="2147483646"/>
              </a:cxn>
              <a:cxn ang="0">
                <a:pos x="0" y="2147483646"/>
              </a:cxn>
            </a:cxnLst>
            <a:pathLst>
              <a:path w="21600" h="19500" fill="none">
                <a:moveTo>
                  <a:pt x="9290" y="-1"/>
                </a:moveTo>
                <a:cubicBezTo>
                  <a:pt x="16810" y="3582"/>
                  <a:pt x="21600" y="11170"/>
                  <a:pt x="21600" y="19500"/>
                </a:cubicBezTo>
              </a:path>
              <a:path w="21600" h="19500" stroke="0">
                <a:moveTo>
                  <a:pt x="9290" y="-1"/>
                </a:moveTo>
                <a:cubicBezTo>
                  <a:pt x="16810" y="3582"/>
                  <a:pt x="21600" y="11170"/>
                  <a:pt x="21600" y="19500"/>
                </a:cubicBezTo>
                <a:lnTo>
                  <a:pt x="0" y="19500"/>
                </a:lnTo>
                <a:lnTo>
                  <a:pt x="9290" y="-1"/>
                </a:lnTo>
                <a:close/>
              </a:path>
            </a:pathLst>
          </a:custGeom>
          <a:noFill/>
          <a:ln w="38100" cap="flat" cmpd="sng">
            <a:solidFill>
              <a:srgbClr val="FFFF99"/>
            </a:solidFill>
            <a:prstDash val="solid"/>
            <a:round/>
            <a:headEnd type="none" w="med" len="med"/>
            <a:tailEnd type="none" w="med" len="med"/>
          </a:ln>
        </p:spPr>
        <p:txBody>
          <a:bodyPr/>
          <a:p>
            <a:endParaRPr lang="en-US"/>
          </a:p>
        </p:txBody>
      </p:sp>
      <p:sp>
        <p:nvSpPr>
          <p:cNvPr id="304176" name="Rectangle 48"/>
          <p:cNvSpPr>
            <a:spLocks noChangeArrowheads="1"/>
          </p:cNvSpPr>
          <p:nvPr/>
        </p:nvSpPr>
        <p:spPr bwMode="auto">
          <a:xfrm>
            <a:off x="5626100" y="2455863"/>
            <a:ext cx="4918075" cy="13795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1/ 1785, chiến thắng</a:t>
            </a:r>
            <a:endPar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Rạch Gầm – Xo</a:t>
            </a:r>
            <a:r>
              <a:rPr kumimoji="0" sz="2800" b="1" i="0" u="none" strike="noStrike" kern="1200" cap="none" spc="0" normalizeH="0" baseline="0" noProof="1" dirty="0">
                <a:solidFill>
                  <a:srgbClr val="C00000"/>
                </a:solidFill>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i Mút</a:t>
            </a:r>
            <a:endPar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 đánh tan quân Xiêm </a:t>
            </a:r>
            <a:endParaRPr kumimoji="0" sz="2800" b="1" i="0" u="none" strike="noStrike" kern="1200" cap="none" spc="0" normalizeH="0" baseline="0" noProof="1" dirty="0">
              <a:solidFill>
                <a:srgbClr val="C00000"/>
              </a:solidFill>
              <a:latin typeface="Times New Roman" panose="02020603050405020304" pitchFamily="18" charset="0"/>
              <a:ea typeface="Times New Roman" panose="02020603050405020304" pitchFamily="18" charset="0"/>
              <a:cs typeface="+mn-cs"/>
            </a:endParaRPr>
          </a:p>
        </p:txBody>
      </p:sp>
      <p:sp>
        <p:nvSpPr>
          <p:cNvPr id="304183" name="Line 55"/>
          <p:cNvSpPr/>
          <p:nvPr/>
        </p:nvSpPr>
        <p:spPr>
          <a:xfrm>
            <a:off x="4572000" y="4800600"/>
            <a:ext cx="381000" cy="76200"/>
          </a:xfrm>
          <a:prstGeom prst="line">
            <a:avLst/>
          </a:prstGeom>
          <a:ln w="38100" cap="flat" cmpd="sng">
            <a:solidFill>
              <a:srgbClr val="FFFF99"/>
            </a:solidFill>
            <a:prstDash val="solid"/>
            <a:round/>
            <a:headEnd type="none" w="med" len="med"/>
            <a:tailEnd type="none" w="med" len="med"/>
          </a:ln>
        </p:spPr>
      </p:sp>
      <p:sp>
        <p:nvSpPr>
          <p:cNvPr id="304198" name="Line 70"/>
          <p:cNvSpPr>
            <a:spLocks noChangeShapeType="1"/>
          </p:cNvSpPr>
          <p:nvPr/>
        </p:nvSpPr>
        <p:spPr bwMode="auto">
          <a:xfrm flipV="1">
            <a:off x="4627563" y="1095375"/>
            <a:ext cx="723900" cy="152400"/>
          </a:xfrm>
          <a:prstGeom prst="line">
            <a:avLst/>
          </a:prstGeom>
        </p:spPr>
        <p:style>
          <a:lnRef idx="2">
            <a:schemeClr val="accent4"/>
          </a:lnRef>
          <a:fillRef idx="0">
            <a:schemeClr val="accent4"/>
          </a:fillRef>
          <a:effectRef idx="1">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200" name="Line 72"/>
          <p:cNvSpPr>
            <a:spLocks noChangeShapeType="1"/>
          </p:cNvSpPr>
          <p:nvPr/>
        </p:nvSpPr>
        <p:spPr bwMode="auto">
          <a:xfrm>
            <a:off x="4648200" y="1219200"/>
            <a:ext cx="762000" cy="457200"/>
          </a:xfrm>
          <a:prstGeom prst="line">
            <a:avLst/>
          </a:prstGeom>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207" name="Line 79"/>
          <p:cNvSpPr/>
          <p:nvPr/>
        </p:nvSpPr>
        <p:spPr>
          <a:xfrm flipV="1">
            <a:off x="5129213" y="3236913"/>
            <a:ext cx="417512" cy="409575"/>
          </a:xfrm>
          <a:prstGeom prst="line">
            <a:avLst/>
          </a:prstGeom>
          <a:ln w="28575" cap="flat" cmpd="sng">
            <a:solidFill>
              <a:schemeClr val="tx1"/>
            </a:solidFill>
            <a:prstDash val="solid"/>
            <a:round/>
            <a:headEnd type="none" w="med" len="med"/>
            <a:tailEnd type="none" w="med" len="med"/>
          </a:ln>
        </p:spPr>
      </p:sp>
      <p:sp>
        <p:nvSpPr>
          <p:cNvPr id="21" name="Arc 26"/>
          <p:cNvSpPr/>
          <p:nvPr/>
        </p:nvSpPr>
        <p:spPr>
          <a:xfrm flipH="1" flipV="1">
            <a:off x="2127250" y="3305175"/>
            <a:ext cx="311150" cy="2714625"/>
          </a:xfrm>
          <a:custGeom>
            <a:avLst/>
            <a:gdLst/>
            <a:ahLst/>
            <a:cxnLst>
              <a:cxn ang="0">
                <a:pos x="0" y="0"/>
              </a:cxn>
              <a:cxn ang="0">
                <a:pos x="2147483646" y="2147483646"/>
              </a:cxn>
              <a:cxn ang="0">
                <a:pos x="0" y="2147483646"/>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76200" cap="flat" cmpd="sng">
            <a:solidFill>
              <a:schemeClr val="tx1"/>
            </a:solidFill>
            <a:prstDash val="solid"/>
            <a:round/>
            <a:headEnd type="none" w="med" len="med"/>
            <a:tailEnd type="none" w="med" len="med"/>
          </a:ln>
        </p:spPr>
        <p:txBody>
          <a:bodyPr/>
          <a:p>
            <a:endParaRPr lang="en-US"/>
          </a:p>
        </p:txBody>
      </p:sp>
      <p:sp>
        <p:nvSpPr>
          <p:cNvPr id="22" name="Rectangle 27"/>
          <p:cNvSpPr>
            <a:spLocks noChangeArrowheads="1"/>
          </p:cNvSpPr>
          <p:nvPr/>
        </p:nvSpPr>
        <p:spPr bwMode="auto">
          <a:xfrm>
            <a:off x="2470150" y="4819650"/>
            <a:ext cx="2711450" cy="1819275"/>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Lật đổ chính</a:t>
            </a:r>
            <a:endParaRPr kumimoji="0" sz="2800" b="1" i="0"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 quyền họ Trịnh</a:t>
            </a:r>
            <a:endParaRPr kumimoji="0" sz="2800" b="1" i="0"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 nh</a:t>
            </a:r>
            <a:r>
              <a:rPr kumimoji="0" sz="2800" b="1" i="0" u="none" strike="noStrike" kern="1200" cap="none" spc="0" normalizeH="0" baseline="0" noProof="1" dirty="0">
                <a:solidFill>
                  <a:srgbClr val="0000FF"/>
                </a:solidFill>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 Lê</a:t>
            </a:r>
            <a:endParaRPr kumimoji="0" sz="2800" b="1" i="0" u="none" strike="noStrike" kern="1200" cap="none" spc="0" normalizeH="0" baseline="0" noProof="1" dirty="0">
              <a:solidFill>
                <a:srgbClr val="0000FF"/>
              </a:solidFill>
              <a:latin typeface="Times New Roman" panose="02020603050405020304" pitchFamily="18" charset="0"/>
              <a:ea typeface="Times New Roman" panose="02020603050405020304" pitchFamily="18" charset="0"/>
              <a:cs typeface="+mn-cs"/>
            </a:endParaRPr>
          </a:p>
        </p:txBody>
      </p:sp>
      <p:sp>
        <p:nvSpPr>
          <p:cNvPr id="23" name="Rectangle 48"/>
          <p:cNvSpPr>
            <a:spLocks noChangeArrowheads="1"/>
          </p:cNvSpPr>
          <p:nvPr/>
        </p:nvSpPr>
        <p:spPr bwMode="auto">
          <a:xfrm>
            <a:off x="5661025" y="4049713"/>
            <a:ext cx="4883150" cy="8032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Năm 1886, Tây Sơn lật đổ</a:t>
            </a:r>
            <a:endPar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chính quyền họ Trịnh</a:t>
            </a:r>
            <a:endParaRPr kumimoji="0" sz="2800" b="1" i="0" u="none" strike="noStrike" kern="1200" cap="none" spc="0" normalizeH="0" baseline="0" noProof="1" dirty="0">
              <a:solidFill>
                <a:srgbClr val="C00000"/>
              </a:solidFill>
              <a:latin typeface="Times New Roman" panose="02020603050405020304" pitchFamily="18" charset="0"/>
              <a:ea typeface="Times New Roman" panose="02020603050405020304" pitchFamily="18" charset="0"/>
              <a:cs typeface="+mn-cs"/>
            </a:endParaRPr>
          </a:p>
        </p:txBody>
      </p:sp>
      <p:sp>
        <p:nvSpPr>
          <p:cNvPr id="24" name="Rectangle 74"/>
          <p:cNvSpPr>
            <a:spLocks noChangeArrowheads="1"/>
          </p:cNvSpPr>
          <p:nvPr/>
        </p:nvSpPr>
        <p:spPr bwMode="auto">
          <a:xfrm>
            <a:off x="5661025" y="5094288"/>
            <a:ext cx="4883150" cy="15668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Từ cuối năm 1886-1888, Tây</a:t>
            </a:r>
            <a:endPar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 Sơn ba lần ra Bắc, chính </a:t>
            </a:r>
            <a:endPar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quyền nh</a:t>
            </a:r>
            <a:r>
              <a:rPr kumimoji="0" sz="2800" b="1" i="0" u="none" strike="noStrike" kern="1200" cap="none" spc="0" normalizeH="0" baseline="0" noProof="1" dirty="0">
                <a:solidFill>
                  <a:srgbClr val="C00000"/>
                </a:solidFill>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dirty="0">
                <a:solidFill>
                  <a:srgbClr val="C00000"/>
                </a:solidFill>
                <a:latin typeface="Times New Roman" panose="02020603050405020304" pitchFamily="18" charset="0"/>
                <a:ea typeface="+mn-ea"/>
                <a:cs typeface="Times New Roman" panose="02020603050405020304" pitchFamily="18" charset="0"/>
              </a:rPr>
              <a:t> Lê sụp đổ</a:t>
            </a:r>
            <a:endParaRPr kumimoji="0" sz="2800" b="1" i="0" u="none" strike="noStrike" kern="1200" cap="none" spc="0" normalizeH="0" baseline="0" noProof="1" dirty="0">
              <a:solidFill>
                <a:srgbClr val="C00000"/>
              </a:solidFill>
              <a:latin typeface="Times New Roman" panose="02020603050405020304" pitchFamily="18" charset="0"/>
              <a:ea typeface="Times New Roman" panose="02020603050405020304" pitchFamily="18" charset="0"/>
              <a:cs typeface="+mn-cs"/>
            </a:endParaRPr>
          </a:p>
        </p:txBody>
      </p:sp>
      <p:sp>
        <p:nvSpPr>
          <p:cNvPr id="25" name="Line 79"/>
          <p:cNvSpPr/>
          <p:nvPr/>
        </p:nvSpPr>
        <p:spPr>
          <a:xfrm flipV="1">
            <a:off x="5156200" y="4872038"/>
            <a:ext cx="504825" cy="614362"/>
          </a:xfrm>
          <a:prstGeom prst="line">
            <a:avLst/>
          </a:prstGeom>
          <a:ln w="28575" cap="flat" cmpd="sng">
            <a:solidFill>
              <a:schemeClr val="tx1"/>
            </a:solidFill>
            <a:prstDash val="solid"/>
            <a:round/>
            <a:headEnd type="none" w="med" len="med"/>
            <a:tailEnd type="none" w="med" len="med"/>
          </a:ln>
        </p:spPr>
      </p:sp>
      <p:sp>
        <p:nvSpPr>
          <p:cNvPr id="26" name="Line 81"/>
          <p:cNvSpPr/>
          <p:nvPr/>
        </p:nvSpPr>
        <p:spPr>
          <a:xfrm>
            <a:off x="5148263" y="5511800"/>
            <a:ext cx="512762" cy="274638"/>
          </a:xfrm>
          <a:prstGeom prst="line">
            <a:avLst/>
          </a:prstGeom>
          <a:ln w="28575" cap="flat" cmpd="sng">
            <a:solidFill>
              <a:schemeClr val="tx1"/>
            </a:solidFill>
            <a:prstDash val="solid"/>
            <a:round/>
            <a:headEnd type="none" w="med" len="med"/>
            <a:tailEnd type="non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4130"/>
                                        </p:tgtEl>
                                        <p:attrNameLst>
                                          <p:attrName>style.visibility</p:attrName>
                                        </p:attrNameLst>
                                      </p:cBhvr>
                                      <p:to>
                                        <p:strVal val="visible"/>
                                      </p:to>
                                    </p:set>
                                    <p:anim calcmode="lin" valueType="num">
                                      <p:cBhvr>
                                        <p:cTn id="7" dur="500" fill="hold"/>
                                        <p:tgtEl>
                                          <p:spTgt spid="304130"/>
                                        </p:tgtEl>
                                        <p:attrNameLst>
                                          <p:attrName>ppt_w</p:attrName>
                                        </p:attrNameLst>
                                      </p:cBhvr>
                                      <p:tavLst>
                                        <p:tav tm="0">
                                          <p:val>
                                            <p:fltVal val="0,000000"/>
                                          </p:val>
                                        </p:tav>
                                        <p:tav tm="100000">
                                          <p:val>
                                            <p:strVal val="#ppt_w"/>
                                          </p:val>
                                        </p:tav>
                                      </p:tavLst>
                                    </p:anim>
                                    <p:anim calcmode="lin" valueType="num">
                                      <p:cBhvr>
                                        <p:cTn id="8" dur="500" fill="hold"/>
                                        <p:tgtEl>
                                          <p:spTgt spid="304130"/>
                                        </p:tgtEl>
                                        <p:attrNameLst>
                                          <p:attrName>ppt_h</p:attrName>
                                        </p:attrNameLst>
                                      </p:cBhvr>
                                      <p:tavLst>
                                        <p:tav tm="0">
                                          <p:val>
                                            <p:fltVal val="0,000000"/>
                                          </p:val>
                                        </p:tav>
                                        <p:tav tm="100000">
                                          <p:val>
                                            <p:strVal val="#ppt_h"/>
                                          </p:val>
                                        </p:tav>
                                      </p:tavLst>
                                    </p:anim>
                                    <p:animEffect transition="in" filter="fade">
                                      <p:cBhvr>
                                        <p:cTn id="9" dur="500"/>
                                        <p:tgtEl>
                                          <p:spTgt spid="30413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04131"/>
                                        </p:tgtEl>
                                        <p:attrNameLst>
                                          <p:attrName>style.visibility</p:attrName>
                                        </p:attrNameLst>
                                      </p:cBhvr>
                                      <p:to>
                                        <p:strVal val="visible"/>
                                      </p:to>
                                    </p:set>
                                    <p:animEffect transition="in" filter="diamond(in)">
                                      <p:cBhvr>
                                        <p:cTn id="14" dur="2000"/>
                                        <p:tgtEl>
                                          <p:spTgt spid="304131"/>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304132"/>
                                        </p:tgtEl>
                                        <p:attrNameLst>
                                          <p:attrName>style.visibility</p:attrName>
                                        </p:attrNameLst>
                                      </p:cBhvr>
                                      <p:to>
                                        <p:strVal val="visible"/>
                                      </p:to>
                                    </p:set>
                                    <p:animEffect transition="in" filter="diamond(in)">
                                      <p:cBhvr>
                                        <p:cTn id="19" dur="2000"/>
                                        <p:tgtEl>
                                          <p:spTgt spid="30413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304138"/>
                                        </p:tgtEl>
                                        <p:attrNameLst>
                                          <p:attrName>style.visibility</p:attrName>
                                        </p:attrNameLst>
                                      </p:cBhvr>
                                      <p:to>
                                        <p:strVal val="visible"/>
                                      </p:to>
                                    </p:set>
                                    <p:animEffect transition="in" filter="diamond(in)">
                                      <p:cBhvr>
                                        <p:cTn id="24" dur="2000"/>
                                        <p:tgtEl>
                                          <p:spTgt spid="30413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304135"/>
                                        </p:tgtEl>
                                        <p:attrNameLst>
                                          <p:attrName>style.visibility</p:attrName>
                                        </p:attrNameLst>
                                      </p:cBhvr>
                                      <p:to>
                                        <p:strVal val="visible"/>
                                      </p:to>
                                    </p:set>
                                    <p:animEffect transition="in" filter="diamond(in)">
                                      <p:cBhvr>
                                        <p:cTn id="29" dur="2000"/>
                                        <p:tgtEl>
                                          <p:spTgt spid="304135"/>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304198"/>
                                        </p:tgtEl>
                                        <p:attrNameLst>
                                          <p:attrName>style.visibility</p:attrName>
                                        </p:attrNameLst>
                                      </p:cBhvr>
                                      <p:to>
                                        <p:strVal val="visible"/>
                                      </p:to>
                                    </p:set>
                                    <p:animEffect transition="in" filter="diamond(in)">
                                      <p:cBhvr>
                                        <p:cTn id="34" dur="2000"/>
                                        <p:tgtEl>
                                          <p:spTgt spid="30419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4139"/>
                                        </p:tgtEl>
                                        <p:attrNameLst>
                                          <p:attrName>style.visibility</p:attrName>
                                        </p:attrNameLst>
                                      </p:cBhvr>
                                      <p:to>
                                        <p:strVal val="visible"/>
                                      </p:to>
                                    </p:set>
                                    <p:anim calcmode="lin" valueType="num">
                                      <p:cBhvr>
                                        <p:cTn id="39" dur="500" fill="hold"/>
                                        <p:tgtEl>
                                          <p:spTgt spid="304139"/>
                                        </p:tgtEl>
                                        <p:attrNameLst>
                                          <p:attrName>ppt_w</p:attrName>
                                        </p:attrNameLst>
                                      </p:cBhvr>
                                      <p:tavLst>
                                        <p:tav tm="0">
                                          <p:val>
                                            <p:fltVal val="0,000000"/>
                                          </p:val>
                                        </p:tav>
                                        <p:tav tm="100000">
                                          <p:val>
                                            <p:strVal val="#ppt_w"/>
                                          </p:val>
                                        </p:tav>
                                      </p:tavLst>
                                    </p:anim>
                                    <p:anim calcmode="lin" valueType="num">
                                      <p:cBhvr>
                                        <p:cTn id="40" dur="500" fill="hold"/>
                                        <p:tgtEl>
                                          <p:spTgt spid="304139"/>
                                        </p:tgtEl>
                                        <p:attrNameLst>
                                          <p:attrName>ppt_h</p:attrName>
                                        </p:attrNameLst>
                                      </p:cBhvr>
                                      <p:tavLst>
                                        <p:tav tm="0">
                                          <p:val>
                                            <p:fltVal val="0,000000"/>
                                          </p:val>
                                        </p:tav>
                                        <p:tav tm="100000">
                                          <p:val>
                                            <p:strVal val="#ppt_h"/>
                                          </p:val>
                                        </p:tav>
                                      </p:tavLst>
                                    </p:anim>
                                    <p:animEffect transition="in" filter="fade">
                                      <p:cBhvr>
                                        <p:cTn id="41" dur="500"/>
                                        <p:tgtEl>
                                          <p:spTgt spid="304139"/>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304200"/>
                                        </p:tgtEl>
                                        <p:attrNameLst>
                                          <p:attrName>style.visibility</p:attrName>
                                        </p:attrNameLst>
                                      </p:cBhvr>
                                      <p:to>
                                        <p:strVal val="visible"/>
                                      </p:to>
                                    </p:set>
                                    <p:animEffect transition="in" filter="diamond(in)">
                                      <p:cBhvr>
                                        <p:cTn id="46" dur="2000"/>
                                        <p:tgtEl>
                                          <p:spTgt spid="30420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04137"/>
                                        </p:tgtEl>
                                        <p:attrNameLst>
                                          <p:attrName>style.visibility</p:attrName>
                                        </p:attrNameLst>
                                      </p:cBhvr>
                                      <p:to>
                                        <p:strVal val="visible"/>
                                      </p:to>
                                    </p:set>
                                    <p:animEffect transition="in" filter="circle(in)">
                                      <p:cBhvr>
                                        <p:cTn id="51" dur="2000"/>
                                        <p:tgtEl>
                                          <p:spTgt spid="30413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04154"/>
                                        </p:tgtEl>
                                        <p:attrNameLst>
                                          <p:attrName>style.visibility</p:attrName>
                                        </p:attrNameLst>
                                      </p:cBhvr>
                                      <p:to>
                                        <p:strVal val="visible"/>
                                      </p:to>
                                    </p:set>
                                    <p:animEffect transition="in" filter="randombar(horizontal)">
                                      <p:cBhvr>
                                        <p:cTn id="56" dur="500"/>
                                        <p:tgtEl>
                                          <p:spTgt spid="304154"/>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304155"/>
                                        </p:tgtEl>
                                        <p:attrNameLst>
                                          <p:attrName>style.visibility</p:attrName>
                                        </p:attrNameLst>
                                      </p:cBhvr>
                                      <p:to>
                                        <p:strVal val="visible"/>
                                      </p:to>
                                    </p:set>
                                    <p:animEffect transition="in" filter="diamond(in)">
                                      <p:cBhvr>
                                        <p:cTn id="61" dur="2000"/>
                                        <p:tgtEl>
                                          <p:spTgt spid="304155"/>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304156"/>
                                        </p:tgtEl>
                                        <p:attrNameLst>
                                          <p:attrName>style.visibility</p:attrName>
                                        </p:attrNameLst>
                                      </p:cBhvr>
                                      <p:to>
                                        <p:strVal val="visible"/>
                                      </p:to>
                                    </p:set>
                                    <p:animEffect transition="in" filter="randombar(horizontal)">
                                      <p:cBhvr>
                                        <p:cTn id="66" dur="500"/>
                                        <p:tgtEl>
                                          <p:spTgt spid="304156"/>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304158"/>
                                        </p:tgtEl>
                                        <p:attrNameLst>
                                          <p:attrName>style.visibility</p:attrName>
                                        </p:attrNameLst>
                                      </p:cBhvr>
                                      <p:to>
                                        <p:strVal val="visible"/>
                                      </p:to>
                                    </p:set>
                                    <p:animEffect transition="in" filter="randombar(horizontal)">
                                      <p:cBhvr>
                                        <p:cTn id="71" dur="500"/>
                                        <p:tgtEl>
                                          <p:spTgt spid="304158"/>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304207"/>
                                        </p:tgtEl>
                                        <p:attrNameLst>
                                          <p:attrName>style.visibility</p:attrName>
                                        </p:attrNameLst>
                                      </p:cBhvr>
                                      <p:to>
                                        <p:strVal val="visible"/>
                                      </p:to>
                                    </p:set>
                                    <p:animEffect transition="in" filter="randombar(horizontal)">
                                      <p:cBhvr>
                                        <p:cTn id="76" dur="500"/>
                                        <p:tgtEl>
                                          <p:spTgt spid="304207"/>
                                        </p:tgtEl>
                                      </p:cBhvr>
                                    </p:animEffec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304176"/>
                                        </p:tgtEl>
                                        <p:attrNameLst>
                                          <p:attrName>style.visibility</p:attrName>
                                        </p:attrNameLst>
                                      </p:cBhvr>
                                      <p:to>
                                        <p:strVal val="visible"/>
                                      </p:to>
                                    </p:set>
                                    <p:anim calcmode="discrete" valueType="clr">
                                      <p:cBhvr override="childStyle">
                                        <p:cTn id="81" dur="80"/>
                                        <p:tgtEl>
                                          <p:spTgt spid="304176"/>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304176"/>
                                        </p:tgtEl>
                                        <p:attrNameLst>
                                          <p:attrName>fillcolor</p:attrName>
                                        </p:attrNameLst>
                                      </p:cBhvr>
                                      <p:tavLst>
                                        <p:tav tm="0">
                                          <p:val>
                                            <p:clrVal>
                                              <a:schemeClr val="accent2"/>
                                            </p:clrVal>
                                          </p:val>
                                        </p:tav>
                                        <p:tav tm="50000">
                                          <p:val>
                                            <p:clrVal>
                                              <a:schemeClr val="hlink"/>
                                            </p:clrVal>
                                          </p:val>
                                        </p:tav>
                                      </p:tavLst>
                                    </p:anim>
                                    <p:set>
                                      <p:cBhvr>
                                        <p:cTn id="83" dur="80"/>
                                        <p:tgtEl>
                                          <p:spTgt spid="304176"/>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304183"/>
                                        </p:tgtEl>
                                        <p:attrNameLst>
                                          <p:attrName>style.visibility</p:attrName>
                                        </p:attrNameLst>
                                      </p:cBhvr>
                                      <p:to>
                                        <p:strVal val="visible"/>
                                      </p:to>
                                    </p:set>
                                    <p:animEffect transition="in" filter="randombar(horizontal)">
                                      <p:cBhvr>
                                        <p:cTn id="88" dur="500"/>
                                        <p:tgtEl>
                                          <p:spTgt spid="304183"/>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randombar(horizontal)">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8" presetClass="entr" presetSubtype="16"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diamond(in)">
                                      <p:cBhvr>
                                        <p:cTn id="98" dur="20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randombar(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27" presetClass="entr" presetSubtype="0" fill="hold" grpId="0" nodeType="clickEffect">
                                  <p:stCondLst>
                                    <p:cond delay="0"/>
                                  </p:stCondLst>
                                  <p:iterate type="lt">
                                    <p:tmPct val="50000"/>
                                  </p:iterate>
                                  <p:childTnLst>
                                    <p:set>
                                      <p:cBhvr>
                                        <p:cTn id="107" dur="1" fill="hold">
                                          <p:stCondLst>
                                            <p:cond delay="0"/>
                                          </p:stCondLst>
                                        </p:cTn>
                                        <p:tgtEl>
                                          <p:spTgt spid="23"/>
                                        </p:tgtEl>
                                        <p:attrNameLst>
                                          <p:attrName>style.visibility</p:attrName>
                                        </p:attrNameLst>
                                      </p:cBhvr>
                                      <p:to>
                                        <p:strVal val="visible"/>
                                      </p:to>
                                    </p:set>
                                    <p:anim calcmode="discrete" valueType="clr">
                                      <p:cBhvr override="childStyle">
                                        <p:cTn id="108"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23"/>
                                        </p:tgtEl>
                                        <p:attrNameLst>
                                          <p:attrName>fillcolor</p:attrName>
                                        </p:attrNameLst>
                                      </p:cBhvr>
                                      <p:tavLst>
                                        <p:tav tm="0">
                                          <p:val>
                                            <p:clrVal>
                                              <a:schemeClr val="accent2"/>
                                            </p:clrVal>
                                          </p:val>
                                        </p:tav>
                                        <p:tav tm="50000">
                                          <p:val>
                                            <p:clrVal>
                                              <a:schemeClr val="hlink"/>
                                            </p:clrVal>
                                          </p:val>
                                        </p:tav>
                                      </p:tavLst>
                                    </p:anim>
                                    <p:set>
                                      <p:cBhvr>
                                        <p:cTn id="110" dur="80"/>
                                        <p:tgtEl>
                                          <p:spTgt spid="23"/>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7" presetClass="entr" presetSubtype="0" fill="hold" grpId="0" nodeType="clickEffect">
                                  <p:stCondLst>
                                    <p:cond delay="0"/>
                                  </p:stCondLst>
                                  <p:iterate type="lt">
                                    <p:tmPct val="50000"/>
                                  </p:iterate>
                                  <p:childTnLst>
                                    <p:set>
                                      <p:cBhvr>
                                        <p:cTn id="114" dur="1" fill="hold">
                                          <p:stCondLst>
                                            <p:cond delay="0"/>
                                          </p:stCondLst>
                                        </p:cTn>
                                        <p:tgtEl>
                                          <p:spTgt spid="24"/>
                                        </p:tgtEl>
                                        <p:attrNameLst>
                                          <p:attrName>style.visibility</p:attrName>
                                        </p:attrNameLst>
                                      </p:cBhvr>
                                      <p:to>
                                        <p:strVal val="visible"/>
                                      </p:to>
                                    </p:set>
                                    <p:anim calcmode="discrete" valueType="clr">
                                      <p:cBhvr override="childStyle">
                                        <p:cTn id="115"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24"/>
                                        </p:tgtEl>
                                        <p:attrNameLst>
                                          <p:attrName>fillcolor</p:attrName>
                                        </p:attrNameLst>
                                      </p:cBhvr>
                                      <p:tavLst>
                                        <p:tav tm="0">
                                          <p:val>
                                            <p:clrVal>
                                              <a:schemeClr val="accent2"/>
                                            </p:clrVal>
                                          </p:val>
                                        </p:tav>
                                        <p:tav tm="50000">
                                          <p:val>
                                            <p:clrVal>
                                              <a:schemeClr val="hlink"/>
                                            </p:clrVal>
                                          </p:val>
                                        </p:tav>
                                      </p:tavLst>
                                    </p:anim>
                                    <p:set>
                                      <p:cBhvr>
                                        <p:cTn id="117" dur="80"/>
                                        <p:tgtEl>
                                          <p:spTgt spid="24"/>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randombar(horizontal)">
                                      <p:cBhvr>
                                        <p:cTn id="1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animBg="1"/>
      <p:bldP spid="304132" grpId="0" animBg="1"/>
      <p:bldP spid="304135" grpId="0" animBg="1"/>
      <p:bldP spid="304137" grpId="0" animBg="1"/>
      <p:bldP spid="304139" grpId="0" animBg="1"/>
      <p:bldP spid="304155" grpId="0" animBg="1"/>
      <p:bldP spid="304176"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194" name="Table 8193"/>
          <p:cNvGraphicFramePr/>
          <p:nvPr/>
        </p:nvGraphicFramePr>
        <p:xfrm>
          <a:off x="0" y="314325"/>
          <a:ext cx="9129713" cy="6592888"/>
        </p:xfrm>
        <a:graphic>
          <a:graphicData uri="http://schemas.openxmlformats.org/drawingml/2006/table">
            <a:tbl>
              <a:tblPr/>
              <a:tblGrid>
                <a:gridCol w="9129713"/>
              </a:tblGrid>
              <a:tr h="55784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101441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dirty="0">
                        <a:solidFill>
                          <a:srgbClr val="000000"/>
                        </a:solidFill>
                        <a:latin typeface="Calibri" panose="020F0502020204030204" pitchFamily="34" charset="0"/>
                      </a:endParaRPr>
                    </a:p>
                    <a:p>
                      <a:pPr lvl="0" eaLnBrk="1" hangingPunct="1">
                        <a:buNone/>
                      </a:pPr>
                      <a:r>
                        <a:rPr lang="en-AU" altLang="x-none" dirty="0">
                          <a:solidFill>
                            <a:srgbClr val="000000"/>
                          </a:solidFill>
                          <a:latin typeface="Calibri" panose="020F0502020204030204" pitchFamily="34" charset="0"/>
                        </a:rPr>
                        <a:t>                                                    </a:t>
                      </a:r>
                      <a:r>
                        <a:rPr lang="en-AU" altLang="x-none" sz="2400" b="1" dirty="0">
                          <a:solidFill>
                            <a:srgbClr val="000000"/>
                          </a:solidFill>
                          <a:latin typeface="Times New Roman" panose="02020603050405020304" pitchFamily="18" charset="0"/>
                          <a:cs typeface="Times New Roman" panose="02020603050405020304" pitchFamily="18" charset="0"/>
                        </a:rPr>
                        <a:t>HÌNH 8.1. Bảo t</a:t>
                      </a:r>
                      <a:r>
                        <a:rPr lang="en-AU" altLang="x-none" sz="2400" b="1" dirty="0">
                          <a:solidFill>
                            <a:srgbClr val="000000"/>
                          </a:solidFill>
                          <a:latin typeface="Times New Roman" panose="02020603050405020304" pitchFamily="18" charset="0"/>
                          <a:ea typeface="Times New Roman" panose="02020603050405020304" pitchFamily="18" charset="0"/>
                        </a:rPr>
                        <a:t>à</a:t>
                      </a:r>
                      <a:r>
                        <a:rPr lang="en-AU" altLang="x-none" sz="2400" b="1" dirty="0">
                          <a:solidFill>
                            <a:srgbClr val="000000"/>
                          </a:solidFill>
                          <a:latin typeface="Times New Roman" panose="02020603050405020304" pitchFamily="18" charset="0"/>
                          <a:cs typeface="Times New Roman" panose="02020603050405020304" pitchFamily="18" charset="0"/>
                        </a:rPr>
                        <a:t>ng Quang Trung</a:t>
                      </a:r>
                      <a:endParaRPr lang="en-AU" altLang="x-none" sz="2400" b="1" dirty="0">
                        <a:solidFill>
                          <a:srgbClr val="000000"/>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FD5EA"/>
                    </a:solidFill>
                  </a:tcPr>
                </a:tc>
              </a:tr>
            </a:tbl>
          </a:graphicData>
        </a:graphic>
      </p:graphicFrame>
      <p:pic>
        <p:nvPicPr>
          <p:cNvPr id="8201" name="Picture 6"/>
          <p:cNvPicPr>
            <a:picLocks noChangeAspect="1"/>
          </p:cNvPicPr>
          <p:nvPr/>
        </p:nvPicPr>
        <p:blipFill>
          <a:blip r:embed="rId1"/>
          <a:stretch>
            <a:fillRect/>
          </a:stretch>
        </p:blipFill>
        <p:spPr>
          <a:xfrm>
            <a:off x="0" y="0"/>
            <a:ext cx="9129713" cy="5886450"/>
          </a:xfrm>
          <a:prstGeom prst="rect">
            <a:avLst/>
          </a:prstGeom>
          <a:noFill/>
          <a:ln w="9525">
            <a:noFill/>
          </a:ln>
        </p:spPr>
      </p:pic>
      <p:sp>
        <p:nvSpPr>
          <p:cNvPr id="8" name="Scroll: Vertical 7"/>
          <p:cNvSpPr/>
          <p:nvPr/>
        </p:nvSpPr>
        <p:spPr>
          <a:xfrm>
            <a:off x="8515350" y="-128587"/>
            <a:ext cx="4171950" cy="6986588"/>
          </a:xfrm>
          <a:prstGeom prst="verticalScroll">
            <a:avLst/>
          </a:prstGeom>
        </p:spPr>
        <p:style>
          <a:lnRef idx="3">
            <a:schemeClr val="lt1"/>
          </a:lnRef>
          <a:fillRef idx="1">
            <a:schemeClr val="accent4"/>
          </a:fillRef>
          <a:effectRef idx="1">
            <a:schemeClr val="accent4"/>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just" defTabSz="914400" rtl="0" eaLnBrk="1" fontAlgn="base" latinLnBrk="0" hangingPunct="1">
              <a:lnSpc>
                <a:spcPct val="115000"/>
              </a:lnSpc>
              <a:spcBef>
                <a:spcPct val="0"/>
              </a:spcBef>
              <a:spcAft>
                <a:spcPts val="1000"/>
              </a:spcAft>
              <a:buClrTx/>
              <a:buSzTx/>
              <a:buFontTx/>
              <a:buNone/>
              <a:tabLst>
                <a:tab pos="5850255" algn="l"/>
              </a:tabLst>
            </a:pP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Em biết gì về phong tr</a:t>
            </a:r>
            <a:r>
              <a:rPr kumimoji="0" sz="3200" b="0" i="0" u="none" strike="noStrike" kern="1200" cap="none" spc="0" normalizeH="0" baseline="0" noProof="1" dirty="0">
                <a:solidFill>
                  <a:srgbClr val="000000"/>
                </a:solidFill>
                <a:latin typeface="Times New Roman" panose="02020603050405020304" pitchFamily="18" charset="0"/>
                <a:ea typeface="Calibri" panose="020F0502020204030204" pitchFamily="34" charset="0"/>
                <a:cs typeface="+mn-cs"/>
              </a:rPr>
              <a:t>à</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o Tây Sơn, Ho</a:t>
            </a:r>
            <a:r>
              <a:rPr kumimoji="0" sz="3200" b="0" i="0" u="none" strike="noStrike" kern="1200" cap="none" spc="0" normalizeH="0" baseline="0" noProof="1" dirty="0">
                <a:solidFill>
                  <a:srgbClr val="000000"/>
                </a:solidFill>
                <a:latin typeface="Times New Roman" panose="02020603050405020304" pitchFamily="18" charset="0"/>
                <a:ea typeface="Calibri" panose="020F0502020204030204" pitchFamily="34" charset="0"/>
                <a:cs typeface="+mn-cs"/>
              </a:rPr>
              <a:t>à</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ng đế Quang Trung đã có những đóng góp gì đối với lịch sử dân tộc? Việc xây dựng Bảo t</a:t>
            </a:r>
            <a:r>
              <a:rPr kumimoji="0" sz="3200" b="0" i="0" u="none" strike="noStrike" kern="1200" cap="none" spc="0" normalizeH="0" baseline="0" noProof="1" dirty="0">
                <a:solidFill>
                  <a:srgbClr val="000000"/>
                </a:solidFill>
                <a:latin typeface="Times New Roman" panose="02020603050405020304" pitchFamily="18" charset="0"/>
                <a:ea typeface="Calibri" panose="020F0502020204030204" pitchFamily="34" charset="0"/>
                <a:cs typeface="+mn-cs"/>
              </a:rPr>
              <a:t>à</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ng Quang Trung phản ánh điều gì?</a:t>
            </a:r>
            <a:endParaRPr kumimoji="0" lang="en-AU" altLang="x-none" sz="3200" b="0" i="0" u="none" strike="noStrike" kern="1200" cap="none" spc="0" normalizeH="0" baseline="0" noProof="1" dirty="0">
              <a:solidFill>
                <a:srgbClr val="FFFFFF"/>
              </a:solidFill>
              <a:latin typeface="Calibri" panose="020F0502020204030204" pitchFamily="34" charset="0"/>
              <a:ea typeface="Calibri" panose="020F0502020204030204" pitchFamily="34" charset="0"/>
              <a:cs typeface="+mn-cs"/>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Picture 2"/>
          <p:cNvPicPr>
            <a:picLocks noChangeAspect="1"/>
          </p:cNvPicPr>
          <p:nvPr/>
        </p:nvPicPr>
        <p:blipFill>
          <a:blip r:embed="rId1"/>
          <a:stretch>
            <a:fillRect/>
          </a:stretch>
        </p:blipFill>
        <p:spPr>
          <a:xfrm>
            <a:off x="-414337" y="-185737"/>
            <a:ext cx="13101637" cy="7286625"/>
          </a:xfrm>
          <a:prstGeom prst="rect">
            <a:avLst/>
          </a:prstGeom>
          <a:noFill/>
          <a:ln w="9525">
            <a:noFill/>
          </a:ln>
        </p:spPr>
      </p:pic>
      <p:sp>
        <p:nvSpPr>
          <p:cNvPr id="29698" name="TextBox 4"/>
          <p:cNvSpPr txBox="1"/>
          <p:nvPr/>
        </p:nvSpPr>
        <p:spPr>
          <a:xfrm>
            <a:off x="1400175" y="542925"/>
            <a:ext cx="6889750" cy="523875"/>
          </a:xfrm>
          <a:prstGeom prst="rect">
            <a:avLst/>
          </a:prstGeom>
          <a:noFill/>
          <a:ln w="9525">
            <a:noFill/>
          </a:ln>
        </p:spPr>
        <p:txBody>
          <a:bodyPr anchor="t" anchorCtr="0">
            <a:spAutoFit/>
          </a:bodyPr>
          <a:p>
            <a:pPr algn="just"/>
            <a:r>
              <a:rPr lang="en-AU" altLang="x-none" sz="2800" b="1" dirty="0">
                <a:solidFill>
                  <a:srgbClr val="FF0000"/>
                </a:solidFill>
                <a:latin typeface="Times New Roman" panose="02020603050405020304" pitchFamily="18" charset="0"/>
              </a:rPr>
              <a:t>d. Đại phá quân Thanh xâm lược</a:t>
            </a:r>
            <a:endParaRPr lang="en-AU" altLang="x-none" sz="2800" dirty="0">
              <a:solidFill>
                <a:srgbClr val="FF0000"/>
              </a:solidFill>
              <a:latin typeface="Times New Roman" panose="02020603050405020304" pitchFamily="18" charset="0"/>
              <a:ea typeface="Times New Roman" panose="02020603050405020304" pitchFamily="18" charset="0"/>
            </a:endParaRPr>
          </a:p>
        </p:txBody>
      </p:sp>
      <p:sp>
        <p:nvSpPr>
          <p:cNvPr id="29699" name="TextBox 6"/>
          <p:cNvSpPr txBox="1"/>
          <p:nvPr/>
        </p:nvSpPr>
        <p:spPr>
          <a:xfrm>
            <a:off x="542925" y="1271588"/>
            <a:ext cx="11044238" cy="830262"/>
          </a:xfrm>
          <a:prstGeom prst="rect">
            <a:avLst/>
          </a:prstGeom>
          <a:noFill/>
          <a:ln w="9525">
            <a:noFill/>
          </a:ln>
        </p:spPr>
        <p:txBody>
          <a:bodyPr anchor="t" anchorCtr="0">
            <a:spAutoFit/>
          </a:bodyPr>
          <a:p>
            <a:pPr algn="just"/>
            <a:r>
              <a:rPr lang="en-AU" altLang="x-none" sz="2400" dirty="0">
                <a:latin typeface="Times New Roman" panose="02020603050405020304" pitchFamily="18" charset="0"/>
              </a:rPr>
              <a:t>HS đọc thông tin mục 2d kết hợp khai thác hình 8.5 v</a:t>
            </a:r>
            <a:r>
              <a:rPr lang="en-AU" altLang="x-none" sz="2400" dirty="0">
                <a:latin typeface="Times New Roman" panose="02020603050405020304" pitchFamily="18" charset="0"/>
                <a:ea typeface="Times New Roman" panose="02020603050405020304" pitchFamily="18" charset="0"/>
              </a:rPr>
              <a:t>à</a:t>
            </a:r>
            <a:r>
              <a:rPr lang="en-AU" altLang="x-none" sz="2400" dirty="0">
                <a:latin typeface="Times New Roman" panose="02020603050405020304" pitchFamily="18" charset="0"/>
              </a:rPr>
              <a:t> hình 8.6, hoạt động cá nhân trả lời câu hỏi: Hãy mô tả trận đại phá quân Thanh xâm lược của quân Tây Sơn?</a:t>
            </a:r>
            <a:endParaRPr lang="en-AU" altLang="x-none" sz="24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Picture 85"/>
          <p:cNvPicPr>
            <a:picLocks noChangeAspect="1"/>
          </p:cNvPicPr>
          <p:nvPr/>
        </p:nvPicPr>
        <p:blipFill>
          <a:blip r:embed="rId1"/>
          <a:stretch>
            <a:fillRect/>
          </a:stretch>
        </p:blipFill>
        <p:spPr>
          <a:xfrm>
            <a:off x="3752850" y="0"/>
            <a:ext cx="4687888" cy="6858000"/>
          </a:xfrm>
          <a:prstGeom prst="rect">
            <a:avLst/>
          </a:prstGeom>
          <a:noFill/>
          <a:ln w="9525">
            <a:noFill/>
          </a:ln>
        </p:spPr>
      </p:pic>
      <p:grpSp>
        <p:nvGrpSpPr>
          <p:cNvPr id="2" name="Group 45"/>
          <p:cNvGrpSpPr/>
          <p:nvPr/>
        </p:nvGrpSpPr>
        <p:grpSpPr>
          <a:xfrm>
            <a:off x="7467600" y="609600"/>
            <a:ext cx="565150" cy="1447800"/>
            <a:chOff x="3744" y="384"/>
            <a:chExt cx="356" cy="912"/>
          </a:xfrm>
        </p:grpSpPr>
        <p:sp>
          <p:nvSpPr>
            <p:cNvPr id="30723" name="Text Box 46"/>
            <p:cNvSpPr txBox="1"/>
            <p:nvPr/>
          </p:nvSpPr>
          <p:spPr>
            <a:xfrm rot="-3835265">
              <a:off x="3562" y="758"/>
              <a:ext cx="864" cy="212"/>
            </a:xfrm>
            <a:prstGeom prst="rect">
              <a:avLst/>
            </a:prstGeom>
            <a:noFill/>
            <a:ln w="9525">
              <a:noFill/>
            </a:ln>
          </p:spPr>
          <p:txBody>
            <a:bodyPr anchor="t" anchorCtr="0">
              <a:spAutoFit/>
            </a:bodyPr>
            <a:p>
              <a:pPr>
                <a:spcBef>
                  <a:spcPct val="50000"/>
                </a:spcBef>
                <a:buFontTx/>
              </a:pPr>
              <a:r>
                <a:rPr lang="en-US" altLang="en-US" sz="1600" b="1" dirty="0">
                  <a:solidFill>
                    <a:srgbClr val="0000FF"/>
                  </a:solidFill>
                  <a:latin typeface="Arial" panose="020B0604020202020204" pitchFamily="34" charset="0"/>
                </a:rPr>
                <a:t>Tôn Sĩ Nghị</a:t>
              </a:r>
              <a:endParaRPr lang="en-US" altLang="en-US" sz="1600" b="1" dirty="0">
                <a:solidFill>
                  <a:srgbClr val="0000FF"/>
                </a:solidFill>
                <a:latin typeface="Arial" panose="020B0604020202020204" pitchFamily="34" charset="0"/>
                <a:ea typeface="Arial" panose="020B0604020202020204" pitchFamily="34" charset="0"/>
              </a:endParaRPr>
            </a:p>
          </p:txBody>
        </p:sp>
        <p:sp>
          <p:nvSpPr>
            <p:cNvPr id="30724" name="Freeform 47"/>
            <p:cNvSpPr/>
            <p:nvPr/>
          </p:nvSpPr>
          <p:spPr>
            <a:xfrm rot="-3152097">
              <a:off x="3455" y="670"/>
              <a:ext cx="771" cy="196"/>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grpSp>
        <p:nvGrpSpPr>
          <p:cNvPr id="3" name="Group 48"/>
          <p:cNvGrpSpPr>
            <a:grpSpLocks noChangeAspect="1"/>
          </p:cNvGrpSpPr>
          <p:nvPr/>
        </p:nvGrpSpPr>
        <p:grpSpPr>
          <a:xfrm rot="3714289">
            <a:off x="6962775" y="1724025"/>
            <a:ext cx="323850" cy="990600"/>
            <a:chOff x="3552" y="1344"/>
            <a:chExt cx="128" cy="143"/>
          </a:xfrm>
        </p:grpSpPr>
        <p:sp>
          <p:nvSpPr>
            <p:cNvPr id="30726" name="AutoShape 49"/>
            <p:cNvSpPr>
              <a:spLocks noChangeAspect="1" noTextEdit="1"/>
            </p:cNvSpPr>
            <p:nvPr/>
          </p:nvSpPr>
          <p:spPr>
            <a:xfrm>
              <a:off x="3552" y="1344"/>
              <a:ext cx="128" cy="143"/>
            </a:xfrm>
            <a:prstGeom prst="rect">
              <a:avLst/>
            </a:prstGeom>
            <a:noFill/>
            <a:ln w="9525">
              <a:noFill/>
            </a:ln>
          </p:spPr>
          <p:txBody>
            <a:bodyPr anchor="t" anchorCtr="0"/>
            <a:p>
              <a:pPr eaLnBrk="0" hangingPunct="0"/>
              <a:endParaRPr lang="en-US" altLang="zh-CN">
                <a:latin typeface="Calibri" panose="020F0502020204030204" pitchFamily="34" charset="0"/>
              </a:endParaRPr>
            </a:p>
          </p:txBody>
        </p:sp>
        <p:sp>
          <p:nvSpPr>
            <p:cNvPr id="30727" name="Freeform 50"/>
            <p:cNvSpPr/>
            <p:nvPr/>
          </p:nvSpPr>
          <p:spPr>
            <a:xfrm>
              <a:off x="3558" y="1350"/>
              <a:ext cx="114" cy="126"/>
            </a:xfrm>
            <a:custGeom>
              <a:avLst/>
              <a:gdLst/>
              <a:ahLst/>
              <a:cxnLst>
                <a:cxn ang="0">
                  <a:pos x="0" y="0"/>
                </a:cxn>
                <a:cxn ang="0">
                  <a:pos x="4758912" y="4199040"/>
                </a:cxn>
                <a:cxn ang="0">
                  <a:pos x="5318784" y="3919104"/>
                </a:cxn>
                <a:cxn ang="0">
                  <a:pos x="5038848" y="5878656"/>
                </a:cxn>
                <a:cxn ang="0">
                  <a:pos x="3359232" y="4478976"/>
                </a:cxn>
                <a:cxn ang="0">
                  <a:pos x="4199040" y="4199040"/>
                </a:cxn>
                <a:cxn ang="0">
                  <a:pos x="279936" y="1959552"/>
                </a:cxn>
                <a:cxn ang="0">
                  <a:pos x="0" y="0"/>
                </a:cxn>
              </a:cxnLst>
              <a:pathLst>
                <a:path w="19" h="21">
                  <a:moveTo>
                    <a:pt x="0" y="0"/>
                  </a:moveTo>
                  <a:cubicBezTo>
                    <a:pt x="5" y="2"/>
                    <a:pt x="10" y="3"/>
                    <a:pt x="17" y="15"/>
                  </a:cubicBezTo>
                  <a:cubicBezTo>
                    <a:pt x="17" y="15"/>
                    <a:pt x="18" y="14"/>
                    <a:pt x="19" y="14"/>
                  </a:cubicBezTo>
                  <a:cubicBezTo>
                    <a:pt x="18" y="16"/>
                    <a:pt x="18" y="18"/>
                    <a:pt x="18" y="21"/>
                  </a:cubicBezTo>
                  <a:cubicBezTo>
                    <a:pt x="16" y="19"/>
                    <a:pt x="14" y="17"/>
                    <a:pt x="12" y="16"/>
                  </a:cubicBezTo>
                  <a:cubicBezTo>
                    <a:pt x="13" y="16"/>
                    <a:pt x="14" y="16"/>
                    <a:pt x="15" y="15"/>
                  </a:cubicBezTo>
                  <a:cubicBezTo>
                    <a:pt x="9" y="8"/>
                    <a:pt x="5" y="8"/>
                    <a:pt x="1" y="7"/>
                  </a:cubicBezTo>
                  <a:cubicBezTo>
                    <a:pt x="1" y="5"/>
                    <a:pt x="1" y="3"/>
                    <a:pt x="0" y="0"/>
                  </a:cubicBez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grpSp>
        <p:nvGrpSpPr>
          <p:cNvPr id="4" name="Group 51"/>
          <p:cNvGrpSpPr/>
          <p:nvPr/>
        </p:nvGrpSpPr>
        <p:grpSpPr>
          <a:xfrm>
            <a:off x="6569075" y="-66675"/>
            <a:ext cx="717550" cy="1814513"/>
            <a:chOff x="3178" y="-42"/>
            <a:chExt cx="452" cy="1143"/>
          </a:xfrm>
        </p:grpSpPr>
        <p:grpSp>
          <p:nvGrpSpPr>
            <p:cNvPr id="30729" name="Group 52"/>
            <p:cNvGrpSpPr>
              <a:grpSpLocks noChangeAspect="1"/>
            </p:cNvGrpSpPr>
            <p:nvPr/>
          </p:nvGrpSpPr>
          <p:grpSpPr>
            <a:xfrm rot="-3152097">
              <a:off x="3095" y="502"/>
              <a:ext cx="845" cy="222"/>
              <a:chOff x="3264" y="1392"/>
              <a:chExt cx="240" cy="103"/>
            </a:xfrm>
          </p:grpSpPr>
          <p:sp>
            <p:nvSpPr>
              <p:cNvPr id="30730" name="AutoShape 53"/>
              <p:cNvSpPr>
                <a:spLocks noChangeAspect="1" noTextEdit="1"/>
              </p:cNvSpPr>
              <p:nvPr/>
            </p:nvSpPr>
            <p:spPr>
              <a:xfrm>
                <a:off x="3264" y="1392"/>
                <a:ext cx="240" cy="103"/>
              </a:xfrm>
              <a:prstGeom prst="rect">
                <a:avLst/>
              </a:prstGeom>
              <a:noFill/>
              <a:ln w="9525">
                <a:noFill/>
              </a:ln>
            </p:spPr>
            <p:txBody>
              <a:bodyPr anchor="t" anchorCtr="0"/>
              <a:p>
                <a:pPr eaLnBrk="0" hangingPunct="0"/>
                <a:endParaRPr lang="en-US" altLang="zh-CN">
                  <a:latin typeface="Calibri" panose="020F0502020204030204" pitchFamily="34" charset="0"/>
                </a:endParaRPr>
              </a:p>
            </p:txBody>
          </p:sp>
          <p:sp>
            <p:nvSpPr>
              <p:cNvPr id="30731" name="Freeform 54"/>
              <p:cNvSpPr/>
              <p:nvPr/>
            </p:nvSpPr>
            <p:spPr>
              <a:xfrm>
                <a:off x="3273" y="1392"/>
                <a:ext cx="219" cy="91"/>
              </a:xfrm>
              <a:custGeom>
                <a:avLst/>
                <a:gdLst/>
                <a:ahLst/>
                <a:cxnLst>
                  <a:cxn ang="0">
                    <a:pos x="0" y="51670874"/>
                  </a:cxn>
                  <a:cxn ang="0">
                    <a:pos x="10378812" y="20469222"/>
                  </a:cxn>
                  <a:cxn ang="0">
                    <a:pos x="15565261" y="31201570"/>
                  </a:cxn>
                  <a:cxn ang="0">
                    <a:pos x="126405459" y="10231257"/>
                  </a:cxn>
                  <a:cxn ang="0">
                    <a:pos x="110840207" y="31201570"/>
                  </a:cxn>
                  <a:cxn ang="0">
                    <a:pos x="26567894" y="36317572"/>
                  </a:cxn>
                  <a:cxn ang="0">
                    <a:pos x="36946705" y="46555618"/>
                  </a:cxn>
                  <a:cxn ang="0">
                    <a:pos x="0" y="51670874"/>
                  </a:cxn>
                </a:cxnLst>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sp>
          <p:nvSpPr>
            <p:cNvPr id="30732" name="Text Box 55"/>
            <p:cNvSpPr txBox="1"/>
            <p:nvPr/>
          </p:nvSpPr>
          <p:spPr>
            <a:xfrm rot="-3843856">
              <a:off x="2711" y="423"/>
              <a:ext cx="1143" cy="212"/>
            </a:xfrm>
            <a:prstGeom prst="rect">
              <a:avLst/>
            </a:prstGeom>
            <a:noFill/>
            <a:ln w="9525">
              <a:noFill/>
            </a:ln>
          </p:spPr>
          <p:txBody>
            <a:bodyPr anchor="t" anchorCtr="0">
              <a:spAutoFit/>
            </a:bodyPr>
            <a:p>
              <a:pPr>
                <a:spcBef>
                  <a:spcPct val="50000"/>
                </a:spcBef>
                <a:buFontTx/>
              </a:pPr>
              <a:r>
                <a:rPr lang="en-US" altLang="en-US" sz="1600" b="1" dirty="0">
                  <a:solidFill>
                    <a:srgbClr val="0000FF"/>
                  </a:solidFill>
                  <a:latin typeface="Arial" panose="020B0604020202020204" pitchFamily="34" charset="0"/>
                </a:rPr>
                <a:t>Sầm Nghi Đống</a:t>
              </a:r>
              <a:endParaRPr lang="en-US" altLang="en-US" sz="1600" b="1" dirty="0">
                <a:solidFill>
                  <a:srgbClr val="0000FF"/>
                </a:solidFill>
                <a:latin typeface="Arial" panose="020B0604020202020204" pitchFamily="34" charset="0"/>
                <a:ea typeface="Arial" panose="020B0604020202020204" pitchFamily="34" charset="0"/>
              </a:endParaRPr>
            </a:p>
          </p:txBody>
        </p:sp>
      </p:grpSp>
      <p:grpSp>
        <p:nvGrpSpPr>
          <p:cNvPr id="6" name="Group 56"/>
          <p:cNvGrpSpPr>
            <a:grpSpLocks noChangeAspect="1"/>
          </p:cNvGrpSpPr>
          <p:nvPr/>
        </p:nvGrpSpPr>
        <p:grpSpPr>
          <a:xfrm rot="-4420624">
            <a:off x="6262688" y="1870075"/>
            <a:ext cx="927100" cy="198438"/>
            <a:chOff x="3264" y="1392"/>
            <a:chExt cx="240" cy="103"/>
          </a:xfrm>
        </p:grpSpPr>
        <p:sp>
          <p:nvSpPr>
            <p:cNvPr id="30734" name="AutoShape 57"/>
            <p:cNvSpPr>
              <a:spLocks noChangeAspect="1" noTextEdit="1"/>
            </p:cNvSpPr>
            <p:nvPr/>
          </p:nvSpPr>
          <p:spPr>
            <a:xfrm>
              <a:off x="3264" y="1392"/>
              <a:ext cx="240" cy="103"/>
            </a:xfrm>
            <a:prstGeom prst="rect">
              <a:avLst/>
            </a:prstGeom>
            <a:noFill/>
            <a:ln w="9525">
              <a:noFill/>
            </a:ln>
          </p:spPr>
          <p:txBody>
            <a:bodyPr anchor="t" anchorCtr="0"/>
            <a:p>
              <a:pPr eaLnBrk="0" hangingPunct="0"/>
              <a:endParaRPr lang="en-US" altLang="zh-CN">
                <a:latin typeface="Calibri" panose="020F0502020204030204" pitchFamily="34" charset="0"/>
              </a:endParaRPr>
            </a:p>
          </p:txBody>
        </p:sp>
        <p:sp>
          <p:nvSpPr>
            <p:cNvPr id="30735" name="Freeform 58"/>
            <p:cNvSpPr/>
            <p:nvPr/>
          </p:nvSpPr>
          <p:spPr>
            <a:xfrm>
              <a:off x="3273" y="1392"/>
              <a:ext cx="219" cy="91"/>
            </a:xfrm>
            <a:custGeom>
              <a:avLst/>
              <a:gdLst/>
              <a:ahLst/>
              <a:cxnLst>
                <a:cxn ang="0">
                  <a:pos x="0" y="51670874"/>
                </a:cxn>
                <a:cxn ang="0">
                  <a:pos x="10378812" y="20469222"/>
                </a:cxn>
                <a:cxn ang="0">
                  <a:pos x="15565261" y="31201570"/>
                </a:cxn>
                <a:cxn ang="0">
                  <a:pos x="126405459" y="10231257"/>
                </a:cxn>
                <a:cxn ang="0">
                  <a:pos x="110840207" y="31201570"/>
                </a:cxn>
                <a:cxn ang="0">
                  <a:pos x="26567894" y="36317572"/>
                </a:cxn>
                <a:cxn ang="0">
                  <a:pos x="36946705" y="46555618"/>
                </a:cxn>
                <a:cxn ang="0">
                  <a:pos x="0" y="51670874"/>
                </a:cxn>
              </a:cxnLst>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grpSp>
        <p:nvGrpSpPr>
          <p:cNvPr id="7" name="Group 59"/>
          <p:cNvGrpSpPr/>
          <p:nvPr/>
        </p:nvGrpSpPr>
        <p:grpSpPr>
          <a:xfrm>
            <a:off x="5314950" y="238125"/>
            <a:ext cx="769938" cy="1828800"/>
            <a:chOff x="2388" y="150"/>
            <a:chExt cx="485" cy="1152"/>
          </a:xfrm>
        </p:grpSpPr>
        <p:grpSp>
          <p:nvGrpSpPr>
            <p:cNvPr id="30737" name="Group 60"/>
            <p:cNvGrpSpPr>
              <a:grpSpLocks noChangeAspect="1"/>
            </p:cNvGrpSpPr>
            <p:nvPr/>
          </p:nvGrpSpPr>
          <p:grpSpPr>
            <a:xfrm rot="-1386007">
              <a:off x="2388" y="437"/>
              <a:ext cx="273" cy="720"/>
              <a:chOff x="2064" y="342"/>
              <a:chExt cx="144" cy="250"/>
            </a:xfrm>
          </p:grpSpPr>
          <p:sp>
            <p:nvSpPr>
              <p:cNvPr id="30738" name="AutoShape 61"/>
              <p:cNvSpPr>
                <a:spLocks noChangeAspect="1" noTextEdit="1"/>
              </p:cNvSpPr>
              <p:nvPr/>
            </p:nvSpPr>
            <p:spPr>
              <a:xfrm>
                <a:off x="2064" y="342"/>
                <a:ext cx="144" cy="250"/>
              </a:xfrm>
              <a:prstGeom prst="rect">
                <a:avLst/>
              </a:prstGeom>
              <a:noFill/>
              <a:ln w="9525">
                <a:noFill/>
              </a:ln>
            </p:spPr>
            <p:txBody>
              <a:bodyPr anchor="t" anchorCtr="0"/>
              <a:p>
                <a:pPr eaLnBrk="0" hangingPunct="0"/>
                <a:endParaRPr lang="en-US" altLang="zh-CN">
                  <a:latin typeface="Calibri" panose="020F0502020204030204" pitchFamily="34" charset="0"/>
                </a:endParaRPr>
              </a:p>
            </p:txBody>
          </p:sp>
          <p:sp>
            <p:nvSpPr>
              <p:cNvPr id="30739" name="Freeform 62"/>
              <p:cNvSpPr/>
              <p:nvPr/>
            </p:nvSpPr>
            <p:spPr>
              <a:xfrm>
                <a:off x="2068" y="348"/>
                <a:ext cx="132" cy="234"/>
              </a:xfrm>
              <a:custGeom>
                <a:avLst/>
                <a:gdLst/>
                <a:ahLst/>
                <a:cxnLst>
                  <a:cxn ang="0">
                    <a:pos x="0" y="1399680"/>
                  </a:cxn>
                  <a:cxn ang="0">
                    <a:pos x="123041" y="0"/>
                  </a:cxn>
                  <a:cxn ang="0">
                    <a:pos x="566008" y="8678016"/>
                  </a:cxn>
                  <a:cxn ang="0">
                    <a:pos x="610298" y="8118144"/>
                  </a:cxn>
                  <a:cxn ang="0">
                    <a:pos x="649675" y="10917504"/>
                  </a:cxn>
                  <a:cxn ang="0">
                    <a:pos x="447884" y="9517824"/>
                  </a:cxn>
                  <a:cxn ang="0">
                    <a:pos x="507544" y="9237888"/>
                  </a:cxn>
                  <a:cxn ang="0">
                    <a:pos x="0" y="1399680"/>
                  </a:cxn>
                </a:cxnLst>
                <a:pathLst>
                  <a:path w="32" h="39">
                    <a:moveTo>
                      <a:pt x="0" y="5"/>
                    </a:moveTo>
                    <a:lnTo>
                      <a:pt x="6" y="0"/>
                    </a:lnTo>
                    <a:lnTo>
                      <a:pt x="28" y="31"/>
                    </a:lnTo>
                    <a:lnTo>
                      <a:pt x="30" y="29"/>
                    </a:lnTo>
                    <a:lnTo>
                      <a:pt x="32" y="39"/>
                    </a:lnTo>
                    <a:lnTo>
                      <a:pt x="22" y="34"/>
                    </a:lnTo>
                    <a:lnTo>
                      <a:pt x="25" y="33"/>
                    </a:lnTo>
                    <a:lnTo>
                      <a:pt x="0" y="5"/>
                    </a:ln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sp>
          <p:nvSpPr>
            <p:cNvPr id="30740" name="Text Box 63"/>
            <p:cNvSpPr txBox="1"/>
            <p:nvPr/>
          </p:nvSpPr>
          <p:spPr>
            <a:xfrm rot="2783831">
              <a:off x="2172" y="601"/>
              <a:ext cx="1152" cy="250"/>
            </a:xfrm>
            <a:prstGeom prst="rect">
              <a:avLst/>
            </a:prstGeom>
            <a:noFill/>
            <a:ln w="9525">
              <a:noFill/>
            </a:ln>
          </p:spPr>
          <p:txBody>
            <a:bodyPr anchor="t" anchorCtr="0">
              <a:spAutoFit/>
            </a:bodyPr>
            <a:p>
              <a:pPr>
                <a:spcBef>
                  <a:spcPct val="50000"/>
                </a:spcBef>
                <a:buFontTx/>
              </a:pPr>
              <a:r>
                <a:rPr lang="en-US" altLang="en-US" sz="2000" b="1" dirty="0">
                  <a:solidFill>
                    <a:srgbClr val="0000FF"/>
                  </a:solidFill>
                  <a:latin typeface="Arial" panose="020B0604020202020204" pitchFamily="34" charset="0"/>
                </a:rPr>
                <a:t>Ô Đại Kinh</a:t>
              </a:r>
              <a:endParaRPr lang="en-US" altLang="en-US" sz="2000" b="1" dirty="0">
                <a:solidFill>
                  <a:srgbClr val="0000FF"/>
                </a:solidFill>
                <a:latin typeface="Arial" panose="020B0604020202020204" pitchFamily="34" charset="0"/>
                <a:ea typeface="Arial" panose="020B0604020202020204" pitchFamily="34" charset="0"/>
              </a:endParaRPr>
            </a:p>
          </p:txBody>
        </p:sp>
      </p:grpSp>
      <p:grpSp>
        <p:nvGrpSpPr>
          <p:cNvPr id="9" name="Group 64"/>
          <p:cNvGrpSpPr>
            <a:grpSpLocks noChangeAspect="1"/>
          </p:cNvGrpSpPr>
          <p:nvPr/>
        </p:nvGrpSpPr>
        <p:grpSpPr>
          <a:xfrm rot="1264681">
            <a:off x="5978525" y="1836738"/>
            <a:ext cx="344488" cy="531812"/>
            <a:chOff x="2064" y="342"/>
            <a:chExt cx="144" cy="250"/>
          </a:xfrm>
        </p:grpSpPr>
        <p:sp>
          <p:nvSpPr>
            <p:cNvPr id="30742" name="AutoShape 65"/>
            <p:cNvSpPr>
              <a:spLocks noChangeAspect="1" noTextEdit="1"/>
            </p:cNvSpPr>
            <p:nvPr/>
          </p:nvSpPr>
          <p:spPr>
            <a:xfrm>
              <a:off x="2064" y="342"/>
              <a:ext cx="144" cy="250"/>
            </a:xfrm>
            <a:prstGeom prst="rect">
              <a:avLst/>
            </a:prstGeom>
            <a:noFill/>
            <a:ln w="9525">
              <a:noFill/>
            </a:ln>
          </p:spPr>
          <p:txBody>
            <a:bodyPr anchor="t" anchorCtr="0"/>
            <a:p>
              <a:pPr eaLnBrk="0" hangingPunct="0"/>
              <a:endParaRPr lang="en-US" altLang="zh-CN">
                <a:latin typeface="Calibri" panose="020F0502020204030204" pitchFamily="34" charset="0"/>
              </a:endParaRPr>
            </a:p>
          </p:txBody>
        </p:sp>
        <p:sp>
          <p:nvSpPr>
            <p:cNvPr id="30743" name="Freeform 66"/>
            <p:cNvSpPr/>
            <p:nvPr/>
          </p:nvSpPr>
          <p:spPr>
            <a:xfrm>
              <a:off x="2068" y="348"/>
              <a:ext cx="132" cy="234"/>
            </a:xfrm>
            <a:custGeom>
              <a:avLst/>
              <a:gdLst/>
              <a:ahLst/>
              <a:cxnLst>
                <a:cxn ang="0">
                  <a:pos x="0" y="1399680"/>
                </a:cxn>
                <a:cxn ang="0">
                  <a:pos x="123041" y="0"/>
                </a:cxn>
                <a:cxn ang="0">
                  <a:pos x="566008" y="8678016"/>
                </a:cxn>
                <a:cxn ang="0">
                  <a:pos x="610298" y="8118144"/>
                </a:cxn>
                <a:cxn ang="0">
                  <a:pos x="649675" y="10917504"/>
                </a:cxn>
                <a:cxn ang="0">
                  <a:pos x="447884" y="9517824"/>
                </a:cxn>
                <a:cxn ang="0">
                  <a:pos x="507544" y="9237888"/>
                </a:cxn>
                <a:cxn ang="0">
                  <a:pos x="0" y="1399680"/>
                </a:cxn>
              </a:cxnLst>
              <a:pathLst>
                <a:path w="32" h="39">
                  <a:moveTo>
                    <a:pt x="0" y="5"/>
                  </a:moveTo>
                  <a:lnTo>
                    <a:pt x="6" y="0"/>
                  </a:lnTo>
                  <a:lnTo>
                    <a:pt x="28" y="31"/>
                  </a:lnTo>
                  <a:lnTo>
                    <a:pt x="30" y="29"/>
                  </a:lnTo>
                  <a:lnTo>
                    <a:pt x="32" y="39"/>
                  </a:lnTo>
                  <a:lnTo>
                    <a:pt x="22" y="34"/>
                  </a:lnTo>
                  <a:lnTo>
                    <a:pt x="25" y="33"/>
                  </a:lnTo>
                  <a:lnTo>
                    <a:pt x="0" y="5"/>
                  </a:ln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grpSp>
        <p:nvGrpSpPr>
          <p:cNvPr id="30744" name="Group 67"/>
          <p:cNvGrpSpPr/>
          <p:nvPr/>
        </p:nvGrpSpPr>
        <p:grpSpPr>
          <a:xfrm>
            <a:off x="5638800" y="1600200"/>
            <a:ext cx="990600" cy="228600"/>
            <a:chOff x="2592" y="1008"/>
            <a:chExt cx="624" cy="144"/>
          </a:xfrm>
        </p:grpSpPr>
        <p:sp>
          <p:nvSpPr>
            <p:cNvPr id="30745" name="Rectangle 68"/>
            <p:cNvSpPr/>
            <p:nvPr/>
          </p:nvSpPr>
          <p:spPr>
            <a:xfrm>
              <a:off x="2592" y="1008"/>
              <a:ext cx="624"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0746" name="Oval 69"/>
            <p:cNvSpPr/>
            <p:nvPr/>
          </p:nvSpPr>
          <p:spPr>
            <a:xfrm>
              <a:off x="2832" y="1104"/>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grpSp>
      <p:grpSp>
        <p:nvGrpSpPr>
          <p:cNvPr id="30747" name="Group 70"/>
          <p:cNvGrpSpPr/>
          <p:nvPr/>
        </p:nvGrpSpPr>
        <p:grpSpPr>
          <a:xfrm>
            <a:off x="5562600" y="2389188"/>
            <a:ext cx="762000" cy="201612"/>
            <a:chOff x="2544" y="1505"/>
            <a:chExt cx="480" cy="127"/>
          </a:xfrm>
        </p:grpSpPr>
        <p:sp>
          <p:nvSpPr>
            <p:cNvPr id="30748" name="Oval 71"/>
            <p:cNvSpPr/>
            <p:nvPr/>
          </p:nvSpPr>
          <p:spPr>
            <a:xfrm>
              <a:off x="2928" y="1536"/>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0749" name="Rectangle 72"/>
            <p:cNvSpPr/>
            <p:nvPr/>
          </p:nvSpPr>
          <p:spPr>
            <a:xfrm>
              <a:off x="2544" y="1505"/>
              <a:ext cx="480"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grpSp>
        <p:nvGrpSpPr>
          <p:cNvPr id="12" name="Group 73"/>
          <p:cNvGrpSpPr>
            <a:grpSpLocks noChangeAspect="1"/>
          </p:cNvGrpSpPr>
          <p:nvPr/>
        </p:nvGrpSpPr>
        <p:grpSpPr>
          <a:xfrm rot="3499116">
            <a:off x="7681913" y="1731963"/>
            <a:ext cx="469900" cy="1263650"/>
            <a:chOff x="3552" y="1344"/>
            <a:chExt cx="128" cy="143"/>
          </a:xfrm>
        </p:grpSpPr>
        <p:sp>
          <p:nvSpPr>
            <p:cNvPr id="30751" name="AutoShape 74"/>
            <p:cNvSpPr>
              <a:spLocks noChangeAspect="1" noTextEdit="1"/>
            </p:cNvSpPr>
            <p:nvPr/>
          </p:nvSpPr>
          <p:spPr>
            <a:xfrm>
              <a:off x="3552" y="1344"/>
              <a:ext cx="128" cy="143"/>
            </a:xfrm>
            <a:prstGeom prst="rect">
              <a:avLst/>
            </a:prstGeom>
            <a:noFill/>
            <a:ln w="9525">
              <a:noFill/>
            </a:ln>
          </p:spPr>
          <p:txBody>
            <a:bodyPr anchor="t" anchorCtr="0"/>
            <a:p>
              <a:pPr eaLnBrk="0" hangingPunct="0"/>
              <a:endParaRPr lang="en-US" altLang="zh-CN">
                <a:latin typeface="Calibri" panose="020F0502020204030204" pitchFamily="34" charset="0"/>
              </a:endParaRPr>
            </a:p>
          </p:txBody>
        </p:sp>
        <p:sp>
          <p:nvSpPr>
            <p:cNvPr id="30752" name="Freeform 75"/>
            <p:cNvSpPr/>
            <p:nvPr/>
          </p:nvSpPr>
          <p:spPr>
            <a:xfrm>
              <a:off x="3558" y="1350"/>
              <a:ext cx="114" cy="126"/>
            </a:xfrm>
            <a:custGeom>
              <a:avLst/>
              <a:gdLst/>
              <a:ahLst/>
              <a:cxnLst>
                <a:cxn ang="0">
                  <a:pos x="0" y="0"/>
                </a:cxn>
                <a:cxn ang="0">
                  <a:pos x="4758912" y="4199040"/>
                </a:cxn>
                <a:cxn ang="0">
                  <a:pos x="5318784" y="3919104"/>
                </a:cxn>
                <a:cxn ang="0">
                  <a:pos x="5038848" y="5878656"/>
                </a:cxn>
                <a:cxn ang="0">
                  <a:pos x="3359232" y="4478976"/>
                </a:cxn>
                <a:cxn ang="0">
                  <a:pos x="4199040" y="4199040"/>
                </a:cxn>
                <a:cxn ang="0">
                  <a:pos x="279936" y="1959552"/>
                </a:cxn>
                <a:cxn ang="0">
                  <a:pos x="0" y="0"/>
                </a:cxn>
              </a:cxnLst>
              <a:pathLst>
                <a:path w="19" h="21">
                  <a:moveTo>
                    <a:pt x="0" y="0"/>
                  </a:moveTo>
                  <a:cubicBezTo>
                    <a:pt x="5" y="2"/>
                    <a:pt x="10" y="3"/>
                    <a:pt x="17" y="15"/>
                  </a:cubicBezTo>
                  <a:cubicBezTo>
                    <a:pt x="17" y="15"/>
                    <a:pt x="18" y="14"/>
                    <a:pt x="19" y="14"/>
                  </a:cubicBezTo>
                  <a:cubicBezTo>
                    <a:pt x="18" y="16"/>
                    <a:pt x="18" y="18"/>
                    <a:pt x="18" y="21"/>
                  </a:cubicBezTo>
                  <a:cubicBezTo>
                    <a:pt x="16" y="19"/>
                    <a:pt x="14" y="17"/>
                    <a:pt x="12" y="16"/>
                  </a:cubicBezTo>
                  <a:cubicBezTo>
                    <a:pt x="13" y="16"/>
                    <a:pt x="14" y="16"/>
                    <a:pt x="15" y="15"/>
                  </a:cubicBezTo>
                  <a:cubicBezTo>
                    <a:pt x="9" y="8"/>
                    <a:pt x="5" y="8"/>
                    <a:pt x="1" y="7"/>
                  </a:cubicBezTo>
                  <a:cubicBezTo>
                    <a:pt x="1" y="5"/>
                    <a:pt x="1" y="3"/>
                    <a:pt x="0" y="0"/>
                  </a:cubicBezTo>
                </a:path>
              </a:pathLst>
            </a:custGeom>
            <a:solidFill>
              <a:srgbClr val="0000FF"/>
            </a:solidFill>
            <a:ln w="0" cap="flat" cmpd="sng">
              <a:solidFill>
                <a:srgbClr val="25221E"/>
              </a:solidFill>
              <a:prstDash val="solid"/>
              <a:round/>
              <a:headEnd type="none" w="med" len="med"/>
              <a:tailEnd type="none" w="med" len="med"/>
            </a:ln>
          </p:spPr>
          <p:txBody>
            <a:bodyPr/>
            <a:p>
              <a:endParaRPr lang="en-US"/>
            </a:p>
          </p:txBody>
        </p:sp>
      </p:grpSp>
      <p:sp>
        <p:nvSpPr>
          <p:cNvPr id="30753" name="Line 77"/>
          <p:cNvSpPr/>
          <p:nvPr/>
        </p:nvSpPr>
        <p:spPr>
          <a:xfrm>
            <a:off x="4038600" y="5486400"/>
            <a:ext cx="457200" cy="0"/>
          </a:xfrm>
          <a:prstGeom prst="line">
            <a:avLst/>
          </a:prstGeom>
          <a:ln w="57150" cap="flat" cmpd="sng">
            <a:solidFill>
              <a:srgbClr val="FF0000"/>
            </a:solidFill>
            <a:prstDash val="solid"/>
            <a:round/>
            <a:headEnd type="none" w="med" len="med"/>
            <a:tailEnd type="triangle" w="med" len="med"/>
          </a:ln>
        </p:spPr>
      </p:sp>
      <p:sp>
        <p:nvSpPr>
          <p:cNvPr id="30754" name="Line 78"/>
          <p:cNvSpPr/>
          <p:nvPr/>
        </p:nvSpPr>
        <p:spPr>
          <a:xfrm>
            <a:off x="4038600" y="4953000"/>
            <a:ext cx="457200" cy="0"/>
          </a:xfrm>
          <a:prstGeom prst="line">
            <a:avLst/>
          </a:prstGeom>
          <a:ln w="57150" cap="flat" cmpd="sng">
            <a:solidFill>
              <a:srgbClr val="0000FF"/>
            </a:solidFill>
            <a:prstDash val="solid"/>
            <a:round/>
            <a:headEnd type="none" w="med" len="med"/>
            <a:tailEnd type="triangle" w="med" len="med"/>
          </a:ln>
        </p:spPr>
      </p:sp>
      <p:grpSp>
        <p:nvGrpSpPr>
          <p:cNvPr id="30755" name="Group 79"/>
          <p:cNvGrpSpPr/>
          <p:nvPr/>
        </p:nvGrpSpPr>
        <p:grpSpPr>
          <a:xfrm>
            <a:off x="4114800" y="5562600"/>
            <a:ext cx="228600" cy="228600"/>
            <a:chOff x="2592" y="2784"/>
            <a:chExt cx="192" cy="192"/>
          </a:xfrm>
        </p:grpSpPr>
        <p:sp>
          <p:nvSpPr>
            <p:cNvPr id="30756" name="AutoShape 80"/>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0757" name="Line 81"/>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3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3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3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repeatCount="3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repeatCount="3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repeatCount="3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repeatCount="3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Picture 52"/>
          <p:cNvPicPr>
            <a:picLocks noChangeAspect="1"/>
          </p:cNvPicPr>
          <p:nvPr/>
        </p:nvPicPr>
        <p:blipFill>
          <a:blip r:embed="rId1"/>
          <a:stretch>
            <a:fillRect/>
          </a:stretch>
        </p:blipFill>
        <p:spPr>
          <a:xfrm>
            <a:off x="3752850" y="0"/>
            <a:ext cx="4687888" cy="6858000"/>
          </a:xfrm>
          <a:prstGeom prst="rect">
            <a:avLst/>
          </a:prstGeom>
          <a:noFill/>
          <a:ln w="9525">
            <a:noFill/>
          </a:ln>
        </p:spPr>
      </p:pic>
      <p:grpSp>
        <p:nvGrpSpPr>
          <p:cNvPr id="31746" name="Group 25"/>
          <p:cNvGrpSpPr/>
          <p:nvPr/>
        </p:nvGrpSpPr>
        <p:grpSpPr>
          <a:xfrm>
            <a:off x="5638800" y="1600200"/>
            <a:ext cx="990600" cy="228600"/>
            <a:chOff x="2592" y="1008"/>
            <a:chExt cx="624" cy="144"/>
          </a:xfrm>
        </p:grpSpPr>
        <p:sp>
          <p:nvSpPr>
            <p:cNvPr id="31747" name="Rectangle 26"/>
            <p:cNvSpPr/>
            <p:nvPr/>
          </p:nvSpPr>
          <p:spPr>
            <a:xfrm>
              <a:off x="2592" y="1008"/>
              <a:ext cx="624"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1748" name="Oval 27"/>
            <p:cNvSpPr/>
            <p:nvPr/>
          </p:nvSpPr>
          <p:spPr>
            <a:xfrm>
              <a:off x="2832" y="1104"/>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grpSp>
      <p:grpSp>
        <p:nvGrpSpPr>
          <p:cNvPr id="31749" name="Group 28"/>
          <p:cNvGrpSpPr/>
          <p:nvPr/>
        </p:nvGrpSpPr>
        <p:grpSpPr>
          <a:xfrm>
            <a:off x="5562600" y="2389188"/>
            <a:ext cx="762000" cy="201612"/>
            <a:chOff x="2544" y="1505"/>
            <a:chExt cx="480" cy="127"/>
          </a:xfrm>
        </p:grpSpPr>
        <p:sp>
          <p:nvSpPr>
            <p:cNvPr id="31750" name="Oval 29"/>
            <p:cNvSpPr/>
            <p:nvPr/>
          </p:nvSpPr>
          <p:spPr>
            <a:xfrm>
              <a:off x="2928" y="1536"/>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1751" name="Rectangle 30"/>
            <p:cNvSpPr/>
            <p:nvPr/>
          </p:nvSpPr>
          <p:spPr>
            <a:xfrm>
              <a:off x="2544" y="1505"/>
              <a:ext cx="480"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pic>
        <p:nvPicPr>
          <p:cNvPr id="610339" name="Picture 35"/>
          <p:cNvPicPr>
            <a:picLocks noChangeAspect="1"/>
          </p:cNvPicPr>
          <p:nvPr/>
        </p:nvPicPr>
        <p:blipFill>
          <a:blip r:embed="rId2"/>
          <a:stretch>
            <a:fillRect/>
          </a:stretch>
        </p:blipFill>
        <p:spPr>
          <a:xfrm rot="-842738">
            <a:off x="6553200" y="3505200"/>
            <a:ext cx="333375" cy="185738"/>
          </a:xfrm>
          <a:prstGeom prst="rect">
            <a:avLst/>
          </a:prstGeom>
          <a:noFill/>
          <a:ln w="9525">
            <a:noFill/>
          </a:ln>
        </p:spPr>
      </p:pic>
      <p:pic>
        <p:nvPicPr>
          <p:cNvPr id="610340" name="Picture 36"/>
          <p:cNvPicPr>
            <a:picLocks noChangeAspect="1"/>
          </p:cNvPicPr>
          <p:nvPr/>
        </p:nvPicPr>
        <p:blipFill>
          <a:blip r:embed="rId2"/>
          <a:stretch>
            <a:fillRect/>
          </a:stretch>
        </p:blipFill>
        <p:spPr>
          <a:xfrm rot="-1191142">
            <a:off x="6324600" y="4081463"/>
            <a:ext cx="333375" cy="185737"/>
          </a:xfrm>
          <a:prstGeom prst="rect">
            <a:avLst/>
          </a:prstGeom>
          <a:noFill/>
          <a:ln w="9525">
            <a:noFill/>
          </a:ln>
        </p:spPr>
      </p:pic>
      <p:sp>
        <p:nvSpPr>
          <p:cNvPr id="31754" name="Rectangle 37"/>
          <p:cNvSpPr/>
          <p:nvPr/>
        </p:nvSpPr>
        <p:spPr>
          <a:xfrm>
            <a:off x="6172200" y="4191000"/>
            <a:ext cx="636588" cy="201613"/>
          </a:xfrm>
          <a:prstGeom prst="rect">
            <a:avLst/>
          </a:prstGeom>
          <a:noFill/>
          <a:ln w="9525">
            <a:noFill/>
          </a:ln>
        </p:spPr>
        <p:txBody>
          <a:bodyPr wrap="none" anchor="t" anchorCtr="0">
            <a:spAutoFit/>
          </a:bodyPr>
          <a:p>
            <a:pPr>
              <a:lnSpc>
                <a:spcPct val="90000"/>
              </a:lnSpc>
              <a:buFontTx/>
            </a:pPr>
            <a:r>
              <a:rPr lang="en-US" altLang="en-US" sz="800" b="1" dirty="0">
                <a:solidFill>
                  <a:srgbClr val="000000"/>
                </a:solidFill>
                <a:latin typeface="Arial" panose="020B0604020202020204" pitchFamily="34" charset="0"/>
              </a:rPr>
              <a:t>Biện Sơn</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1755" name="Line 40"/>
          <p:cNvSpPr/>
          <p:nvPr/>
        </p:nvSpPr>
        <p:spPr>
          <a:xfrm>
            <a:off x="4038600" y="4953000"/>
            <a:ext cx="457200" cy="0"/>
          </a:xfrm>
          <a:prstGeom prst="line">
            <a:avLst/>
          </a:prstGeom>
          <a:ln w="57150" cap="flat" cmpd="sng">
            <a:solidFill>
              <a:srgbClr val="0000FF"/>
            </a:solidFill>
            <a:prstDash val="solid"/>
            <a:round/>
            <a:headEnd type="none" w="med" len="med"/>
            <a:tailEnd type="triangle" w="med" len="med"/>
          </a:ln>
        </p:spPr>
      </p:sp>
      <p:sp>
        <p:nvSpPr>
          <p:cNvPr id="31756" name="Line 41"/>
          <p:cNvSpPr/>
          <p:nvPr/>
        </p:nvSpPr>
        <p:spPr>
          <a:xfrm>
            <a:off x="4038600" y="5486400"/>
            <a:ext cx="457200" cy="0"/>
          </a:xfrm>
          <a:prstGeom prst="line">
            <a:avLst/>
          </a:prstGeom>
          <a:ln w="57150" cap="flat" cmpd="sng">
            <a:solidFill>
              <a:srgbClr val="FF0000"/>
            </a:solidFill>
            <a:prstDash val="solid"/>
            <a:round/>
            <a:headEnd type="none" w="med" len="med"/>
            <a:tailEnd type="triangle" w="med" len="med"/>
          </a:ln>
        </p:spPr>
      </p:sp>
      <p:sp>
        <p:nvSpPr>
          <p:cNvPr id="610346" name="Line 42"/>
          <p:cNvSpPr/>
          <p:nvPr/>
        </p:nvSpPr>
        <p:spPr>
          <a:xfrm>
            <a:off x="6705600" y="2819400"/>
            <a:ext cx="0" cy="685800"/>
          </a:xfrm>
          <a:prstGeom prst="line">
            <a:avLst/>
          </a:prstGeom>
          <a:ln w="57150" cap="flat" cmpd="sng">
            <a:solidFill>
              <a:srgbClr val="FF0000"/>
            </a:solidFill>
            <a:prstDash val="dash"/>
            <a:round/>
            <a:headEnd type="none" w="med" len="med"/>
            <a:tailEnd type="triangle" w="med" len="med"/>
          </a:ln>
        </p:spPr>
      </p:sp>
      <p:grpSp>
        <p:nvGrpSpPr>
          <p:cNvPr id="4" name="Group 47"/>
          <p:cNvGrpSpPr/>
          <p:nvPr/>
        </p:nvGrpSpPr>
        <p:grpSpPr>
          <a:xfrm>
            <a:off x="6400800" y="2819400"/>
            <a:ext cx="76200" cy="1219200"/>
            <a:chOff x="3072" y="1776"/>
            <a:chExt cx="48" cy="768"/>
          </a:xfrm>
        </p:grpSpPr>
        <p:sp>
          <p:nvSpPr>
            <p:cNvPr id="31759" name="Freeform 43"/>
            <p:cNvSpPr/>
            <p:nvPr/>
          </p:nvSpPr>
          <p:spPr>
            <a:xfrm>
              <a:off x="3072" y="1776"/>
              <a:ext cx="48" cy="480"/>
            </a:xfrm>
            <a:custGeom>
              <a:avLst/>
              <a:gdLst/>
              <a:ahLst/>
              <a:cxnLst>
                <a:cxn ang="0">
                  <a:pos x="0" y="0"/>
                </a:cxn>
                <a:cxn ang="0">
                  <a:pos x="0" y="18"/>
                </a:cxn>
                <a:cxn ang="0">
                  <a:pos x="0" y="29"/>
                </a:cxn>
              </a:cxnLst>
              <a:pathLst>
                <a:path w="160" h="768">
                  <a:moveTo>
                    <a:pt x="160" y="0"/>
                  </a:moveTo>
                  <a:cubicBezTo>
                    <a:pt x="96" y="176"/>
                    <a:pt x="32" y="352"/>
                    <a:pt x="16" y="480"/>
                  </a:cubicBezTo>
                  <a:cubicBezTo>
                    <a:pt x="0" y="608"/>
                    <a:pt x="32" y="688"/>
                    <a:pt x="64" y="768"/>
                  </a:cubicBezTo>
                </a:path>
              </a:pathLst>
            </a:custGeom>
            <a:noFill/>
            <a:ln w="57150" cap="flat" cmpd="sng">
              <a:solidFill>
                <a:srgbClr val="FF0000"/>
              </a:solidFill>
              <a:prstDash val="dash"/>
              <a:round/>
              <a:headEnd type="none" w="med" len="med"/>
              <a:tailEnd type="none" w="med" len="med"/>
            </a:ln>
          </p:spPr>
          <p:txBody>
            <a:bodyPr/>
            <a:p>
              <a:endParaRPr lang="en-US"/>
            </a:p>
          </p:txBody>
        </p:sp>
        <p:sp>
          <p:nvSpPr>
            <p:cNvPr id="31760" name="Line 44"/>
            <p:cNvSpPr/>
            <p:nvPr/>
          </p:nvSpPr>
          <p:spPr>
            <a:xfrm>
              <a:off x="3072" y="2304"/>
              <a:ext cx="48" cy="240"/>
            </a:xfrm>
            <a:prstGeom prst="line">
              <a:avLst/>
            </a:prstGeom>
            <a:ln w="57150" cap="flat" cmpd="sng">
              <a:solidFill>
                <a:srgbClr val="FF0000"/>
              </a:solidFill>
              <a:prstDash val="solid"/>
              <a:round/>
              <a:headEnd type="none" w="med" len="med"/>
              <a:tailEnd type="triangle" w="med" len="med"/>
            </a:ln>
          </p:spPr>
        </p:sp>
      </p:grpSp>
      <p:grpSp>
        <p:nvGrpSpPr>
          <p:cNvPr id="5" name="Group 48"/>
          <p:cNvGrpSpPr/>
          <p:nvPr/>
        </p:nvGrpSpPr>
        <p:grpSpPr>
          <a:xfrm>
            <a:off x="6019800" y="2667000"/>
            <a:ext cx="1752600" cy="3733800"/>
            <a:chOff x="2832" y="1680"/>
            <a:chExt cx="1104" cy="2352"/>
          </a:xfrm>
        </p:grpSpPr>
        <p:sp>
          <p:nvSpPr>
            <p:cNvPr id="31762" name="Freeform 45"/>
            <p:cNvSpPr/>
            <p:nvPr/>
          </p:nvSpPr>
          <p:spPr>
            <a:xfrm>
              <a:off x="2832" y="1680"/>
              <a:ext cx="960" cy="2208"/>
            </a:xfrm>
            <a:custGeom>
              <a:avLst/>
              <a:gdLst/>
              <a:ahLst/>
              <a:cxnLst>
                <a:cxn ang="0">
                  <a:pos x="83" y="0"/>
                </a:cxn>
                <a:cxn ang="0">
                  <a:pos x="31" y="949"/>
                </a:cxn>
                <a:cxn ang="0">
                  <a:pos x="262" y="1941"/>
                </a:cxn>
              </a:cxnLst>
              <a:pathLst>
                <a:path w="1192" h="2256">
                  <a:moveTo>
                    <a:pt x="376" y="0"/>
                  </a:moveTo>
                  <a:cubicBezTo>
                    <a:pt x="188" y="364"/>
                    <a:pt x="0" y="728"/>
                    <a:pt x="136" y="1104"/>
                  </a:cubicBezTo>
                  <a:cubicBezTo>
                    <a:pt x="272" y="1480"/>
                    <a:pt x="1024" y="2072"/>
                    <a:pt x="1192" y="2256"/>
                  </a:cubicBezTo>
                </a:path>
              </a:pathLst>
            </a:custGeom>
            <a:noFill/>
            <a:ln w="57150" cap="flat" cmpd="sng">
              <a:solidFill>
                <a:srgbClr val="FF0000"/>
              </a:solidFill>
              <a:prstDash val="dash"/>
              <a:round/>
              <a:headEnd type="none" w="med" len="med"/>
              <a:tailEnd type="none" w="med" len="med"/>
            </a:ln>
          </p:spPr>
          <p:txBody>
            <a:bodyPr/>
            <a:p>
              <a:endParaRPr lang="en-US"/>
            </a:p>
          </p:txBody>
        </p:sp>
        <p:sp>
          <p:nvSpPr>
            <p:cNvPr id="31763" name="Line 46"/>
            <p:cNvSpPr/>
            <p:nvPr/>
          </p:nvSpPr>
          <p:spPr>
            <a:xfrm>
              <a:off x="3792" y="3888"/>
              <a:ext cx="144" cy="144"/>
            </a:xfrm>
            <a:prstGeom prst="line">
              <a:avLst/>
            </a:prstGeom>
            <a:ln w="57150" cap="flat" cmpd="sng">
              <a:solidFill>
                <a:srgbClr val="FF0000"/>
              </a:solidFill>
              <a:prstDash val="solid"/>
              <a:round/>
              <a:headEnd type="none" w="med" len="med"/>
              <a:tailEnd type="triangle" w="med" len="med"/>
            </a:ln>
          </p:spPr>
        </p:sp>
      </p:grpSp>
      <p:grpSp>
        <p:nvGrpSpPr>
          <p:cNvPr id="31764" name="Group 49"/>
          <p:cNvGrpSpPr/>
          <p:nvPr/>
        </p:nvGrpSpPr>
        <p:grpSpPr>
          <a:xfrm>
            <a:off x="4114800" y="5562600"/>
            <a:ext cx="228600" cy="228600"/>
            <a:chOff x="2592" y="2784"/>
            <a:chExt cx="192" cy="192"/>
          </a:xfrm>
        </p:grpSpPr>
        <p:sp>
          <p:nvSpPr>
            <p:cNvPr id="31765" name="AutoShape 50"/>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1766" name="Line 51"/>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sp>
        <p:nvSpPr>
          <p:cNvPr id="31767" name="Oval 53"/>
          <p:cNvSpPr/>
          <p:nvPr/>
        </p:nvSpPr>
        <p:spPr>
          <a:xfrm>
            <a:off x="7924800" y="6400800"/>
            <a:ext cx="76200" cy="7620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0346"/>
                                        </p:tgtEl>
                                        <p:attrNameLst>
                                          <p:attrName>style.visibility</p:attrName>
                                        </p:attrNameLst>
                                      </p:cBhvr>
                                      <p:to>
                                        <p:strVal val="visible"/>
                                      </p:to>
                                    </p:set>
                                    <p:animEffect transition="in" filter="blinds(horizontal)">
                                      <p:cBhvr>
                                        <p:cTn id="7" dur="3000"/>
                                        <p:tgtEl>
                                          <p:spTgt spid="6103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3000" fill="hold" nodeType="clickEffect">
                                  <p:stCondLst>
                                    <p:cond delay="0"/>
                                  </p:stCondLst>
                                  <p:childTnLst>
                                    <p:set>
                                      <p:cBhvr>
                                        <p:cTn id="11" dur="1" fill="hold">
                                          <p:stCondLst>
                                            <p:cond delay="0"/>
                                          </p:stCondLst>
                                        </p:cTn>
                                        <p:tgtEl>
                                          <p:spTgt spid="610339"/>
                                        </p:tgtEl>
                                        <p:attrNameLst>
                                          <p:attrName>style.visibility</p:attrName>
                                        </p:attrNameLst>
                                      </p:cBhvr>
                                      <p:to>
                                        <p:strVal val="visible"/>
                                      </p:to>
                                    </p:set>
                                    <p:animEffect transition="in" filter="box(in)">
                                      <p:cBhvr>
                                        <p:cTn id="12" dur="1000"/>
                                        <p:tgtEl>
                                          <p:spTgt spid="6103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3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3000" fill="hold" nodeType="clickEffect">
                                  <p:stCondLst>
                                    <p:cond delay="0"/>
                                  </p:stCondLst>
                                  <p:childTnLst>
                                    <p:set>
                                      <p:cBhvr>
                                        <p:cTn id="21" dur="1" fill="hold">
                                          <p:stCondLst>
                                            <p:cond delay="0"/>
                                          </p:stCondLst>
                                        </p:cTn>
                                        <p:tgtEl>
                                          <p:spTgt spid="610340"/>
                                        </p:tgtEl>
                                        <p:attrNameLst>
                                          <p:attrName>style.visibility</p:attrName>
                                        </p:attrNameLst>
                                      </p:cBhvr>
                                      <p:to>
                                        <p:strVal val="visible"/>
                                      </p:to>
                                    </p:set>
                                    <p:animEffect transition="in" filter="box(in)">
                                      <p:cBhvr>
                                        <p:cTn id="22" dur="1000"/>
                                        <p:tgtEl>
                                          <p:spTgt spid="6103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repeatCount="2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69" name="Picture 234"/>
          <p:cNvPicPr>
            <a:picLocks noChangeAspect="1"/>
          </p:cNvPicPr>
          <p:nvPr/>
        </p:nvPicPr>
        <p:blipFill>
          <a:blip r:embed="rId1"/>
          <a:stretch>
            <a:fillRect/>
          </a:stretch>
        </p:blipFill>
        <p:spPr>
          <a:xfrm>
            <a:off x="3752850" y="0"/>
            <a:ext cx="4687888" cy="6858000"/>
          </a:xfrm>
          <a:prstGeom prst="rect">
            <a:avLst/>
          </a:prstGeom>
          <a:noFill/>
          <a:ln w="9525">
            <a:noFill/>
          </a:ln>
        </p:spPr>
      </p:pic>
      <p:grpSp>
        <p:nvGrpSpPr>
          <p:cNvPr id="32770" name="Group 25"/>
          <p:cNvGrpSpPr/>
          <p:nvPr/>
        </p:nvGrpSpPr>
        <p:grpSpPr>
          <a:xfrm>
            <a:off x="5638800" y="1600200"/>
            <a:ext cx="990600" cy="228600"/>
            <a:chOff x="2592" y="1008"/>
            <a:chExt cx="624" cy="144"/>
          </a:xfrm>
        </p:grpSpPr>
        <p:sp>
          <p:nvSpPr>
            <p:cNvPr id="32771" name="Rectangle 26"/>
            <p:cNvSpPr/>
            <p:nvPr/>
          </p:nvSpPr>
          <p:spPr>
            <a:xfrm>
              <a:off x="2592" y="1008"/>
              <a:ext cx="624"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2772" name="Oval 27"/>
            <p:cNvSpPr/>
            <p:nvPr/>
          </p:nvSpPr>
          <p:spPr>
            <a:xfrm>
              <a:off x="2832" y="1104"/>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grpSp>
      <p:grpSp>
        <p:nvGrpSpPr>
          <p:cNvPr id="32773" name="Group 28"/>
          <p:cNvGrpSpPr/>
          <p:nvPr/>
        </p:nvGrpSpPr>
        <p:grpSpPr>
          <a:xfrm>
            <a:off x="5562600" y="2389188"/>
            <a:ext cx="762000" cy="201612"/>
            <a:chOff x="2544" y="1505"/>
            <a:chExt cx="480" cy="127"/>
          </a:xfrm>
        </p:grpSpPr>
        <p:sp>
          <p:nvSpPr>
            <p:cNvPr id="32774" name="Oval 29"/>
            <p:cNvSpPr/>
            <p:nvPr/>
          </p:nvSpPr>
          <p:spPr>
            <a:xfrm>
              <a:off x="2928" y="1536"/>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2775" name="Rectangle 30"/>
            <p:cNvSpPr/>
            <p:nvPr/>
          </p:nvSpPr>
          <p:spPr>
            <a:xfrm>
              <a:off x="2544" y="1505"/>
              <a:ext cx="480"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sp>
        <p:nvSpPr>
          <p:cNvPr id="32776" name="Line 35"/>
          <p:cNvSpPr/>
          <p:nvPr/>
        </p:nvSpPr>
        <p:spPr>
          <a:xfrm>
            <a:off x="4038600" y="5486400"/>
            <a:ext cx="457200" cy="0"/>
          </a:xfrm>
          <a:prstGeom prst="line">
            <a:avLst/>
          </a:prstGeom>
          <a:ln w="57150" cap="flat" cmpd="sng">
            <a:solidFill>
              <a:srgbClr val="FF0000"/>
            </a:solidFill>
            <a:prstDash val="solid"/>
            <a:round/>
            <a:headEnd type="none" w="med" len="med"/>
            <a:tailEnd type="triangle" w="med" len="med"/>
          </a:ln>
        </p:spPr>
      </p:sp>
      <p:sp>
        <p:nvSpPr>
          <p:cNvPr id="32777" name="Line 36"/>
          <p:cNvSpPr/>
          <p:nvPr/>
        </p:nvSpPr>
        <p:spPr>
          <a:xfrm>
            <a:off x="4038600" y="4953000"/>
            <a:ext cx="457200" cy="0"/>
          </a:xfrm>
          <a:prstGeom prst="line">
            <a:avLst/>
          </a:prstGeom>
          <a:ln w="57150" cap="flat" cmpd="sng">
            <a:solidFill>
              <a:srgbClr val="0000FF"/>
            </a:solidFill>
            <a:prstDash val="solid"/>
            <a:round/>
            <a:headEnd type="none" w="med" len="med"/>
            <a:tailEnd type="triangle" w="med" len="med"/>
          </a:ln>
        </p:spPr>
      </p:sp>
      <p:grpSp>
        <p:nvGrpSpPr>
          <p:cNvPr id="4" name="Group 147"/>
          <p:cNvGrpSpPr/>
          <p:nvPr/>
        </p:nvGrpSpPr>
        <p:grpSpPr>
          <a:xfrm rot="2738551" flipH="1" flipV="1">
            <a:off x="6988175" y="6164263"/>
            <a:ext cx="1143000" cy="152400"/>
            <a:chOff x="1214" y="984"/>
            <a:chExt cx="2441" cy="869"/>
          </a:xfrm>
        </p:grpSpPr>
        <p:sp>
          <p:nvSpPr>
            <p:cNvPr id="32779" name="Freeform 148"/>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2780" name="Freeform 149"/>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nvGrpSpPr>
          <p:cNvPr id="5" name="Group 199"/>
          <p:cNvGrpSpPr/>
          <p:nvPr/>
        </p:nvGrpSpPr>
        <p:grpSpPr>
          <a:xfrm rot="-7614518" flipV="1">
            <a:off x="6278563" y="5262563"/>
            <a:ext cx="1143000" cy="104775"/>
            <a:chOff x="1088" y="984"/>
            <a:chExt cx="2567" cy="972"/>
          </a:xfrm>
        </p:grpSpPr>
        <p:sp>
          <p:nvSpPr>
            <p:cNvPr id="32782" name="Freeform 200"/>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nvGrpSpPr>
            <p:cNvPr id="32783" name="Group 201"/>
            <p:cNvGrpSpPr/>
            <p:nvPr/>
          </p:nvGrpSpPr>
          <p:grpSpPr>
            <a:xfrm>
              <a:off x="1214" y="984"/>
              <a:ext cx="2441" cy="869"/>
              <a:chOff x="1214" y="984"/>
              <a:chExt cx="2441" cy="869"/>
            </a:xfrm>
          </p:grpSpPr>
          <p:sp>
            <p:nvSpPr>
              <p:cNvPr id="32784" name="Freeform 202"/>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2785" name="Freeform 203"/>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grpSp>
        <p:nvGrpSpPr>
          <p:cNvPr id="7" name="Group 222"/>
          <p:cNvGrpSpPr/>
          <p:nvPr/>
        </p:nvGrpSpPr>
        <p:grpSpPr>
          <a:xfrm rot="6224943" flipH="1" flipV="1">
            <a:off x="6016625" y="4194175"/>
            <a:ext cx="769938" cy="306388"/>
            <a:chOff x="1088" y="984"/>
            <a:chExt cx="2567" cy="972"/>
          </a:xfrm>
        </p:grpSpPr>
        <p:sp>
          <p:nvSpPr>
            <p:cNvPr id="32787" name="Freeform 223"/>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nvGrpSpPr>
            <p:cNvPr id="32788" name="Group 224"/>
            <p:cNvGrpSpPr/>
            <p:nvPr/>
          </p:nvGrpSpPr>
          <p:grpSpPr>
            <a:xfrm>
              <a:off x="1214" y="984"/>
              <a:ext cx="2441" cy="869"/>
              <a:chOff x="1214" y="984"/>
              <a:chExt cx="2441" cy="869"/>
            </a:xfrm>
          </p:grpSpPr>
          <p:sp>
            <p:nvSpPr>
              <p:cNvPr id="32789" name="Freeform 225"/>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2790" name="Freeform 226"/>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grpSp>
        <p:nvGrpSpPr>
          <p:cNvPr id="9" name="Group 238"/>
          <p:cNvGrpSpPr/>
          <p:nvPr/>
        </p:nvGrpSpPr>
        <p:grpSpPr>
          <a:xfrm>
            <a:off x="6553200" y="4343400"/>
            <a:ext cx="228600" cy="484188"/>
            <a:chOff x="2592" y="2784"/>
            <a:chExt cx="192" cy="192"/>
          </a:xfrm>
        </p:grpSpPr>
        <p:sp>
          <p:nvSpPr>
            <p:cNvPr id="32792" name="AutoShape 239"/>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2793" name="Line 240"/>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grpSp>
        <p:nvGrpSpPr>
          <p:cNvPr id="10" name="Group 241"/>
          <p:cNvGrpSpPr/>
          <p:nvPr/>
        </p:nvGrpSpPr>
        <p:grpSpPr>
          <a:xfrm>
            <a:off x="6553200" y="3505200"/>
            <a:ext cx="228600" cy="457200"/>
            <a:chOff x="2592" y="2784"/>
            <a:chExt cx="192" cy="192"/>
          </a:xfrm>
        </p:grpSpPr>
        <p:sp>
          <p:nvSpPr>
            <p:cNvPr id="32795" name="AutoShape 242"/>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2796" name="Line 243"/>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grpSp>
        <p:nvGrpSpPr>
          <p:cNvPr id="32797" name="Group 244"/>
          <p:cNvGrpSpPr/>
          <p:nvPr/>
        </p:nvGrpSpPr>
        <p:grpSpPr>
          <a:xfrm>
            <a:off x="4114800" y="5562600"/>
            <a:ext cx="152400" cy="228600"/>
            <a:chOff x="2592" y="2784"/>
            <a:chExt cx="192" cy="192"/>
          </a:xfrm>
        </p:grpSpPr>
        <p:sp>
          <p:nvSpPr>
            <p:cNvPr id="32798" name="AutoShape 245"/>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2799" name="Line 246"/>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grpSp>
        <p:nvGrpSpPr>
          <p:cNvPr id="12" name="Group 252"/>
          <p:cNvGrpSpPr/>
          <p:nvPr/>
        </p:nvGrpSpPr>
        <p:grpSpPr>
          <a:xfrm>
            <a:off x="6284913" y="4953000"/>
            <a:ext cx="2236787" cy="841375"/>
            <a:chOff x="2999" y="3120"/>
            <a:chExt cx="1409" cy="530"/>
          </a:xfrm>
        </p:grpSpPr>
        <p:grpSp>
          <p:nvGrpSpPr>
            <p:cNvPr id="32801" name="Group 139"/>
            <p:cNvGrpSpPr/>
            <p:nvPr/>
          </p:nvGrpSpPr>
          <p:grpSpPr>
            <a:xfrm rot="-8150959" flipV="1">
              <a:off x="2999" y="3422"/>
              <a:ext cx="1409" cy="228"/>
              <a:chOff x="1088" y="984"/>
              <a:chExt cx="2567" cy="972"/>
            </a:xfrm>
          </p:grpSpPr>
          <p:sp>
            <p:nvSpPr>
              <p:cNvPr id="32802" name="Freeform 140"/>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nvGrpSpPr>
              <p:cNvPr id="32803" name="Group 141"/>
              <p:cNvGrpSpPr/>
              <p:nvPr/>
            </p:nvGrpSpPr>
            <p:grpSpPr>
              <a:xfrm>
                <a:off x="1214" y="984"/>
                <a:ext cx="2441" cy="869"/>
                <a:chOff x="1214" y="984"/>
                <a:chExt cx="2441" cy="869"/>
              </a:xfrm>
            </p:grpSpPr>
            <p:sp>
              <p:nvSpPr>
                <p:cNvPr id="32804" name="Freeform 142"/>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2805" name="Freeform 143"/>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pic>
          <p:nvPicPr>
            <p:cNvPr id="32806" name="Picture 247" descr="DSC0220912"/>
            <p:cNvPicPr>
              <a:picLocks noChangeAspect="1"/>
            </p:cNvPicPr>
            <p:nvPr/>
          </p:nvPicPr>
          <p:blipFill>
            <a:blip r:embed="rId2"/>
            <a:stretch>
              <a:fillRect/>
            </a:stretch>
          </p:blipFill>
          <p:spPr>
            <a:xfrm>
              <a:off x="3792" y="3120"/>
              <a:ext cx="480" cy="336"/>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2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2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2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repeatCount="300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repeatCount="300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amond(i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Picture 2"/>
          <p:cNvPicPr>
            <a:picLocks noChangeAspect="1"/>
          </p:cNvPicPr>
          <p:nvPr/>
        </p:nvPicPr>
        <p:blipFill>
          <a:blip r:embed="rId1"/>
          <a:stretch>
            <a:fillRect/>
          </a:stretch>
        </p:blipFill>
        <p:spPr>
          <a:xfrm>
            <a:off x="3810000" y="0"/>
            <a:ext cx="4687888" cy="6858000"/>
          </a:xfrm>
          <a:prstGeom prst="rect">
            <a:avLst/>
          </a:prstGeom>
          <a:noFill/>
          <a:ln w="9525">
            <a:noFill/>
          </a:ln>
        </p:spPr>
      </p:pic>
      <p:grpSp>
        <p:nvGrpSpPr>
          <p:cNvPr id="33794" name="Group 3"/>
          <p:cNvGrpSpPr/>
          <p:nvPr/>
        </p:nvGrpSpPr>
        <p:grpSpPr>
          <a:xfrm>
            <a:off x="5638800" y="1600200"/>
            <a:ext cx="990600" cy="228600"/>
            <a:chOff x="2592" y="1008"/>
            <a:chExt cx="624" cy="144"/>
          </a:xfrm>
        </p:grpSpPr>
        <p:sp>
          <p:nvSpPr>
            <p:cNvPr id="33795" name="Rectangle 4"/>
            <p:cNvSpPr/>
            <p:nvPr/>
          </p:nvSpPr>
          <p:spPr>
            <a:xfrm>
              <a:off x="2592" y="1008"/>
              <a:ext cx="624"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3796" name="Oval 5"/>
            <p:cNvSpPr/>
            <p:nvPr/>
          </p:nvSpPr>
          <p:spPr>
            <a:xfrm>
              <a:off x="2832" y="1104"/>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grpSp>
      <p:grpSp>
        <p:nvGrpSpPr>
          <p:cNvPr id="33797" name="Group 6"/>
          <p:cNvGrpSpPr/>
          <p:nvPr/>
        </p:nvGrpSpPr>
        <p:grpSpPr>
          <a:xfrm>
            <a:off x="5562600" y="2389188"/>
            <a:ext cx="762000" cy="201612"/>
            <a:chOff x="2544" y="1505"/>
            <a:chExt cx="480" cy="127"/>
          </a:xfrm>
        </p:grpSpPr>
        <p:sp>
          <p:nvSpPr>
            <p:cNvPr id="33798" name="Oval 7"/>
            <p:cNvSpPr/>
            <p:nvPr/>
          </p:nvSpPr>
          <p:spPr>
            <a:xfrm>
              <a:off x="2928" y="1536"/>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3799" name="Rectangle 8"/>
            <p:cNvSpPr/>
            <p:nvPr/>
          </p:nvSpPr>
          <p:spPr>
            <a:xfrm>
              <a:off x="2544" y="1505"/>
              <a:ext cx="480"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sp>
        <p:nvSpPr>
          <p:cNvPr id="33800" name="Line 9"/>
          <p:cNvSpPr/>
          <p:nvPr/>
        </p:nvSpPr>
        <p:spPr>
          <a:xfrm>
            <a:off x="4038600" y="5486400"/>
            <a:ext cx="457200" cy="0"/>
          </a:xfrm>
          <a:prstGeom prst="line">
            <a:avLst/>
          </a:prstGeom>
          <a:ln w="57150" cap="flat" cmpd="sng">
            <a:solidFill>
              <a:srgbClr val="FF0000"/>
            </a:solidFill>
            <a:prstDash val="solid"/>
            <a:round/>
            <a:headEnd type="none" w="med" len="med"/>
            <a:tailEnd type="triangle" w="med" len="med"/>
          </a:ln>
        </p:spPr>
      </p:sp>
      <p:sp>
        <p:nvSpPr>
          <p:cNvPr id="33801" name="Line 10"/>
          <p:cNvSpPr/>
          <p:nvPr/>
        </p:nvSpPr>
        <p:spPr>
          <a:xfrm>
            <a:off x="4038600" y="4953000"/>
            <a:ext cx="457200" cy="0"/>
          </a:xfrm>
          <a:prstGeom prst="line">
            <a:avLst/>
          </a:prstGeom>
          <a:ln w="57150" cap="flat" cmpd="sng">
            <a:solidFill>
              <a:srgbClr val="0000FF"/>
            </a:solidFill>
            <a:prstDash val="solid"/>
            <a:round/>
            <a:headEnd type="none" w="med" len="med"/>
            <a:tailEnd type="triangle" w="med" len="med"/>
          </a:ln>
        </p:spPr>
      </p:sp>
      <p:grpSp>
        <p:nvGrpSpPr>
          <p:cNvPr id="33802" name="Group 36"/>
          <p:cNvGrpSpPr/>
          <p:nvPr/>
        </p:nvGrpSpPr>
        <p:grpSpPr>
          <a:xfrm>
            <a:off x="4114800" y="5562600"/>
            <a:ext cx="228600" cy="228600"/>
            <a:chOff x="2592" y="2784"/>
            <a:chExt cx="192" cy="192"/>
          </a:xfrm>
        </p:grpSpPr>
        <p:sp>
          <p:nvSpPr>
            <p:cNvPr id="33803" name="AutoShape 37"/>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3804" name="Line 38"/>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sp>
        <p:nvSpPr>
          <p:cNvPr id="623655" name="AutoShape 39"/>
          <p:cNvSpPr/>
          <p:nvPr/>
        </p:nvSpPr>
        <p:spPr>
          <a:xfrm rot="-2498013">
            <a:off x="6324600" y="3595688"/>
            <a:ext cx="103188" cy="304800"/>
          </a:xfrm>
          <a:prstGeom prst="upArrow">
            <a:avLst>
              <a:gd name="adj1" fmla="val 50000"/>
              <a:gd name="adj2" fmla="val 73832"/>
            </a:avLst>
          </a:prstGeom>
          <a:solidFill>
            <a:srgbClr val="FF0000"/>
          </a:solidFill>
          <a:ln w="9525" cap="flat" cmpd="sng">
            <a:solidFill>
              <a:srgbClr val="FF0000"/>
            </a:solidFill>
            <a:prstDash val="solid"/>
            <a:miter/>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grpSp>
        <p:nvGrpSpPr>
          <p:cNvPr id="33806" name="Group 45"/>
          <p:cNvGrpSpPr/>
          <p:nvPr/>
        </p:nvGrpSpPr>
        <p:grpSpPr>
          <a:xfrm>
            <a:off x="6284913" y="4953000"/>
            <a:ext cx="2236787" cy="841375"/>
            <a:chOff x="2999" y="3120"/>
            <a:chExt cx="1409" cy="530"/>
          </a:xfrm>
        </p:grpSpPr>
        <p:grpSp>
          <p:nvGrpSpPr>
            <p:cNvPr id="33807" name="Group 46"/>
            <p:cNvGrpSpPr/>
            <p:nvPr/>
          </p:nvGrpSpPr>
          <p:grpSpPr>
            <a:xfrm rot="-8150959" flipV="1">
              <a:off x="2999" y="3422"/>
              <a:ext cx="1409" cy="228"/>
              <a:chOff x="1088" y="984"/>
              <a:chExt cx="2567" cy="972"/>
            </a:xfrm>
          </p:grpSpPr>
          <p:sp>
            <p:nvSpPr>
              <p:cNvPr id="33808" name="Freeform 47"/>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nvGrpSpPr>
              <p:cNvPr id="33809" name="Group 48"/>
              <p:cNvGrpSpPr/>
              <p:nvPr/>
            </p:nvGrpSpPr>
            <p:grpSpPr>
              <a:xfrm>
                <a:off x="1214" y="984"/>
                <a:ext cx="2441" cy="869"/>
                <a:chOff x="1214" y="984"/>
                <a:chExt cx="2441" cy="869"/>
              </a:xfrm>
            </p:grpSpPr>
            <p:sp>
              <p:nvSpPr>
                <p:cNvPr id="33810" name="Freeform 49"/>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3811" name="Freeform 50"/>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pic>
          <p:nvPicPr>
            <p:cNvPr id="33812" name="Picture 51" descr="DSC0220912"/>
            <p:cNvPicPr>
              <a:picLocks noChangeAspect="1"/>
            </p:cNvPicPr>
            <p:nvPr/>
          </p:nvPicPr>
          <p:blipFill>
            <a:blip r:embed="rId2"/>
            <a:stretch>
              <a:fillRect/>
            </a:stretch>
          </p:blipFill>
          <p:spPr>
            <a:xfrm>
              <a:off x="3792" y="3120"/>
              <a:ext cx="480" cy="336"/>
            </a:xfrm>
            <a:prstGeom prst="rect">
              <a:avLst/>
            </a:prstGeom>
            <a:noFill/>
            <a:ln w="9525">
              <a:noFill/>
            </a:ln>
          </p:spPr>
        </p:pic>
      </p:grpSp>
      <p:grpSp>
        <p:nvGrpSpPr>
          <p:cNvPr id="33813" name="Group 52"/>
          <p:cNvGrpSpPr/>
          <p:nvPr/>
        </p:nvGrpSpPr>
        <p:grpSpPr>
          <a:xfrm rot="-7614518" flipV="1">
            <a:off x="6278563" y="5262563"/>
            <a:ext cx="1143000" cy="104775"/>
            <a:chOff x="1088" y="984"/>
            <a:chExt cx="2567" cy="972"/>
          </a:xfrm>
        </p:grpSpPr>
        <p:sp>
          <p:nvSpPr>
            <p:cNvPr id="33814" name="Freeform 53"/>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nvGrpSpPr>
            <p:cNvPr id="33815" name="Group 54"/>
            <p:cNvGrpSpPr/>
            <p:nvPr/>
          </p:nvGrpSpPr>
          <p:grpSpPr>
            <a:xfrm>
              <a:off x="1214" y="984"/>
              <a:ext cx="2441" cy="869"/>
              <a:chOff x="1214" y="984"/>
              <a:chExt cx="2441" cy="869"/>
            </a:xfrm>
          </p:grpSpPr>
          <p:sp>
            <p:nvSpPr>
              <p:cNvPr id="33816" name="Freeform 55"/>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3817" name="Freeform 56"/>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grpSp>
        <p:nvGrpSpPr>
          <p:cNvPr id="33818" name="Group 57"/>
          <p:cNvGrpSpPr/>
          <p:nvPr/>
        </p:nvGrpSpPr>
        <p:grpSpPr>
          <a:xfrm rot="2738551" flipH="1" flipV="1">
            <a:off x="6988175" y="6164263"/>
            <a:ext cx="1143000" cy="152400"/>
            <a:chOff x="1214" y="984"/>
            <a:chExt cx="2441" cy="869"/>
          </a:xfrm>
        </p:grpSpPr>
        <p:sp>
          <p:nvSpPr>
            <p:cNvPr id="33819" name="Freeform 58"/>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3820" name="Freeform 59"/>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nvGrpSpPr>
          <p:cNvPr id="33821" name="Group 60"/>
          <p:cNvGrpSpPr/>
          <p:nvPr/>
        </p:nvGrpSpPr>
        <p:grpSpPr>
          <a:xfrm rot="6224943" flipH="1" flipV="1">
            <a:off x="6016625" y="4194175"/>
            <a:ext cx="769938" cy="306388"/>
            <a:chOff x="1088" y="984"/>
            <a:chExt cx="2567" cy="972"/>
          </a:xfrm>
        </p:grpSpPr>
        <p:sp>
          <p:nvSpPr>
            <p:cNvPr id="33822" name="Freeform 61"/>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nvGrpSpPr>
            <p:cNvPr id="33823" name="Group 62"/>
            <p:cNvGrpSpPr/>
            <p:nvPr/>
          </p:nvGrpSpPr>
          <p:grpSpPr>
            <a:xfrm>
              <a:off x="1214" y="984"/>
              <a:ext cx="2441" cy="869"/>
              <a:chOff x="1214" y="984"/>
              <a:chExt cx="2441" cy="869"/>
            </a:xfrm>
          </p:grpSpPr>
          <p:sp>
            <p:nvSpPr>
              <p:cNvPr id="33824" name="Freeform 63"/>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sp>
            <p:nvSpPr>
              <p:cNvPr id="33825" name="Freeform 64"/>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solidFill>
              <a:ln w="9525" cap="flat" cmpd="sng">
                <a:solidFill>
                  <a:srgbClr val="FF0000"/>
                </a:solidFill>
                <a:prstDash val="solid"/>
                <a:round/>
                <a:headEnd type="none" w="med" len="med"/>
                <a:tailEnd type="none" w="med" len="med"/>
              </a:ln>
            </p:spPr>
            <p:txBody>
              <a:bodyPr/>
              <a:p>
                <a:endParaRPr lang="en-US"/>
              </a:p>
            </p:txBody>
          </p:sp>
        </p:grpSp>
      </p:grpSp>
      <p:grpSp>
        <p:nvGrpSpPr>
          <p:cNvPr id="33826" name="Group 65"/>
          <p:cNvGrpSpPr/>
          <p:nvPr/>
        </p:nvGrpSpPr>
        <p:grpSpPr>
          <a:xfrm>
            <a:off x="6553200" y="4343400"/>
            <a:ext cx="228600" cy="484188"/>
            <a:chOff x="2592" y="2784"/>
            <a:chExt cx="192" cy="192"/>
          </a:xfrm>
        </p:grpSpPr>
        <p:sp>
          <p:nvSpPr>
            <p:cNvPr id="33827" name="AutoShape 66"/>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3828" name="Line 67"/>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grpSp>
        <p:nvGrpSpPr>
          <p:cNvPr id="33829" name="Group 68"/>
          <p:cNvGrpSpPr/>
          <p:nvPr/>
        </p:nvGrpSpPr>
        <p:grpSpPr>
          <a:xfrm>
            <a:off x="6553200" y="3505200"/>
            <a:ext cx="228600" cy="457200"/>
            <a:chOff x="2592" y="2784"/>
            <a:chExt cx="192" cy="192"/>
          </a:xfrm>
        </p:grpSpPr>
        <p:sp>
          <p:nvSpPr>
            <p:cNvPr id="33830" name="AutoShape 69"/>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3831" name="Line 70"/>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3000" fill="hold" grpId="0" nodeType="clickEffect">
                                  <p:stCondLst>
                                    <p:cond delay="0"/>
                                  </p:stCondLst>
                                  <p:childTnLst>
                                    <p:set>
                                      <p:cBhvr>
                                        <p:cTn id="6" dur="1" fill="hold">
                                          <p:stCondLst>
                                            <p:cond delay="0"/>
                                          </p:stCondLst>
                                        </p:cTn>
                                        <p:tgtEl>
                                          <p:spTgt spid="623655"/>
                                        </p:tgtEl>
                                        <p:attrNameLst>
                                          <p:attrName>style.visibility</p:attrName>
                                        </p:attrNameLst>
                                      </p:cBhvr>
                                      <p:to>
                                        <p:strVal val="visible"/>
                                      </p:to>
                                    </p:set>
                                    <p:animEffect transition="in" filter="blinds(horizontal)">
                                      <p:cBhvr>
                                        <p:cTn id="7" dur="1000"/>
                                        <p:tgtEl>
                                          <p:spTgt spid="62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7" name="Picture 2"/>
          <p:cNvPicPr>
            <a:picLocks noChangeAspect="1"/>
          </p:cNvPicPr>
          <p:nvPr/>
        </p:nvPicPr>
        <p:blipFill>
          <a:blip r:embed="rId1"/>
          <a:stretch>
            <a:fillRect/>
          </a:stretch>
        </p:blipFill>
        <p:spPr>
          <a:xfrm>
            <a:off x="5791200" y="0"/>
            <a:ext cx="4876800" cy="6858000"/>
          </a:xfrm>
          <a:prstGeom prst="rect">
            <a:avLst/>
          </a:prstGeom>
          <a:noFill/>
          <a:ln w="9525">
            <a:noFill/>
          </a:ln>
        </p:spPr>
      </p:pic>
      <p:grpSp>
        <p:nvGrpSpPr>
          <p:cNvPr id="34818" name="Group 3"/>
          <p:cNvGrpSpPr/>
          <p:nvPr/>
        </p:nvGrpSpPr>
        <p:grpSpPr>
          <a:xfrm>
            <a:off x="5638800" y="1600200"/>
            <a:ext cx="990600" cy="228600"/>
            <a:chOff x="2592" y="1008"/>
            <a:chExt cx="624" cy="144"/>
          </a:xfrm>
        </p:grpSpPr>
        <p:sp>
          <p:nvSpPr>
            <p:cNvPr id="34819" name="Rectangle 4"/>
            <p:cNvSpPr/>
            <p:nvPr/>
          </p:nvSpPr>
          <p:spPr>
            <a:xfrm>
              <a:off x="2592" y="1008"/>
              <a:ext cx="624"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4820" name="Oval 5"/>
            <p:cNvSpPr/>
            <p:nvPr/>
          </p:nvSpPr>
          <p:spPr>
            <a:xfrm>
              <a:off x="2832" y="1104"/>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grpSp>
      <p:grpSp>
        <p:nvGrpSpPr>
          <p:cNvPr id="34821" name="Group 6"/>
          <p:cNvGrpSpPr/>
          <p:nvPr/>
        </p:nvGrpSpPr>
        <p:grpSpPr>
          <a:xfrm>
            <a:off x="5562600" y="2389188"/>
            <a:ext cx="762000" cy="201612"/>
            <a:chOff x="2544" y="1505"/>
            <a:chExt cx="480" cy="127"/>
          </a:xfrm>
        </p:grpSpPr>
        <p:sp>
          <p:nvSpPr>
            <p:cNvPr id="34822" name="Oval 7"/>
            <p:cNvSpPr/>
            <p:nvPr/>
          </p:nvSpPr>
          <p:spPr>
            <a:xfrm>
              <a:off x="2928" y="1536"/>
              <a:ext cx="48" cy="48"/>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4823" name="Rectangle 8"/>
            <p:cNvSpPr/>
            <p:nvPr/>
          </p:nvSpPr>
          <p:spPr>
            <a:xfrm>
              <a:off x="2544" y="1505"/>
              <a:ext cx="480" cy="127"/>
            </a:xfrm>
            <a:prstGeom prst="rect">
              <a:avLst/>
            </a:prstGeom>
            <a:noFill/>
            <a:ln w="9525">
              <a:noFill/>
            </a:ln>
          </p:spPr>
          <p:txBody>
            <a:bodyPr anchor="ctr" anchorCtr="0">
              <a:spAutoFit/>
            </a:bodyPr>
            <a:p>
              <a:pPr>
                <a:lnSpc>
                  <a:spcPct val="90000"/>
                </a:lnSpc>
                <a:buFontTx/>
              </a:pPr>
              <a:r>
                <a:rPr lang="en-US" altLang="en-US" sz="800" b="1" dirty="0">
                  <a:solidFill>
                    <a:srgbClr val="000000"/>
                  </a:solidFill>
                  <a:latin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sp>
        <p:nvSpPr>
          <p:cNvPr id="34824" name="Line 9"/>
          <p:cNvSpPr/>
          <p:nvPr/>
        </p:nvSpPr>
        <p:spPr>
          <a:xfrm>
            <a:off x="6096000" y="5486400"/>
            <a:ext cx="457200" cy="0"/>
          </a:xfrm>
          <a:prstGeom prst="line">
            <a:avLst/>
          </a:prstGeom>
          <a:ln w="57150" cap="flat" cmpd="sng">
            <a:solidFill>
              <a:srgbClr val="FF0000"/>
            </a:solidFill>
            <a:prstDash val="solid"/>
            <a:round/>
            <a:headEnd type="none" w="med" len="med"/>
            <a:tailEnd type="triangle" w="med" len="med"/>
          </a:ln>
        </p:spPr>
      </p:sp>
      <p:sp>
        <p:nvSpPr>
          <p:cNvPr id="34825" name="Line 10"/>
          <p:cNvSpPr/>
          <p:nvPr/>
        </p:nvSpPr>
        <p:spPr>
          <a:xfrm>
            <a:off x="6019800" y="4953000"/>
            <a:ext cx="457200" cy="0"/>
          </a:xfrm>
          <a:prstGeom prst="line">
            <a:avLst/>
          </a:prstGeom>
          <a:ln w="57150" cap="flat" cmpd="sng">
            <a:solidFill>
              <a:srgbClr val="0000FF"/>
            </a:solidFill>
            <a:prstDash val="solid"/>
            <a:round/>
            <a:headEnd type="none" w="med" len="med"/>
            <a:tailEnd type="triangle" w="med" len="med"/>
          </a:ln>
        </p:spPr>
      </p:sp>
      <p:grpSp>
        <p:nvGrpSpPr>
          <p:cNvPr id="34826" name="Group 11"/>
          <p:cNvGrpSpPr/>
          <p:nvPr/>
        </p:nvGrpSpPr>
        <p:grpSpPr>
          <a:xfrm>
            <a:off x="6019800" y="5562600"/>
            <a:ext cx="228600" cy="228600"/>
            <a:chOff x="2592" y="2784"/>
            <a:chExt cx="192" cy="192"/>
          </a:xfrm>
        </p:grpSpPr>
        <p:sp>
          <p:nvSpPr>
            <p:cNvPr id="34827" name="AutoShape 12"/>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round/>
              <a:headEnd type="none" w="med" len="med"/>
              <a:tailEnd type="none" w="med" len="med"/>
            </a:ln>
          </p:spPr>
          <p:txBody>
            <a:bodyPr wrap="none" anchor="ctr" anchorCtr="0"/>
            <a:p>
              <a:pPr>
                <a:buFontTx/>
              </a:pPr>
              <a:endParaRPr lang="vi-VN" altLang="en-US" sz="3200" b="1" dirty="0">
                <a:solidFill>
                  <a:srgbClr val="000000"/>
                </a:solidFill>
                <a:latin typeface="Arial" panose="020B0604020202020204" pitchFamily="34" charset="0"/>
                <a:ea typeface="Arial" panose="020B0604020202020204" pitchFamily="34" charset="0"/>
              </a:endParaRPr>
            </a:p>
          </p:txBody>
        </p:sp>
        <p:sp>
          <p:nvSpPr>
            <p:cNvPr id="34828" name="Line 13"/>
            <p:cNvSpPr/>
            <p:nvPr/>
          </p:nvSpPr>
          <p:spPr>
            <a:xfrm>
              <a:off x="2592" y="2784"/>
              <a:ext cx="0" cy="192"/>
            </a:xfrm>
            <a:prstGeom prst="line">
              <a:avLst/>
            </a:prstGeom>
            <a:ln w="9525" cap="flat" cmpd="sng">
              <a:solidFill>
                <a:srgbClr val="000000"/>
              </a:solidFill>
              <a:prstDash val="solid"/>
              <a:round/>
              <a:headEnd type="none" w="med" len="med"/>
              <a:tailEnd type="none" w="med" len="med"/>
            </a:ln>
          </p:spPr>
        </p:sp>
      </p:grpSp>
      <p:grpSp>
        <p:nvGrpSpPr>
          <p:cNvPr id="5" name="Group 70"/>
          <p:cNvGrpSpPr/>
          <p:nvPr/>
        </p:nvGrpSpPr>
        <p:grpSpPr>
          <a:xfrm>
            <a:off x="8458200" y="2743200"/>
            <a:ext cx="471488" cy="1066800"/>
            <a:chOff x="3151" y="1680"/>
            <a:chExt cx="297" cy="672"/>
          </a:xfrm>
        </p:grpSpPr>
        <p:sp>
          <p:nvSpPr>
            <p:cNvPr id="34830" name="Freeform 55"/>
            <p:cNvSpPr/>
            <p:nvPr/>
          </p:nvSpPr>
          <p:spPr>
            <a:xfrm rot="-708237" flipH="1">
              <a:off x="3151" y="1776"/>
              <a:ext cx="297" cy="576"/>
            </a:xfrm>
            <a:custGeom>
              <a:avLst/>
              <a:gdLst/>
              <a:ahLst/>
              <a:cxnLst>
                <a:cxn ang="0">
                  <a:pos x="0" y="23"/>
                </a:cxn>
                <a:cxn ang="0">
                  <a:pos x="227" y="0"/>
                </a:cxn>
                <a:cxn ang="0">
                  <a:pos x="723" y="20"/>
                </a:cxn>
                <a:cxn ang="0">
                  <a:pos x="458" y="18"/>
                </a:cxn>
                <a:cxn ang="0">
                  <a:pos x="1378" y="102"/>
                </a:cxn>
                <a:cxn ang="0">
                  <a:pos x="909" y="81"/>
                </a:cxn>
                <a:cxn ang="0">
                  <a:pos x="652" y="104"/>
                </a:cxn>
                <a:cxn ang="0">
                  <a:pos x="269" y="19"/>
                </a:cxn>
                <a:cxn ang="0">
                  <a:pos x="0" y="23"/>
                </a:cxn>
              </a:cxnLst>
              <a:pathLst>
                <a:path w="230" h="766">
                  <a:moveTo>
                    <a:pt x="0" y="165"/>
                  </a:moveTo>
                  <a:lnTo>
                    <a:pt x="38" y="0"/>
                  </a:lnTo>
                  <a:lnTo>
                    <a:pt x="121" y="147"/>
                  </a:lnTo>
                  <a:lnTo>
                    <a:pt x="77" y="132"/>
                  </a:lnTo>
                  <a:lnTo>
                    <a:pt x="230" y="748"/>
                  </a:lnTo>
                  <a:lnTo>
                    <a:pt x="152" y="595"/>
                  </a:lnTo>
                  <a:lnTo>
                    <a:pt x="109" y="766"/>
                  </a:lnTo>
                  <a:lnTo>
                    <a:pt x="45" y="138"/>
                  </a:lnTo>
                  <a:lnTo>
                    <a:pt x="0" y="165"/>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sp>
          <p:nvSpPr>
            <p:cNvPr id="34831" name="Rectangle 64"/>
            <p:cNvSpPr/>
            <p:nvPr/>
          </p:nvSpPr>
          <p:spPr>
            <a:xfrm rot="-4807266">
              <a:off x="2938" y="1910"/>
              <a:ext cx="576" cy="116"/>
            </a:xfrm>
            <a:prstGeom prst="rect">
              <a:avLst/>
            </a:prstGeom>
            <a:noFill/>
            <a:ln w="9525">
              <a:noFill/>
            </a:ln>
          </p:spPr>
          <p:txBody>
            <a:bodyPr anchor="t" anchorCtr="0">
              <a:spAutoFit/>
            </a:bodyPr>
            <a:p>
              <a:pPr algn="just">
                <a:buFontTx/>
              </a:pPr>
              <a:r>
                <a:rPr lang="en-US" altLang="en-US" sz="600" b="1" dirty="0">
                  <a:solidFill>
                    <a:srgbClr val="006666"/>
                  </a:solidFill>
                  <a:latin typeface="Arial" panose="020B0604020202020204" pitchFamily="34" charset="0"/>
                </a:rPr>
                <a:t>QUANG TRUNG</a:t>
              </a:r>
              <a:endParaRPr lang="en-US" altLang="en-US" sz="600" b="1" dirty="0">
                <a:solidFill>
                  <a:srgbClr val="006666"/>
                </a:solidFill>
                <a:latin typeface="Arial" panose="020B0604020202020204" pitchFamily="34" charset="0"/>
                <a:ea typeface="Arial" panose="020B0604020202020204" pitchFamily="34" charset="0"/>
              </a:endParaRPr>
            </a:p>
          </p:txBody>
        </p:sp>
      </p:grpSp>
      <p:grpSp>
        <p:nvGrpSpPr>
          <p:cNvPr id="6" name="Group 72"/>
          <p:cNvGrpSpPr/>
          <p:nvPr/>
        </p:nvGrpSpPr>
        <p:grpSpPr>
          <a:xfrm>
            <a:off x="8001000" y="2514600"/>
            <a:ext cx="457200" cy="1098550"/>
            <a:chOff x="2784" y="1612"/>
            <a:chExt cx="288" cy="692"/>
          </a:xfrm>
        </p:grpSpPr>
        <p:grpSp>
          <p:nvGrpSpPr>
            <p:cNvPr id="34833" name="Group 45"/>
            <p:cNvGrpSpPr/>
            <p:nvPr/>
          </p:nvGrpSpPr>
          <p:grpSpPr>
            <a:xfrm rot="6439380" flipH="1" flipV="1">
              <a:off x="2676" y="1908"/>
              <a:ext cx="597" cy="192"/>
              <a:chOff x="1088" y="984"/>
              <a:chExt cx="2567" cy="972"/>
            </a:xfrm>
          </p:grpSpPr>
          <p:sp>
            <p:nvSpPr>
              <p:cNvPr id="34834" name="Freeform 46"/>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nvGrpSpPr>
              <p:cNvPr id="34835" name="Group 47"/>
              <p:cNvGrpSpPr/>
              <p:nvPr/>
            </p:nvGrpSpPr>
            <p:grpSpPr>
              <a:xfrm>
                <a:off x="1214" y="984"/>
                <a:ext cx="2441" cy="869"/>
                <a:chOff x="1214" y="984"/>
                <a:chExt cx="2441" cy="869"/>
              </a:xfrm>
            </p:grpSpPr>
            <p:sp>
              <p:nvSpPr>
                <p:cNvPr id="34836" name="Freeform 48"/>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sp>
              <p:nvSpPr>
                <p:cNvPr id="34837" name="Freeform 49"/>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grpSp>
        <p:sp>
          <p:nvSpPr>
            <p:cNvPr id="34838" name="Rectangle 65"/>
            <p:cNvSpPr/>
            <p:nvPr/>
          </p:nvSpPr>
          <p:spPr>
            <a:xfrm rot="-4166637">
              <a:off x="2568" y="1828"/>
              <a:ext cx="548" cy="116"/>
            </a:xfrm>
            <a:prstGeom prst="rect">
              <a:avLst/>
            </a:prstGeom>
            <a:noFill/>
            <a:ln w="9525">
              <a:noFill/>
            </a:ln>
          </p:spPr>
          <p:txBody>
            <a:bodyPr anchor="t" anchorCtr="0">
              <a:spAutoFit/>
            </a:bodyPr>
            <a:p>
              <a:pPr algn="just">
                <a:buFontTx/>
              </a:pPr>
              <a:r>
                <a:rPr lang="en-US" altLang="en-US" sz="600" b="1" dirty="0">
                  <a:solidFill>
                    <a:srgbClr val="006666"/>
                  </a:solidFill>
                  <a:latin typeface="Arial" panose="020B0604020202020204" pitchFamily="34" charset="0"/>
                </a:rPr>
                <a:t>ĐÔ ĐỐC BẢO</a:t>
              </a:r>
              <a:endParaRPr lang="en-US" altLang="en-US" sz="600" b="1" dirty="0">
                <a:solidFill>
                  <a:srgbClr val="006666"/>
                </a:solidFill>
                <a:latin typeface="Arial" panose="020B0604020202020204" pitchFamily="34" charset="0"/>
                <a:ea typeface="Arial" panose="020B0604020202020204" pitchFamily="34" charset="0"/>
              </a:endParaRPr>
            </a:p>
          </p:txBody>
        </p:sp>
      </p:grpSp>
      <p:grpSp>
        <p:nvGrpSpPr>
          <p:cNvPr id="9" name="Group 71"/>
          <p:cNvGrpSpPr/>
          <p:nvPr/>
        </p:nvGrpSpPr>
        <p:grpSpPr>
          <a:xfrm>
            <a:off x="8305800" y="2057400"/>
            <a:ext cx="263525" cy="1670050"/>
            <a:chOff x="3062" y="1296"/>
            <a:chExt cx="166" cy="1052"/>
          </a:xfrm>
        </p:grpSpPr>
        <p:grpSp>
          <p:nvGrpSpPr>
            <p:cNvPr id="34840" name="Group 50"/>
            <p:cNvGrpSpPr/>
            <p:nvPr/>
          </p:nvGrpSpPr>
          <p:grpSpPr>
            <a:xfrm rot="6331707" flipH="1" flipV="1">
              <a:off x="2840" y="1960"/>
              <a:ext cx="620" cy="156"/>
              <a:chOff x="1088" y="984"/>
              <a:chExt cx="2567" cy="972"/>
            </a:xfrm>
          </p:grpSpPr>
          <p:sp>
            <p:nvSpPr>
              <p:cNvPr id="34841" name="Freeform 51"/>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nvGrpSpPr>
              <p:cNvPr id="34842" name="Group 52"/>
              <p:cNvGrpSpPr/>
              <p:nvPr/>
            </p:nvGrpSpPr>
            <p:grpSpPr>
              <a:xfrm>
                <a:off x="1214" y="984"/>
                <a:ext cx="2441" cy="869"/>
                <a:chOff x="1214" y="984"/>
                <a:chExt cx="2441" cy="869"/>
              </a:xfrm>
            </p:grpSpPr>
            <p:sp>
              <p:nvSpPr>
                <p:cNvPr id="34843" name="Freeform 53"/>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sp>
              <p:nvSpPr>
                <p:cNvPr id="34844" name="Freeform 54"/>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grpSp>
        <p:sp>
          <p:nvSpPr>
            <p:cNvPr id="34845" name="Rectangle 66"/>
            <p:cNvSpPr/>
            <p:nvPr/>
          </p:nvSpPr>
          <p:spPr>
            <a:xfrm rot="-4474871">
              <a:off x="2683" y="1675"/>
              <a:ext cx="864" cy="106"/>
            </a:xfrm>
            <a:prstGeom prst="rect">
              <a:avLst/>
            </a:prstGeom>
            <a:noFill/>
            <a:ln w="9525">
              <a:noFill/>
            </a:ln>
          </p:spPr>
          <p:txBody>
            <a:bodyPr anchor="t" anchorCtr="0">
              <a:spAutoFit/>
            </a:bodyPr>
            <a:p>
              <a:pPr algn="just">
                <a:buFontTx/>
              </a:pPr>
              <a:r>
                <a:rPr lang="en-US" altLang="en-US" sz="500" b="1" dirty="0">
                  <a:solidFill>
                    <a:srgbClr val="006666"/>
                  </a:solidFill>
                  <a:latin typeface="Arial" panose="020B0604020202020204" pitchFamily="34" charset="0"/>
                </a:rPr>
                <a:t>ĐÔ ĐỐC LONG</a:t>
              </a:r>
              <a:endParaRPr lang="en-US" altLang="en-US" sz="500" b="1" dirty="0">
                <a:solidFill>
                  <a:srgbClr val="006666"/>
                </a:solidFill>
                <a:latin typeface="Arial" panose="020B0604020202020204" pitchFamily="34" charset="0"/>
                <a:ea typeface="Arial" panose="020B0604020202020204" pitchFamily="34" charset="0"/>
              </a:endParaRPr>
            </a:p>
          </p:txBody>
        </p:sp>
      </p:grpSp>
      <p:grpSp>
        <p:nvGrpSpPr>
          <p:cNvPr id="12" name="Group 73"/>
          <p:cNvGrpSpPr/>
          <p:nvPr/>
        </p:nvGrpSpPr>
        <p:grpSpPr>
          <a:xfrm>
            <a:off x="8839200" y="2895600"/>
            <a:ext cx="377825" cy="1066800"/>
            <a:chOff x="3437" y="1776"/>
            <a:chExt cx="238" cy="672"/>
          </a:xfrm>
        </p:grpSpPr>
        <p:grpSp>
          <p:nvGrpSpPr>
            <p:cNvPr id="34847" name="Group 56"/>
            <p:cNvGrpSpPr/>
            <p:nvPr/>
          </p:nvGrpSpPr>
          <p:grpSpPr>
            <a:xfrm rot="-3477352" flipV="1">
              <a:off x="3241" y="2014"/>
              <a:ext cx="627" cy="238"/>
              <a:chOff x="1214" y="984"/>
              <a:chExt cx="2441" cy="869"/>
            </a:xfrm>
          </p:grpSpPr>
          <p:sp>
            <p:nvSpPr>
              <p:cNvPr id="34848" name="Freeform 57"/>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sp>
            <p:nvSpPr>
              <p:cNvPr id="34849" name="Freeform 58"/>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sp>
          <p:nvSpPr>
            <p:cNvPr id="34850" name="Rectangle 67"/>
            <p:cNvSpPr/>
            <p:nvPr/>
          </p:nvSpPr>
          <p:spPr>
            <a:xfrm rot="-4354724">
              <a:off x="3229" y="2000"/>
              <a:ext cx="576" cy="125"/>
            </a:xfrm>
            <a:prstGeom prst="rect">
              <a:avLst/>
            </a:prstGeom>
            <a:noFill/>
            <a:ln w="9525">
              <a:noFill/>
            </a:ln>
          </p:spPr>
          <p:txBody>
            <a:bodyPr anchor="t" anchorCtr="0">
              <a:spAutoFit/>
            </a:bodyPr>
            <a:p>
              <a:pPr>
                <a:buFontTx/>
              </a:pPr>
              <a:r>
                <a:rPr lang="en-US" altLang="en-US" sz="700" b="1" dirty="0">
                  <a:solidFill>
                    <a:srgbClr val="006666"/>
                  </a:solidFill>
                  <a:latin typeface="Arial" panose="020B0604020202020204" pitchFamily="34" charset="0"/>
                </a:rPr>
                <a:t>ĐÔ ĐỐC TUYẾT</a:t>
              </a:r>
              <a:endParaRPr lang="en-US" altLang="en-US" sz="700" b="1" dirty="0">
                <a:solidFill>
                  <a:srgbClr val="006666"/>
                </a:solidFill>
                <a:latin typeface="Arial" panose="020B0604020202020204" pitchFamily="34" charset="0"/>
                <a:ea typeface="Arial" panose="020B0604020202020204" pitchFamily="34" charset="0"/>
              </a:endParaRPr>
            </a:p>
          </p:txBody>
        </p:sp>
      </p:grpSp>
      <p:grpSp>
        <p:nvGrpSpPr>
          <p:cNvPr id="14" name="Group 74"/>
          <p:cNvGrpSpPr/>
          <p:nvPr/>
        </p:nvGrpSpPr>
        <p:grpSpPr>
          <a:xfrm>
            <a:off x="8915400" y="2209800"/>
            <a:ext cx="603250" cy="1914525"/>
            <a:chOff x="3508" y="1290"/>
            <a:chExt cx="380" cy="1206"/>
          </a:xfrm>
        </p:grpSpPr>
        <p:grpSp>
          <p:nvGrpSpPr>
            <p:cNvPr id="34852" name="Group 59"/>
            <p:cNvGrpSpPr/>
            <p:nvPr/>
          </p:nvGrpSpPr>
          <p:grpSpPr>
            <a:xfrm rot="-5168621" flipV="1">
              <a:off x="3220" y="1828"/>
              <a:ext cx="956" cy="380"/>
              <a:chOff x="1088" y="984"/>
              <a:chExt cx="2567" cy="972"/>
            </a:xfrm>
          </p:grpSpPr>
          <p:sp>
            <p:nvSpPr>
              <p:cNvPr id="34853" name="Freeform 60"/>
              <p:cNvSpPr/>
              <p:nvPr/>
            </p:nvSpPr>
            <p:spPr>
              <a:xfrm>
                <a:off x="1088" y="1278"/>
                <a:ext cx="568" cy="678"/>
              </a:xfrm>
              <a:custGeom>
                <a:avLst/>
                <a:gdLst/>
                <a:ahLst/>
                <a:cxnLst>
                  <a:cxn ang="0">
                    <a:pos x="249" y="516"/>
                  </a:cxn>
                  <a:cxn ang="0">
                    <a:pos x="0" y="361"/>
                  </a:cxn>
                  <a:cxn ang="0">
                    <a:pos x="388" y="0"/>
                  </a:cxn>
                  <a:cxn ang="0">
                    <a:pos x="568" y="192"/>
                  </a:cxn>
                  <a:cxn ang="0">
                    <a:pos x="298" y="678"/>
                  </a:cxn>
                  <a:cxn ang="0">
                    <a:pos x="249" y="516"/>
                  </a:cxn>
                </a:cxnLst>
                <a:pathLst>
                  <a:path w="568" h="678">
                    <a:moveTo>
                      <a:pt x="249" y="516"/>
                    </a:moveTo>
                    <a:lnTo>
                      <a:pt x="0" y="361"/>
                    </a:lnTo>
                    <a:lnTo>
                      <a:pt x="388" y="0"/>
                    </a:lnTo>
                    <a:lnTo>
                      <a:pt x="568" y="192"/>
                    </a:lnTo>
                    <a:lnTo>
                      <a:pt x="298" y="678"/>
                    </a:lnTo>
                    <a:lnTo>
                      <a:pt x="249" y="516"/>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nvGrpSpPr>
              <p:cNvPr id="34854" name="Group 61"/>
              <p:cNvGrpSpPr/>
              <p:nvPr/>
            </p:nvGrpSpPr>
            <p:grpSpPr>
              <a:xfrm>
                <a:off x="1214" y="984"/>
                <a:ext cx="2441" cy="869"/>
                <a:chOff x="1214" y="984"/>
                <a:chExt cx="2441" cy="869"/>
              </a:xfrm>
            </p:grpSpPr>
            <p:sp>
              <p:nvSpPr>
                <p:cNvPr id="34855" name="Freeform 62"/>
                <p:cNvSpPr/>
                <p:nvPr/>
              </p:nvSpPr>
              <p:spPr>
                <a:xfrm>
                  <a:off x="2778" y="1137"/>
                  <a:ext cx="877" cy="430"/>
                </a:xfrm>
                <a:custGeom>
                  <a:avLst/>
                  <a:gdLst/>
                  <a:ahLst/>
                  <a:cxnLst>
                    <a:cxn ang="0">
                      <a:pos x="55" y="0"/>
                    </a:cxn>
                    <a:cxn ang="0">
                      <a:pos x="734" y="338"/>
                    </a:cxn>
                    <a:cxn ang="0">
                      <a:pos x="655" y="230"/>
                    </a:cxn>
                    <a:cxn ang="0">
                      <a:pos x="877" y="409"/>
                    </a:cxn>
                    <a:cxn ang="0">
                      <a:pos x="643" y="430"/>
                    </a:cxn>
                    <a:cxn ang="0">
                      <a:pos x="720" y="366"/>
                    </a:cxn>
                    <a:cxn ang="0">
                      <a:pos x="0" y="93"/>
                    </a:cxn>
                    <a:cxn ang="0">
                      <a:pos x="55" y="0"/>
                    </a:cxn>
                  </a:cxnLst>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sp>
              <p:nvSpPr>
                <p:cNvPr id="34856" name="Freeform 63"/>
                <p:cNvSpPr/>
                <p:nvPr/>
              </p:nvSpPr>
              <p:spPr>
                <a:xfrm>
                  <a:off x="1214" y="984"/>
                  <a:ext cx="1949" cy="869"/>
                </a:xfrm>
                <a:custGeom>
                  <a:avLst/>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solidFill>
                <a:ln w="9525" cap="flat" cmpd="sng">
                  <a:solidFill>
                    <a:srgbClr val="FF0000"/>
                  </a:solidFill>
                  <a:prstDash val="solid"/>
                  <a:round/>
                  <a:headEnd type="none" w="med" len="med"/>
                  <a:tailEnd type="none" w="med" len="med"/>
                </a:ln>
              </p:spPr>
              <p:txBody>
                <a:bodyPr/>
                <a:p>
                  <a:endParaRPr lang="en-US"/>
                </a:p>
              </p:txBody>
            </p:sp>
          </p:grpSp>
        </p:grpSp>
        <p:sp>
          <p:nvSpPr>
            <p:cNvPr id="34857" name="Rectangle 68"/>
            <p:cNvSpPr/>
            <p:nvPr/>
          </p:nvSpPr>
          <p:spPr>
            <a:xfrm rot="-5400000">
              <a:off x="3274" y="1709"/>
              <a:ext cx="966" cy="125"/>
            </a:xfrm>
            <a:prstGeom prst="rect">
              <a:avLst/>
            </a:prstGeom>
            <a:noFill/>
            <a:ln w="9525">
              <a:noFill/>
            </a:ln>
          </p:spPr>
          <p:txBody>
            <a:bodyPr anchor="t" anchorCtr="0">
              <a:spAutoFit/>
            </a:bodyPr>
            <a:p>
              <a:pPr>
                <a:buFontTx/>
              </a:pPr>
              <a:r>
                <a:rPr lang="en-US" altLang="en-US" sz="700" b="1" dirty="0">
                  <a:solidFill>
                    <a:srgbClr val="006666"/>
                  </a:solidFill>
                  <a:latin typeface="Arial" panose="020B0604020202020204" pitchFamily="34" charset="0"/>
                </a:rPr>
                <a:t>ĐÔ ĐỐC LỘC</a:t>
              </a:r>
              <a:endParaRPr lang="en-US" altLang="en-US" sz="700" b="1" dirty="0">
                <a:solidFill>
                  <a:srgbClr val="006666"/>
                </a:solidFill>
                <a:latin typeface="Arial" panose="020B0604020202020204" pitchFamily="34" charset="0"/>
                <a:ea typeface="Arial" panose="020B0604020202020204" pitchFamily="34" charset="0"/>
              </a:endParaRPr>
            </a:p>
          </p:txBody>
        </p:sp>
      </p:grpSp>
      <p:sp>
        <p:nvSpPr>
          <p:cNvPr id="28685" name="Rectangle 42"/>
          <p:cNvSpPr>
            <a:spLocks noChangeArrowheads="1"/>
          </p:cNvSpPr>
          <p:nvPr/>
        </p:nvSpPr>
        <p:spPr bwMode="auto">
          <a:xfrm>
            <a:off x="1524000" y="228600"/>
            <a:ext cx="4191000" cy="5262245"/>
          </a:xfrm>
          <a:prstGeom prst="rect">
            <a:avLst/>
          </a:prstGeom>
          <a:noFill/>
          <a:ln w="9525">
            <a:noFill/>
            <a:miter lim="800000"/>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marR="0" lvl="0" indent="0" algn="just" defTabSz="914400" rtl="0" eaLnBrk="1" fontAlgn="base" latinLnBrk="0" hangingPunct="1">
              <a:lnSpc>
                <a:spcPct val="100000"/>
              </a:lnSpc>
              <a:spcBef>
                <a:spcPct val="0"/>
              </a:spcBef>
              <a:spcAft>
                <a:spcPct val="0"/>
              </a:spcAft>
              <a:buClrTx/>
              <a:buSzTx/>
              <a:buFontTx/>
              <a:buChar char="-"/>
            </a:pPr>
            <a:r>
              <a:rPr kumimoji="0" sz="2400" b="1" i="1" u="none" strike="noStrike" kern="1200" cap="none" spc="0" normalizeH="0" baseline="0" noProof="1" dirty="0">
                <a:solidFill>
                  <a:srgbClr val="FF0000"/>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Hướng tiến công của đạo quân Quang Trung</a:t>
            </a:r>
            <a:endParaRPr kumimoji="0" sz="2400" b="1" i="1" u="none" strike="noStrike" kern="1200" cap="none" spc="0" normalizeH="0" baseline="0" noProof="1" dirty="0">
              <a:solidFill>
                <a:srgbClr val="FF0000"/>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pP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+TừTam Điệp,Quang Trung chia quân l</a:t>
            </a:r>
            <a:r>
              <a:rPr kumimoji="0" lang="fr-FR" altLang="x-none" sz="2400" b="1" i="1" u="none" strike="noStrike" kern="1200" cap="none" spc="0" normalizeH="0" baseline="0" noProof="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à</a:t>
            </a: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m 5 đạo : </a:t>
            </a:r>
            <a:endPar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pP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Đạo chủ lực do Quang Trung chỉ huy tiến thẳng về Thăng Long ; </a:t>
            </a:r>
            <a:endPar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pP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Đạo thứ hai v</a:t>
            </a:r>
            <a:r>
              <a:rPr kumimoji="0" lang="fr-FR" altLang="x-none" sz="2400" b="1" i="1" u="none" strike="noStrike" kern="1200" cap="none" spc="0" normalizeH="0" baseline="0" noProof="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à</a:t>
            </a: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 thứ ba đánh v</a:t>
            </a:r>
            <a:r>
              <a:rPr kumimoji="0" lang="fr-FR" altLang="x-none" sz="2400" b="1" i="1" u="none" strike="noStrike" kern="1200" cap="none" spc="0" normalizeH="0" baseline="0" noProof="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à</a:t>
            </a: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o Tây Nam Thăng Long </a:t>
            </a:r>
            <a:endPar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pP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Đạo thứ tư tiến ra Hải Dương ; </a:t>
            </a:r>
            <a:endPar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pPr>
            <a:r>
              <a:rPr kumimoji="0" lang="fr-FR" altLang="x-none" sz="2400" b="1" i="1" u="none" strike="noStrike" kern="1200" cap="none" spc="0" normalizeH="0" baseline="0" noProof="1" dirty="0">
                <a:solidFill>
                  <a:srgbClr val="0000FF"/>
                </a:solidFill>
                <a:latin typeface="Times New Roman" panose="02020603050405020304" pitchFamily="18" charset="0"/>
                <a:ea typeface="+mn-ea"/>
                <a:cs typeface="Times New Roman" panose="02020603050405020304" pitchFamily="18" charset="0"/>
              </a:rPr>
              <a:t>Đạo thứ năm tiến lên Lạng Giang chặn đường rút lui của giặc.</a:t>
            </a:r>
            <a:endParaRPr kumimoji="0" sz="2400" b="1" i="1" u="none" strike="noStrike" kern="1200" cap="none" spc="0" normalizeH="0" baseline="0" noProof="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85">
                                            <p:txEl>
                                              <p:charRg st="0" end="41"/>
                                            </p:txEl>
                                          </p:spTgt>
                                        </p:tgtEl>
                                        <p:attrNameLst>
                                          <p:attrName>style.visibility</p:attrName>
                                        </p:attrNameLst>
                                      </p:cBhvr>
                                      <p:to>
                                        <p:strVal val="visible"/>
                                      </p:to>
                                    </p:set>
                                    <p:animEffect transition="in" filter="blinds(horizontal)">
                                      <p:cBhvr>
                                        <p:cTn id="7" dur="500"/>
                                        <p:tgtEl>
                                          <p:spTgt spid="28685">
                                            <p:txEl>
                                              <p:charRg st="0" end="4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85">
                                            <p:txEl>
                                              <p:charRg st="41" end="88"/>
                                            </p:txEl>
                                          </p:spTgt>
                                        </p:tgtEl>
                                        <p:attrNameLst>
                                          <p:attrName>style.visibility</p:attrName>
                                        </p:attrNameLst>
                                      </p:cBhvr>
                                      <p:to>
                                        <p:strVal val="visible"/>
                                      </p:to>
                                    </p:set>
                                    <p:animEffect transition="in" filter="blinds(horizontal)">
                                      <p:cBhvr>
                                        <p:cTn id="12" dur="500"/>
                                        <p:tgtEl>
                                          <p:spTgt spid="28685">
                                            <p:txEl>
                                              <p:charRg st="41" end="8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685">
                                            <p:txEl>
                                              <p:charRg st="88" end="151"/>
                                            </p:txEl>
                                          </p:spTgt>
                                        </p:tgtEl>
                                        <p:attrNameLst>
                                          <p:attrName>style.visibility</p:attrName>
                                        </p:attrNameLst>
                                      </p:cBhvr>
                                      <p:to>
                                        <p:strVal val="visible"/>
                                      </p:to>
                                    </p:set>
                                    <p:animEffect transition="in" filter="blinds(horizontal)">
                                      <p:cBhvr>
                                        <p:cTn id="17" dur="500"/>
                                        <p:tgtEl>
                                          <p:spTgt spid="28685">
                                            <p:txEl>
                                              <p:charRg st="88" end="15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685">
                                            <p:txEl>
                                              <p:charRg st="151" end="202"/>
                                            </p:txEl>
                                          </p:spTgt>
                                        </p:tgtEl>
                                        <p:attrNameLst>
                                          <p:attrName>style.visibility</p:attrName>
                                        </p:attrNameLst>
                                      </p:cBhvr>
                                      <p:to>
                                        <p:strVal val="visible"/>
                                      </p:to>
                                    </p:set>
                                    <p:animEffect transition="in" filter="blinds(horizontal)">
                                      <p:cBhvr>
                                        <p:cTn id="27" dur="500"/>
                                        <p:tgtEl>
                                          <p:spTgt spid="28685">
                                            <p:txEl>
                                              <p:charRg st="151" end="20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8685">
                                            <p:txEl>
                                              <p:charRg st="202" end="234"/>
                                            </p:txEl>
                                          </p:spTgt>
                                        </p:tgtEl>
                                        <p:attrNameLst>
                                          <p:attrName>style.visibility</p:attrName>
                                        </p:attrNameLst>
                                      </p:cBhvr>
                                      <p:to>
                                        <p:strVal val="visible"/>
                                      </p:to>
                                    </p:set>
                                    <p:animEffect transition="in" filter="blinds(horizontal)">
                                      <p:cBhvr>
                                        <p:cTn id="42" dur="500"/>
                                        <p:tgtEl>
                                          <p:spTgt spid="28685">
                                            <p:txEl>
                                              <p:charRg st="202" end="23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8685">
                                            <p:txEl>
                                              <p:charRg st="234" end="295"/>
                                            </p:txEl>
                                          </p:spTgt>
                                        </p:tgtEl>
                                        <p:attrNameLst>
                                          <p:attrName>style.visibility</p:attrName>
                                        </p:attrNameLst>
                                      </p:cBhvr>
                                      <p:to>
                                        <p:strVal val="visible"/>
                                      </p:to>
                                    </p:set>
                                    <p:animEffect transition="in" filter="blinds(horizontal)">
                                      <p:cBhvr>
                                        <p:cTn id="52" dur="500"/>
                                        <p:tgtEl>
                                          <p:spTgt spid="28685">
                                            <p:txEl>
                                              <p:charRg st="234" end="29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1" name="Picture 2"/>
          <p:cNvPicPr>
            <a:picLocks noChangeAspect="1"/>
          </p:cNvPicPr>
          <p:nvPr/>
        </p:nvPicPr>
        <p:blipFill>
          <a:blip r:embed="rId1"/>
          <a:stretch>
            <a:fillRect/>
          </a:stretch>
        </p:blipFill>
        <p:spPr>
          <a:xfrm>
            <a:off x="-414337" y="-185737"/>
            <a:ext cx="13101637" cy="7286625"/>
          </a:xfrm>
          <a:prstGeom prst="rect">
            <a:avLst/>
          </a:prstGeom>
          <a:noFill/>
          <a:ln w="9525">
            <a:noFill/>
          </a:ln>
        </p:spPr>
      </p:pic>
      <p:sp>
        <p:nvSpPr>
          <p:cNvPr id="35842" name="TextBox 3"/>
          <p:cNvSpPr txBox="1"/>
          <p:nvPr/>
        </p:nvSpPr>
        <p:spPr>
          <a:xfrm>
            <a:off x="373063" y="655638"/>
            <a:ext cx="11445875" cy="5603875"/>
          </a:xfrm>
          <a:prstGeom prst="rect">
            <a:avLst/>
          </a:prstGeom>
          <a:noFill/>
          <a:ln w="9525">
            <a:noFill/>
          </a:ln>
        </p:spPr>
        <p:txBody>
          <a:bodyPr anchor="t" anchorCtr="0">
            <a:spAutoFit/>
          </a:bodyPr>
          <a:p>
            <a:pPr algn="just"/>
            <a:r>
              <a:rPr lang="en-AU" altLang="x-none" sz="2800" b="1" dirty="0">
                <a:solidFill>
                  <a:srgbClr val="FF0000"/>
                </a:solidFill>
                <a:latin typeface="Times New Roman" panose="02020603050405020304" pitchFamily="18" charset="0"/>
              </a:rPr>
              <a:t>d. Đại phá quân Thanh xâm lược</a:t>
            </a:r>
            <a:endParaRPr lang="en-AU" altLang="x-none" sz="2800" dirty="0">
              <a:solidFill>
                <a:srgbClr val="FF0000"/>
              </a:solidFill>
              <a:latin typeface="Times New Roman" panose="02020603050405020304" pitchFamily="18" charset="0"/>
            </a:endParaRPr>
          </a:p>
          <a:p>
            <a:pPr algn="just"/>
            <a:r>
              <a:rPr lang="en-AU" altLang="x-none" sz="2800" b="1" dirty="0">
                <a:latin typeface="Times New Roman" panose="02020603050405020304" pitchFamily="18" charset="0"/>
              </a:rPr>
              <a:t> </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Vua Lê Chiêu Thống “thế cùng lực kiệt” cầu cứu nh</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 Thanh, nhân cơ hội n</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y, Tôn Sĩ Nghị chỉ huy 29 vạn quân Thanh xâm lược nước ta.</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Quân Tây Sơn thực hiện kế sách “vườn không nh</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 trống” rút khỏi Thăng Long, xây dựng tuyến phòng thủ Tam Điệp-Biện Sơn.</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Tháng 12-1788, Nguyễn Huệ lên ngôi ho</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ng đế, lấy niên hiệu l</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 Quang Trung, chỉ huy 5 đạo quân Tây Sơn tiến quân ra Thăng Long.</a:t>
            </a:r>
            <a:endParaRPr lang="en-AU" altLang="x-none" sz="2800" dirty="0">
              <a:latin typeface="Times New Roman" panose="02020603050405020304" pitchFamily="18" charset="0"/>
            </a:endParaRPr>
          </a:p>
          <a:p>
            <a:r>
              <a:rPr lang="en-US" sz="2800" dirty="0">
                <a:latin typeface="Times New Roman" panose="02020603050405020304" pitchFamily="18" charset="0"/>
              </a:rPr>
              <a:t>- Chỉ trong vòng 5 ng</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y (từ đêm 30 đến ng</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y mồng 5 Tết Kỷ Dậu), qua các trận đánh lớn như: H</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 Hồi, Ngọc Hồi, Đống Đa, quân Tây Sơn đã quét sạch quân xâm lược, giải phóng đất nước.</a:t>
            </a:r>
            <a:endParaRPr lang="en-AU" altLang="x-none" sz="28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Picture 4"/>
          <p:cNvPicPr>
            <a:picLocks noChangeAspect="1"/>
          </p:cNvPicPr>
          <p:nvPr/>
        </p:nvPicPr>
        <p:blipFill>
          <a:blip r:embed="rId1"/>
          <a:stretch>
            <a:fillRect/>
          </a:stretch>
        </p:blipFill>
        <p:spPr>
          <a:xfrm>
            <a:off x="0" y="0"/>
            <a:ext cx="12192000" cy="6994525"/>
          </a:xfrm>
          <a:prstGeom prst="rect">
            <a:avLst/>
          </a:prstGeom>
          <a:noFill/>
          <a:ln w="9525">
            <a:noFill/>
          </a:ln>
        </p:spPr>
      </p:pic>
      <p:sp>
        <p:nvSpPr>
          <p:cNvPr id="36866" name="TextBox 6"/>
          <p:cNvSpPr txBox="1"/>
          <p:nvPr/>
        </p:nvSpPr>
        <p:spPr>
          <a:xfrm>
            <a:off x="1828800" y="487363"/>
            <a:ext cx="9640888" cy="490537"/>
          </a:xfrm>
          <a:prstGeom prst="rect">
            <a:avLst/>
          </a:prstGeom>
          <a:noFill/>
          <a:ln w="9525">
            <a:noFill/>
          </a:ln>
        </p:spPr>
        <p:txBody>
          <a:bodyPr anchor="t" anchorCtr="0">
            <a:spAutoFit/>
          </a:bodyPr>
          <a:p>
            <a:pPr algn="just">
              <a:lnSpc>
                <a:spcPct val="115000"/>
              </a:lnSpc>
              <a:spcAft>
                <a:spcPts val="1000"/>
              </a:spcAft>
            </a:pPr>
            <a:r>
              <a:rPr lang="en-US" sz="2400" b="1" dirty="0">
                <a:solidFill>
                  <a:srgbClr val="FF0000"/>
                </a:solidFill>
                <a:latin typeface="Times New Roman" panose="02020603050405020304" pitchFamily="18" charset="0"/>
              </a:rPr>
              <a:t>3. Nguyên nhân thắng lợi v</a:t>
            </a:r>
            <a:r>
              <a:rPr lang="en-US" sz="2400" b="1" dirty="0">
                <a:solidFill>
                  <a:srgbClr val="FF0000"/>
                </a:solidFill>
                <a:latin typeface="Times New Roman" panose="02020603050405020304" pitchFamily="18" charset="0"/>
                <a:ea typeface="Calibri" panose="020F0502020204030204" pitchFamily="34" charset="0"/>
              </a:rPr>
              <a:t>à</a:t>
            </a:r>
            <a:r>
              <a:rPr lang="en-US" sz="2400" b="1" dirty="0">
                <a:solidFill>
                  <a:srgbClr val="FF0000"/>
                </a:solidFill>
                <a:latin typeface="Times New Roman" panose="02020603050405020304" pitchFamily="18" charset="0"/>
              </a:rPr>
              <a:t> ý nghĩa lịch sử của phong tr</a:t>
            </a:r>
            <a:r>
              <a:rPr lang="en-US" sz="2400" b="1" dirty="0">
                <a:solidFill>
                  <a:srgbClr val="FF0000"/>
                </a:solidFill>
                <a:latin typeface="Times New Roman" panose="02020603050405020304" pitchFamily="18" charset="0"/>
                <a:ea typeface="Calibri" panose="020F0502020204030204" pitchFamily="34" charset="0"/>
              </a:rPr>
              <a:t>à</a:t>
            </a:r>
            <a:r>
              <a:rPr lang="en-US" sz="2400" b="1" dirty="0">
                <a:solidFill>
                  <a:srgbClr val="FF0000"/>
                </a:solidFill>
                <a:latin typeface="Times New Roman" panose="02020603050405020304" pitchFamily="18" charset="0"/>
              </a:rPr>
              <a:t>o Tây Sơn</a:t>
            </a:r>
            <a:endParaRPr lang="en-AU" altLang="x-none" sz="2400" dirty="0">
              <a:solidFill>
                <a:srgbClr val="FF0000"/>
              </a:solidFill>
              <a:latin typeface="Calibri" panose="020F0502020204030204" pitchFamily="34" charset="0"/>
              <a:ea typeface="Calibri" panose="020F0502020204030204" pitchFamily="34" charset="0"/>
            </a:endParaRPr>
          </a:p>
        </p:txBody>
      </p:sp>
      <p:sp>
        <p:nvSpPr>
          <p:cNvPr id="36867" name="TextBox 8"/>
          <p:cNvSpPr txBox="1"/>
          <p:nvPr/>
        </p:nvSpPr>
        <p:spPr>
          <a:xfrm>
            <a:off x="665163" y="1587500"/>
            <a:ext cx="10628312" cy="1836738"/>
          </a:xfrm>
          <a:prstGeom prst="rect">
            <a:avLst/>
          </a:prstGeom>
          <a:noFill/>
          <a:ln w="9525">
            <a:noFill/>
          </a:ln>
        </p:spPr>
        <p:txBody>
          <a:bodyPr anchor="t" anchorCtr="0">
            <a:spAutoFit/>
          </a:bodyPr>
          <a:p>
            <a:pPr algn="just">
              <a:lnSpc>
                <a:spcPct val="115000"/>
              </a:lnSpc>
              <a:spcAft>
                <a:spcPts val="1000"/>
              </a:spcAft>
            </a:pPr>
            <a:endParaRPr lang="en-AU" altLang="x-none" sz="1400" dirty="0">
              <a:latin typeface="Calibri" panose="020F0502020204030204" pitchFamily="34" charset="0"/>
            </a:endParaRPr>
          </a:p>
          <a:p>
            <a:pPr algn="just">
              <a:lnSpc>
                <a:spcPct val="115000"/>
              </a:lnSpc>
              <a:spcAft>
                <a:spcPts val="1000"/>
              </a:spcAft>
            </a:pPr>
            <a:r>
              <a:rPr lang="en-US" sz="2400" dirty="0">
                <a:latin typeface="Times New Roman" panose="02020603050405020304" pitchFamily="18" charset="0"/>
              </a:rPr>
              <a:t>1. Hãy cho biết nguyên nhân thắng lợi v</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 ý nghĩa lịch sử của phong tr</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o Tây Sơn.</a:t>
            </a:r>
            <a:endParaRPr lang="en-AU" altLang="x-none" sz="2400" dirty="0">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2. Đánh giá vai trò của Nguyễn Huệ - Quang Trung trong phong tr</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o Tây Sơn v</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 lịch sử dân tộc.</a:t>
            </a:r>
            <a:endParaRPr lang="en-AU" altLang="x-none" sz="24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Picture 4"/>
          <p:cNvPicPr>
            <a:picLocks noChangeAspect="1"/>
          </p:cNvPicPr>
          <p:nvPr/>
        </p:nvPicPr>
        <p:blipFill>
          <a:blip r:embed="rId1"/>
          <a:stretch>
            <a:fillRect/>
          </a:stretch>
        </p:blipFill>
        <p:spPr>
          <a:xfrm>
            <a:off x="0" y="0"/>
            <a:ext cx="12192000" cy="6994525"/>
          </a:xfrm>
          <a:prstGeom prst="rect">
            <a:avLst/>
          </a:prstGeom>
          <a:noFill/>
          <a:ln w="9525">
            <a:noFill/>
          </a:ln>
        </p:spPr>
      </p:pic>
      <p:sp>
        <p:nvSpPr>
          <p:cNvPr id="38914" name="TextBox 2"/>
          <p:cNvSpPr txBox="1"/>
          <p:nvPr/>
        </p:nvSpPr>
        <p:spPr>
          <a:xfrm>
            <a:off x="425450" y="865188"/>
            <a:ext cx="11341100" cy="5127625"/>
          </a:xfrm>
          <a:prstGeom prst="rect">
            <a:avLst/>
          </a:prstGeom>
          <a:noFill/>
          <a:ln w="9525">
            <a:noFill/>
          </a:ln>
        </p:spPr>
        <p:txBody>
          <a:bodyPr anchor="t" anchorCtr="0">
            <a:spAutoFit/>
          </a:bodyPr>
          <a:p>
            <a:pPr algn="just">
              <a:lnSpc>
                <a:spcPct val="115000"/>
              </a:lnSpc>
              <a:spcAft>
                <a:spcPts val="1000"/>
              </a:spcAft>
            </a:pPr>
            <a:r>
              <a:rPr lang="en-US" sz="2400" b="1" dirty="0">
                <a:solidFill>
                  <a:srgbClr val="FF0000"/>
                </a:solidFill>
                <a:latin typeface="Times New Roman" panose="02020603050405020304" pitchFamily="18" charset="0"/>
              </a:rPr>
              <a:t>3. Nguyên nhân thắng lợi v</a:t>
            </a:r>
            <a:r>
              <a:rPr lang="en-US" sz="2400" b="1" dirty="0">
                <a:solidFill>
                  <a:srgbClr val="FF0000"/>
                </a:solidFill>
                <a:latin typeface="Times New Roman" panose="02020603050405020304" pitchFamily="18" charset="0"/>
                <a:ea typeface="Calibri" panose="020F0502020204030204" pitchFamily="34" charset="0"/>
              </a:rPr>
              <a:t>à</a:t>
            </a:r>
            <a:r>
              <a:rPr lang="en-US" sz="2400" b="1" dirty="0">
                <a:solidFill>
                  <a:srgbClr val="FF0000"/>
                </a:solidFill>
                <a:latin typeface="Times New Roman" panose="02020603050405020304" pitchFamily="18" charset="0"/>
              </a:rPr>
              <a:t> ý nghĩa lịch sử của phong tr</a:t>
            </a:r>
            <a:r>
              <a:rPr lang="en-US" sz="2400" b="1" dirty="0">
                <a:solidFill>
                  <a:srgbClr val="FF0000"/>
                </a:solidFill>
                <a:latin typeface="Times New Roman" panose="02020603050405020304" pitchFamily="18" charset="0"/>
                <a:ea typeface="Calibri" panose="020F0502020204030204" pitchFamily="34" charset="0"/>
              </a:rPr>
              <a:t>à</a:t>
            </a:r>
            <a:r>
              <a:rPr lang="en-US" sz="2400" b="1" dirty="0">
                <a:solidFill>
                  <a:srgbClr val="FF0000"/>
                </a:solidFill>
                <a:latin typeface="Times New Roman" panose="02020603050405020304" pitchFamily="18" charset="0"/>
              </a:rPr>
              <a:t>o Tây Sơn</a:t>
            </a:r>
            <a:endParaRPr lang="en-AU" altLang="x-none" sz="2400" dirty="0">
              <a:solidFill>
                <a:srgbClr val="FF0000"/>
              </a:solidFill>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 Nguyên nhân thắng lợi:</a:t>
            </a:r>
            <a:endParaRPr lang="en-AU" altLang="x-none" sz="2400" dirty="0">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 Tinh thần yêu nước, sự đồng lòng v</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 ý chí chiến đấu dũng cảm của nhân dân ta.</a:t>
            </a:r>
            <a:endParaRPr lang="en-AU" altLang="x-none" sz="2400" dirty="0">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 Sự lãnh đạo t</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i tình, sáng suốt của Quang Trung-Nguyễn Huệ v</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 bộ chỉ huy nghĩa quân.</a:t>
            </a:r>
            <a:endParaRPr lang="en-AU" altLang="x-none" sz="2400" dirty="0">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 Ý nghĩa lịch sử </a:t>
            </a:r>
            <a:endParaRPr lang="en-AU" altLang="x-none" sz="2400" dirty="0">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 Lật đổ các chính quyền phong kiến Nguyễn, Trịnh, Lê xóa bỏ tình trạng chia cắt Đ</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ng Trong-Đ</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ng Ngo</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i.</a:t>
            </a:r>
            <a:endParaRPr lang="en-AU" altLang="x-none" sz="2400" dirty="0">
              <a:latin typeface="Times New Roman" panose="02020603050405020304" pitchFamily="18" charset="0"/>
            </a:endParaRPr>
          </a:p>
          <a:p>
            <a:pPr algn="just">
              <a:lnSpc>
                <a:spcPct val="115000"/>
              </a:lnSpc>
              <a:spcAft>
                <a:spcPts val="1000"/>
              </a:spcAft>
            </a:pPr>
            <a:r>
              <a:rPr lang="en-US" sz="2400" dirty="0">
                <a:latin typeface="Times New Roman" panose="02020603050405020304" pitchFamily="18" charset="0"/>
              </a:rPr>
              <a:t>+ Đặt cơ sở cho việc khôi phục nền thống nhất quốc gia.</a:t>
            </a:r>
            <a:endParaRPr lang="en-AU" altLang="x-none" sz="2400" dirty="0">
              <a:latin typeface="Times New Roman" panose="02020603050405020304" pitchFamily="18" charset="0"/>
            </a:endParaRPr>
          </a:p>
          <a:p>
            <a:r>
              <a:rPr lang="en-US" sz="2400" dirty="0">
                <a:latin typeface="Times New Roman" panose="02020603050405020304" pitchFamily="18" charset="0"/>
              </a:rPr>
              <a:t>+ Đánh tan các cuộc xâm lược quân Xiêm, quân Thanh, bảo vệ vững chắc nền độc lập v</a:t>
            </a:r>
            <a:r>
              <a:rPr lang="en-US" sz="2400" dirty="0">
                <a:latin typeface="Times New Roman" panose="02020603050405020304" pitchFamily="18" charset="0"/>
                <a:ea typeface="Calibri" panose="020F0502020204030204" pitchFamily="34" charset="0"/>
              </a:rPr>
              <a:t>à</a:t>
            </a:r>
            <a:r>
              <a:rPr lang="en-US" sz="2400" dirty="0">
                <a:latin typeface="Times New Roman" panose="02020603050405020304" pitchFamily="18" charset="0"/>
              </a:rPr>
              <a:t> chủ quyền lãnh thổ của Tổ quốc.</a:t>
            </a:r>
            <a:endParaRPr lang="en-AU" altLang="x-none" sz="24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Picture 4"/>
          <p:cNvPicPr>
            <a:picLocks noChangeAspect="1"/>
          </p:cNvPicPr>
          <p:nvPr/>
        </p:nvPicPr>
        <p:blipFill>
          <a:blip r:embed="rId1"/>
          <a:stretch>
            <a:fillRect/>
          </a:stretch>
        </p:blipFill>
        <p:spPr>
          <a:xfrm>
            <a:off x="0" y="0"/>
            <a:ext cx="12192000" cy="6994525"/>
          </a:xfrm>
          <a:prstGeom prst="rect">
            <a:avLst/>
          </a:prstGeom>
          <a:noFill/>
          <a:ln w="9525">
            <a:noFill/>
          </a:ln>
        </p:spPr>
      </p:pic>
      <p:sp>
        <p:nvSpPr>
          <p:cNvPr id="40962" name="TextBox 6"/>
          <p:cNvSpPr txBox="1"/>
          <p:nvPr/>
        </p:nvSpPr>
        <p:spPr>
          <a:xfrm>
            <a:off x="1828800" y="487363"/>
            <a:ext cx="9640888" cy="490537"/>
          </a:xfrm>
          <a:prstGeom prst="rect">
            <a:avLst/>
          </a:prstGeom>
          <a:noFill/>
          <a:ln w="9525">
            <a:noFill/>
          </a:ln>
        </p:spPr>
        <p:txBody>
          <a:bodyPr anchor="t" anchorCtr="0">
            <a:spAutoFit/>
          </a:bodyPr>
          <a:p>
            <a:pPr algn="just">
              <a:lnSpc>
                <a:spcPct val="115000"/>
              </a:lnSpc>
              <a:spcAft>
                <a:spcPts val="1000"/>
              </a:spcAft>
            </a:pPr>
            <a:r>
              <a:rPr lang="en-US" sz="2400" b="1" dirty="0">
                <a:solidFill>
                  <a:srgbClr val="FF0000"/>
                </a:solidFill>
                <a:latin typeface="Times New Roman" panose="02020603050405020304" pitchFamily="18" charset="0"/>
              </a:rPr>
              <a:t>3. Nguyên nhân thắng lợi v</a:t>
            </a:r>
            <a:r>
              <a:rPr lang="en-US" sz="2400" b="1" dirty="0">
                <a:solidFill>
                  <a:srgbClr val="FF0000"/>
                </a:solidFill>
                <a:latin typeface="Times New Roman" panose="02020603050405020304" pitchFamily="18" charset="0"/>
                <a:ea typeface="Calibri" panose="020F0502020204030204" pitchFamily="34" charset="0"/>
              </a:rPr>
              <a:t>à</a:t>
            </a:r>
            <a:r>
              <a:rPr lang="en-US" sz="2400" b="1" dirty="0">
                <a:solidFill>
                  <a:srgbClr val="FF0000"/>
                </a:solidFill>
                <a:latin typeface="Times New Roman" panose="02020603050405020304" pitchFamily="18" charset="0"/>
              </a:rPr>
              <a:t> ý nghĩa lịch sử của phong tr</a:t>
            </a:r>
            <a:r>
              <a:rPr lang="en-US" sz="2400" b="1" dirty="0">
                <a:solidFill>
                  <a:srgbClr val="FF0000"/>
                </a:solidFill>
                <a:latin typeface="Times New Roman" panose="02020603050405020304" pitchFamily="18" charset="0"/>
                <a:ea typeface="Calibri" panose="020F0502020204030204" pitchFamily="34" charset="0"/>
              </a:rPr>
              <a:t>à</a:t>
            </a:r>
            <a:r>
              <a:rPr lang="en-US" sz="2400" b="1" dirty="0">
                <a:solidFill>
                  <a:srgbClr val="FF0000"/>
                </a:solidFill>
                <a:latin typeface="Times New Roman" panose="02020603050405020304" pitchFamily="18" charset="0"/>
              </a:rPr>
              <a:t>o Tây Sơn</a:t>
            </a:r>
            <a:endParaRPr lang="en-AU" altLang="x-none" sz="2400" dirty="0">
              <a:solidFill>
                <a:srgbClr val="FF0000"/>
              </a:solidFill>
              <a:latin typeface="Calibri" panose="020F0502020204030204" pitchFamily="34" charset="0"/>
              <a:ea typeface="Calibri" panose="020F0502020204030204" pitchFamily="34" charset="0"/>
            </a:endParaRPr>
          </a:p>
        </p:txBody>
      </p:sp>
      <p:sp>
        <p:nvSpPr>
          <p:cNvPr id="40963" name="TextBox 8"/>
          <p:cNvSpPr txBox="1"/>
          <p:nvPr/>
        </p:nvSpPr>
        <p:spPr>
          <a:xfrm>
            <a:off x="665163" y="1587500"/>
            <a:ext cx="10628312" cy="1836738"/>
          </a:xfrm>
          <a:prstGeom prst="rect">
            <a:avLst/>
          </a:prstGeom>
          <a:noFill/>
          <a:ln w="9525">
            <a:noFill/>
          </a:ln>
        </p:spPr>
        <p:txBody>
          <a:bodyPr anchor="t" anchorCtr="0">
            <a:spAutoFit/>
          </a:bodyPr>
          <a:p>
            <a:pPr algn="just">
              <a:lnSpc>
                <a:spcPct val="115000"/>
              </a:lnSpc>
              <a:spcAft>
                <a:spcPts val="1000"/>
              </a:spcAft>
            </a:pPr>
            <a:endParaRPr lang="en-AU" altLang="x-none" sz="1400" dirty="0">
              <a:solidFill>
                <a:srgbClr val="000000"/>
              </a:solidFill>
              <a:latin typeface="Calibri" panose="020F0502020204030204" pitchFamily="34" charset="0"/>
            </a:endParaRPr>
          </a:p>
          <a:p>
            <a:pPr algn="just">
              <a:lnSpc>
                <a:spcPct val="115000"/>
              </a:lnSpc>
              <a:spcAft>
                <a:spcPts val="1000"/>
              </a:spcAft>
            </a:pPr>
            <a:r>
              <a:rPr lang="en-US" sz="2400" dirty="0">
                <a:solidFill>
                  <a:srgbClr val="000000"/>
                </a:solidFill>
                <a:latin typeface="Times New Roman" panose="02020603050405020304" pitchFamily="18" charset="0"/>
              </a:rPr>
              <a:t>1. Hãy cho biết nguyên nhân thắng lợi v</a:t>
            </a:r>
            <a:r>
              <a:rPr lang="en-US" sz="2400" dirty="0">
                <a:solidFill>
                  <a:srgbClr val="000000"/>
                </a:solidFill>
                <a:latin typeface="Times New Roman" panose="02020603050405020304" pitchFamily="18" charset="0"/>
                <a:ea typeface="Calibri" panose="020F0502020204030204" pitchFamily="34" charset="0"/>
              </a:rPr>
              <a:t>à</a:t>
            </a:r>
            <a:r>
              <a:rPr lang="en-US" sz="2400" dirty="0">
                <a:solidFill>
                  <a:srgbClr val="000000"/>
                </a:solidFill>
                <a:latin typeface="Times New Roman" panose="02020603050405020304" pitchFamily="18" charset="0"/>
              </a:rPr>
              <a:t> ý nghĩa lịch sử của phong tr</a:t>
            </a:r>
            <a:r>
              <a:rPr lang="en-US" sz="2400" dirty="0">
                <a:solidFill>
                  <a:srgbClr val="000000"/>
                </a:solidFill>
                <a:latin typeface="Times New Roman" panose="02020603050405020304" pitchFamily="18" charset="0"/>
                <a:ea typeface="Calibri" panose="020F0502020204030204" pitchFamily="34" charset="0"/>
              </a:rPr>
              <a:t>à</a:t>
            </a:r>
            <a:r>
              <a:rPr lang="en-US" sz="2400" dirty="0">
                <a:solidFill>
                  <a:srgbClr val="000000"/>
                </a:solidFill>
                <a:latin typeface="Times New Roman" panose="02020603050405020304" pitchFamily="18" charset="0"/>
              </a:rPr>
              <a:t>o Tây Sơn.</a:t>
            </a:r>
            <a:endParaRPr lang="en-AU" altLang="x-none" sz="2400" dirty="0">
              <a:solidFill>
                <a:srgbClr val="000000"/>
              </a:solidFill>
              <a:latin typeface="Times New Roman" panose="02020603050405020304" pitchFamily="18" charset="0"/>
            </a:endParaRPr>
          </a:p>
          <a:p>
            <a:pPr algn="just">
              <a:lnSpc>
                <a:spcPct val="115000"/>
              </a:lnSpc>
              <a:spcAft>
                <a:spcPts val="1000"/>
              </a:spcAft>
            </a:pPr>
            <a:r>
              <a:rPr lang="en-US" sz="2400" dirty="0">
                <a:solidFill>
                  <a:srgbClr val="000000"/>
                </a:solidFill>
                <a:latin typeface="Times New Roman" panose="02020603050405020304" pitchFamily="18" charset="0"/>
              </a:rPr>
              <a:t>2. Đánh giá vai trò của Nguyễn Huệ - Quang Trung trong phong tr</a:t>
            </a:r>
            <a:r>
              <a:rPr lang="en-US" sz="2400" dirty="0">
                <a:solidFill>
                  <a:srgbClr val="000000"/>
                </a:solidFill>
                <a:latin typeface="Times New Roman" panose="02020603050405020304" pitchFamily="18" charset="0"/>
                <a:ea typeface="Calibri" panose="020F0502020204030204" pitchFamily="34" charset="0"/>
              </a:rPr>
              <a:t>à</a:t>
            </a:r>
            <a:r>
              <a:rPr lang="en-US" sz="2400" dirty="0">
                <a:solidFill>
                  <a:srgbClr val="000000"/>
                </a:solidFill>
                <a:latin typeface="Times New Roman" panose="02020603050405020304" pitchFamily="18" charset="0"/>
              </a:rPr>
              <a:t>o Tây Sơn v</a:t>
            </a:r>
            <a:r>
              <a:rPr lang="en-US" sz="2400" dirty="0">
                <a:solidFill>
                  <a:srgbClr val="000000"/>
                </a:solidFill>
                <a:latin typeface="Times New Roman" panose="02020603050405020304" pitchFamily="18" charset="0"/>
                <a:ea typeface="Calibri" panose="020F0502020204030204" pitchFamily="34" charset="0"/>
              </a:rPr>
              <a:t>à</a:t>
            </a:r>
            <a:r>
              <a:rPr lang="en-US" sz="2400" dirty="0">
                <a:solidFill>
                  <a:srgbClr val="000000"/>
                </a:solidFill>
                <a:latin typeface="Times New Roman" panose="02020603050405020304" pitchFamily="18" charset="0"/>
              </a:rPr>
              <a:t> lịch sử dân tộc.</a:t>
            </a:r>
            <a:endParaRPr lang="en-AU" altLang="x-none" sz="24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90513" y="538163"/>
            <a:ext cx="11312525" cy="1325563"/>
          </a:xfrm>
          <a:solidFill>
            <a:schemeClr val="accent2"/>
          </a:solidFill>
        </p:spPr>
        <p:txBody>
          <a:bodyPr vert="horz" lIns="91440" tIns="45720" rIns="91440" bIns="45720" rtlCol="0" anchor="ctr">
            <a:normAutofit/>
          </a:bodyPr>
          <a:lstStyle/>
          <a:p>
            <a:pPr marL="666750" marR="0" lvl="0" indent="-145415" algn="ctr" defTabSz="914400" rtl="0" eaLnBrk="1" fontAlgn="auto" latinLnBrk="0" hangingPunct="1">
              <a:lnSpc>
                <a:spcPts val="1610"/>
              </a:lnSpc>
              <a:spcBef>
                <a:spcPts val="340"/>
              </a:spcBef>
              <a:spcAft>
                <a:spcPts val="600"/>
              </a:spcAft>
              <a:buClrTx/>
              <a:buSzTx/>
              <a:buFontTx/>
              <a:buNone/>
              <a:tabLst>
                <a:tab pos="667385" algn="l"/>
              </a:tabLst>
              <a:defRPr/>
            </a:pPr>
            <a:r>
              <a:rPr kumimoji="0" lang="en-US" sz="2400" b="1" i="0" u="none" strike="noStrike" kern="1200" cap="none" spc="-35"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8</a:t>
            </a:r>
            <a:r>
              <a:rPr kumimoji="0" lang="vi-VN" sz="2400" b="1" i="0" u="none" strike="noStrike" kern="1200" cap="none" spc="-35"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1" i="0" u="none" strike="noStrike" kern="1200" cap="none" spc="24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35"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 TRÀO TÂY SƠN</a:t>
            </a:r>
            <a:b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kumimoji="0" lang="vi-VN"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Rounded Corners 2"/>
          <p:cNvSpPr/>
          <p:nvPr/>
        </p:nvSpPr>
        <p:spPr>
          <a:xfrm>
            <a:off x="195263" y="2632075"/>
            <a:ext cx="3171825" cy="422592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pPr>
            <a:r>
              <a:rPr kumimoji="0" lang="vi-VN" altLang="x-none"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1.</a:t>
            </a: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 Khởi Nghĩa Tây Sơn bùng nổ</a:t>
            </a:r>
            <a:endParaRPr kumimoji="0" lang="vi-VN" altLang="x-none" sz="28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4" name="Rectangle: Rounded Corners 3"/>
          <p:cNvSpPr/>
          <p:nvPr/>
        </p:nvSpPr>
        <p:spPr>
          <a:xfrm>
            <a:off x="8651875" y="2632075"/>
            <a:ext cx="2951163" cy="422592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pP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3</a:t>
            </a:r>
            <a:r>
              <a:rPr kumimoji="0" lang="vi-VN" altLang="x-none"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 </a:t>
            </a: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Nguyên nhân thắng lợi v</a:t>
            </a:r>
            <a:r>
              <a:rPr kumimoji="0" sz="28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rPr>
              <a:t>à</a:t>
            </a: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 ý nghĩa lịch sử</a:t>
            </a:r>
            <a:endParaRPr kumimoji="0" lang="vi-VN" altLang="x-none" sz="28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7" name="Arrow: Down 6"/>
          <p:cNvSpPr/>
          <p:nvPr/>
        </p:nvSpPr>
        <p:spPr>
          <a:xfrm rot="4185926">
            <a:off x="4372769" y="685006"/>
            <a:ext cx="523875" cy="312578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8" name="Rectangle: Rounded Corners 7"/>
          <p:cNvSpPr/>
          <p:nvPr/>
        </p:nvSpPr>
        <p:spPr>
          <a:xfrm>
            <a:off x="4406900" y="2687638"/>
            <a:ext cx="3173413" cy="422592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pP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2</a:t>
            </a:r>
            <a:r>
              <a:rPr kumimoji="0" lang="vi-VN" altLang="x-none"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 </a:t>
            </a: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Những thắng lợi tiêu biểu của phong tr</a:t>
            </a:r>
            <a:r>
              <a:rPr kumimoji="0" sz="28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rPr>
              <a:t>à</a:t>
            </a:r>
            <a:r>
              <a:rPr kumimoji="0" sz="28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o Tây Sơn</a:t>
            </a:r>
            <a:endParaRPr kumimoji="0" lang="vi-VN" altLang="x-none" sz="28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9" name="Arrow: Down 8"/>
          <p:cNvSpPr/>
          <p:nvPr/>
        </p:nvSpPr>
        <p:spPr>
          <a:xfrm rot="17710205">
            <a:off x="7287419" y="865981"/>
            <a:ext cx="484188" cy="292735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pic>
        <p:nvPicPr>
          <p:cNvPr id="10" name="Picture 9"/>
          <p:cNvPicPr>
            <a:picLocks noChangeAspect="1"/>
          </p:cNvPicPr>
          <p:nvPr/>
        </p:nvPicPr>
        <p:blipFill>
          <a:blip r:embed="rId1"/>
          <a:stretch>
            <a:fillRect/>
          </a:stretch>
        </p:blipFill>
        <p:spPr>
          <a:xfrm>
            <a:off x="5899150" y="1574800"/>
            <a:ext cx="511175" cy="1212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p:grpSp>
        <p:nvGrpSpPr>
          <p:cNvPr id="22" name="vong quay"/>
          <p:cNvGrpSpPr/>
          <p:nvPr/>
        </p:nvGrpSpPr>
        <p:grpSpPr>
          <a:xfrm>
            <a:off x="5826125" y="477838"/>
            <a:ext cx="5041900" cy="5037137"/>
            <a:chOff x="5425622" y="292790"/>
            <a:chExt cx="5834378" cy="5828280"/>
          </a:xfrm>
        </p:grpSpPr>
        <p:pic>
          <p:nvPicPr>
            <p:cNvPr id="43011" name="Picture 3"/>
            <p:cNvPicPr>
              <a:picLocks noChangeAspect="1"/>
            </p:cNvPicPr>
            <p:nvPr/>
          </p:nvPicPr>
          <p:blipFill>
            <a:blip r:embed="rId2"/>
            <a:stretch>
              <a:fillRect/>
            </a:stretch>
          </p:blipFill>
          <p:spPr>
            <a:xfrm>
              <a:off x="5425622" y="292790"/>
              <a:ext cx="5834378" cy="5828280"/>
            </a:xfrm>
            <a:prstGeom prst="rect">
              <a:avLst/>
            </a:prstGeom>
            <a:noFill/>
            <a:ln w="9525">
              <a:noFill/>
            </a:ln>
          </p:spPr>
        </p:pic>
        <p:sp>
          <p:nvSpPr>
            <p:cNvPr id="43012" name="TextBox 8"/>
            <p:cNvSpPr txBox="1"/>
            <p:nvPr/>
          </p:nvSpPr>
          <p:spPr>
            <a:xfrm rot="-6650339">
              <a:off x="6674683" y="1269285"/>
              <a:ext cx="2025648" cy="676659"/>
            </a:xfrm>
            <a:prstGeom prst="rect">
              <a:avLst/>
            </a:prstGeom>
            <a:noFill/>
            <a:ln w="9525">
              <a:noFill/>
            </a:ln>
          </p:spPr>
          <p:txBody>
            <a:bodyPr anchor="t" anchorCtr="0">
              <a:spAutoFit/>
            </a:bodyPr>
            <a:p>
              <a:pPr algn="ctr"/>
              <a:r>
                <a:rPr lang="en-GB" altLang="x-none" sz="3200" b="1" dirty="0">
                  <a:solidFill>
                    <a:srgbClr val="000000"/>
                  </a:solidFill>
                  <a:latin typeface="Tahoma" panose="020B0604030504040204" pitchFamily="34" charset="0"/>
                </a:rPr>
                <a:t>30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13" name="TextBox 9"/>
            <p:cNvSpPr txBox="1"/>
            <p:nvPr/>
          </p:nvSpPr>
          <p:spPr>
            <a:xfrm rot="-9367408">
              <a:off x="5742637" y="2184872"/>
              <a:ext cx="2025648" cy="676659"/>
            </a:xfrm>
            <a:prstGeom prst="rect">
              <a:avLst/>
            </a:prstGeom>
            <a:noFill/>
            <a:ln w="9525">
              <a:noFill/>
            </a:ln>
          </p:spPr>
          <p:txBody>
            <a:bodyPr anchor="t" anchorCtr="0">
              <a:spAutoFit/>
            </a:bodyPr>
            <a:p>
              <a:pPr algn="ctr"/>
              <a:r>
                <a:rPr lang="en-GB" altLang="x-none" sz="3200" b="1" dirty="0">
                  <a:solidFill>
                    <a:srgbClr val="FFFFFF"/>
                  </a:solidFill>
                  <a:latin typeface="Tahoma" panose="020B0604030504040204" pitchFamily="34" charset="0"/>
                </a:rPr>
                <a:t>40</a:t>
              </a:r>
              <a:endParaRPr lang="vi-VN" altLang="x-none" sz="3200" b="1" dirty="0">
                <a:solidFill>
                  <a:srgbClr val="FFFFFF"/>
                </a:solidFill>
                <a:latin typeface="Tahoma" panose="020B0604030504040204" pitchFamily="34" charset="0"/>
                <a:ea typeface="Tahoma" panose="020B0604030504040204" pitchFamily="34" charset="0"/>
              </a:endParaRPr>
            </a:p>
          </p:txBody>
        </p:sp>
        <p:sp>
          <p:nvSpPr>
            <p:cNvPr id="43014" name="TextBox 10"/>
            <p:cNvSpPr txBox="1"/>
            <p:nvPr/>
          </p:nvSpPr>
          <p:spPr>
            <a:xfrm rot="-4009724">
              <a:off x="8020994" y="1266360"/>
              <a:ext cx="2025648" cy="676659"/>
            </a:xfrm>
            <a:prstGeom prst="rect">
              <a:avLst/>
            </a:prstGeom>
            <a:noFill/>
            <a:ln w="9525">
              <a:noFill/>
            </a:ln>
          </p:spPr>
          <p:txBody>
            <a:bodyPr anchor="t" anchorCtr="0">
              <a:spAutoFit/>
            </a:bodyPr>
            <a:p>
              <a:pPr algn="ctr"/>
              <a:r>
                <a:rPr lang="en-GB" altLang="x-none" sz="3200" b="1" dirty="0">
                  <a:solidFill>
                    <a:srgbClr val="FFFFFF"/>
                  </a:solidFill>
                  <a:latin typeface="Tahoma" panose="020B0604030504040204" pitchFamily="34" charset="0"/>
                </a:rPr>
                <a:t>20</a:t>
              </a:r>
              <a:endParaRPr lang="vi-VN" altLang="x-none" sz="3200" b="1" dirty="0">
                <a:solidFill>
                  <a:srgbClr val="FFFFFF"/>
                </a:solidFill>
                <a:latin typeface="Tahoma" panose="020B0604030504040204" pitchFamily="34" charset="0"/>
                <a:ea typeface="Tahoma" panose="020B0604030504040204" pitchFamily="34" charset="0"/>
              </a:endParaRPr>
            </a:p>
          </p:txBody>
        </p:sp>
        <p:sp>
          <p:nvSpPr>
            <p:cNvPr id="43015" name="TextBox 11"/>
            <p:cNvSpPr txBox="1"/>
            <p:nvPr/>
          </p:nvSpPr>
          <p:spPr>
            <a:xfrm rot="-1444915">
              <a:off x="8917980" y="2189476"/>
              <a:ext cx="2025648" cy="676659"/>
            </a:xfrm>
            <a:prstGeom prst="rect">
              <a:avLst/>
            </a:prstGeom>
            <a:noFill/>
            <a:ln w="9525">
              <a:noFill/>
            </a:ln>
          </p:spPr>
          <p:txBody>
            <a:bodyPr anchor="t" anchorCtr="0">
              <a:spAutoFit/>
            </a:bodyPr>
            <a:p>
              <a:pPr algn="ctr"/>
              <a:r>
                <a:rPr lang="en-GB" altLang="x-none" sz="3200" b="1" dirty="0">
                  <a:solidFill>
                    <a:srgbClr val="000000"/>
                  </a:solidFill>
                  <a:latin typeface="Tahoma" panose="020B0604030504040204" pitchFamily="34" charset="0"/>
                </a:rPr>
                <a:t>10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16" name="TextBox 16"/>
            <p:cNvSpPr txBox="1"/>
            <p:nvPr/>
          </p:nvSpPr>
          <p:spPr>
            <a:xfrm rot="9501114">
              <a:off x="5697321" y="3524665"/>
              <a:ext cx="2025648" cy="676659"/>
            </a:xfrm>
            <a:prstGeom prst="rect">
              <a:avLst/>
            </a:prstGeom>
            <a:noFill/>
            <a:ln w="9525">
              <a:noFill/>
            </a:ln>
          </p:spPr>
          <p:txBody>
            <a:bodyPr anchor="t" anchorCtr="0">
              <a:spAutoFit/>
            </a:bodyPr>
            <a:p>
              <a:pPr algn="ctr"/>
              <a:r>
                <a:rPr lang="en-GB" altLang="x-none" sz="3200" b="1" dirty="0">
                  <a:solidFill>
                    <a:srgbClr val="000000"/>
                  </a:solidFill>
                  <a:latin typeface="Tahoma" panose="020B0604030504040204" pitchFamily="34" charset="0"/>
                </a:rPr>
                <a:t>50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17" name="TextBox 18"/>
            <p:cNvSpPr txBox="1"/>
            <p:nvPr/>
          </p:nvSpPr>
          <p:spPr>
            <a:xfrm rot="6703311">
              <a:off x="6660974" y="4492995"/>
              <a:ext cx="2025648" cy="676659"/>
            </a:xfrm>
            <a:prstGeom prst="rect">
              <a:avLst/>
            </a:prstGeom>
            <a:noFill/>
            <a:ln w="9525">
              <a:noFill/>
            </a:ln>
          </p:spPr>
          <p:txBody>
            <a:bodyPr anchor="t" anchorCtr="0">
              <a:spAutoFit/>
            </a:bodyPr>
            <a:p>
              <a:pPr algn="ctr"/>
              <a:r>
                <a:rPr lang="en-GB" altLang="x-none" sz="3200" b="1" dirty="0">
                  <a:solidFill>
                    <a:srgbClr val="FFFFFF"/>
                  </a:solidFill>
                  <a:latin typeface="Tahoma" panose="020B0604030504040204" pitchFamily="34" charset="0"/>
                </a:rPr>
                <a:t>60</a:t>
              </a:r>
              <a:endParaRPr lang="vi-VN" altLang="x-none" sz="3200" b="1" dirty="0">
                <a:solidFill>
                  <a:srgbClr val="FFFFFF"/>
                </a:solidFill>
                <a:latin typeface="Tahoma" panose="020B0604030504040204" pitchFamily="34" charset="0"/>
                <a:ea typeface="Tahoma" panose="020B0604030504040204" pitchFamily="34" charset="0"/>
              </a:endParaRPr>
            </a:p>
          </p:txBody>
        </p:sp>
        <p:sp>
          <p:nvSpPr>
            <p:cNvPr id="43018" name="TextBox 19"/>
            <p:cNvSpPr txBox="1"/>
            <p:nvPr/>
          </p:nvSpPr>
          <p:spPr>
            <a:xfrm rot="3829829">
              <a:off x="8019632" y="4500235"/>
              <a:ext cx="2025648" cy="676659"/>
            </a:xfrm>
            <a:prstGeom prst="rect">
              <a:avLst/>
            </a:prstGeom>
            <a:noFill/>
            <a:ln w="9525">
              <a:noFill/>
            </a:ln>
          </p:spPr>
          <p:txBody>
            <a:bodyPr anchor="t" anchorCtr="0">
              <a:spAutoFit/>
            </a:bodyPr>
            <a:p>
              <a:pPr algn="ctr"/>
              <a:r>
                <a:rPr lang="en-GB" altLang="x-none" sz="3200" b="1" dirty="0">
                  <a:solidFill>
                    <a:srgbClr val="000000"/>
                  </a:solidFill>
                  <a:latin typeface="Tahoma" panose="020B0604030504040204" pitchFamily="34" charset="0"/>
                </a:rPr>
                <a:t>70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19" name="TextBox 20"/>
            <p:cNvSpPr txBox="1"/>
            <p:nvPr/>
          </p:nvSpPr>
          <p:spPr>
            <a:xfrm rot="1321648">
              <a:off x="8940448" y="3556175"/>
              <a:ext cx="2025648" cy="676659"/>
            </a:xfrm>
            <a:prstGeom prst="rect">
              <a:avLst/>
            </a:prstGeom>
            <a:noFill/>
            <a:ln w="9525">
              <a:noFill/>
            </a:ln>
          </p:spPr>
          <p:txBody>
            <a:bodyPr anchor="t" anchorCtr="0">
              <a:spAutoFit/>
            </a:bodyPr>
            <a:p>
              <a:pPr algn="ctr"/>
              <a:r>
                <a:rPr lang="en-GB" altLang="x-none" sz="3200" b="1" dirty="0">
                  <a:solidFill>
                    <a:srgbClr val="FFFFFF"/>
                  </a:solidFill>
                  <a:latin typeface="Tahoma" panose="020B0604030504040204" pitchFamily="34" charset="0"/>
                </a:rPr>
                <a:t>80</a:t>
              </a:r>
              <a:endParaRPr lang="vi-VN" altLang="x-none" sz="3200" b="1" dirty="0">
                <a:solidFill>
                  <a:srgbClr val="FFFFFF"/>
                </a:solidFill>
                <a:latin typeface="Tahoma" panose="020B0604030504040204" pitchFamily="34" charset="0"/>
                <a:ea typeface="Tahoma" panose="020B0604030504040204" pitchFamily="34" charset="0"/>
              </a:endParaRPr>
            </a:p>
          </p:txBody>
        </p:sp>
      </p:grpSp>
      <p:sp>
        <p:nvSpPr>
          <p:cNvPr id="23" name="Isosceles Triangle 2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8463" y="5878513"/>
            <a:ext cx="2703513" cy="849313"/>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3" action="ppaction://hlinksldjump"/>
          </p:cNvPr>
          <p:cNvSpPr/>
          <p:nvPr/>
        </p:nvSpPr>
        <p:spPr>
          <a:xfrm>
            <a:off x="857250"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4" action="ppaction://hlinksldjump"/>
          </p:cNvPr>
          <p:cNvSpPr/>
          <p:nvPr/>
        </p:nvSpPr>
        <p:spPr>
          <a:xfrm>
            <a:off x="2355850"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5" action="ppaction://hlinksldjump"/>
          </p:cNvPr>
          <p:cNvSpPr/>
          <p:nvPr/>
        </p:nvSpPr>
        <p:spPr>
          <a:xfrm>
            <a:off x="3852863"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6" action="ppaction://hlinksldjump"/>
          </p:cNvPr>
          <p:cNvSpPr/>
          <p:nvPr/>
        </p:nvSpPr>
        <p:spPr>
          <a:xfrm>
            <a:off x="858838" y="3733800"/>
            <a:ext cx="1336675"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7" action="ppaction://hlinksldjump"/>
          </p:cNvPr>
          <p:cNvSpPr/>
          <p:nvPr/>
        </p:nvSpPr>
        <p:spPr>
          <a:xfrm>
            <a:off x="2355850" y="3733800"/>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8" action="ppaction://hlinksldjump"/>
          </p:cNvPr>
          <p:cNvSpPr/>
          <p:nvPr/>
        </p:nvSpPr>
        <p:spPr>
          <a:xfrm>
            <a:off x="3854450" y="3733800"/>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5" y="95109"/>
            <a:ext cx="5121915" cy="1938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3029" name="Picture 43"/>
          <p:cNvPicPr>
            <a:picLocks noChangeAspect="1"/>
          </p:cNvPicPr>
          <p:nvPr/>
        </p:nvPicPr>
        <p:blipFill>
          <a:blip r:embed="rId9"/>
          <a:stretch>
            <a:fillRect/>
          </a:stretch>
        </p:blipFill>
        <p:spPr>
          <a:xfrm>
            <a:off x="725488" y="846138"/>
            <a:ext cx="495300" cy="438150"/>
          </a:xfrm>
          <a:prstGeom prst="rect">
            <a:avLst/>
          </a:prstGeom>
          <a:noFill/>
          <a:ln w="9525">
            <a:noFill/>
          </a:ln>
        </p:spPr>
      </p:pic>
      <p:pic>
        <p:nvPicPr>
          <p:cNvPr id="43030" name="Picture 44"/>
          <p:cNvPicPr>
            <a:picLocks noChangeAspect="1"/>
          </p:cNvPicPr>
          <p:nvPr/>
        </p:nvPicPr>
        <p:blipFill>
          <a:blip r:embed="rId9"/>
          <a:stretch>
            <a:fillRect/>
          </a:stretch>
        </p:blipFill>
        <p:spPr>
          <a:xfrm>
            <a:off x="2830513" y="1208088"/>
            <a:ext cx="495300" cy="438150"/>
          </a:xfrm>
          <a:prstGeom prst="rect">
            <a:avLst/>
          </a:prstGeom>
          <a:noFill/>
          <a:ln w="9525">
            <a:noFill/>
          </a:ln>
        </p:spPr>
      </p:pic>
      <p:pic>
        <p:nvPicPr>
          <p:cNvPr id="43031" name="Picture 45"/>
          <p:cNvPicPr>
            <a:picLocks noChangeAspect="1"/>
          </p:cNvPicPr>
          <p:nvPr/>
        </p:nvPicPr>
        <p:blipFill>
          <a:blip r:embed="rId9"/>
          <a:stretch>
            <a:fillRect/>
          </a:stretch>
        </p:blipFill>
        <p:spPr>
          <a:xfrm>
            <a:off x="4919663" y="681038"/>
            <a:ext cx="495300" cy="438150"/>
          </a:xfrm>
          <a:prstGeom prst="rect">
            <a:avLst/>
          </a:prstGeom>
          <a:noFill/>
          <a:ln w="9525">
            <a:noFill/>
          </a:ln>
        </p:spPr>
      </p:pic>
      <p:pic>
        <p:nvPicPr>
          <p:cNvPr id="43032" name="Picture 46"/>
          <p:cNvPicPr>
            <a:picLocks noChangeAspect="1"/>
          </p:cNvPicPr>
          <p:nvPr/>
        </p:nvPicPr>
        <p:blipFill>
          <a:blip r:embed="rId10"/>
          <a:stretch>
            <a:fillRect/>
          </a:stretch>
        </p:blipFill>
        <p:spPr>
          <a:xfrm>
            <a:off x="11112500" y="477838"/>
            <a:ext cx="714375" cy="1190625"/>
          </a:xfrm>
          <a:prstGeom prst="rect">
            <a:avLst/>
          </a:prstGeom>
          <a:noFill/>
          <a:ln w="9525">
            <a:noFill/>
          </a:ln>
        </p:spPr>
      </p:pic>
      <p:pic>
        <p:nvPicPr>
          <p:cNvPr id="43033" name="Picture 1"/>
          <p:cNvPicPr>
            <a:picLocks noChangeAspect="1"/>
          </p:cNvPicPr>
          <p:nvPr/>
        </p:nvPicPr>
        <p:blipFill>
          <a:blip r:embed="rId11"/>
          <a:stretch>
            <a:fillRect/>
          </a:stretch>
        </p:blipFill>
        <p:spPr>
          <a:xfrm>
            <a:off x="7646988" y="2397125"/>
            <a:ext cx="1354137" cy="1155700"/>
          </a:xfrm>
          <a:prstGeom prst="rect">
            <a:avLst/>
          </a:prstGeom>
          <a:noFill/>
          <a:ln w="9525">
            <a:noFill/>
          </a:ln>
        </p:spPr>
      </p:pic>
      <p:pic>
        <p:nvPicPr>
          <p:cNvPr id="3" name="vongquay">
            <a:hlinkClick r:id="" action="ppaction://media"/>
          </p:cNvPr>
          <p:cNvPicPr>
            <a:picLocks noChangeAspect="1"/>
          </p:cNvPicPr>
          <p:nvPr>
            <a:wavAudioFile r:embed="rId12" name="9C8371D7.wav"/>
          </p:nvPr>
        </p:nvPicPr>
        <p:blipFill>
          <a:blip r:embed="rId13"/>
          <a:stretch>
            <a:fillRect/>
          </a:stretch>
        </p:blipFill>
        <p:spPr>
          <a:xfrm>
            <a:off x="9713913" y="-693737"/>
            <a:ext cx="609600" cy="609600"/>
          </a:xfrm>
          <a:prstGeom prst="rect">
            <a:avLst/>
          </a:prstGeom>
          <a:noFill/>
          <a:ln w="9525">
            <a:noFill/>
          </a:ln>
        </p:spPr>
      </p:pic>
      <p:sp>
        <p:nvSpPr>
          <p:cNvPr id="31" name="Isosceles Triangle 30"/>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419" y="2586831"/>
            <a:ext cx="784225" cy="78263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0"/>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1301750" y="501650"/>
            <a:ext cx="10526713" cy="8731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Câu 1: Ba anh em Nguyễn Nhạc, Nguyễn Huệ, Nguyễn Lữ dựng cờ khởi nghĩa ở đâu?</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sz="3600" b="0"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025525" y="1949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sz="3200" b="0" i="0" u="none" strike="noStrike" kern="1200" cap="none" spc="0" normalizeH="0" baseline="0" noProof="1" dirty="0">
                <a:solidFill>
                  <a:schemeClr val="tx1"/>
                </a:solidFill>
                <a:latin typeface="Arial" panose="020B0604020202020204" pitchFamily="34" charset="0"/>
                <a:ea typeface="+mn-ea"/>
                <a:cs typeface="+mn-cs"/>
              </a:rPr>
              <a:t> </a:t>
            </a:r>
            <a:r>
              <a:rPr kumimoji="0" lang="vi-VN" altLang="x-none"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A. </a:t>
            </a:r>
            <a:r>
              <a:rPr kumimoji="0"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Tây Sơn thượng đạo </a:t>
            </a:r>
            <a:endParaRPr kumimoji="0" lang="vi-VN" altLang="x-none" sz="28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506571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B. </a:t>
            </a:r>
            <a:r>
              <a:rPr kumimoji="0"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Tây Sơn hạ đạo</a:t>
            </a:r>
            <a:endParaRPr kumimoji="0" lang="vi-VN" altLang="x-none" sz="28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 </a:t>
            </a:r>
            <a:r>
              <a:rPr kumimoji="0"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Quảng Nam</a:t>
            </a:r>
            <a:r>
              <a:rPr kumimoji="0" lang="vi-VN" altLang="x-none"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 </a:t>
            </a:r>
            <a:endParaRPr kumimoji="0" lang="vi-VN" altLang="x-none" sz="28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30925" y="2843213"/>
            <a:ext cx="506571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D. </a:t>
            </a:r>
            <a:r>
              <a:rPr kumimoji="0"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Bình Thuận</a:t>
            </a:r>
            <a:endParaRPr kumimoji="0" lang="en-AU" altLang="x-none"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2800" b="0" i="0" u="none" strike="noStrike" kern="1200" cap="none" spc="0" normalizeH="0" baseline="0" noProof="1" dirty="0">
              <a:solidFill>
                <a:srgbClr val="000000"/>
              </a:solidFill>
              <a:latin typeface="Arial" panose="020B0604020202020204" pitchFamily="34" charset="0"/>
              <a:ea typeface="+mn-ea"/>
              <a:cs typeface="+mn-cs"/>
            </a:endParaRPr>
          </a:p>
        </p:txBody>
      </p:sp>
      <p:pic>
        <p:nvPicPr>
          <p:cNvPr id="47" name="Picture 46"/>
          <p:cNvPicPr>
            <a:picLocks noChangeAspect="1"/>
          </p:cNvPicPr>
          <p:nvPr/>
        </p:nvPicPr>
        <p:blipFill rotWithShape="1">
          <a:blip r:embed="rId2"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0" y="1974821"/>
            <a:ext cx="885138"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9"/>
          </a:xfrm>
          <a:prstGeom prst="rect">
            <a:avLst/>
          </a:prstGeom>
        </p:spPr>
      </p:pic>
      <p:pic>
        <p:nvPicPr>
          <p:cNvPr id="49" name="Picture 48"/>
          <p:cNvPicPr>
            <a:picLocks noChangeAspect="1"/>
          </p:cNvPicPr>
          <p:nvPr/>
        </p:nvPicPr>
        <p:blipFill>
          <a:blip r:embed="rId4"/>
          <a:stretch>
            <a:fillRect/>
          </a:stretch>
        </p:blipFill>
        <p:spPr>
          <a:xfrm>
            <a:off x="10233025" y="2882900"/>
            <a:ext cx="804863" cy="708025"/>
          </a:xfrm>
          <a:prstGeom prst="rect">
            <a:avLst/>
          </a:prstGeom>
          <a:noFill/>
          <a:ln w="9525">
            <a:noFill/>
          </a:ln>
        </p:spPr>
      </p:pic>
      <p:pic>
        <p:nvPicPr>
          <p:cNvPr id="53" name="Picture 52"/>
          <p:cNvPicPr>
            <a:picLocks noChangeAspect="1"/>
          </p:cNvPicPr>
          <p:nvPr/>
        </p:nvPicPr>
        <p:blipFill>
          <a:blip r:embed="rId4"/>
          <a:stretch>
            <a:fillRect/>
          </a:stretch>
        </p:blipFill>
        <p:spPr>
          <a:xfrm>
            <a:off x="10233025" y="1995488"/>
            <a:ext cx="804863" cy="706437"/>
          </a:xfrm>
          <a:prstGeom prst="rect">
            <a:avLst/>
          </a:prstGeom>
          <a:noFill/>
          <a:ln w="9525">
            <a:noFill/>
          </a:ln>
        </p:spPr>
      </p:pic>
      <p:sp>
        <p:nvSpPr>
          <p:cNvPr id="57" name="Cloud 56">
            <a:hlinkClick r:id="rId5" action="ppaction://hlinksldjump"/>
          </p:cNvPr>
          <p:cNvSpPr/>
          <p:nvPr/>
        </p:nvSpPr>
        <p:spPr>
          <a:xfrm>
            <a:off x="9832975" y="5770563"/>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8"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8"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15000"/>
              </a:lnSpc>
              <a:spcBef>
                <a:spcPct val="0"/>
              </a:spcBef>
              <a:spcAft>
                <a:spcPts val="1000"/>
              </a:spcAft>
              <a:buClrTx/>
              <a:buSzTx/>
              <a:buFontTx/>
              <a:buNone/>
            </a:pPr>
            <a:r>
              <a:rPr kumimoji="0" sz="32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Câu 2: </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Ba anh em Nguyễn Nhạc, Nguyễn Huệ, Nguyễn Lữ dựng cờ khởi nghĩa lấy khẩu hiệu l</a:t>
            </a:r>
            <a:r>
              <a:rPr kumimoji="0" sz="3200" b="0" i="0" u="none" strike="noStrike" kern="1200" cap="none" spc="0" normalizeH="0" baseline="0" noProof="1" dirty="0">
                <a:solidFill>
                  <a:srgbClr val="000000"/>
                </a:solidFill>
                <a:latin typeface="Times New Roman" panose="02020603050405020304" pitchFamily="18" charset="0"/>
                <a:ea typeface="Calibri" panose="020F0502020204030204" pitchFamily="34" charset="0"/>
                <a:cs typeface="+mn-cs"/>
              </a:rPr>
              <a:t>à</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a:t>
            </a:r>
            <a:endParaRPr kumimoji="0" lang="en-AU" altLang="x-none" sz="2400" b="0" i="0" u="none" strike="noStrike" kern="1200" cap="none" spc="0" normalizeH="0" baseline="0" noProof="1" dirty="0">
              <a:solidFill>
                <a:srgbClr val="FFFFFF"/>
              </a:solidFill>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sz="2800" b="0" i="0" u="none" strike="noStrike" kern="1200" cap="none" spc="0" normalizeH="0" baseline="0" noProof="1" dirty="0">
              <a:solidFill>
                <a:srgbClr val="FFFFFF"/>
              </a:solidFill>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449263" y="1949450"/>
            <a:ext cx="55673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A. S</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ống trong lao động chiến trong chiến đấu.</a:t>
            </a:r>
            <a:endParaRPr kumimoji="0" sz="2400" b="0" i="0" u="none" strike="noStrike" kern="1200" cap="none" spc="0" normalizeH="0" baseline="0" noProof="1" dirty="0">
              <a:solidFill>
                <a:schemeClr val="tx1"/>
              </a:solidFill>
              <a:latin typeface="Times New Roman" panose="02020603050405020304" pitchFamily="18" charset="0"/>
              <a:ea typeface="Calibri" panose="020F0502020204030204" pitchFamily="34" charset="0"/>
              <a:cs typeface="+mn-cs"/>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5803900"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B. </a:t>
            </a:r>
            <a:r>
              <a:rPr kumimoji="0" sz="2400" b="0" i="0" u="none" strike="noStrike" kern="1200" cap="none" spc="0" normalizeH="0" baseline="0" noProof="1" dirty="0">
                <a:solidFill>
                  <a:schemeClr val="tx1"/>
                </a:solidFill>
                <a:latin typeface="Times New Roman" panose="02020603050405020304" pitchFamily="18" charset="0"/>
                <a:ea typeface="+mn-ea"/>
                <a:cs typeface="Calibri" panose="020F0502020204030204" pitchFamily="34" charset="0"/>
              </a:rPr>
              <a:t>Lấy của người gi</a:t>
            </a:r>
            <a:r>
              <a:rPr kumimoji="0" sz="2400" b="0" i="0" u="none" strike="noStrike" kern="1200" cap="none" spc="0" normalizeH="0" baseline="0" noProof="1" dirty="0">
                <a:solidFill>
                  <a:schemeClr val="tx1"/>
                </a:solidFill>
                <a:latin typeface="Times New Roman" panose="02020603050405020304" pitchFamily="18" charset="0"/>
                <a:ea typeface="Calibri" panose="020F0502020204030204" pitchFamily="34" charset="0"/>
                <a:cs typeface="+mn-cs"/>
              </a:rPr>
              <a:t>à</a:t>
            </a:r>
            <a:r>
              <a:rPr kumimoji="0" sz="2400" b="0" i="0" u="none" strike="noStrike" kern="1200" cap="none" spc="0" normalizeH="0" baseline="0" noProof="1" dirty="0">
                <a:solidFill>
                  <a:schemeClr val="tx1"/>
                </a:solidFill>
                <a:latin typeface="Times New Roman" panose="02020603050405020304" pitchFamily="18" charset="0"/>
                <a:ea typeface="+mn-ea"/>
                <a:cs typeface="Calibri" panose="020F0502020204030204" pitchFamily="34" charset="0"/>
              </a:rPr>
              <a:t>u chia cho người nghèo</a:t>
            </a:r>
            <a:endParaRPr kumimoji="0" sz="2400" b="0" i="0" u="none" strike="noStrike" kern="1200" cap="none" spc="0" normalizeH="0" baseline="0" noProof="1" dirty="0">
              <a:solidFill>
                <a:srgbClr val="1F3763"/>
              </a:solidFill>
              <a:latin typeface="Times New Roman" panose="02020603050405020304" pitchFamily="18" charset="0"/>
              <a:ea typeface="Times New Roman" panose="02020603050405020304" pitchFamily="18" charset="0"/>
              <a:cs typeface="+mn-cs"/>
            </a:endParaRPr>
          </a:p>
        </p:txBody>
      </p:sp>
      <p:sp>
        <p:nvSpPr>
          <p:cNvPr id="43" name="Rectangle 42"/>
          <p:cNvSpPr/>
          <p:nvPr/>
        </p:nvSpPr>
        <p:spPr>
          <a:xfrm>
            <a:off x="449263" y="2838450"/>
            <a:ext cx="55673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Tịch thu ruộng đất chia cho dân cầy.</a:t>
            </a:r>
            <a:endParaRPr kumimoji="0" sz="2400" b="0" i="0" u="none" strike="noStrike" kern="1200" cap="none" spc="0" normalizeH="0" baseline="0" noProof="1" dirty="0">
              <a:solidFill>
                <a:schemeClr val="tx1"/>
              </a:solidFill>
              <a:latin typeface="Times New Roman" panose="02020603050405020304" pitchFamily="18" charset="0"/>
              <a:ea typeface="Calibri" panose="020F0502020204030204" pitchFamily="34" charset="0"/>
              <a:cs typeface="+mn-cs"/>
            </a:endParaRPr>
          </a:p>
        </p:txBody>
      </p:sp>
      <p:sp>
        <p:nvSpPr>
          <p:cNvPr id="44" name="Rectangle 43"/>
          <p:cNvSpPr/>
          <p:nvPr/>
        </p:nvSpPr>
        <p:spPr>
          <a:xfrm>
            <a:off x="6096000" y="2870200"/>
            <a:ext cx="58054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D</a:t>
            </a: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Tịch thu ruộng đất địa chủ chống tô cao, lãi nặng.</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pic>
        <p:nvPicPr>
          <p:cNvPr id="47" name="Picture 46"/>
          <p:cNvPicPr>
            <a:picLocks noChangeAspect="1"/>
          </p:cNvPicPr>
          <p:nvPr/>
        </p:nvPicPr>
        <p:blipFill>
          <a:blip r:embed="rId2"/>
          <a:stretch>
            <a:fillRect/>
          </a:stretch>
        </p:blipFill>
        <p:spPr>
          <a:xfrm>
            <a:off x="5368925" y="1930400"/>
            <a:ext cx="806450" cy="708025"/>
          </a:xfrm>
          <a:prstGeom prst="rect">
            <a:avLst/>
          </a:prstGeom>
          <a:noFill/>
          <a:ln w="9525">
            <a:noFill/>
          </a:ln>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9"/>
          </a:xfrm>
          <a:prstGeom prst="rect">
            <a:avLst/>
          </a:prstGeom>
        </p:spPr>
      </p:pic>
      <p:pic>
        <p:nvPicPr>
          <p:cNvPr id="49" name="Picture 48"/>
          <p:cNvPicPr>
            <a:picLocks noChangeAspect="1"/>
          </p:cNvPicPr>
          <p:nvPr/>
        </p:nvPicPr>
        <p:blipFill>
          <a:blip r:embed="rId2"/>
          <a:stretch>
            <a:fillRect/>
          </a:stretch>
        </p:blipFill>
        <p:spPr>
          <a:xfrm>
            <a:off x="10988675" y="2838450"/>
            <a:ext cx="817563" cy="708025"/>
          </a:xfrm>
          <a:prstGeom prst="rect">
            <a:avLst/>
          </a:prstGeom>
          <a:noFill/>
          <a:ln w="9525">
            <a:noFill/>
          </a:ln>
        </p:spPr>
      </p:pic>
      <p:pic>
        <p:nvPicPr>
          <p:cNvPr id="53" name="Picture 52"/>
          <p:cNvPicPr>
            <a:picLocks noChangeAspect="1"/>
          </p:cNvPicPr>
          <p:nvPr/>
        </p:nvPicPr>
        <p:blipFill>
          <a:blip r:embed="rId4"/>
          <a:stretch>
            <a:fillRect/>
          </a:stretch>
        </p:blipFill>
        <p:spPr>
          <a:xfrm>
            <a:off x="11129963" y="2006600"/>
            <a:ext cx="804862" cy="644525"/>
          </a:xfrm>
          <a:prstGeom prst="rect">
            <a:avLst/>
          </a:prstGeom>
          <a:noFill/>
          <a:ln w="9525">
            <a:noFill/>
          </a:ln>
        </p:spPr>
      </p:pic>
      <p:sp>
        <p:nvSpPr>
          <p:cNvPr id="18" name="Cloud 17">
            <a:hlinkClick r:id="rId5" action="ppaction://hlinksldjump"/>
          </p:cNvPr>
          <p:cNvSpPr/>
          <p:nvPr/>
        </p:nvSpPr>
        <p:spPr>
          <a:xfrm>
            <a:off x="9656763" y="5753100"/>
            <a:ext cx="2613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7"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ts val="1200"/>
              </a:spcBef>
              <a:spcAft>
                <a:spcPct val="0"/>
              </a:spcAft>
              <a:buClrTx/>
              <a:buSzTx/>
              <a:buFontTx/>
              <a:buNone/>
            </a:pPr>
            <a:r>
              <a:rPr kumimoji="0"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Câu 3:  Từ năm 1776-1783, quân Tây Sơn mấy lần đánh v</a:t>
            </a:r>
            <a:r>
              <a:rPr kumimoji="0" sz="28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8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o Gia Định?</a:t>
            </a:r>
            <a:endParaRPr kumimoji="0" sz="28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0" y="1906588"/>
            <a:ext cx="6213475" cy="898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32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A. </a:t>
            </a:r>
            <a:r>
              <a:rPr kumimoji="0" sz="3200" b="0"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Bốn lần</a:t>
            </a:r>
            <a:endParaRPr kumimoji="0" sz="2400" b="0" i="0" u="none" strike="noStrike" kern="1200" cap="none" spc="0" normalizeH="0" baseline="0" noProof="1" dirty="0">
              <a:solidFill>
                <a:srgbClr val="1F3763"/>
              </a:solidFill>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972300" y="2033588"/>
            <a:ext cx="5154613" cy="957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3200" b="0" i="0" u="none" strike="noStrike" kern="1200" cap="none" spc="0" normalizeH="0" baseline="0" noProof="1" dirty="0">
              <a:solidFill>
                <a:srgbClr val="000000"/>
              </a:solidFill>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3200" b="0" i="0" u="none" strike="noStrike" kern="1200" cap="none" spc="0" normalizeH="0" baseline="0" noProof="1" dirty="0">
                <a:solidFill>
                  <a:srgbClr val="000000"/>
                </a:solidFill>
                <a:latin typeface="Arial" panose="020B0604020202020204" pitchFamily="34" charset="0"/>
                <a:ea typeface="+mn-ea"/>
                <a:cs typeface="+mn-cs"/>
              </a:rPr>
              <a:t>B. </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Năm lần</a:t>
            </a:r>
            <a:endParaRPr kumimoji="0" sz="2400" b="0" i="0" u="none" strike="noStrike" kern="1200" cap="none" spc="0" normalizeH="0" baseline="0" noProof="1" dirty="0">
              <a:solidFill>
                <a:srgbClr val="FFFFFF"/>
              </a:solidFill>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sp>
        <p:nvSpPr>
          <p:cNvPr id="43" name="Rectangle 42"/>
          <p:cNvSpPr/>
          <p:nvPr/>
        </p:nvSpPr>
        <p:spPr>
          <a:xfrm>
            <a:off x="-39687" y="3460750"/>
            <a:ext cx="6215063" cy="11826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lần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902450" y="3460750"/>
            <a:ext cx="5289550" cy="11826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3200" b="0" i="0" u="none" strike="noStrike" kern="1200" cap="none" spc="0" normalizeH="0" baseline="0" noProof="1" dirty="0">
                <a:solidFill>
                  <a:srgbClr val="000000"/>
                </a:solidFill>
                <a:latin typeface="Arial" panose="020B0604020202020204" pitchFamily="34" charset="0"/>
                <a:ea typeface="+mn-ea"/>
                <a:cs typeface="+mn-cs"/>
              </a:rPr>
              <a:t>D. </a:t>
            </a:r>
            <a:r>
              <a:rPr kumimoji="0" sz="3200" b="0" i="0" u="none" strike="noStrike" kern="1200" cap="none" spc="0" normalizeH="0" baseline="0" noProof="1" dirty="0">
                <a:solidFill>
                  <a:srgbClr val="000000"/>
                </a:solidFill>
                <a:latin typeface="Times New Roman" panose="02020603050405020304" pitchFamily="18" charset="0"/>
                <a:ea typeface="+mn-ea"/>
                <a:cs typeface="Calibri" panose="020F0502020204030204" pitchFamily="34" charset="0"/>
              </a:rPr>
              <a:t>Bẩy lần</a:t>
            </a: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pic>
        <p:nvPicPr>
          <p:cNvPr id="47" name="Picture 46"/>
          <p:cNvPicPr>
            <a:picLocks noChangeAspect="1"/>
          </p:cNvPicPr>
          <p:nvPr/>
        </p:nvPicPr>
        <p:blipFill rotWithShape="1">
          <a:blip r:embed="rId2"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404530" y="2001797"/>
            <a:ext cx="885137"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16704" y="3669267"/>
            <a:ext cx="804536" cy="704087"/>
          </a:xfrm>
          <a:prstGeom prst="rect">
            <a:avLst/>
          </a:prstGeom>
        </p:spPr>
      </p:pic>
      <p:pic>
        <p:nvPicPr>
          <p:cNvPr id="49" name="Picture 48"/>
          <p:cNvPicPr>
            <a:picLocks noChangeAspect="1"/>
          </p:cNvPicPr>
          <p:nvPr/>
        </p:nvPicPr>
        <p:blipFill>
          <a:blip r:embed="rId4"/>
          <a:stretch>
            <a:fillRect/>
          </a:stretch>
        </p:blipFill>
        <p:spPr>
          <a:xfrm>
            <a:off x="11353800" y="3771900"/>
            <a:ext cx="804863" cy="706438"/>
          </a:xfrm>
          <a:prstGeom prst="rect">
            <a:avLst/>
          </a:prstGeom>
          <a:noFill/>
          <a:ln w="9525">
            <a:noFill/>
          </a:ln>
        </p:spPr>
      </p:pic>
      <p:pic>
        <p:nvPicPr>
          <p:cNvPr id="53" name="Picture 52"/>
          <p:cNvPicPr>
            <a:picLocks noChangeAspect="1"/>
          </p:cNvPicPr>
          <p:nvPr/>
        </p:nvPicPr>
        <p:blipFill>
          <a:blip r:embed="rId4"/>
          <a:stretch>
            <a:fillRect/>
          </a:stretch>
        </p:blipFill>
        <p:spPr>
          <a:xfrm>
            <a:off x="11387138" y="2173288"/>
            <a:ext cx="804862" cy="706437"/>
          </a:xfrm>
          <a:prstGeom prst="rect">
            <a:avLst/>
          </a:prstGeom>
          <a:noFill/>
          <a:ln w="9525">
            <a:noFill/>
          </a:ln>
        </p:spPr>
      </p:pic>
      <p:sp>
        <p:nvSpPr>
          <p:cNvPr id="17" name="Cloud 16">
            <a:hlinkClick r:id="rId5" action="ppaction://hlinksldjump"/>
          </p:cNvPr>
          <p:cNvSpPr/>
          <p:nvPr/>
        </p:nvSpPr>
        <p:spPr>
          <a:xfrm>
            <a:off x="9939338" y="5859463"/>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8"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8"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ts val="1200"/>
              </a:spcBef>
              <a:spcAft>
                <a:spcPct val="0"/>
              </a:spcAft>
              <a:buClrTx/>
              <a:buSzTx/>
              <a:buFontTx/>
              <a:buNone/>
            </a:pP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Câu 4:  Nguyễn Huệ chọn địa điểm n</a:t>
            </a:r>
            <a:r>
              <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o để l</a:t>
            </a:r>
            <a:r>
              <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m trận địa quyết chiến với quân Xiêm?</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1200"/>
              </a:spcBef>
              <a:spcAft>
                <a:spcPct val="0"/>
              </a:spcAft>
              <a:buClrTx/>
              <a:buSzTx/>
              <a:buFontTx/>
              <a:buNone/>
            </a:pPr>
            <a:endParaRPr kumimoji="0" sz="2800" b="0" i="0" u="none" strike="noStrike" kern="1200" cap="none" spc="0" normalizeH="0" baseline="0" noProof="1" dirty="0">
              <a:solidFill>
                <a:srgbClr val="FFFFFF"/>
              </a:solidFill>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109663"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A.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Sông Gián Khẩu (sông Đáy) </a:t>
            </a:r>
            <a:endParaRPr kumimoji="0" sz="2400" b="0" i="0" u="none" strike="noStrike" kern="1200" cap="none" spc="0" normalizeH="0" baseline="0" noProof="1" dirty="0">
              <a:solidFill>
                <a:schemeClr val="tx1"/>
              </a:solidFill>
              <a:latin typeface="Times New Roman" panose="02020603050405020304" pitchFamily="18" charset="0"/>
              <a:ea typeface="Calibri" panose="020F0502020204030204" pitchFamily="34" charset="0"/>
              <a:cs typeface="+mn-cs"/>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54498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B.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Sông Bạch Đằng </a:t>
            </a:r>
            <a:endParaRPr kumimoji="0" sz="2400" b="0" i="0" u="none" strike="noStrike" kern="1200" cap="none" spc="0" normalizeH="0" baseline="0" noProof="1" dirty="0">
              <a:solidFill>
                <a:schemeClr val="tx1"/>
              </a:solidFill>
              <a:latin typeface="Times New Roman" panose="02020603050405020304" pitchFamily="18" charset="0"/>
              <a:ea typeface="Calibri" panose="020F0502020204030204" pitchFamily="34" charset="0"/>
              <a:cs typeface="+mn-cs"/>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Khúc sông Tiền đoạn từ Rạch Gầm đến Xo</a:t>
            </a:r>
            <a:r>
              <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i Mút</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a:t>
            </a:r>
            <a:endParaRPr kumimoji="0" lang="vi-VN" altLang="x-none"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30925" y="2843213"/>
            <a:ext cx="54498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3200" b="0" i="0" u="none" strike="noStrike" kern="1200" cap="none" spc="0" normalizeH="0" baseline="0" noProof="1" dirty="0">
              <a:solidFill>
                <a:srgbClr val="000000"/>
              </a:solidFill>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D.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Sông Trường Giang</a:t>
            </a:r>
            <a:endParaRPr kumimoji="0" sz="2400" b="0" i="0" u="none" strike="noStrike" kern="1200" cap="none" spc="0" normalizeH="0" baseline="0" noProof="1" dirty="0">
              <a:solidFill>
                <a:schemeClr val="tx1"/>
              </a:solidFill>
              <a:latin typeface="Times New Roman" panose="02020603050405020304" pitchFamily="18"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pic>
        <p:nvPicPr>
          <p:cNvPr id="47" name="Picture 46"/>
          <p:cNvPicPr>
            <a:picLocks noChangeAspect="1"/>
          </p:cNvPicPr>
          <p:nvPr/>
        </p:nvPicPr>
        <p:blipFill>
          <a:blip r:embed="rId2"/>
          <a:stretch>
            <a:fillRect/>
          </a:stretch>
        </p:blipFill>
        <p:spPr>
          <a:xfrm>
            <a:off x="5211763" y="1974850"/>
            <a:ext cx="804862" cy="708025"/>
          </a:xfrm>
          <a:prstGeom prst="rect">
            <a:avLst/>
          </a:prstGeom>
          <a:noFill/>
          <a:ln w="9525">
            <a:noFill/>
          </a:ln>
        </p:spPr>
      </p:pic>
      <p:pic>
        <p:nvPicPr>
          <p:cNvPr id="51" name="Picture 50"/>
          <p:cNvPicPr>
            <a:picLocks noChangeAspect="1"/>
          </p:cNvPicPr>
          <p:nvPr/>
        </p:nvPicPr>
        <p:blipFill>
          <a:blip r:embed="rId3"/>
          <a:stretch>
            <a:fillRect/>
          </a:stretch>
        </p:blipFill>
        <p:spPr>
          <a:xfrm>
            <a:off x="5211763" y="2901950"/>
            <a:ext cx="804862" cy="644525"/>
          </a:xfrm>
          <a:prstGeom prst="rect">
            <a:avLst/>
          </a:prstGeom>
          <a:noFill/>
          <a:ln w="9525">
            <a:noFill/>
          </a:ln>
        </p:spPr>
      </p:pic>
      <p:pic>
        <p:nvPicPr>
          <p:cNvPr id="49" name="Picture 48"/>
          <p:cNvPicPr>
            <a:picLocks noChangeAspect="1"/>
          </p:cNvPicPr>
          <p:nvPr/>
        </p:nvPicPr>
        <p:blipFill>
          <a:blip r:embed="rId2"/>
          <a:stretch>
            <a:fillRect/>
          </a:stretch>
        </p:blipFill>
        <p:spPr>
          <a:xfrm>
            <a:off x="10775950" y="2901950"/>
            <a:ext cx="804863" cy="708025"/>
          </a:xfrm>
          <a:prstGeom prst="rect">
            <a:avLst/>
          </a:prstGeom>
          <a:noFill/>
          <a:ln w="9525">
            <a:noFill/>
          </a:ln>
        </p:spPr>
      </p:pic>
      <p:pic>
        <p:nvPicPr>
          <p:cNvPr id="53" name="Picture 52"/>
          <p:cNvPicPr>
            <a:picLocks noChangeAspect="1"/>
          </p:cNvPicPr>
          <p:nvPr/>
        </p:nvPicPr>
        <p:blipFill>
          <a:blip r:embed="rId2"/>
          <a:stretch>
            <a:fillRect/>
          </a:stretch>
        </p:blipFill>
        <p:spPr>
          <a:xfrm>
            <a:off x="10304463" y="2027238"/>
            <a:ext cx="788987" cy="642937"/>
          </a:xfrm>
          <a:prstGeom prst="rect">
            <a:avLst/>
          </a:prstGeom>
          <a:noFill/>
          <a:ln w="9525">
            <a:noFill/>
          </a:ln>
        </p:spPr>
      </p:pic>
      <p:sp>
        <p:nvSpPr>
          <p:cNvPr id="18" name="Cloud 17">
            <a:hlinkClick r:id="rId4" action="ppaction://hlinksldjump"/>
          </p:cNvPr>
          <p:cNvSpPr/>
          <p:nvPr/>
        </p:nvSpPr>
        <p:spPr>
          <a:xfrm>
            <a:off x="9913938" y="5753100"/>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6"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6"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7" name="Check mar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6"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ts val="1200"/>
              </a:spcBef>
              <a:spcAft>
                <a:spcPct val="0"/>
              </a:spcAft>
              <a:buClrTx/>
              <a:buSzTx/>
              <a:buFontTx/>
              <a:buNone/>
            </a:pP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Câu 5:  Nghĩa quân Tây Sơn dùng danh nghĩa gì khi tiến quân ra Bắc H</a:t>
            </a:r>
            <a:r>
              <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 đã nhận được sự ủng hộ của nhân dân</a:t>
            </a:r>
            <a:endParaRPr kumimoji="0" lang="en-AU" altLang="x-none" sz="2400" b="1"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1200"/>
              </a:spcBef>
              <a:spcAft>
                <a:spcPct val="0"/>
              </a:spcAft>
              <a:buClrTx/>
              <a:buSzTx/>
              <a:buFontTx/>
              <a:buNone/>
            </a:pPr>
            <a:endParaRPr kumimoji="0" sz="2800" b="0" i="0" u="none" strike="noStrike" kern="1200" cap="none" spc="0" normalizeH="0" baseline="0" noProof="1" dirty="0">
              <a:solidFill>
                <a:srgbClr val="FFFFFF"/>
              </a:solidFill>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109663"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3200" b="0" i="0" u="none" strike="noStrike" kern="1200" cap="none" spc="0" normalizeH="0" baseline="0" noProof="1" dirty="0">
              <a:solidFill>
                <a:srgbClr val="000000"/>
              </a:solidFill>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A.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Phù Lê diệt Nguyễn </a:t>
            </a:r>
            <a:endParaRPr kumimoji="0" sz="2400" b="0" i="0" u="none" strike="noStrike" kern="1200" cap="none" spc="0" normalizeH="0" baseline="0" noProof="1" dirty="0">
              <a:solidFill>
                <a:schemeClr val="tx1"/>
              </a:solidFill>
              <a:latin typeface="Times New Roman" panose="02020603050405020304" pitchFamily="18"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endPar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B.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Phù Lê diệt Trịnh</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Phù Nguyễn diệt Lê </a:t>
            </a:r>
            <a:endParaRPr kumimoji="0" lang="vi-VN" altLang="x-none"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30925" y="2843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D.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Phù Nguyễn diệt Trịnh</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pic>
        <p:nvPicPr>
          <p:cNvPr id="47" name="Picture 46"/>
          <p:cNvPicPr>
            <a:picLocks noChangeAspect="1"/>
          </p:cNvPicPr>
          <p:nvPr/>
        </p:nvPicPr>
        <p:blipFill>
          <a:blip r:embed="rId2"/>
          <a:stretch>
            <a:fillRect/>
          </a:stretch>
        </p:blipFill>
        <p:spPr>
          <a:xfrm>
            <a:off x="5211763" y="1974850"/>
            <a:ext cx="804862" cy="708025"/>
          </a:xfrm>
          <a:prstGeom prst="rect">
            <a:avLst/>
          </a:prstGeom>
          <a:noFill/>
          <a:ln w="9525">
            <a:noFill/>
          </a:ln>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9"/>
          </a:xfrm>
          <a:prstGeom prst="rect">
            <a:avLst/>
          </a:prstGeom>
        </p:spPr>
      </p:pic>
      <p:pic>
        <p:nvPicPr>
          <p:cNvPr id="49" name="Picture 48"/>
          <p:cNvPicPr>
            <a:picLocks noChangeAspect="1"/>
          </p:cNvPicPr>
          <p:nvPr/>
        </p:nvPicPr>
        <p:blipFill>
          <a:blip r:embed="rId2"/>
          <a:stretch>
            <a:fillRect/>
          </a:stretch>
        </p:blipFill>
        <p:spPr>
          <a:xfrm>
            <a:off x="10233025" y="2882900"/>
            <a:ext cx="804863" cy="708025"/>
          </a:xfrm>
          <a:prstGeom prst="rect">
            <a:avLst/>
          </a:prstGeom>
          <a:noFill/>
          <a:ln w="9525">
            <a:noFill/>
          </a:ln>
        </p:spPr>
      </p:pic>
      <p:pic>
        <p:nvPicPr>
          <p:cNvPr id="53" name="Picture 52"/>
          <p:cNvPicPr>
            <a:picLocks noChangeAspect="1"/>
          </p:cNvPicPr>
          <p:nvPr/>
        </p:nvPicPr>
        <p:blipFill>
          <a:blip r:embed="rId4"/>
          <a:stretch>
            <a:fillRect/>
          </a:stretch>
        </p:blipFill>
        <p:spPr>
          <a:xfrm>
            <a:off x="10233025" y="2027238"/>
            <a:ext cx="804863" cy="642937"/>
          </a:xfrm>
          <a:prstGeom prst="rect">
            <a:avLst/>
          </a:prstGeom>
          <a:noFill/>
          <a:ln w="9525">
            <a:noFill/>
          </a:ln>
        </p:spPr>
      </p:pic>
      <p:sp>
        <p:nvSpPr>
          <p:cNvPr id="18" name="Cloud 17">
            <a:hlinkClick r:id="rId5" action="ppaction://hlinksldjump"/>
          </p:cNvPr>
          <p:cNvSpPr/>
          <p:nvPr/>
        </p:nvSpPr>
        <p:spPr>
          <a:xfrm>
            <a:off x="9734550" y="5830888"/>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7"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ts val="1200"/>
              </a:spcBef>
              <a:spcAft>
                <a:spcPct val="0"/>
              </a:spcAft>
              <a:buClrTx/>
              <a:buSzTx/>
              <a:buFontTx/>
              <a:buNone/>
            </a:pP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Câu 6:  Tháng 12 năm 1788, Nguyễn Huệ lên ngôi ho</a:t>
            </a:r>
            <a:r>
              <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ng đế, lấy niên hiệu l</a:t>
            </a:r>
            <a:r>
              <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rPr>
              <a:t>à</a:t>
            </a:r>
            <a:endParaRPr kumimoji="0"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109663"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A.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Đại Việt </a:t>
            </a:r>
            <a:endParaRPr kumimoji="0" lang="vi-VN" altLang="x-none"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B.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Đại Cồ Việt</a:t>
            </a:r>
            <a:endParaRPr kumimoji="0" lang="en-AU"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vi-VN" altLang="x-none" sz="3200" b="0" i="0" u="none" strike="noStrike" kern="1200" cap="none" spc="0" normalizeH="0" baseline="0" noProof="1" dirty="0">
              <a:solidFill>
                <a:srgbClr val="000000"/>
              </a:solidFill>
              <a:latin typeface="Arial" panose="020B0604020202020204" pitchFamily="34" charset="0"/>
              <a:ea typeface="+mn-ea"/>
              <a:cs typeface="+mn-cs"/>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pPr>
            <a:r>
              <a:rPr kumimoji="0" lang="vi-VN" altLang="x-none"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C. </a:t>
            </a:r>
            <a:r>
              <a:rPr kumimoji="0" sz="2400" b="0" i="0" u="none" strike="noStrike" kern="1200" cap="none" spc="0" normalizeH="0" baseline="0" noProof="1" dirty="0">
                <a:solidFill>
                  <a:schemeClr val="tx1"/>
                </a:solidFill>
                <a:latin typeface="Times New Roman" panose="02020603050405020304" pitchFamily="18" charset="0"/>
                <a:ea typeface="+mn-ea"/>
                <a:cs typeface="Times New Roman" panose="02020603050405020304" pitchFamily="18" charset="0"/>
              </a:rPr>
              <a:t>Thận Thiên </a:t>
            </a:r>
            <a:endParaRPr kumimoji="0" lang="vi-VN" altLang="x-none" sz="2400" b="0" i="0" u="none" strike="noStrike" kern="1200" cap="none" spc="0" normalizeH="0" baseline="0" noProof="1" dirty="0">
              <a:solidFill>
                <a:schemeClr val="tx1"/>
              </a:solidFill>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30925" y="2843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Quang Trung </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2"/>
          <a:stretch>
            <a:fillRect/>
          </a:stretch>
        </p:blipFill>
        <p:spPr>
          <a:xfrm>
            <a:off x="5211763" y="1974850"/>
            <a:ext cx="804862" cy="708025"/>
          </a:xfrm>
          <a:prstGeom prst="rect">
            <a:avLst/>
          </a:prstGeom>
          <a:noFill/>
          <a:ln w="9525">
            <a:noFill/>
          </a:ln>
        </p:spPr>
      </p:pic>
      <p:pic>
        <p:nvPicPr>
          <p:cNvPr id="51" name="Picture 50"/>
          <p:cNvPicPr>
            <a:picLocks noChangeAspect="1"/>
          </p:cNvPicPr>
          <p:nvPr/>
        </p:nvPicPr>
        <p:blipFill>
          <a:blip r:embed="rId2"/>
          <a:stretch>
            <a:fillRect/>
          </a:stretch>
        </p:blipFill>
        <p:spPr>
          <a:xfrm>
            <a:off x="5284788" y="2901950"/>
            <a:ext cx="731837" cy="644525"/>
          </a:xfrm>
          <a:prstGeom prst="rect">
            <a:avLst/>
          </a:prstGeom>
          <a:noFill/>
          <a:ln w="9525">
            <a:noFill/>
          </a:ln>
        </p:spPr>
      </p:pic>
      <p:pic>
        <p:nvPicPr>
          <p:cNvPr id="49" name="Picture 48"/>
          <p:cNvPicPr>
            <a:picLocks noChangeAspect="1"/>
          </p:cNvPicPr>
          <p:nvPr/>
        </p:nvPicPr>
        <p:blipFill>
          <a:blip r:embed="rId3"/>
          <a:stretch>
            <a:fillRect/>
          </a:stretch>
        </p:blipFill>
        <p:spPr>
          <a:xfrm>
            <a:off x="10233025" y="2914650"/>
            <a:ext cx="804863" cy="644525"/>
          </a:xfrm>
          <a:prstGeom prst="rect">
            <a:avLst/>
          </a:prstGeom>
          <a:noFill/>
          <a:ln w="9525">
            <a:noFill/>
          </a:ln>
        </p:spPr>
      </p:pic>
      <p:pic>
        <p:nvPicPr>
          <p:cNvPr id="53" name="Picture 52"/>
          <p:cNvPicPr>
            <a:picLocks noChangeAspect="1"/>
          </p:cNvPicPr>
          <p:nvPr/>
        </p:nvPicPr>
        <p:blipFill>
          <a:blip r:embed="rId2"/>
          <a:stretch>
            <a:fillRect/>
          </a:stretch>
        </p:blipFill>
        <p:spPr>
          <a:xfrm>
            <a:off x="10304463" y="2027238"/>
            <a:ext cx="733425" cy="642937"/>
          </a:xfrm>
          <a:prstGeom prst="rect">
            <a:avLst/>
          </a:prstGeom>
          <a:noFill/>
          <a:ln w="9525">
            <a:noFill/>
          </a:ln>
        </p:spPr>
      </p:pic>
      <p:sp>
        <p:nvSpPr>
          <p:cNvPr id="18" name="Cloud 17">
            <a:hlinkClick r:id="rId4" action="ppaction://hlinksldjump"/>
          </p:cNvPr>
          <p:cNvSpPr/>
          <p:nvPr/>
        </p:nvSpPr>
        <p:spPr>
          <a:xfrm>
            <a:off x="9832975" y="5753100"/>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6"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6"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Picture 2"/>
          <p:cNvPicPr>
            <a:picLocks noChangeAspect="1"/>
          </p:cNvPicPr>
          <p:nvPr/>
        </p:nvPicPr>
        <p:blipFill>
          <a:blip r:embed="rId1"/>
          <a:stretch>
            <a:fillRect/>
          </a:stretch>
        </p:blipFill>
        <p:spPr>
          <a:xfrm>
            <a:off x="0" y="-192087"/>
            <a:ext cx="12192000" cy="6858000"/>
          </a:xfrm>
          <a:prstGeom prst="rect">
            <a:avLst/>
          </a:prstGeom>
          <a:noFill/>
          <a:ln w="9525">
            <a:noFill/>
          </a:ln>
        </p:spPr>
      </p:pic>
      <p:graphicFrame>
        <p:nvGraphicFramePr>
          <p:cNvPr id="50179" name="Table 50178"/>
          <p:cNvGraphicFramePr/>
          <p:nvPr/>
        </p:nvGraphicFramePr>
        <p:xfrm>
          <a:off x="730250" y="1146175"/>
          <a:ext cx="10731500" cy="5454650"/>
        </p:xfrm>
        <a:graphic>
          <a:graphicData uri="http://schemas.openxmlformats.org/drawingml/2006/table">
            <a:tbl>
              <a:tblPr/>
              <a:tblGrid>
                <a:gridCol w="1598613"/>
                <a:gridCol w="9132887"/>
              </a:tblGrid>
              <a:tr h="5143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spcAft>
                          <a:spcPts val="1000"/>
                        </a:spcAft>
                        <a:buNone/>
                      </a:pPr>
                      <a:r>
                        <a:rPr sz="2400" b="1" dirty="0">
                          <a:latin typeface="Times New Roman" panose="02020603050405020304" pitchFamily="18" charset="0"/>
                          <a:cs typeface="Calibri" panose="020F0502020204030204" pitchFamily="34" charset="0"/>
                        </a:rPr>
                        <a:t>Thời gian</a:t>
                      </a:r>
                      <a:endParaRPr lang="en-AU" altLang="x-none" sz="2400" b="1"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spcAft>
                          <a:spcPts val="1000"/>
                        </a:spcAft>
                        <a:buNone/>
                      </a:pPr>
                      <a:r>
                        <a:rPr sz="2400" b="1" dirty="0">
                          <a:latin typeface="Times New Roman" panose="02020603050405020304" pitchFamily="18" charset="0"/>
                          <a:cs typeface="Calibri" panose="020F0502020204030204" pitchFamily="34" charset="0"/>
                        </a:rPr>
                        <a:t>Thăng lợi tiêu biểu</a:t>
                      </a:r>
                      <a:endParaRPr lang="en-AU" altLang="x-none" sz="2400" b="1"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04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1771</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Ba anh em Nguyễn Nhạc, Nguyễn Huệ, Nguyễn Lữ dựng cờ khởi nghĩa ở vùng Tây Sơn thượng đạo (nay thuộc An Khê, Gia Lai).</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143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1777</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Quân Tây Sơn lật đổ chính quyền chúa Nguyễn ở Đ</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ng Trong.</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397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1785</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Quân Tây Sơn gi</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nh thắng lợi quyết định trong trận Rạch Gầm - Xo</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i Mút, đánh tan gần 5 vạn quân Xiêm xâm lược.</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41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1786</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Nguyễn Huệ chỉ huy quân Tây Sơn tiến ra Đ</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ng Ngo</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i, lật đổ chúa Trịnh, rồi giao lại chính quyền cho vua Lê.</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41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1788</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Nguyễn Huệ chỉ huy quân Tây Sơn tiến ra Bắc, lật đổ chính quyền nh</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 Lê.</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41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1789</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Quân Tây Sơn gi</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nh thắng lợi quyết định trong trận Ngọc Hồi - Đống Đa, đánh tan gần 29 vạn quân Mãn Thanh xâm lược.</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0204" name="Rectangle 1"/>
          <p:cNvSpPr/>
          <p:nvPr/>
        </p:nvSpPr>
        <p:spPr>
          <a:xfrm>
            <a:off x="514350" y="192088"/>
            <a:ext cx="11083925" cy="954087"/>
          </a:xfrm>
          <a:prstGeom prst="rect">
            <a:avLst/>
          </a:prstGeom>
          <a:noFill/>
          <a:ln w="9525">
            <a:noFill/>
          </a:ln>
        </p:spPr>
        <p:txBody>
          <a:bodyPr anchor="ctr" anchorCtr="0">
            <a:spAutoFit/>
          </a:bodyPr>
          <a:p>
            <a:pPr eaLnBrk="0" hangingPunct="0"/>
            <a:r>
              <a:rPr lang="en-US" altLang="en-US" sz="2800" b="1" dirty="0">
                <a:solidFill>
                  <a:srgbClr val="000000"/>
                </a:solidFill>
                <a:latin typeface="Times New Roman" panose="02020603050405020304" pitchFamily="18" charset="0"/>
              </a:rPr>
              <a:t>Câu 1: </a:t>
            </a:r>
            <a:r>
              <a:rPr lang="en-US" altLang="en-US" sz="2800" dirty="0">
                <a:solidFill>
                  <a:srgbClr val="000000"/>
                </a:solidFill>
                <a:latin typeface="Times New Roman" panose="02020603050405020304" pitchFamily="18" charset="0"/>
              </a:rPr>
              <a:t>Hãy lập bảng về những sự kiện chính của phong tr</a:t>
            </a:r>
            <a:r>
              <a:rPr lang="en-US" altLang="en-US" sz="2800" dirty="0">
                <a:solidFill>
                  <a:srgbClr val="000000"/>
                </a:solidFill>
                <a:latin typeface="Times New Roman" panose="02020603050405020304" pitchFamily="18" charset="0"/>
                <a:ea typeface="Calibri" panose="020F0502020204030204" pitchFamily="34" charset="0"/>
              </a:rPr>
              <a:t>à</a:t>
            </a:r>
            <a:r>
              <a:rPr lang="en-US" altLang="en-US" sz="2800" dirty="0">
                <a:solidFill>
                  <a:srgbClr val="000000"/>
                </a:solidFill>
                <a:latin typeface="Times New Roman" panose="02020603050405020304" pitchFamily="18" charset="0"/>
              </a:rPr>
              <a:t>o Tây Sơn từ năm 1771 đến năm 1789 theo các tiêu chí: thời gian, thắng lợi tiêu biểu.</a:t>
            </a:r>
            <a:endParaRPr lang="en-US" altLang="en-US" sz="2800" dirty="0">
              <a:latin typeface="Arial" panose="020B0604020202020204" pitchFamily="34" charset="0"/>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Picture 2"/>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51202" name="TextBox 3"/>
          <p:cNvSpPr txBox="1"/>
          <p:nvPr/>
        </p:nvSpPr>
        <p:spPr>
          <a:xfrm>
            <a:off x="738188" y="850900"/>
            <a:ext cx="10796587" cy="4400550"/>
          </a:xfrm>
          <a:prstGeom prst="rect">
            <a:avLst/>
          </a:prstGeom>
          <a:noFill/>
          <a:ln w="9525">
            <a:noFill/>
          </a:ln>
        </p:spPr>
        <p:txBody>
          <a:bodyPr anchor="t" anchorCtr="0">
            <a:spAutoFit/>
          </a:bodyPr>
          <a:p>
            <a:pPr algn="just">
              <a:lnSpc>
                <a:spcPct val="115000"/>
              </a:lnSpc>
              <a:spcAft>
                <a:spcPts val="1000"/>
              </a:spcAft>
            </a:pPr>
            <a:r>
              <a:rPr lang="vi-VN" altLang="x-none" sz="2800" dirty="0">
                <a:latin typeface="Times New Roman" panose="02020603050405020304" pitchFamily="18" charset="0"/>
              </a:rPr>
              <a:t>- Học b</a:t>
            </a:r>
            <a:r>
              <a:rPr lang="vi-VN" altLang="x-none" sz="2800" dirty="0">
                <a:latin typeface="Times New Roman" panose="02020603050405020304" pitchFamily="18" charset="0"/>
                <a:ea typeface="Calibri" panose="020F0502020204030204" pitchFamily="34" charset="0"/>
              </a:rPr>
              <a:t>à</a:t>
            </a:r>
            <a:r>
              <a:rPr lang="vi-VN" altLang="x-none" sz="2800" dirty="0">
                <a:latin typeface="Times New Roman" panose="02020603050405020304" pitchFamily="18" charset="0"/>
              </a:rPr>
              <a:t>i, trả lời câu hỏi ở phần vận dụng</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a:t>
            </a:r>
            <a:r>
              <a:rPr lang="vi-VN" altLang="x-none" sz="2800" dirty="0">
                <a:latin typeface="Times New Roman" panose="02020603050405020304" pitchFamily="18" charset="0"/>
              </a:rPr>
              <a:t>Soạn b</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i 9. Tình hình kinh tế, văn hóa, tôn giáo trong các thế kỉ XVI-XVIII</a:t>
            </a:r>
            <a:endParaRPr lang="en-AU" altLang="x-none" sz="2800" dirty="0">
              <a:latin typeface="Times New Roman" panose="02020603050405020304" pitchFamily="18" charset="0"/>
            </a:endParaRPr>
          </a:p>
          <a:p>
            <a:pPr algn="just">
              <a:lnSpc>
                <a:spcPct val="115000"/>
              </a:lnSpc>
              <a:spcAft>
                <a:spcPts val="1000"/>
              </a:spcAft>
            </a:pPr>
            <a:r>
              <a:rPr lang="en-US" sz="2800" b="1" dirty="0">
                <a:latin typeface="Times New Roman" panose="02020603050405020304" pitchFamily="18" charset="0"/>
              </a:rPr>
              <a:t> </a:t>
            </a:r>
            <a:r>
              <a:rPr lang="en-US" sz="2800" dirty="0">
                <a:latin typeface="Times New Roman" panose="02020603050405020304" pitchFamily="18" charset="0"/>
              </a:rPr>
              <a:t>+ Tình hình kinh tế nông nghiệp, thủ công nghiệp, thương nghiệp Đại Việt trong các thế kỉ XVI-XVIII như thế n</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o?</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 Trình b</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y nét chính về sự chuyển biến văn hóa, tôn giáo ở Đại Việt trong các thế kỉ XVI-XVIII? Nhận xét về sự chuyển biến đó? Em ấn tượng với th</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nh tựu n</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o nhất? Vì sao</a:t>
            </a: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Picture 5"/>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7" name="TextBox 7"/>
          <p:cNvSpPr txBox="1"/>
          <p:nvPr/>
        </p:nvSpPr>
        <p:spPr>
          <a:xfrm>
            <a:off x="928688" y="600075"/>
            <a:ext cx="10444162" cy="6770688"/>
          </a:xfrm>
          <a:prstGeom prst="rect">
            <a:avLst/>
          </a:prstGeom>
          <a:noFill/>
          <a:ln w="9525">
            <a:noFill/>
          </a:ln>
        </p:spPr>
        <p:txBody>
          <a:bodyPr wrap="square" lIns="0" tIns="0" rIns="0" bIns="0" anchor="t" anchorCtr="0">
            <a:spAutoFit/>
          </a:bodyPr>
          <a:p>
            <a:pPr algn="just">
              <a:buNone/>
            </a:pPr>
            <a:r>
              <a:rPr lang="en-US" sz="2800" dirty="0">
                <a:solidFill>
                  <a:srgbClr val="000000"/>
                </a:solidFill>
                <a:latin typeface="Times New Roman" panose="02020603050405020304" pitchFamily="18" charset="0"/>
                <a:ea typeface="Open Sans"/>
                <a:sym typeface="Open Sans"/>
              </a:rPr>
              <a:t>Đọc thông tin ở mục 1 và quan sát lược đồ Hình 8.2, SGK trang 34, 35,  hãy:</a:t>
            </a:r>
            <a:endParaRPr lang="en-US" sz="2800" dirty="0">
              <a:solidFill>
                <a:srgbClr val="000000"/>
              </a:solidFill>
              <a:latin typeface="Times New Roman" panose="02020603050405020304" pitchFamily="18" charset="0"/>
              <a:ea typeface="Open Sans"/>
              <a:sym typeface="Open Sans"/>
            </a:endParaRPr>
          </a:p>
          <a:p>
            <a:pPr>
              <a:buNone/>
            </a:pPr>
            <a:endParaRPr lang="en-AU" altLang="x-none" sz="2800" dirty="0">
              <a:latin typeface="Times New Roman" panose="02020603050405020304" pitchFamily="18" charset="0"/>
            </a:endParaRPr>
          </a:p>
          <a:p>
            <a:pPr>
              <a:buNone/>
            </a:pPr>
            <a:r>
              <a:rPr lang="en-AU" altLang="x-none" sz="2800" dirty="0">
                <a:latin typeface="Times New Roman" panose="02020603050405020304" pitchFamily="18" charset="0"/>
              </a:rPr>
              <a:t>1. Nêu nguyên nhân dẫn đến khởi nghĩa Tây Sơn?</a:t>
            </a:r>
            <a:endParaRPr lang="en-AU" altLang="x-none" sz="2800" dirty="0">
              <a:latin typeface="Times New Roman" panose="02020603050405020304" pitchFamily="18" charset="0"/>
            </a:endParaRPr>
          </a:p>
          <a:p>
            <a:pPr>
              <a:buNone/>
            </a:pPr>
            <a:r>
              <a:rPr lang="en-AU" altLang="x-none" sz="2800" dirty="0">
                <a:latin typeface="Times New Roman" panose="02020603050405020304" pitchFamily="18" charset="0"/>
              </a:rPr>
              <a:t>2. Xác định trên lược đồ nơi bùng nổ, địa b</a:t>
            </a:r>
            <a:r>
              <a:rPr lang="en-AU" altLang="x-none" sz="2800" dirty="0">
                <a:latin typeface="Times New Roman" panose="02020603050405020304" pitchFamily="18" charset="0"/>
                <a:ea typeface="Times New Roman" panose="02020603050405020304" pitchFamily="18" charset="0"/>
              </a:rPr>
              <a:t>à</a:t>
            </a:r>
            <a:r>
              <a:rPr lang="en-AU" altLang="x-none" sz="2800" dirty="0">
                <a:latin typeface="Times New Roman" panose="02020603050405020304" pitchFamily="18" charset="0"/>
              </a:rPr>
              <a:t>n hoạt động của nghĩa quân Tây Sơn trong những năm đầu khởi nghĩa?</a:t>
            </a:r>
            <a:endParaRPr lang="en-AU" altLang="x-none" sz="2800" dirty="0">
              <a:latin typeface="Times New Roman" panose="02020603050405020304" pitchFamily="18" charset="0"/>
            </a:endParaRPr>
          </a:p>
          <a:p>
            <a:pPr>
              <a:buNone/>
            </a:pPr>
            <a:r>
              <a:rPr lang="en-AU" altLang="x-none" sz="2800" dirty="0">
                <a:latin typeface="Times New Roman" panose="02020603050405020304" pitchFamily="18" charset="0"/>
              </a:rPr>
              <a:t>3. Giải thích vì sao nhân dân hăng hái tham gia khởi nghĩa Tây Sơn ngay từ đầu?</a:t>
            </a:r>
            <a:endParaRPr lang="en-AU" altLang="x-none" sz="2800" dirty="0">
              <a:latin typeface="Times New Roman" panose="02020603050405020304" pitchFamily="18" charset="0"/>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AutoNum type="arabicPeriod"/>
            </a:pPr>
            <a:endParaRPr lang="en-US" sz="2400" dirty="0">
              <a:solidFill>
                <a:srgbClr val="000000"/>
              </a:solidFill>
              <a:latin typeface="Calibri Light" panose="020F0302020204030204" pitchFamily="34" charset="0"/>
              <a:ea typeface="Open Sans"/>
              <a:sym typeface="Open Sans"/>
            </a:endParaRPr>
          </a:p>
          <a:p>
            <a:pPr algn="just">
              <a:buNone/>
            </a:pPr>
            <a:endParaRPr lang="en-US" sz="2400" dirty="0">
              <a:solidFill>
                <a:srgbClr val="000000"/>
              </a:solidFill>
              <a:latin typeface="Calibri Light" panose="020F0302020204030204" pitchFamily="34" charset="0"/>
              <a:ea typeface="Open Sans"/>
              <a:sym typeface="Open Sans"/>
            </a:endParaRPr>
          </a:p>
          <a:p>
            <a:pPr algn="just">
              <a:buNone/>
            </a:pPr>
            <a:endParaRPr lang="en-US" sz="2400" dirty="0">
              <a:solidFill>
                <a:srgbClr val="000000"/>
              </a:solidFill>
              <a:latin typeface="Times New Roman" panose="02020603050405020304" pitchFamily="18" charset="0"/>
              <a:ea typeface="Open Sans"/>
              <a:sym typeface="Open San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Picture 4"/>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11266" name="TextBox 6"/>
          <p:cNvSpPr txBox="1"/>
          <p:nvPr/>
        </p:nvSpPr>
        <p:spPr>
          <a:xfrm>
            <a:off x="300038" y="1062038"/>
            <a:ext cx="11329987" cy="4813300"/>
          </a:xfrm>
          <a:prstGeom prst="rect">
            <a:avLst/>
          </a:prstGeom>
          <a:noFill/>
          <a:ln w="9525">
            <a:noFill/>
          </a:ln>
        </p:spPr>
        <p:txBody>
          <a:bodyPr anchor="t" anchorCtr="0">
            <a:spAutoFit/>
          </a:bodyPr>
          <a:p>
            <a:pPr algn="just"/>
            <a:r>
              <a:rPr lang="en-AU" altLang="x-none" sz="2800" b="1" dirty="0">
                <a:solidFill>
                  <a:srgbClr val="000000"/>
                </a:solidFill>
                <a:latin typeface="Times New Roman" panose="02020603050405020304" pitchFamily="18" charset="0"/>
              </a:rPr>
              <a:t>1. Nguyên nhân dẫn đến khởi nghĩa Tây Sơn</a:t>
            </a:r>
            <a:endParaRPr lang="en-AU" altLang="x-none" sz="2800" dirty="0">
              <a:latin typeface="Times New Roman" panose="02020603050405020304" pitchFamily="18" charset="0"/>
            </a:endParaRPr>
          </a:p>
          <a:p>
            <a:pPr algn="just"/>
            <a:r>
              <a:rPr lang="en-AU" altLang="x-none" sz="2800" dirty="0">
                <a:solidFill>
                  <a:srgbClr val="000000"/>
                </a:solidFill>
                <a:latin typeface="Times New Roman" panose="02020603050405020304" pitchFamily="18" charset="0"/>
              </a:rPr>
              <a:t>- Từ giữa thế kỉ XVIII, chính quyền phong kiến Đ</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rPr>
              <a:t>ng Trong ng</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rPr>
              <a:t>y c</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rPr>
              <a:t>ng suy yếu. Bộ máy quan lại các cấp rất cồng kềnh v</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rPr>
              <a:t> tham nhũng. Ở triều đình Trương Phúc Loan, nắm mọi quyền h</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rPr>
              <a:t>nh tự xưng l</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rPr>
              <a:t> quốc phó khét tiếng tham nhũng</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Các chính sách của chính quyền chúa Nguyễn như tô thuế, lao dịch nặng nề, lại thêm thiên tai v</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 sự suy thoái của nền kinh tế l</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m cho đời sống nhân dân khốn cùng.</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Mâu thuẫn gay gắt giữa nhân dân với chính quyền chúa Nguyễn l</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m bùng nổ cuộc khởi nghĩa Tây Sơn.</a:t>
            </a: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Picture 1"/>
          <p:cNvPicPr>
            <a:picLocks noChangeAspect="1"/>
          </p:cNvPicPr>
          <p:nvPr/>
        </p:nvPicPr>
        <p:blipFill>
          <a:blip r:embed="rId1"/>
          <a:stretch>
            <a:fillRect/>
          </a:stretch>
        </p:blipFill>
        <p:spPr>
          <a:xfrm>
            <a:off x="0" y="0"/>
            <a:ext cx="12192000" cy="68580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Picture 3"/>
          <p:cNvPicPr>
            <a:picLocks noChangeAspect="1"/>
          </p:cNvPicPr>
          <p:nvPr/>
        </p:nvPicPr>
        <p:blipFill>
          <a:blip r:embed="rId1"/>
          <a:stretch>
            <a:fillRect/>
          </a:stretch>
        </p:blipFill>
        <p:spPr>
          <a:xfrm>
            <a:off x="0" y="0"/>
            <a:ext cx="12192000" cy="6858000"/>
          </a:xfrm>
          <a:prstGeom prst="rect">
            <a:avLst/>
          </a:prstGeom>
          <a:noFill/>
          <a:ln w="9525">
            <a:noFill/>
          </a:ln>
        </p:spPr>
      </p:pic>
      <p:pic>
        <p:nvPicPr>
          <p:cNvPr id="13314" name="Picture 6"/>
          <p:cNvPicPr>
            <a:picLocks noChangeAspect="1"/>
          </p:cNvPicPr>
          <p:nvPr/>
        </p:nvPicPr>
        <p:blipFill>
          <a:blip r:embed="rId2"/>
          <a:stretch>
            <a:fillRect/>
          </a:stretch>
        </p:blipFill>
        <p:spPr>
          <a:xfrm>
            <a:off x="342900" y="328613"/>
            <a:ext cx="11387138" cy="5343525"/>
          </a:xfrm>
          <a:prstGeom prst="rect">
            <a:avLst/>
          </a:prstGeom>
          <a:noFill/>
          <a:ln w="9525">
            <a:noFill/>
          </a:ln>
        </p:spPr>
      </p:pic>
      <p:sp>
        <p:nvSpPr>
          <p:cNvPr id="8" name="Rectangle: Rounded Corners 7"/>
          <p:cNvSpPr/>
          <p:nvPr/>
        </p:nvSpPr>
        <p:spPr>
          <a:xfrm>
            <a:off x="342900" y="5672138"/>
            <a:ext cx="9429750" cy="857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pPr>
            <a:r>
              <a:rPr kumimoji="0" sz="2800" b="1" i="0" u="none" strike="noStrike" kern="1200" cap="none" spc="0" normalizeH="0" baseline="0" noProof="1" dirty="0">
                <a:solidFill>
                  <a:srgbClr val="000000"/>
                </a:solidFill>
                <a:latin typeface="Times New Roman" panose="02020603050405020304" pitchFamily="18" charset="0"/>
                <a:ea typeface="+mn-ea"/>
                <a:cs typeface="Times New Roman" panose="02020603050405020304" pitchFamily="18" charset="0"/>
              </a:rPr>
              <a:t>Lược đồ căn cứ Tây Sơn</a:t>
            </a:r>
            <a:endParaRPr kumimoji="0" lang="en-AU" altLang="x-none" sz="2800" b="1" i="0" u="none" strike="noStrike" kern="1200" cap="none" spc="0" normalizeH="0" baseline="0" noProof="1" dirty="0">
              <a:solidFill>
                <a:srgbClr val="000000"/>
              </a:solidFill>
              <a:latin typeface="Times New Roman" panose="02020603050405020304" pitchFamily="18" charset="0"/>
              <a:ea typeface="Times New Roman" panose="02020603050405020304" pitchFamily="18" charset="0"/>
              <a:cs typeface="+mn-cs"/>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7" name="Picture 5" descr="2"/>
          <p:cNvPicPr>
            <a:picLocks noChangeAspect="1"/>
          </p:cNvPicPr>
          <p:nvPr/>
        </p:nvPicPr>
        <p:blipFill>
          <a:blip r:embed="rId1"/>
          <a:stretch>
            <a:fillRect/>
          </a:stretch>
        </p:blipFill>
        <p:spPr>
          <a:xfrm>
            <a:off x="50800" y="63500"/>
            <a:ext cx="12192000" cy="6172200"/>
          </a:xfrm>
          <a:prstGeom prst="rect">
            <a:avLst/>
          </a:prstGeom>
          <a:noFill/>
          <a:ln w="9525">
            <a:noFill/>
          </a:ln>
        </p:spPr>
      </p:pic>
      <p:sp>
        <p:nvSpPr>
          <p:cNvPr id="14338" name="Text Box 7"/>
          <p:cNvSpPr txBox="1"/>
          <p:nvPr/>
        </p:nvSpPr>
        <p:spPr>
          <a:xfrm>
            <a:off x="2438400" y="1674813"/>
            <a:ext cx="685800" cy="369887"/>
          </a:xfrm>
          <a:prstGeom prst="rect">
            <a:avLst/>
          </a:prstGeom>
          <a:noFill/>
          <a:ln w="9525">
            <a:noFill/>
          </a:ln>
        </p:spPr>
        <p:txBody>
          <a:bodyPr anchor="t" anchorCtr="0">
            <a:spAutoFit/>
          </a:bodyPr>
          <a:p>
            <a:pPr>
              <a:spcBef>
                <a:spcPct val="50000"/>
              </a:spcBef>
            </a:pPr>
            <a:endParaRPr lang="en-US" dirty="0">
              <a:solidFill>
                <a:srgbClr val="000000"/>
              </a:solidFill>
              <a:latin typeface="Calibri" panose="020F0502020204030204" pitchFamily="34" charset="0"/>
            </a:endParaRPr>
          </a:p>
        </p:txBody>
      </p:sp>
      <p:sp>
        <p:nvSpPr>
          <p:cNvPr id="14339" name="Text Box 9"/>
          <p:cNvSpPr txBox="1"/>
          <p:nvPr/>
        </p:nvSpPr>
        <p:spPr>
          <a:xfrm>
            <a:off x="4572000" y="2605088"/>
            <a:ext cx="914400" cy="366712"/>
          </a:xfrm>
          <a:prstGeom prst="rect">
            <a:avLst/>
          </a:prstGeom>
          <a:noFill/>
          <a:ln w="9525">
            <a:noFill/>
          </a:ln>
        </p:spPr>
        <p:txBody>
          <a:bodyPr anchor="t" anchorCtr="0">
            <a:spAutoFit/>
          </a:bodyPr>
          <a:p>
            <a:pPr>
              <a:spcBef>
                <a:spcPct val="50000"/>
              </a:spcBef>
            </a:pPr>
            <a:r>
              <a:rPr lang="en-US" dirty="0">
                <a:solidFill>
                  <a:srgbClr val="000000"/>
                </a:solidFill>
                <a:latin typeface="Calibri" panose="020F0502020204030204" pitchFamily="34" charset="0"/>
              </a:rPr>
              <a:t>S. Côn</a:t>
            </a:r>
            <a:endParaRPr lang="en-US" dirty="0">
              <a:solidFill>
                <a:srgbClr val="000000"/>
              </a:solidFill>
              <a:latin typeface="Calibri" panose="020F0502020204030204" pitchFamily="34" charset="0"/>
            </a:endParaRPr>
          </a:p>
        </p:txBody>
      </p:sp>
      <p:sp>
        <p:nvSpPr>
          <p:cNvPr id="14340" name="Text Box 10"/>
          <p:cNvSpPr txBox="1"/>
          <p:nvPr/>
        </p:nvSpPr>
        <p:spPr>
          <a:xfrm>
            <a:off x="8077200" y="4129088"/>
            <a:ext cx="914400" cy="366712"/>
          </a:xfrm>
          <a:prstGeom prst="rect">
            <a:avLst/>
          </a:prstGeom>
          <a:noFill/>
          <a:ln w="9525">
            <a:noFill/>
          </a:ln>
        </p:spPr>
        <p:txBody>
          <a:bodyPr anchor="t" anchorCtr="0">
            <a:spAutoFit/>
          </a:bodyPr>
          <a:p>
            <a:pPr>
              <a:spcBef>
                <a:spcPct val="50000"/>
              </a:spcBef>
            </a:pPr>
            <a:r>
              <a:rPr lang="en-US" dirty="0">
                <a:solidFill>
                  <a:srgbClr val="000000"/>
                </a:solidFill>
                <a:latin typeface="Calibri" panose="020F0502020204030204" pitchFamily="34" charset="0"/>
              </a:rPr>
              <a:t>S. Côn</a:t>
            </a:r>
            <a:endParaRPr lang="en-US" dirty="0">
              <a:solidFill>
                <a:srgbClr val="000000"/>
              </a:solidFill>
              <a:latin typeface="Calibri" panose="020F0502020204030204" pitchFamily="34" charset="0"/>
            </a:endParaRPr>
          </a:p>
        </p:txBody>
      </p:sp>
      <p:sp>
        <p:nvSpPr>
          <p:cNvPr id="14341" name="Text Box 11"/>
          <p:cNvSpPr txBox="1"/>
          <p:nvPr/>
        </p:nvSpPr>
        <p:spPr>
          <a:xfrm>
            <a:off x="6858000" y="1766888"/>
            <a:ext cx="2286000" cy="366712"/>
          </a:xfrm>
          <a:prstGeom prst="rect">
            <a:avLst/>
          </a:prstGeom>
          <a:noFill/>
          <a:ln w="9525">
            <a:noFill/>
          </a:ln>
        </p:spPr>
        <p:txBody>
          <a:bodyPr anchor="t" anchorCtr="0">
            <a:spAutoFit/>
          </a:bodyPr>
          <a:p>
            <a:pPr>
              <a:spcBef>
                <a:spcPct val="50000"/>
              </a:spcBef>
            </a:pPr>
            <a:r>
              <a:rPr lang="en-US" dirty="0">
                <a:solidFill>
                  <a:srgbClr val="000000"/>
                </a:solidFill>
                <a:latin typeface="Calibri" panose="020F0502020204030204" pitchFamily="34" charset="0"/>
              </a:rPr>
              <a:t>Tỉnh Bình Định</a:t>
            </a:r>
            <a:endParaRPr lang="en-US" dirty="0">
              <a:solidFill>
                <a:srgbClr val="000000"/>
              </a:solidFill>
              <a:latin typeface="Calibri" panose="020F0502020204030204" pitchFamily="34" charset="0"/>
            </a:endParaRPr>
          </a:p>
        </p:txBody>
      </p:sp>
      <p:sp>
        <p:nvSpPr>
          <p:cNvPr id="14342" name="Text Box 12"/>
          <p:cNvSpPr txBox="1"/>
          <p:nvPr/>
        </p:nvSpPr>
        <p:spPr>
          <a:xfrm>
            <a:off x="2819400" y="5715000"/>
            <a:ext cx="3276600" cy="336550"/>
          </a:xfrm>
          <a:prstGeom prst="rect">
            <a:avLst/>
          </a:prstGeom>
          <a:solidFill>
            <a:schemeClr val="bg1"/>
          </a:solidFill>
          <a:ln w="9525">
            <a:noFill/>
          </a:ln>
        </p:spPr>
        <p:txBody>
          <a:bodyPr anchor="t" anchorCtr="0">
            <a:spAutoFit/>
          </a:bodyPr>
          <a:p>
            <a:pPr>
              <a:spcBef>
                <a:spcPct val="50000"/>
              </a:spcBef>
            </a:pPr>
            <a:r>
              <a:rPr lang="en-US" sz="1600" dirty="0">
                <a:solidFill>
                  <a:srgbClr val="000000"/>
                </a:solidFill>
                <a:latin typeface="Calibri" panose="020F0502020204030204" pitchFamily="34" charset="0"/>
              </a:rPr>
              <a:t>Căn cứ nghĩa quân Tây Sơn</a:t>
            </a:r>
            <a:endParaRPr lang="en-US" sz="1600" dirty="0">
              <a:solidFill>
                <a:srgbClr val="000000"/>
              </a:solidFill>
              <a:latin typeface="Calibri" panose="020F0502020204030204" pitchFamily="34" charset="0"/>
            </a:endParaRPr>
          </a:p>
        </p:txBody>
      </p:sp>
      <p:grpSp>
        <p:nvGrpSpPr>
          <p:cNvPr id="164878" name="Group 14"/>
          <p:cNvGrpSpPr/>
          <p:nvPr/>
        </p:nvGrpSpPr>
        <p:grpSpPr>
          <a:xfrm>
            <a:off x="3433763" y="1781175"/>
            <a:ext cx="457200" cy="762000"/>
            <a:chOff x="576" y="2112"/>
            <a:chExt cx="384" cy="672"/>
          </a:xfrm>
        </p:grpSpPr>
        <p:sp>
          <p:nvSpPr>
            <p:cNvPr id="14344" name="AutoShape 15"/>
            <p:cNvSpPr/>
            <p:nvPr/>
          </p:nvSpPr>
          <p:spPr>
            <a:xfrm rot="5201477">
              <a:off x="624" y="2064"/>
              <a:ext cx="288" cy="384"/>
            </a:xfrm>
            <a:prstGeom prst="triangle">
              <a:avLst>
                <a:gd name="adj" fmla="val 50000"/>
              </a:avLst>
            </a:prstGeom>
            <a:solidFill>
              <a:srgbClr val="CC0000"/>
            </a:solidFill>
            <a:ln w="9525" cap="flat" cmpd="sng">
              <a:solidFill>
                <a:srgbClr val="CC0000"/>
              </a:solidFill>
              <a:prstDash val="solid"/>
              <a:miter/>
              <a:headEnd type="none" w="med" len="med"/>
              <a:tailEnd type="none" w="med" len="med"/>
            </a:ln>
          </p:spPr>
          <p:txBody>
            <a:bodyPr wrap="none" anchor="ctr" anchorCtr="0"/>
            <a:p>
              <a:endParaRPr lang="vi-VN" altLang="x-none" dirty="0">
                <a:solidFill>
                  <a:srgbClr val="FFFFFF"/>
                </a:solidFill>
                <a:latin typeface="Arial" panose="020B0604020202020204" pitchFamily="34" charset="0"/>
              </a:endParaRPr>
            </a:p>
          </p:txBody>
        </p:sp>
        <p:sp>
          <p:nvSpPr>
            <p:cNvPr id="14345" name="Line 16"/>
            <p:cNvSpPr/>
            <p:nvPr/>
          </p:nvSpPr>
          <p:spPr>
            <a:xfrm>
              <a:off x="576" y="2112"/>
              <a:ext cx="0" cy="672"/>
            </a:xfrm>
            <a:prstGeom prst="line">
              <a:avLst/>
            </a:prstGeom>
            <a:ln w="9525" cap="flat" cmpd="sng">
              <a:solidFill>
                <a:srgbClr val="CC0000"/>
              </a:solidFill>
              <a:prstDash val="solid"/>
              <a:round/>
              <a:headEnd type="none" w="med" len="med"/>
              <a:tailEnd type="none" w="med" len="med"/>
            </a:ln>
          </p:spPr>
        </p:sp>
      </p:grpSp>
      <p:grpSp>
        <p:nvGrpSpPr>
          <p:cNvPr id="2" name="Group 2"/>
          <p:cNvGrpSpPr/>
          <p:nvPr/>
        </p:nvGrpSpPr>
        <p:grpSpPr>
          <a:xfrm>
            <a:off x="3281363" y="1909763"/>
            <a:ext cx="769937" cy="762000"/>
            <a:chOff x="3312" y="1632"/>
            <a:chExt cx="525" cy="480"/>
          </a:xfrm>
        </p:grpSpPr>
        <p:sp>
          <p:nvSpPr>
            <p:cNvPr id="14347" name="Freeform 3"/>
            <p:cNvSpPr/>
            <p:nvPr/>
          </p:nvSpPr>
          <p:spPr>
            <a:xfrm>
              <a:off x="3312" y="1632"/>
              <a:ext cx="525" cy="480"/>
            </a:xfrm>
            <a:custGeom>
              <a:avLst/>
              <a:gdLst/>
              <a:ahLst/>
              <a:cxnLst>
                <a:cxn ang="0">
                  <a:pos x="225" y="217"/>
                </a:cxn>
                <a:cxn ang="0">
                  <a:pos x="133" y="0"/>
                </a:cxn>
                <a:cxn ang="0">
                  <a:pos x="263" y="193"/>
                </a:cxn>
                <a:cxn ang="0">
                  <a:pos x="393" y="0"/>
                </a:cxn>
                <a:cxn ang="0">
                  <a:pos x="299" y="217"/>
                </a:cxn>
                <a:cxn ang="0">
                  <a:pos x="524" y="240"/>
                </a:cxn>
                <a:cxn ang="0">
                  <a:pos x="298" y="262"/>
                </a:cxn>
                <a:cxn ang="0">
                  <a:pos x="393" y="479"/>
                </a:cxn>
                <a:cxn ang="0">
                  <a:pos x="263" y="286"/>
                </a:cxn>
                <a:cxn ang="0">
                  <a:pos x="133" y="479"/>
                </a:cxn>
                <a:cxn ang="0">
                  <a:pos x="224" y="263"/>
                </a:cxn>
                <a:cxn ang="0">
                  <a:pos x="0" y="240"/>
                </a:cxn>
                <a:cxn ang="0">
                  <a:pos x="225" y="217"/>
                </a:cxn>
              </a:cxnLst>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tileRect/>
            </a:gradFill>
            <a:ln w="9525" cap="rnd" cmpd="sng">
              <a:solidFill>
                <a:srgbClr val="FF3300"/>
              </a:solidFill>
              <a:prstDash val="solid"/>
              <a:round/>
              <a:headEnd type="none" w="med" len="med"/>
              <a:tailEnd type="none" w="med" len="med"/>
            </a:ln>
          </p:spPr>
          <p:txBody>
            <a:bodyPr/>
            <a:p>
              <a:endParaRPr lang="en-US"/>
            </a:p>
          </p:txBody>
        </p:sp>
        <p:sp>
          <p:nvSpPr>
            <p:cNvPr id="14348" name="Freeform 4"/>
            <p:cNvSpPr/>
            <p:nvPr/>
          </p:nvSpPr>
          <p:spPr>
            <a:xfrm>
              <a:off x="3384" y="1697"/>
              <a:ext cx="382" cy="350"/>
            </a:xfrm>
            <a:custGeom>
              <a:avLst/>
              <a:gdLst/>
              <a:ahLst/>
              <a:cxnLst>
                <a:cxn ang="0">
                  <a:pos x="153" y="153"/>
                </a:cxn>
                <a:cxn ang="0">
                  <a:pos x="95" y="0"/>
                </a:cxn>
                <a:cxn ang="0">
                  <a:pos x="191" y="128"/>
                </a:cxn>
                <a:cxn ang="0">
                  <a:pos x="284" y="0"/>
                </a:cxn>
                <a:cxn ang="0">
                  <a:pos x="227" y="153"/>
                </a:cxn>
                <a:cxn ang="0">
                  <a:pos x="381" y="175"/>
                </a:cxn>
                <a:cxn ang="0">
                  <a:pos x="226" y="196"/>
                </a:cxn>
                <a:cxn ang="0">
                  <a:pos x="284" y="349"/>
                </a:cxn>
                <a:cxn ang="0">
                  <a:pos x="191" y="221"/>
                </a:cxn>
                <a:cxn ang="0">
                  <a:pos x="95" y="349"/>
                </a:cxn>
                <a:cxn ang="0">
                  <a:pos x="152" y="198"/>
                </a:cxn>
                <a:cxn ang="0">
                  <a:pos x="0" y="175"/>
                </a:cxn>
                <a:cxn ang="0">
                  <a:pos x="153" y="153"/>
                </a:cxn>
              </a:cxnLst>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path path="rect">
                <a:fillToRect l="50000" t="50000" r="50000" b="50000"/>
              </a:path>
              <a:tileRect/>
            </a:gradFill>
            <a:ln w="9525" cap="rnd" cmpd="sng">
              <a:solidFill>
                <a:srgbClr val="FF3300"/>
              </a:solidFill>
              <a:prstDash val="solid"/>
              <a:round/>
              <a:headEnd type="none" w="med" len="med"/>
              <a:tailEnd type="none" w="med" len="med"/>
            </a:ln>
          </p:spPr>
          <p:txBody>
            <a:bodyPr/>
            <a:p>
              <a:endParaRPr lang="en-US"/>
            </a:p>
          </p:txBody>
        </p:sp>
        <p:sp>
          <p:nvSpPr>
            <p:cNvPr id="14349" name="Freeform 5"/>
            <p:cNvSpPr/>
            <p:nvPr/>
          </p:nvSpPr>
          <p:spPr>
            <a:xfrm>
              <a:off x="3440" y="1706"/>
              <a:ext cx="270" cy="332"/>
            </a:xfrm>
            <a:custGeom>
              <a:avLst/>
              <a:gdLst/>
              <a:ahLst/>
              <a:cxnLst>
                <a:cxn ang="0">
                  <a:pos x="0" y="84"/>
                </a:cxn>
                <a:cxn ang="0">
                  <a:pos x="122" y="143"/>
                </a:cxn>
                <a:cxn ang="0">
                  <a:pos x="135" y="0"/>
                </a:cxn>
                <a:cxn ang="0">
                  <a:pos x="147" y="143"/>
                </a:cxn>
                <a:cxn ang="0">
                  <a:pos x="268" y="82"/>
                </a:cxn>
                <a:cxn ang="0">
                  <a:pos x="159" y="166"/>
                </a:cxn>
                <a:cxn ang="0">
                  <a:pos x="269" y="249"/>
                </a:cxn>
                <a:cxn ang="0">
                  <a:pos x="147" y="189"/>
                </a:cxn>
                <a:cxn ang="0">
                  <a:pos x="135" y="331"/>
                </a:cxn>
                <a:cxn ang="0">
                  <a:pos x="122" y="189"/>
                </a:cxn>
                <a:cxn ang="0">
                  <a:pos x="0" y="249"/>
                </a:cxn>
                <a:cxn ang="0">
                  <a:pos x="110" y="166"/>
                </a:cxn>
                <a:cxn ang="0">
                  <a:pos x="0" y="84"/>
                </a:cxn>
              </a:cxnLst>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tileRect/>
            </a:gradFill>
            <a:ln w="9525" cap="rnd" cmpd="sng">
              <a:solidFill>
                <a:srgbClr val="FF3300"/>
              </a:solidFill>
              <a:prstDash val="solid"/>
              <a:round/>
              <a:headEnd type="none" w="med" len="med"/>
              <a:tailEnd type="none" w="med" len="med"/>
            </a:ln>
          </p:spPr>
          <p:txBody>
            <a:bodyPr/>
            <a:p>
              <a:endParaRPr lang="en-US"/>
            </a:p>
          </p:txBody>
        </p:sp>
        <p:sp>
          <p:nvSpPr>
            <p:cNvPr id="14350" name="Freeform 6"/>
            <p:cNvSpPr/>
            <p:nvPr/>
          </p:nvSpPr>
          <p:spPr>
            <a:xfrm>
              <a:off x="3541" y="1829"/>
              <a:ext cx="68" cy="85"/>
            </a:xfrm>
            <a:custGeom>
              <a:avLst/>
              <a:gdLst/>
              <a:ahLst/>
              <a:cxnLst>
                <a:cxn ang="0">
                  <a:pos x="0" y="20"/>
                </a:cxn>
                <a:cxn ang="0">
                  <a:pos x="27" y="30"/>
                </a:cxn>
                <a:cxn ang="0">
                  <a:pos x="33" y="0"/>
                </a:cxn>
                <a:cxn ang="0">
                  <a:pos x="39" y="30"/>
                </a:cxn>
                <a:cxn ang="0">
                  <a:pos x="67" y="20"/>
                </a:cxn>
                <a:cxn ang="0">
                  <a:pos x="45" y="42"/>
                </a:cxn>
                <a:cxn ang="0">
                  <a:pos x="67" y="62"/>
                </a:cxn>
                <a:cxn ang="0">
                  <a:pos x="39" y="52"/>
                </a:cxn>
                <a:cxn ang="0">
                  <a:pos x="33" y="84"/>
                </a:cxn>
                <a:cxn ang="0">
                  <a:pos x="27" y="52"/>
                </a:cxn>
                <a:cxn ang="0">
                  <a:pos x="0" y="62"/>
                </a:cxn>
                <a:cxn ang="0">
                  <a:pos x="21" y="42"/>
                </a:cxn>
                <a:cxn ang="0">
                  <a:pos x="0" y="20"/>
                </a:cxn>
              </a:cxnLst>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cmpd="sng">
              <a:solidFill>
                <a:srgbClr val="FF3300"/>
              </a:solidFill>
              <a:prstDash val="solid"/>
              <a:round/>
              <a:headEnd type="none" w="med" len="med"/>
              <a:tailEnd type="none" w="med" len="med"/>
            </a:ln>
          </p:spPr>
          <p:txBody>
            <a:bodyPr/>
            <a:p>
              <a:endParaRPr lang="en-US"/>
            </a:p>
          </p:txBody>
        </p:sp>
      </p:grpSp>
      <p:grpSp>
        <p:nvGrpSpPr>
          <p:cNvPr id="14351" name="Group 22"/>
          <p:cNvGrpSpPr/>
          <p:nvPr/>
        </p:nvGrpSpPr>
        <p:grpSpPr>
          <a:xfrm>
            <a:off x="2133600" y="5638800"/>
            <a:ext cx="533400" cy="609600"/>
            <a:chOff x="576" y="2112"/>
            <a:chExt cx="384" cy="672"/>
          </a:xfrm>
        </p:grpSpPr>
        <p:sp>
          <p:nvSpPr>
            <p:cNvPr id="14352" name="AutoShape 23"/>
            <p:cNvSpPr/>
            <p:nvPr/>
          </p:nvSpPr>
          <p:spPr>
            <a:xfrm rot="5201477">
              <a:off x="624" y="2064"/>
              <a:ext cx="288" cy="384"/>
            </a:xfrm>
            <a:prstGeom prst="triangle">
              <a:avLst>
                <a:gd name="adj" fmla="val 50000"/>
              </a:avLst>
            </a:prstGeom>
            <a:solidFill>
              <a:srgbClr val="CC0000"/>
            </a:solidFill>
            <a:ln w="9525" cap="flat" cmpd="sng">
              <a:solidFill>
                <a:srgbClr val="CC0000"/>
              </a:solidFill>
              <a:prstDash val="solid"/>
              <a:miter/>
              <a:headEnd type="none" w="med" len="med"/>
              <a:tailEnd type="none" w="med" len="med"/>
            </a:ln>
          </p:spPr>
          <p:txBody>
            <a:bodyPr wrap="none" anchor="ctr" anchorCtr="0"/>
            <a:p>
              <a:endParaRPr lang="vi-VN" altLang="x-none" dirty="0">
                <a:solidFill>
                  <a:srgbClr val="FFFFFF"/>
                </a:solidFill>
                <a:latin typeface="Arial" panose="020B0604020202020204" pitchFamily="34" charset="0"/>
              </a:endParaRPr>
            </a:p>
          </p:txBody>
        </p:sp>
        <p:sp>
          <p:nvSpPr>
            <p:cNvPr id="14353" name="Line 24"/>
            <p:cNvSpPr/>
            <p:nvPr/>
          </p:nvSpPr>
          <p:spPr>
            <a:xfrm>
              <a:off x="576" y="2112"/>
              <a:ext cx="0" cy="672"/>
            </a:xfrm>
            <a:prstGeom prst="line">
              <a:avLst/>
            </a:prstGeom>
            <a:ln w="9525" cap="flat" cmpd="sng">
              <a:solidFill>
                <a:srgbClr val="CC0000"/>
              </a:solidFill>
              <a:prstDash val="solid"/>
              <a:round/>
              <a:headEnd type="none" w="med" len="med"/>
              <a:tailEnd type="none" w="med" len="med"/>
            </a:ln>
          </p:spPr>
        </p:sp>
      </p:grpSp>
      <p:grpSp>
        <p:nvGrpSpPr>
          <p:cNvPr id="14354" name="Group 2"/>
          <p:cNvGrpSpPr/>
          <p:nvPr/>
        </p:nvGrpSpPr>
        <p:grpSpPr>
          <a:xfrm>
            <a:off x="2495550" y="5665788"/>
            <a:ext cx="417513" cy="284162"/>
            <a:chOff x="3312" y="1632"/>
            <a:chExt cx="525" cy="480"/>
          </a:xfrm>
        </p:grpSpPr>
        <p:sp>
          <p:nvSpPr>
            <p:cNvPr id="14355" name="Freeform 3"/>
            <p:cNvSpPr/>
            <p:nvPr/>
          </p:nvSpPr>
          <p:spPr>
            <a:xfrm>
              <a:off x="3312" y="1632"/>
              <a:ext cx="525" cy="480"/>
            </a:xfrm>
            <a:custGeom>
              <a:avLst/>
              <a:gdLst/>
              <a:ahLst/>
              <a:cxnLst>
                <a:cxn ang="0">
                  <a:pos x="225" y="217"/>
                </a:cxn>
                <a:cxn ang="0">
                  <a:pos x="133" y="0"/>
                </a:cxn>
                <a:cxn ang="0">
                  <a:pos x="263" y="193"/>
                </a:cxn>
                <a:cxn ang="0">
                  <a:pos x="393" y="0"/>
                </a:cxn>
                <a:cxn ang="0">
                  <a:pos x="299" y="217"/>
                </a:cxn>
                <a:cxn ang="0">
                  <a:pos x="524" y="240"/>
                </a:cxn>
                <a:cxn ang="0">
                  <a:pos x="298" y="262"/>
                </a:cxn>
                <a:cxn ang="0">
                  <a:pos x="393" y="479"/>
                </a:cxn>
                <a:cxn ang="0">
                  <a:pos x="263" y="286"/>
                </a:cxn>
                <a:cxn ang="0">
                  <a:pos x="133" y="479"/>
                </a:cxn>
                <a:cxn ang="0">
                  <a:pos x="224" y="263"/>
                </a:cxn>
                <a:cxn ang="0">
                  <a:pos x="0" y="240"/>
                </a:cxn>
                <a:cxn ang="0">
                  <a:pos x="225" y="217"/>
                </a:cxn>
              </a:cxnLst>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tileRect/>
            </a:gradFill>
            <a:ln w="9525" cap="rnd" cmpd="sng">
              <a:solidFill>
                <a:srgbClr val="FF3300"/>
              </a:solidFill>
              <a:prstDash val="solid"/>
              <a:round/>
              <a:headEnd type="none" w="med" len="med"/>
              <a:tailEnd type="none" w="med" len="med"/>
            </a:ln>
          </p:spPr>
          <p:txBody>
            <a:bodyPr/>
            <a:p>
              <a:endParaRPr lang="en-US"/>
            </a:p>
          </p:txBody>
        </p:sp>
        <p:sp>
          <p:nvSpPr>
            <p:cNvPr id="14356" name="Freeform 4"/>
            <p:cNvSpPr/>
            <p:nvPr/>
          </p:nvSpPr>
          <p:spPr>
            <a:xfrm>
              <a:off x="3384" y="1697"/>
              <a:ext cx="382" cy="350"/>
            </a:xfrm>
            <a:custGeom>
              <a:avLst/>
              <a:gdLst/>
              <a:ahLst/>
              <a:cxnLst>
                <a:cxn ang="0">
                  <a:pos x="153" y="153"/>
                </a:cxn>
                <a:cxn ang="0">
                  <a:pos x="95" y="0"/>
                </a:cxn>
                <a:cxn ang="0">
                  <a:pos x="191" y="128"/>
                </a:cxn>
                <a:cxn ang="0">
                  <a:pos x="284" y="0"/>
                </a:cxn>
                <a:cxn ang="0">
                  <a:pos x="227" y="153"/>
                </a:cxn>
                <a:cxn ang="0">
                  <a:pos x="381" y="175"/>
                </a:cxn>
                <a:cxn ang="0">
                  <a:pos x="226" y="196"/>
                </a:cxn>
                <a:cxn ang="0">
                  <a:pos x="284" y="349"/>
                </a:cxn>
                <a:cxn ang="0">
                  <a:pos x="191" y="221"/>
                </a:cxn>
                <a:cxn ang="0">
                  <a:pos x="95" y="349"/>
                </a:cxn>
                <a:cxn ang="0">
                  <a:pos x="152" y="198"/>
                </a:cxn>
                <a:cxn ang="0">
                  <a:pos x="0" y="175"/>
                </a:cxn>
                <a:cxn ang="0">
                  <a:pos x="153" y="153"/>
                </a:cxn>
              </a:cxnLst>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path path="rect">
                <a:fillToRect l="50000" t="50000" r="50000" b="50000"/>
              </a:path>
              <a:tileRect/>
            </a:gradFill>
            <a:ln w="9525" cap="rnd" cmpd="sng">
              <a:solidFill>
                <a:srgbClr val="FF3300"/>
              </a:solidFill>
              <a:prstDash val="solid"/>
              <a:round/>
              <a:headEnd type="none" w="med" len="med"/>
              <a:tailEnd type="none" w="med" len="med"/>
            </a:ln>
          </p:spPr>
          <p:txBody>
            <a:bodyPr/>
            <a:p>
              <a:endParaRPr lang="en-US"/>
            </a:p>
          </p:txBody>
        </p:sp>
        <p:sp>
          <p:nvSpPr>
            <p:cNvPr id="14357" name="Freeform 5"/>
            <p:cNvSpPr/>
            <p:nvPr/>
          </p:nvSpPr>
          <p:spPr>
            <a:xfrm>
              <a:off x="3440" y="1706"/>
              <a:ext cx="270" cy="332"/>
            </a:xfrm>
            <a:custGeom>
              <a:avLst/>
              <a:gdLst/>
              <a:ahLst/>
              <a:cxnLst>
                <a:cxn ang="0">
                  <a:pos x="0" y="84"/>
                </a:cxn>
                <a:cxn ang="0">
                  <a:pos x="122" y="143"/>
                </a:cxn>
                <a:cxn ang="0">
                  <a:pos x="135" y="0"/>
                </a:cxn>
                <a:cxn ang="0">
                  <a:pos x="147" y="143"/>
                </a:cxn>
                <a:cxn ang="0">
                  <a:pos x="268" y="82"/>
                </a:cxn>
                <a:cxn ang="0">
                  <a:pos x="159" y="166"/>
                </a:cxn>
                <a:cxn ang="0">
                  <a:pos x="269" y="249"/>
                </a:cxn>
                <a:cxn ang="0">
                  <a:pos x="147" y="189"/>
                </a:cxn>
                <a:cxn ang="0">
                  <a:pos x="135" y="331"/>
                </a:cxn>
                <a:cxn ang="0">
                  <a:pos x="122" y="189"/>
                </a:cxn>
                <a:cxn ang="0">
                  <a:pos x="0" y="249"/>
                </a:cxn>
                <a:cxn ang="0">
                  <a:pos x="110" y="166"/>
                </a:cxn>
                <a:cxn ang="0">
                  <a:pos x="0" y="84"/>
                </a:cxn>
              </a:cxnLst>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tileRect/>
            </a:gradFill>
            <a:ln w="9525" cap="rnd" cmpd="sng">
              <a:solidFill>
                <a:srgbClr val="FF3300"/>
              </a:solidFill>
              <a:prstDash val="solid"/>
              <a:round/>
              <a:headEnd type="none" w="med" len="med"/>
              <a:tailEnd type="none" w="med" len="med"/>
            </a:ln>
          </p:spPr>
          <p:txBody>
            <a:bodyPr/>
            <a:p>
              <a:endParaRPr lang="en-US"/>
            </a:p>
          </p:txBody>
        </p:sp>
        <p:sp>
          <p:nvSpPr>
            <p:cNvPr id="14358" name="Freeform 6"/>
            <p:cNvSpPr/>
            <p:nvPr/>
          </p:nvSpPr>
          <p:spPr>
            <a:xfrm>
              <a:off x="3541" y="1829"/>
              <a:ext cx="68" cy="85"/>
            </a:xfrm>
            <a:custGeom>
              <a:avLst/>
              <a:gdLst/>
              <a:ahLst/>
              <a:cxnLst>
                <a:cxn ang="0">
                  <a:pos x="0" y="20"/>
                </a:cxn>
                <a:cxn ang="0">
                  <a:pos x="27" y="30"/>
                </a:cxn>
                <a:cxn ang="0">
                  <a:pos x="33" y="0"/>
                </a:cxn>
                <a:cxn ang="0">
                  <a:pos x="39" y="30"/>
                </a:cxn>
                <a:cxn ang="0">
                  <a:pos x="67" y="20"/>
                </a:cxn>
                <a:cxn ang="0">
                  <a:pos x="45" y="42"/>
                </a:cxn>
                <a:cxn ang="0">
                  <a:pos x="67" y="62"/>
                </a:cxn>
                <a:cxn ang="0">
                  <a:pos x="39" y="52"/>
                </a:cxn>
                <a:cxn ang="0">
                  <a:pos x="33" y="84"/>
                </a:cxn>
                <a:cxn ang="0">
                  <a:pos x="27" y="52"/>
                </a:cxn>
                <a:cxn ang="0">
                  <a:pos x="0" y="62"/>
                </a:cxn>
                <a:cxn ang="0">
                  <a:pos x="21" y="42"/>
                </a:cxn>
                <a:cxn ang="0">
                  <a:pos x="0" y="20"/>
                </a:cxn>
              </a:cxnLst>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cmpd="sng">
              <a:solidFill>
                <a:srgbClr val="FF3300"/>
              </a:solidFill>
              <a:prstDash val="solid"/>
              <a:round/>
              <a:headEnd type="none" w="med" len="med"/>
              <a:tailEnd type="none" w="med" len="med"/>
            </a:ln>
          </p:spPr>
          <p:txBody>
            <a:bodyPr/>
            <a:p>
              <a:endParaRPr lang="en-US"/>
            </a:p>
          </p:txBody>
        </p:sp>
      </p:grpSp>
      <p:grpSp>
        <p:nvGrpSpPr>
          <p:cNvPr id="14359" name="Group 2"/>
          <p:cNvGrpSpPr/>
          <p:nvPr/>
        </p:nvGrpSpPr>
        <p:grpSpPr>
          <a:xfrm>
            <a:off x="2782888" y="1781175"/>
            <a:ext cx="879475" cy="838200"/>
            <a:chOff x="3312" y="1632"/>
            <a:chExt cx="525" cy="480"/>
          </a:xfrm>
        </p:grpSpPr>
        <p:sp>
          <p:nvSpPr>
            <p:cNvPr id="14360" name="Freeform 3"/>
            <p:cNvSpPr/>
            <p:nvPr/>
          </p:nvSpPr>
          <p:spPr>
            <a:xfrm>
              <a:off x="3312" y="1632"/>
              <a:ext cx="525" cy="480"/>
            </a:xfrm>
            <a:custGeom>
              <a:avLst/>
              <a:gdLst/>
              <a:ahLst/>
              <a:cxnLst>
                <a:cxn ang="0">
                  <a:pos x="225" y="217"/>
                </a:cxn>
                <a:cxn ang="0">
                  <a:pos x="133" y="0"/>
                </a:cxn>
                <a:cxn ang="0">
                  <a:pos x="263" y="193"/>
                </a:cxn>
                <a:cxn ang="0">
                  <a:pos x="393" y="0"/>
                </a:cxn>
                <a:cxn ang="0">
                  <a:pos x="299" y="217"/>
                </a:cxn>
                <a:cxn ang="0">
                  <a:pos x="524" y="240"/>
                </a:cxn>
                <a:cxn ang="0">
                  <a:pos x="298" y="262"/>
                </a:cxn>
                <a:cxn ang="0">
                  <a:pos x="393" y="479"/>
                </a:cxn>
                <a:cxn ang="0">
                  <a:pos x="263" y="286"/>
                </a:cxn>
                <a:cxn ang="0">
                  <a:pos x="133" y="479"/>
                </a:cxn>
                <a:cxn ang="0">
                  <a:pos x="224" y="263"/>
                </a:cxn>
                <a:cxn ang="0">
                  <a:pos x="0" y="240"/>
                </a:cxn>
                <a:cxn ang="0">
                  <a:pos x="225" y="217"/>
                </a:cxn>
              </a:cxnLst>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tileRect/>
            </a:gradFill>
            <a:ln w="9525" cap="rnd" cmpd="sng">
              <a:solidFill>
                <a:srgbClr val="FF0000"/>
              </a:solidFill>
              <a:prstDash val="solid"/>
              <a:round/>
              <a:headEnd type="none" w="med" len="med"/>
              <a:tailEnd type="none" w="med" len="med"/>
            </a:ln>
          </p:spPr>
          <p:txBody>
            <a:bodyPr/>
            <a:p>
              <a:endParaRPr lang="en-US"/>
            </a:p>
          </p:txBody>
        </p:sp>
        <p:sp>
          <p:nvSpPr>
            <p:cNvPr id="14361" name="Freeform 4"/>
            <p:cNvSpPr/>
            <p:nvPr/>
          </p:nvSpPr>
          <p:spPr>
            <a:xfrm>
              <a:off x="3384" y="1697"/>
              <a:ext cx="382" cy="350"/>
            </a:xfrm>
            <a:custGeom>
              <a:avLst/>
              <a:gdLst/>
              <a:ahLst/>
              <a:cxnLst>
                <a:cxn ang="0">
                  <a:pos x="153" y="153"/>
                </a:cxn>
                <a:cxn ang="0">
                  <a:pos x="95" y="0"/>
                </a:cxn>
                <a:cxn ang="0">
                  <a:pos x="191" y="128"/>
                </a:cxn>
                <a:cxn ang="0">
                  <a:pos x="284" y="0"/>
                </a:cxn>
                <a:cxn ang="0">
                  <a:pos x="227" y="153"/>
                </a:cxn>
                <a:cxn ang="0">
                  <a:pos x="381" y="175"/>
                </a:cxn>
                <a:cxn ang="0">
                  <a:pos x="226" y="196"/>
                </a:cxn>
                <a:cxn ang="0">
                  <a:pos x="284" y="349"/>
                </a:cxn>
                <a:cxn ang="0">
                  <a:pos x="191" y="221"/>
                </a:cxn>
                <a:cxn ang="0">
                  <a:pos x="95" y="349"/>
                </a:cxn>
                <a:cxn ang="0">
                  <a:pos x="152" y="198"/>
                </a:cxn>
                <a:cxn ang="0">
                  <a:pos x="0" y="175"/>
                </a:cxn>
                <a:cxn ang="0">
                  <a:pos x="153" y="153"/>
                </a:cxn>
              </a:cxnLst>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path path="rect">
                <a:fillToRect l="50000" t="50000" r="50000" b="50000"/>
              </a:path>
              <a:tileRect/>
            </a:gradFill>
            <a:ln w="9525" cap="rnd" cmpd="sng">
              <a:solidFill>
                <a:srgbClr val="FF0000"/>
              </a:solidFill>
              <a:prstDash val="solid"/>
              <a:round/>
              <a:headEnd type="none" w="med" len="med"/>
              <a:tailEnd type="none" w="med" len="med"/>
            </a:ln>
          </p:spPr>
          <p:txBody>
            <a:bodyPr/>
            <a:p>
              <a:endParaRPr lang="en-US"/>
            </a:p>
          </p:txBody>
        </p:sp>
        <p:sp>
          <p:nvSpPr>
            <p:cNvPr id="14362" name="Freeform 5"/>
            <p:cNvSpPr/>
            <p:nvPr/>
          </p:nvSpPr>
          <p:spPr>
            <a:xfrm>
              <a:off x="3440" y="1706"/>
              <a:ext cx="270" cy="332"/>
            </a:xfrm>
            <a:custGeom>
              <a:avLst/>
              <a:gdLst/>
              <a:ahLst/>
              <a:cxnLst>
                <a:cxn ang="0">
                  <a:pos x="0" y="84"/>
                </a:cxn>
                <a:cxn ang="0">
                  <a:pos x="122" y="143"/>
                </a:cxn>
                <a:cxn ang="0">
                  <a:pos x="135" y="0"/>
                </a:cxn>
                <a:cxn ang="0">
                  <a:pos x="147" y="143"/>
                </a:cxn>
                <a:cxn ang="0">
                  <a:pos x="268" y="82"/>
                </a:cxn>
                <a:cxn ang="0">
                  <a:pos x="159" y="166"/>
                </a:cxn>
                <a:cxn ang="0">
                  <a:pos x="269" y="249"/>
                </a:cxn>
                <a:cxn ang="0">
                  <a:pos x="147" y="189"/>
                </a:cxn>
                <a:cxn ang="0">
                  <a:pos x="135" y="331"/>
                </a:cxn>
                <a:cxn ang="0">
                  <a:pos x="122" y="189"/>
                </a:cxn>
                <a:cxn ang="0">
                  <a:pos x="0" y="249"/>
                </a:cxn>
                <a:cxn ang="0">
                  <a:pos x="110" y="166"/>
                </a:cxn>
                <a:cxn ang="0">
                  <a:pos x="0" y="84"/>
                </a:cxn>
              </a:cxnLst>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FF0000"/>
            </a:solidFill>
            <a:ln w="9525" cap="rnd" cmpd="sng">
              <a:solidFill>
                <a:srgbClr val="FF0000"/>
              </a:solidFill>
              <a:prstDash val="solid"/>
              <a:round/>
              <a:headEnd type="none" w="med" len="med"/>
              <a:tailEnd type="none" w="med" len="med"/>
            </a:ln>
          </p:spPr>
          <p:txBody>
            <a:bodyPr/>
            <a:p>
              <a:endParaRPr lang="en-US"/>
            </a:p>
          </p:txBody>
        </p:sp>
        <p:sp>
          <p:nvSpPr>
            <p:cNvPr id="14363" name="Freeform 6"/>
            <p:cNvSpPr/>
            <p:nvPr/>
          </p:nvSpPr>
          <p:spPr>
            <a:xfrm>
              <a:off x="3541" y="1829"/>
              <a:ext cx="68" cy="85"/>
            </a:xfrm>
            <a:custGeom>
              <a:avLst/>
              <a:gdLst/>
              <a:ahLst/>
              <a:cxnLst>
                <a:cxn ang="0">
                  <a:pos x="0" y="20"/>
                </a:cxn>
                <a:cxn ang="0">
                  <a:pos x="27" y="30"/>
                </a:cxn>
                <a:cxn ang="0">
                  <a:pos x="33" y="0"/>
                </a:cxn>
                <a:cxn ang="0">
                  <a:pos x="39" y="30"/>
                </a:cxn>
                <a:cxn ang="0">
                  <a:pos x="67" y="20"/>
                </a:cxn>
                <a:cxn ang="0">
                  <a:pos x="45" y="42"/>
                </a:cxn>
                <a:cxn ang="0">
                  <a:pos x="67" y="62"/>
                </a:cxn>
                <a:cxn ang="0">
                  <a:pos x="39" y="52"/>
                </a:cxn>
                <a:cxn ang="0">
                  <a:pos x="33" y="84"/>
                </a:cxn>
                <a:cxn ang="0">
                  <a:pos x="27" y="52"/>
                </a:cxn>
                <a:cxn ang="0">
                  <a:pos x="0" y="62"/>
                </a:cxn>
                <a:cxn ang="0">
                  <a:pos x="21" y="42"/>
                </a:cxn>
                <a:cxn ang="0">
                  <a:pos x="0" y="20"/>
                </a:cxn>
              </a:cxnLst>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cmpd="sng">
              <a:solidFill>
                <a:srgbClr val="FF0000"/>
              </a:solidFill>
              <a:prstDash val="solid"/>
              <a:round/>
              <a:headEnd type="none" w="med" len="med"/>
              <a:tailEnd type="none" w="med" len="med"/>
            </a:ln>
          </p:spPr>
          <p:txBody>
            <a:bodyPr/>
            <a:p>
              <a:endParaRPr lang="en-US"/>
            </a:p>
          </p:txBody>
        </p:sp>
      </p:grpSp>
      <p:grpSp>
        <p:nvGrpSpPr>
          <p:cNvPr id="14364" name="Group 35"/>
          <p:cNvGrpSpPr/>
          <p:nvPr/>
        </p:nvGrpSpPr>
        <p:grpSpPr>
          <a:xfrm>
            <a:off x="2786063" y="1714500"/>
            <a:ext cx="381000" cy="860425"/>
            <a:chOff x="576" y="2112"/>
            <a:chExt cx="384" cy="672"/>
          </a:xfrm>
        </p:grpSpPr>
        <p:sp>
          <p:nvSpPr>
            <p:cNvPr id="14365" name="AutoShape 36"/>
            <p:cNvSpPr/>
            <p:nvPr/>
          </p:nvSpPr>
          <p:spPr>
            <a:xfrm rot="5201477">
              <a:off x="624" y="2064"/>
              <a:ext cx="288" cy="384"/>
            </a:xfrm>
            <a:prstGeom prst="triangle">
              <a:avLst>
                <a:gd name="adj" fmla="val 50000"/>
              </a:avLst>
            </a:prstGeom>
            <a:solidFill>
              <a:srgbClr val="CC0000"/>
            </a:solidFill>
            <a:ln w="9525" cap="flat" cmpd="sng">
              <a:solidFill>
                <a:srgbClr val="FF0000"/>
              </a:solidFill>
              <a:prstDash val="solid"/>
              <a:miter/>
              <a:headEnd type="none" w="med" len="med"/>
              <a:tailEnd type="none" w="med" len="med"/>
            </a:ln>
          </p:spPr>
          <p:txBody>
            <a:bodyPr wrap="none" anchor="ctr" anchorCtr="0"/>
            <a:p>
              <a:endParaRPr lang="vi-VN" altLang="x-none" dirty="0">
                <a:solidFill>
                  <a:srgbClr val="FFFFFF"/>
                </a:solidFill>
                <a:latin typeface="Arial" panose="020B0604020202020204" pitchFamily="34" charset="0"/>
              </a:endParaRPr>
            </a:p>
          </p:txBody>
        </p:sp>
        <p:sp>
          <p:nvSpPr>
            <p:cNvPr id="14366" name="Line 37"/>
            <p:cNvSpPr/>
            <p:nvPr/>
          </p:nvSpPr>
          <p:spPr>
            <a:xfrm>
              <a:off x="576" y="2112"/>
              <a:ext cx="0" cy="672"/>
            </a:xfrm>
            <a:prstGeom prst="line">
              <a:avLst/>
            </a:prstGeom>
            <a:ln w="9525" cap="flat" cmpd="sng">
              <a:solidFill>
                <a:srgbClr val="FF0000"/>
              </a:solidFill>
              <a:prstDash val="solid"/>
              <a:round/>
              <a:headEnd type="none" w="med" len="med"/>
              <a:tailEnd type="none" w="med" len="med"/>
            </a:ln>
          </p:spPr>
        </p:sp>
      </p:grpSp>
      <p:sp>
        <p:nvSpPr>
          <p:cNvPr id="164902" name="Line 38"/>
          <p:cNvSpPr/>
          <p:nvPr/>
        </p:nvSpPr>
        <p:spPr>
          <a:xfrm>
            <a:off x="3757613" y="2382838"/>
            <a:ext cx="2689225" cy="1470025"/>
          </a:xfrm>
          <a:prstGeom prst="line">
            <a:avLst/>
          </a:prstGeom>
          <a:ln w="76200" cap="flat" cmpd="sng">
            <a:solidFill>
              <a:srgbClr val="FF0000"/>
            </a:solidFill>
            <a:prstDash val="solid"/>
            <a:round/>
            <a:headEnd type="none" w="med" len="med"/>
            <a:tailEnd type="triangle" w="med" len="med"/>
          </a:ln>
        </p:spPr>
      </p:sp>
      <p:sp>
        <p:nvSpPr>
          <p:cNvPr id="14368" name="Text Box 6"/>
          <p:cNvSpPr txBox="1"/>
          <p:nvPr/>
        </p:nvSpPr>
        <p:spPr>
          <a:xfrm>
            <a:off x="2127250" y="1366838"/>
            <a:ext cx="4329113" cy="523875"/>
          </a:xfrm>
          <a:prstGeom prst="rect">
            <a:avLst/>
          </a:prstGeom>
          <a:noFill/>
          <a:ln w="9525">
            <a:noFill/>
          </a:ln>
        </p:spPr>
        <p:txBody>
          <a:bodyPr anchor="t" anchorCtr="0">
            <a:spAutoFit/>
          </a:bodyPr>
          <a:p>
            <a:pPr>
              <a:spcBef>
                <a:spcPct val="50000"/>
              </a:spcBef>
            </a:pPr>
            <a:r>
              <a:rPr lang="en-US" sz="2800" dirty="0">
                <a:solidFill>
                  <a:srgbClr val="0000FF"/>
                </a:solidFill>
                <a:latin typeface="Times New Roman" panose="02020603050405020304" pitchFamily="18" charset="0"/>
              </a:rPr>
              <a:t>Tây Sơn thượng đạo</a:t>
            </a:r>
            <a:endParaRPr lang="en-US" sz="2800" dirty="0">
              <a:solidFill>
                <a:srgbClr val="0000FF"/>
              </a:solidFill>
              <a:latin typeface="Times New Roman" panose="02020603050405020304" pitchFamily="18" charset="0"/>
              <a:ea typeface="Times New Roman" panose="02020603050405020304" pitchFamily="18" charset="0"/>
            </a:endParaRPr>
          </a:p>
        </p:txBody>
      </p:sp>
      <p:sp>
        <p:nvSpPr>
          <p:cNvPr id="14369" name="Text Box 8"/>
          <p:cNvSpPr txBox="1"/>
          <p:nvPr/>
        </p:nvSpPr>
        <p:spPr>
          <a:xfrm rot="1784388">
            <a:off x="5321300" y="3208338"/>
            <a:ext cx="2720975" cy="522287"/>
          </a:xfrm>
          <a:prstGeom prst="rect">
            <a:avLst/>
          </a:prstGeom>
          <a:noFill/>
          <a:ln w="9525">
            <a:noFill/>
          </a:ln>
        </p:spPr>
        <p:txBody>
          <a:bodyPr anchor="t" anchorCtr="0">
            <a:spAutoFit/>
          </a:bodyPr>
          <a:p>
            <a:pPr>
              <a:spcBef>
                <a:spcPct val="50000"/>
              </a:spcBef>
            </a:pPr>
            <a:r>
              <a:rPr lang="en-US" sz="2800" dirty="0">
                <a:solidFill>
                  <a:srgbClr val="0000FF"/>
                </a:solidFill>
                <a:latin typeface="Times New Roman" panose="02020603050405020304" pitchFamily="18" charset="0"/>
              </a:rPr>
              <a:t>Tây Sơn hạ đạo</a:t>
            </a:r>
            <a:endParaRPr lang="en-US" sz="2800" dirty="0">
              <a:solidFill>
                <a:srgbClr val="0000FF"/>
              </a:solidFill>
              <a:latin typeface="Times New Roman" panose="02020603050405020304" pitchFamily="18" charset="0"/>
              <a:ea typeface="Times New Roman" panose="02020603050405020304" pitchFamily="18" charset="0"/>
            </a:endParaRPr>
          </a:p>
        </p:txBody>
      </p:sp>
      <p:sp>
        <p:nvSpPr>
          <p:cNvPr id="14370" name="Text Box 13"/>
          <p:cNvSpPr txBox="1"/>
          <p:nvPr/>
        </p:nvSpPr>
        <p:spPr>
          <a:xfrm>
            <a:off x="1703388" y="6172200"/>
            <a:ext cx="8424862" cy="523875"/>
          </a:xfrm>
          <a:prstGeom prst="rect">
            <a:avLst/>
          </a:prstGeom>
          <a:noFill/>
          <a:ln w="9525">
            <a:noFill/>
          </a:ln>
        </p:spPr>
        <p:txBody>
          <a:bodyPr anchor="t" anchorCtr="0">
            <a:spAutoFit/>
          </a:bodyPr>
          <a:p>
            <a:pPr>
              <a:spcBef>
                <a:spcPct val="50000"/>
              </a:spcBef>
            </a:pPr>
            <a:r>
              <a:rPr lang="en-US" sz="2800" b="1" dirty="0">
                <a:solidFill>
                  <a:srgbClr val="0000FF"/>
                </a:solidFill>
                <a:latin typeface="Times New Roman" panose="02020603050405020304" pitchFamily="18" charset="0"/>
              </a:rPr>
              <a:t>Lược đồ căn cứ địa của nghĩa quân Tây Sơn</a:t>
            </a:r>
            <a:endParaRPr lang="en-US" sz="2800" b="1" dirty="0">
              <a:solidFill>
                <a:srgbClr val="0000FF"/>
              </a:solidFill>
              <a:latin typeface="Times New Roman" panose="02020603050405020304" pitchFamily="18" charset="0"/>
              <a:ea typeface="Times New Roman" panose="02020603050405020304" pitchFamily="18" charset="0"/>
            </a:endParaRPr>
          </a:p>
        </p:txBody>
      </p:sp>
      <p:sp>
        <p:nvSpPr>
          <p:cNvPr id="3" name="Right Arrow 2">
            <a:hlinkClick r:id="" action="ppaction://noaction"/>
          </p:cNvPr>
          <p:cNvSpPr/>
          <p:nvPr/>
        </p:nvSpPr>
        <p:spPr>
          <a:xfrm>
            <a:off x="10128250" y="6248400"/>
            <a:ext cx="539750" cy="447675"/>
          </a:xfrm>
          <a:prstGeom prst="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4902"/>
                                        </p:tgtEl>
                                        <p:attrNameLst>
                                          <p:attrName>style.visibility</p:attrName>
                                        </p:attrNameLst>
                                      </p:cBhvr>
                                      <p:to>
                                        <p:strVal val="visible"/>
                                      </p:to>
                                    </p:set>
                                    <p:animEffect transition="in" filter="box(in)">
                                      <p:cBhvr>
                                        <p:cTn id="7" dur="500"/>
                                        <p:tgtEl>
                                          <p:spTgt spid="164902"/>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1.04167E-6 2.22222E-6 L 0.26966 0.22407 " pathEditMode="relative" rAng="0" ptsTypes="AA">
                                      <p:cBhvr>
                                        <p:cTn id="11" dur="2000" fill="hold"/>
                                        <p:tgtEl>
                                          <p:spTgt spid="2"/>
                                        </p:tgtEl>
                                        <p:attrNameLst>
                                          <p:attrName>ppt_x</p:attrName>
                                          <p:attrName>ppt_y</p:attrName>
                                        </p:attrNameLst>
                                      </p:cBhvr>
                                      <p:rCtr x="13500" y="11200"/>
                                    </p:animMotion>
                                  </p:childTnLst>
                                </p:cTn>
                              </p:par>
                              <p:par>
                                <p:cTn id="12" presetID="63" presetClass="path" presetSubtype="0" accel="50000" decel="50000" fill="hold" nodeType="withEffect">
                                  <p:stCondLst>
                                    <p:cond delay="0"/>
                                  </p:stCondLst>
                                  <p:childTnLst>
                                    <p:animMotion origin="layout" path="M -6.25E-7 2.22222E-6 L 0.26458 0.18703 " pathEditMode="relative" rAng="0" ptsTypes="AA">
                                      <p:cBhvr>
                                        <p:cTn id="13" dur="2000" fill="hold"/>
                                        <p:tgtEl>
                                          <p:spTgt spid="164878"/>
                                        </p:tgtEl>
                                        <p:attrNameLst>
                                          <p:attrName>ppt_x</p:attrName>
                                          <p:attrName>ppt_y</p:attrName>
                                        </p:attrNameLst>
                                      </p:cBhvr>
                                      <p:rCtr x="13200" y="9400"/>
                                    </p:animMotion>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1" name="Picture 4"/>
          <p:cNvPicPr>
            <a:picLocks noChangeAspect="1"/>
          </p:cNvPicPr>
          <p:nvPr/>
        </p:nvPicPr>
        <p:blipFill>
          <a:blip r:embed="rId1"/>
          <a:stretch>
            <a:fillRect/>
          </a:stretch>
        </p:blipFill>
        <p:spPr>
          <a:xfrm>
            <a:off x="-342900" y="-357187"/>
            <a:ext cx="12887325" cy="7315200"/>
          </a:xfrm>
          <a:prstGeom prst="rect">
            <a:avLst/>
          </a:prstGeom>
          <a:noFill/>
          <a:ln w="9525">
            <a:noFill/>
          </a:ln>
        </p:spPr>
      </p:pic>
      <p:sp>
        <p:nvSpPr>
          <p:cNvPr id="15362" name="TextBox 6"/>
          <p:cNvSpPr txBox="1"/>
          <p:nvPr/>
        </p:nvSpPr>
        <p:spPr>
          <a:xfrm>
            <a:off x="600075" y="754063"/>
            <a:ext cx="10844213" cy="7313612"/>
          </a:xfrm>
          <a:prstGeom prst="rect">
            <a:avLst/>
          </a:prstGeom>
          <a:noFill/>
          <a:ln w="9525">
            <a:noFill/>
          </a:ln>
        </p:spPr>
        <p:txBody>
          <a:bodyPr anchor="t" anchorCtr="0">
            <a:spAutoFit/>
          </a:bodyPr>
          <a:p>
            <a:pPr algn="just">
              <a:lnSpc>
                <a:spcPct val="115000"/>
              </a:lnSpc>
              <a:spcAft>
                <a:spcPts val="1000"/>
              </a:spcAft>
            </a:pPr>
            <a:r>
              <a:rPr lang="vi-VN" altLang="x-none" sz="2800" b="1" dirty="0">
                <a:latin typeface="Times New Roman" panose="02020603050405020304" pitchFamily="18" charset="0"/>
              </a:rPr>
              <a:t>2. </a:t>
            </a:r>
            <a:r>
              <a:rPr lang="en-US" sz="2800" b="1" dirty="0">
                <a:latin typeface="Times New Roman" panose="02020603050405020304" pitchFamily="18" charset="0"/>
              </a:rPr>
              <a:t>Những thắng lợi tiêu biểu của phong tr</a:t>
            </a:r>
            <a:r>
              <a:rPr lang="en-US" sz="2800" b="1" dirty="0">
                <a:latin typeface="Times New Roman" panose="02020603050405020304" pitchFamily="18" charset="0"/>
                <a:ea typeface="Calibri" panose="020F0502020204030204" pitchFamily="34" charset="0"/>
              </a:rPr>
              <a:t>à</a:t>
            </a:r>
            <a:r>
              <a:rPr lang="en-US" sz="2800" b="1" dirty="0">
                <a:latin typeface="Times New Roman" panose="02020603050405020304" pitchFamily="18" charset="0"/>
              </a:rPr>
              <a:t>o Tây Sơn</a:t>
            </a:r>
            <a:endParaRPr lang="en-AU" altLang="x-none" sz="2800" dirty="0">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a:t>
            </a:r>
            <a:r>
              <a:rPr lang="en-AU" altLang="x-none" sz="2800" b="1" dirty="0">
                <a:solidFill>
                  <a:srgbClr val="FF0000"/>
                </a:solidFill>
                <a:latin typeface="Times New Roman" panose="02020603050405020304" pitchFamily="18" charset="0"/>
              </a:rPr>
              <a:t>a. Lật đổ chính quyền chúa Nguyễn ở Đ</a:t>
            </a:r>
            <a:r>
              <a:rPr lang="en-AU" altLang="x-none" sz="2800" b="1" dirty="0">
                <a:solidFill>
                  <a:srgbClr val="FF0000"/>
                </a:solidFill>
                <a:latin typeface="Times New Roman" panose="02020603050405020304" pitchFamily="18" charset="0"/>
                <a:ea typeface="Calibri" panose="020F0502020204030204" pitchFamily="34" charset="0"/>
              </a:rPr>
              <a:t>à</a:t>
            </a:r>
            <a:r>
              <a:rPr lang="en-AU" altLang="x-none" sz="2800" b="1" dirty="0">
                <a:solidFill>
                  <a:srgbClr val="FF0000"/>
                </a:solidFill>
                <a:latin typeface="Times New Roman" panose="02020603050405020304" pitchFamily="18" charset="0"/>
              </a:rPr>
              <a:t>ng Trong</a:t>
            </a:r>
            <a:endParaRPr lang="en-AU" altLang="x-none" sz="2800" b="1" dirty="0">
              <a:solidFill>
                <a:srgbClr val="FF0000"/>
              </a:solidFill>
              <a:latin typeface="Times New Roman" panose="02020603050405020304" pitchFamily="18" charset="0"/>
            </a:endParaRPr>
          </a:p>
          <a:p>
            <a:pPr algn="just">
              <a:lnSpc>
                <a:spcPct val="115000"/>
              </a:lnSpc>
              <a:spcAft>
                <a:spcPts val="1000"/>
              </a:spcAft>
            </a:pPr>
            <a:r>
              <a:rPr lang="en-US" sz="2800" dirty="0">
                <a:latin typeface="Times New Roman" panose="02020603050405020304" pitchFamily="18" charset="0"/>
              </a:rPr>
              <a:t>- Năm 1774, nghĩa quân đã l</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m chủ được một vùng rộng lớn từ Quảng Nam đến Bình Thuận</a:t>
            </a:r>
            <a:endParaRPr lang="en-AU" altLang="x-none" sz="2000" dirty="0">
              <a:latin typeface="Calibri" panose="020F0502020204030204" pitchFamily="34" charset="0"/>
            </a:endParaRPr>
          </a:p>
          <a:p>
            <a:pPr algn="just">
              <a:lnSpc>
                <a:spcPct val="115000"/>
              </a:lnSpc>
              <a:spcAft>
                <a:spcPts val="1000"/>
              </a:spcAft>
            </a:pPr>
            <a:r>
              <a:rPr lang="en-US" sz="2800" dirty="0">
                <a:latin typeface="Times New Roman" panose="02020603050405020304" pitchFamily="18" charset="0"/>
              </a:rPr>
              <a:t>- Bốn lần đánh v</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o Gia Định v</a:t>
            </a:r>
            <a:r>
              <a:rPr lang="en-US" sz="2800" dirty="0">
                <a:latin typeface="Times New Roman" panose="02020603050405020304" pitchFamily="18" charset="0"/>
                <a:ea typeface="Calibri" panose="020F0502020204030204" pitchFamily="34" charset="0"/>
              </a:rPr>
              <a:t>à</a:t>
            </a:r>
            <a:r>
              <a:rPr lang="en-US" sz="2800" dirty="0">
                <a:latin typeface="Times New Roman" panose="02020603050405020304" pitchFamily="18" charset="0"/>
              </a:rPr>
              <a:t> năm 1777 đã bắt giết được chúa Nguyễn.</a:t>
            </a:r>
            <a:endParaRPr lang="en-AU" altLang="x-none" sz="2000" dirty="0">
              <a:latin typeface="Calibri" panose="020F0502020204030204" pitchFamily="34" charset="0"/>
            </a:endParaRPr>
          </a:p>
          <a:p>
            <a:pPr algn="just">
              <a:lnSpc>
                <a:spcPct val="115000"/>
              </a:lnSpc>
              <a:spcAft>
                <a:spcPts val="1000"/>
              </a:spcAft>
            </a:pPr>
            <a:r>
              <a:rPr lang="en-US" altLang="en-AU" sz="2800" b="1" dirty="0">
                <a:solidFill>
                  <a:srgbClr val="FF0000"/>
                </a:solidFill>
                <a:latin typeface="Times New Roman" panose="02020603050405020304" pitchFamily="18" charset="0"/>
              </a:rPr>
              <a:t>-&gt; Chính quyền chúa Nguyễn Đàng Trong bị lật đổ.</a:t>
            </a:r>
            <a:endParaRPr lang="en-AU" altLang="x-none" sz="2800" b="1" dirty="0">
              <a:solidFill>
                <a:srgbClr val="FF0000"/>
              </a:solidFill>
              <a:latin typeface="Times New Roman" panose="02020603050405020304" pitchFamily="18" charset="0"/>
            </a:endParaRPr>
          </a:p>
          <a:p>
            <a:pPr algn="just">
              <a:lnSpc>
                <a:spcPct val="115000"/>
              </a:lnSpc>
              <a:spcAft>
                <a:spcPts val="1000"/>
              </a:spcAft>
            </a:pPr>
            <a:endParaRPr lang="en-AU" altLang="x-none" sz="2800" b="1" dirty="0">
              <a:solidFill>
                <a:srgbClr val="FF0000"/>
              </a:solidFill>
              <a:latin typeface="Times New Roman" panose="02020603050405020304" pitchFamily="18" charset="0"/>
            </a:endParaRPr>
          </a:p>
          <a:p>
            <a:pPr algn="just">
              <a:lnSpc>
                <a:spcPct val="115000"/>
              </a:lnSpc>
              <a:spcAft>
                <a:spcPts val="1000"/>
              </a:spcAft>
            </a:pPr>
            <a:endParaRPr lang="en-AU" altLang="x-none" sz="2800" b="1" dirty="0">
              <a:solidFill>
                <a:srgbClr val="FF0000"/>
              </a:solidFill>
              <a:latin typeface="Times New Roman" panose="02020603050405020304" pitchFamily="18" charset="0"/>
            </a:endParaRPr>
          </a:p>
          <a:p>
            <a:pPr algn="just">
              <a:lnSpc>
                <a:spcPct val="115000"/>
              </a:lnSpc>
              <a:spcAft>
                <a:spcPts val="1000"/>
              </a:spcAft>
            </a:pPr>
            <a:endParaRPr lang="en-AU" altLang="x-none" sz="2800" b="1" dirty="0">
              <a:solidFill>
                <a:srgbClr val="FF0000"/>
              </a:solidFill>
              <a:latin typeface="Times New Roman" panose="02020603050405020304" pitchFamily="18" charset="0"/>
            </a:endParaRPr>
          </a:p>
          <a:p>
            <a:pPr algn="just">
              <a:lnSpc>
                <a:spcPct val="115000"/>
              </a:lnSpc>
              <a:spcAft>
                <a:spcPts val="1000"/>
              </a:spcAft>
            </a:pPr>
            <a:endParaRPr lang="en-AU" altLang="x-none" sz="2800" b="1" dirty="0">
              <a:solidFill>
                <a:srgbClr val="FF0000"/>
              </a:solidFill>
              <a:latin typeface="Times New Roman" panose="02020603050405020304" pitchFamily="18" charset="0"/>
            </a:endParaRPr>
          </a:p>
          <a:p>
            <a:pPr algn="just">
              <a:lnSpc>
                <a:spcPct val="115000"/>
              </a:lnSpc>
              <a:spcAft>
                <a:spcPts val="1000"/>
              </a:spcAft>
            </a:pPr>
            <a:endParaRPr lang="en-AU" altLang="x-none" sz="2800" b="1" dirty="0">
              <a:solidFill>
                <a:srgbClr val="FF0000"/>
              </a:solidFill>
              <a:latin typeface="Times New Roman" panose="02020603050405020304" pitchFamily="18" charset="0"/>
            </a:endParaRPr>
          </a:p>
          <a:p>
            <a:pPr algn="just">
              <a:lnSpc>
                <a:spcPct val="115000"/>
              </a:lnSpc>
              <a:spcAft>
                <a:spcPts val="1000"/>
              </a:spcAft>
            </a:pP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8887</Words>
  <Application>WPS Presentation</Application>
  <PresentationFormat/>
  <Paragraphs>448</Paragraphs>
  <Slides>38</Slides>
  <Notes>6</Notes>
  <HiddenSlides>0</HiddenSlides>
  <MMClips>1</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38</vt:i4>
      </vt:variant>
    </vt:vector>
  </HeadingPairs>
  <TitlesOfParts>
    <vt:vector size="57" baseType="lpstr">
      <vt:lpstr>Arial</vt:lpstr>
      <vt:lpstr>SimSun</vt:lpstr>
      <vt:lpstr>Wingdings</vt:lpstr>
      <vt:lpstr>Calibri</vt:lpstr>
      <vt:lpstr>Calibri Light</vt:lpstr>
      <vt:lpstr>Times New Roman</vt:lpstr>
      <vt:lpstr>Open Sans</vt:lpstr>
      <vt:lpstr>Segoe Print</vt:lpstr>
      <vt:lpstr>Times</vt:lpstr>
      <vt:lpstr>.VnTime</vt:lpstr>
      <vt:lpstr>Tahoma</vt:lpstr>
      <vt:lpstr>Calibri</vt:lpstr>
      <vt:lpstr>Microsoft YaHei</vt:lpstr>
      <vt:lpstr>Arial Unicode MS</vt:lpstr>
      <vt:lpstr>等线</vt:lpstr>
      <vt:lpstr>Office Theme</vt:lpstr>
      <vt:lpstr>1_Office Theme</vt:lpstr>
      <vt:lpstr>2_Office Theme</vt:lpstr>
      <vt:lpstr>6_Office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giaoviensuthcs</dc:creator>
  <cp:lastModifiedBy>Admin</cp:lastModifiedBy>
  <cp:revision>152</cp:revision>
  <dcterms:created xsi:type="dcterms:W3CDTF">2022-07-22T14:51:02Z</dcterms:created>
  <dcterms:modified xsi:type="dcterms:W3CDTF">2024-05-14T07:38:33Z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E04DE7D6DAEE468289F5F7DA012ECBEE_12</vt:lpwstr>
  </property>
  <property fmtid="{D5CDD505-2E9C-101B-9397-08002B2CF9AE}" pid="3" name="KSOProductBuildVer">
    <vt:lpwstr>1033-12.2.0.16909</vt:lpwstr>
  </property>
</Properties>
</file>