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6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29/10/2023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29/10/2023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29/10/2023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29/10/2023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29/10/2023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29/10/2023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29/10/2023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29/10/2023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29/10/2023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29/10/2023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29/10/2023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29/10/2023</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a:t>
            </a:r>
            <a:r>
              <a:rPr lang="en-US" sz="2500" i="1" smtClean="0">
                <a:latin typeface="Times New Roman" pitchFamily="18" charset="0"/>
                <a:ea typeface="Calibri" pitchFamily="34" charset="0"/>
                <a:cs typeface="Times New Roman" pitchFamily="18" charset="0"/>
              </a:rPr>
              <a:t>chiều </a:t>
            </a:r>
            <a:r>
              <a:rPr lang="en-US" sz="2500" i="1">
                <a:latin typeface="Times New Roman" pitchFamily="18" charset="0"/>
                <a:ea typeface="Calibri" pitchFamily="34" charset="0"/>
                <a:cs typeface="Times New Roman" pitchFamily="18" charset="0"/>
              </a:rPr>
              <a:t>và có mạng vận chuyển hai </a:t>
            </a:r>
            <a:r>
              <a:rPr lang="en-US" sz="2500" i="1" smtClean="0">
                <a:latin typeface="Times New Roman" pitchFamily="18" charset="0"/>
                <a:ea typeface="Calibri" pitchFamily="34" charset="0"/>
                <a:cs typeface="Times New Roman" pitchFamily="18" charset="0"/>
              </a:rPr>
              <a:t>chiều</a:t>
            </a:r>
            <a:r>
              <a:rPr lang="en-US" sz="2500" i="1">
                <a:latin typeface="Times New Roman" pitchFamily="18" charset="0"/>
                <a:ea typeface="Calibri" pitchFamily="34" charset="0"/>
                <a:cs typeface="Times New Roman" pitchFamily="18" charset="0"/>
              </a:rPr>
              <a:t>.</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err="1">
                <a:latin typeface="Times New Roman" panose="02020603050405020304" pitchFamily="18" charset="0"/>
                <a:cs typeface="Times New Roman" panose="02020603050405020304" pitchFamily="18" charset="0"/>
              </a:rPr>
              <a:t>sóng</a:t>
            </a:r>
            <a:r>
              <a:rPr lang="en-US" sz="2800" i="1">
                <a:latin typeface="Times New Roman" panose="02020603050405020304" pitchFamily="18" charset="0"/>
                <a:cs typeface="Times New Roman" panose="02020603050405020304" pitchFamily="18" charset="0"/>
              </a:rPr>
              <a:t> </a:t>
            </a:r>
            <a:r>
              <a:rPr lang="en-US" sz="2800" i="1" smtClean="0">
                <a:latin typeface="Times New Roman" panose="02020603050405020304" pitchFamily="18" charset="0"/>
                <a:cs typeface="Times New Roman" panose="02020603050405020304" pitchFamily="18" charset="0"/>
              </a:rPr>
              <a:t>vô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tr>
            </a:tbl>
          </a:graphicData>
        </a:graphic>
      </p:graphicFrame>
      <p:sp>
        <p:nvSpPr>
          <p:cNvPr id="3" name="TextBox 2"/>
          <p:cNvSpPr txBox="1"/>
          <p:nvPr/>
        </p:nvSpPr>
        <p:spPr>
          <a:xfrm>
            <a:off x="463550" y="1057275"/>
            <a:ext cx="11445875" cy="5463034"/>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a:t>
            </a:r>
            <a:r>
              <a:rPr lang="vi-VN" sz="2300" i="1">
                <a:latin typeface="Times New Roman" panose="02020603050405020304" pitchFamily="18" charset="0"/>
                <a:cs typeface="Times New Roman" panose="02020603050405020304" pitchFamily="18" charset="0"/>
              </a:rPr>
              <a:t>tại </a:t>
            </a:r>
            <a:r>
              <a:rPr lang="vi-VN" sz="2300" i="1" smtClean="0">
                <a:latin typeface="Times New Roman" panose="02020603050405020304" pitchFamily="18" charset="0"/>
                <a:cs typeface="Times New Roman" panose="02020603050405020304" pitchFamily="18" charset="0"/>
              </a:rPr>
              <a:t>mộ</a:t>
            </a:r>
            <a:r>
              <a:rPr lang="en-US" sz="2300" i="1" smtClean="0">
                <a:latin typeface="Times New Roman" panose="02020603050405020304" pitchFamily="18" charset="0"/>
                <a:cs typeface="Times New Roman" panose="02020603050405020304" pitchFamily="18" charset="0"/>
              </a:rPr>
              <a:t>t nút giao thông  </a:t>
            </a:r>
          </a:p>
          <a:p>
            <a:pPr algn="ctr" fontAlgn="t">
              <a:spcBef>
                <a:spcPts val="0"/>
              </a:spcBef>
              <a:spcAft>
                <a:spcPts val="0"/>
              </a:spcAft>
              <a:defRPr/>
            </a:pPr>
            <a:r>
              <a:rPr lang="en-US" sz="2400" b="1" i="1" smtClean="0">
                <a:latin typeface="Times New Roman"/>
                <a:cs typeface="Times New Roman"/>
              </a:rPr>
              <a:t>Phần </a:t>
            </a:r>
            <a:r>
              <a:rPr lang="en-US" sz="2400" b="1" i="1" dirty="0">
                <a:latin typeface="Times New Roman"/>
                <a:cs typeface="Times New Roman"/>
              </a:rPr>
              <a:t>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bl>
          </a:graphicData>
        </a:graphic>
      </p:graphicFrame>
      <p:sp>
        <p:nvSpPr>
          <p:cNvPr id="3" name="TextBox 2"/>
          <p:cNvSpPr txBox="1">
            <a:spLocks noChangeArrowheads="1"/>
          </p:cNvSpPr>
          <p:nvPr/>
        </p:nvSpPr>
        <p:spPr bwMode="auto">
          <a:xfrm>
            <a:off x="463549" y="2203450"/>
            <a:ext cx="11346377"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r>
              <a:rPr lang="en-US" sz="2500" i="1" smtClean="0">
                <a:latin typeface="Times New Roman" pitchFamily="18" charset="0"/>
                <a:cs typeface="Times New Roman" pitchFamily="18" charset="0"/>
              </a:rPr>
              <a:t>                                                                                                                                       </a:t>
            </a:r>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92"/>
        </p:xfrm>
        <a:graphic>
          <a:graphicData uri="http://schemas.openxmlformats.org/drawingml/2006/table">
            <a:tbl>
              <a:tblPr/>
              <a:tblGrid>
                <a:gridCol w="2171700"/>
                <a:gridCol w="1085850"/>
                <a:gridCol w="1404937"/>
                <a:gridCol w="1371600"/>
                <a:gridCol w="1216025"/>
                <a:gridCol w="1450975"/>
                <a:gridCol w="1449388"/>
                <a:gridCol w="1450975"/>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w="41275">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solidFill>
                <a:srgbClr val="FF0000"/>
              </a:solidFill>
            </a:endParaRPr>
          </a:p>
        </p:txBody>
      </p:sp>
      <p:sp>
        <p:nvSpPr>
          <p:cNvPr id="10" name="Oval 11"/>
          <p:cNvSpPr>
            <a:spLocks noChangeArrowheads="1"/>
          </p:cNvSpPr>
          <p:nvPr/>
        </p:nvSpPr>
        <p:spPr bwMode="auto">
          <a:xfrm>
            <a:off x="641350" y="2646363"/>
            <a:ext cx="487363" cy="487362"/>
          </a:xfrm>
          <a:prstGeom prst="ellipse">
            <a:avLst/>
          </a:prstGeom>
          <a:noFill/>
          <a:ln w="41275">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solidFill>
                <a:srgbClr val="FF0000"/>
              </a:solidFill>
            </a:endParaRPr>
          </a:p>
        </p:txBody>
      </p:sp>
      <p:sp>
        <p:nvSpPr>
          <p:cNvPr id="11" name="Oval 11"/>
          <p:cNvSpPr>
            <a:spLocks noChangeArrowheads="1"/>
          </p:cNvSpPr>
          <p:nvPr/>
        </p:nvSpPr>
        <p:spPr bwMode="auto">
          <a:xfrm>
            <a:off x="658813" y="4603750"/>
            <a:ext cx="487362" cy="485775"/>
          </a:xfrm>
          <a:prstGeom prst="ellipse">
            <a:avLst/>
          </a:prstGeom>
          <a:noFill/>
          <a:ln w="41275">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solidFill>
                <a:srgbClr val="FF0000"/>
              </a:solidFill>
            </a:endParaRPr>
          </a:p>
        </p:txBody>
      </p:sp>
      <p:sp>
        <p:nvSpPr>
          <p:cNvPr id="12" name="Oval 11"/>
          <p:cNvSpPr>
            <a:spLocks noChangeArrowheads="1"/>
          </p:cNvSpPr>
          <p:nvPr/>
        </p:nvSpPr>
        <p:spPr bwMode="auto">
          <a:xfrm>
            <a:off x="658813" y="4981575"/>
            <a:ext cx="487362" cy="487363"/>
          </a:xfrm>
          <a:prstGeom prst="ellipse">
            <a:avLst/>
          </a:prstGeom>
          <a:noFill/>
          <a:ln w="41275">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solidFill>
                <a:srgbClr val="FF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45092029"/>
              </p:ext>
            </p:extLst>
          </p:nvPr>
        </p:nvGraphicFramePr>
        <p:xfrm>
          <a:off x="692150" y="1616970"/>
          <a:ext cx="10720387" cy="4773613"/>
        </p:xfrm>
        <a:graphic>
          <a:graphicData uri="http://schemas.openxmlformats.org/drawingml/2006/table">
            <a:tbl>
              <a:tblPr firstRow="1" bandRow="1">
                <a:tableStyleId>{5C22544A-7EE6-4342-B048-85BDC9FD1C3A}</a:tableStyleId>
              </a:tblPr>
              <a:tblGrid>
                <a:gridCol w="5405188"/>
                <a:gridCol w="5315199"/>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tr>
            </a:tbl>
          </a:graphicData>
        </a:graphic>
      </p:graphicFrame>
      <p:sp>
        <p:nvSpPr>
          <p:cNvPr id="2" name="TextBox 1"/>
          <p:cNvSpPr txBox="1">
            <a:spLocks noChangeArrowheads="1"/>
          </p:cNvSpPr>
          <p:nvPr/>
        </p:nvSpPr>
        <p:spPr bwMode="auto">
          <a:xfrm>
            <a:off x="838200" y="2687638"/>
            <a:ext cx="5011738"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500" smtClean="0">
              <a:solidFill>
                <a:srgbClr val="FF0000"/>
              </a:solidFill>
              <a:latin typeface="Times New Roman" pitchFamily="18" charset="0"/>
              <a:cs typeface="Times New Roman" pitchFamily="18" charset="0"/>
            </a:endParaRPr>
          </a:p>
          <a:p>
            <a:pPr eaLnBrk="1" hangingPunct="1"/>
            <a:r>
              <a:rPr lang="en-US" sz="2500" smtClean="0">
                <a:solidFill>
                  <a:srgbClr val="FF0000"/>
                </a:solidFill>
                <a:latin typeface="Times New Roman" pitchFamily="18" charset="0"/>
                <a:cs typeface="Times New Roman" pitchFamily="18" charset="0"/>
              </a:rPr>
              <a:t>Mạng </a:t>
            </a:r>
            <a:r>
              <a:rPr lang="en-US" sz="2500">
                <a:solidFill>
                  <a:srgbClr val="FF0000"/>
                </a:solidFill>
                <a:latin typeface="Times New Roman" pitchFamily="18" charset="0"/>
                <a:cs typeface="Times New Roman" pitchFamily="18" charset="0"/>
              </a:rPr>
              <a:t>lưới đường thủy              </a:t>
            </a:r>
            <a:r>
              <a:rPr lang="en-US" sz="2500" smtClean="0">
                <a:solidFill>
                  <a:srgbClr val="FF0000"/>
                </a:solidFill>
                <a:latin typeface="Times New Roman" pitchFamily="18" charset="0"/>
                <a:cs typeface="Times New Roman" pitchFamily="18" charset="0"/>
              </a:rPr>
              <a:t>=&gt;</a:t>
            </a:r>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47"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8"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 Các thiết bị được kết nối thành mạng. </a:t>
            </a:r>
            <a:endParaRPr lang="en-US" sz="2500" u="sng">
              <a:solidFill>
                <a:srgbClr val="FF0000"/>
              </a:solidFill>
              <a:latin typeface="Times New Roman" pitchFamily="18" charset="0"/>
              <a:cs typeface="Times New Roman" pitchFamily="18" charset="0"/>
            </a:endParaRPr>
          </a:p>
          <a:p>
            <a:pPr eaLnBrk="1" hangingPunct="1"/>
            <a:r>
              <a:rPr lang="en-US" sz="2500">
                <a:solidFill>
                  <a:srgbClr val="FF0000"/>
                </a:solidFill>
                <a:latin typeface="Times New Roman" pitchFamily="18" charset="0"/>
                <a:cs typeface="Times New Roman" pitchFamily="18" charset="0"/>
              </a:rPr>
              <a:t>- Thiết bị đầu cuối gồm hai điện thoại thông minh và một máy tính xách tay. </a:t>
            </a:r>
            <a:endParaRPr lang="en-US" sz="2500" u="sng">
              <a:solidFill>
                <a:srgbClr val="FF0000"/>
              </a:solidFill>
              <a:latin typeface="Times New Roman" pitchFamily="18" charset="0"/>
              <a:cs typeface="Times New Roman" pitchFamily="18" charset="0"/>
            </a:endParaRPr>
          </a:p>
          <a:p>
            <a:pPr eaLnBrk="1" hangingPunct="1"/>
            <a:r>
              <a:rPr lang="en-US" sz="2500">
                <a:solidFill>
                  <a:srgbClr val="FF0000"/>
                </a:solidFill>
                <a:latin typeface="Times New Roman" pitchFamily="18" charset="0"/>
                <a:cs typeface="Times New Roman" pitchFamily="18" charset="0"/>
              </a:rPr>
              <a:t>- Thiết bị kết nối bao gồm modem hoặc bộ định tuyến, dây dẫn</a:t>
            </a:r>
            <a:endParaRPr lang="en-US" sz="2500" u="sng">
              <a:solidFill>
                <a:srgbClr val="FF0000"/>
              </a:solidFill>
              <a:latin typeface="Times New Roman" pitchFamily="18" charset="0"/>
              <a:cs typeface="Times New Roman" pitchFamily="18" charset="0"/>
            </a:endParaRPr>
          </a:p>
          <a:p>
            <a:pPr algn="just" eaLnBrk="1" hangingPunct="1"/>
            <a:endParaRPr lang="en-US" sz="2500" u="sng">
              <a:solidFill>
                <a:srgbClr val="FF000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a:t>
            </a:r>
            <a:r>
              <a:rPr lang="en-US" sz="2500" i="1" smtClean="0">
                <a:solidFill>
                  <a:srgbClr val="002060"/>
                </a:solidFill>
                <a:latin typeface="Times New Roman" pitchFamily="18" charset="0"/>
                <a:cs typeface="Times New Roman" pitchFamily="18" charset="0"/>
              </a:rPr>
              <a:t>chiều </a:t>
            </a:r>
            <a:r>
              <a:rPr lang="en-US" sz="2500" i="1">
                <a:solidFill>
                  <a:srgbClr val="002060"/>
                </a:solidFill>
                <a:latin typeface="Times New Roman" pitchFamily="18" charset="0"/>
                <a:cs typeface="Times New Roman" pitchFamily="18" charset="0"/>
              </a:rPr>
              <a:t>và có mạng vận chuyển hai </a:t>
            </a:r>
            <a:r>
              <a:rPr lang="en-US" sz="2500" i="1" smtClean="0">
                <a:solidFill>
                  <a:srgbClr val="002060"/>
                </a:solidFill>
                <a:latin typeface="Times New Roman" pitchFamily="18" charset="0"/>
                <a:cs typeface="Times New Roman" pitchFamily="18" charset="0"/>
              </a:rPr>
              <a:t>chiều</a:t>
            </a:r>
            <a:r>
              <a:rPr lang="en-US" sz="2500" i="1">
                <a:solidFill>
                  <a:srgbClr val="002060"/>
                </a:solidFill>
                <a:latin typeface="Times New Roman" pitchFamily="18" charset="0"/>
                <a:cs typeface="Times New Roman" pitchFamily="18" charset="0"/>
              </a:rPr>
              <a:t>.</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TotalTime>
  <Words>2167</Words>
  <Application>Microsoft Office PowerPoint</Application>
  <PresentationFormat>Widescreen</PresentationFormat>
  <Paragraphs>297</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Symbol</vt:lpstr>
      <vt:lpstr>Times New Roman</vt:lpstr>
      <vt:lpstr>Wingdings</vt: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USER</cp:lastModifiedBy>
  <cp:revision>47</cp:revision>
  <dcterms:created xsi:type="dcterms:W3CDTF">2021-07-10T14:44:17Z</dcterms:created>
  <dcterms:modified xsi:type="dcterms:W3CDTF">2023-10-29T14:16:13Z</dcterms:modified>
</cp:coreProperties>
</file>