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71" r:id="rId2"/>
    <p:sldId id="256" r:id="rId3"/>
    <p:sldId id="257" r:id="rId4"/>
    <p:sldId id="258" r:id="rId5"/>
    <p:sldId id="259" r:id="rId6"/>
    <p:sldId id="260" r:id="rId7"/>
    <p:sldId id="261" r:id="rId8"/>
    <p:sldId id="274" r:id="rId9"/>
    <p:sldId id="276" r:id="rId10"/>
    <p:sldId id="275" r:id="rId11"/>
    <p:sldId id="27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DBF8"/>
    <a:srgbClr val="6ECFF6"/>
    <a:srgbClr val="FAC5BE"/>
    <a:srgbClr val="F8ACA2"/>
    <a:srgbClr val="F47A69"/>
    <a:srgbClr val="F09456"/>
    <a:srgbClr val="F490AD"/>
    <a:srgbClr val="EF5F88"/>
    <a:srgbClr val="3BBEF3"/>
    <a:srgbClr val="0EAA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5501" autoAdjust="0"/>
  </p:normalViewPr>
  <p:slideViewPr>
    <p:cSldViewPr snapToGrid="0" showGuides="1">
      <p:cViewPr varScale="1">
        <p:scale>
          <a:sx n="83" d="100"/>
          <a:sy n="83" d="100"/>
        </p:scale>
        <p:origin x="1387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65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5/13/2024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6" y="-1"/>
            <a:ext cx="9144000" cy="1652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410577"/>
            <a:ext cx="8044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87237" y="2185766"/>
            <a:ext cx="44161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plant trees?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No, I don’t.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A: </a:t>
            </a:r>
            <a:r>
              <a:rPr lang="en-US" sz="2600"/>
              <a:t>Do you pick up rubbish?</a:t>
            </a:r>
          </a:p>
          <a:p>
            <a:pPr>
              <a:lnSpc>
                <a:spcPct val="200000"/>
              </a:lnSpc>
            </a:pPr>
            <a:r>
              <a:rPr lang="en-US" sz="2600" b="1" i="1"/>
              <a:t>B: </a:t>
            </a:r>
            <a:r>
              <a:rPr lang="en-US" sz="2600"/>
              <a:t>Yes,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03" y="78067"/>
            <a:ext cx="1331768" cy="38928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389418" y="5876759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3593940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6982" y="611933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16" y="3901980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4438119"/>
            <a:ext cx="447770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91" y="4013195"/>
            <a:ext cx="375944" cy="3867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6060" y="3927499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060" y="4426384"/>
            <a:ext cx="39834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01632" y="3966895"/>
            <a:ext cx="3907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076" y="5004643"/>
            <a:ext cx="375944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07018" y="5361593"/>
            <a:ext cx="4036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someone who ... Work in groups. Ask and answer to  find someone who does the things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5620074"/>
            <a:ext cx="375944" cy="39784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6860" y="5579302"/>
            <a:ext cx="40751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805" y="4997154"/>
            <a:ext cx="12382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4010" y="849465"/>
            <a:ext cx="7730837" cy="60085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4672" y="1034143"/>
            <a:ext cx="3813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3" name="B2_31">
            <a:hlinkClick r:id="" action="ppaction://media"/>
            <a:extLst>
              <a:ext uri="{FF2B5EF4-FFF2-40B4-BE49-F238E27FC236}">
                <a16:creationId xmlns:a16="http://schemas.microsoft.com/office/drawing/2014/main" id="{DE0ABDFD-3E95-42C6-9271-A73513E0A0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1882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6053" y="640807"/>
            <a:ext cx="7988629" cy="615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Hi, Nick.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Hello, Mi.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You’ve bought a lot of things.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We’re going on a picnic tomorrow.What are you doing at the supermarket, Mi?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I’m buying some eggs. Hey, what’s this?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It’s a reusable shopping bag.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Do you always use it?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It’s better than a plastic one.If we all use this kind of bag, we will help the environment.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I see. I’ll buy one for my mum. Where can I buy one?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At the check-out. By the way, you’re also green. You’re cycling.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You’re right. If more people cycle, the air will be cleaner. Right?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Nick: </a:t>
            </a:r>
            <a:r>
              <a:rPr lang="en-US" sz="2200"/>
              <a:t>Yes. Oh, it’s 5 o’clock already. I have to go now. See you later.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Mi: </a:t>
            </a:r>
            <a:r>
              <a:rPr lang="en-US" sz="2200"/>
              <a:t>See you, Nick. Bye.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Let’s go green!</a:t>
            </a:r>
          </a:p>
        </p:txBody>
      </p:sp>
      <p:pic>
        <p:nvPicPr>
          <p:cNvPr id="5" name="B2_31">
            <a:hlinkClick r:id="" action="ppaction://media"/>
            <a:extLst>
              <a:ext uri="{FF2B5EF4-FFF2-40B4-BE49-F238E27FC236}">
                <a16:creationId xmlns:a16="http://schemas.microsoft.com/office/drawing/2014/main" id="{CBABA4E7-EA9F-4623-B734-6179211BB3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000" end="1283.08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7795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6468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2022" y="41498"/>
            <a:ext cx="782673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again. Complete the following sentences. Use no more than three words in each blank.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0828" y="221011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275658" y="2203636"/>
            <a:ext cx="2197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is going on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828" y="285056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3620" y="35862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78450" y="3577571"/>
            <a:ext cx="39157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People can buy green bags at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00828" y="43305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75657" y="4321945"/>
            <a:ext cx="2381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Mi wants to buy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00828" y="51013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5658" y="5101393"/>
            <a:ext cx="4792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Nick thinks that Mi is green because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75658" y="2859221"/>
            <a:ext cx="55116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green shopping bag is better than the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53B878-7A79-416E-9F6C-A034573FB7FB}"/>
              </a:ext>
            </a:extLst>
          </p:cNvPr>
          <p:cNvSpPr txBox="1"/>
          <p:nvPr/>
        </p:nvSpPr>
        <p:spPr>
          <a:xfrm>
            <a:off x="3260436" y="220363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tomorrow.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0A914B-834D-43AF-BD05-460AE3B33BFE}"/>
              </a:ext>
            </a:extLst>
          </p:cNvPr>
          <p:cNvSpPr txBox="1"/>
          <p:nvPr/>
        </p:nvSpPr>
        <p:spPr>
          <a:xfrm>
            <a:off x="3260436" y="2202505"/>
            <a:ext cx="28078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picnic</a:t>
            </a:r>
            <a:r>
              <a:rPr lang="en-US" sz="2400" dirty="0"/>
              <a:t> tomorrow.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25BDE96-F40B-4D89-AE19-D1869907BE5D}"/>
              </a:ext>
            </a:extLst>
          </p:cNvPr>
          <p:cNvSpPr txBox="1"/>
          <p:nvPr/>
        </p:nvSpPr>
        <p:spPr>
          <a:xfrm>
            <a:off x="6507425" y="2850568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6024271-7677-415D-9F31-9D50936DF152}"/>
              </a:ext>
            </a:extLst>
          </p:cNvPr>
          <p:cNvSpPr txBox="1"/>
          <p:nvPr/>
        </p:nvSpPr>
        <p:spPr>
          <a:xfrm>
            <a:off x="6507425" y="2850568"/>
            <a:ext cx="1656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plastic one</a:t>
            </a:r>
            <a:r>
              <a:rPr lang="en-US" sz="2400" dirty="0"/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7EDE0B-842B-439C-B253-32FB2FFD4CF6}"/>
              </a:ext>
            </a:extLst>
          </p:cNvPr>
          <p:cNvSpPr txBox="1"/>
          <p:nvPr/>
        </p:nvSpPr>
        <p:spPr>
          <a:xfrm>
            <a:off x="4999137" y="3586224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F73BAA8-3CD2-4898-B749-AE4E489A7EFA}"/>
              </a:ext>
            </a:extLst>
          </p:cNvPr>
          <p:cNvSpPr txBox="1"/>
          <p:nvPr/>
        </p:nvSpPr>
        <p:spPr>
          <a:xfrm>
            <a:off x="4999137" y="3586224"/>
            <a:ext cx="21840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 check-out</a:t>
            </a:r>
            <a:r>
              <a:rPr lang="en-US" sz="2400" dirty="0"/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CDD98C-5D37-4122-B167-D0EB6971159B}"/>
              </a:ext>
            </a:extLst>
          </p:cNvPr>
          <p:cNvSpPr txBox="1"/>
          <p:nvPr/>
        </p:nvSpPr>
        <p:spPr>
          <a:xfrm>
            <a:off x="3304199" y="4330598"/>
            <a:ext cx="3652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bag for her mum.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D4A7C48-883F-4AAE-904E-FB2EF1EE5662}"/>
              </a:ext>
            </a:extLst>
          </p:cNvPr>
          <p:cNvSpPr txBox="1"/>
          <p:nvPr/>
        </p:nvSpPr>
        <p:spPr>
          <a:xfrm>
            <a:off x="3332480" y="4321880"/>
            <a:ext cx="4048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 reusable </a:t>
            </a:r>
            <a:r>
              <a:rPr lang="en-US" sz="2400" dirty="0"/>
              <a:t>bag for her mum.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3B6B9D-821A-4333-B15E-3D6E3EB61B15}"/>
              </a:ext>
            </a:extLst>
          </p:cNvPr>
          <p:cNvSpPr txBox="1"/>
          <p:nvPr/>
        </p:nvSpPr>
        <p:spPr>
          <a:xfrm>
            <a:off x="5800415" y="5104753"/>
            <a:ext cx="1509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F4BE5E8-AA68-42B7-8F76-C04BC52150ED}"/>
              </a:ext>
            </a:extLst>
          </p:cNvPr>
          <p:cNvSpPr txBox="1"/>
          <p:nvPr/>
        </p:nvSpPr>
        <p:spPr>
          <a:xfrm>
            <a:off x="5800414" y="5104753"/>
            <a:ext cx="181644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she’s cycling</a:t>
            </a:r>
            <a:r>
              <a:rPr lang="en-US" sz="2400" dirty="0"/>
              <a:t>.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60109" y="599683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1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8392536C-2EBA-45FA-8A1A-0BB1DE717F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48186"/>
              </p:ext>
            </p:extLst>
          </p:nvPr>
        </p:nvGraphicFramePr>
        <p:xfrm>
          <a:off x="4571998" y="1861127"/>
          <a:ext cx="3896591" cy="426685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</a:t>
                      </a:r>
                      <a:r>
                        <a:rPr lang="en-US" sz="2400" dirty="0"/>
                        <a:t> than plastic bags. 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more people cycle</a:t>
                      </a:r>
                      <a:r>
                        <a:rPr lang="en-US" sz="2400" dirty="0"/>
                        <a:t>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</a:t>
                      </a:r>
                      <a:r>
                        <a:rPr lang="en-US" sz="2400" dirty="0"/>
                        <a:t> they will</a:t>
                      </a:r>
                      <a:r>
                        <a:rPr lang="en-US" sz="2400" baseline="0" dirty="0"/>
                        <a:t> help the environment.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-154736"/>
            <a:ext cx="9144000" cy="1569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36921"/>
            <a:ext cx="788978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Based on the ideas in the conversation, match the  first half of the sentence in column A with its second half in column B.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2198904"/>
              </p:ext>
            </p:extLst>
          </p:nvPr>
        </p:nvGraphicFramePr>
        <p:xfrm>
          <a:off x="547254" y="1854200"/>
          <a:ext cx="3193473" cy="426697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1934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70C0"/>
                          </a:solidFill>
                        </a:rPr>
                        <a:t>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/>
                        <a:t>Green bags are</a:t>
                      </a:r>
                      <a:r>
                        <a:rPr lang="en-US" sz="2400" baseline="0"/>
                        <a:t> better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  <a:r>
                        <a:rPr lang="en-US" sz="2400"/>
                        <a:t> The air</a:t>
                      </a:r>
                      <a:r>
                        <a:rPr lang="en-US" sz="2400" baseline="0"/>
                        <a:t> will be cleaner</a:t>
                      </a:r>
                      <a:endParaRPr lang="en-US" sz="240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3.</a:t>
                      </a:r>
                      <a:r>
                        <a:rPr lang="en-US" sz="2400" dirty="0"/>
                        <a:t> If</a:t>
                      </a:r>
                      <a:r>
                        <a:rPr lang="en-US" sz="2400" baseline="0" dirty="0"/>
                        <a:t> people use reusable bags for shopping.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031559"/>
              </p:ext>
            </p:extLst>
          </p:nvPr>
        </p:nvGraphicFramePr>
        <p:xfrm>
          <a:off x="4571999" y="1861127"/>
          <a:ext cx="3896591" cy="70104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915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0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3CF57944-181B-450F-A446-75C7F77736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1287822"/>
              </p:ext>
            </p:extLst>
          </p:nvPr>
        </p:nvGraphicFramePr>
        <p:xfrm>
          <a:off x="4571998" y="2555355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they will</a:t>
                      </a:r>
                      <a:r>
                        <a:rPr lang="en-US" sz="2400" b="0" baseline="0" dirty="0"/>
                        <a:t> help the environment.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D2C14B-99F6-40A8-BE91-FEDF436C76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1057858"/>
              </p:ext>
            </p:extLst>
          </p:nvPr>
        </p:nvGraphicFramePr>
        <p:xfrm>
          <a:off x="4571998" y="3742864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b. </a:t>
                      </a:r>
                      <a:r>
                        <a:rPr lang="en-US" sz="2400" b="0" dirty="0"/>
                        <a:t>than plastic bags.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BEF5ADC-EF26-4BFE-A3BB-09BC3AEA38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3232"/>
              </p:ext>
            </p:extLst>
          </p:nvPr>
        </p:nvGraphicFramePr>
        <p:xfrm>
          <a:off x="4571997" y="4932988"/>
          <a:ext cx="3896591" cy="118860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896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188605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c. </a:t>
                      </a: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if more people cycle.</a:t>
                      </a:r>
                      <a:endParaRPr lang="en-US" sz="2400" b="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D4938F-973F-4FF7-BA56-BA72CB9B53C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3740725" y="3108653"/>
            <a:ext cx="83127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D95CA40-62EB-4A46-9155-84C5DC26700D}"/>
              </a:ext>
            </a:extLst>
          </p:cNvPr>
          <p:cNvCxnSpPr>
            <a:cxnSpLocks/>
            <a:endCxn id="16" idx="1"/>
          </p:cNvCxnSpPr>
          <p:nvPr/>
        </p:nvCxnSpPr>
        <p:spPr>
          <a:xfrm flipV="1">
            <a:off x="3740724" y="4337166"/>
            <a:ext cx="831274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FC86D1-6BDB-4E4E-8A0B-E4C00268FBB7}"/>
              </a:ext>
            </a:extLst>
          </p:cNvPr>
          <p:cNvCxnSpPr>
            <a:cxnSpLocks/>
            <a:endCxn id="17" idx="1"/>
          </p:cNvCxnSpPr>
          <p:nvPr/>
        </p:nvCxnSpPr>
        <p:spPr>
          <a:xfrm flipV="1">
            <a:off x="3740725" y="5527290"/>
            <a:ext cx="831272" cy="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3.61111E-6 0.346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738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9259E-6 L 2.95987E-17 -0.1731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2.95987E-17 -0.1733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8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pictures with the ways to help the environment.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99396" y="1765669"/>
            <a:ext cx="2494997" cy="1663331"/>
            <a:chOff x="399396" y="1765669"/>
            <a:chExt cx="2494997" cy="16633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Oval 3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361457" y="1765568"/>
            <a:ext cx="2495366" cy="1663331"/>
            <a:chOff x="3361457" y="1765568"/>
            <a:chExt cx="2495366" cy="1663331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7" name="Oval 56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324296" y="1765569"/>
            <a:ext cx="2493248" cy="1663432"/>
            <a:chOff x="6324296" y="1765569"/>
            <a:chExt cx="2493248" cy="1663432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8" name="Oval 57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646894" y="3925929"/>
            <a:ext cx="2176310" cy="2038453"/>
            <a:chOff x="1646894" y="3925929"/>
            <a:chExt cx="2176310" cy="2038453"/>
          </a:xfrm>
        </p:grpSpPr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59" name="Oval 58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120883" y="4107770"/>
            <a:ext cx="2780902" cy="1856612"/>
            <a:chOff x="5120883" y="4107770"/>
            <a:chExt cx="2780902" cy="1856612"/>
          </a:xfrm>
        </p:grpSpPr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60" name="Oval 59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5398655" y="605225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z="2400" dirty="0"/>
              <a:t>Teacher: Tran </a:t>
            </a:r>
            <a:r>
              <a:rPr lang="en-US" sz="2400" dirty="0" err="1"/>
              <a:t>Thi</a:t>
            </a:r>
            <a:r>
              <a:rPr lang="en-US" sz="2400" dirty="0"/>
              <a:t> Tam</a:t>
            </a:r>
          </a:p>
          <a:p>
            <a:pPr lvl="0"/>
            <a:r>
              <a:rPr lang="en-US" dirty="0"/>
              <a:t>Cap Tien-Bach Dang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425983" y="1221941"/>
            <a:ext cx="2494997" cy="1663331"/>
            <a:chOff x="399396" y="1765669"/>
            <a:chExt cx="2494997" cy="166333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96" y="1765669"/>
              <a:ext cx="2494997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Oval 36"/>
            <p:cNvSpPr/>
            <p:nvPr/>
          </p:nvSpPr>
          <p:spPr>
            <a:xfrm>
              <a:off x="509155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1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348863" y="1232252"/>
            <a:ext cx="2495366" cy="1663331"/>
            <a:chOff x="3361457" y="1765568"/>
            <a:chExt cx="2495366" cy="1663331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1457" y="1765568"/>
              <a:ext cx="2495366" cy="16633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0" name="Oval 39"/>
            <p:cNvSpPr/>
            <p:nvPr/>
          </p:nvSpPr>
          <p:spPr>
            <a:xfrm>
              <a:off x="3457444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2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272112" y="1232252"/>
            <a:ext cx="2495366" cy="1611549"/>
            <a:chOff x="6324296" y="1765569"/>
            <a:chExt cx="2493248" cy="166343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4296" y="1765569"/>
              <a:ext cx="2493248" cy="166343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3" name="Oval 42"/>
            <p:cNvSpPr/>
            <p:nvPr/>
          </p:nvSpPr>
          <p:spPr>
            <a:xfrm>
              <a:off x="6428509" y="1849582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3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1248555" y="3950521"/>
            <a:ext cx="1963350" cy="1856612"/>
            <a:chOff x="1646894" y="3925929"/>
            <a:chExt cx="2176310" cy="2038453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500" y="4014354"/>
              <a:ext cx="2071704" cy="195002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6" name="Oval 45"/>
            <p:cNvSpPr/>
            <p:nvPr/>
          </p:nvSpPr>
          <p:spPr>
            <a:xfrm>
              <a:off x="1646894" y="3925929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4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223083" y="3996701"/>
            <a:ext cx="2780902" cy="1856612"/>
            <a:chOff x="5120883" y="4107770"/>
            <a:chExt cx="2780902" cy="185661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0883" y="4107872"/>
              <a:ext cx="2780902" cy="185651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9" name="Oval 48"/>
            <p:cNvSpPr/>
            <p:nvPr/>
          </p:nvSpPr>
          <p:spPr>
            <a:xfrm>
              <a:off x="5120883" y="4107770"/>
              <a:ext cx="365760" cy="36368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5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58796" y="169447"/>
            <a:ext cx="2056189" cy="804210"/>
            <a:chOff x="270164" y="4509655"/>
            <a:chExt cx="2056189" cy="804210"/>
          </a:xfrm>
        </p:grpSpPr>
        <p:sp>
          <p:nvSpPr>
            <p:cNvPr id="50" name="Rounded Rectangle 49"/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161492" y="169447"/>
            <a:ext cx="1701520" cy="804210"/>
            <a:chOff x="270165" y="4509655"/>
            <a:chExt cx="1701520" cy="804210"/>
          </a:xfrm>
        </p:grpSpPr>
        <p:sp>
          <p:nvSpPr>
            <p:cNvPr id="55" name="Rounded Rectangle 54"/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940259" y="169447"/>
            <a:ext cx="1163393" cy="794928"/>
            <a:chOff x="410475" y="4416136"/>
            <a:chExt cx="1163393" cy="794928"/>
          </a:xfrm>
        </p:grpSpPr>
        <p:sp>
          <p:nvSpPr>
            <p:cNvPr id="59" name="Rounded Rectangle 58"/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5129607" y="176030"/>
            <a:ext cx="1413027" cy="804210"/>
            <a:chOff x="348130" y="4509655"/>
            <a:chExt cx="1413027" cy="804210"/>
          </a:xfrm>
        </p:grpSpPr>
        <p:sp>
          <p:nvSpPr>
            <p:cNvPr id="63" name="Rounded Rectangle 62"/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570025" y="189120"/>
            <a:ext cx="2726835" cy="804210"/>
            <a:chOff x="270164" y="4509655"/>
            <a:chExt cx="2726835" cy="804210"/>
          </a:xfrm>
        </p:grpSpPr>
        <p:sp>
          <p:nvSpPr>
            <p:cNvPr id="67" name="Rounded Rectangle 66"/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14BB056A-9188-4705-98D4-671EAD77118C}"/>
              </a:ext>
            </a:extLst>
          </p:cNvPr>
          <p:cNvGrpSpPr/>
          <p:nvPr/>
        </p:nvGrpSpPr>
        <p:grpSpPr>
          <a:xfrm>
            <a:off x="822721" y="3024248"/>
            <a:ext cx="1701520" cy="804210"/>
            <a:chOff x="270165" y="4509655"/>
            <a:chExt cx="1701520" cy="804210"/>
          </a:xfrm>
        </p:grpSpPr>
        <p:sp>
          <p:nvSpPr>
            <p:cNvPr id="71" name="Rounded Rectangle 54">
              <a:extLst>
                <a:ext uri="{FF2B5EF4-FFF2-40B4-BE49-F238E27FC236}">
                  <a16:creationId xmlns:a16="http://schemas.microsoft.com/office/drawing/2014/main" id="{113073F2-AF8A-4E2E-8017-9AFEE7265B81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C56208EB-14D9-42E3-A14B-E1524E2D1732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91FC073B-FD0A-4F43-8871-66E3DFAFF092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391DB16-D355-4D22-A071-41B2593C4319}"/>
              </a:ext>
            </a:extLst>
          </p:cNvPr>
          <p:cNvGrpSpPr/>
          <p:nvPr/>
        </p:nvGrpSpPr>
        <p:grpSpPr>
          <a:xfrm>
            <a:off x="3990303" y="3046567"/>
            <a:ext cx="1163393" cy="794928"/>
            <a:chOff x="410475" y="4416136"/>
            <a:chExt cx="1163393" cy="794928"/>
          </a:xfrm>
        </p:grpSpPr>
        <p:sp>
          <p:nvSpPr>
            <p:cNvPr id="75" name="Rounded Rectangle 58">
              <a:extLst>
                <a:ext uri="{FF2B5EF4-FFF2-40B4-BE49-F238E27FC236}">
                  <a16:creationId xmlns:a16="http://schemas.microsoft.com/office/drawing/2014/main" id="{8D84CFBD-50AF-4258-9DF4-7E6184E95225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5873EBE9-B5C3-4C03-8966-6B94527D04FC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E086C03-2BDB-49A5-82E4-BD4F1B6C5503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9CCAE039-C008-4935-A7C6-1D506655189E}"/>
              </a:ext>
            </a:extLst>
          </p:cNvPr>
          <p:cNvGrpSpPr/>
          <p:nvPr/>
        </p:nvGrpSpPr>
        <p:grpSpPr>
          <a:xfrm>
            <a:off x="6491700" y="2989282"/>
            <a:ext cx="2056189" cy="804210"/>
            <a:chOff x="270164" y="4509655"/>
            <a:chExt cx="2056189" cy="804210"/>
          </a:xfrm>
        </p:grpSpPr>
        <p:sp>
          <p:nvSpPr>
            <p:cNvPr id="79" name="Rounded Rectangle 49">
              <a:extLst>
                <a:ext uri="{FF2B5EF4-FFF2-40B4-BE49-F238E27FC236}">
                  <a16:creationId xmlns:a16="http://schemas.microsoft.com/office/drawing/2014/main" id="{E9989A2D-582B-43F8-953D-693E2EEDCE69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12B1C56D-EFF5-4D32-A757-2033326F820F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AE5AE73-52C8-4721-A699-5E304D2D00CC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F8F0445-29A9-47A7-8A74-995857B627D6}"/>
              </a:ext>
            </a:extLst>
          </p:cNvPr>
          <p:cNvGrpSpPr/>
          <p:nvPr/>
        </p:nvGrpSpPr>
        <p:grpSpPr>
          <a:xfrm>
            <a:off x="913997" y="5980030"/>
            <a:ext cx="2726835" cy="804210"/>
            <a:chOff x="270164" y="4509655"/>
            <a:chExt cx="2726835" cy="804210"/>
          </a:xfrm>
        </p:grpSpPr>
        <p:sp>
          <p:nvSpPr>
            <p:cNvPr id="83" name="Rounded Rectangle 66">
              <a:extLst>
                <a:ext uri="{FF2B5EF4-FFF2-40B4-BE49-F238E27FC236}">
                  <a16:creationId xmlns:a16="http://schemas.microsoft.com/office/drawing/2014/main" id="{1127A1CE-98B3-4FFA-B09B-83D3484DE15D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18381C1-3DDE-44DD-951C-76304C75F8AA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850FC30E-A971-464B-A212-E3511C3DBBAF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850CABA-E377-40D7-9420-7E7C9D462208}"/>
              </a:ext>
            </a:extLst>
          </p:cNvPr>
          <p:cNvGrpSpPr/>
          <p:nvPr/>
        </p:nvGrpSpPr>
        <p:grpSpPr>
          <a:xfrm>
            <a:off x="5895297" y="5997708"/>
            <a:ext cx="1413027" cy="804210"/>
            <a:chOff x="348130" y="4509655"/>
            <a:chExt cx="1413027" cy="804210"/>
          </a:xfrm>
        </p:grpSpPr>
        <p:sp>
          <p:nvSpPr>
            <p:cNvPr id="87" name="Rounded Rectangle 62">
              <a:extLst>
                <a:ext uri="{FF2B5EF4-FFF2-40B4-BE49-F238E27FC236}">
                  <a16:creationId xmlns:a16="http://schemas.microsoft.com/office/drawing/2014/main" id="{6B68309E-8E37-4424-A194-A3C87E722AA8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66C9E96D-F40E-4DD5-B4E4-575BFEB2EDDC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17907AD-BDF0-4060-A273-092A88385CBA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E112708B-6CD6-4F7E-9EDA-57D81F7057BB}"/>
              </a:ext>
            </a:extLst>
          </p:cNvPr>
          <p:cNvGrpSpPr/>
          <p:nvPr/>
        </p:nvGrpSpPr>
        <p:grpSpPr>
          <a:xfrm>
            <a:off x="58437" y="169447"/>
            <a:ext cx="2056189" cy="804210"/>
            <a:chOff x="270164" y="4509655"/>
            <a:chExt cx="2056189" cy="804210"/>
          </a:xfrm>
        </p:grpSpPr>
        <p:sp>
          <p:nvSpPr>
            <p:cNvPr id="91" name="Rounded Rectangle 49">
              <a:extLst>
                <a:ext uri="{FF2B5EF4-FFF2-40B4-BE49-F238E27FC236}">
                  <a16:creationId xmlns:a16="http://schemas.microsoft.com/office/drawing/2014/main" id="{AEA18EE1-3E9E-4810-9B02-FFDC9452C26F}"/>
                </a:ext>
              </a:extLst>
            </p:cNvPr>
            <p:cNvSpPr/>
            <p:nvPr/>
          </p:nvSpPr>
          <p:spPr>
            <a:xfrm>
              <a:off x="270164" y="4509655"/>
              <a:ext cx="2056189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99369D05-58D0-4201-82C8-7FEE3AA70C80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D9C8B7C-BD9C-4331-9484-2BD293749847}"/>
                </a:ext>
              </a:extLst>
            </p:cNvPr>
            <p:cNvSpPr txBox="1"/>
            <p:nvPr/>
          </p:nvSpPr>
          <p:spPr>
            <a:xfrm>
              <a:off x="604750" y="4522851"/>
              <a:ext cx="162779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/>
                <a:t>planting trees and flower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005391E-C019-4F35-BF44-1FBA46EDF8CA}"/>
              </a:ext>
            </a:extLst>
          </p:cNvPr>
          <p:cNvGrpSpPr/>
          <p:nvPr/>
        </p:nvGrpSpPr>
        <p:grpSpPr>
          <a:xfrm>
            <a:off x="2161133" y="169447"/>
            <a:ext cx="1701520" cy="804210"/>
            <a:chOff x="270165" y="4509655"/>
            <a:chExt cx="1701520" cy="804210"/>
          </a:xfrm>
        </p:grpSpPr>
        <p:sp>
          <p:nvSpPr>
            <p:cNvPr id="95" name="Rounded Rectangle 54">
              <a:extLst>
                <a:ext uri="{FF2B5EF4-FFF2-40B4-BE49-F238E27FC236}">
                  <a16:creationId xmlns:a16="http://schemas.microsoft.com/office/drawing/2014/main" id="{24613654-EF3A-4670-A37E-1D1489399109}"/>
                </a:ext>
              </a:extLst>
            </p:cNvPr>
            <p:cNvSpPr/>
            <p:nvPr/>
          </p:nvSpPr>
          <p:spPr>
            <a:xfrm>
              <a:off x="270165" y="4509655"/>
              <a:ext cx="1701520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78073E8-CCCF-46FD-8420-A59230114FA7}"/>
                </a:ext>
              </a:extLst>
            </p:cNvPr>
            <p:cNvSpPr txBox="1"/>
            <p:nvPr/>
          </p:nvSpPr>
          <p:spPr>
            <a:xfrm>
              <a:off x="34813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ED11E260-FDAB-4C6F-9B14-BF7AB859A52E}"/>
                </a:ext>
              </a:extLst>
            </p:cNvPr>
            <p:cNvSpPr txBox="1"/>
            <p:nvPr/>
          </p:nvSpPr>
          <p:spPr>
            <a:xfrm>
              <a:off x="604749" y="4522851"/>
              <a:ext cx="12422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picking up rubbish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5972830-19BD-453F-8506-93A62B4ED5BC}"/>
              </a:ext>
            </a:extLst>
          </p:cNvPr>
          <p:cNvGrpSpPr/>
          <p:nvPr/>
        </p:nvGrpSpPr>
        <p:grpSpPr>
          <a:xfrm>
            <a:off x="3939900" y="169447"/>
            <a:ext cx="1163393" cy="794928"/>
            <a:chOff x="410475" y="4416136"/>
            <a:chExt cx="1163393" cy="794928"/>
          </a:xfrm>
        </p:grpSpPr>
        <p:sp>
          <p:nvSpPr>
            <p:cNvPr id="99" name="Rounded Rectangle 58">
              <a:extLst>
                <a:ext uri="{FF2B5EF4-FFF2-40B4-BE49-F238E27FC236}">
                  <a16:creationId xmlns:a16="http://schemas.microsoft.com/office/drawing/2014/main" id="{3E9D816B-ED3C-4677-B62A-51F1D0B15933}"/>
                </a:ext>
              </a:extLst>
            </p:cNvPr>
            <p:cNvSpPr/>
            <p:nvPr/>
          </p:nvSpPr>
          <p:spPr>
            <a:xfrm>
              <a:off x="410475" y="4416136"/>
              <a:ext cx="1163393" cy="794928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63114814-CA1C-4835-9D10-CB2967811C40}"/>
                </a:ext>
              </a:extLst>
            </p:cNvPr>
            <p:cNvSpPr txBox="1"/>
            <p:nvPr/>
          </p:nvSpPr>
          <p:spPr>
            <a:xfrm>
              <a:off x="410476" y="4581283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A005745-BA94-4F5C-8645-534EDA73F794}"/>
                </a:ext>
              </a:extLst>
            </p:cNvPr>
            <p:cNvSpPr txBox="1"/>
            <p:nvPr/>
          </p:nvSpPr>
          <p:spPr>
            <a:xfrm>
              <a:off x="667095" y="4574806"/>
              <a:ext cx="90677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cycling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74F77A33-2B3F-4487-95A7-191BE8556822}"/>
              </a:ext>
            </a:extLst>
          </p:cNvPr>
          <p:cNvGrpSpPr/>
          <p:nvPr/>
        </p:nvGrpSpPr>
        <p:grpSpPr>
          <a:xfrm>
            <a:off x="5129248" y="176030"/>
            <a:ext cx="1413027" cy="804210"/>
            <a:chOff x="348130" y="4509655"/>
            <a:chExt cx="1413027" cy="804210"/>
          </a:xfrm>
        </p:grpSpPr>
        <p:sp>
          <p:nvSpPr>
            <p:cNvPr id="103" name="Rounded Rectangle 62">
              <a:extLst>
                <a:ext uri="{FF2B5EF4-FFF2-40B4-BE49-F238E27FC236}">
                  <a16:creationId xmlns:a16="http://schemas.microsoft.com/office/drawing/2014/main" id="{A28222D8-8642-4F8D-826E-268F2EA025DD}"/>
                </a:ext>
              </a:extLst>
            </p:cNvPr>
            <p:cNvSpPr/>
            <p:nvPr/>
          </p:nvSpPr>
          <p:spPr>
            <a:xfrm>
              <a:off x="366151" y="4509655"/>
              <a:ext cx="1395005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E0F0B001-C81D-41B8-BA82-B3837AA6A428}"/>
                </a:ext>
              </a:extLst>
            </p:cNvPr>
            <p:cNvSpPr txBox="1"/>
            <p:nvPr/>
          </p:nvSpPr>
          <p:spPr>
            <a:xfrm>
              <a:off x="348130" y="4518937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D00C7D30-D9F2-48BC-928A-A3C4C0562A1B}"/>
                </a:ext>
              </a:extLst>
            </p:cNvPr>
            <p:cNvSpPr txBox="1"/>
            <p:nvPr/>
          </p:nvSpPr>
          <p:spPr>
            <a:xfrm>
              <a:off x="604750" y="4512460"/>
              <a:ext cx="115640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walking to school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1F49AEB-99DC-4583-BF0A-7479C6CC377B}"/>
              </a:ext>
            </a:extLst>
          </p:cNvPr>
          <p:cNvGrpSpPr/>
          <p:nvPr/>
        </p:nvGrpSpPr>
        <p:grpSpPr>
          <a:xfrm>
            <a:off x="6569666" y="189120"/>
            <a:ext cx="2726835" cy="804210"/>
            <a:chOff x="270164" y="4509655"/>
            <a:chExt cx="2726835" cy="804210"/>
          </a:xfrm>
        </p:grpSpPr>
        <p:sp>
          <p:nvSpPr>
            <p:cNvPr id="107" name="Rounded Rectangle 66">
              <a:extLst>
                <a:ext uri="{FF2B5EF4-FFF2-40B4-BE49-F238E27FC236}">
                  <a16:creationId xmlns:a16="http://schemas.microsoft.com/office/drawing/2014/main" id="{FD7D9388-599E-47FD-94C3-8904E12A0F80}"/>
                </a:ext>
              </a:extLst>
            </p:cNvPr>
            <p:cNvSpPr/>
            <p:nvPr/>
          </p:nvSpPr>
          <p:spPr>
            <a:xfrm>
              <a:off x="270164" y="4509655"/>
              <a:ext cx="2537936" cy="80421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8D060FB-578A-458F-A6DD-C5EA5636624E}"/>
                </a:ext>
              </a:extLst>
            </p:cNvPr>
            <p:cNvSpPr txBox="1"/>
            <p:nvPr/>
          </p:nvSpPr>
          <p:spPr>
            <a:xfrm>
              <a:off x="301950" y="4529328"/>
              <a:ext cx="4748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FAA1690A-DE8B-471C-81EB-4506AE6308D7}"/>
                </a:ext>
              </a:extLst>
            </p:cNvPr>
            <p:cNvSpPr txBox="1"/>
            <p:nvPr/>
          </p:nvSpPr>
          <p:spPr>
            <a:xfrm>
              <a:off x="558569" y="4522851"/>
              <a:ext cx="243843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using reusable bags when shopping</a:t>
              </a:r>
              <a:endParaRPr lang="en-US" sz="2000" b="1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6383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3.33333E-6 L -0.14635 0.416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2083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1.11111E-6 L 0.00521 0.41944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2097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2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0.00277 L 0.70347 0.4108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174" y="2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7" dur="indefinite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0.00139 L -0.61857 0.84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37" y="423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6" dur="indefinite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7.40741E-7 L 0.08369 0.8488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84" y="4243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1456</TotalTime>
  <Words>649</Words>
  <Application>Microsoft Office PowerPoint</Application>
  <PresentationFormat>On-screen Show (4:3)</PresentationFormat>
  <Paragraphs>112</Paragraphs>
  <Slides>11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92</cp:revision>
  <dcterms:created xsi:type="dcterms:W3CDTF">2020-12-09T02:04:09Z</dcterms:created>
  <dcterms:modified xsi:type="dcterms:W3CDTF">2024-05-13T11:37:39Z</dcterms:modified>
</cp:coreProperties>
</file>