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64" r:id="rId6"/>
    <p:sldId id="294" r:id="rId7"/>
    <p:sldId id="293" r:id="rId8"/>
    <p:sldId id="291" r:id="rId9"/>
    <p:sldId id="258" r:id="rId10"/>
    <p:sldId id="287" r:id="rId11"/>
    <p:sldId id="272" r:id="rId12"/>
    <p:sldId id="283" r:id="rId13"/>
    <p:sldId id="284" r:id="rId14"/>
    <p:sldId id="285" r:id="rId15"/>
    <p:sldId id="286" r:id="rId16"/>
    <p:sldId id="261" r:id="rId17"/>
    <p:sldId id="288" r:id="rId18"/>
    <p:sldId id="289" r:id="rId19"/>
    <p:sldId id="292" r:id="rId20"/>
    <p:sldId id="270" r:id="rId21"/>
    <p:sldId id="262" r:id="rId22"/>
    <p:sldId id="275" r:id="rId23"/>
    <p:sldId id="26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7D"/>
    <a:srgbClr val="E1EFD9"/>
    <a:srgbClr val="AFDDFF"/>
    <a:srgbClr val="FFE89F"/>
    <a:srgbClr val="FFD13F"/>
    <a:srgbClr val="F16649"/>
    <a:srgbClr val="FFC000"/>
    <a:srgbClr val="F4836C"/>
    <a:srgbClr val="F7A797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8" d="100"/>
          <a:sy n="88" d="100"/>
        </p:scale>
        <p:origin x="1243" y="62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8F803-CE1A-47A9-89A6-B09729F143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18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C772C-A10A-4134-B306-C588A44FD0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93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C45B9-30DC-44F4-AF78-9D45EE85CF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25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F40F0-04D1-4801-AA3C-EBAACFB2B2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03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5716E-57C5-4861-8F03-F9A185E305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431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FC9BF-5EA7-46F2-B120-74DEF53E7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84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21235-AC26-490C-B070-D0F052D7EA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29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6E145-1517-4EA5-A992-A06D6E803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1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BBAFB-0C89-4A41-941F-231DE9A2FF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37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9287B-DD08-4641-8B0A-B652FD6B85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23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B6DA0-DF0F-44FC-8CD6-D84178BBB5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05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8F803-CE1A-47A9-89A6-B09729F143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33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C772C-A10A-4134-B306-C588A44FD0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90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C45B9-30DC-44F4-AF78-9D45EE85CF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42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F40F0-04D1-4801-AA3C-EBAACFB2B2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51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5716E-57C5-4861-8F03-F9A185E305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57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FC9BF-5EA7-46F2-B120-74DEF53E7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72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21235-AC26-490C-B070-D0F052D7EA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61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6E145-1517-4EA5-A992-A06D6E803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08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BBAFB-0C89-4A41-941F-231DE9A2FF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16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9287B-DD08-4641-8B0A-B652FD6B85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94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B6DA0-DF0F-44FC-8CD6-D84178BBB5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54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8F803-CE1A-47A9-89A6-B09729F143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94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C772C-A10A-4134-B306-C588A44FD0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3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C45B9-30DC-44F4-AF78-9D45EE85CF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12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F40F0-04D1-4801-AA3C-EBAACFB2B2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3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5716E-57C5-4861-8F03-F9A185E305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341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FC9BF-5EA7-46F2-B120-74DEF53E7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5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21235-AC26-490C-B070-D0F052D7EA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70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6E145-1517-4EA5-A992-A06D6E803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161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BBAFB-0C89-4A41-941F-231DE9A2FF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40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9287B-DD08-4641-8B0A-B652FD6B85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29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B6DA0-DF0F-44FC-8CD6-D84178BBB5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16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8F803-CE1A-47A9-89A6-B09729F143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86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C772C-A10A-4134-B306-C588A44FD0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494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C45B9-30DC-44F4-AF78-9D45EE85CF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677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F40F0-04D1-4801-AA3C-EBAACFB2B2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835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5716E-57C5-4861-8F03-F9A185E305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39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FC9BF-5EA7-46F2-B120-74DEF53E7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44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21235-AC26-490C-B070-D0F052D7EA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19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6E145-1517-4EA5-A992-A06D6E803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361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BBAFB-0C89-4A41-941F-231DE9A2FF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6498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9287B-DD08-4641-8B0A-B652FD6B85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7228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B6DA0-DF0F-44FC-8CD6-D84178BBB5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0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F4E19-E447-46C6-B338-76BB902585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2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F4E19-E447-46C6-B338-76BB902585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7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F4E19-E447-46C6-B338-76BB902585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3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F4E19-E447-46C6-B338-76BB902585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4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audio" Target="file:///C:\Documents%20and%20Settings\FREEZING%200904.729927\Desktop\CAT%20AM%20THANH\U11-%20look%201-4b.mp3" TargetMode="External"/><Relationship Id="rId1" Type="http://schemas.openxmlformats.org/officeDocument/2006/relationships/audio" Target="file:///C:\Documents%20and%20Settings\FREEZING%200904.729927\Desktop\CAT%20AM%20THANH\U11-%20look%201-4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36.png"/><Relationship Id="rId4" Type="http://schemas.openxmlformats.org/officeDocument/2006/relationships/image" Target="../media/image34.jpe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.vn/imgres?imgurl=http://datastore1.vicongdong.vn/Uploads/ProjectUpload/576435/500_303239e3-f275-4f30-a316-368f067281d3.jpg&amp;imgrefurl=http://vicongdong.vn/duan/?code=CDJTSY&amp;h=320&amp;w=375&amp;tbnid=EZ6pRAcFHGaiuM:&amp;zoom=1&amp;docid=5bQZSbOXg2rNAM&amp;ei=m30yU5TaBYLpoASB44CQAg&amp;tbm=isch&amp;ved=0CDMQhBwwDjjIAQ" TargetMode="Externa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6" y="2550186"/>
            <a:ext cx="3007935" cy="253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84" y="2550186"/>
            <a:ext cx="3795577" cy="253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354255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022106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998B9196-BE68-4693-A3F6-8110C2589438}"/>
              </a:ext>
            </a:extLst>
          </p:cNvPr>
          <p:cNvSpPr/>
          <p:nvPr/>
        </p:nvSpPr>
        <p:spPr>
          <a:xfrm>
            <a:off x="1512007" y="366590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FFE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30D9F0-738F-450C-8A86-5A7A80FAAB97}"/>
              </a:ext>
            </a:extLst>
          </p:cNvPr>
          <p:cNvSpPr txBox="1"/>
          <p:nvPr/>
        </p:nvSpPr>
        <p:spPr>
          <a:xfrm>
            <a:off x="1641764" y="323712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E713B0-3BFF-4C23-B1F0-42758D2B63AA}"/>
              </a:ext>
            </a:extLst>
          </p:cNvPr>
          <p:cNvSpPr txBox="1"/>
          <p:nvPr/>
        </p:nvSpPr>
        <p:spPr>
          <a:xfrm>
            <a:off x="1641764" y="782036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BFDA36-2EB5-4CBA-8B86-679DA10C1227}"/>
              </a:ext>
            </a:extLst>
          </p:cNvPr>
          <p:cNvSpPr txBox="1"/>
          <p:nvPr/>
        </p:nvSpPr>
        <p:spPr>
          <a:xfrm>
            <a:off x="1641764" y="1240364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B46790-5C69-414C-8296-EC675522BBCF}"/>
              </a:ext>
            </a:extLst>
          </p:cNvPr>
          <p:cNvSpPr txBox="1"/>
          <p:nvPr/>
        </p:nvSpPr>
        <p:spPr>
          <a:xfrm>
            <a:off x="3647205" y="323712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42C20B-647B-45A9-871A-27E24EA525E7}"/>
              </a:ext>
            </a:extLst>
          </p:cNvPr>
          <p:cNvSpPr txBox="1"/>
          <p:nvPr/>
        </p:nvSpPr>
        <p:spPr>
          <a:xfrm>
            <a:off x="3647205" y="782036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15864C-C425-41C9-A7E9-F3860E7E3AE7}"/>
              </a:ext>
            </a:extLst>
          </p:cNvPr>
          <p:cNvSpPr txBox="1"/>
          <p:nvPr/>
        </p:nvSpPr>
        <p:spPr>
          <a:xfrm>
            <a:off x="3647205" y="1240364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B02D02-0554-4C64-9460-C4C6C2523733}"/>
              </a:ext>
            </a:extLst>
          </p:cNvPr>
          <p:cNvSpPr txBox="1"/>
          <p:nvPr/>
        </p:nvSpPr>
        <p:spPr>
          <a:xfrm>
            <a:off x="6400801" y="323712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B2E768-B195-4DF8-AF96-5C803FBDC67C}"/>
              </a:ext>
            </a:extLst>
          </p:cNvPr>
          <p:cNvSpPr txBox="1"/>
          <p:nvPr/>
        </p:nvSpPr>
        <p:spPr>
          <a:xfrm>
            <a:off x="6400801" y="782036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E9F679-7FC0-4501-9983-8C66C1D28526}"/>
              </a:ext>
            </a:extLst>
          </p:cNvPr>
          <p:cNvSpPr txBox="1"/>
          <p:nvPr/>
        </p:nvSpPr>
        <p:spPr>
          <a:xfrm>
            <a:off x="1437842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5. </a:t>
            </a:r>
            <a:r>
              <a:rPr lang="en-US" sz="2600" b="1" dirty="0">
                <a:solidFill>
                  <a:srgbClr val="C00000"/>
                </a:solidFill>
              </a:rPr>
              <a:t>noise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3E5B2B-AE81-4911-90A0-57B1763F46D1}"/>
              </a:ext>
            </a:extLst>
          </p:cNvPr>
          <p:cNvSpPr txBox="1"/>
          <p:nvPr/>
        </p:nvSpPr>
        <p:spPr>
          <a:xfrm>
            <a:off x="5566538" y="5430624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6. </a:t>
            </a:r>
            <a:r>
              <a:rPr lang="en-US" sz="2600" b="1" dirty="0">
                <a:solidFill>
                  <a:srgbClr val="C0000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99546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9" y="2550186"/>
            <a:ext cx="3659427" cy="2677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53" y="2550186"/>
            <a:ext cx="4053617" cy="270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395819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063670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D2452ECA-33F9-430C-96A8-44CB50770D19}"/>
              </a:ext>
            </a:extLst>
          </p:cNvPr>
          <p:cNvSpPr/>
          <p:nvPr/>
        </p:nvSpPr>
        <p:spPr>
          <a:xfrm>
            <a:off x="1465114" y="218205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FFE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4C70E0-3841-4C9C-9C94-FEE36E8092A1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F04FA2-F7EF-4E67-9171-A846970E3F79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850F7C-D708-40F6-8933-55A54C2A807D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0E1C90-5220-4DC9-A39B-DA43B1292CB3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45417C-0EA0-41EA-8F5C-CBF7B79BA114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E67E85-487D-425D-AD28-F571AAB9E3ED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E97B08-5D3C-4D06-8644-91723B277BB7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7462D4-5BB1-45CD-BD88-3D9F0D6DCE28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paper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BC4A03-581F-4533-9787-5C715D551443}"/>
              </a:ext>
            </a:extLst>
          </p:cNvPr>
          <p:cNvSpPr txBox="1"/>
          <p:nvPr/>
        </p:nvSpPr>
        <p:spPr>
          <a:xfrm>
            <a:off x="1437842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7. </a:t>
            </a:r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292BFD-C6D7-4DE7-BD75-3A6325FFA0F3}"/>
              </a:ext>
            </a:extLst>
          </p:cNvPr>
          <p:cNvSpPr txBox="1"/>
          <p:nvPr/>
        </p:nvSpPr>
        <p:spPr>
          <a:xfrm>
            <a:off x="5566538" y="5430624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8. </a:t>
            </a:r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414044" y="597811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Teacher: Tran </a:t>
            </a:r>
            <a:r>
              <a:rPr lang="en-US" sz="2400" dirty="0" err="1"/>
              <a:t>Thi</a:t>
            </a:r>
            <a:r>
              <a:rPr lang="en-US" sz="2400" dirty="0"/>
              <a:t> Tam</a:t>
            </a:r>
          </a:p>
          <a:p>
            <a:pPr lvl="0"/>
            <a:r>
              <a:rPr lang="en-US" dirty="0"/>
              <a:t>Cap Tien-Bach Dang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144128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268322"/>
              </p:ext>
            </p:extLst>
          </p:nvPr>
        </p:nvGraphicFramePr>
        <p:xfrm>
          <a:off x="653083" y="1775689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930435" y="599141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Teacher: Tran </a:t>
            </a:r>
            <a:r>
              <a:rPr lang="en-US" sz="2400" dirty="0" err="1"/>
              <a:t>Thi</a:t>
            </a:r>
            <a:r>
              <a:rPr lang="en-US" sz="2400" dirty="0"/>
              <a:t> Tam</a:t>
            </a:r>
          </a:p>
          <a:p>
            <a:pPr lvl="0"/>
            <a:r>
              <a:rPr lang="en-US" dirty="0"/>
              <a:t>Cap Tien-Bach Dang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038808"/>
              </p:ext>
            </p:extLst>
          </p:nvPr>
        </p:nvGraphicFramePr>
        <p:xfrm>
          <a:off x="710852" y="1939456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BD613F96-3C4D-4FC2-AF20-4DE0F8346D50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FFE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40D5BE-E0F9-4075-89D0-52A57023D1AC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rubbish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A308B-3964-4DCC-9AD1-A333E6E5A435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D655C-2CD6-4FEE-A7BB-E62CE12174EA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4F8E08-12A6-4A48-9839-C0F9108ACA15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bottle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516FC-4BAF-489C-B8E4-2356ECD53D16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4A5902-3BB3-4B1A-B11E-8FA40DA5156F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91341C-7F83-4489-92ED-ECCA2604650D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glass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7B74BD-9354-4011-BA61-9E3000A17ED8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205A7-AAC2-4F1A-8B83-AAA130AE5328}"/>
              </a:ext>
            </a:extLst>
          </p:cNvPr>
          <p:cNvSpPr txBox="1"/>
          <p:nvPr/>
        </p:nvSpPr>
        <p:spPr>
          <a:xfrm>
            <a:off x="1361209" y="2909678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</a:rPr>
              <a:t>rubbish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46C813-A6B7-4F73-BEF8-9BF50469BD56}"/>
              </a:ext>
            </a:extLst>
          </p:cNvPr>
          <p:cNvSpPr txBox="1"/>
          <p:nvPr/>
        </p:nvSpPr>
        <p:spPr>
          <a:xfrm>
            <a:off x="1167247" y="338930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</a:rPr>
              <a:t>plastic bag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A4AF53-483D-4B66-9DAA-7FD57752B69A}"/>
              </a:ext>
            </a:extLst>
          </p:cNvPr>
          <p:cNvSpPr txBox="1"/>
          <p:nvPr/>
        </p:nvSpPr>
        <p:spPr>
          <a:xfrm>
            <a:off x="1523658" y="3868932"/>
            <a:ext cx="907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</a:rPr>
              <a:t>noise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7A3E2-75FB-46E1-91D6-2D5209DB73DF}"/>
              </a:ext>
            </a:extLst>
          </p:cNvPr>
          <p:cNvSpPr txBox="1"/>
          <p:nvPr/>
        </p:nvSpPr>
        <p:spPr>
          <a:xfrm>
            <a:off x="984620" y="434855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</a:rPr>
              <a:t>plastic bottle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1BFFFE-9803-41F8-A102-5DBD2D4535B9}"/>
              </a:ext>
            </a:extLst>
          </p:cNvPr>
          <p:cNvSpPr txBox="1"/>
          <p:nvPr/>
        </p:nvSpPr>
        <p:spPr>
          <a:xfrm>
            <a:off x="1489193" y="4863008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</a:rPr>
              <a:t>paper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705CB-F510-4B0D-9E55-E3C74567DD7F}"/>
              </a:ext>
            </a:extLst>
          </p:cNvPr>
          <p:cNvSpPr txBox="1"/>
          <p:nvPr/>
        </p:nvSpPr>
        <p:spPr>
          <a:xfrm>
            <a:off x="1454730" y="5392872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</a:rPr>
              <a:t>water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3C56F9-1FA9-4DA6-B002-92069736F0DA}"/>
              </a:ext>
            </a:extLst>
          </p:cNvPr>
          <p:cNvSpPr txBox="1"/>
          <p:nvPr/>
        </p:nvSpPr>
        <p:spPr>
          <a:xfrm>
            <a:off x="3780312" y="288623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2"/>
                </a:solidFill>
              </a:rPr>
              <a:t>plastic bag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0F59B8-8524-470E-AB60-5EB5B41C36C4}"/>
              </a:ext>
            </a:extLst>
          </p:cNvPr>
          <p:cNvSpPr txBox="1"/>
          <p:nvPr/>
        </p:nvSpPr>
        <p:spPr>
          <a:xfrm>
            <a:off x="4140524" y="3365859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2"/>
                </a:solidFill>
              </a:rPr>
              <a:t>glass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BBCD20-0DC1-42F0-83AE-137E296BA844}"/>
              </a:ext>
            </a:extLst>
          </p:cNvPr>
          <p:cNvSpPr txBox="1"/>
          <p:nvPr/>
        </p:nvSpPr>
        <p:spPr>
          <a:xfrm>
            <a:off x="3637964" y="384548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2"/>
                </a:solidFill>
              </a:rPr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F52FC9-1700-40A5-9F77-248560769FBB}"/>
              </a:ext>
            </a:extLst>
          </p:cNvPr>
          <p:cNvSpPr txBox="1"/>
          <p:nvPr/>
        </p:nvSpPr>
        <p:spPr>
          <a:xfrm>
            <a:off x="4096449" y="4325113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2"/>
                </a:solidFill>
              </a:rPr>
              <a:t>paper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854E37-A980-4E5E-BC62-C521BF879D8F}"/>
              </a:ext>
            </a:extLst>
          </p:cNvPr>
          <p:cNvSpPr txBox="1"/>
          <p:nvPr/>
        </p:nvSpPr>
        <p:spPr>
          <a:xfrm>
            <a:off x="4112816" y="4839562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2"/>
                </a:solidFill>
              </a:rPr>
              <a:t>water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7AD6CB-4F5C-403A-BD5D-292DAFAE0226}"/>
              </a:ext>
            </a:extLst>
          </p:cNvPr>
          <p:cNvSpPr txBox="1"/>
          <p:nvPr/>
        </p:nvSpPr>
        <p:spPr>
          <a:xfrm>
            <a:off x="4049322" y="5369426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2"/>
                </a:solidFill>
              </a:rPr>
              <a:t>clothes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0EA5E9-40D1-4B3A-91CD-AC80BD2BDE17}"/>
              </a:ext>
            </a:extLst>
          </p:cNvPr>
          <p:cNvSpPr txBox="1"/>
          <p:nvPr/>
        </p:nvSpPr>
        <p:spPr>
          <a:xfrm>
            <a:off x="6623198" y="3026908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AD66A2-B127-4342-A666-9A9F4635A1B4}"/>
              </a:ext>
            </a:extLst>
          </p:cNvPr>
          <p:cNvSpPr txBox="1"/>
          <p:nvPr/>
        </p:nvSpPr>
        <p:spPr>
          <a:xfrm>
            <a:off x="6429236" y="350653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1D1DBD-2B8E-4A9A-82D2-393ADE53733E}"/>
              </a:ext>
            </a:extLst>
          </p:cNvPr>
          <p:cNvSpPr txBox="1"/>
          <p:nvPr/>
        </p:nvSpPr>
        <p:spPr>
          <a:xfrm>
            <a:off x="6785647" y="3986162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3731B7-755F-49DE-9CD3-2230DB3924E6}"/>
              </a:ext>
            </a:extLst>
          </p:cNvPr>
          <p:cNvSpPr txBox="1"/>
          <p:nvPr/>
        </p:nvSpPr>
        <p:spPr>
          <a:xfrm>
            <a:off x="6246609" y="446578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25F015-2A87-4A62-9C5A-6FD020737441}"/>
              </a:ext>
            </a:extLst>
          </p:cNvPr>
          <p:cNvSpPr txBox="1"/>
          <p:nvPr/>
        </p:nvSpPr>
        <p:spPr>
          <a:xfrm>
            <a:off x="6751182" y="4980238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924217" y="596250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Teacher: Tran </a:t>
            </a:r>
            <a:r>
              <a:rPr lang="en-US" sz="2400" dirty="0" err="1"/>
              <a:t>Thi</a:t>
            </a:r>
            <a:r>
              <a:rPr lang="en-US" sz="2400" dirty="0"/>
              <a:t> Tam</a:t>
            </a:r>
          </a:p>
          <a:p>
            <a:pPr lvl="0"/>
            <a:r>
              <a:rPr lang="en-US" dirty="0"/>
              <a:t>Cap Tien-Bach Dang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313660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6984" y="5600701"/>
            <a:ext cx="79729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</a:rPr>
              <a:t>Can you add more words to each group?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708580"/>
              </p:ext>
            </p:extLst>
          </p:nvPr>
        </p:nvGraphicFramePr>
        <p:xfrm>
          <a:off x="807403" y="1396998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4956B17-A550-4F70-B08B-8E6A481D0DFA}"/>
              </a:ext>
            </a:extLst>
          </p:cNvPr>
          <p:cNvSpPr txBox="1"/>
          <p:nvPr/>
        </p:nvSpPr>
        <p:spPr>
          <a:xfrm>
            <a:off x="1499752" y="2241815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1DF9CC-2155-4416-8E9D-8F7F7964DB27}"/>
              </a:ext>
            </a:extLst>
          </p:cNvPr>
          <p:cNvSpPr txBox="1"/>
          <p:nvPr/>
        </p:nvSpPr>
        <p:spPr>
          <a:xfrm>
            <a:off x="1305790" y="272144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A2292B-023E-45C3-B6E3-E9692E83F8DB}"/>
              </a:ext>
            </a:extLst>
          </p:cNvPr>
          <p:cNvSpPr txBox="1"/>
          <p:nvPr/>
        </p:nvSpPr>
        <p:spPr>
          <a:xfrm>
            <a:off x="1662201" y="3201069"/>
            <a:ext cx="907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CFF747-D113-49D7-B010-611ED977FBEF}"/>
              </a:ext>
            </a:extLst>
          </p:cNvPr>
          <p:cNvSpPr txBox="1"/>
          <p:nvPr/>
        </p:nvSpPr>
        <p:spPr>
          <a:xfrm>
            <a:off x="1123163" y="368069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39DA4-AFF8-469E-BA4A-71330984A86A}"/>
              </a:ext>
            </a:extLst>
          </p:cNvPr>
          <p:cNvSpPr txBox="1"/>
          <p:nvPr/>
        </p:nvSpPr>
        <p:spPr>
          <a:xfrm>
            <a:off x="1627736" y="419514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BCC53B-FD34-4344-AD3F-431B6BB411A9}"/>
              </a:ext>
            </a:extLst>
          </p:cNvPr>
          <p:cNvSpPr txBox="1"/>
          <p:nvPr/>
        </p:nvSpPr>
        <p:spPr>
          <a:xfrm>
            <a:off x="1593273" y="4725009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023A77-02B9-4CEA-9C11-FF07719CDBC9}"/>
              </a:ext>
            </a:extLst>
          </p:cNvPr>
          <p:cNvSpPr txBox="1"/>
          <p:nvPr/>
        </p:nvSpPr>
        <p:spPr>
          <a:xfrm>
            <a:off x="3918855" y="224181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08EDB1-EC42-4CD1-B8CF-B0AD8862F3D9}"/>
              </a:ext>
            </a:extLst>
          </p:cNvPr>
          <p:cNvSpPr txBox="1"/>
          <p:nvPr/>
        </p:nvSpPr>
        <p:spPr>
          <a:xfrm>
            <a:off x="4279067" y="2721442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D779DD-6E5B-4FD1-BD98-4C9A288359C9}"/>
              </a:ext>
            </a:extLst>
          </p:cNvPr>
          <p:cNvSpPr txBox="1"/>
          <p:nvPr/>
        </p:nvSpPr>
        <p:spPr>
          <a:xfrm>
            <a:off x="3776507" y="320106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27A91B-6FFC-4447-B057-20573755E9EE}"/>
              </a:ext>
            </a:extLst>
          </p:cNvPr>
          <p:cNvSpPr txBox="1"/>
          <p:nvPr/>
        </p:nvSpPr>
        <p:spPr>
          <a:xfrm>
            <a:off x="4234992" y="3680696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C551AB-68FD-47EB-90FE-1EF4AA12382F}"/>
              </a:ext>
            </a:extLst>
          </p:cNvPr>
          <p:cNvSpPr txBox="1"/>
          <p:nvPr/>
        </p:nvSpPr>
        <p:spPr>
          <a:xfrm>
            <a:off x="4251359" y="4195145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DA5AB7-7121-4325-A948-CE18B902900F}"/>
              </a:ext>
            </a:extLst>
          </p:cNvPr>
          <p:cNvSpPr txBox="1"/>
          <p:nvPr/>
        </p:nvSpPr>
        <p:spPr>
          <a:xfrm>
            <a:off x="4187865" y="4725009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219616-B021-4A92-9CBC-20590300712F}"/>
              </a:ext>
            </a:extLst>
          </p:cNvPr>
          <p:cNvSpPr txBox="1"/>
          <p:nvPr/>
        </p:nvSpPr>
        <p:spPr>
          <a:xfrm>
            <a:off x="6761741" y="2241815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C4DF2-CDB6-41F9-9ADD-7E3B94DE102A}"/>
              </a:ext>
            </a:extLst>
          </p:cNvPr>
          <p:cNvSpPr txBox="1"/>
          <p:nvPr/>
        </p:nvSpPr>
        <p:spPr>
          <a:xfrm>
            <a:off x="6567779" y="272144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01CF8E-75B0-4F5F-A7E0-8FCF1D47241E}"/>
              </a:ext>
            </a:extLst>
          </p:cNvPr>
          <p:cNvSpPr txBox="1"/>
          <p:nvPr/>
        </p:nvSpPr>
        <p:spPr>
          <a:xfrm>
            <a:off x="6924190" y="3201069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1E9D90-ADD3-49D2-9932-A1711A79582D}"/>
              </a:ext>
            </a:extLst>
          </p:cNvPr>
          <p:cNvSpPr txBox="1"/>
          <p:nvPr/>
        </p:nvSpPr>
        <p:spPr>
          <a:xfrm>
            <a:off x="6385152" y="368069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86503B-7327-459C-8CC1-9D66CB40E7E4}"/>
              </a:ext>
            </a:extLst>
          </p:cNvPr>
          <p:cNvSpPr txBox="1"/>
          <p:nvPr/>
        </p:nvSpPr>
        <p:spPr>
          <a:xfrm>
            <a:off x="6889725" y="419514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12826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2667000" y="152400"/>
            <a:ext cx="4233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FF"/>
                </a:solidFill>
              </a:rPr>
              <a:t>UNIT 11: OUR GREENER WORLD</a:t>
            </a: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905000" y="457200"/>
            <a:ext cx="571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FF"/>
                </a:solidFill>
              </a:rPr>
              <a:t>Lesson 2: A closer look 1 (p. 50-51)</a:t>
            </a:r>
          </a:p>
        </p:txBody>
      </p:sp>
      <p:sp>
        <p:nvSpPr>
          <p:cNvPr id="9221" name="Text Box 26"/>
          <p:cNvSpPr txBox="1">
            <a:spLocks noChangeArrowheads="1"/>
          </p:cNvSpPr>
          <p:nvPr/>
        </p:nvSpPr>
        <p:spPr bwMode="auto">
          <a:xfrm>
            <a:off x="1295400" y="1143000"/>
            <a:ext cx="800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Listen </a:t>
            </a:r>
            <a:r>
              <a:rPr lang="en-US" sz="2000" b="1" dirty="0">
                <a:solidFill>
                  <a:srgbClr val="000000"/>
                </a:solidFill>
              </a:rPr>
              <a:t>to the ‘Three Rs’ song, and then sing along.</a:t>
            </a:r>
          </a:p>
        </p:txBody>
      </p:sp>
      <p:pic>
        <p:nvPicPr>
          <p:cNvPr id="9222" name="Picture 16" descr="kh nhac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26"/>
          <p:cNvSpPr txBox="1">
            <a:spLocks noChangeArrowheads="1"/>
          </p:cNvSpPr>
          <p:nvPr/>
        </p:nvSpPr>
        <p:spPr bwMode="auto">
          <a:xfrm>
            <a:off x="2514600" y="1828800"/>
            <a:ext cx="3810000" cy="4195763"/>
          </a:xfrm>
          <a:prstGeom prst="rect">
            <a:avLst/>
          </a:prstGeom>
          <a:solidFill>
            <a:srgbClr val="FFFFCC"/>
          </a:solidFill>
          <a:ln w="3175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b="1">
                <a:solidFill>
                  <a:srgbClr val="009900"/>
                </a:solidFill>
                <a:latin typeface=".VnSouthern" pitchFamily="34" charset="0"/>
              </a:rPr>
              <a:t>   </a:t>
            </a:r>
            <a:r>
              <a:rPr lang="en-US" sz="2200" b="1">
                <a:solidFill>
                  <a:srgbClr val="008000"/>
                </a:solidFill>
                <a:latin typeface=".VnSouthern" pitchFamily="34" charset="0"/>
              </a:rPr>
              <a:t>Reduce, reuse, recycle</a:t>
            </a:r>
          </a:p>
          <a:p>
            <a:pPr algn="just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8000"/>
                </a:solidFill>
                <a:latin typeface=".VnSouthern" pitchFamily="34" charset="0"/>
              </a:rPr>
              <a:t>   Recycle, recycle</a:t>
            </a:r>
          </a:p>
          <a:p>
            <a:pPr algn="just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8000"/>
                </a:solidFill>
                <a:latin typeface=".VnSouthern" pitchFamily="34" charset="0"/>
              </a:rPr>
              <a:t>   Reduce, reuse, recycle</a:t>
            </a:r>
          </a:p>
          <a:p>
            <a:pPr algn="just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8000"/>
                </a:solidFill>
                <a:latin typeface=".VnSouthern" pitchFamily="34" charset="0"/>
              </a:rPr>
              <a:t>   It’s so so simple</a:t>
            </a:r>
          </a:p>
          <a:p>
            <a:pPr algn="just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8000"/>
                </a:solidFill>
                <a:latin typeface=".VnSouthern" pitchFamily="34" charset="0"/>
              </a:rPr>
              <a:t>   Just reduce the noise</a:t>
            </a:r>
          </a:p>
          <a:p>
            <a:pPr algn="just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8000"/>
                </a:solidFill>
                <a:latin typeface=".VnSouthern" pitchFamily="34" charset="0"/>
              </a:rPr>
              <a:t>   And reuse old bottles</a:t>
            </a:r>
          </a:p>
          <a:p>
            <a:pPr algn="just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8000"/>
                </a:solidFill>
                <a:latin typeface=".VnSouthern" pitchFamily="34" charset="0"/>
              </a:rPr>
              <a:t>   Recycle broken glass</a:t>
            </a:r>
          </a:p>
          <a:p>
            <a:pPr algn="just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8000"/>
                </a:solidFill>
                <a:latin typeface=".VnSouthern" pitchFamily="34" charset="0"/>
              </a:rPr>
              <a:t>   It’s so so simple</a:t>
            </a:r>
            <a:r>
              <a:rPr lang="en-US" sz="2200" b="1">
                <a:solidFill>
                  <a:srgbClr val="008000"/>
                </a:solidFill>
              </a:rPr>
              <a:t> </a:t>
            </a:r>
          </a:p>
        </p:txBody>
      </p:sp>
      <p:pic>
        <p:nvPicPr>
          <p:cNvPr id="9224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5956300"/>
            <a:ext cx="8763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0"/>
            <a:ext cx="87947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87788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1525"/>
            <a:ext cx="9810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U11- look 1-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U11- look 1-4b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3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3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8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06337" y="1083019"/>
            <a:ext cx="4931326" cy="2458647"/>
            <a:chOff x="2051472" y="1811975"/>
            <a:chExt cx="4931326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1472" y="3685847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Rhythm in sentences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935182" y="4177145"/>
            <a:ext cx="7325591" cy="15586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61209" y="4478482"/>
            <a:ext cx="6421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In a sentence, the stressed and unstressed syllables combine to make rhythm.</a:t>
            </a:r>
          </a:p>
        </p:txBody>
      </p: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1755"/>
            <a:ext cx="8153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these sentences, then repeat. </a:t>
            </a:r>
          </a:p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bold syllables.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0370" y="203346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200" y="2026985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If you </a:t>
            </a:r>
            <a:r>
              <a:rPr lang="en-US" sz="2400" b="1"/>
              <a:t>cy</a:t>
            </a:r>
            <a:r>
              <a:rPr lang="en-US" sz="2400"/>
              <a:t>cle, it’ll </a:t>
            </a:r>
            <a:r>
              <a:rPr lang="en-US" sz="2400" b="1"/>
              <a:t>help</a:t>
            </a:r>
            <a:r>
              <a:rPr lang="en-US" sz="2400"/>
              <a:t> the </a:t>
            </a:r>
            <a:r>
              <a:rPr lang="en-US" sz="2400" b="1"/>
              <a:t>Earth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20370" y="26739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23162" y="3409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7992" y="3400920"/>
            <a:ext cx="644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</a:t>
            </a:r>
            <a:r>
              <a:rPr lang="en-US" sz="2400" b="1"/>
              <a:t>stu</a:t>
            </a:r>
            <a:r>
              <a:rPr lang="en-US" sz="2400"/>
              <a:t>dents are </a:t>
            </a:r>
            <a:r>
              <a:rPr lang="en-US" sz="2400" b="1"/>
              <a:t>plan</a:t>
            </a:r>
            <a:r>
              <a:rPr lang="en-US" sz="2400"/>
              <a:t>ting </a:t>
            </a:r>
            <a:r>
              <a:rPr lang="en-US" sz="2400" b="1"/>
              <a:t>trees</a:t>
            </a:r>
            <a:r>
              <a:rPr lang="en-US" sz="2400"/>
              <a:t> in the </a:t>
            </a:r>
            <a:r>
              <a:rPr lang="en-US" sz="2400" b="1"/>
              <a:t>gar</a:t>
            </a:r>
            <a:r>
              <a:rPr lang="en-US" sz="2400"/>
              <a:t>den.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320370" y="4153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5199" y="4145294"/>
            <a:ext cx="560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Is it </a:t>
            </a:r>
            <a:r>
              <a:rPr lang="en-US" sz="2400" b="1"/>
              <a:t>bet</a:t>
            </a:r>
            <a:r>
              <a:rPr lang="en-US" sz="2400"/>
              <a:t>ter to </a:t>
            </a:r>
            <a:r>
              <a:rPr lang="en-US" sz="2400" b="1"/>
              <a:t>use</a:t>
            </a:r>
            <a:r>
              <a:rPr lang="en-US" sz="2400"/>
              <a:t> </a:t>
            </a:r>
            <a:r>
              <a:rPr lang="en-US" sz="2400" b="1"/>
              <a:t>pa</a:t>
            </a:r>
            <a:r>
              <a:rPr lang="en-US" sz="2400"/>
              <a:t>per </a:t>
            </a:r>
            <a:r>
              <a:rPr lang="en-US" sz="2400" b="1"/>
              <a:t>bags</a:t>
            </a:r>
            <a:r>
              <a:rPr lang="en-US" sz="2400"/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20370" y="492474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95200" y="4924742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are </a:t>
            </a:r>
            <a:r>
              <a:rPr lang="en-US" sz="2400" b="1"/>
              <a:t>hap</a:t>
            </a:r>
            <a:r>
              <a:rPr lang="en-US" sz="2400"/>
              <a:t>py to </a:t>
            </a:r>
            <a:r>
              <a:rPr lang="en-US" sz="2400" b="1"/>
              <a:t>walk</a:t>
            </a:r>
            <a:r>
              <a:rPr lang="en-US" sz="2400"/>
              <a:t> to </a:t>
            </a:r>
            <a:r>
              <a:rPr lang="en-US" sz="2400" b="1"/>
              <a:t>school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5200" y="2682570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Wa</a:t>
            </a:r>
            <a:r>
              <a:rPr lang="en-US" sz="2400"/>
              <a:t>ter is </a:t>
            </a:r>
            <a:r>
              <a:rPr lang="en-US" sz="2400" b="1"/>
              <a:t>good</a:t>
            </a:r>
            <a:r>
              <a:rPr lang="en-US" sz="2400"/>
              <a:t> for your </a:t>
            </a:r>
            <a:r>
              <a:rPr lang="en-US" sz="2400" b="1"/>
              <a:t>bo</a:t>
            </a:r>
            <a:r>
              <a:rPr lang="en-US" sz="2400"/>
              <a:t>dy.</a:t>
            </a:r>
            <a:endParaRPr lang="en-US" sz="2400" dirty="0"/>
          </a:p>
        </p:txBody>
      </p:sp>
      <p:pic>
        <p:nvPicPr>
          <p:cNvPr id="2" name="B2_32">
            <a:hlinkClick r:id="" action="ppaction://media"/>
            <a:extLst>
              <a:ext uri="{FF2B5EF4-FFF2-40B4-BE49-F238E27FC236}">
                <a16:creationId xmlns:a16="http://schemas.microsoft.com/office/drawing/2014/main" id="{A0791EE8-C477-4127-A8EE-9BBA20A25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2725" y="478820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90725" y="581157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Teacher: Tran </a:t>
            </a:r>
            <a:r>
              <a:rPr lang="en-US" sz="2400" dirty="0" err="1"/>
              <a:t>Thi</a:t>
            </a:r>
            <a:r>
              <a:rPr lang="en-US" sz="2400" dirty="0"/>
              <a:t> Tam</a:t>
            </a:r>
          </a:p>
          <a:p>
            <a:pPr lvl="0"/>
            <a:r>
              <a:rPr lang="en-US" dirty="0"/>
              <a:t>Cap Tien-Bach Dang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83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2" y="80652"/>
            <a:ext cx="79209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Pay attention to the bold syllables. Then practise the conversation with a classmate.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994" y="1882423"/>
            <a:ext cx="707929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/>
              <a:t>Vy: </a:t>
            </a:r>
            <a:r>
              <a:rPr lang="en-US" sz="2600" b="1"/>
              <a:t>What</a:t>
            </a:r>
            <a:r>
              <a:rPr lang="en-US" sz="2600"/>
              <a:t> are you </a:t>
            </a:r>
            <a:r>
              <a:rPr lang="en-US" sz="2600" b="1"/>
              <a:t>do</a:t>
            </a:r>
            <a:r>
              <a:rPr lang="en-US" sz="2600"/>
              <a:t>ing?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Mi: </a:t>
            </a:r>
            <a:r>
              <a:rPr lang="en-US" sz="2600"/>
              <a:t>I’m </a:t>
            </a:r>
            <a:r>
              <a:rPr lang="en-US" sz="2600" b="1"/>
              <a:t>wri</a:t>
            </a:r>
            <a:r>
              <a:rPr lang="en-US" sz="2600"/>
              <a:t>ting an </a:t>
            </a:r>
            <a:r>
              <a:rPr lang="en-US" sz="2600" b="1"/>
              <a:t>ar</a:t>
            </a:r>
            <a:r>
              <a:rPr lang="en-US" sz="2600"/>
              <a:t>ticle about </a:t>
            </a:r>
            <a:r>
              <a:rPr lang="en-US" sz="2600" b="1"/>
              <a:t>go</a:t>
            </a:r>
            <a:r>
              <a:rPr lang="en-US" sz="2600"/>
              <a:t>ing </a:t>
            </a:r>
            <a:r>
              <a:rPr lang="en-US" sz="2600" b="1"/>
              <a:t>green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Vy: </a:t>
            </a:r>
            <a:r>
              <a:rPr lang="en-US" sz="2600" b="1"/>
              <a:t>Great</a:t>
            </a:r>
            <a:r>
              <a:rPr lang="en-US" sz="2600"/>
              <a:t>! I’m </a:t>
            </a:r>
            <a:r>
              <a:rPr lang="en-US" sz="2600" b="1"/>
              <a:t>wri</a:t>
            </a:r>
            <a:r>
              <a:rPr lang="en-US" sz="2600"/>
              <a:t>ting a </a:t>
            </a:r>
            <a:r>
              <a:rPr lang="en-US" sz="2600" b="1"/>
              <a:t>po</a:t>
            </a:r>
            <a:r>
              <a:rPr lang="en-US" sz="2600"/>
              <a:t>em about the </a:t>
            </a:r>
            <a:r>
              <a:rPr lang="en-US" sz="2600" b="1"/>
              <a:t>3Rs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Mi: </a:t>
            </a:r>
            <a:r>
              <a:rPr lang="en-US" sz="2600" b="1"/>
              <a:t>Let</a:t>
            </a:r>
            <a:r>
              <a:rPr lang="en-US" sz="2600"/>
              <a:t> me </a:t>
            </a:r>
            <a:r>
              <a:rPr lang="en-US" sz="2600" b="1"/>
              <a:t>read</a:t>
            </a:r>
            <a:r>
              <a:rPr lang="en-US" sz="2600"/>
              <a:t> it.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Vy: </a:t>
            </a:r>
            <a:r>
              <a:rPr lang="en-US" sz="2600"/>
              <a:t>I’m still </a:t>
            </a:r>
            <a:r>
              <a:rPr lang="en-US" sz="2600" b="1"/>
              <a:t>wri</a:t>
            </a:r>
            <a:r>
              <a:rPr lang="en-US" sz="2600"/>
              <a:t>ting. </a:t>
            </a:r>
            <a:r>
              <a:rPr lang="en-US" sz="2600" b="1"/>
              <a:t>Wait</a:t>
            </a:r>
            <a:r>
              <a:rPr lang="en-US" sz="2600"/>
              <a:t> for a </a:t>
            </a:r>
            <a:r>
              <a:rPr lang="en-US" sz="2600" b="1"/>
              <a:t>mi</a:t>
            </a:r>
            <a:r>
              <a:rPr lang="en-US" sz="2600"/>
              <a:t>nute.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27" y="4052455"/>
            <a:ext cx="4453056" cy="2805545"/>
          </a:xfrm>
          <a:prstGeom prst="rect">
            <a:avLst/>
          </a:prstGeom>
        </p:spPr>
      </p:pic>
      <p:pic>
        <p:nvPicPr>
          <p:cNvPr id="2" name="B2_33">
            <a:hlinkClick r:id="" action="ppaction://media"/>
            <a:extLst>
              <a:ext uri="{FF2B5EF4-FFF2-40B4-BE49-F238E27FC236}">
                <a16:creationId xmlns:a16="http://schemas.microsoft.com/office/drawing/2014/main" id="{8B1BBA12-A61F-48C6-8083-CC2D6326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1307" y="939332"/>
            <a:ext cx="487363" cy="487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2627" y="590737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Teacher: Tran </a:t>
            </a:r>
            <a:r>
              <a:rPr lang="en-US" sz="2400" dirty="0" err="1"/>
              <a:t>Thi</a:t>
            </a:r>
            <a:r>
              <a:rPr lang="en-US" sz="2400" dirty="0"/>
              <a:t> Tam</a:t>
            </a:r>
          </a:p>
          <a:p>
            <a:pPr lvl="0"/>
            <a:r>
              <a:rPr lang="en-US" dirty="0"/>
              <a:t>Cap Tien-Bach Dang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39" name="Picture 10" descr="ANd9GcQgp6LpFYE5FiV9-iM7ULVDSm1LUE3hDGcgEdu94BfLRLHyWPGA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1887416" y="2121877"/>
            <a:ext cx="6600092" cy="838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LET’S GO GREEN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36565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2667000" y="281353"/>
            <a:ext cx="4233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</a:rPr>
              <a:t>UNIT 11: OUR GREENER WORLD</a:t>
            </a: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905000" y="586153"/>
            <a:ext cx="571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FF"/>
                </a:solidFill>
              </a:rPr>
              <a:t>Lesson 2: A closer look 1 (p. 50-51)</a:t>
            </a:r>
          </a:p>
        </p:txBody>
      </p:sp>
      <p:pic>
        <p:nvPicPr>
          <p:cNvPr id="13318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5" y="335328"/>
            <a:ext cx="87947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70" y="5710848"/>
            <a:ext cx="9810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hinh ne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16369"/>
            <a:ext cx="5334000" cy="392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914400" y="1371600"/>
            <a:ext cx="800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</a:rPr>
              <a:t>What do the three </a:t>
            </a:r>
            <a:r>
              <a:rPr lang="en-US" sz="2000" b="1" dirty="0" err="1">
                <a:solidFill>
                  <a:srgbClr val="FF0000"/>
                </a:solidFill>
              </a:rPr>
              <a:t>R</a:t>
            </a:r>
            <a:r>
              <a:rPr lang="en-US" sz="2000" b="1" dirty="0" err="1">
                <a:solidFill>
                  <a:srgbClr val="0000FF"/>
                </a:solidFill>
              </a:rPr>
              <a:t>s</a:t>
            </a:r>
            <a:r>
              <a:rPr lang="en-US" sz="2000" b="1" dirty="0">
                <a:solidFill>
                  <a:srgbClr val="0000FF"/>
                </a:solidFill>
              </a:rPr>
              <a:t> stand for?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597865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Teacher: Tran </a:t>
            </a:r>
            <a:r>
              <a:rPr lang="en-US" sz="2400" dirty="0" err="1"/>
              <a:t>Thi</a:t>
            </a:r>
            <a:r>
              <a:rPr lang="en-US" sz="2400" dirty="0"/>
              <a:t> Tam</a:t>
            </a:r>
          </a:p>
          <a:p>
            <a:pPr lvl="0"/>
            <a:r>
              <a:rPr lang="en-US" dirty="0"/>
              <a:t>Cap Tien-Bach Dang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338052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ChangeArrowheads="1"/>
          </p:cNvSpPr>
          <p:nvPr/>
        </p:nvSpPr>
        <p:spPr bwMode="auto">
          <a:xfrm>
            <a:off x="228600" y="838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 u="sng">
                <a:solidFill>
                  <a:srgbClr val="FF0000"/>
                </a:solidFill>
              </a:rPr>
              <a:t>I- Vocabulary</a:t>
            </a: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667000" y="152400"/>
            <a:ext cx="4233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</a:rPr>
              <a:t>UNIT 11: OUR GREENER WORLD</a:t>
            </a: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2057400" y="552450"/>
            <a:ext cx="571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FF"/>
                </a:solidFill>
              </a:rPr>
              <a:t>Lesson 2: A closer look 1 (p. 50-51)</a:t>
            </a:r>
          </a:p>
        </p:txBody>
      </p:sp>
      <p:sp>
        <p:nvSpPr>
          <p:cNvPr id="4101" name="Text Box 26"/>
          <p:cNvSpPr txBox="1">
            <a:spLocks noChangeArrowheads="1"/>
          </p:cNvSpPr>
          <p:nvPr/>
        </p:nvSpPr>
        <p:spPr bwMode="auto">
          <a:xfrm>
            <a:off x="533400" y="1143000"/>
            <a:ext cx="8001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.VnBlackH" pitchFamily="34" charset="0"/>
              </a:rPr>
              <a:t>1,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900" b="1">
                <a:solidFill>
                  <a:srgbClr val="000000"/>
                </a:solidFill>
              </a:rPr>
              <a:t>The three </a:t>
            </a:r>
            <a:r>
              <a:rPr lang="en-US" sz="1900" b="1">
                <a:solidFill>
                  <a:srgbClr val="FF0000"/>
                </a:solidFill>
              </a:rPr>
              <a:t>R</a:t>
            </a:r>
            <a:r>
              <a:rPr lang="en-US" sz="1900" b="1">
                <a:solidFill>
                  <a:srgbClr val="000000"/>
                </a:solidFill>
              </a:rPr>
              <a:t>s stand for </a:t>
            </a:r>
            <a:r>
              <a:rPr lang="en-US" sz="1900" b="1">
                <a:solidFill>
                  <a:srgbClr val="FF0000"/>
                </a:solidFill>
              </a:rPr>
              <a:t>R</a:t>
            </a:r>
            <a:r>
              <a:rPr lang="en-US" sz="1900" b="1">
                <a:solidFill>
                  <a:srgbClr val="000000"/>
                </a:solidFill>
              </a:rPr>
              <a:t>educe – </a:t>
            </a:r>
            <a:r>
              <a:rPr lang="en-US" sz="1900" b="1">
                <a:solidFill>
                  <a:srgbClr val="FF0000"/>
                </a:solidFill>
              </a:rPr>
              <a:t>R</a:t>
            </a:r>
            <a:r>
              <a:rPr lang="en-US" sz="1900" b="1">
                <a:solidFill>
                  <a:srgbClr val="000000"/>
                </a:solidFill>
              </a:rPr>
              <a:t>euse – </a:t>
            </a:r>
            <a:r>
              <a:rPr lang="en-US" sz="1900" b="1">
                <a:solidFill>
                  <a:srgbClr val="FF0000"/>
                </a:solidFill>
              </a:rPr>
              <a:t>R</a:t>
            </a:r>
            <a:r>
              <a:rPr lang="en-US" sz="1900" b="1">
                <a:solidFill>
                  <a:srgbClr val="000000"/>
                </a:solidFill>
              </a:rPr>
              <a:t>ecycle. Draw a line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b="1">
                <a:solidFill>
                  <a:srgbClr val="000000"/>
                </a:solidFill>
              </a:rPr>
              <a:t>    from a symbol in column</a:t>
            </a:r>
            <a:r>
              <a:rPr lang="en-US" sz="1900" b="1">
                <a:solidFill>
                  <a:srgbClr val="0000FF"/>
                </a:solidFill>
              </a:rPr>
              <a:t> </a:t>
            </a:r>
            <a:r>
              <a:rPr lang="en-US" sz="1900" b="1">
                <a:solidFill>
                  <a:srgbClr val="000000"/>
                </a:solidFill>
              </a:rPr>
              <a:t>A, to the matching word in column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b="1">
                <a:solidFill>
                  <a:srgbClr val="0000FF"/>
                </a:solidFill>
              </a:rPr>
              <a:t>    </a:t>
            </a:r>
            <a:r>
              <a:rPr lang="en-US" sz="1900" b="1">
                <a:solidFill>
                  <a:srgbClr val="000000"/>
                </a:solidFill>
              </a:rPr>
              <a:t>B, and meaning in column</a:t>
            </a:r>
            <a:r>
              <a:rPr lang="en-US" sz="1900" b="1">
                <a:solidFill>
                  <a:srgbClr val="0000FF"/>
                </a:solidFill>
              </a:rPr>
              <a:t> </a:t>
            </a:r>
            <a:r>
              <a:rPr lang="en-US" sz="1900" b="1">
                <a:solidFill>
                  <a:srgbClr val="000000"/>
                </a:solidFill>
              </a:rPr>
              <a:t>C.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62000" y="2286000"/>
          <a:ext cx="7696200" cy="35814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8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6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en-US" sz="1950" b="1" dirty="0" smtClean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US" sz="1950" b="1" dirty="0" smtClean="0">
                          <a:latin typeface="+mn-lt"/>
                          <a:ea typeface="Calibri"/>
                          <a:cs typeface="Times New Roman"/>
                        </a:rPr>
                        <a:t>educe</a:t>
                      </a: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95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950" dirty="0" smtClean="0">
                          <a:latin typeface="+mn-lt"/>
                          <a:ea typeface="Calibri"/>
                          <a:cs typeface="Times New Roman"/>
                        </a:rPr>
                        <a:t>  using something again</a:t>
                      </a:r>
                      <a:r>
                        <a:rPr lang="en-US" sz="195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en-US" sz="19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en-US" sz="1950" b="1" dirty="0" smtClean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US" sz="1950" b="1" dirty="0" smtClean="0">
                          <a:latin typeface="+mn-lt"/>
                          <a:ea typeface="Calibri"/>
                          <a:cs typeface="Times New Roman"/>
                        </a:rPr>
                        <a:t>euse</a:t>
                      </a:r>
                      <a:endParaRPr lang="en-US" sz="195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95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950" dirty="0" smtClean="0">
                          <a:latin typeface="+mn-lt"/>
                          <a:ea typeface="Calibri"/>
                          <a:cs typeface="Times New Roman"/>
                        </a:rPr>
                        <a:t>  creating new products from used</a:t>
                      </a:r>
                      <a:r>
                        <a:rPr lang="en-US" sz="1950" baseline="0" dirty="0" smtClean="0">
                          <a:latin typeface="+mn-lt"/>
                          <a:ea typeface="Calibri"/>
                          <a:cs typeface="Times New Roman"/>
                        </a:rPr>
                        <a:t> materials</a:t>
                      </a:r>
                      <a:endParaRPr lang="en-US" sz="19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77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en-US" sz="1950" b="1" dirty="0" smtClean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US" sz="1950" b="1" dirty="0" smtClean="0">
                          <a:latin typeface="+mn-lt"/>
                          <a:ea typeface="Calibri"/>
                          <a:cs typeface="Times New Roman"/>
                        </a:rPr>
                        <a:t>ecycle</a:t>
                      </a: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95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950" dirty="0" smtClean="0">
                          <a:latin typeface="+mn-lt"/>
                          <a:ea typeface="Calibri"/>
                          <a:cs typeface="Times New Roman"/>
                        </a:rPr>
                        <a:t>  using</a:t>
                      </a:r>
                      <a:r>
                        <a:rPr lang="en-US" sz="1950" baseline="0" dirty="0" smtClean="0">
                          <a:latin typeface="+mn-lt"/>
                          <a:ea typeface="Calibri"/>
                          <a:cs typeface="Times New Roman"/>
                        </a:rPr>
                        <a:t> something less</a:t>
                      </a:r>
                      <a:endParaRPr lang="en-US" sz="19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48" name="Picture 12" descr="259384,1278486651,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006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13" descr="reuse symbol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106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" name="Picture 16" descr="reduce 123.gif"/>
          <p:cNvPicPr>
            <a:picLocks noChangeAspect="1"/>
          </p:cNvPicPr>
          <p:nvPr/>
        </p:nvPicPr>
        <p:blipFill>
          <a:blip r:embed="rId4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106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27" name="AutoShape 31"/>
          <p:cNvCxnSpPr>
            <a:cxnSpLocks noChangeShapeType="1"/>
          </p:cNvCxnSpPr>
          <p:nvPr/>
        </p:nvCxnSpPr>
        <p:spPr bwMode="auto">
          <a:xfrm rot="16200000" flipH="1">
            <a:off x="1714500" y="3314700"/>
            <a:ext cx="914400" cy="685800"/>
          </a:xfrm>
          <a:prstGeom prst="curvedConnector3">
            <a:avLst>
              <a:gd name="adj1" fmla="val 57574"/>
            </a:avLst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31"/>
          <p:cNvCxnSpPr>
            <a:cxnSpLocks noChangeShapeType="1"/>
          </p:cNvCxnSpPr>
          <p:nvPr/>
        </p:nvCxnSpPr>
        <p:spPr bwMode="auto">
          <a:xfrm rot="5400000" flipH="1" flipV="1">
            <a:off x="1562100" y="3162300"/>
            <a:ext cx="838200" cy="7620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66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AutoShape 31"/>
          <p:cNvCxnSpPr>
            <a:cxnSpLocks noChangeShapeType="1"/>
          </p:cNvCxnSpPr>
          <p:nvPr/>
        </p:nvCxnSpPr>
        <p:spPr bwMode="auto">
          <a:xfrm>
            <a:off x="1676400" y="4953000"/>
            <a:ext cx="762000" cy="3810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66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31"/>
          <p:cNvCxnSpPr>
            <a:cxnSpLocks noChangeShapeType="1"/>
          </p:cNvCxnSpPr>
          <p:nvPr/>
        </p:nvCxnSpPr>
        <p:spPr bwMode="auto">
          <a:xfrm rot="5400000" flipH="1" flipV="1">
            <a:off x="2819400" y="3352800"/>
            <a:ext cx="914400" cy="6096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66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AutoShape 31"/>
          <p:cNvCxnSpPr>
            <a:cxnSpLocks noChangeShapeType="1"/>
          </p:cNvCxnSpPr>
          <p:nvPr/>
        </p:nvCxnSpPr>
        <p:spPr bwMode="auto">
          <a:xfrm rot="16200000" flipH="1">
            <a:off x="2628900" y="3771900"/>
            <a:ext cx="1905000" cy="762000"/>
          </a:xfrm>
          <a:prstGeom prst="curvedConnector3">
            <a:avLst>
              <a:gd name="adj1" fmla="val 60181"/>
            </a:avLst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AutoShape 31"/>
          <p:cNvCxnSpPr>
            <a:cxnSpLocks noChangeShapeType="1"/>
          </p:cNvCxnSpPr>
          <p:nvPr/>
        </p:nvCxnSpPr>
        <p:spPr bwMode="auto">
          <a:xfrm rot="5400000" flipH="1" flipV="1">
            <a:off x="3086100" y="4305300"/>
            <a:ext cx="914400" cy="8382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66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57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0"/>
            <a:ext cx="87947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8" name="Picture 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5956300"/>
            <a:ext cx="8763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9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947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0" name="Picture 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9788"/>
            <a:ext cx="9144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38"/>
          <p:cNvSpPr>
            <a:spLocks noChangeArrowheads="1"/>
          </p:cNvSpPr>
          <p:nvPr/>
        </p:nvSpPr>
        <p:spPr bwMode="auto">
          <a:xfrm>
            <a:off x="2895600" y="2971800"/>
            <a:ext cx="76200" cy="76200"/>
          </a:xfrm>
          <a:prstGeom prst="parallelogram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1" name="AutoShape 38"/>
          <p:cNvSpPr>
            <a:spLocks noChangeArrowheads="1"/>
          </p:cNvSpPr>
          <p:nvPr/>
        </p:nvSpPr>
        <p:spPr bwMode="auto">
          <a:xfrm>
            <a:off x="2743200" y="4038600"/>
            <a:ext cx="76200" cy="76200"/>
          </a:xfrm>
          <a:prstGeom prst="parallelogram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2" name="AutoShape 38"/>
          <p:cNvSpPr>
            <a:spLocks noChangeArrowheads="1"/>
          </p:cNvSpPr>
          <p:nvPr/>
        </p:nvSpPr>
        <p:spPr bwMode="auto">
          <a:xfrm>
            <a:off x="2895600" y="5105400"/>
            <a:ext cx="76200" cy="76200"/>
          </a:xfrm>
          <a:prstGeom prst="parallelogram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3" name="AutoShape 38"/>
          <p:cNvSpPr>
            <a:spLocks noChangeArrowheads="1"/>
          </p:cNvSpPr>
          <p:nvPr/>
        </p:nvSpPr>
        <p:spPr bwMode="auto">
          <a:xfrm>
            <a:off x="5410200" y="4038600"/>
            <a:ext cx="76200" cy="76200"/>
          </a:xfrm>
          <a:prstGeom prst="parallelogram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62200" y="600503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Teacher: Tran </a:t>
            </a:r>
            <a:r>
              <a:rPr lang="en-US" sz="2400" dirty="0" err="1"/>
              <a:t>Thi</a:t>
            </a:r>
            <a:r>
              <a:rPr lang="en-US" sz="2400" dirty="0"/>
              <a:t> Tam</a:t>
            </a:r>
          </a:p>
          <a:p>
            <a:pPr lvl="0"/>
            <a:r>
              <a:rPr lang="en-US" dirty="0"/>
              <a:t>Cap Tien-Bach Dang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391766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5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833378"/>
              </p:ext>
            </p:extLst>
          </p:nvPr>
        </p:nvGraphicFramePr>
        <p:xfrm>
          <a:off x="919674" y="1547090"/>
          <a:ext cx="7331283" cy="49414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32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2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Reduce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using something again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Reuse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creating new products from used materials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Recycle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using less of something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2992049"/>
            <a:ext cx="1261471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84" y="4032906"/>
            <a:ext cx="1378311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5459846"/>
            <a:ext cx="1035411" cy="10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5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32312"/>
              </p:ext>
            </p:extLst>
          </p:nvPr>
        </p:nvGraphicFramePr>
        <p:xfrm>
          <a:off x="919674" y="1547090"/>
          <a:ext cx="7331283" cy="49414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32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2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using something again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using less of something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creating new products from used materials</a:t>
                      </a:r>
                    </a:p>
                  </a:txBody>
                  <a:tcPr anchor="ctr"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2992049"/>
            <a:ext cx="1261471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84" y="4032906"/>
            <a:ext cx="1378311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5459846"/>
            <a:ext cx="1035411" cy="10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7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177066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49712" y="1110915"/>
            <a:ext cx="6920346" cy="1527463"/>
            <a:chOff x="955963" y="1433946"/>
            <a:chExt cx="6920346" cy="1527463"/>
          </a:xfrm>
          <a:solidFill>
            <a:srgbClr val="FFE07D"/>
          </a:solidFill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paper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2" y="3157317"/>
            <a:ext cx="1817891" cy="136341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50" y="3157317"/>
            <a:ext cx="1299035" cy="136341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61" y="3157317"/>
            <a:ext cx="1207607" cy="136341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03" y="3059723"/>
            <a:ext cx="1297141" cy="142787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0" y="5160471"/>
            <a:ext cx="1600864" cy="124144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86" y="5160471"/>
            <a:ext cx="158915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68" y="5131281"/>
            <a:ext cx="1609591" cy="117784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680" y="5097196"/>
            <a:ext cx="1525974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65114" y="371125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FFE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rubbish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bottle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plastic bag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glass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7" y="2379785"/>
            <a:ext cx="3558886" cy="2557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564823"/>
            <a:ext cx="2992063" cy="2478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D9BDF21-61FA-41FC-8785-70FB1CA16D1F}"/>
              </a:ext>
            </a:extLst>
          </p:cNvPr>
          <p:cNvSpPr txBox="1"/>
          <p:nvPr/>
        </p:nvSpPr>
        <p:spPr>
          <a:xfrm>
            <a:off x="1511735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600" b="1" dirty="0">
                <a:solidFill>
                  <a:srgbClr val="C00000"/>
                </a:solidFill>
              </a:rPr>
              <a:t>rubbish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6F6913-1791-44EA-9604-2058F5FF499E}"/>
              </a:ext>
            </a:extLst>
          </p:cNvPr>
          <p:cNvSpPr txBox="1"/>
          <p:nvPr/>
        </p:nvSpPr>
        <p:spPr>
          <a:xfrm>
            <a:off x="6139189" y="5439860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</a:t>
            </a:r>
            <a:r>
              <a:rPr lang="en-US" sz="2600" b="1" dirty="0">
                <a:solidFill>
                  <a:srgbClr val="C00000"/>
                </a:solidFill>
              </a:rPr>
              <a:t>plastic bag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51991" y="602096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Teacher: Tran </a:t>
            </a:r>
            <a:r>
              <a:rPr lang="en-US" sz="2400" dirty="0" err="1"/>
              <a:t>Thi</a:t>
            </a:r>
            <a:r>
              <a:rPr lang="en-US" sz="2400" dirty="0"/>
              <a:t> Tam</a:t>
            </a:r>
          </a:p>
          <a:p>
            <a:pPr lvl="0"/>
            <a:r>
              <a:rPr lang="en-US" dirty="0"/>
              <a:t>Cap Tien-Bach Dang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22301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09" y="2145323"/>
            <a:ext cx="2964606" cy="2898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EEA322D0-63AF-41C2-9EE8-390DEED70AC5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FFE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FD7C0F-92B2-4167-835B-1BB0DC42D63E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3DDD95-3743-4F7C-B4DC-FC183DA70645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5071E3-643B-49C7-88B7-BCED12850ED3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27E0EB-B509-4369-B85D-9F300CCB9550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A04C77-E07B-4857-830F-89FF1EC8EBA2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380841-F774-43BB-9E3D-DCE68BAEAEF0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A450D7-B7E7-473C-A6C8-359574FB491E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A61597-848D-40C4-8462-971BB252A56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60AF3D-80A8-428A-A697-1F381553E4CB}"/>
              </a:ext>
            </a:extLst>
          </p:cNvPr>
          <p:cNvSpPr txBox="1"/>
          <p:nvPr/>
        </p:nvSpPr>
        <p:spPr>
          <a:xfrm>
            <a:off x="1585623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3. </a:t>
            </a:r>
            <a:r>
              <a:rPr lang="en-US" sz="2600" b="1" dirty="0">
                <a:solidFill>
                  <a:srgbClr val="C00000"/>
                </a:solidFill>
              </a:rPr>
              <a:t>glass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1D6FCA-443A-4B7B-A7DD-8D460A97ECF5}"/>
              </a:ext>
            </a:extLst>
          </p:cNvPr>
          <p:cNvSpPr txBox="1"/>
          <p:nvPr/>
        </p:nvSpPr>
        <p:spPr>
          <a:xfrm>
            <a:off x="6009883" y="5430624"/>
            <a:ext cx="27354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4. </a:t>
            </a:r>
            <a:r>
              <a:rPr lang="en-US" sz="2600" b="1" dirty="0">
                <a:solidFill>
                  <a:srgbClr val="C00000"/>
                </a:solidFill>
              </a:rPr>
              <a:t>plastic bottle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653037" y="604670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Teacher: Tran </a:t>
            </a:r>
            <a:r>
              <a:rPr lang="en-US" sz="2400" dirty="0" err="1"/>
              <a:t>Thi</a:t>
            </a:r>
            <a:r>
              <a:rPr lang="en-US" sz="2400" dirty="0"/>
              <a:t> Tam</a:t>
            </a:r>
          </a:p>
          <a:p>
            <a:pPr lvl="0"/>
            <a:r>
              <a:rPr lang="en-US" dirty="0"/>
              <a:t>Cap Tien-Bach Dang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62399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8" dist="17961" dir="13500000">
            <a:schemeClr val="tx1">
              <a:gamma/>
              <a:shade val="60000"/>
              <a:invGamma/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8" dist="17961" dir="13500000">
            <a:schemeClr val="tx1">
              <a:gamma/>
              <a:shade val="60000"/>
              <a:invGamma/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8" dist="17961" dir="13500000">
            <a:schemeClr val="tx1">
              <a:gamma/>
              <a:shade val="60000"/>
              <a:invGamma/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8" dist="17961" dir="13500000">
            <a:schemeClr val="tx1">
              <a:gamma/>
              <a:shade val="60000"/>
              <a:invGamma/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8" dist="17961" dir="13500000">
            <a:schemeClr val="tx1">
              <a:gamma/>
              <a:shade val="60000"/>
              <a:invGamma/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8" dist="17961" dir="13500000">
            <a:schemeClr val="tx1">
              <a:gamma/>
              <a:shade val="60000"/>
              <a:invGamma/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8" dist="17961" dir="13500000">
            <a:schemeClr val="tx1">
              <a:gamma/>
              <a:shade val="60000"/>
              <a:invGamma/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8" dist="17961" dir="13500000">
            <a:schemeClr val="tx1">
              <a:gamma/>
              <a:shade val="60000"/>
              <a:invGamma/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1633</TotalTime>
  <Words>753</Words>
  <Application>Microsoft Office PowerPoint</Application>
  <PresentationFormat>On-screen Show (4:3)</PresentationFormat>
  <Paragraphs>208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.VnBlackH</vt:lpstr>
      <vt:lpstr>.VnSouthern</vt:lpstr>
      <vt:lpstr>Arial</vt:lpstr>
      <vt:lpstr>Calibri</vt:lpstr>
      <vt:lpstr>Calibri Light</vt:lpstr>
      <vt:lpstr>Impact</vt:lpstr>
      <vt:lpstr>Tahoma</vt:lpstr>
      <vt:lpstr>Times New Roman</vt:lpstr>
      <vt:lpstr>Office Theme</vt:lpstr>
      <vt:lpstr>Default Design</vt:lpstr>
      <vt:lpstr>1_Default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95</cp:revision>
  <dcterms:created xsi:type="dcterms:W3CDTF">2020-12-09T02:04:09Z</dcterms:created>
  <dcterms:modified xsi:type="dcterms:W3CDTF">2024-05-13T11:39:38Z</dcterms:modified>
</cp:coreProperties>
</file>