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84" r:id="rId3"/>
    <p:sldId id="285" r:id="rId4"/>
    <p:sldId id="286" r:id="rId5"/>
    <p:sldId id="287" r:id="rId6"/>
    <p:sldId id="305" r:id="rId7"/>
    <p:sldId id="289" r:id="rId8"/>
    <p:sldId id="266" r:id="rId9"/>
    <p:sldId id="271" r:id="rId10"/>
    <p:sldId id="275" r:id="rId11"/>
    <p:sldId id="306" r:id="rId12"/>
    <p:sldId id="277" r:id="rId13"/>
    <p:sldId id="295" r:id="rId14"/>
    <p:sldId id="296" r:id="rId15"/>
    <p:sldId id="297" r:id="rId16"/>
    <p:sldId id="298" r:id="rId17"/>
    <p:sldId id="302" r:id="rId18"/>
    <p:sldId id="303" r:id="rId19"/>
    <p:sldId id="304" r:id="rId20"/>
    <p:sldId id="3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661A-21BE-415F-8D8B-8B60FD8775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B9CA8B-BDBB-4BFC-8047-4DA1E3A18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2F7A5B-6C1A-466B-91D9-EABB44F6007E}"/>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5" name="Footer Placeholder 4">
            <a:extLst>
              <a:ext uri="{FF2B5EF4-FFF2-40B4-BE49-F238E27FC236}">
                <a16:creationId xmlns:a16="http://schemas.microsoft.com/office/drawing/2014/main" id="{5F6EDDEB-E22F-4A14-8C39-96DB64F21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58B9A-719E-4768-8A9A-95099B32E754}"/>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1057559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AD1D-5A6F-44BE-9517-BF0064C09D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0F65D4-A4CB-4AEE-908D-82CBC0D390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48CD0-F11C-42AE-B771-83120507CA61}"/>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5" name="Footer Placeholder 4">
            <a:extLst>
              <a:ext uri="{FF2B5EF4-FFF2-40B4-BE49-F238E27FC236}">
                <a16:creationId xmlns:a16="http://schemas.microsoft.com/office/drawing/2014/main" id="{1425C9EB-1B00-463E-B2D2-B4E328406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32944-AE9A-4518-B2DD-39B98F2B50E8}"/>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131089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C05D0-7D17-4117-94FC-C631AE75CB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CA1F25-6F61-434A-A023-E7ABD788C9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075850-5546-4BA2-A6C8-611CFAD3B192}"/>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5" name="Footer Placeholder 4">
            <a:extLst>
              <a:ext uri="{FF2B5EF4-FFF2-40B4-BE49-F238E27FC236}">
                <a16:creationId xmlns:a16="http://schemas.microsoft.com/office/drawing/2014/main" id="{74EA5EE4-3343-40AA-B281-1791BC04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8056E-C427-4135-92E0-8DED4947E8B4}"/>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2816491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420E-BE23-4DDE-A54F-BD710AED8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2E7C1-EFF8-4691-8FC0-F9C6ED38D1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F2A07-182B-41F0-B9F8-2A8C1CD8B39C}"/>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5" name="Footer Placeholder 4">
            <a:extLst>
              <a:ext uri="{FF2B5EF4-FFF2-40B4-BE49-F238E27FC236}">
                <a16:creationId xmlns:a16="http://schemas.microsoft.com/office/drawing/2014/main" id="{780FAB6B-2B92-4E42-A04D-1991B112A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85B9A2-1C59-4AA9-8879-9E767B030E37}"/>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124221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504B-CCA7-4AF4-8EFF-A1488601CA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BB4BC9-DA42-4F7C-BBC0-28FA204D51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AA5384-66E9-492A-8791-03D7ED0256A7}"/>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5" name="Footer Placeholder 4">
            <a:extLst>
              <a:ext uri="{FF2B5EF4-FFF2-40B4-BE49-F238E27FC236}">
                <a16:creationId xmlns:a16="http://schemas.microsoft.com/office/drawing/2014/main" id="{27F81AE3-5E83-4ADA-AE71-730960B5A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944D9-D11D-4CD1-A93A-CB6D355BF4D6}"/>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378773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5B45-BF5C-4B1A-B947-2954D49D19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B5E9F-5DA3-4A7F-BBEF-4530DFF47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34FCCC-9F58-41CE-A13B-A8BEE51724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A8DFE6-FAF4-423B-84D1-F144EDB94F8C}"/>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6" name="Footer Placeholder 5">
            <a:extLst>
              <a:ext uri="{FF2B5EF4-FFF2-40B4-BE49-F238E27FC236}">
                <a16:creationId xmlns:a16="http://schemas.microsoft.com/office/drawing/2014/main" id="{99AB8F27-1C40-4ADF-A038-E1C7896B8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C0D8A-6748-413D-8B96-E7ED56A99256}"/>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3608461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B99F-9F2D-4BB0-94C0-A7045AFB20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BB7AB8-D790-4EC4-9564-2FA623D680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1987D-22DF-4865-AFDF-9E66EE5D6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E6B34-A2BB-40AB-9B3D-BBF281865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338452-B33D-4C96-8F2A-1386BA3F56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A21BC2-D62C-4ABC-8BBC-B847BEBBFB24}"/>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8" name="Footer Placeholder 7">
            <a:extLst>
              <a:ext uri="{FF2B5EF4-FFF2-40B4-BE49-F238E27FC236}">
                <a16:creationId xmlns:a16="http://schemas.microsoft.com/office/drawing/2014/main" id="{13A0E091-7C1D-4EA9-A6AC-A8EEE63617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F62BE7-B38E-47EE-BC60-AC93022F6389}"/>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131779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B730-0978-4702-A019-20DCA11E65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EDE365-D60D-4A07-A2C4-F7C2A4BB2B55}"/>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4" name="Footer Placeholder 3">
            <a:extLst>
              <a:ext uri="{FF2B5EF4-FFF2-40B4-BE49-F238E27FC236}">
                <a16:creationId xmlns:a16="http://schemas.microsoft.com/office/drawing/2014/main" id="{F5709D65-5383-4C96-A0AA-E6C3547C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70F3-355C-40A2-B392-D0E68C789612}"/>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1273993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AF009-3085-47DE-BCAF-729651D7F8BB}"/>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3" name="Footer Placeholder 2">
            <a:extLst>
              <a:ext uri="{FF2B5EF4-FFF2-40B4-BE49-F238E27FC236}">
                <a16:creationId xmlns:a16="http://schemas.microsoft.com/office/drawing/2014/main" id="{1E5E307B-38A9-435D-B436-0FD5A970F0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6F0D78-A576-49ED-819D-DE7EA5EA9088}"/>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61763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3CAA-3CD1-43A3-8B8C-B7804C599C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50675E-8308-45C1-8F76-33E2F73C7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D2CF2A-9FAF-42E5-9DB9-14334411D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498FF0-81E6-4B97-85B4-65F64CA0FC3B}"/>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6" name="Footer Placeholder 5">
            <a:extLst>
              <a:ext uri="{FF2B5EF4-FFF2-40B4-BE49-F238E27FC236}">
                <a16:creationId xmlns:a16="http://schemas.microsoft.com/office/drawing/2014/main" id="{EBD6DFA8-AFAB-4C23-8704-2E0E27DF1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C3CB89-BF95-4C2D-9718-926B0718A42B}"/>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194435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B001-1513-43D9-A3C7-597B363F7D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DC92FB-7563-4A99-8EFD-61DFEDC1C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405254-5467-46DB-B0A9-D5A6B53F2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9C6AF-2997-4510-98E4-F1984D6CBDB5}"/>
              </a:ext>
            </a:extLst>
          </p:cNvPr>
          <p:cNvSpPr>
            <a:spLocks noGrp="1"/>
          </p:cNvSpPr>
          <p:nvPr>
            <p:ph type="dt" sz="half" idx="10"/>
          </p:nvPr>
        </p:nvSpPr>
        <p:spPr/>
        <p:txBody>
          <a:bodyPr/>
          <a:lstStyle/>
          <a:p>
            <a:fld id="{73042AC0-D318-46D8-BD9E-7F340C26034E}" type="datetimeFigureOut">
              <a:rPr lang="en-US" smtClean="0"/>
              <a:t>12/11/2024</a:t>
            </a:fld>
            <a:endParaRPr lang="en-US"/>
          </a:p>
        </p:txBody>
      </p:sp>
      <p:sp>
        <p:nvSpPr>
          <p:cNvPr id="6" name="Footer Placeholder 5">
            <a:extLst>
              <a:ext uri="{FF2B5EF4-FFF2-40B4-BE49-F238E27FC236}">
                <a16:creationId xmlns:a16="http://schemas.microsoft.com/office/drawing/2014/main" id="{5A5F4B02-D6E5-4FFC-A099-D145C0CE3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3644B6-03D7-4814-8529-240C7739B74A}"/>
              </a:ext>
            </a:extLst>
          </p:cNvPr>
          <p:cNvSpPr>
            <a:spLocks noGrp="1"/>
          </p:cNvSpPr>
          <p:nvPr>
            <p:ph type="sldNum" sz="quarter" idx="12"/>
          </p:nvPr>
        </p:nvSpPr>
        <p:spPr/>
        <p:txBody>
          <a:bodyPr/>
          <a:lstStyle/>
          <a:p>
            <a:fld id="{0DBECFB0-9080-4ECA-A092-361B0386A69E}" type="slidenum">
              <a:rPr lang="en-US" smtClean="0"/>
              <a:t>‹#›</a:t>
            </a:fld>
            <a:endParaRPr lang="en-US"/>
          </a:p>
        </p:txBody>
      </p:sp>
    </p:spTree>
    <p:extLst>
      <p:ext uri="{BB962C8B-B14F-4D97-AF65-F5344CB8AC3E}">
        <p14:creationId xmlns:p14="http://schemas.microsoft.com/office/powerpoint/2010/main" val="3728282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878077-1E6C-402B-AA4A-14BF314BC6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AC6D51-A313-416B-BFE0-52538F977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09530-15DC-4AE9-920E-6A5723D291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42AC0-D318-46D8-BD9E-7F340C26034E}" type="datetimeFigureOut">
              <a:rPr lang="en-US" smtClean="0"/>
              <a:t>12/11/2024</a:t>
            </a:fld>
            <a:endParaRPr lang="en-US"/>
          </a:p>
        </p:txBody>
      </p:sp>
      <p:sp>
        <p:nvSpPr>
          <p:cNvPr id="5" name="Footer Placeholder 4">
            <a:extLst>
              <a:ext uri="{FF2B5EF4-FFF2-40B4-BE49-F238E27FC236}">
                <a16:creationId xmlns:a16="http://schemas.microsoft.com/office/drawing/2014/main" id="{4AF66886-3293-45E3-9BA8-450CE60F84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77C82D-4BEF-42B2-80C1-05E28BE52C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ECFB0-9080-4ECA-A092-361B0386A69E}" type="slidenum">
              <a:rPr lang="en-US" smtClean="0"/>
              <a:t>‹#›</a:t>
            </a:fld>
            <a:endParaRPr lang="en-US"/>
          </a:p>
        </p:txBody>
      </p:sp>
    </p:spTree>
    <p:extLst>
      <p:ext uri="{BB962C8B-B14F-4D97-AF65-F5344CB8AC3E}">
        <p14:creationId xmlns:p14="http://schemas.microsoft.com/office/powerpoint/2010/main" val="3500506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14.wmf"/><Relationship Id="rId3" Type="http://schemas.openxmlformats.org/officeDocument/2006/relationships/audio" Target="../media/audio1.wav"/><Relationship Id="rId7" Type="http://schemas.openxmlformats.org/officeDocument/2006/relationships/image" Target="../media/image11.wmf"/><Relationship Id="rId12"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21.bin"/><Relationship Id="rId11" Type="http://schemas.openxmlformats.org/officeDocument/2006/relationships/image" Target="../media/image13.wmf"/><Relationship Id="rId5" Type="http://schemas.openxmlformats.org/officeDocument/2006/relationships/slide" Target="slide8.xml"/><Relationship Id="rId10" Type="http://schemas.openxmlformats.org/officeDocument/2006/relationships/oleObject" Target="../embeddings/oleObject23.bin"/><Relationship Id="rId4" Type="http://schemas.openxmlformats.org/officeDocument/2006/relationships/audio" Target="../media/audio2.wav"/><Relationship Id="rId9" Type="http://schemas.openxmlformats.org/officeDocument/2006/relationships/image" Target="../media/image12.wmf"/></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3.bin"/><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oleObject" Target="../embeddings/oleObject14.bin"/><Relationship Id="rId18" Type="http://schemas.openxmlformats.org/officeDocument/2006/relationships/image" Target="../media/image8.wmf"/><Relationship Id="rId3" Type="http://schemas.openxmlformats.org/officeDocument/2006/relationships/oleObject" Target="../embeddings/oleObject5.bin"/><Relationship Id="rId21" Type="http://schemas.openxmlformats.org/officeDocument/2006/relationships/oleObject" Target="../embeddings/oleObject20.bin"/><Relationship Id="rId7" Type="http://schemas.openxmlformats.org/officeDocument/2006/relationships/oleObject" Target="../embeddings/oleObject8.bin"/><Relationship Id="rId12" Type="http://schemas.openxmlformats.org/officeDocument/2006/relationships/oleObject" Target="../embeddings/oleObject13.bin"/><Relationship Id="rId17" Type="http://schemas.openxmlformats.org/officeDocument/2006/relationships/oleObject" Target="../embeddings/oleObject17.bin"/><Relationship Id="rId2" Type="http://schemas.openxmlformats.org/officeDocument/2006/relationships/slideLayout" Target="../slideLayouts/slideLayout4.xml"/><Relationship Id="rId16" Type="http://schemas.openxmlformats.org/officeDocument/2006/relationships/image" Target="../media/image7.wmf"/><Relationship Id="rId20" Type="http://schemas.openxmlformats.org/officeDocument/2006/relationships/oleObject" Target="../embeddings/oleObject19.bin"/><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oleObject" Target="../embeddings/oleObject12.bin"/><Relationship Id="rId5" Type="http://schemas.openxmlformats.org/officeDocument/2006/relationships/oleObject" Target="../embeddings/oleObject6.bin"/><Relationship Id="rId15" Type="http://schemas.openxmlformats.org/officeDocument/2006/relationships/oleObject" Target="../embeddings/oleObject16.bin"/><Relationship Id="rId10" Type="http://schemas.openxmlformats.org/officeDocument/2006/relationships/oleObject" Target="../embeddings/oleObject11.bin"/><Relationship Id="rId19" Type="http://schemas.openxmlformats.org/officeDocument/2006/relationships/oleObject" Target="../embeddings/oleObject18.bin"/><Relationship Id="rId4" Type="http://schemas.openxmlformats.org/officeDocument/2006/relationships/image" Target="../media/image6.wmf"/><Relationship Id="rId9" Type="http://schemas.openxmlformats.org/officeDocument/2006/relationships/oleObject" Target="../embeddings/oleObject10.bin"/><Relationship Id="rId1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slide" Target="slide12.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10.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CE5D4A-FD7B-47C5-992D-BEEC98FB47BF}"/>
              </a:ext>
            </a:extLst>
          </p:cNvPr>
          <p:cNvSpPr txBox="1"/>
          <p:nvPr/>
        </p:nvSpPr>
        <p:spPr>
          <a:xfrm>
            <a:off x="1100426" y="301439"/>
            <a:ext cx="5095783"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CHƯƠNG TRÌNH TOÁN 6</a:t>
            </a:r>
          </a:p>
        </p:txBody>
      </p:sp>
      <p:pic>
        <p:nvPicPr>
          <p:cNvPr id="8" name="Picture 7">
            <a:extLst>
              <a:ext uri="{FF2B5EF4-FFF2-40B4-BE49-F238E27FC236}">
                <a16:creationId xmlns:a16="http://schemas.microsoft.com/office/drawing/2014/main" id="{8A5F6F9A-D632-48C5-AF2A-A2F179EBFFDE}"/>
              </a:ext>
            </a:extLst>
          </p:cNvPr>
          <p:cNvPicPr>
            <a:picLocks noChangeAspect="1"/>
          </p:cNvPicPr>
          <p:nvPr/>
        </p:nvPicPr>
        <p:blipFill rotWithShape="1">
          <a:blip r:embed="rId2">
            <a:extLst>
              <a:ext uri="{28A0092B-C50C-407E-A947-70E740481C1C}">
                <a14:useLocalDpi xmlns:a14="http://schemas.microsoft.com/office/drawing/2010/main" val="0"/>
              </a:ext>
            </a:extLst>
          </a:blip>
          <a:srcRect l="7016" t="11262" r="7688" b="10420"/>
          <a:stretch/>
        </p:blipFill>
        <p:spPr>
          <a:xfrm>
            <a:off x="1233592" y="1042720"/>
            <a:ext cx="8273989" cy="5370991"/>
          </a:xfrm>
          <a:prstGeom prst="rect">
            <a:avLst/>
          </a:prstGeom>
        </p:spPr>
      </p:pic>
    </p:spTree>
    <p:extLst>
      <p:ext uri="{BB962C8B-B14F-4D97-AF65-F5344CB8AC3E}">
        <p14:creationId xmlns:p14="http://schemas.microsoft.com/office/powerpoint/2010/main" val="185481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36D33-618D-4310-83CC-B386A54B51EB}"/>
              </a:ext>
            </a:extLst>
          </p:cNvPr>
          <p:cNvSpPr txBox="1"/>
          <p:nvPr/>
        </p:nvSpPr>
        <p:spPr>
          <a:xfrm>
            <a:off x="706582" y="332509"/>
            <a:ext cx="10903527" cy="3924151"/>
          </a:xfrm>
          <a:prstGeom prst="rect">
            <a:avLst/>
          </a:prstGeom>
          <a:noFill/>
        </p:spPr>
        <p:txBody>
          <a:bodyPr wrap="square" rtlCol="0">
            <a:spAutoFit/>
          </a:bodyPr>
          <a:lstStyle/>
          <a:p>
            <a:pPr lvl="0" eaLnBrk="0" fontAlgn="base" hangingPunct="0">
              <a:spcAft>
                <a:spcPts val="600"/>
              </a:spcAft>
            </a:pP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a:t>
            </a:r>
            <a:r>
              <a:rPr lang="vi-VN" sz="3200" b="1" dirty="0">
                <a:solidFill>
                  <a:srgbClr val="000000"/>
                </a:solidFill>
                <a:latin typeface="Times New Roman" pitchFamily="18" charset="0"/>
                <a:cs typeface="Times New Roman" pitchFamily="18" charset="0"/>
              </a:rPr>
              <a:t>Trong các câu trả lời sau, câu nào đúng: </a:t>
            </a:r>
            <a:endParaRPr lang="vi-VN" sz="3200" b="1" dirty="0">
              <a:latin typeface="Times New Roman" pitchFamily="18" charset="0"/>
              <a:ea typeface="Times New Roman" pitchFamily="18" charset="0"/>
              <a:cs typeface="Times New Roman" pitchFamily="18" charset="0"/>
            </a:endParaRPr>
          </a:p>
          <a:p>
            <a:pPr lvl="0" eaLnBrk="0" fontAlgn="base" hangingPunct="0">
              <a:spcAft>
                <a:spcPts val="600"/>
              </a:spcAft>
            </a:pPr>
            <a:r>
              <a:rPr lang="vi-VN" sz="3200" dirty="0">
                <a:solidFill>
                  <a:srgbClr val="000000"/>
                </a:solidFill>
                <a:latin typeface="Times New Roman" pitchFamily="18" charset="0"/>
                <a:cs typeface="Times New Roman" pitchFamily="18" charset="0"/>
              </a:rPr>
              <a:t>	A. “ Số 0 là số nguyên dương”</a:t>
            </a:r>
            <a:endParaRPr lang="vi-VN" sz="3200" dirty="0">
              <a:latin typeface="Times New Roman" pitchFamily="18" charset="0"/>
              <a:ea typeface="Times New Roman" pitchFamily="18" charset="0"/>
              <a:cs typeface="Times New Roman" pitchFamily="18" charset="0"/>
            </a:endParaRPr>
          </a:p>
          <a:p>
            <a:pPr lvl="0" eaLnBrk="0" fontAlgn="base" hangingPunct="0">
              <a:spcAft>
                <a:spcPts val="600"/>
              </a:spcAft>
            </a:pPr>
            <a:r>
              <a:rPr lang="vi-VN" sz="3200" dirty="0">
                <a:solidFill>
                  <a:srgbClr val="000000"/>
                </a:solidFill>
                <a:latin typeface="Times New Roman" pitchFamily="18" charset="0"/>
                <a:cs typeface="Times New Roman" pitchFamily="18" charset="0"/>
              </a:rPr>
              <a:t>	</a:t>
            </a:r>
            <a:r>
              <a:rPr lang="fr-FR" sz="3200" dirty="0">
                <a:solidFill>
                  <a:srgbClr val="000000"/>
                </a:solidFill>
                <a:latin typeface="Times New Roman" pitchFamily="18" charset="0"/>
                <a:cs typeface="Times New Roman" pitchFamily="18" charset="0"/>
              </a:rPr>
              <a:t>B. </a:t>
            </a:r>
            <a:r>
              <a:rPr lang="vi-VN" sz="3200" dirty="0">
                <a:solidFill>
                  <a:srgbClr val="000000"/>
                </a:solidFill>
                <a:latin typeface="Times New Roman" pitchFamily="18" charset="0"/>
                <a:cs typeface="Times New Roman" pitchFamily="18" charset="0"/>
              </a:rPr>
              <a:t>“ Số 0 là số nguyên </a:t>
            </a:r>
            <a:r>
              <a:rPr lang="fr-FR" sz="3200" dirty="0" err="1">
                <a:solidFill>
                  <a:srgbClr val="000000"/>
                </a:solidFill>
                <a:latin typeface="Times New Roman" pitchFamily="18" charset="0"/>
                <a:cs typeface="Times New Roman" pitchFamily="18" charset="0"/>
              </a:rPr>
              <a:t>âm</a:t>
            </a:r>
            <a:r>
              <a:rPr lang="vi-VN" sz="3200" dirty="0">
                <a:solidFill>
                  <a:srgbClr val="000000"/>
                </a:solidFill>
                <a:latin typeface="Times New Roman" pitchFamily="18" charset="0"/>
                <a:cs typeface="Times New Roman" pitchFamily="18" charset="0"/>
              </a:rPr>
              <a:t>”</a:t>
            </a:r>
            <a:endParaRPr lang="vi-VN" sz="3200" dirty="0">
              <a:latin typeface="Times New Roman" pitchFamily="18" charset="0"/>
              <a:ea typeface="Times New Roman" pitchFamily="18" charset="0"/>
              <a:cs typeface="Times New Roman" pitchFamily="18" charset="0"/>
            </a:endParaRPr>
          </a:p>
          <a:p>
            <a:pPr lvl="0" eaLnBrk="0" fontAlgn="base" hangingPunct="0">
              <a:spcAft>
                <a:spcPts val="600"/>
              </a:spcAft>
            </a:pPr>
            <a:r>
              <a:rPr lang="vi-VN" sz="3200" dirty="0">
                <a:solidFill>
                  <a:srgbClr val="000000"/>
                </a:solidFill>
                <a:latin typeface="Times New Roman" pitchFamily="18" charset="0"/>
                <a:cs typeface="Times New Roman" pitchFamily="18" charset="0"/>
              </a:rPr>
              <a:t>	C.   “Số 0 không phải là số nguyên âm”</a:t>
            </a:r>
            <a:endParaRPr lang="vi-VN" sz="3200" dirty="0">
              <a:latin typeface="Times New Roman" pitchFamily="18" charset="0"/>
              <a:ea typeface="Times New Roman" pitchFamily="18" charset="0"/>
              <a:cs typeface="Times New Roman" pitchFamily="18" charset="0"/>
            </a:endParaRPr>
          </a:p>
          <a:p>
            <a:pPr lvl="0" eaLnBrk="0" fontAlgn="base" hangingPunct="0">
              <a:spcAft>
                <a:spcPts val="600"/>
              </a:spcAft>
            </a:pPr>
            <a:r>
              <a:rPr lang="vi-VN" sz="3200" dirty="0">
                <a:solidFill>
                  <a:srgbClr val="000000"/>
                </a:solidFill>
                <a:latin typeface="Times New Roman" pitchFamily="18" charset="0"/>
                <a:cs typeface="Times New Roman" pitchFamily="18" charset="0"/>
              </a:rPr>
              <a:t>	D.   “Số 0 không là số nguyên âm và cũng không là số nguyên dương”</a:t>
            </a:r>
            <a:endParaRPr lang="vi-VN" sz="3200" dirty="0">
              <a:latin typeface="Times New Roman" pitchFamily="18" charset="0"/>
              <a:ea typeface="Times New Roman" pitchFamily="18" charset="0"/>
              <a:cs typeface="Times New Roman"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8" name="Arrow: Left 7">
            <a:hlinkClick r:id="rId2" action="ppaction://hlinksldjump"/>
            <a:extLst>
              <a:ext uri="{FF2B5EF4-FFF2-40B4-BE49-F238E27FC236}">
                <a16:creationId xmlns:a16="http://schemas.microsoft.com/office/drawing/2014/main" id="{75F12C38-51AF-4488-B5E5-D8D96C58BEBB}"/>
              </a:ext>
            </a:extLst>
          </p:cNvPr>
          <p:cNvSpPr/>
          <p:nvPr/>
        </p:nvSpPr>
        <p:spPr>
          <a:xfrm>
            <a:off x="10337814" y="5985164"/>
            <a:ext cx="1272295" cy="5403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745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36D33-618D-4310-83CC-B386A54B51EB}"/>
              </a:ext>
            </a:extLst>
          </p:cNvPr>
          <p:cNvSpPr txBox="1"/>
          <p:nvPr/>
        </p:nvSpPr>
        <p:spPr>
          <a:xfrm>
            <a:off x="706582" y="332509"/>
            <a:ext cx="10903527" cy="584775"/>
          </a:xfrm>
          <a:prstGeom prst="rect">
            <a:avLst/>
          </a:prstGeom>
          <a:noFill/>
        </p:spPr>
        <p:txBody>
          <a:bodyPr wrap="square" rtlCol="0">
            <a:spAutoFit/>
          </a:bodyPr>
          <a:lstStyle/>
          <a:p>
            <a:r>
              <a:rPr lang="en-US" sz="3200" b="1" u="sng" dirty="0" err="1">
                <a:latin typeface="Times New Roman" panose="02020603050405020304" pitchFamily="18" charset="0"/>
                <a:cs typeface="Times New Roman" panose="02020603050405020304" pitchFamily="18" charset="0"/>
              </a:rPr>
              <a:t>Câu</a:t>
            </a:r>
            <a:r>
              <a:rPr lang="en-US" sz="3200" b="1" u="sng" dirty="0">
                <a:latin typeface="Times New Roman" panose="02020603050405020304" pitchFamily="18" charset="0"/>
                <a:cs typeface="Times New Roman" panose="02020603050405020304" pitchFamily="18" charset="0"/>
              </a:rPr>
              <a:t> 3</a:t>
            </a:r>
            <a:r>
              <a:rPr lang="en-US" sz="3200"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Chọn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đáp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đúng</a:t>
            </a:r>
            <a:r>
              <a:rPr lang="en-US" sz="3200" b="1" dirty="0" smtClean="0">
                <a:latin typeface="Times New Roman" panose="02020603050405020304" pitchFamily="18" charset="0"/>
                <a:cs typeface="Times New Roman" panose="02020603050405020304" pitchFamily="18" charset="0"/>
              </a:rPr>
              <a:t> </a:t>
            </a:r>
          </a:p>
        </p:txBody>
      </p:sp>
      <p:sp>
        <p:nvSpPr>
          <p:cNvPr id="3" name="a1">
            <a:hlinkClick r:id="" action="ppaction://macro?name=SlideLayout16.CorrectAnswer">
              <a:snd r:embed="rId3" name="correct.wav"/>
            </a:hlinkClick>
            <a:extLst>
              <a:ext uri="{FF2B5EF4-FFF2-40B4-BE49-F238E27FC236}">
                <a16:creationId xmlns:a16="http://schemas.microsoft.com/office/drawing/2014/main" id="{527A96FD-67B1-4B0E-A40A-C539E7AB21D5}"/>
              </a:ext>
            </a:extLst>
          </p:cNvPr>
          <p:cNvSpPr>
            <a:spLocks/>
          </p:cNvSpPr>
          <p:nvPr/>
        </p:nvSpPr>
        <p:spPr bwMode="gray">
          <a:xfrm>
            <a:off x="5719604" y="3097002"/>
            <a:ext cx="3355368" cy="1008111"/>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a:r>
              <a:rPr lang="en-US" sz="4400" dirty="0" smtClean="0">
                <a:latin typeface="Times New Roman" panose="02020603050405020304" pitchFamily="18" charset="0"/>
                <a:cs typeface="Times New Roman" panose="02020603050405020304" pitchFamily="18" charset="0"/>
              </a:rPr>
              <a:t>-5    Z  </a:t>
            </a:r>
            <a:endParaRPr lang="en-US" sz="4400" dirty="0">
              <a:latin typeface="Times New Roman" panose="02020603050405020304" pitchFamily="18" charset="0"/>
              <a:cs typeface="Times New Roman" panose="02020603050405020304" pitchFamily="18" charset="0"/>
            </a:endParaRPr>
          </a:p>
        </p:txBody>
      </p:sp>
      <p:sp>
        <p:nvSpPr>
          <p:cNvPr id="4" name="a2">
            <a:hlinkClick r:id="" action="ppaction://macro?name=SlideLayout16.WrongAnswer">
              <a:snd r:embed="rId4" name="wrong.wav"/>
            </a:hlinkClick>
            <a:extLst>
              <a:ext uri="{FF2B5EF4-FFF2-40B4-BE49-F238E27FC236}">
                <a16:creationId xmlns:a16="http://schemas.microsoft.com/office/drawing/2014/main" id="{BEDF1505-5C98-4A8C-9DF7-CA517EB7991B}"/>
              </a:ext>
            </a:extLst>
          </p:cNvPr>
          <p:cNvSpPr>
            <a:spLocks/>
          </p:cNvSpPr>
          <p:nvPr/>
        </p:nvSpPr>
        <p:spPr bwMode="gray">
          <a:xfrm>
            <a:off x="1854186" y="1416727"/>
            <a:ext cx="3355368" cy="1008111"/>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a:r>
              <a:rPr lang="en-US" sz="4400" dirty="0" smtClean="0">
                <a:latin typeface="Times New Roman" panose="02020603050405020304" pitchFamily="18" charset="0"/>
                <a:cs typeface="Times New Roman" panose="02020603050405020304" pitchFamily="18" charset="0"/>
              </a:rPr>
              <a:t>-3    N</a:t>
            </a:r>
            <a:endParaRPr lang="en-US" sz="4400" dirty="0">
              <a:latin typeface="Times New Roman" panose="02020603050405020304" pitchFamily="18" charset="0"/>
              <a:cs typeface="Times New Roman" panose="02020603050405020304" pitchFamily="18" charset="0"/>
            </a:endParaRPr>
          </a:p>
        </p:txBody>
      </p:sp>
      <p:sp>
        <p:nvSpPr>
          <p:cNvPr id="5" name="a3">
            <a:hlinkClick r:id="" action="ppaction://macro?name=SlideLayout16.WrongAnswer">
              <a:snd r:embed="rId4" name="wrong.wav"/>
            </a:hlinkClick>
            <a:extLst>
              <a:ext uri="{FF2B5EF4-FFF2-40B4-BE49-F238E27FC236}">
                <a16:creationId xmlns:a16="http://schemas.microsoft.com/office/drawing/2014/main" id="{BC2C01A7-15BC-434C-8B8B-09CB160AF807}"/>
              </a:ext>
            </a:extLst>
          </p:cNvPr>
          <p:cNvSpPr>
            <a:spLocks/>
          </p:cNvSpPr>
          <p:nvPr/>
        </p:nvSpPr>
        <p:spPr bwMode="gray">
          <a:xfrm>
            <a:off x="5719604" y="1416723"/>
            <a:ext cx="3355368" cy="1008111"/>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a:r>
              <a:rPr lang="en-US" sz="4400" dirty="0" smtClean="0">
                <a:latin typeface="Times New Roman" panose="02020603050405020304" pitchFamily="18" charset="0"/>
                <a:cs typeface="Times New Roman" panose="02020603050405020304" pitchFamily="18" charset="0"/>
              </a:rPr>
              <a:t>N    Z</a:t>
            </a:r>
            <a:endParaRPr lang="en-US" sz="4400" dirty="0">
              <a:latin typeface="Times New Roman" panose="02020603050405020304" pitchFamily="18" charset="0"/>
              <a:cs typeface="Times New Roman" panose="02020603050405020304" pitchFamily="18" charset="0"/>
            </a:endParaRPr>
          </a:p>
        </p:txBody>
      </p:sp>
      <p:sp>
        <p:nvSpPr>
          <p:cNvPr id="6" name="a4">
            <a:hlinkClick r:id="" action="ppaction://macro?name=SlideLayout16.WrongAnswer">
              <a:snd r:embed="rId4" name="wrong.wav"/>
            </a:hlinkClick>
            <a:extLst>
              <a:ext uri="{FF2B5EF4-FFF2-40B4-BE49-F238E27FC236}">
                <a16:creationId xmlns:a16="http://schemas.microsoft.com/office/drawing/2014/main" id="{A49949BD-FF2C-41F6-8D21-844B8F7284D3}"/>
              </a:ext>
            </a:extLst>
          </p:cNvPr>
          <p:cNvSpPr>
            <a:spLocks/>
          </p:cNvSpPr>
          <p:nvPr/>
        </p:nvSpPr>
        <p:spPr bwMode="gray">
          <a:xfrm>
            <a:off x="1832527" y="3118229"/>
            <a:ext cx="3355368" cy="1008111"/>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a:r>
              <a:rPr lang="en-US" sz="4400" dirty="0" smtClean="0">
                <a:latin typeface="Times New Roman" panose="02020603050405020304" pitchFamily="18" charset="0"/>
                <a:cs typeface="Times New Roman" panose="02020603050405020304" pitchFamily="18" charset="0"/>
              </a:rPr>
              <a:t>N    Z</a:t>
            </a:r>
            <a:endParaRPr lang="en-US" sz="4400" dirty="0">
              <a:latin typeface="Times New Roman" panose="02020603050405020304" pitchFamily="18" charset="0"/>
              <a:cs typeface="Times New Roman" panose="02020603050405020304" pitchFamily="18" charset="0"/>
            </a:endParaRPr>
          </a:p>
        </p:txBody>
      </p:sp>
      <p:sp>
        <p:nvSpPr>
          <p:cNvPr id="8" name="Arrow: Left 7">
            <a:hlinkClick r:id="rId5" action="ppaction://hlinksldjump"/>
            <a:extLst>
              <a:ext uri="{FF2B5EF4-FFF2-40B4-BE49-F238E27FC236}">
                <a16:creationId xmlns:a16="http://schemas.microsoft.com/office/drawing/2014/main" id="{75F12C38-51AF-4488-B5E5-D8D96C58BEBB}"/>
              </a:ext>
            </a:extLst>
          </p:cNvPr>
          <p:cNvSpPr/>
          <p:nvPr/>
        </p:nvSpPr>
        <p:spPr>
          <a:xfrm>
            <a:off x="10337814" y="5985164"/>
            <a:ext cx="1272295" cy="5403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526094878"/>
              </p:ext>
            </p:extLst>
          </p:nvPr>
        </p:nvGraphicFramePr>
        <p:xfrm>
          <a:off x="7219950" y="3425825"/>
          <a:ext cx="385763" cy="385763"/>
        </p:xfrm>
        <a:graphic>
          <a:graphicData uri="http://schemas.openxmlformats.org/presentationml/2006/ole">
            <mc:AlternateContent xmlns:mc="http://schemas.openxmlformats.org/markup-compatibility/2006">
              <mc:Choice xmlns:v="urn:schemas-microsoft-com:vml" Requires="v">
                <p:oleObj spid="_x0000_s5138" name="Equation" r:id="rId6" imgW="126720" imgH="126720" progId="Equation.DSMT4">
                  <p:embed/>
                </p:oleObj>
              </mc:Choice>
              <mc:Fallback>
                <p:oleObj name="Equation" r:id="rId6" imgW="126720" imgH="126720" progId="Equation.DSMT4">
                  <p:embed/>
                  <p:pic>
                    <p:nvPicPr>
                      <p:cNvPr id="0" name=""/>
                      <p:cNvPicPr/>
                      <p:nvPr/>
                    </p:nvPicPr>
                    <p:blipFill>
                      <a:blip r:embed="rId7"/>
                      <a:stretch>
                        <a:fillRect/>
                      </a:stretch>
                    </p:blipFill>
                    <p:spPr>
                      <a:xfrm>
                        <a:off x="7219950" y="3425825"/>
                        <a:ext cx="385763" cy="385763"/>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3245478" y="3430477"/>
          <a:ext cx="446060" cy="446060"/>
        </p:xfrm>
        <a:graphic>
          <a:graphicData uri="http://schemas.openxmlformats.org/presentationml/2006/ole">
            <mc:AlternateContent xmlns:mc="http://schemas.openxmlformats.org/markup-compatibility/2006">
              <mc:Choice xmlns:v="urn:schemas-microsoft-com:vml" Requires="v">
                <p:oleObj spid="_x0000_s5139" name="Equation" r:id="rId8" imgW="126720" imgH="126720" progId="Equation.DSMT4">
                  <p:embed/>
                </p:oleObj>
              </mc:Choice>
              <mc:Fallback>
                <p:oleObj name="Equation" r:id="rId8" imgW="126720" imgH="126720" progId="Equation.DSMT4">
                  <p:embed/>
                  <p:pic>
                    <p:nvPicPr>
                      <p:cNvPr id="0" name=""/>
                      <p:cNvPicPr/>
                      <p:nvPr/>
                    </p:nvPicPr>
                    <p:blipFill>
                      <a:blip r:embed="rId9"/>
                      <a:stretch>
                        <a:fillRect/>
                      </a:stretch>
                    </p:blipFill>
                    <p:spPr>
                      <a:xfrm>
                        <a:off x="3245478" y="3430477"/>
                        <a:ext cx="446060" cy="44606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7173838" y="1651774"/>
          <a:ext cx="432566" cy="519079"/>
        </p:xfrm>
        <a:graphic>
          <a:graphicData uri="http://schemas.openxmlformats.org/presentationml/2006/ole">
            <mc:AlternateContent xmlns:mc="http://schemas.openxmlformats.org/markup-compatibility/2006">
              <mc:Choice xmlns:v="urn:schemas-microsoft-com:vml" Requires="v">
                <p:oleObj spid="_x0000_s5140" name="Equation" r:id="rId10" imgW="126720" imgH="152280" progId="Equation.DSMT4">
                  <p:embed/>
                </p:oleObj>
              </mc:Choice>
              <mc:Fallback>
                <p:oleObj name="Equation" r:id="rId10" imgW="126720" imgH="152280" progId="Equation.DSMT4">
                  <p:embed/>
                  <p:pic>
                    <p:nvPicPr>
                      <p:cNvPr id="0" name=""/>
                      <p:cNvPicPr/>
                      <p:nvPr/>
                    </p:nvPicPr>
                    <p:blipFill>
                      <a:blip r:embed="rId11"/>
                      <a:stretch>
                        <a:fillRect/>
                      </a:stretch>
                    </p:blipFill>
                    <p:spPr>
                      <a:xfrm>
                        <a:off x="7173838" y="1651774"/>
                        <a:ext cx="432566" cy="519079"/>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53215916"/>
              </p:ext>
            </p:extLst>
          </p:nvPr>
        </p:nvGraphicFramePr>
        <p:xfrm>
          <a:off x="3282950" y="1755775"/>
          <a:ext cx="382588" cy="382588"/>
        </p:xfrm>
        <a:graphic>
          <a:graphicData uri="http://schemas.openxmlformats.org/presentationml/2006/ole">
            <mc:AlternateContent xmlns:mc="http://schemas.openxmlformats.org/markup-compatibility/2006">
              <mc:Choice xmlns:v="urn:schemas-microsoft-com:vml" Requires="v">
                <p:oleObj spid="_x0000_s5141" name="Equation" r:id="rId12" imgW="126720" imgH="126720" progId="Equation.DSMT4">
                  <p:embed/>
                </p:oleObj>
              </mc:Choice>
              <mc:Fallback>
                <p:oleObj name="Equation" r:id="rId12" imgW="126720" imgH="126720" progId="Equation.DSMT4">
                  <p:embed/>
                  <p:pic>
                    <p:nvPicPr>
                      <p:cNvPr id="0" name=""/>
                      <p:cNvPicPr/>
                      <p:nvPr/>
                    </p:nvPicPr>
                    <p:blipFill>
                      <a:blip r:embed="rId13"/>
                      <a:stretch>
                        <a:fillRect/>
                      </a:stretch>
                    </p:blipFill>
                    <p:spPr>
                      <a:xfrm>
                        <a:off x="3282950" y="1755775"/>
                        <a:ext cx="382588" cy="382588"/>
                      </a:xfrm>
                      <a:prstGeom prst="rect">
                        <a:avLst/>
                      </a:prstGeom>
                    </p:spPr>
                  </p:pic>
                </p:oleObj>
              </mc:Fallback>
            </mc:AlternateContent>
          </a:graphicData>
        </a:graphic>
      </p:graphicFrame>
    </p:spTree>
    <p:extLst>
      <p:ext uri="{BB962C8B-B14F-4D97-AF65-F5344CB8AC3E}">
        <p14:creationId xmlns:p14="http://schemas.microsoft.com/office/powerpoint/2010/main" val="1844087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00B05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1000" fill="hold"/>
                                        <p:tgtEl>
                                          <p:spTgt spid="3"/>
                                        </p:tgtEl>
                                        <p:attrNameLst>
                                          <p:attrName>style.color</p:attrName>
                                        </p:attrNameLst>
                                      </p:cBhvr>
                                      <p:to>
                                        <a:srgbClr val="FFFFFF"/>
                                      </p:to>
                                    </p:animClr>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4"/>
                                        </p:tgtEl>
                                        <p:attrNameLst>
                                          <p:attrName>fillcolor</p:attrName>
                                        </p:attrNameLst>
                                      </p:cBhvr>
                                      <p:to>
                                        <a:srgbClr val="FF0000"/>
                                      </p:to>
                                    </p:animClr>
                                    <p:set>
                                      <p:cBhvr>
                                        <p:cTn id="16" dur="2000" fill="hold"/>
                                        <p:tgtEl>
                                          <p:spTgt spid="4"/>
                                        </p:tgtEl>
                                        <p:attrNameLst>
                                          <p:attrName>fill.type</p:attrName>
                                        </p:attrNameLst>
                                      </p:cBhvr>
                                      <p:to>
                                        <p:strVal val="solid"/>
                                      </p:to>
                                    </p:set>
                                    <p:set>
                                      <p:cBhvr>
                                        <p:cTn id="17" dur="2000" fill="hold"/>
                                        <p:tgtEl>
                                          <p:spTgt spid="4"/>
                                        </p:tgtEl>
                                        <p:attrNameLst>
                                          <p:attrName>fill.on</p:attrName>
                                        </p:attrNameLst>
                                      </p:cBhvr>
                                      <p:to>
                                        <p:strVal val="true"/>
                                      </p:to>
                                    </p:set>
                                  </p:childTnLst>
                                </p:cTn>
                              </p:par>
                              <p:par>
                                <p:cTn id="18" presetID="3" presetClass="emph" presetSubtype="2" fill="hold" grpId="0" nodeType="withEffect">
                                  <p:stCondLst>
                                    <p:cond delay="0"/>
                                  </p:stCondLst>
                                  <p:childTnLst>
                                    <p:animClr clrSpc="rgb" dir="cw">
                                      <p:cBhvr override="childStyle">
                                        <p:cTn id="19" dur="1000" fill="hold"/>
                                        <p:tgtEl>
                                          <p:spTgt spid="4"/>
                                        </p:tgtEl>
                                        <p:attrNameLst>
                                          <p:attrName>style.color</p:attrName>
                                        </p:attrNameLst>
                                      </p:cBhvr>
                                      <p:to>
                                        <a:srgbClr val="FFFFFF"/>
                                      </p:to>
                                    </p:animClr>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6"/>
                                        </p:tgtEl>
                                        <p:attrNameLst>
                                          <p:attrName>fillcolor</p:attrName>
                                        </p:attrNameLst>
                                      </p:cBhvr>
                                      <p:to>
                                        <a:srgbClr val="FF0000"/>
                                      </p:to>
                                    </p:animClr>
                                    <p:set>
                                      <p:cBhvr>
                                        <p:cTn id="25" dur="2000" fill="hold"/>
                                        <p:tgtEl>
                                          <p:spTgt spid="6"/>
                                        </p:tgtEl>
                                        <p:attrNameLst>
                                          <p:attrName>fill.type</p:attrName>
                                        </p:attrNameLst>
                                      </p:cBhvr>
                                      <p:to>
                                        <p:strVal val="solid"/>
                                      </p:to>
                                    </p:set>
                                    <p:set>
                                      <p:cBhvr>
                                        <p:cTn id="26" dur="2000" fill="hold"/>
                                        <p:tgtEl>
                                          <p:spTgt spid="6"/>
                                        </p:tgtEl>
                                        <p:attrNameLst>
                                          <p:attrName>fill.on</p:attrName>
                                        </p:attrNameLst>
                                      </p:cBhvr>
                                      <p:to>
                                        <p:strVal val="true"/>
                                      </p:to>
                                    </p:set>
                                  </p:childTnLst>
                                </p:cTn>
                              </p:par>
                              <p:par>
                                <p:cTn id="27" presetID="3" presetClass="emph" presetSubtype="2" fill="hold" grpId="0" nodeType="withEffect">
                                  <p:stCondLst>
                                    <p:cond delay="0"/>
                                  </p:stCondLst>
                                  <p:childTnLst>
                                    <p:animClr clrSpc="rgb" dir="cw">
                                      <p:cBhvr override="childStyle">
                                        <p:cTn id="28" dur="1000" fill="hold"/>
                                        <p:tgtEl>
                                          <p:spTgt spid="6"/>
                                        </p:tgtEl>
                                        <p:attrNameLst>
                                          <p:attrName>style.color</p:attrName>
                                        </p:attrNameLst>
                                      </p:cBhvr>
                                      <p:to>
                                        <a:srgbClr val="FFFFFF"/>
                                      </p:to>
                                    </p:animClr>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
                                        </p:tgtEl>
                                        <p:attrNameLst>
                                          <p:attrName>fillcolor</p:attrName>
                                        </p:attrNameLst>
                                      </p:cBhvr>
                                      <p:to>
                                        <a:srgbClr val="FF0000"/>
                                      </p:to>
                                    </p:animClr>
                                    <p:set>
                                      <p:cBhvr>
                                        <p:cTn id="34" dur="2000" fill="hold"/>
                                        <p:tgtEl>
                                          <p:spTgt spid="5"/>
                                        </p:tgtEl>
                                        <p:attrNameLst>
                                          <p:attrName>fill.type</p:attrName>
                                        </p:attrNameLst>
                                      </p:cBhvr>
                                      <p:to>
                                        <p:strVal val="solid"/>
                                      </p:to>
                                    </p:set>
                                    <p:set>
                                      <p:cBhvr>
                                        <p:cTn id="35" dur="2000" fill="hold"/>
                                        <p:tgtEl>
                                          <p:spTgt spid="5"/>
                                        </p:tgtEl>
                                        <p:attrNameLst>
                                          <p:attrName>fill.on</p:attrName>
                                        </p:attrNameLst>
                                      </p:cBhvr>
                                      <p:to>
                                        <p:strVal val="true"/>
                                      </p:to>
                                    </p:set>
                                  </p:childTnLst>
                                </p:cTn>
                              </p:par>
                              <p:par>
                                <p:cTn id="36" presetID="3" presetClass="emph" presetSubtype="2" fill="hold" grpId="0" nodeType="withEffect">
                                  <p:stCondLst>
                                    <p:cond delay="0"/>
                                  </p:stCondLst>
                                  <p:childTnLst>
                                    <p:animClr clrSpc="rgb" dir="cw">
                                      <p:cBhvr override="childStyle">
                                        <p:cTn id="37" dur="1000" fill="hold"/>
                                        <p:tgtEl>
                                          <p:spTgt spid="5"/>
                                        </p:tgtEl>
                                        <p:attrNameLst>
                                          <p:attrName>style.color</p:attrName>
                                        </p:attrNameLst>
                                      </p:cBhvr>
                                      <p:to>
                                        <a:srgbClr val="FFFFFF"/>
                                      </p:to>
                                    </p:animClr>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36D33-618D-4310-83CC-B386A54B51EB}"/>
              </a:ext>
            </a:extLst>
          </p:cNvPr>
          <p:cNvSpPr txBox="1"/>
          <p:nvPr/>
        </p:nvSpPr>
        <p:spPr>
          <a:xfrm>
            <a:off x="706582" y="332509"/>
            <a:ext cx="10903527" cy="584775"/>
          </a:xfrm>
          <a:prstGeom prst="rect">
            <a:avLst/>
          </a:prstGeom>
          <a:noFill/>
        </p:spPr>
        <p:txBody>
          <a:bodyPr wrap="square" rtlCol="0">
            <a:spAutoFit/>
          </a:bodyPr>
          <a:lstStyle/>
          <a:p>
            <a:r>
              <a:rPr lang="en-US" sz="3200" b="1" u="sng" dirty="0" err="1">
                <a:latin typeface="Times New Roman" panose="02020603050405020304" pitchFamily="18" charset="0"/>
                <a:cs typeface="Times New Roman" panose="02020603050405020304" pitchFamily="18" charset="0"/>
              </a:rPr>
              <a:t>Câu</a:t>
            </a:r>
            <a:r>
              <a:rPr lang="en-US" sz="3200" b="1" u="sng" dirty="0">
                <a:latin typeface="Times New Roman" panose="02020603050405020304" pitchFamily="18" charset="0"/>
                <a:cs typeface="Times New Roman" panose="02020603050405020304" pitchFamily="18" charset="0"/>
              </a:rPr>
              <a:t> 4</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a1">
            <a:hlinkClick r:id="" action="ppaction://macro?name=SlideLayout16.CorrectAnswer">
              <a:snd r:embed="rId2" name="correct.wav"/>
            </a:hlinkClick>
            <a:extLst>
              <a:ext uri="{FF2B5EF4-FFF2-40B4-BE49-F238E27FC236}">
                <a16:creationId xmlns:a16="http://schemas.microsoft.com/office/drawing/2014/main" id="{527A96FD-67B1-4B0E-A40A-C539E7AB21D5}"/>
              </a:ext>
            </a:extLst>
          </p:cNvPr>
          <p:cNvSpPr>
            <a:spLocks/>
          </p:cNvSpPr>
          <p:nvPr/>
        </p:nvSpPr>
        <p:spPr bwMode="gray">
          <a:xfrm>
            <a:off x="1729495" y="2228025"/>
            <a:ext cx="3355368" cy="1008111"/>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a:r>
              <a:rPr lang="en-US" sz="4400">
                <a:latin typeface="Times New Roman" panose="02020603050405020304" pitchFamily="18" charset="0"/>
                <a:cs typeface="Times New Roman" panose="02020603050405020304" pitchFamily="18" charset="0"/>
              </a:rPr>
              <a:t>- 3 </a:t>
            </a:r>
            <a:r>
              <a:rPr lang="en-US" sz="4400" baseline="30000">
                <a:latin typeface="Times New Roman" panose="02020603050405020304" pitchFamily="18" charset="0"/>
                <a:cs typeface="Times New Roman" panose="02020603050405020304" pitchFamily="18" charset="0"/>
              </a:rPr>
              <a:t>0</a:t>
            </a:r>
            <a:r>
              <a:rPr lang="en-US" sz="4400">
                <a:latin typeface="Times New Roman" panose="02020603050405020304" pitchFamily="18" charset="0"/>
                <a:cs typeface="Times New Roman" panose="02020603050405020304" pitchFamily="18" charset="0"/>
              </a:rPr>
              <a:t>C.</a:t>
            </a:r>
            <a:endParaRPr lang="en-US" sz="4400" dirty="0">
              <a:latin typeface="Times New Roman" panose="02020603050405020304" pitchFamily="18" charset="0"/>
              <a:cs typeface="Times New Roman" panose="02020603050405020304" pitchFamily="18" charset="0"/>
            </a:endParaRPr>
          </a:p>
        </p:txBody>
      </p:sp>
      <p:sp>
        <p:nvSpPr>
          <p:cNvPr id="4" name="a2">
            <a:hlinkClick r:id="" action="ppaction://macro?name=SlideLayout16.WrongAnswer">
              <a:snd r:embed="rId3" name="wrong.wav"/>
            </a:hlinkClick>
            <a:extLst>
              <a:ext uri="{FF2B5EF4-FFF2-40B4-BE49-F238E27FC236}">
                <a16:creationId xmlns:a16="http://schemas.microsoft.com/office/drawing/2014/main" id="{BEDF1505-5C98-4A8C-9DF7-CA517EB7991B}"/>
              </a:ext>
            </a:extLst>
          </p:cNvPr>
          <p:cNvSpPr>
            <a:spLocks/>
          </p:cNvSpPr>
          <p:nvPr/>
        </p:nvSpPr>
        <p:spPr bwMode="gray">
          <a:xfrm>
            <a:off x="5733703" y="3917370"/>
            <a:ext cx="3355368" cy="1008111"/>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a:r>
              <a:rPr lang="en-US" sz="4400">
                <a:latin typeface="Times New Roman" panose="02020603050405020304" pitchFamily="18" charset="0"/>
                <a:cs typeface="Times New Roman" panose="02020603050405020304" pitchFamily="18" charset="0"/>
              </a:rPr>
              <a:t>0 </a:t>
            </a:r>
            <a:r>
              <a:rPr lang="en-US" sz="4400" baseline="30000">
                <a:latin typeface="Times New Roman" panose="02020603050405020304" pitchFamily="18" charset="0"/>
                <a:cs typeface="Times New Roman" panose="02020603050405020304" pitchFamily="18" charset="0"/>
              </a:rPr>
              <a:t>0</a:t>
            </a:r>
            <a:r>
              <a:rPr lang="en-US" sz="4400">
                <a:latin typeface="Times New Roman" panose="02020603050405020304" pitchFamily="18" charset="0"/>
                <a:cs typeface="Times New Roman" panose="02020603050405020304" pitchFamily="18" charset="0"/>
              </a:rPr>
              <a:t>C.</a:t>
            </a:r>
            <a:endParaRPr lang="en-US" sz="4400" dirty="0">
              <a:latin typeface="Times New Roman" panose="02020603050405020304" pitchFamily="18" charset="0"/>
              <a:cs typeface="Times New Roman" panose="02020603050405020304" pitchFamily="18" charset="0"/>
            </a:endParaRPr>
          </a:p>
        </p:txBody>
      </p:sp>
      <p:sp>
        <p:nvSpPr>
          <p:cNvPr id="5" name="a3">
            <a:hlinkClick r:id="" action="ppaction://macro?name=SlideLayout16.WrongAnswer">
              <a:snd r:embed="rId3" name="wrong.wav"/>
            </a:hlinkClick>
            <a:extLst>
              <a:ext uri="{FF2B5EF4-FFF2-40B4-BE49-F238E27FC236}">
                <a16:creationId xmlns:a16="http://schemas.microsoft.com/office/drawing/2014/main" id="{BC2C01A7-15BC-434C-8B8B-09CB160AF807}"/>
              </a:ext>
            </a:extLst>
          </p:cNvPr>
          <p:cNvSpPr>
            <a:spLocks/>
          </p:cNvSpPr>
          <p:nvPr/>
        </p:nvSpPr>
        <p:spPr bwMode="gray">
          <a:xfrm>
            <a:off x="5719604" y="2240970"/>
            <a:ext cx="3355368" cy="1008111"/>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a:r>
              <a:rPr lang="en-US" sz="4400">
                <a:latin typeface="Times New Roman" panose="02020603050405020304" pitchFamily="18" charset="0"/>
                <a:cs typeface="Times New Roman" panose="02020603050405020304" pitchFamily="18" charset="0"/>
              </a:rPr>
              <a:t> 3 </a:t>
            </a:r>
            <a:r>
              <a:rPr lang="en-US" sz="4400" baseline="30000">
                <a:latin typeface="Times New Roman" panose="02020603050405020304" pitchFamily="18" charset="0"/>
                <a:cs typeface="Times New Roman" panose="02020603050405020304" pitchFamily="18" charset="0"/>
              </a:rPr>
              <a:t>0</a:t>
            </a:r>
            <a:r>
              <a:rPr lang="en-US" sz="4400">
                <a:latin typeface="Times New Roman" panose="02020603050405020304" pitchFamily="18" charset="0"/>
                <a:cs typeface="Times New Roman" panose="02020603050405020304" pitchFamily="18" charset="0"/>
              </a:rPr>
              <a:t>C.</a:t>
            </a:r>
            <a:endParaRPr lang="en-US" sz="4400" dirty="0">
              <a:latin typeface="Times New Roman" panose="02020603050405020304" pitchFamily="18" charset="0"/>
              <a:cs typeface="Times New Roman" panose="02020603050405020304" pitchFamily="18" charset="0"/>
            </a:endParaRPr>
          </a:p>
        </p:txBody>
      </p:sp>
      <p:sp>
        <p:nvSpPr>
          <p:cNvPr id="6" name="a4">
            <a:hlinkClick r:id="" action="ppaction://macro?name=SlideLayout16.WrongAnswer">
              <a:snd r:embed="rId3" name="wrong.wav"/>
            </a:hlinkClick>
            <a:extLst>
              <a:ext uri="{FF2B5EF4-FFF2-40B4-BE49-F238E27FC236}">
                <a16:creationId xmlns:a16="http://schemas.microsoft.com/office/drawing/2014/main" id="{A49949BD-FF2C-41F6-8D21-844B8F7284D3}"/>
              </a:ext>
            </a:extLst>
          </p:cNvPr>
          <p:cNvSpPr>
            <a:spLocks/>
          </p:cNvSpPr>
          <p:nvPr/>
        </p:nvSpPr>
        <p:spPr bwMode="gray">
          <a:xfrm>
            <a:off x="1729495" y="3710653"/>
            <a:ext cx="3355368" cy="1008111"/>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a:r>
              <a:rPr lang="en-US" sz="4400">
                <a:latin typeface="Times New Roman" panose="02020603050405020304" pitchFamily="18" charset="0"/>
                <a:cs typeface="Times New Roman" panose="02020603050405020304" pitchFamily="18" charset="0"/>
              </a:rPr>
              <a:t>1 </a:t>
            </a:r>
            <a:r>
              <a:rPr lang="en-US" sz="4400" baseline="30000">
                <a:latin typeface="Times New Roman" panose="02020603050405020304" pitchFamily="18" charset="0"/>
                <a:cs typeface="Times New Roman" panose="02020603050405020304" pitchFamily="18" charset="0"/>
              </a:rPr>
              <a:t>0</a:t>
            </a:r>
            <a:r>
              <a:rPr lang="en-US" sz="4400">
                <a:latin typeface="Times New Roman" panose="02020603050405020304" pitchFamily="18" charset="0"/>
                <a:cs typeface="Times New Roman" panose="02020603050405020304" pitchFamily="18" charset="0"/>
              </a:rPr>
              <a:t>C.</a:t>
            </a:r>
            <a:endParaRPr lang="en-US" sz="4400" dirty="0">
              <a:latin typeface="Times New Roman" panose="02020603050405020304" pitchFamily="18" charset="0"/>
              <a:cs typeface="Times New Roman" panose="02020603050405020304" pitchFamily="18" charset="0"/>
            </a:endParaRPr>
          </a:p>
        </p:txBody>
      </p:sp>
      <p:sp>
        <p:nvSpPr>
          <p:cNvPr id="8" name="Arrow: Left 7">
            <a:hlinkClick r:id="rId4" action="ppaction://hlinksldjump"/>
            <a:extLst>
              <a:ext uri="{FF2B5EF4-FFF2-40B4-BE49-F238E27FC236}">
                <a16:creationId xmlns:a16="http://schemas.microsoft.com/office/drawing/2014/main" id="{75F12C38-51AF-4488-B5E5-D8D96C58BEBB}"/>
              </a:ext>
            </a:extLst>
          </p:cNvPr>
          <p:cNvSpPr/>
          <p:nvPr/>
        </p:nvSpPr>
        <p:spPr>
          <a:xfrm>
            <a:off x="10337814" y="5985164"/>
            <a:ext cx="1272295" cy="5403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542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00B05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1000" fill="hold"/>
                                        <p:tgtEl>
                                          <p:spTgt spid="3"/>
                                        </p:tgtEl>
                                        <p:attrNameLst>
                                          <p:attrName>style.color</p:attrName>
                                        </p:attrNameLst>
                                      </p:cBhvr>
                                      <p:to>
                                        <a:srgbClr val="FFFFFF"/>
                                      </p:to>
                                    </p:animClr>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4"/>
                                        </p:tgtEl>
                                        <p:attrNameLst>
                                          <p:attrName>fillcolor</p:attrName>
                                        </p:attrNameLst>
                                      </p:cBhvr>
                                      <p:to>
                                        <a:srgbClr val="FF0000"/>
                                      </p:to>
                                    </p:animClr>
                                    <p:set>
                                      <p:cBhvr>
                                        <p:cTn id="16" dur="2000" fill="hold"/>
                                        <p:tgtEl>
                                          <p:spTgt spid="4"/>
                                        </p:tgtEl>
                                        <p:attrNameLst>
                                          <p:attrName>fill.type</p:attrName>
                                        </p:attrNameLst>
                                      </p:cBhvr>
                                      <p:to>
                                        <p:strVal val="solid"/>
                                      </p:to>
                                    </p:set>
                                    <p:set>
                                      <p:cBhvr>
                                        <p:cTn id="17" dur="2000" fill="hold"/>
                                        <p:tgtEl>
                                          <p:spTgt spid="4"/>
                                        </p:tgtEl>
                                        <p:attrNameLst>
                                          <p:attrName>fill.on</p:attrName>
                                        </p:attrNameLst>
                                      </p:cBhvr>
                                      <p:to>
                                        <p:strVal val="true"/>
                                      </p:to>
                                    </p:set>
                                  </p:childTnLst>
                                </p:cTn>
                              </p:par>
                              <p:par>
                                <p:cTn id="18" presetID="3" presetClass="emph" presetSubtype="2" fill="hold" grpId="0" nodeType="withEffect">
                                  <p:stCondLst>
                                    <p:cond delay="0"/>
                                  </p:stCondLst>
                                  <p:childTnLst>
                                    <p:animClr clrSpc="rgb" dir="cw">
                                      <p:cBhvr override="childStyle">
                                        <p:cTn id="19" dur="1000" fill="hold"/>
                                        <p:tgtEl>
                                          <p:spTgt spid="4"/>
                                        </p:tgtEl>
                                        <p:attrNameLst>
                                          <p:attrName>style.color</p:attrName>
                                        </p:attrNameLst>
                                      </p:cBhvr>
                                      <p:to>
                                        <a:srgbClr val="FFFFFF"/>
                                      </p:to>
                                    </p:animClr>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6"/>
                                        </p:tgtEl>
                                        <p:attrNameLst>
                                          <p:attrName>fillcolor</p:attrName>
                                        </p:attrNameLst>
                                      </p:cBhvr>
                                      <p:to>
                                        <a:srgbClr val="FF0000"/>
                                      </p:to>
                                    </p:animClr>
                                    <p:set>
                                      <p:cBhvr>
                                        <p:cTn id="25" dur="2000" fill="hold"/>
                                        <p:tgtEl>
                                          <p:spTgt spid="6"/>
                                        </p:tgtEl>
                                        <p:attrNameLst>
                                          <p:attrName>fill.type</p:attrName>
                                        </p:attrNameLst>
                                      </p:cBhvr>
                                      <p:to>
                                        <p:strVal val="solid"/>
                                      </p:to>
                                    </p:set>
                                    <p:set>
                                      <p:cBhvr>
                                        <p:cTn id="26" dur="2000" fill="hold"/>
                                        <p:tgtEl>
                                          <p:spTgt spid="6"/>
                                        </p:tgtEl>
                                        <p:attrNameLst>
                                          <p:attrName>fill.on</p:attrName>
                                        </p:attrNameLst>
                                      </p:cBhvr>
                                      <p:to>
                                        <p:strVal val="true"/>
                                      </p:to>
                                    </p:set>
                                  </p:childTnLst>
                                </p:cTn>
                              </p:par>
                              <p:par>
                                <p:cTn id="27" presetID="3" presetClass="emph" presetSubtype="2" fill="hold" grpId="0" nodeType="withEffect">
                                  <p:stCondLst>
                                    <p:cond delay="0"/>
                                  </p:stCondLst>
                                  <p:childTnLst>
                                    <p:animClr clrSpc="rgb" dir="cw">
                                      <p:cBhvr override="childStyle">
                                        <p:cTn id="28" dur="1000" fill="hold"/>
                                        <p:tgtEl>
                                          <p:spTgt spid="6"/>
                                        </p:tgtEl>
                                        <p:attrNameLst>
                                          <p:attrName>style.color</p:attrName>
                                        </p:attrNameLst>
                                      </p:cBhvr>
                                      <p:to>
                                        <a:srgbClr val="FFFFFF"/>
                                      </p:to>
                                    </p:animClr>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
                                        </p:tgtEl>
                                        <p:attrNameLst>
                                          <p:attrName>fillcolor</p:attrName>
                                        </p:attrNameLst>
                                      </p:cBhvr>
                                      <p:to>
                                        <a:srgbClr val="FF0000"/>
                                      </p:to>
                                    </p:animClr>
                                    <p:set>
                                      <p:cBhvr>
                                        <p:cTn id="34" dur="2000" fill="hold"/>
                                        <p:tgtEl>
                                          <p:spTgt spid="5"/>
                                        </p:tgtEl>
                                        <p:attrNameLst>
                                          <p:attrName>fill.type</p:attrName>
                                        </p:attrNameLst>
                                      </p:cBhvr>
                                      <p:to>
                                        <p:strVal val="solid"/>
                                      </p:to>
                                    </p:set>
                                    <p:set>
                                      <p:cBhvr>
                                        <p:cTn id="35" dur="2000" fill="hold"/>
                                        <p:tgtEl>
                                          <p:spTgt spid="5"/>
                                        </p:tgtEl>
                                        <p:attrNameLst>
                                          <p:attrName>fill.on</p:attrName>
                                        </p:attrNameLst>
                                      </p:cBhvr>
                                      <p:to>
                                        <p:strVal val="true"/>
                                      </p:to>
                                    </p:set>
                                  </p:childTnLst>
                                </p:cTn>
                              </p:par>
                              <p:par>
                                <p:cTn id="36" presetID="3" presetClass="emph" presetSubtype="2" fill="hold" grpId="0" nodeType="withEffect">
                                  <p:stCondLst>
                                    <p:cond delay="0"/>
                                  </p:stCondLst>
                                  <p:childTnLst>
                                    <p:animClr clrSpc="rgb" dir="cw">
                                      <p:cBhvr override="childStyle">
                                        <p:cTn id="37" dur="1000" fill="hold"/>
                                        <p:tgtEl>
                                          <p:spTgt spid="5"/>
                                        </p:tgtEl>
                                        <p:attrNameLst>
                                          <p:attrName>style.color</p:attrName>
                                        </p:attrNameLst>
                                      </p:cBhvr>
                                      <p:to>
                                        <a:srgbClr val="FFFFFF"/>
                                      </p:to>
                                    </p:animClr>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1952625" y="571500"/>
            <a:ext cx="60721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solidFill>
                  <a:srgbClr val="003300"/>
                </a:solidFill>
                <a:latin typeface="Times New Roman" panose="02020603050405020304" pitchFamily="18" charset="0"/>
                <a:cs typeface="Times New Roman" panose="02020603050405020304" pitchFamily="18" charset="0"/>
              </a:rPr>
              <a:t>So sánh độ cao của hai địa điểm này </a:t>
            </a:r>
            <a:r>
              <a:rPr lang="en-US" altLang="en-US" sz="2800" b="1" i="1">
                <a:solidFill>
                  <a:srgbClr val="003300"/>
                </a:solidFill>
                <a:latin typeface="Times New Roman" panose="02020603050405020304" pitchFamily="18" charset="0"/>
                <a:cs typeface="Times New Roman" panose="02020603050405020304" pitchFamily="18" charset="0"/>
              </a:rPr>
              <a:t>với mực nước biển</a:t>
            </a:r>
            <a:r>
              <a:rPr lang="en-US" altLang="en-US" sz="2800" b="1">
                <a:solidFill>
                  <a:srgbClr val="003300"/>
                </a:solidFill>
                <a:latin typeface="Times New Roman" panose="02020603050405020304" pitchFamily="18" charset="0"/>
                <a:cs typeface="Times New Roman" panose="02020603050405020304" pitchFamily="18" charset="0"/>
              </a:rPr>
              <a:t>?</a:t>
            </a:r>
          </a:p>
        </p:txBody>
      </p:sp>
      <p:pic>
        <p:nvPicPr>
          <p:cNvPr id="59394" name="Picture 2" descr="Fansipan_summ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428750"/>
            <a:ext cx="4354512"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1738313" y="115889"/>
            <a:ext cx="8786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800" b="1">
                <a:solidFill>
                  <a:srgbClr val="FD6941"/>
                </a:solidFill>
                <a:latin typeface="Times New Roman" panose="02020603050405020304" pitchFamily="18" charset="0"/>
                <a:cs typeface="Times New Roman" panose="02020603050405020304" pitchFamily="18" charset="0"/>
              </a:rPr>
              <a:t>ĐỘ CAO THẤP Ở CÁC ĐỊA ĐIỂM TRÊN TRÁI ĐẤT</a:t>
            </a:r>
          </a:p>
        </p:txBody>
      </p:sp>
      <p:pic>
        <p:nvPicPr>
          <p:cNvPr id="60418" name="Picture 2" descr="day v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1643064"/>
            <a:ext cx="43434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6181725" y="5214939"/>
            <a:ext cx="43434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3000" b="1">
                <a:solidFill>
                  <a:schemeClr val="bg1"/>
                </a:solidFill>
                <a:latin typeface="Times New Roman" panose="02020603050405020304" pitchFamily="18" charset="0"/>
                <a:cs typeface="Times New Roman" panose="02020603050405020304" pitchFamily="18" charset="0"/>
              </a:rPr>
              <a:t>Độ cao đáy của vịnh</a:t>
            </a:r>
          </a:p>
          <a:p>
            <a:pPr algn="ctr" eaLnBrk="1" hangingPunct="1">
              <a:spcBef>
                <a:spcPct val="50000"/>
              </a:spcBef>
              <a:buClrTx/>
              <a:buSzTx/>
              <a:buFontTx/>
              <a:buNone/>
            </a:pPr>
            <a:r>
              <a:rPr lang="en-US" altLang="en-US" sz="3000" b="1">
                <a:solidFill>
                  <a:schemeClr val="bg1"/>
                </a:solidFill>
                <a:latin typeface="Times New Roman" panose="02020603050405020304" pitchFamily="18" charset="0"/>
                <a:cs typeface="Times New Roman" panose="02020603050405020304" pitchFamily="18" charset="0"/>
              </a:rPr>
              <a:t>Cam Ranh cao: – 30 m.</a:t>
            </a:r>
          </a:p>
        </p:txBody>
      </p:sp>
      <p:sp>
        <p:nvSpPr>
          <p:cNvPr id="95242" name="Text Box 10"/>
          <p:cNvSpPr txBox="1">
            <a:spLocks noChangeArrowheads="1"/>
          </p:cNvSpPr>
          <p:nvPr/>
        </p:nvSpPr>
        <p:spPr bwMode="auto">
          <a:xfrm>
            <a:off x="6167438" y="857251"/>
            <a:ext cx="446246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a:spcBef>
                <a:spcPct val="50000"/>
              </a:spcBef>
              <a:buClrTx/>
              <a:buSzTx/>
              <a:buFontTx/>
              <a:buNone/>
            </a:pPr>
            <a:r>
              <a:rPr lang="en-US" altLang="en-US" sz="2800" b="1">
                <a:latin typeface="Times New Roman" panose="02020603050405020304" pitchFamily="18" charset="0"/>
                <a:cs typeface="Times New Roman" panose="02020603050405020304" pitchFamily="18" charset="0"/>
              </a:rPr>
              <a:t>Độ cao </a:t>
            </a:r>
            <a:r>
              <a:rPr lang="en-US" altLang="en-US" sz="2800" b="1" u="sng">
                <a:solidFill>
                  <a:srgbClr val="FF0000"/>
                </a:solidFill>
                <a:latin typeface="Times New Roman" panose="02020603050405020304" pitchFamily="18" charset="0"/>
                <a:cs typeface="Times New Roman" panose="02020603050405020304" pitchFamily="18" charset="0"/>
              </a:rPr>
              <a:t>dưới</a:t>
            </a:r>
            <a:r>
              <a:rPr lang="en-US" altLang="en-US" sz="2800" b="1">
                <a:latin typeface="Times New Roman" panose="02020603050405020304" pitchFamily="18" charset="0"/>
                <a:cs typeface="Times New Roman" panose="02020603050405020304" pitchFamily="18" charset="0"/>
              </a:rPr>
              <a:t> mực nước biển </a:t>
            </a:r>
          </a:p>
        </p:txBody>
      </p:sp>
      <p:sp>
        <p:nvSpPr>
          <p:cNvPr id="95243" name="Text Box 11"/>
          <p:cNvSpPr txBox="1">
            <a:spLocks noChangeArrowheads="1"/>
          </p:cNvSpPr>
          <p:nvPr/>
        </p:nvSpPr>
        <p:spPr bwMode="auto">
          <a:xfrm>
            <a:off x="1738313" y="857251"/>
            <a:ext cx="4394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spcBef>
                <a:spcPct val="50000"/>
              </a:spcBef>
              <a:buClrTx/>
              <a:buSzTx/>
              <a:buFontTx/>
              <a:buNone/>
            </a:pPr>
            <a:r>
              <a:rPr lang="en-US" altLang="en-US" sz="2800" b="1">
                <a:latin typeface="Times New Roman" panose="02020603050405020304" pitchFamily="18" charset="0"/>
                <a:cs typeface="Times New Roman" panose="02020603050405020304" pitchFamily="18" charset="0"/>
              </a:rPr>
              <a:t>Độ cao </a:t>
            </a:r>
            <a:r>
              <a:rPr lang="en-US" altLang="en-US" sz="2800" b="1" u="sng">
                <a:solidFill>
                  <a:srgbClr val="FF0000"/>
                </a:solidFill>
                <a:latin typeface="Times New Roman" panose="02020603050405020304" pitchFamily="18" charset="0"/>
                <a:cs typeface="Times New Roman" panose="02020603050405020304" pitchFamily="18" charset="0"/>
              </a:rPr>
              <a:t>trên</a:t>
            </a:r>
            <a:r>
              <a:rPr lang="en-US" altLang="en-US" sz="2800" b="1">
                <a:latin typeface="Times New Roman" panose="02020603050405020304" pitchFamily="18" charset="0"/>
                <a:cs typeface="Times New Roman" panose="02020603050405020304" pitchFamily="18" charset="0"/>
              </a:rPr>
              <a:t> mực nước biển </a:t>
            </a:r>
          </a:p>
        </p:txBody>
      </p:sp>
      <p:sp>
        <p:nvSpPr>
          <p:cNvPr id="59396" name="Text Box 4"/>
          <p:cNvSpPr txBox="1">
            <a:spLocks noChangeArrowheads="1"/>
          </p:cNvSpPr>
          <p:nvPr/>
        </p:nvSpPr>
        <p:spPr bwMode="auto">
          <a:xfrm>
            <a:off x="1595438" y="5143500"/>
            <a:ext cx="4572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800" b="1">
                <a:solidFill>
                  <a:schemeClr val="bg1"/>
                </a:solidFill>
                <a:latin typeface="Times New Roman" panose="02020603050405020304" pitchFamily="18" charset="0"/>
                <a:cs typeface="Times New Roman" panose="02020603050405020304" pitchFamily="18" charset="0"/>
              </a:rPr>
              <a:t>Độ cao đỉnh núi :</a:t>
            </a:r>
          </a:p>
          <a:p>
            <a:pPr algn="ctr" eaLnBrk="1" hangingPunct="1">
              <a:spcBef>
                <a:spcPct val="50000"/>
              </a:spcBef>
              <a:buClrTx/>
              <a:buSzTx/>
              <a:buFontTx/>
              <a:buNone/>
            </a:pPr>
            <a:r>
              <a:rPr lang="en-US" altLang="en-US" sz="2800" b="1">
                <a:solidFill>
                  <a:schemeClr val="bg1"/>
                </a:solidFill>
                <a:latin typeface="Times New Roman" panose="02020603050405020304" pitchFamily="18" charset="0"/>
                <a:cs typeface="Times New Roman" panose="02020603050405020304" pitchFamily="18" charset="0"/>
              </a:rPr>
              <a:t>Phan-xi-păng cao: +3143 m </a:t>
            </a:r>
          </a:p>
        </p:txBody>
      </p:sp>
      <p:sp>
        <p:nvSpPr>
          <p:cNvPr id="10" name="TextBox 9"/>
          <p:cNvSpPr txBox="1">
            <a:spLocks noChangeArrowheads="1"/>
          </p:cNvSpPr>
          <p:nvPr/>
        </p:nvSpPr>
        <p:spPr bwMode="auto">
          <a:xfrm>
            <a:off x="2024063" y="71438"/>
            <a:ext cx="3143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3200" b="1" u="sng">
                <a:solidFill>
                  <a:srgbClr val="FF0000"/>
                </a:solidFill>
                <a:latin typeface="Times New Roman" panose="02020603050405020304" pitchFamily="18" charset="0"/>
                <a:cs typeface="Times New Roman" panose="02020603050405020304" pitchFamily="18" charset="0"/>
              </a:rPr>
              <a:t>Bài 7/Tr 70 SGK</a:t>
            </a:r>
          </a:p>
        </p:txBody>
      </p:sp>
    </p:spTree>
    <p:extLst>
      <p:ext uri="{BB962C8B-B14F-4D97-AF65-F5344CB8AC3E}">
        <p14:creationId xmlns:p14="http://schemas.microsoft.com/office/powerpoint/2010/main" val="2809506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9396"/>
                                        </p:tgtEl>
                                        <p:attrNameLst>
                                          <p:attrName>style.visibility</p:attrName>
                                        </p:attrNameLst>
                                      </p:cBhvr>
                                      <p:to>
                                        <p:strVal val="visible"/>
                                      </p:to>
                                    </p:set>
                                    <p:animEffect transition="in" filter="blinds(horizontal)">
                                      <p:cBhvr>
                                        <p:cTn id="10" dur="500"/>
                                        <p:tgtEl>
                                          <p:spTgt spid="593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60418"/>
                                        </p:tgtEl>
                                        <p:attrNameLst>
                                          <p:attrName>style.visibility</p:attrName>
                                        </p:attrNameLst>
                                      </p:cBhvr>
                                      <p:to>
                                        <p:strVal val="visible"/>
                                      </p:to>
                                    </p:set>
                                    <p:animEffect transition="in" filter="blinds(horizontal)">
                                      <p:cBhvr>
                                        <p:cTn id="15" dur="500"/>
                                        <p:tgtEl>
                                          <p:spTgt spid="6041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0419"/>
                                        </p:tgtEl>
                                        <p:attrNameLst>
                                          <p:attrName>style.visibility</p:attrName>
                                        </p:attrNameLst>
                                      </p:cBhvr>
                                      <p:to>
                                        <p:strVal val="visible"/>
                                      </p:to>
                                    </p:set>
                                    <p:animEffect transition="in" filter="blinds(horizontal)">
                                      <p:cBhvr>
                                        <p:cTn id="18" dur="500"/>
                                        <p:tgtEl>
                                          <p:spTgt spid="604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25" presetClass="entr" presetSubtype="0" fill="hold" grpId="0" nodeType="withEffect">
                                  <p:stCondLst>
                                    <p:cond delay="0"/>
                                  </p:stCondLst>
                                  <p:childTnLst>
                                    <p:set>
                                      <p:cBhvr>
                                        <p:cTn id="37" dur="1" fill="hold">
                                          <p:stCondLst>
                                            <p:cond delay="0"/>
                                          </p:stCondLst>
                                        </p:cTn>
                                        <p:tgtEl>
                                          <p:spTgt spid="95243"/>
                                        </p:tgtEl>
                                        <p:attrNameLst>
                                          <p:attrName>style.visibility</p:attrName>
                                        </p:attrNameLst>
                                      </p:cBhvr>
                                      <p:to>
                                        <p:strVal val="visible"/>
                                      </p:to>
                                    </p:set>
                                    <p:anim calcmode="lin" valueType="num">
                                      <p:cBhvr>
                                        <p:cTn id="38" dur="500" decel="50000" fill="hold">
                                          <p:stCondLst>
                                            <p:cond delay="0"/>
                                          </p:stCondLst>
                                        </p:cTn>
                                        <p:tgtEl>
                                          <p:spTgt spid="95243"/>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95243"/>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95243"/>
                                        </p:tgtEl>
                                        <p:attrNameLst>
                                          <p:attrName>ppt_w</p:attrName>
                                        </p:attrNameLst>
                                      </p:cBhvr>
                                      <p:tavLst>
                                        <p:tav tm="0">
                                          <p:val>
                                            <p:strVal val="#ppt_w*.05"/>
                                          </p:val>
                                        </p:tav>
                                        <p:tav tm="100000">
                                          <p:val>
                                            <p:strVal val="#ppt_w"/>
                                          </p:val>
                                        </p:tav>
                                      </p:tavLst>
                                    </p:anim>
                                    <p:anim calcmode="lin" valueType="num">
                                      <p:cBhvr>
                                        <p:cTn id="41" dur="1000" fill="hold"/>
                                        <p:tgtEl>
                                          <p:spTgt spid="95243"/>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95243"/>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95243"/>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95243"/>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9524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5" presetClass="entr" presetSubtype="0" fill="hold" grpId="0" nodeType="clickEffect">
                                  <p:stCondLst>
                                    <p:cond delay="0"/>
                                  </p:stCondLst>
                                  <p:childTnLst>
                                    <p:set>
                                      <p:cBhvr>
                                        <p:cTn id="49" dur="1" fill="hold">
                                          <p:stCondLst>
                                            <p:cond delay="0"/>
                                          </p:stCondLst>
                                        </p:cTn>
                                        <p:tgtEl>
                                          <p:spTgt spid="95242"/>
                                        </p:tgtEl>
                                        <p:attrNameLst>
                                          <p:attrName>style.visibility</p:attrName>
                                        </p:attrNameLst>
                                      </p:cBhvr>
                                      <p:to>
                                        <p:strVal val="visible"/>
                                      </p:to>
                                    </p:set>
                                    <p:anim calcmode="lin" valueType="num">
                                      <p:cBhvr>
                                        <p:cTn id="50" dur="500" decel="50000" fill="hold">
                                          <p:stCondLst>
                                            <p:cond delay="0"/>
                                          </p:stCondLst>
                                        </p:cTn>
                                        <p:tgtEl>
                                          <p:spTgt spid="95242"/>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95242"/>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95242"/>
                                        </p:tgtEl>
                                        <p:attrNameLst>
                                          <p:attrName>ppt_w</p:attrName>
                                        </p:attrNameLst>
                                      </p:cBhvr>
                                      <p:tavLst>
                                        <p:tav tm="0">
                                          <p:val>
                                            <p:strVal val="#ppt_w*.05"/>
                                          </p:val>
                                        </p:tav>
                                        <p:tav tm="100000">
                                          <p:val>
                                            <p:strVal val="#ppt_w"/>
                                          </p:val>
                                        </p:tav>
                                      </p:tavLst>
                                    </p:anim>
                                    <p:anim calcmode="lin" valueType="num">
                                      <p:cBhvr>
                                        <p:cTn id="53" dur="1000" fill="hold"/>
                                        <p:tgtEl>
                                          <p:spTgt spid="95242"/>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95242"/>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95242"/>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95242"/>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9524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xit" presetSubtype="10" fill="hold" grpId="0" nodeType="clickEffect">
                                  <p:stCondLst>
                                    <p:cond delay="0"/>
                                  </p:stCondLst>
                                  <p:childTnLst>
                                    <p:animEffect transition="out" filter="blinds(horizontal)">
                                      <p:cBhvr>
                                        <p:cTn id="61" dur="500"/>
                                        <p:tgtEl>
                                          <p:spTgt spid="18435"/>
                                        </p:tgtEl>
                                      </p:cBhvr>
                                    </p:animEffect>
                                    <p:set>
                                      <p:cBhvr>
                                        <p:cTn id="62" dur="1" fill="hold">
                                          <p:stCondLst>
                                            <p:cond delay="499"/>
                                          </p:stCondLst>
                                        </p:cTn>
                                        <p:tgtEl>
                                          <p:spTgt spid="18435"/>
                                        </p:tgtEl>
                                        <p:attrNameLst>
                                          <p:attrName>style.visibility</p:attrName>
                                        </p:attrNameLst>
                                      </p:cBhvr>
                                      <p:to>
                                        <p:strVal val="hidden"/>
                                      </p:to>
                                    </p:set>
                                  </p:childTnLst>
                                </p:cTn>
                              </p:par>
                              <p:par>
                                <p:cTn id="63" presetID="3" presetClass="entr" presetSubtype="1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linds(horizontal)">
                                      <p:cBhvr>
                                        <p:cTn id="6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8435" grpId="0"/>
      <p:bldP spid="60419" grpId="0"/>
      <p:bldP spid="95242" grpId="0" animBg="1"/>
      <p:bldP spid="95243" grpId="0" animBg="1"/>
      <p:bldP spid="5939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94" name="Text Box 5"/>
          <p:cNvSpPr txBox="1">
            <a:spLocks noChangeArrowheads="1"/>
          </p:cNvSpPr>
          <p:nvPr/>
        </p:nvSpPr>
        <p:spPr bwMode="auto">
          <a:xfrm>
            <a:off x="6738939" y="4940301"/>
            <a:ext cx="3786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3200" b="1">
                <a:solidFill>
                  <a:srgbClr val="000099"/>
                </a:solidFill>
                <a:latin typeface="Times New Roman" panose="02020603050405020304" pitchFamily="18" charset="0"/>
                <a:cs typeface="Times New Roman" panose="02020603050405020304" pitchFamily="18" charset="0"/>
              </a:rPr>
              <a:t>Độ viễn thị: </a:t>
            </a:r>
          </a:p>
          <a:p>
            <a:pPr algn="ctr" eaLnBrk="1" hangingPunct="1">
              <a:spcBef>
                <a:spcPct val="50000"/>
              </a:spcBef>
              <a:buClrTx/>
              <a:buSzTx/>
              <a:buFontTx/>
              <a:buNone/>
            </a:pPr>
            <a:r>
              <a:rPr lang="en-US" altLang="en-US" sz="3200" b="1">
                <a:solidFill>
                  <a:srgbClr val="000099"/>
                </a:solidFill>
                <a:latin typeface="Times New Roman" panose="02020603050405020304" pitchFamily="18" charset="0"/>
                <a:cs typeface="Times New Roman" panose="02020603050405020304" pitchFamily="18" charset="0"/>
              </a:rPr>
              <a:t>+2 đi-ôp, +3 đi-ôp, ...</a:t>
            </a:r>
          </a:p>
        </p:txBody>
      </p:sp>
      <p:sp>
        <p:nvSpPr>
          <p:cNvPr id="75795" name="Text Box 19"/>
          <p:cNvSpPr txBox="1">
            <a:spLocks noChangeArrowheads="1"/>
          </p:cNvSpPr>
          <p:nvPr/>
        </p:nvSpPr>
        <p:spPr bwMode="auto">
          <a:xfrm>
            <a:off x="1452563" y="4868864"/>
            <a:ext cx="4140201"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a:spcBef>
                <a:spcPct val="50000"/>
              </a:spcBef>
              <a:buClrTx/>
              <a:buSzTx/>
              <a:buFontTx/>
              <a:buNone/>
            </a:pPr>
            <a:r>
              <a:rPr lang="en-US" altLang="en-US" sz="3200" b="1">
                <a:solidFill>
                  <a:srgbClr val="000099"/>
                </a:solidFill>
                <a:latin typeface="Times New Roman" panose="02020603050405020304" pitchFamily="18" charset="0"/>
                <a:cs typeface="Times New Roman" panose="02020603050405020304" pitchFamily="18" charset="0"/>
              </a:rPr>
              <a:t>Độ cận thị: </a:t>
            </a:r>
          </a:p>
          <a:p>
            <a:pPr>
              <a:spcBef>
                <a:spcPct val="50000"/>
              </a:spcBef>
              <a:buClrTx/>
              <a:buSzTx/>
              <a:buFontTx/>
              <a:buNone/>
            </a:pPr>
            <a:r>
              <a:rPr lang="en-US" altLang="en-US" sz="3200" b="1">
                <a:solidFill>
                  <a:srgbClr val="000099"/>
                </a:solidFill>
                <a:latin typeface="Times New Roman" panose="02020603050405020304" pitchFamily="18" charset="0"/>
                <a:cs typeface="Times New Roman" panose="02020603050405020304" pitchFamily="18" charset="0"/>
              </a:rPr>
              <a:t>    -2 đi-ôp; -3 đi-ôp, ...</a:t>
            </a:r>
          </a:p>
        </p:txBody>
      </p:sp>
      <p:pic>
        <p:nvPicPr>
          <p:cNvPr id="37" name="Picture 36" descr="2040085b133af5992b4-7fdb.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532064" y="2060575"/>
            <a:ext cx="21605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9"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1989139"/>
            <a:ext cx="1951038"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5"/>
          <p:cNvSpPr txBox="1">
            <a:spLocks noChangeArrowheads="1"/>
          </p:cNvSpPr>
          <p:nvPr/>
        </p:nvSpPr>
        <p:spPr bwMode="auto">
          <a:xfrm>
            <a:off x="3810000" y="188913"/>
            <a:ext cx="4586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3200" b="1">
                <a:solidFill>
                  <a:srgbClr val="FF0000"/>
                </a:solidFill>
                <a:latin typeface="Times New Roman" panose="02020603050405020304" pitchFamily="18" charset="0"/>
                <a:cs typeface="Times New Roman" panose="02020603050405020304" pitchFamily="18" charset="0"/>
              </a:rPr>
              <a:t>CÁC TẬT CỦA MẮT</a:t>
            </a:r>
          </a:p>
        </p:txBody>
      </p:sp>
      <p:sp>
        <p:nvSpPr>
          <p:cNvPr id="75801" name="Text Box 5"/>
          <p:cNvSpPr txBox="1">
            <a:spLocks noChangeArrowheads="1"/>
          </p:cNvSpPr>
          <p:nvPr/>
        </p:nvSpPr>
        <p:spPr bwMode="auto">
          <a:xfrm>
            <a:off x="7096125" y="1214438"/>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3200" b="1">
                <a:solidFill>
                  <a:srgbClr val="0000FF"/>
                </a:solidFill>
                <a:latin typeface="Times New Roman" panose="02020603050405020304" pitchFamily="18" charset="0"/>
                <a:cs typeface="Times New Roman" panose="02020603050405020304" pitchFamily="18" charset="0"/>
              </a:rPr>
              <a:t>Mắt viễn thị</a:t>
            </a:r>
          </a:p>
        </p:txBody>
      </p:sp>
      <p:sp>
        <p:nvSpPr>
          <p:cNvPr id="75802" name="Text Box 5"/>
          <p:cNvSpPr txBox="1">
            <a:spLocks noChangeArrowheads="1"/>
          </p:cNvSpPr>
          <p:nvPr/>
        </p:nvSpPr>
        <p:spPr bwMode="auto">
          <a:xfrm>
            <a:off x="2532064" y="1214438"/>
            <a:ext cx="2592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3200" b="1">
                <a:solidFill>
                  <a:srgbClr val="0000FF"/>
                </a:solidFill>
                <a:latin typeface="Times New Roman" panose="02020603050405020304" pitchFamily="18" charset="0"/>
                <a:cs typeface="Times New Roman" panose="02020603050405020304" pitchFamily="18" charset="0"/>
              </a:rPr>
              <a:t>Mắt cận thị</a:t>
            </a:r>
          </a:p>
        </p:txBody>
      </p:sp>
    </p:spTree>
    <p:extLst>
      <p:ext uri="{BB962C8B-B14F-4D97-AF65-F5344CB8AC3E}">
        <p14:creationId xmlns:p14="http://schemas.microsoft.com/office/powerpoint/2010/main" val="3011797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5802"/>
                                        </p:tgtEl>
                                        <p:attrNameLst>
                                          <p:attrName>style.visibility</p:attrName>
                                        </p:attrNameLst>
                                      </p:cBhvr>
                                      <p:to>
                                        <p:strVal val="visible"/>
                                      </p:to>
                                    </p:set>
                                    <p:animEffect transition="in" filter="box(in)">
                                      <p:cBhvr>
                                        <p:cTn id="7" dur="500"/>
                                        <p:tgtEl>
                                          <p:spTgt spid="75802"/>
                                        </p:tgtEl>
                                      </p:cBhvr>
                                    </p:animEffect>
                                  </p:childTnLst>
                                </p:cTn>
                              </p:par>
                              <p:par>
                                <p:cTn id="8" presetID="4" presetClass="entr" presetSubtype="16"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ox(in)">
                                      <p:cBhvr>
                                        <p:cTn id="10" dur="500"/>
                                        <p:tgtEl>
                                          <p:spTgt spid="3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75795"/>
                                        </p:tgtEl>
                                        <p:attrNameLst>
                                          <p:attrName>style.visibility</p:attrName>
                                        </p:attrNameLst>
                                      </p:cBhvr>
                                      <p:to>
                                        <p:strVal val="visible"/>
                                      </p:to>
                                    </p:set>
                                    <p:animEffect transition="in" filter="box(in)">
                                      <p:cBhvr>
                                        <p:cTn id="13" dur="500"/>
                                        <p:tgtEl>
                                          <p:spTgt spid="7579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75801"/>
                                        </p:tgtEl>
                                        <p:attrNameLst>
                                          <p:attrName>style.visibility</p:attrName>
                                        </p:attrNameLst>
                                      </p:cBhvr>
                                      <p:to>
                                        <p:strVal val="visible"/>
                                      </p:to>
                                    </p:set>
                                    <p:animEffect transition="in" filter="box(in)">
                                      <p:cBhvr>
                                        <p:cTn id="18" dur="500"/>
                                        <p:tgtEl>
                                          <p:spTgt spid="75801"/>
                                        </p:tgtEl>
                                      </p:cBhvr>
                                    </p:animEffect>
                                  </p:childTnLst>
                                </p:cTn>
                              </p:par>
                              <p:par>
                                <p:cTn id="19" presetID="4" presetClass="entr" presetSubtype="16" fill="hold" nodeType="withEffect">
                                  <p:stCondLst>
                                    <p:cond delay="0"/>
                                  </p:stCondLst>
                                  <p:childTnLst>
                                    <p:set>
                                      <p:cBhvr>
                                        <p:cTn id="20" dur="1" fill="hold">
                                          <p:stCondLst>
                                            <p:cond delay="0"/>
                                          </p:stCondLst>
                                        </p:cTn>
                                        <p:tgtEl>
                                          <p:spTgt spid="75799"/>
                                        </p:tgtEl>
                                        <p:attrNameLst>
                                          <p:attrName>style.visibility</p:attrName>
                                        </p:attrNameLst>
                                      </p:cBhvr>
                                      <p:to>
                                        <p:strVal val="visible"/>
                                      </p:to>
                                    </p:set>
                                    <p:animEffect transition="in" filter="box(in)">
                                      <p:cBhvr>
                                        <p:cTn id="21" dur="500"/>
                                        <p:tgtEl>
                                          <p:spTgt spid="75799"/>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75794"/>
                                        </p:tgtEl>
                                        <p:attrNameLst>
                                          <p:attrName>style.visibility</p:attrName>
                                        </p:attrNameLst>
                                      </p:cBhvr>
                                      <p:to>
                                        <p:strVal val="visible"/>
                                      </p:to>
                                    </p:set>
                                    <p:animEffect transition="in" filter="box(in)">
                                      <p:cBhvr>
                                        <p:cTn id="24" dur="500"/>
                                        <p:tgtEl>
                                          <p:spTgt spid="75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94" grpId="0"/>
      <p:bldP spid="75795" grpId="0"/>
      <p:bldP spid="75801" grpId="0"/>
      <p:bldP spid="758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a:spLocks noChangeArrowheads="1"/>
          </p:cNvSpPr>
          <p:nvPr/>
        </p:nvSpPr>
        <p:spPr bwMode="auto">
          <a:xfrm>
            <a:off x="6167439" y="928689"/>
            <a:ext cx="4643437" cy="954087"/>
          </a:xfrm>
          <a:prstGeom prst="rect">
            <a:avLst/>
          </a:prstGeom>
          <a:noFill/>
          <a:ln w="9525">
            <a:noFill/>
            <a:miter lim="800000"/>
            <a:headEnd/>
            <a:tailEnd/>
          </a:ln>
        </p:spPr>
        <p:txBody>
          <a:bodyPr>
            <a:spAutoFit/>
          </a:bodyPr>
          <a:lstStyle/>
          <a:p>
            <a:pPr eaLnBrk="1" hangingPunct="1">
              <a:defRPr/>
            </a:pPr>
            <a:r>
              <a:rPr lang="en-US" sz="2800" b="1" dirty="0" err="1">
                <a:latin typeface="Times New Roman" pitchFamily="18" charset="0"/>
                <a:cs typeface="Times New Roman" pitchFamily="18" charset="0"/>
              </a:rPr>
              <a:t>Nhà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toán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R.Đề-các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a:t>
            </a:r>
            <a:r>
              <a:rPr lang="en-US" sz="2800" b="1" dirty="0" err="1">
                <a:solidFill>
                  <a:schemeClr val="tx1">
                    <a:lumMod val="95000"/>
                    <a:lumOff val="5000"/>
                  </a:schemeClr>
                </a:solidFill>
                <a:latin typeface="Times New Roman" pitchFamily="18" charset="0"/>
                <a:cs typeface="Times New Roman" pitchFamily="18" charset="0"/>
              </a:rPr>
              <a:t>ời</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Pháp</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a:t>
            </a:r>
            <a:r>
              <a:rPr lang="en-US" sz="2800" b="1" dirty="0">
                <a:solidFill>
                  <a:srgbClr val="0000FF"/>
                </a:solidFill>
                <a:latin typeface="Times New Roman" pitchFamily="18" charset="0"/>
                <a:cs typeface="Times New Roman" pitchFamily="18" charset="0"/>
              </a:rPr>
              <a:t>1596</a:t>
            </a:r>
          </a:p>
        </p:txBody>
      </p:sp>
      <p:sp>
        <p:nvSpPr>
          <p:cNvPr id="24578" name="TextBox 3"/>
          <p:cNvSpPr txBox="1">
            <a:spLocks noChangeArrowheads="1"/>
          </p:cNvSpPr>
          <p:nvPr/>
        </p:nvSpPr>
        <p:spPr bwMode="auto">
          <a:xfrm>
            <a:off x="1738314" y="903289"/>
            <a:ext cx="8715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latin typeface="Times New Roman" panose="02020603050405020304" pitchFamily="18" charset="0"/>
                <a:cs typeface="Times New Roman" panose="02020603050405020304" pitchFamily="18" charset="0"/>
              </a:rPr>
              <a:t>Nếu </a:t>
            </a:r>
            <a:r>
              <a:rPr lang="en-US" altLang="en-US" sz="2800" b="1">
                <a:solidFill>
                  <a:srgbClr val="0000FF"/>
                </a:solidFill>
                <a:latin typeface="Times New Roman" panose="02020603050405020304" pitchFamily="18" charset="0"/>
                <a:cs typeface="Times New Roman" panose="02020603050405020304" pitchFamily="18" charset="0"/>
              </a:rPr>
              <a:t>-</a:t>
            </a:r>
            <a:r>
              <a:rPr lang="en-US" altLang="en-US" sz="2800" b="1">
                <a:latin typeface="Times New Roman" panose="02020603050405020304" pitchFamily="18" charset="0"/>
                <a:cs typeface="Times New Roman" panose="02020603050405020304" pitchFamily="18" charset="0"/>
              </a:rPr>
              <a:t>10 000 đồng biểu diễn </a:t>
            </a:r>
            <a:r>
              <a:rPr lang="en-US" altLang="en-US" sz="2800" b="1">
                <a:solidFill>
                  <a:srgbClr val="0000FF"/>
                </a:solidFill>
                <a:latin typeface="Times New Roman" panose="02020603050405020304" pitchFamily="18" charset="0"/>
                <a:cs typeface="Times New Roman" panose="02020603050405020304" pitchFamily="18" charset="0"/>
              </a:rPr>
              <a:t>số tiền nợ</a:t>
            </a:r>
            <a:r>
              <a:rPr lang="en-US" altLang="en-US" sz="2800" b="1">
                <a:latin typeface="Times New Roman" panose="02020603050405020304" pitchFamily="18" charset="0"/>
                <a:cs typeface="Times New Roman" panose="02020603050405020304" pitchFamily="18" charset="0"/>
              </a:rPr>
              <a:t> 10 000 đồng , thì 20 000 đồng biểu diễn ……</a:t>
            </a:r>
          </a:p>
        </p:txBody>
      </p:sp>
      <p:sp>
        <p:nvSpPr>
          <p:cNvPr id="5" name="TextBox 4"/>
          <p:cNvSpPr txBox="1">
            <a:spLocks noChangeArrowheads="1"/>
          </p:cNvSpPr>
          <p:nvPr/>
        </p:nvSpPr>
        <p:spPr bwMode="auto">
          <a:xfrm>
            <a:off x="5075238" y="1276351"/>
            <a:ext cx="4000500" cy="523875"/>
          </a:xfrm>
          <a:prstGeom prst="rect">
            <a:avLst/>
          </a:prstGeom>
          <a:noFill/>
          <a:ln w="9525">
            <a:noFill/>
            <a:miter lim="800000"/>
            <a:headEnd/>
            <a:tailEnd/>
          </a:ln>
        </p:spPr>
        <p:txBody>
          <a:bodyPr>
            <a:spAutoFit/>
          </a:bodyPr>
          <a:lstStyle/>
          <a:p>
            <a:pPr eaLnBrk="1" hangingPunct="1">
              <a:defRPr/>
            </a:pP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a:solidFill>
                  <a:schemeClr val="tx1">
                    <a:lumMod val="95000"/>
                    <a:lumOff val="5000"/>
                  </a:schemeClr>
                </a:solidFill>
                <a:latin typeface="Times New Roman" pitchFamily="18" charset="0"/>
                <a:cs typeface="Times New Roman" pitchFamily="18" charset="0"/>
              </a:rPr>
              <a:t>20 000 </a:t>
            </a:r>
            <a:r>
              <a:rPr lang="en-US" sz="2800" b="1" dirty="0" err="1">
                <a:solidFill>
                  <a:schemeClr val="tx1">
                    <a:lumMod val="95000"/>
                    <a:lumOff val="5000"/>
                  </a:schemeClr>
                </a:solidFill>
                <a:latin typeface="Times New Roman" pitchFamily="18" charset="0"/>
                <a:cs typeface="Times New Roman" pitchFamily="18" charset="0"/>
              </a:rPr>
              <a:t>đồng</a:t>
            </a:r>
            <a:endParaRPr lang="en-US" sz="2800" b="1" dirty="0">
              <a:solidFill>
                <a:schemeClr val="tx1">
                  <a:lumMod val="95000"/>
                  <a:lumOff val="5000"/>
                </a:schemeClr>
              </a:solidFill>
              <a:latin typeface="Times New Roman" pitchFamily="18" charset="0"/>
              <a:cs typeface="Times New Roman" pitchFamily="18" charset="0"/>
            </a:endParaRPr>
          </a:p>
        </p:txBody>
      </p:sp>
      <p:sp>
        <p:nvSpPr>
          <p:cNvPr id="6" name="TextBox 5"/>
          <p:cNvSpPr txBox="1">
            <a:spLocks noChangeArrowheads="1"/>
          </p:cNvSpPr>
          <p:nvPr/>
        </p:nvSpPr>
        <p:spPr bwMode="auto">
          <a:xfrm>
            <a:off x="1952625" y="357189"/>
            <a:ext cx="4000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u="sng">
                <a:solidFill>
                  <a:srgbClr val="FF0000"/>
                </a:solidFill>
                <a:latin typeface="Times New Roman" panose="02020603050405020304" pitchFamily="18" charset="0"/>
                <a:cs typeface="Times New Roman" panose="02020603050405020304" pitchFamily="18" charset="0"/>
              </a:rPr>
              <a:t>Bài tập 8/Tr 70 SGK</a:t>
            </a:r>
            <a:r>
              <a:rPr lang="en-US" altLang="en-US" sz="2800" b="1">
                <a:solidFill>
                  <a:srgbClr val="FF0000"/>
                </a:solidFill>
                <a:latin typeface="Times New Roman" panose="02020603050405020304" pitchFamily="18" charset="0"/>
                <a:cs typeface="Times New Roman" panose="02020603050405020304" pitchFamily="18" charset="0"/>
              </a:rPr>
              <a:t>: c)</a:t>
            </a:r>
          </a:p>
        </p:txBody>
      </p:sp>
      <p:sp>
        <p:nvSpPr>
          <p:cNvPr id="7" name="TextBox 6"/>
          <p:cNvSpPr txBox="1">
            <a:spLocks noChangeArrowheads="1"/>
          </p:cNvSpPr>
          <p:nvPr/>
        </p:nvSpPr>
        <p:spPr bwMode="auto">
          <a:xfrm>
            <a:off x="1881188" y="1857376"/>
            <a:ext cx="7929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latin typeface="Times New Roman" panose="02020603050405020304" pitchFamily="18" charset="0"/>
                <a:cs typeface="Times New Roman" panose="02020603050405020304" pitchFamily="18" charset="0"/>
              </a:rPr>
              <a:t>  Số tiền </a:t>
            </a:r>
            <a:r>
              <a:rPr lang="en-US" altLang="en-US" sz="2800" b="1">
                <a:solidFill>
                  <a:srgbClr val="FF0000"/>
                </a:solidFill>
                <a:latin typeface="Times New Roman" panose="02020603050405020304" pitchFamily="18" charset="0"/>
                <a:cs typeface="Times New Roman" panose="02020603050405020304" pitchFamily="18" charset="0"/>
              </a:rPr>
              <a:t>nợ </a:t>
            </a:r>
            <a:r>
              <a:rPr lang="en-US" altLang="en-US" sz="2800" b="1">
                <a:latin typeface="Times New Roman" panose="02020603050405020304" pitchFamily="18" charset="0"/>
                <a:cs typeface="Times New Roman" panose="02020603050405020304" pitchFamily="18" charset="0"/>
              </a:rPr>
              <a:t>                                       Số tiền</a:t>
            </a:r>
            <a:r>
              <a:rPr lang="en-US" altLang="en-US" sz="2800" b="1">
                <a:solidFill>
                  <a:srgbClr val="FF0000"/>
                </a:solidFill>
                <a:latin typeface="Times New Roman" panose="02020603050405020304" pitchFamily="18" charset="0"/>
                <a:cs typeface="Times New Roman" panose="02020603050405020304" pitchFamily="18" charset="0"/>
              </a:rPr>
              <a:t> có</a:t>
            </a:r>
          </a:p>
        </p:txBody>
      </p:sp>
      <p:cxnSp>
        <p:nvCxnSpPr>
          <p:cNvPr id="15" name="Straight Connector 14"/>
          <p:cNvCxnSpPr>
            <a:stCxn id="7" idx="0"/>
            <a:endCxn id="7" idx="2"/>
          </p:cNvCxnSpPr>
          <p:nvPr/>
        </p:nvCxnSpPr>
        <p:spPr>
          <a:xfrm rot="16200000" flipH="1">
            <a:off x="5584032" y="2118519"/>
            <a:ext cx="523875"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1738313" y="857250"/>
            <a:ext cx="42973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latin typeface="Times New Roman" panose="02020603050405020304" pitchFamily="18" charset="0"/>
                <a:cs typeface="Times New Roman" panose="02020603050405020304" pitchFamily="18" charset="0"/>
              </a:rPr>
              <a:t>Nhà toán học Pi-ta-go sinh năm </a:t>
            </a:r>
            <a:r>
              <a:rPr lang="en-US" altLang="en-US" sz="2800" b="1">
                <a:solidFill>
                  <a:srgbClr val="0000FF"/>
                </a:solidFill>
                <a:latin typeface="Times New Roman" panose="02020603050405020304" pitchFamily="18" charset="0"/>
                <a:cs typeface="Times New Roman" panose="02020603050405020304" pitchFamily="18" charset="0"/>
              </a:rPr>
              <a:t>-570 </a:t>
            </a:r>
          </a:p>
        </p:txBody>
      </p:sp>
      <p:pic>
        <p:nvPicPr>
          <p:cNvPr id="1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1814" y="3143250"/>
            <a:ext cx="2835275"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1595439" y="1928814"/>
            <a:ext cx="4714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latin typeface="Times New Roman" panose="02020603050405020304" pitchFamily="18" charset="0"/>
                <a:cs typeface="Times New Roman" panose="02020603050405020304" pitchFamily="18" charset="0"/>
              </a:rPr>
              <a:t>Thời gian </a:t>
            </a:r>
            <a:r>
              <a:rPr lang="en-US" altLang="en-US" sz="2800" b="1">
                <a:solidFill>
                  <a:srgbClr val="FF0000"/>
                </a:solidFill>
                <a:latin typeface="Times New Roman" panose="02020603050405020304" pitchFamily="18" charset="0"/>
                <a:cs typeface="Times New Roman" panose="02020603050405020304" pitchFamily="18" charset="0"/>
              </a:rPr>
              <a:t>trước</a:t>
            </a:r>
            <a:r>
              <a:rPr lang="en-US" altLang="en-US" sz="2800" b="1">
                <a:latin typeface="Times New Roman" panose="02020603050405020304" pitchFamily="18" charset="0"/>
                <a:cs typeface="Times New Roman" panose="02020603050405020304" pitchFamily="18" charset="0"/>
              </a:rPr>
              <a:t> công nguyên</a:t>
            </a:r>
          </a:p>
        </p:txBody>
      </p:sp>
      <p:sp>
        <p:nvSpPr>
          <p:cNvPr id="21" name="TextBox 20"/>
          <p:cNvSpPr txBox="1">
            <a:spLocks noChangeArrowheads="1"/>
          </p:cNvSpPr>
          <p:nvPr/>
        </p:nvSpPr>
        <p:spPr bwMode="auto">
          <a:xfrm>
            <a:off x="6167439" y="1928814"/>
            <a:ext cx="4714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latin typeface="Times New Roman" panose="02020603050405020304" pitchFamily="18" charset="0"/>
                <a:cs typeface="Times New Roman" panose="02020603050405020304" pitchFamily="18" charset="0"/>
              </a:rPr>
              <a:t>Thời gian </a:t>
            </a:r>
            <a:r>
              <a:rPr lang="en-US" altLang="en-US" sz="2800" b="1">
                <a:solidFill>
                  <a:srgbClr val="FF0000"/>
                </a:solidFill>
                <a:latin typeface="Times New Roman" panose="02020603050405020304" pitchFamily="18" charset="0"/>
                <a:cs typeface="Times New Roman" panose="02020603050405020304" pitchFamily="18" charset="0"/>
              </a:rPr>
              <a:t>sau </a:t>
            </a:r>
            <a:r>
              <a:rPr lang="en-US" altLang="en-US" sz="2800" b="1">
                <a:latin typeface="Times New Roman" panose="02020603050405020304" pitchFamily="18" charset="0"/>
                <a:cs typeface="Times New Roman" panose="02020603050405020304" pitchFamily="18" charset="0"/>
              </a:rPr>
              <a:t>công nguyên</a:t>
            </a:r>
          </a:p>
        </p:txBody>
      </p:sp>
      <p:cxnSp>
        <p:nvCxnSpPr>
          <p:cNvPr id="23" name="Straight Connector 22"/>
          <p:cNvCxnSpPr/>
          <p:nvPr/>
        </p:nvCxnSpPr>
        <p:spPr>
          <a:xfrm rot="5400000">
            <a:off x="3560763" y="3321050"/>
            <a:ext cx="5072062"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1666876" y="3857625"/>
            <a:ext cx="47148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solidFill>
                  <a:srgbClr val="FD6941"/>
                </a:solidFill>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Hai nhà toán học này ai sinh trước, ai sinh sau công nguyên?</a:t>
            </a:r>
          </a:p>
        </p:txBody>
      </p:sp>
    </p:spTree>
    <p:extLst>
      <p:ext uri="{BB962C8B-B14F-4D97-AF65-F5344CB8AC3E}">
        <p14:creationId xmlns:p14="http://schemas.microsoft.com/office/powerpoint/2010/main" val="2622763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grpId="1"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3" presetClass="exit" presetSubtype="10" fill="hold" grpId="0" nodeType="withEffect">
                                  <p:stCondLst>
                                    <p:cond delay="0"/>
                                  </p:stCondLst>
                                  <p:childTnLst>
                                    <p:animEffect transition="out" filter="blinds(horizontal)">
                                      <p:cBhvr>
                                        <p:cTn id="41" dur="500"/>
                                        <p:tgtEl>
                                          <p:spTgt spid="24578"/>
                                        </p:tgtEl>
                                      </p:cBhvr>
                                    </p:animEffect>
                                    <p:set>
                                      <p:cBhvr>
                                        <p:cTn id="42" dur="1" fill="hold">
                                          <p:stCondLst>
                                            <p:cond delay="499"/>
                                          </p:stCondLst>
                                        </p:cTn>
                                        <p:tgtEl>
                                          <p:spTgt spid="24578"/>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3" presetClass="exit" presetSubtype="10" fill="hold" grpId="1" nodeType="withEffect">
                                  <p:stCondLst>
                                    <p:cond delay="0"/>
                                  </p:stCondLst>
                                  <p:childTnLst>
                                    <p:animEffect transition="out" filter="blinds(horizontal)">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3" presetClass="entr" presetSubtype="1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linds(horizontal)">
                                      <p:cBhvr>
                                        <p:cTn id="54" dur="500"/>
                                        <p:tgtEl>
                                          <p:spTgt spid="16"/>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par>
                                <p:cTn id="58" presetID="3" presetClass="entr" presetSubtype="1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linds(horizontal)">
                                      <p:cBhvr>
                                        <p:cTn id="60" dur="500"/>
                                        <p:tgtEl>
                                          <p:spTgt spid="18"/>
                                        </p:tgtEl>
                                      </p:cBhvr>
                                    </p:animEffect>
                                  </p:childTnLst>
                                </p:cTn>
                              </p:par>
                              <p:par>
                                <p:cTn id="61" presetID="3"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blinds(horizontal)">
                                      <p:cBhvr>
                                        <p:cTn id="68" dur="500"/>
                                        <p:tgtEl>
                                          <p:spTgt spid="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linds(horizontal)">
                                      <p:cBhvr>
                                        <p:cTn id="73" dur="500"/>
                                        <p:tgtEl>
                                          <p:spTgt spid="20"/>
                                        </p:tgtEl>
                                      </p:cBhvr>
                                    </p:animEffect>
                                  </p:childTnLst>
                                </p:cTn>
                              </p:par>
                              <p:par>
                                <p:cTn id="74" presetID="3" presetClass="exit" presetSubtype="10" fill="hold" grpId="1" nodeType="withEffect">
                                  <p:stCondLst>
                                    <p:cond delay="0"/>
                                  </p:stCondLst>
                                  <p:childTnLst>
                                    <p:animEffect transition="out" filter="blinds(horizontal)">
                                      <p:cBhvr>
                                        <p:cTn id="75" dur="500"/>
                                        <p:tgtEl>
                                          <p:spTgt spid="25"/>
                                        </p:tgtEl>
                                      </p:cBhvr>
                                    </p:animEffect>
                                    <p:set>
                                      <p:cBhvr>
                                        <p:cTn id="76" dur="1" fill="hold">
                                          <p:stCondLst>
                                            <p:cond delay="499"/>
                                          </p:stCondLst>
                                        </p:cTn>
                                        <p:tgtEl>
                                          <p:spTgt spid="25"/>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blinds(horizontal)">
                                      <p:cBhvr>
                                        <p:cTn id="8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578" grpId="0"/>
      <p:bldP spid="5" grpId="0"/>
      <p:bldP spid="5" grpId="1"/>
      <p:bldP spid="6" grpId="0"/>
      <p:bldP spid="6" grpId="1"/>
      <p:bldP spid="7" grpId="0"/>
      <p:bldP spid="7" grpId="1"/>
      <p:bldP spid="16" grpId="0"/>
      <p:bldP spid="20" grpId="0"/>
      <p:bldP spid="21" grpId="0"/>
      <p:bldP spid="25" grpId="0"/>
      <p:bldP spid="2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1952626" y="1785939"/>
            <a:ext cx="3960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0"/>
              </a:spcBef>
              <a:buClrTx/>
              <a:buSzTx/>
              <a:buFontTx/>
              <a:buNone/>
            </a:pPr>
            <a:r>
              <a:rPr lang="en-US" altLang="en-US" sz="2800" b="1">
                <a:solidFill>
                  <a:srgbClr val="0000FF"/>
                </a:solidFill>
                <a:latin typeface="Times New Roman" panose="02020603050405020304" pitchFamily="18" charset="0"/>
                <a:cs typeface="Times New Roman" panose="02020603050405020304" pitchFamily="18" charset="0"/>
              </a:rPr>
              <a:t>Thủ đô Hà Nội : </a:t>
            </a:r>
            <a:r>
              <a:rPr lang="en-US" altLang="en-US" sz="2800" b="1">
                <a:solidFill>
                  <a:srgbClr val="FF0000"/>
                </a:solidFill>
                <a:latin typeface="Times New Roman" panose="02020603050405020304" pitchFamily="18" charset="0"/>
                <a:cs typeface="Times New Roman" panose="02020603050405020304" pitchFamily="18" charset="0"/>
              </a:rPr>
              <a:t>38</a:t>
            </a:r>
            <a:r>
              <a:rPr lang="en-US" altLang="en-US" sz="2800" b="1" baseline="30000">
                <a:solidFill>
                  <a:srgbClr val="FF0000"/>
                </a:solidFill>
                <a:latin typeface="Times New Roman" panose="02020603050405020304" pitchFamily="18" charset="0"/>
                <a:cs typeface="Times New Roman" panose="02020603050405020304" pitchFamily="18" charset="0"/>
              </a:rPr>
              <a:t>0</a:t>
            </a:r>
            <a:r>
              <a:rPr lang="en-US" altLang="en-US" sz="2800" b="1">
                <a:solidFill>
                  <a:srgbClr val="FF0000"/>
                </a:solidFill>
                <a:latin typeface="Times New Roman" panose="02020603050405020304" pitchFamily="18" charset="0"/>
                <a:cs typeface="Times New Roman" panose="02020603050405020304" pitchFamily="18" charset="0"/>
              </a:rPr>
              <a:t>C </a:t>
            </a:r>
          </a:p>
        </p:txBody>
      </p:sp>
      <p:sp>
        <p:nvSpPr>
          <p:cNvPr id="51209" name="Text Box 9"/>
          <p:cNvSpPr txBox="1">
            <a:spLocks noChangeArrowheads="1"/>
          </p:cNvSpPr>
          <p:nvPr/>
        </p:nvSpPr>
        <p:spPr bwMode="auto">
          <a:xfrm>
            <a:off x="6381750" y="1643064"/>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0"/>
              </a:spcBef>
              <a:buClrTx/>
              <a:buSzTx/>
              <a:buFontTx/>
              <a:buNone/>
            </a:pPr>
            <a:r>
              <a:rPr lang="en-US" altLang="en-US" sz="2800" b="1">
                <a:solidFill>
                  <a:srgbClr val="0000FF"/>
                </a:solidFill>
                <a:latin typeface="Times New Roman" panose="02020603050405020304" pitchFamily="18" charset="0"/>
                <a:cs typeface="Times New Roman" panose="02020603050405020304" pitchFamily="18" charset="0"/>
              </a:rPr>
              <a:t>Thủ đô Matxcơva: </a:t>
            </a:r>
            <a:r>
              <a:rPr lang="en-US" altLang="en-US" sz="2800" b="1">
                <a:solidFill>
                  <a:srgbClr val="FF0000"/>
                </a:solidFill>
                <a:latin typeface="Times New Roman" panose="02020603050405020304" pitchFamily="18" charset="0"/>
                <a:cs typeface="Times New Roman" panose="02020603050405020304" pitchFamily="18" charset="0"/>
              </a:rPr>
              <a:t>-12</a:t>
            </a:r>
            <a:r>
              <a:rPr lang="en-US" altLang="en-US" sz="2800" b="1" baseline="30000">
                <a:solidFill>
                  <a:srgbClr val="FF0000"/>
                </a:solidFill>
                <a:latin typeface="Times New Roman" panose="02020603050405020304" pitchFamily="18" charset="0"/>
                <a:cs typeface="Times New Roman" panose="02020603050405020304" pitchFamily="18" charset="0"/>
              </a:rPr>
              <a:t>0</a:t>
            </a:r>
            <a:r>
              <a:rPr lang="en-US" altLang="en-US" sz="2800" b="1">
                <a:solidFill>
                  <a:srgbClr val="FF0000"/>
                </a:solidFill>
                <a:latin typeface="Times New Roman" panose="02020603050405020304" pitchFamily="18" charset="0"/>
                <a:cs typeface="Times New Roman" panose="02020603050405020304" pitchFamily="18" charset="0"/>
              </a:rPr>
              <a:t>C</a:t>
            </a:r>
          </a:p>
        </p:txBody>
      </p:sp>
      <p:sp>
        <p:nvSpPr>
          <p:cNvPr id="18436" name="Text Box 28"/>
          <p:cNvSpPr txBox="1">
            <a:spLocks noChangeArrowheads="1"/>
          </p:cNvSpPr>
          <p:nvPr/>
        </p:nvSpPr>
        <p:spPr bwMode="auto">
          <a:xfrm>
            <a:off x="5448301" y="188913"/>
            <a:ext cx="2271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3200" b="1">
                <a:solidFill>
                  <a:srgbClr val="FF0000"/>
                </a:solidFill>
                <a:latin typeface="Times New Roman" panose="02020603050405020304" pitchFamily="18" charset="0"/>
                <a:cs typeface="Times New Roman" panose="02020603050405020304" pitchFamily="18" charset="0"/>
              </a:rPr>
              <a:t>NHIỆT ĐỘ</a:t>
            </a:r>
          </a:p>
        </p:txBody>
      </p:sp>
      <p:sp>
        <p:nvSpPr>
          <p:cNvPr id="119816" name="Text Box 8"/>
          <p:cNvSpPr txBox="1">
            <a:spLocks noChangeArrowheads="1"/>
          </p:cNvSpPr>
          <p:nvPr/>
        </p:nvSpPr>
        <p:spPr bwMode="auto">
          <a:xfrm>
            <a:off x="2024064" y="1052514"/>
            <a:ext cx="3208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a:spcBef>
                <a:spcPct val="50000"/>
              </a:spcBef>
              <a:buClrTx/>
              <a:buSzTx/>
              <a:buFontTx/>
              <a:buNone/>
            </a:pPr>
            <a:r>
              <a:rPr lang="en-US" altLang="en-US" sz="2800" b="1" u="sng">
                <a:latin typeface="Times New Roman" panose="02020603050405020304" pitchFamily="18" charset="0"/>
                <a:cs typeface="Times New Roman" panose="02020603050405020304" pitchFamily="18" charset="0"/>
              </a:rPr>
              <a:t>Nhiệt độ </a:t>
            </a:r>
            <a:r>
              <a:rPr lang="en-US" altLang="en-US" sz="2800" b="1" u="sng">
                <a:solidFill>
                  <a:srgbClr val="FF0000"/>
                </a:solidFill>
                <a:latin typeface="Times New Roman" panose="02020603050405020304" pitchFamily="18" charset="0"/>
                <a:cs typeface="Times New Roman" panose="02020603050405020304" pitchFamily="18" charset="0"/>
              </a:rPr>
              <a:t>trên</a:t>
            </a:r>
            <a:r>
              <a:rPr lang="en-US" altLang="en-US" sz="2800" b="1" u="sng">
                <a:latin typeface="Times New Roman" panose="02020603050405020304" pitchFamily="18" charset="0"/>
                <a:cs typeface="Times New Roman" panose="02020603050405020304" pitchFamily="18" charset="0"/>
              </a:rPr>
              <a:t> 0</a:t>
            </a:r>
            <a:r>
              <a:rPr lang="en-US" altLang="en-US" sz="2800" b="1" u="sng" baseline="30000">
                <a:latin typeface="Times New Roman" panose="02020603050405020304" pitchFamily="18" charset="0"/>
                <a:cs typeface="Times New Roman" panose="02020603050405020304" pitchFamily="18" charset="0"/>
              </a:rPr>
              <a:t>o</a:t>
            </a:r>
            <a:r>
              <a:rPr lang="en-US" altLang="en-US" sz="2800" b="1" u="sng">
                <a:latin typeface="Times New Roman" panose="02020603050405020304" pitchFamily="18" charset="0"/>
                <a:cs typeface="Times New Roman" panose="02020603050405020304" pitchFamily="18" charset="0"/>
              </a:rPr>
              <a:t>C</a:t>
            </a:r>
          </a:p>
        </p:txBody>
      </p:sp>
      <p:sp>
        <p:nvSpPr>
          <p:cNvPr id="119819" name="Text Box 11"/>
          <p:cNvSpPr txBox="1">
            <a:spLocks noChangeArrowheads="1"/>
          </p:cNvSpPr>
          <p:nvPr/>
        </p:nvSpPr>
        <p:spPr bwMode="auto">
          <a:xfrm>
            <a:off x="6881814" y="1052514"/>
            <a:ext cx="3030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a:spcBef>
                <a:spcPct val="50000"/>
              </a:spcBef>
              <a:buClrTx/>
              <a:buSzTx/>
              <a:buFontTx/>
              <a:buNone/>
            </a:pPr>
            <a:r>
              <a:rPr lang="en-US" altLang="en-US" sz="2800" b="1" u="sng">
                <a:latin typeface="Times New Roman" panose="02020603050405020304" pitchFamily="18" charset="0"/>
                <a:cs typeface="Times New Roman" panose="02020603050405020304" pitchFamily="18" charset="0"/>
              </a:rPr>
              <a:t>Nhiệt độ </a:t>
            </a:r>
            <a:r>
              <a:rPr lang="en-US" altLang="en-US" sz="2800" b="1" u="sng">
                <a:solidFill>
                  <a:srgbClr val="FF0000"/>
                </a:solidFill>
                <a:latin typeface="Times New Roman" panose="02020603050405020304" pitchFamily="18" charset="0"/>
                <a:cs typeface="Times New Roman" panose="02020603050405020304" pitchFamily="18" charset="0"/>
              </a:rPr>
              <a:t>dưới</a:t>
            </a:r>
            <a:r>
              <a:rPr lang="en-US" altLang="en-US" sz="2800" b="1" u="sng">
                <a:latin typeface="Times New Roman" panose="02020603050405020304" pitchFamily="18" charset="0"/>
                <a:cs typeface="Times New Roman" panose="02020603050405020304" pitchFamily="18" charset="0"/>
              </a:rPr>
              <a:t> 0</a:t>
            </a:r>
            <a:r>
              <a:rPr lang="en-US" altLang="en-US" sz="2800" b="1" u="sng" baseline="30000">
                <a:latin typeface="Times New Roman" panose="02020603050405020304" pitchFamily="18" charset="0"/>
                <a:cs typeface="Times New Roman" panose="02020603050405020304" pitchFamily="18" charset="0"/>
              </a:rPr>
              <a:t>o</a:t>
            </a:r>
            <a:r>
              <a:rPr lang="en-US" altLang="en-US" sz="2800" b="1" u="sng">
                <a:latin typeface="Times New Roman" panose="02020603050405020304" pitchFamily="18" charset="0"/>
                <a:cs typeface="Times New Roman" panose="02020603050405020304" pitchFamily="18" charset="0"/>
              </a:rPr>
              <a:t>C</a:t>
            </a:r>
          </a:p>
        </p:txBody>
      </p:sp>
      <p:pic>
        <p:nvPicPr>
          <p:cNvPr id="119823" name="Picture 15" descr="nang n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2532063"/>
            <a:ext cx="4176713"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4" name="Picture 16" descr="Tuy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8" y="2492375"/>
            <a:ext cx="41767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095500" y="5786439"/>
            <a:ext cx="7132638" cy="523875"/>
          </a:xfrm>
          <a:prstGeom prst="rect">
            <a:avLst/>
          </a:prstGeom>
          <a:solidFill>
            <a:schemeClr val="accent1">
              <a:lumMod val="20000"/>
              <a:lumOff val="80000"/>
            </a:schemeClr>
          </a:solidFill>
        </p:spPr>
        <p:txBody>
          <a:bodyPr>
            <a:spAutoFit/>
          </a:bodyPr>
          <a:lstStyle/>
          <a:p>
            <a:pPr eaLnBrk="1" hangingPunct="1">
              <a:defRPr/>
            </a:pPr>
            <a:r>
              <a:rPr lang="en-US" sz="2800" b="1" dirty="0">
                <a:solidFill>
                  <a:srgbClr val="FF0000"/>
                </a:solidFill>
                <a:latin typeface="Times New Roman" pitchFamily="18" charset="0"/>
                <a:cs typeface="Times New Roman" pitchFamily="18" charset="0"/>
              </a:rPr>
              <a:t>? </a:t>
            </a:r>
            <a:r>
              <a:rPr lang="en-US" sz="2800" b="1" dirty="0">
                <a:latin typeface="Times New Roman" pitchFamily="18" charset="0"/>
                <a:cs typeface="Times New Roman" pitchFamily="18" charset="0"/>
              </a:rPr>
              <a:t>So </a:t>
            </a:r>
            <a:r>
              <a:rPr lang="en-US" sz="2800" b="1" dirty="0" err="1">
                <a:latin typeface="Times New Roman" pitchFamily="18" charset="0"/>
                <a:cs typeface="Times New Roman" pitchFamily="18" charset="0"/>
              </a:rPr>
              <a:t>sánh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nhiệt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thủ</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i="1" dirty="0">
                <a:latin typeface="Times New Roman" pitchFamily="18" charset="0"/>
                <a:cs typeface="Times New Roman" pitchFamily="18" charset="0"/>
              </a:rPr>
              <a:t>0</a:t>
            </a:r>
            <a:r>
              <a:rPr lang="en-US" sz="2800" b="1" i="1" baseline="30000" dirty="0">
                <a:latin typeface="Times New Roman" pitchFamily="18" charset="0"/>
                <a:cs typeface="Times New Roman" pitchFamily="18" charset="0"/>
              </a:rPr>
              <a:t>o</a:t>
            </a:r>
            <a:r>
              <a:rPr lang="en-US" sz="2800" b="1" i="1" dirty="0">
                <a:latin typeface="Times New Roman" pitchFamily="18" charset="0"/>
                <a:cs typeface="Times New Roman" pitchFamily="18" charset="0"/>
              </a:rPr>
              <a:t>C</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256129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box(in)">
                                      <p:cBhvr>
                                        <p:cTn id="7" dur="500"/>
                                        <p:tgtEl>
                                          <p:spTgt spid="51204"/>
                                        </p:tgtEl>
                                      </p:cBhvr>
                                    </p:animEffect>
                                  </p:childTnLst>
                                </p:cTn>
                              </p:par>
                              <p:par>
                                <p:cTn id="8" presetID="4" presetClass="entr" presetSubtype="16" fill="hold" nodeType="withEffect">
                                  <p:stCondLst>
                                    <p:cond delay="0"/>
                                  </p:stCondLst>
                                  <p:childTnLst>
                                    <p:set>
                                      <p:cBhvr>
                                        <p:cTn id="9" dur="1" fill="hold">
                                          <p:stCondLst>
                                            <p:cond delay="0"/>
                                          </p:stCondLst>
                                        </p:cTn>
                                        <p:tgtEl>
                                          <p:spTgt spid="119823"/>
                                        </p:tgtEl>
                                        <p:attrNameLst>
                                          <p:attrName>style.visibility</p:attrName>
                                        </p:attrNameLst>
                                      </p:cBhvr>
                                      <p:to>
                                        <p:strVal val="visible"/>
                                      </p:to>
                                    </p:set>
                                    <p:animEffect transition="in" filter="box(in)">
                                      <p:cBhvr>
                                        <p:cTn id="10" dur="500"/>
                                        <p:tgtEl>
                                          <p:spTgt spid="1198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1209"/>
                                        </p:tgtEl>
                                        <p:attrNameLst>
                                          <p:attrName>style.visibility</p:attrName>
                                        </p:attrNameLst>
                                      </p:cBhvr>
                                      <p:to>
                                        <p:strVal val="visible"/>
                                      </p:to>
                                    </p:set>
                                    <p:animEffect transition="in" filter="box(in)">
                                      <p:cBhvr>
                                        <p:cTn id="15" dur="500"/>
                                        <p:tgtEl>
                                          <p:spTgt spid="51209"/>
                                        </p:tgtEl>
                                      </p:cBhvr>
                                    </p:animEffect>
                                  </p:childTnLst>
                                </p:cTn>
                              </p:par>
                              <p:par>
                                <p:cTn id="16" presetID="4" presetClass="entr" presetSubtype="16" fill="hold" nodeType="withEffect">
                                  <p:stCondLst>
                                    <p:cond delay="0"/>
                                  </p:stCondLst>
                                  <p:childTnLst>
                                    <p:set>
                                      <p:cBhvr>
                                        <p:cTn id="17" dur="1" fill="hold">
                                          <p:stCondLst>
                                            <p:cond delay="0"/>
                                          </p:stCondLst>
                                        </p:cTn>
                                        <p:tgtEl>
                                          <p:spTgt spid="119824"/>
                                        </p:tgtEl>
                                        <p:attrNameLst>
                                          <p:attrName>style.visibility</p:attrName>
                                        </p:attrNameLst>
                                      </p:cBhvr>
                                      <p:to>
                                        <p:strVal val="visible"/>
                                      </p:to>
                                    </p:set>
                                    <p:animEffect transition="in" filter="box(in)">
                                      <p:cBhvr>
                                        <p:cTn id="18" dur="500"/>
                                        <p:tgtEl>
                                          <p:spTgt spid="1198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grpId="1" nodeType="clickEffect">
                                  <p:stCondLst>
                                    <p:cond delay="0"/>
                                  </p:stCondLst>
                                  <p:childTnLst>
                                    <p:animEffect transition="out" filter="blinds(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53" presetClass="entr" presetSubtype="0" fill="hold" grpId="0" nodeType="withEffect">
                                  <p:stCondLst>
                                    <p:cond delay="0"/>
                                  </p:stCondLst>
                                  <p:childTnLst>
                                    <p:set>
                                      <p:cBhvr>
                                        <p:cTn id="30" dur="1" fill="hold">
                                          <p:stCondLst>
                                            <p:cond delay="0"/>
                                          </p:stCondLst>
                                        </p:cTn>
                                        <p:tgtEl>
                                          <p:spTgt spid="119816"/>
                                        </p:tgtEl>
                                        <p:attrNameLst>
                                          <p:attrName>style.visibility</p:attrName>
                                        </p:attrNameLst>
                                      </p:cBhvr>
                                      <p:to>
                                        <p:strVal val="visible"/>
                                      </p:to>
                                    </p:set>
                                    <p:anim calcmode="lin" valueType="num">
                                      <p:cBhvr>
                                        <p:cTn id="31" dur="500" fill="hold"/>
                                        <p:tgtEl>
                                          <p:spTgt spid="119816"/>
                                        </p:tgtEl>
                                        <p:attrNameLst>
                                          <p:attrName>ppt_w</p:attrName>
                                        </p:attrNameLst>
                                      </p:cBhvr>
                                      <p:tavLst>
                                        <p:tav tm="0">
                                          <p:val>
                                            <p:fltVal val="0"/>
                                          </p:val>
                                        </p:tav>
                                        <p:tav tm="100000">
                                          <p:val>
                                            <p:strVal val="#ppt_w"/>
                                          </p:val>
                                        </p:tav>
                                      </p:tavLst>
                                    </p:anim>
                                    <p:anim calcmode="lin" valueType="num">
                                      <p:cBhvr>
                                        <p:cTn id="32" dur="500" fill="hold"/>
                                        <p:tgtEl>
                                          <p:spTgt spid="119816"/>
                                        </p:tgtEl>
                                        <p:attrNameLst>
                                          <p:attrName>ppt_h</p:attrName>
                                        </p:attrNameLst>
                                      </p:cBhvr>
                                      <p:tavLst>
                                        <p:tav tm="0">
                                          <p:val>
                                            <p:fltVal val="0"/>
                                          </p:val>
                                        </p:tav>
                                        <p:tav tm="100000">
                                          <p:val>
                                            <p:strVal val="#ppt_h"/>
                                          </p:val>
                                        </p:tav>
                                      </p:tavLst>
                                    </p:anim>
                                    <p:animEffect transition="in" filter="fade">
                                      <p:cBhvr>
                                        <p:cTn id="33" dur="500"/>
                                        <p:tgtEl>
                                          <p:spTgt spid="11981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19819"/>
                                        </p:tgtEl>
                                        <p:attrNameLst>
                                          <p:attrName>style.visibility</p:attrName>
                                        </p:attrNameLst>
                                      </p:cBhvr>
                                      <p:to>
                                        <p:strVal val="visible"/>
                                      </p:to>
                                    </p:set>
                                    <p:anim calcmode="lin" valueType="num">
                                      <p:cBhvr>
                                        <p:cTn id="38" dur="500" fill="hold"/>
                                        <p:tgtEl>
                                          <p:spTgt spid="119819"/>
                                        </p:tgtEl>
                                        <p:attrNameLst>
                                          <p:attrName>ppt_w</p:attrName>
                                        </p:attrNameLst>
                                      </p:cBhvr>
                                      <p:tavLst>
                                        <p:tav tm="0">
                                          <p:val>
                                            <p:fltVal val="0"/>
                                          </p:val>
                                        </p:tav>
                                        <p:tav tm="100000">
                                          <p:val>
                                            <p:strVal val="#ppt_w"/>
                                          </p:val>
                                        </p:tav>
                                      </p:tavLst>
                                    </p:anim>
                                    <p:anim calcmode="lin" valueType="num">
                                      <p:cBhvr>
                                        <p:cTn id="39" dur="500" fill="hold"/>
                                        <p:tgtEl>
                                          <p:spTgt spid="119819"/>
                                        </p:tgtEl>
                                        <p:attrNameLst>
                                          <p:attrName>ppt_h</p:attrName>
                                        </p:attrNameLst>
                                      </p:cBhvr>
                                      <p:tavLst>
                                        <p:tav tm="0">
                                          <p:val>
                                            <p:fltVal val="0"/>
                                          </p:val>
                                        </p:tav>
                                        <p:tav tm="100000">
                                          <p:val>
                                            <p:strVal val="#ppt_h"/>
                                          </p:val>
                                        </p:tav>
                                      </p:tavLst>
                                    </p:anim>
                                    <p:animEffect transition="in" filter="fade">
                                      <p:cBhvr>
                                        <p:cTn id="40" dur="500"/>
                                        <p:tgtEl>
                                          <p:spTgt spid="119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P spid="51209" grpId="0"/>
      <p:bldP spid="119816" grpId="0"/>
      <p:bldP spid="119819" grpId="0"/>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MAU SON">
            <a:hlinkClick r:id="" action="ppaction://media"/>
            <a:extLst>
              <a:ext uri="{FF2B5EF4-FFF2-40B4-BE49-F238E27FC236}">
                <a16:creationId xmlns:a16="http://schemas.microsoft.com/office/drawing/2014/main" id="{F88C5EE1-94EB-483D-8E3C-18CAD75CE8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263745" cy="6303818"/>
          </a:xfrm>
          <a:prstGeom prst="rect">
            <a:avLst/>
          </a:prstGeom>
        </p:spPr>
      </p:pic>
      <p:sp>
        <p:nvSpPr>
          <p:cNvPr id="3" name="Arrow: Right 2">
            <a:hlinkClick r:id="" action="ppaction://noaction"/>
            <a:extLst>
              <a:ext uri="{FF2B5EF4-FFF2-40B4-BE49-F238E27FC236}">
                <a16:creationId xmlns:a16="http://schemas.microsoft.com/office/drawing/2014/main" id="{161DA9B1-8D30-485A-A2BE-ACDFFEC1BA19}"/>
              </a:ext>
            </a:extLst>
          </p:cNvPr>
          <p:cNvSpPr/>
          <p:nvPr/>
        </p:nvSpPr>
        <p:spPr>
          <a:xfrm>
            <a:off x="11568545" y="6248400"/>
            <a:ext cx="512619" cy="3879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7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a:spLocks noChangeArrowheads="1"/>
          </p:cNvSpPr>
          <p:nvPr/>
        </p:nvSpPr>
        <p:spPr bwMode="auto">
          <a:xfrm>
            <a:off x="2095501" y="928688"/>
            <a:ext cx="3000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3600" b="1" u="sng">
                <a:solidFill>
                  <a:srgbClr val="FF0000"/>
                </a:solidFill>
                <a:latin typeface="Times New Roman" panose="02020603050405020304" pitchFamily="18" charset="0"/>
                <a:cs typeface="Times New Roman" panose="02020603050405020304" pitchFamily="18" charset="0"/>
              </a:rPr>
              <a:t>Nhận xét:</a:t>
            </a:r>
          </a:p>
          <a:p>
            <a:pPr eaLnBrk="1" hangingPunct="1">
              <a:spcBef>
                <a:spcPct val="0"/>
              </a:spcBef>
              <a:buClrTx/>
              <a:buSzTx/>
              <a:buFontTx/>
              <a:buNone/>
            </a:pPr>
            <a:endParaRPr lang="en-US" altLang="en-US" sz="3600" b="1" u="sng">
              <a:solidFill>
                <a:srgbClr val="FF0000"/>
              </a:solidFill>
              <a:latin typeface="Times New Roman" panose="02020603050405020304" pitchFamily="18" charset="0"/>
              <a:cs typeface="Times New Roman" panose="02020603050405020304" pitchFamily="18" charset="0"/>
            </a:endParaRPr>
          </a:p>
        </p:txBody>
      </p:sp>
      <p:sp>
        <p:nvSpPr>
          <p:cNvPr id="57" name="TextBox 49"/>
          <p:cNvSpPr txBox="1">
            <a:spLocks noChangeArrowheads="1"/>
          </p:cNvSpPr>
          <p:nvPr/>
        </p:nvSpPr>
        <p:spPr bwMode="auto">
          <a:xfrm>
            <a:off x="566669" y="1571626"/>
            <a:ext cx="10805375" cy="1384995"/>
          </a:xfrm>
          <a:prstGeom prst="rect">
            <a:avLst/>
          </a:prstGeom>
          <a:noFill/>
          <a:ln w="9525">
            <a:noFill/>
            <a:miter lim="800000"/>
            <a:headEnd/>
            <a:tailEnd/>
          </a:ln>
        </p:spPr>
        <p:txBody>
          <a:bodyPr wrap="square">
            <a:spAutoFit/>
          </a:bodyPr>
          <a:lstStyle/>
          <a:p>
            <a:pPr algn="just">
              <a:defRPr/>
            </a:pPr>
            <a:r>
              <a:rPr lang="en-US" sz="2800" b="1" dirty="0" err="1" smtClean="0">
                <a:solidFill>
                  <a:srgbClr val="0000FF"/>
                </a:solidFill>
                <a:latin typeface="Times New Roman" pitchFamily="18" charset="0"/>
                <a:cs typeface="Times New Roman" pitchFamily="18" charset="0"/>
              </a:rPr>
              <a:t>a.Số</a:t>
            </a:r>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nguyên</a:t>
            </a:r>
            <a:r>
              <a:rPr lang="en-US" sz="2800" b="1" dirty="0">
                <a:solidFill>
                  <a:srgbClr val="0000FF"/>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thường</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được</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sử</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dụng</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để</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biểu</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thị</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các</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đại</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lượng</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chemeClr val="tx1">
                    <a:lumMod val="95000"/>
                    <a:lumOff val="5000"/>
                  </a:schemeClr>
                </a:solidFill>
                <a:latin typeface="Times New Roman" pitchFamily="18" charset="0"/>
                <a:cs typeface="Times New Roman" pitchFamily="18" charset="0"/>
              </a:rPr>
              <a:t>có</a:t>
            </a:r>
            <a:r>
              <a:rPr lang="en-US" sz="2800" b="1" dirty="0">
                <a:solidFill>
                  <a:schemeClr val="tx1">
                    <a:lumMod val="95000"/>
                    <a:lumOff val="5000"/>
                  </a:schemeClr>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hai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hướng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ngược</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nhau</a:t>
            </a:r>
            <a:r>
              <a:rPr lang="en-US" sz="2800" b="1" dirty="0" smtClean="0">
                <a:solidFill>
                  <a:schemeClr val="tx1">
                    <a:lumMod val="95000"/>
                    <a:lumOff val="5000"/>
                  </a:schemeClr>
                </a:solidFill>
                <a:latin typeface="Times New Roman" pitchFamily="18" charset="0"/>
                <a:cs typeface="Times New Roman" pitchFamily="18" charset="0"/>
              </a:rPr>
              <a:t>.</a:t>
            </a:r>
          </a:p>
          <a:p>
            <a:pPr>
              <a:defRPr/>
            </a:pPr>
            <a:r>
              <a:rPr lang="en-US" sz="2800" b="1" dirty="0" err="1" smtClean="0">
                <a:solidFill>
                  <a:schemeClr val="tx1">
                    <a:lumMod val="95000"/>
                    <a:lumOff val="5000"/>
                  </a:schemeClr>
                </a:solidFill>
                <a:latin typeface="Times New Roman" pitchFamily="18" charset="0"/>
                <a:cs typeface="Times New Roman" pitchFamily="18" charset="0"/>
              </a:rPr>
              <a:t>b.Đôi</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khi</a:t>
            </a:r>
            <a:r>
              <a:rPr lang="en-US" sz="2800" b="1" dirty="0" smtClean="0">
                <a:solidFill>
                  <a:schemeClr val="tx1">
                    <a:lumMod val="95000"/>
                    <a:lumOff val="5000"/>
                  </a:schemeClr>
                </a:solidFill>
                <a:latin typeface="Times New Roman" pitchFamily="18" charset="0"/>
                <a:cs typeface="Times New Roman" pitchFamily="18" charset="0"/>
              </a:rPr>
              <a:t> ta </a:t>
            </a:r>
            <a:r>
              <a:rPr lang="en-US" sz="2800" b="1" dirty="0" err="1" smtClean="0">
                <a:solidFill>
                  <a:schemeClr val="tx1">
                    <a:lumMod val="95000"/>
                    <a:lumOff val="5000"/>
                  </a:schemeClr>
                </a:solidFill>
                <a:latin typeface="Times New Roman" pitchFamily="18" charset="0"/>
                <a:cs typeface="Times New Roman" pitchFamily="18" charset="0"/>
              </a:rPr>
              <a:t>còn</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viết</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thêm</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dấu</a:t>
            </a:r>
            <a:r>
              <a:rPr lang="en-US" sz="2800" b="1" dirty="0" smtClean="0">
                <a:solidFill>
                  <a:schemeClr val="tx1">
                    <a:lumMod val="95000"/>
                    <a:lumOff val="5000"/>
                  </a:schemeClr>
                </a:solidFill>
                <a:latin typeface="Times New Roman" pitchFamily="18" charset="0"/>
                <a:cs typeface="Times New Roman" pitchFamily="18" charset="0"/>
              </a:rPr>
              <a:t> “+” </a:t>
            </a:r>
            <a:r>
              <a:rPr lang="en-US" sz="2800" b="1" dirty="0" err="1" smtClean="0">
                <a:solidFill>
                  <a:schemeClr val="tx1">
                    <a:lumMod val="95000"/>
                    <a:lumOff val="5000"/>
                  </a:schemeClr>
                </a:solidFill>
                <a:latin typeface="Times New Roman" pitchFamily="18" charset="0"/>
                <a:cs typeface="Times New Roman" pitchFamily="18" charset="0"/>
              </a:rPr>
              <a:t>ngay</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trước</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một</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số</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nguyên</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dương</a:t>
            </a:r>
            <a:endParaRPr lang="en-US" sz="2800" b="1"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01162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decel="50000" fill="hold">
                                          <p:stCondLst>
                                            <p:cond delay="0"/>
                                          </p:stCondLst>
                                        </p:cTn>
                                        <p:tgtEl>
                                          <p:spTgt spid="5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6"/>
                                        </p:tgtEl>
                                        <p:attrNameLst>
                                          <p:attrName>ppt_w</p:attrName>
                                        </p:attrNameLst>
                                      </p:cBhvr>
                                      <p:tavLst>
                                        <p:tav tm="0">
                                          <p:val>
                                            <p:strVal val="#ppt_w*.05"/>
                                          </p:val>
                                        </p:tav>
                                        <p:tav tm="100000">
                                          <p:val>
                                            <p:strVal val="#ppt_w"/>
                                          </p:val>
                                        </p:tav>
                                      </p:tavLst>
                                    </p:anim>
                                    <p:anim calcmode="lin" valueType="num">
                                      <p:cBhvr>
                                        <p:cTn id="10" dur="1000" fill="hold"/>
                                        <p:tgtEl>
                                          <p:spTgt spid="5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decel="50000" fill="hold">
                                          <p:stCondLst>
                                            <p:cond delay="0"/>
                                          </p:stCondLst>
                                        </p:cTn>
                                        <p:tgtEl>
                                          <p:spTgt spid="5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7"/>
                                        </p:tgtEl>
                                        <p:attrNameLst>
                                          <p:attrName>ppt_w</p:attrName>
                                        </p:attrNameLst>
                                      </p:cBhvr>
                                      <p:tavLst>
                                        <p:tav tm="0">
                                          <p:val>
                                            <p:strVal val="#ppt_w*.05"/>
                                          </p:val>
                                        </p:tav>
                                        <p:tav tm="100000">
                                          <p:val>
                                            <p:strVal val="#ppt_w"/>
                                          </p:val>
                                        </p:tav>
                                      </p:tavLst>
                                    </p:anim>
                                    <p:anim calcmode="lin" valueType="num">
                                      <p:cBhvr>
                                        <p:cTn id="22" dur="1000" fill="hold"/>
                                        <p:tgtEl>
                                          <p:spTgt spid="5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146941" y="389936"/>
            <a:ext cx="12045058"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just" fontAlgn="base">
              <a:spcBef>
                <a:spcPct val="0"/>
              </a:spcBef>
              <a:spcAft>
                <a:spcPts val="500"/>
              </a:spcAft>
            </a:pPr>
            <a:r>
              <a:rPr lang="en-US" sz="2400" b="1" dirty="0" err="1">
                <a:solidFill>
                  <a:srgbClr val="FF0000"/>
                </a:solidFill>
                <a:latin typeface="Times New Roman" panose="02020603050405020304" pitchFamily="18" charset="0"/>
                <a:cs typeface="Times New Roman" panose="02020603050405020304" pitchFamily="18" charset="0"/>
              </a:rPr>
              <a:t>Luyện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tập</a:t>
            </a: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nhóm</a:t>
            </a: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b="1" dirty="0" smtClean="0">
                <a:solidFill>
                  <a:srgbClr val="002060"/>
                </a:solidFill>
                <a:latin typeface="Times New Roman" panose="02020603050405020304" pitchFamily="18" charset="0"/>
                <a:cs typeface="Times New Roman" panose="02020603050405020304" pitchFamily="18" charset="0"/>
              </a:rPr>
              <a:t> </a:t>
            </a:r>
            <a:endParaRPr lang="en-US" sz="2400" b="1" dirty="0">
              <a:solidFill>
                <a:srgbClr val="002060"/>
              </a:solidFill>
              <a:latin typeface="Times New Roman" panose="02020603050405020304" pitchFamily="18" charset="0"/>
              <a:cs typeface="Times New Roman" panose="02020603050405020304" pitchFamily="18" charset="0"/>
            </a:endParaRPr>
          </a:p>
          <a:p>
            <a:pPr indent="457200" algn="just" fontAlgn="base">
              <a:spcBef>
                <a:spcPct val="0"/>
              </a:spcBef>
              <a:spcAft>
                <a:spcPts val="500"/>
              </a:spcAft>
            </a:pPr>
            <a:r>
              <a:rPr lang="nl-NL" sz="2200" b="1" u="sng" dirty="0" smtClean="0">
                <a:latin typeface="Times New Roman" pitchFamily="18" charset="0"/>
                <a:ea typeface="Times New Roman" pitchFamily="18" charset="0"/>
                <a:cs typeface="Times New Roman" pitchFamily="18" charset="0"/>
              </a:rPr>
              <a:t>Câu </a:t>
            </a:r>
            <a:r>
              <a:rPr lang="nl-NL" sz="2200" b="1" u="sng" dirty="0">
                <a:latin typeface="Times New Roman" pitchFamily="18" charset="0"/>
                <a:ea typeface="Times New Roman" pitchFamily="18" charset="0"/>
                <a:cs typeface="Times New Roman" pitchFamily="18" charset="0"/>
              </a:rPr>
              <a:t>1</a:t>
            </a:r>
            <a:r>
              <a:rPr lang="nl-NL" sz="2200" dirty="0">
                <a:latin typeface="Times New Roman" pitchFamily="18" charset="0"/>
                <a:ea typeface="Times New Roman" pitchFamily="18" charset="0"/>
                <a:cs typeface="Times New Roman" pitchFamily="18" charset="0"/>
              </a:rPr>
              <a:t>. Điền cho đủ các câu sau:</a:t>
            </a:r>
            <a:endParaRPr lang="vi-VN" sz="2200" dirty="0">
              <a:latin typeface="Times New Roman" pitchFamily="18" charset="0"/>
              <a:cs typeface="Times New Roman" pitchFamily="18" charset="0"/>
            </a:endParaRPr>
          </a:p>
          <a:p>
            <a:pPr indent="457200" algn="just" eaLnBrk="0" fontAlgn="base" hangingPunct="0">
              <a:spcBef>
                <a:spcPct val="0"/>
              </a:spcBef>
              <a:spcAft>
                <a:spcPts val="500"/>
              </a:spcAft>
            </a:pPr>
            <a:r>
              <a:rPr lang="nl-NL" sz="2200" dirty="0">
                <a:latin typeface="Times New Roman" pitchFamily="18" charset="0"/>
                <a:ea typeface="Times New Roman" pitchFamily="18" charset="0"/>
                <a:cs typeface="Times New Roman" pitchFamily="18" charset="0"/>
              </a:rPr>
              <a:t>a) Nếu -5</a:t>
            </a:r>
            <a:r>
              <a:rPr lang="nl-NL" sz="2200" baseline="30000" dirty="0">
                <a:latin typeface="Times New Roman" pitchFamily="18" charset="0"/>
                <a:ea typeface="Times New Roman" pitchFamily="18" charset="0"/>
                <a:cs typeface="Times New Roman" pitchFamily="18" charset="0"/>
              </a:rPr>
              <a:t>0</a:t>
            </a:r>
            <a:r>
              <a:rPr lang="nl-NL" sz="2200" dirty="0">
                <a:latin typeface="Times New Roman" pitchFamily="18" charset="0"/>
                <a:ea typeface="Times New Roman" pitchFamily="18" charset="0"/>
                <a:cs typeface="Times New Roman" pitchFamily="18" charset="0"/>
              </a:rPr>
              <a:t>C biểu diễn 5 độ dưới 0</a:t>
            </a:r>
            <a:r>
              <a:rPr lang="nl-NL" sz="2200" baseline="30000" dirty="0">
                <a:latin typeface="Times New Roman" pitchFamily="18" charset="0"/>
                <a:ea typeface="Times New Roman" pitchFamily="18" charset="0"/>
                <a:cs typeface="Times New Roman" pitchFamily="18" charset="0"/>
              </a:rPr>
              <a:t>0</a:t>
            </a:r>
            <a:r>
              <a:rPr lang="nl-NL" sz="2200" dirty="0">
                <a:latin typeface="Times New Roman" pitchFamily="18" charset="0"/>
                <a:ea typeface="Times New Roman" pitchFamily="18" charset="0"/>
                <a:cs typeface="Times New Roman" pitchFamily="18" charset="0"/>
              </a:rPr>
              <a:t>C thì +5</a:t>
            </a:r>
            <a:r>
              <a:rPr lang="nl-NL" sz="2200" baseline="30000" dirty="0">
                <a:latin typeface="Times New Roman" pitchFamily="18" charset="0"/>
                <a:ea typeface="Times New Roman" pitchFamily="18" charset="0"/>
                <a:cs typeface="Times New Roman" pitchFamily="18" charset="0"/>
              </a:rPr>
              <a:t>0</a:t>
            </a:r>
            <a:r>
              <a:rPr lang="nl-NL" sz="2200" dirty="0">
                <a:latin typeface="Times New Roman" pitchFamily="18" charset="0"/>
                <a:ea typeface="Times New Roman" pitchFamily="18" charset="0"/>
                <a:cs typeface="Times New Roman" pitchFamily="18" charset="0"/>
              </a:rPr>
              <a:t>C biểu diễn ...</a:t>
            </a:r>
            <a:r>
              <a:rPr lang="vi-VN" sz="2200" dirty="0">
                <a:latin typeface="Times New Roman" pitchFamily="18" charset="0"/>
                <a:ea typeface="Times New Roman" pitchFamily="18" charset="0"/>
                <a:cs typeface="Times New Roman" pitchFamily="18" charset="0"/>
              </a:rPr>
              <a:t>...........</a:t>
            </a:r>
            <a:r>
              <a:rPr lang="nl-NL" sz="2200" dirty="0">
                <a:latin typeface="Times New Roman" pitchFamily="18" charset="0"/>
                <a:ea typeface="Times New Roman" pitchFamily="18" charset="0"/>
                <a:cs typeface="Times New Roman" pitchFamily="18" charset="0"/>
              </a:rPr>
              <a:t>..............</a:t>
            </a:r>
            <a:endParaRPr lang="vi-VN" sz="2200" dirty="0">
              <a:latin typeface="Times New Roman" pitchFamily="18" charset="0"/>
              <a:cs typeface="Times New Roman" pitchFamily="18" charset="0"/>
            </a:endParaRPr>
          </a:p>
          <a:p>
            <a:pPr indent="457200" algn="just" eaLnBrk="0" fontAlgn="base" hangingPunct="0">
              <a:spcBef>
                <a:spcPct val="0"/>
              </a:spcBef>
              <a:spcAft>
                <a:spcPts val="500"/>
              </a:spcAft>
            </a:pPr>
            <a:r>
              <a:rPr lang="nl-NL" sz="2200" dirty="0">
                <a:latin typeface="Times New Roman" pitchFamily="18" charset="0"/>
                <a:ea typeface="Times New Roman" pitchFamily="18" charset="0"/>
                <a:cs typeface="Times New Roman" pitchFamily="18" charset="0"/>
              </a:rPr>
              <a:t>b) Nếu -36m biểu diễn độ sâu là 36m dưới mực nước biển thì +163m biểu diễn độ cao </a:t>
            </a:r>
            <a:r>
              <a:rPr lang="nl-NL" sz="2200" dirty="0" smtClean="0">
                <a:latin typeface="Times New Roman" pitchFamily="18" charset="0"/>
                <a:ea typeface="Times New Roman" pitchFamily="18" charset="0"/>
                <a:cs typeface="Times New Roman" pitchFamily="18" charset="0"/>
              </a:rPr>
              <a:t>     là</a:t>
            </a:r>
            <a:r>
              <a:rPr lang="nl-NL" sz="2200" dirty="0">
                <a:latin typeface="Times New Roman" pitchFamily="18" charset="0"/>
                <a:ea typeface="Times New Roman" pitchFamily="18" charset="0"/>
                <a:cs typeface="Times New Roman" pitchFamily="18" charset="0"/>
              </a:rPr>
              <a:t>..........................</a:t>
            </a:r>
            <a:endParaRPr lang="vi-VN" sz="2200" dirty="0">
              <a:latin typeface="Times New Roman" pitchFamily="18" charset="0"/>
              <a:cs typeface="Times New Roman" pitchFamily="18" charset="0"/>
            </a:endParaRPr>
          </a:p>
          <a:p>
            <a:pPr indent="457200" algn="just" eaLnBrk="0" fontAlgn="base" hangingPunct="0">
              <a:spcBef>
                <a:spcPct val="0"/>
              </a:spcBef>
              <a:spcAft>
                <a:spcPts val="500"/>
              </a:spcAft>
            </a:pPr>
            <a:r>
              <a:rPr lang="nl-NL" sz="2200" dirty="0">
                <a:latin typeface="Times New Roman" pitchFamily="18" charset="0"/>
                <a:ea typeface="Times New Roman" pitchFamily="18" charset="0"/>
                <a:cs typeface="Times New Roman" pitchFamily="18" charset="0"/>
              </a:rPr>
              <a:t>c) Nếu -10 000 đồng biểu diễn số tiền nợ 10 000 đồng thì 20 000 đồng biểu diễn </a:t>
            </a:r>
            <a:endParaRPr lang="nl-NL" sz="2200" dirty="0" smtClean="0">
              <a:latin typeface="Times New Roman" pitchFamily="18" charset="0"/>
              <a:ea typeface="Times New Roman" pitchFamily="18" charset="0"/>
              <a:cs typeface="Times New Roman" pitchFamily="18" charset="0"/>
            </a:endParaRPr>
          </a:p>
          <a:p>
            <a:pPr indent="457200" algn="just" eaLnBrk="0" fontAlgn="base" hangingPunct="0">
              <a:spcBef>
                <a:spcPct val="0"/>
              </a:spcBef>
              <a:spcAft>
                <a:spcPts val="500"/>
              </a:spcAft>
            </a:pPr>
            <a:r>
              <a:rPr lang="nl-NL" sz="2200" dirty="0" smtClean="0">
                <a:latin typeface="Times New Roman" pitchFamily="18" charset="0"/>
                <a:ea typeface="Times New Roman" pitchFamily="18" charset="0"/>
                <a:cs typeface="Times New Roman" pitchFamily="18" charset="0"/>
              </a:rPr>
              <a:t>........................</a:t>
            </a:r>
            <a:endParaRPr lang="vi-VN" sz="2200" dirty="0">
              <a:latin typeface="Times New Roman" pitchFamily="18" charset="0"/>
              <a:cs typeface="Times New Roman" pitchFamily="18" charset="0"/>
            </a:endParaRPr>
          </a:p>
          <a:p>
            <a:pPr indent="457200" eaLnBrk="0" fontAlgn="base" hangingPunct="0">
              <a:spcBef>
                <a:spcPct val="0"/>
              </a:spcBef>
              <a:spcAft>
                <a:spcPts val="500"/>
              </a:spcAft>
            </a:pPr>
            <a:r>
              <a:rPr lang="nl-NL" sz="2200" dirty="0">
                <a:latin typeface="Times New Roman" pitchFamily="18" charset="0"/>
                <a:ea typeface="Times New Roman" pitchFamily="18" charset="0"/>
                <a:cs typeface="Times New Roman" pitchFamily="18" charset="0"/>
              </a:rPr>
              <a:t>d) Nếu -50 km/h biểu diễn vận tốc của tàu hỏa là 50 km/h chạy theo hướng từ Thành phố Hồ Chí Minh đến Hà Nội thì +50km/h biểu diễn vận tốc của tàu hỏa là</a:t>
            </a:r>
            <a:r>
              <a:rPr lang="vi-VN" sz="2200" dirty="0">
                <a:latin typeface="Times New Roman" pitchFamily="18" charset="0"/>
                <a:ea typeface="Times New Roman" pitchFamily="18" charset="0"/>
                <a:cs typeface="Times New Roman" pitchFamily="18" charset="0"/>
              </a:rPr>
              <a:t> 50 km/h chạy theo hướng </a:t>
            </a:r>
            <a:r>
              <a:rPr lang="nl-NL" sz="2200" dirty="0">
                <a:latin typeface="Times New Roman" pitchFamily="18" charset="0"/>
                <a:ea typeface="Times New Roman" pitchFamily="18" charset="0"/>
                <a:cs typeface="Times New Roman" pitchFamily="18" charset="0"/>
              </a:rPr>
              <a:t>.........................................</a:t>
            </a:r>
            <a:endParaRPr lang="vi-VN" sz="2200" dirty="0">
              <a:latin typeface="Times New Roman" pitchFamily="18" charset="0"/>
              <a:cs typeface="Times New Roman" pitchFamily="18" charset="0"/>
            </a:endParaRPr>
          </a:p>
          <a:p>
            <a:pPr indent="457200" algn="just" eaLnBrk="0" fontAlgn="base" hangingPunct="0">
              <a:spcBef>
                <a:spcPct val="0"/>
              </a:spcBef>
              <a:spcAft>
                <a:spcPts val="500"/>
              </a:spcAft>
            </a:pPr>
            <a:r>
              <a:rPr lang="nl-NL" sz="2200" dirty="0">
                <a:latin typeface="Times New Roman" pitchFamily="18" charset="0"/>
                <a:ea typeface="Times New Roman" pitchFamily="18" charset="0"/>
                <a:cs typeface="Times New Roman" pitchFamily="18" charset="0"/>
              </a:rPr>
              <a:t>e) Nếu +6 bước biểu diễn 6 bước về phía trước thì -10 bước biểu diễn ...................</a:t>
            </a:r>
            <a:endParaRPr lang="vi-VN" sz="2200" dirty="0">
              <a:latin typeface="Times New Roman" pitchFamily="18" charset="0"/>
              <a:cs typeface="Times New Roman" pitchFamily="18" charset="0"/>
            </a:endParaRPr>
          </a:p>
          <a:p>
            <a:pPr indent="457200" algn="just" eaLnBrk="0" fontAlgn="base" hangingPunct="0">
              <a:spcBef>
                <a:spcPct val="0"/>
              </a:spcBef>
              <a:spcAft>
                <a:spcPts val="500"/>
              </a:spcAft>
            </a:pPr>
            <a:r>
              <a:rPr lang="nl-NL" sz="2200" b="1" u="sng" dirty="0">
                <a:latin typeface="Times New Roman" pitchFamily="18" charset="0"/>
                <a:ea typeface="Times New Roman" pitchFamily="18" charset="0"/>
                <a:cs typeface="Times New Roman" pitchFamily="18" charset="0"/>
              </a:rPr>
              <a:t>Câu 2</a:t>
            </a:r>
            <a:r>
              <a:rPr lang="nl-NL" sz="2200" b="1" dirty="0">
                <a:latin typeface="Times New Roman" pitchFamily="18" charset="0"/>
                <a:ea typeface="Times New Roman" pitchFamily="18" charset="0"/>
                <a:cs typeface="Times New Roman" pitchFamily="18" charset="0"/>
              </a:rPr>
              <a:t>:  </a:t>
            </a:r>
            <a:r>
              <a:rPr lang="nl-NL" sz="2200" dirty="0">
                <a:latin typeface="Times New Roman" pitchFamily="18" charset="0"/>
                <a:ea typeface="Times New Roman" pitchFamily="18" charset="0"/>
                <a:cs typeface="Times New Roman" pitchFamily="18" charset="0"/>
              </a:rPr>
              <a:t>Cho các số </a:t>
            </a:r>
            <a:r>
              <a:rPr lang="nl-NL" sz="2200" b="1" dirty="0">
                <a:latin typeface="Times New Roman" pitchFamily="18" charset="0"/>
                <a:ea typeface="Times New Roman" pitchFamily="18" charset="0"/>
                <a:cs typeface="Times New Roman" pitchFamily="18" charset="0"/>
              </a:rPr>
              <a:t>-12; -500; -50; +9000; +139</a:t>
            </a:r>
            <a:r>
              <a:rPr lang="nl-NL" sz="2200" dirty="0">
                <a:latin typeface="Times New Roman" pitchFamily="18" charset="0"/>
                <a:ea typeface="Times New Roman" pitchFamily="18" charset="0"/>
                <a:cs typeface="Times New Roman" pitchFamily="18" charset="0"/>
              </a:rPr>
              <a:t>.  Hãy chọn số thích hợp để điền vào chỗ trống.</a:t>
            </a:r>
            <a:endParaRPr lang="vi-VN" sz="2200" dirty="0">
              <a:latin typeface="Times New Roman" pitchFamily="18" charset="0"/>
              <a:cs typeface="Times New Roman" pitchFamily="18" charset="0"/>
            </a:endParaRPr>
          </a:p>
          <a:p>
            <a:pPr indent="457200" algn="just" eaLnBrk="0" fontAlgn="base" hangingPunct="0">
              <a:spcBef>
                <a:spcPct val="0"/>
              </a:spcBef>
              <a:spcAft>
                <a:spcPts val="500"/>
              </a:spcAft>
            </a:pPr>
            <a:r>
              <a:rPr lang="vi-VN" sz="2200" dirty="0">
                <a:latin typeface="Times New Roman" pitchFamily="18" charset="0"/>
                <a:ea typeface="Times New Roman" pitchFamily="18" charset="0"/>
                <a:cs typeface="Times New Roman" pitchFamily="18" charset="0"/>
              </a:rPr>
              <a:t>a) </a:t>
            </a:r>
            <a:r>
              <a:rPr lang="nl-NL" sz="2200" dirty="0">
                <a:latin typeface="Times New Roman" pitchFamily="18" charset="0"/>
                <a:ea typeface="Times New Roman" pitchFamily="18" charset="0"/>
                <a:cs typeface="Times New Roman" pitchFamily="18" charset="0"/>
              </a:rPr>
              <a:t>Cá voi có thể sống ở độ cao.</a:t>
            </a:r>
            <a:r>
              <a:rPr lang="vi-VN" sz="2200" dirty="0">
                <a:latin typeface="Times New Roman" pitchFamily="18" charset="0"/>
                <a:ea typeface="Times New Roman" pitchFamily="18" charset="0"/>
                <a:cs typeface="Times New Roman" pitchFamily="18" charset="0"/>
              </a:rPr>
              <a:t>.....</a:t>
            </a:r>
            <a:r>
              <a:rPr lang="nl-NL" sz="2200" dirty="0">
                <a:latin typeface="Times New Roman" pitchFamily="18" charset="0"/>
                <a:ea typeface="Times New Roman" pitchFamily="18" charset="0"/>
                <a:cs typeface="Times New Roman" pitchFamily="18" charset="0"/>
              </a:rPr>
              <a:t>......m. </a:t>
            </a:r>
            <a:endParaRPr lang="vi-VN" sz="2200" dirty="0">
              <a:latin typeface="Times New Roman" pitchFamily="18" charset="0"/>
              <a:ea typeface="Times New Roman" pitchFamily="18" charset="0"/>
              <a:cs typeface="Times New Roman" pitchFamily="18" charset="0"/>
            </a:endParaRPr>
          </a:p>
          <a:p>
            <a:pPr indent="457200" algn="just" eaLnBrk="0" fontAlgn="base" hangingPunct="0">
              <a:spcBef>
                <a:spcPct val="0"/>
              </a:spcBef>
              <a:spcAft>
                <a:spcPts val="500"/>
              </a:spcAft>
            </a:pPr>
            <a:r>
              <a:rPr lang="nl-NL" sz="2200" dirty="0">
                <a:latin typeface="Times New Roman" pitchFamily="18" charset="0"/>
                <a:ea typeface="Times New Roman" pitchFamily="18" charset="0"/>
                <a:cs typeface="Times New Roman" pitchFamily="18" charset="0"/>
              </a:rPr>
              <a:t>b) Máy bay có thể bay ở độ cao ....</a:t>
            </a:r>
            <a:r>
              <a:rPr lang="vi-VN" sz="2200" dirty="0">
                <a:latin typeface="Times New Roman" pitchFamily="18" charset="0"/>
                <a:ea typeface="Times New Roman" pitchFamily="18" charset="0"/>
                <a:cs typeface="Times New Roman" pitchFamily="18" charset="0"/>
              </a:rPr>
              <a:t>......</a:t>
            </a:r>
            <a:r>
              <a:rPr lang="nl-NL" sz="2200" dirty="0">
                <a:latin typeface="Times New Roman" pitchFamily="18" charset="0"/>
                <a:ea typeface="Times New Roman" pitchFamily="18" charset="0"/>
                <a:cs typeface="Times New Roman" pitchFamily="18" charset="0"/>
              </a:rPr>
              <a:t>.m với nhiệt độ bên ngoài là .....</a:t>
            </a:r>
            <a:r>
              <a:rPr lang="nl-NL" sz="2200" baseline="30000" dirty="0">
                <a:latin typeface="Times New Roman" pitchFamily="18" charset="0"/>
                <a:ea typeface="Times New Roman" pitchFamily="18" charset="0"/>
                <a:cs typeface="Times New Roman" pitchFamily="18" charset="0"/>
              </a:rPr>
              <a:t>0</a:t>
            </a:r>
            <a:r>
              <a:rPr lang="nl-NL" sz="2200" dirty="0">
                <a:latin typeface="Times New Roman" pitchFamily="18" charset="0"/>
                <a:ea typeface="Times New Roman" pitchFamily="18" charset="0"/>
                <a:cs typeface="Times New Roman" pitchFamily="18" charset="0"/>
              </a:rPr>
              <a:t>C.</a:t>
            </a:r>
            <a:endParaRPr lang="vi-VN" sz="2200" dirty="0">
              <a:latin typeface="Times New Roman" pitchFamily="18" charset="0"/>
              <a:cs typeface="Times New Roman" pitchFamily="18" charset="0"/>
            </a:endParaRPr>
          </a:p>
          <a:p>
            <a:pPr indent="457200" algn="just" eaLnBrk="0" fontAlgn="base" hangingPunct="0">
              <a:spcBef>
                <a:spcPct val="0"/>
              </a:spcBef>
              <a:spcAft>
                <a:spcPts val="500"/>
              </a:spcAft>
            </a:pPr>
            <a:r>
              <a:rPr lang="nl-NL" sz="2200" dirty="0">
                <a:latin typeface="Times New Roman" pitchFamily="18" charset="0"/>
                <a:ea typeface="Times New Roman" pitchFamily="18" charset="0"/>
                <a:cs typeface="Times New Roman" pitchFamily="18" charset="0"/>
              </a:rPr>
              <a:t>c) Kim tự tháp Khê-ốp ở Ai Cập cao....</a:t>
            </a:r>
            <a:r>
              <a:rPr lang="vi-VN" sz="2200" dirty="0">
                <a:latin typeface="Times New Roman" pitchFamily="18" charset="0"/>
                <a:ea typeface="Times New Roman" pitchFamily="18" charset="0"/>
                <a:cs typeface="Times New Roman" pitchFamily="18" charset="0"/>
              </a:rPr>
              <a:t>...</a:t>
            </a:r>
            <a:r>
              <a:rPr lang="nl-NL" sz="2200" dirty="0">
                <a:latin typeface="Times New Roman" pitchFamily="18" charset="0"/>
                <a:ea typeface="Times New Roman" pitchFamily="18" charset="0"/>
                <a:cs typeface="Times New Roman" pitchFamily="18" charset="0"/>
              </a:rPr>
              <a:t>....m. </a:t>
            </a:r>
            <a:endParaRPr lang="vi-VN" sz="2200" dirty="0">
              <a:latin typeface="Times New Roman" pitchFamily="18" charset="0"/>
              <a:cs typeface="Times New Roman" pitchFamily="18" charset="0"/>
            </a:endParaRPr>
          </a:p>
          <a:p>
            <a:pPr indent="457200" algn="just" eaLnBrk="0" fontAlgn="base" hangingPunct="0">
              <a:spcBef>
                <a:spcPct val="0"/>
              </a:spcBef>
              <a:spcAft>
                <a:spcPts val="500"/>
              </a:spcAft>
            </a:pPr>
            <a:r>
              <a:rPr lang="nl-NL" sz="2200" dirty="0">
                <a:latin typeface="Times New Roman" pitchFamily="18" charset="0"/>
                <a:ea typeface="Times New Roman" pitchFamily="18" charset="0"/>
                <a:cs typeface="Times New Roman" pitchFamily="18" charset="0"/>
              </a:rPr>
              <a:t>d) </a:t>
            </a:r>
            <a:r>
              <a:rPr lang="vi-VN" sz="2200" dirty="0">
                <a:latin typeface="Times New Roman" pitchFamily="18" charset="0"/>
                <a:ea typeface="Arial" pitchFamily="34" charset="0"/>
                <a:cs typeface="Times New Roman" pitchFamily="18" charset="0"/>
              </a:rPr>
              <a:t>Mátxcơva là thành phố có </a:t>
            </a:r>
            <a:r>
              <a:rPr lang="nl-NL" sz="2200" dirty="0">
                <a:latin typeface="Times New Roman" pitchFamily="18" charset="0"/>
                <a:ea typeface="Arial" pitchFamily="34" charset="0"/>
                <a:cs typeface="Times New Roman" pitchFamily="18" charset="0"/>
              </a:rPr>
              <a:t>n</a:t>
            </a:r>
            <a:r>
              <a:rPr lang="vi-VN" sz="2200" dirty="0">
                <a:latin typeface="Times New Roman" pitchFamily="18" charset="0"/>
                <a:ea typeface="Arial" pitchFamily="34" charset="0"/>
                <a:cs typeface="Times New Roman" pitchFamily="18" charset="0"/>
              </a:rPr>
              <a:t>hiệt độ trung bình cao nhất tháng 1 </a:t>
            </a:r>
            <a:r>
              <a:rPr lang="nl-NL" sz="2200" dirty="0">
                <a:latin typeface="Times New Roman" pitchFamily="18" charset="0"/>
                <a:ea typeface="Arial" pitchFamily="34" charset="0"/>
                <a:cs typeface="Times New Roman" pitchFamily="18" charset="0"/>
              </a:rPr>
              <a:t>vào khoảng ..</a:t>
            </a:r>
            <a:r>
              <a:rPr lang="vi-VN" sz="2200" dirty="0">
                <a:latin typeface="Times New Roman" pitchFamily="18" charset="0"/>
                <a:ea typeface="Arial" pitchFamily="34" charset="0"/>
                <a:cs typeface="Times New Roman" pitchFamily="18" charset="0"/>
              </a:rPr>
              <a:t>.</a:t>
            </a:r>
            <a:r>
              <a:rPr lang="nl-NL" sz="2200" dirty="0">
                <a:latin typeface="Times New Roman" pitchFamily="18" charset="0"/>
                <a:ea typeface="Arial" pitchFamily="34" charset="0"/>
                <a:cs typeface="Times New Roman" pitchFamily="18" charset="0"/>
              </a:rPr>
              <a:t>.......</a:t>
            </a:r>
            <a:r>
              <a:rPr lang="nl-NL" sz="2200" baseline="30000" dirty="0">
                <a:latin typeface="Times New Roman" pitchFamily="18" charset="0"/>
                <a:ea typeface="Arial" pitchFamily="34" charset="0"/>
                <a:cs typeface="Times New Roman" pitchFamily="18" charset="0"/>
              </a:rPr>
              <a:t>0</a:t>
            </a:r>
            <a:r>
              <a:rPr lang="vi-VN" sz="2200" dirty="0">
                <a:latin typeface="Times New Roman" pitchFamily="18" charset="0"/>
                <a:ea typeface="Arial" pitchFamily="34" charset="0"/>
                <a:cs typeface="Times New Roman" pitchFamily="18" charset="0"/>
              </a:rPr>
              <a:t>C</a:t>
            </a:r>
            <a:endParaRPr lang="vi-VN" sz="2200" dirty="0">
              <a:latin typeface="Times New Roman" pitchFamily="18" charset="0"/>
              <a:cs typeface="Times New Roman" pitchFamily="18" charset="0"/>
            </a:endParaRPr>
          </a:p>
        </p:txBody>
      </p:sp>
      <p:sp>
        <p:nvSpPr>
          <p:cNvPr id="4" name="Rectangle 1"/>
          <p:cNvSpPr>
            <a:spLocks noChangeArrowheads="1"/>
          </p:cNvSpPr>
          <p:nvPr/>
        </p:nvSpPr>
        <p:spPr bwMode="auto">
          <a:xfrm>
            <a:off x="6993133" y="1175589"/>
            <a:ext cx="2071702"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nl-NL" sz="2200" dirty="0">
                <a:solidFill>
                  <a:srgbClr val="FF0000"/>
                </a:solidFill>
                <a:latin typeface="Times New Roman" pitchFamily="18" charset="0"/>
                <a:ea typeface="Arial" pitchFamily="34" charset="0"/>
                <a:cs typeface="Times New Roman" pitchFamily="18" charset="0"/>
              </a:rPr>
              <a:t>5 độ trên 0</a:t>
            </a:r>
            <a:r>
              <a:rPr lang="nl-NL" sz="2200" baseline="30000" dirty="0">
                <a:solidFill>
                  <a:srgbClr val="FF0000"/>
                </a:solidFill>
                <a:latin typeface="Times New Roman" pitchFamily="18" charset="0"/>
                <a:ea typeface="Arial" pitchFamily="34" charset="0"/>
                <a:cs typeface="Times New Roman" pitchFamily="18" charset="0"/>
              </a:rPr>
              <a:t>0</a:t>
            </a:r>
            <a:r>
              <a:rPr lang="nl-NL" sz="2200" dirty="0">
                <a:solidFill>
                  <a:srgbClr val="FF0000"/>
                </a:solidFill>
                <a:latin typeface="Times New Roman" pitchFamily="18" charset="0"/>
                <a:ea typeface="Arial" pitchFamily="34" charset="0"/>
                <a:cs typeface="Times New Roman" pitchFamily="18" charset="0"/>
              </a:rPr>
              <a:t>C	</a:t>
            </a:r>
            <a:r>
              <a:rPr lang="nl-NL" sz="2200" dirty="0" smtClean="0">
                <a:solidFill>
                  <a:srgbClr val="FF0000"/>
                </a:solidFill>
                <a:latin typeface="Times New Roman" pitchFamily="18" charset="0"/>
                <a:ea typeface="Arial" pitchFamily="34" charset="0"/>
                <a:cs typeface="Times New Roman" pitchFamily="18" charset="0"/>
              </a:rPr>
              <a:t>              </a:t>
            </a:r>
            <a:endParaRPr lang="nl-NL" sz="2200" dirty="0">
              <a:solidFill>
                <a:srgbClr val="FF0000"/>
              </a:solidFill>
              <a:latin typeface="Times New Roman" pitchFamily="18" charset="0"/>
              <a:cs typeface="Times New Roman" pitchFamily="18" charset="0"/>
            </a:endParaRPr>
          </a:p>
        </p:txBody>
      </p:sp>
      <p:sp>
        <p:nvSpPr>
          <p:cNvPr id="5" name="Rectangle 1"/>
          <p:cNvSpPr>
            <a:spLocks noChangeArrowheads="1"/>
          </p:cNvSpPr>
          <p:nvPr/>
        </p:nvSpPr>
        <p:spPr bwMode="auto">
          <a:xfrm>
            <a:off x="459137" y="1935277"/>
            <a:ext cx="3143272"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nl-NL" sz="2200" dirty="0">
                <a:solidFill>
                  <a:srgbClr val="FF0000"/>
                </a:solidFill>
                <a:latin typeface="Times New Roman" pitchFamily="18" charset="0"/>
                <a:ea typeface="Arial" pitchFamily="34" charset="0"/>
                <a:cs typeface="Times New Roman" pitchFamily="18" charset="0"/>
              </a:rPr>
              <a:t>163</a:t>
            </a:r>
            <a:r>
              <a:rPr lang="vi-VN" sz="2200" dirty="0">
                <a:solidFill>
                  <a:srgbClr val="FF0000"/>
                </a:solidFill>
                <a:latin typeface="Times New Roman" pitchFamily="18" charset="0"/>
                <a:ea typeface="Arial" pitchFamily="34" charset="0"/>
                <a:cs typeface="Times New Roman" pitchFamily="18" charset="0"/>
              </a:rPr>
              <a:t> </a:t>
            </a:r>
            <a:r>
              <a:rPr lang="nl-NL" sz="2200" dirty="0">
                <a:solidFill>
                  <a:srgbClr val="FF0000"/>
                </a:solidFill>
                <a:latin typeface="Times New Roman" pitchFamily="18" charset="0"/>
                <a:ea typeface="Arial" pitchFamily="34" charset="0"/>
                <a:cs typeface="Times New Roman" pitchFamily="18" charset="0"/>
              </a:rPr>
              <a:t>m trên mực nước biển</a:t>
            </a:r>
            <a:endParaRPr lang="nl-NL" sz="2200" dirty="0">
              <a:solidFill>
                <a:srgbClr val="FF0000"/>
              </a:solidFill>
              <a:latin typeface="Times New Roman" pitchFamily="18" charset="0"/>
              <a:cs typeface="Times New Roman" pitchFamily="18" charset="0"/>
            </a:endParaRPr>
          </a:p>
        </p:txBody>
      </p:sp>
      <p:sp>
        <p:nvSpPr>
          <p:cNvPr id="6" name="Rectangle 1"/>
          <p:cNvSpPr>
            <a:spLocks noChangeArrowheads="1"/>
          </p:cNvSpPr>
          <p:nvPr/>
        </p:nvSpPr>
        <p:spPr bwMode="auto">
          <a:xfrm>
            <a:off x="557714" y="2716814"/>
            <a:ext cx="2847703"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nl-NL" sz="2200" dirty="0">
                <a:solidFill>
                  <a:srgbClr val="FF0000"/>
                </a:solidFill>
                <a:latin typeface="Times New Roman" pitchFamily="18" charset="0"/>
                <a:ea typeface="Arial" pitchFamily="34" charset="0"/>
                <a:cs typeface="Times New Roman" pitchFamily="18" charset="0"/>
              </a:rPr>
              <a:t>số tiền có 20 000 đồng</a:t>
            </a:r>
            <a:endParaRPr lang="nl-NL" sz="2200" dirty="0">
              <a:solidFill>
                <a:srgbClr val="FF0000"/>
              </a:solidFill>
              <a:latin typeface="Times New Roman" pitchFamily="18" charset="0"/>
              <a:cs typeface="Times New Roman" pitchFamily="18" charset="0"/>
            </a:endParaRPr>
          </a:p>
        </p:txBody>
      </p:sp>
      <p:sp>
        <p:nvSpPr>
          <p:cNvPr id="7" name="Rectangle 1"/>
          <p:cNvSpPr>
            <a:spLocks noChangeArrowheads="1"/>
          </p:cNvSpPr>
          <p:nvPr/>
        </p:nvSpPr>
        <p:spPr bwMode="auto">
          <a:xfrm>
            <a:off x="146941" y="3799277"/>
            <a:ext cx="4572032" cy="4286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nl-NL" sz="2100" dirty="0">
                <a:solidFill>
                  <a:srgbClr val="FF0000"/>
                </a:solidFill>
                <a:latin typeface="Times New Roman" pitchFamily="18" charset="0"/>
                <a:ea typeface="Times New Roman" pitchFamily="18" charset="0"/>
                <a:cs typeface="Times New Roman" pitchFamily="18" charset="0"/>
              </a:rPr>
              <a:t>từ Hà Nội đến Thành phố Hồ Chí Minh</a:t>
            </a:r>
            <a:endParaRPr lang="nl-NL" sz="2100" dirty="0">
              <a:solidFill>
                <a:srgbClr val="FF0000"/>
              </a:solidFill>
              <a:latin typeface="Times New Roman" pitchFamily="18" charset="0"/>
              <a:cs typeface="Times New Roman" pitchFamily="18" charset="0"/>
            </a:endParaRPr>
          </a:p>
        </p:txBody>
      </p:sp>
      <p:sp>
        <p:nvSpPr>
          <p:cNvPr id="8" name="Rectangle 1"/>
          <p:cNvSpPr>
            <a:spLocks noChangeArrowheads="1"/>
          </p:cNvSpPr>
          <p:nvPr/>
        </p:nvSpPr>
        <p:spPr bwMode="auto">
          <a:xfrm>
            <a:off x="8380639" y="4156220"/>
            <a:ext cx="2571768"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nl-NL" sz="2200" dirty="0">
                <a:solidFill>
                  <a:srgbClr val="FF0000"/>
                </a:solidFill>
                <a:latin typeface="Times New Roman" pitchFamily="18" charset="0"/>
                <a:ea typeface="Arial" pitchFamily="34" charset="0"/>
                <a:cs typeface="Times New Roman" pitchFamily="18" charset="0"/>
              </a:rPr>
              <a:t>10 bước về phía sau</a:t>
            </a:r>
            <a:endParaRPr lang="nl-NL" sz="2200" dirty="0">
              <a:solidFill>
                <a:srgbClr val="FF0000"/>
              </a:solidFill>
              <a:latin typeface="Times New Roman" pitchFamily="18" charset="0"/>
              <a:cs typeface="Times New Roman" pitchFamily="18" charset="0"/>
            </a:endParaRPr>
          </a:p>
        </p:txBody>
      </p:sp>
      <p:sp>
        <p:nvSpPr>
          <p:cNvPr id="9" name="Rectangle 2"/>
          <p:cNvSpPr>
            <a:spLocks noChangeArrowheads="1"/>
          </p:cNvSpPr>
          <p:nvPr/>
        </p:nvSpPr>
        <p:spPr bwMode="auto">
          <a:xfrm>
            <a:off x="3602409" y="4973180"/>
            <a:ext cx="1357321"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ctr" fontAlgn="base">
              <a:spcBef>
                <a:spcPct val="0"/>
              </a:spcBef>
              <a:spcAft>
                <a:spcPct val="0"/>
              </a:spcAft>
            </a:pPr>
            <a:r>
              <a:rPr lang="nl-NL" sz="2200" dirty="0">
                <a:solidFill>
                  <a:srgbClr val="FF0000"/>
                </a:solidFill>
                <a:latin typeface="Times New Roman" pitchFamily="18" charset="0"/>
                <a:ea typeface="Times New Roman" pitchFamily="18" charset="0"/>
                <a:cs typeface="Times New Roman" pitchFamily="18" charset="0"/>
              </a:rPr>
              <a:t>-500</a:t>
            </a:r>
            <a:endParaRPr lang="nl-NL" sz="2200" dirty="0">
              <a:solidFill>
                <a:srgbClr val="FF0000"/>
              </a:solidFill>
              <a:latin typeface="Times New Roman" pitchFamily="18" charset="0"/>
              <a:cs typeface="Times New Roman" pitchFamily="18" charset="0"/>
            </a:endParaRPr>
          </a:p>
        </p:txBody>
      </p:sp>
      <p:sp>
        <p:nvSpPr>
          <p:cNvPr id="10" name="Rectangle 2"/>
          <p:cNvSpPr>
            <a:spLocks noChangeArrowheads="1"/>
          </p:cNvSpPr>
          <p:nvPr/>
        </p:nvSpPr>
        <p:spPr bwMode="auto">
          <a:xfrm>
            <a:off x="7527625" y="5362366"/>
            <a:ext cx="1107996"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457200" fontAlgn="base">
              <a:spcBef>
                <a:spcPct val="0"/>
              </a:spcBef>
              <a:spcAft>
                <a:spcPct val="0"/>
              </a:spcAft>
            </a:pPr>
            <a:r>
              <a:rPr lang="nl-NL" sz="2200" dirty="0">
                <a:solidFill>
                  <a:srgbClr val="FF0000"/>
                </a:solidFill>
                <a:latin typeface="Times New Roman" pitchFamily="18" charset="0"/>
                <a:ea typeface="Times New Roman" pitchFamily="18" charset="0"/>
                <a:cs typeface="Times New Roman" pitchFamily="18" charset="0"/>
              </a:rPr>
              <a:t> -50	</a:t>
            </a:r>
            <a:endParaRPr lang="nl-NL" sz="2200" dirty="0">
              <a:solidFill>
                <a:srgbClr val="FF0000"/>
              </a:solidFill>
              <a:latin typeface="Times New Roman" pitchFamily="18" charset="0"/>
              <a:cs typeface="Times New Roman" pitchFamily="18" charset="0"/>
            </a:endParaRPr>
          </a:p>
        </p:txBody>
      </p:sp>
      <p:sp>
        <p:nvSpPr>
          <p:cNvPr id="11" name="Rectangle 2"/>
          <p:cNvSpPr>
            <a:spLocks noChangeArrowheads="1"/>
          </p:cNvSpPr>
          <p:nvPr/>
        </p:nvSpPr>
        <p:spPr bwMode="auto">
          <a:xfrm>
            <a:off x="3709957" y="5402381"/>
            <a:ext cx="1369286"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457200" fontAlgn="base">
              <a:spcBef>
                <a:spcPct val="0"/>
              </a:spcBef>
              <a:spcAft>
                <a:spcPct val="0"/>
              </a:spcAft>
            </a:pPr>
            <a:r>
              <a:rPr lang="nl-NL" sz="2200" dirty="0">
                <a:solidFill>
                  <a:srgbClr val="FF0000"/>
                </a:solidFill>
                <a:latin typeface="Times New Roman" pitchFamily="18" charset="0"/>
                <a:ea typeface="Times New Roman" pitchFamily="18" charset="0"/>
                <a:cs typeface="Times New Roman" pitchFamily="18" charset="0"/>
              </a:rPr>
              <a:t>+9000</a:t>
            </a:r>
            <a:endParaRPr lang="nl-NL" sz="2200" dirty="0">
              <a:solidFill>
                <a:srgbClr val="FF0000"/>
              </a:solidFill>
              <a:latin typeface="Times New Roman" pitchFamily="18" charset="0"/>
              <a:cs typeface="Times New Roman" pitchFamily="18" charset="0"/>
            </a:endParaRPr>
          </a:p>
        </p:txBody>
      </p:sp>
      <p:sp>
        <p:nvSpPr>
          <p:cNvPr id="12" name="Rectangle 2"/>
          <p:cNvSpPr>
            <a:spLocks noChangeArrowheads="1"/>
          </p:cNvSpPr>
          <p:nvPr/>
        </p:nvSpPr>
        <p:spPr bwMode="auto">
          <a:xfrm>
            <a:off x="4231911" y="5793253"/>
            <a:ext cx="1298753"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457200" fontAlgn="base">
              <a:spcBef>
                <a:spcPct val="0"/>
              </a:spcBef>
              <a:spcAft>
                <a:spcPct val="0"/>
              </a:spcAft>
            </a:pPr>
            <a:r>
              <a:rPr lang="nl-NL" sz="2200" dirty="0">
                <a:solidFill>
                  <a:srgbClr val="FF0000"/>
                </a:solidFill>
                <a:latin typeface="Times New Roman" pitchFamily="18" charset="0"/>
                <a:ea typeface="Times New Roman" pitchFamily="18" charset="0"/>
                <a:cs typeface="Times New Roman" pitchFamily="18" charset="0"/>
              </a:rPr>
              <a:t> +139</a:t>
            </a:r>
            <a:endParaRPr lang="nl-NL" sz="2200" dirty="0">
              <a:solidFill>
                <a:srgbClr val="FF0000"/>
              </a:solidFill>
              <a:latin typeface="Times New Roman" pitchFamily="18" charset="0"/>
              <a:cs typeface="Times New Roman" pitchFamily="18" charset="0"/>
            </a:endParaRPr>
          </a:p>
        </p:txBody>
      </p:sp>
      <p:sp>
        <p:nvSpPr>
          <p:cNvPr id="13" name="Rectangle 2"/>
          <p:cNvSpPr>
            <a:spLocks noChangeArrowheads="1"/>
          </p:cNvSpPr>
          <p:nvPr/>
        </p:nvSpPr>
        <p:spPr bwMode="auto">
          <a:xfrm>
            <a:off x="9104115" y="6159054"/>
            <a:ext cx="1023037"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457200" fontAlgn="base">
              <a:spcBef>
                <a:spcPct val="0"/>
              </a:spcBef>
              <a:spcAft>
                <a:spcPct val="0"/>
              </a:spcAft>
            </a:pPr>
            <a:r>
              <a:rPr lang="nl-NL" sz="2200" dirty="0">
                <a:solidFill>
                  <a:srgbClr val="FF0000"/>
                </a:solidFill>
                <a:latin typeface="Times New Roman" pitchFamily="18" charset="0"/>
                <a:ea typeface="Times New Roman" pitchFamily="18" charset="0"/>
                <a:cs typeface="Times New Roman" pitchFamily="18" charset="0"/>
              </a:rPr>
              <a:t>-12</a:t>
            </a:r>
            <a:endParaRPr lang="nl-NL" sz="2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1108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CE5D4A-FD7B-47C5-992D-BEEC98FB47BF}"/>
              </a:ext>
            </a:extLst>
          </p:cNvPr>
          <p:cNvSpPr txBox="1"/>
          <p:nvPr/>
        </p:nvSpPr>
        <p:spPr>
          <a:xfrm>
            <a:off x="1065320" y="247360"/>
            <a:ext cx="5095783" cy="584775"/>
          </a:xfrm>
          <a:prstGeom prst="rect">
            <a:avLst/>
          </a:prstGeom>
          <a:noFill/>
        </p:spPr>
        <p:txBody>
          <a:bodyPr wrap="square" rtlCol="0">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CHƯƠNG TRÌNH TOÁN 6</a:t>
            </a:r>
          </a:p>
        </p:txBody>
      </p:sp>
      <p:graphicFrame>
        <p:nvGraphicFramePr>
          <p:cNvPr id="2" name="Table 2">
            <a:extLst>
              <a:ext uri="{FF2B5EF4-FFF2-40B4-BE49-F238E27FC236}">
                <a16:creationId xmlns:a16="http://schemas.microsoft.com/office/drawing/2014/main" id="{7B0B1AC7-F321-4021-A0B1-E9481AFA2F24}"/>
              </a:ext>
            </a:extLst>
          </p:cNvPr>
          <p:cNvGraphicFramePr>
            <a:graphicFrameLocks noGrp="1"/>
          </p:cNvGraphicFramePr>
          <p:nvPr>
            <p:extLst/>
          </p:nvPr>
        </p:nvGraphicFramePr>
        <p:xfrm>
          <a:off x="1216239" y="1166764"/>
          <a:ext cx="10599939" cy="5296962"/>
        </p:xfrm>
        <a:graphic>
          <a:graphicData uri="http://schemas.openxmlformats.org/drawingml/2006/table">
            <a:tbl>
              <a:tblPr firstRow="1" bandRow="1">
                <a:tableStyleId>{21E4AEA4-8DFA-4A89-87EB-49C32662AFE0}</a:tableStyleId>
              </a:tblPr>
              <a:tblGrid>
                <a:gridCol w="1269509">
                  <a:extLst>
                    <a:ext uri="{9D8B030D-6E8A-4147-A177-3AD203B41FA5}">
                      <a16:colId xmlns:a16="http://schemas.microsoft.com/office/drawing/2014/main" val="623306157"/>
                    </a:ext>
                  </a:extLst>
                </a:gridCol>
                <a:gridCol w="9330430">
                  <a:extLst>
                    <a:ext uri="{9D8B030D-6E8A-4147-A177-3AD203B41FA5}">
                      <a16:colId xmlns:a16="http://schemas.microsoft.com/office/drawing/2014/main" val="642138154"/>
                    </a:ext>
                  </a:extLst>
                </a:gridCol>
              </a:tblGrid>
              <a:tr h="481542">
                <a:tc>
                  <a:txBody>
                    <a:bodyPr/>
                    <a:lstStyle/>
                    <a:p>
                      <a:pPr algn="ctr"/>
                      <a:r>
                        <a:rPr lang="en-US" sz="2400" b="1">
                          <a:latin typeface="Times New Roman" panose="02020603050405020304" pitchFamily="18" charset="0"/>
                          <a:cs typeface="Times New Roman" panose="02020603050405020304" pitchFamily="18" charset="0"/>
                        </a:rPr>
                        <a:t>Chương</a:t>
                      </a:r>
                    </a:p>
                  </a:txBody>
                  <a:tcPr/>
                </a:tc>
                <a:tc>
                  <a:txBody>
                    <a:bodyPr/>
                    <a:lstStyle/>
                    <a:p>
                      <a:pPr algn="ctr"/>
                      <a:r>
                        <a:rPr lang="en-US" sz="2400" b="1">
                          <a:latin typeface="Times New Roman" panose="02020603050405020304" pitchFamily="18" charset="0"/>
                          <a:cs typeface="Times New Roman" panose="02020603050405020304" pitchFamily="18" charset="0"/>
                        </a:rPr>
                        <a:t>Tên của chương</a:t>
                      </a:r>
                    </a:p>
                  </a:txBody>
                  <a:tcPr/>
                </a:tc>
                <a:extLst>
                  <a:ext uri="{0D108BD9-81ED-4DB2-BD59-A6C34878D82A}">
                    <a16:rowId xmlns:a16="http://schemas.microsoft.com/office/drawing/2014/main" val="1759115208"/>
                  </a:ext>
                </a:extLst>
              </a:tr>
              <a:tr h="481542">
                <a:tc>
                  <a:txBody>
                    <a:bodyPr/>
                    <a:lstStyle/>
                    <a:p>
                      <a:pPr algn="ctr"/>
                      <a:r>
                        <a:rPr lang="en-US" sz="2400" b="1">
                          <a:latin typeface="Times New Roman" panose="02020603050405020304" pitchFamily="18" charset="0"/>
                          <a:cs typeface="Times New Roman" panose="02020603050405020304" pitchFamily="18" charset="0"/>
                        </a:rPr>
                        <a:t>I</a:t>
                      </a:r>
                    </a:p>
                  </a:txBody>
                  <a:tcPr/>
                </a:tc>
                <a:tc>
                  <a:txBody>
                    <a:bodyPr/>
                    <a:lstStyle/>
                    <a:p>
                      <a:r>
                        <a:rPr lang="en-US" sz="2400" b="1">
                          <a:latin typeface="Times New Roman" panose="02020603050405020304" pitchFamily="18" charset="0"/>
                          <a:cs typeface="Times New Roman" panose="02020603050405020304" pitchFamily="18" charset="0"/>
                        </a:rPr>
                        <a:t>TẬP HỢP CÁC SỐ TỰ NHIÊN</a:t>
                      </a:r>
                    </a:p>
                  </a:txBody>
                  <a:tcPr/>
                </a:tc>
                <a:extLst>
                  <a:ext uri="{0D108BD9-81ED-4DB2-BD59-A6C34878D82A}">
                    <a16:rowId xmlns:a16="http://schemas.microsoft.com/office/drawing/2014/main" val="208555147"/>
                  </a:ext>
                </a:extLst>
              </a:tr>
              <a:tr h="481542">
                <a:tc>
                  <a:txBody>
                    <a:bodyPr/>
                    <a:lstStyle/>
                    <a:p>
                      <a:pPr algn="ctr"/>
                      <a:r>
                        <a:rPr lang="en-US" sz="2400" b="1">
                          <a:latin typeface="Times New Roman" panose="02020603050405020304" pitchFamily="18" charset="0"/>
                          <a:cs typeface="Times New Roman" panose="02020603050405020304" pitchFamily="18" charset="0"/>
                        </a:rPr>
                        <a:t>II</a:t>
                      </a:r>
                    </a:p>
                  </a:txBody>
                  <a:tcPr/>
                </a:tc>
                <a:tc>
                  <a:txBody>
                    <a:bodyPr/>
                    <a:lstStyle/>
                    <a:p>
                      <a:r>
                        <a:rPr lang="en-US" sz="2400" b="1">
                          <a:latin typeface="Times New Roman" panose="02020603050405020304" pitchFamily="18" charset="0"/>
                          <a:cs typeface="Times New Roman" panose="02020603050405020304" pitchFamily="18" charset="0"/>
                        </a:rPr>
                        <a:t>TÍNH CHẤT CHIA HẾT TRONG TẬP HỢP CÁC SỐ TỰ NHIÊN</a:t>
                      </a:r>
                    </a:p>
                  </a:txBody>
                  <a:tcPr/>
                </a:tc>
                <a:extLst>
                  <a:ext uri="{0D108BD9-81ED-4DB2-BD59-A6C34878D82A}">
                    <a16:rowId xmlns:a16="http://schemas.microsoft.com/office/drawing/2014/main" val="2196032274"/>
                  </a:ext>
                </a:extLst>
              </a:tr>
              <a:tr h="481542">
                <a:tc>
                  <a:txBody>
                    <a:bodyPr/>
                    <a:lstStyle/>
                    <a:p>
                      <a:pPr algn="ctr"/>
                      <a:r>
                        <a:rPr lang="en-US" sz="2400" b="1">
                          <a:latin typeface="Times New Roman" panose="02020603050405020304" pitchFamily="18" charset="0"/>
                          <a:cs typeface="Times New Roman" panose="02020603050405020304" pitchFamily="18" charset="0"/>
                        </a:rPr>
                        <a:t>III</a:t>
                      </a:r>
                    </a:p>
                  </a:txBody>
                  <a:tcPr/>
                </a:tc>
                <a:tc>
                  <a:txBody>
                    <a:bodyPr/>
                    <a:lstStyle/>
                    <a:p>
                      <a:r>
                        <a:rPr lang="en-US" sz="2400" b="1">
                          <a:latin typeface="Times New Roman" panose="02020603050405020304" pitchFamily="18" charset="0"/>
                          <a:cs typeface="Times New Roman" panose="02020603050405020304" pitchFamily="18" charset="0"/>
                        </a:rPr>
                        <a:t>SỐ NGUYÊN</a:t>
                      </a:r>
                    </a:p>
                  </a:txBody>
                  <a:tcPr/>
                </a:tc>
                <a:extLst>
                  <a:ext uri="{0D108BD9-81ED-4DB2-BD59-A6C34878D82A}">
                    <a16:rowId xmlns:a16="http://schemas.microsoft.com/office/drawing/2014/main" val="1838142740"/>
                  </a:ext>
                </a:extLst>
              </a:tr>
              <a:tr h="481542">
                <a:tc>
                  <a:txBody>
                    <a:bodyPr/>
                    <a:lstStyle/>
                    <a:p>
                      <a:pPr algn="ctr"/>
                      <a:r>
                        <a:rPr lang="en-US" sz="2400" b="1">
                          <a:latin typeface="Times New Roman" panose="02020603050405020304" pitchFamily="18" charset="0"/>
                          <a:cs typeface="Times New Roman" panose="02020603050405020304" pitchFamily="18" charset="0"/>
                        </a:rPr>
                        <a:t>IV</a:t>
                      </a:r>
                    </a:p>
                  </a:txBody>
                  <a:tcPr/>
                </a:tc>
                <a:tc>
                  <a:txBody>
                    <a:bodyPr/>
                    <a:lstStyle/>
                    <a:p>
                      <a:r>
                        <a:rPr lang="en-US" sz="2400" b="1">
                          <a:latin typeface="Times New Roman" panose="02020603050405020304" pitchFamily="18" charset="0"/>
                          <a:cs typeface="Times New Roman" panose="02020603050405020304" pitchFamily="18" charset="0"/>
                        </a:rPr>
                        <a:t>MỘT SỐ HÌNH PHẲNG TRONG THỰC TIỄN</a:t>
                      </a:r>
                    </a:p>
                  </a:txBody>
                  <a:tcPr/>
                </a:tc>
                <a:extLst>
                  <a:ext uri="{0D108BD9-81ED-4DB2-BD59-A6C34878D82A}">
                    <a16:rowId xmlns:a16="http://schemas.microsoft.com/office/drawing/2014/main" val="1216082461"/>
                  </a:ext>
                </a:extLst>
              </a:tr>
              <a:tr h="481542">
                <a:tc>
                  <a:txBody>
                    <a:bodyPr/>
                    <a:lstStyle/>
                    <a:p>
                      <a:pPr algn="ctr"/>
                      <a:r>
                        <a:rPr lang="en-US" sz="2400" b="1">
                          <a:latin typeface="Times New Roman" panose="02020603050405020304" pitchFamily="18" charset="0"/>
                          <a:cs typeface="Times New Roman" panose="02020603050405020304" pitchFamily="18" charset="0"/>
                        </a:rPr>
                        <a:t>V</a:t>
                      </a:r>
                    </a:p>
                  </a:txBody>
                  <a:tcPr/>
                </a:tc>
                <a:tc>
                  <a:txBody>
                    <a:bodyPr/>
                    <a:lstStyle/>
                    <a:p>
                      <a:r>
                        <a:rPr lang="en-US" sz="2400" b="1">
                          <a:latin typeface="Times New Roman" panose="02020603050405020304" pitchFamily="18" charset="0"/>
                          <a:cs typeface="Times New Roman" panose="02020603050405020304" pitchFamily="18" charset="0"/>
                        </a:rPr>
                        <a:t>TÍNH ĐỐI XỨNG CỦA HÌNH PHẲNG TRONG TỰ NHIÊN</a:t>
                      </a:r>
                    </a:p>
                  </a:txBody>
                  <a:tcPr/>
                </a:tc>
                <a:extLst>
                  <a:ext uri="{0D108BD9-81ED-4DB2-BD59-A6C34878D82A}">
                    <a16:rowId xmlns:a16="http://schemas.microsoft.com/office/drawing/2014/main" val="3283236575"/>
                  </a:ext>
                </a:extLst>
              </a:tr>
              <a:tr h="481542">
                <a:tc>
                  <a:txBody>
                    <a:bodyPr/>
                    <a:lstStyle/>
                    <a:p>
                      <a:pPr algn="ctr"/>
                      <a:r>
                        <a:rPr lang="en-US" sz="2400" b="1">
                          <a:latin typeface="Times New Roman" panose="02020603050405020304" pitchFamily="18" charset="0"/>
                          <a:cs typeface="Times New Roman" panose="02020603050405020304" pitchFamily="18" charset="0"/>
                        </a:rPr>
                        <a:t>VI</a:t>
                      </a:r>
                    </a:p>
                  </a:txBody>
                  <a:tcPr/>
                </a:tc>
                <a:tc>
                  <a:txBody>
                    <a:bodyPr/>
                    <a:lstStyle/>
                    <a:p>
                      <a:r>
                        <a:rPr lang="en-US" sz="2400" b="1">
                          <a:latin typeface="Times New Roman" panose="02020603050405020304" pitchFamily="18" charset="0"/>
                          <a:cs typeface="Times New Roman" panose="02020603050405020304" pitchFamily="18" charset="0"/>
                        </a:rPr>
                        <a:t>PHÂN SỐ</a:t>
                      </a:r>
                    </a:p>
                  </a:txBody>
                  <a:tcPr/>
                </a:tc>
                <a:extLst>
                  <a:ext uri="{0D108BD9-81ED-4DB2-BD59-A6C34878D82A}">
                    <a16:rowId xmlns:a16="http://schemas.microsoft.com/office/drawing/2014/main" val="2119058530"/>
                  </a:ext>
                </a:extLst>
              </a:tr>
              <a:tr h="481542">
                <a:tc>
                  <a:txBody>
                    <a:bodyPr/>
                    <a:lstStyle/>
                    <a:p>
                      <a:pPr algn="ctr"/>
                      <a:r>
                        <a:rPr lang="en-US" sz="2400" b="1">
                          <a:latin typeface="Times New Roman" panose="02020603050405020304" pitchFamily="18" charset="0"/>
                          <a:cs typeface="Times New Roman" panose="02020603050405020304" pitchFamily="18" charset="0"/>
                        </a:rPr>
                        <a:t>VII</a:t>
                      </a:r>
                    </a:p>
                  </a:txBody>
                  <a:tcPr/>
                </a:tc>
                <a:tc>
                  <a:txBody>
                    <a:bodyPr/>
                    <a:lstStyle/>
                    <a:p>
                      <a:r>
                        <a:rPr lang="en-US" sz="2400" b="1">
                          <a:latin typeface="Times New Roman" panose="02020603050405020304" pitchFamily="18" charset="0"/>
                          <a:cs typeface="Times New Roman" panose="02020603050405020304" pitchFamily="18" charset="0"/>
                        </a:rPr>
                        <a:t>SỐ THẬP PHÂN</a:t>
                      </a:r>
                    </a:p>
                  </a:txBody>
                  <a:tcPr/>
                </a:tc>
                <a:extLst>
                  <a:ext uri="{0D108BD9-81ED-4DB2-BD59-A6C34878D82A}">
                    <a16:rowId xmlns:a16="http://schemas.microsoft.com/office/drawing/2014/main" val="2959785512"/>
                  </a:ext>
                </a:extLst>
              </a:tr>
              <a:tr h="481542">
                <a:tc>
                  <a:txBody>
                    <a:bodyPr/>
                    <a:lstStyle/>
                    <a:p>
                      <a:pPr algn="ctr"/>
                      <a:r>
                        <a:rPr lang="en-US" sz="2400" b="1">
                          <a:latin typeface="Times New Roman" panose="02020603050405020304" pitchFamily="18" charset="0"/>
                          <a:cs typeface="Times New Roman" panose="02020603050405020304" pitchFamily="18" charset="0"/>
                        </a:rPr>
                        <a:t>VIII</a:t>
                      </a:r>
                    </a:p>
                  </a:txBody>
                  <a:tcPr/>
                </a:tc>
                <a:tc>
                  <a:txBody>
                    <a:bodyPr/>
                    <a:lstStyle/>
                    <a:p>
                      <a:r>
                        <a:rPr lang="en-US" sz="2400" b="1">
                          <a:latin typeface="Times New Roman" panose="02020603050405020304" pitchFamily="18" charset="0"/>
                          <a:cs typeface="Times New Roman" panose="02020603050405020304" pitchFamily="18" charset="0"/>
                        </a:rPr>
                        <a:t>NHỮNG HÌNH HỌC CƠ BẢN</a:t>
                      </a:r>
                    </a:p>
                  </a:txBody>
                  <a:tcPr/>
                </a:tc>
                <a:extLst>
                  <a:ext uri="{0D108BD9-81ED-4DB2-BD59-A6C34878D82A}">
                    <a16:rowId xmlns:a16="http://schemas.microsoft.com/office/drawing/2014/main" val="2018409237"/>
                  </a:ext>
                </a:extLst>
              </a:tr>
              <a:tr h="481542">
                <a:tc>
                  <a:txBody>
                    <a:bodyPr/>
                    <a:lstStyle/>
                    <a:p>
                      <a:pPr algn="ctr"/>
                      <a:r>
                        <a:rPr lang="en-US" sz="2400" b="1">
                          <a:latin typeface="Times New Roman" panose="02020603050405020304" pitchFamily="18" charset="0"/>
                          <a:cs typeface="Times New Roman" panose="02020603050405020304" pitchFamily="18" charset="0"/>
                        </a:rPr>
                        <a:t>IX</a:t>
                      </a:r>
                    </a:p>
                  </a:txBody>
                  <a:tcPr/>
                </a:tc>
                <a:tc>
                  <a:txBody>
                    <a:bodyPr/>
                    <a:lstStyle/>
                    <a:p>
                      <a:r>
                        <a:rPr lang="en-US" sz="2400" b="1">
                          <a:latin typeface="Times New Roman" panose="02020603050405020304" pitchFamily="18" charset="0"/>
                          <a:cs typeface="Times New Roman" panose="02020603050405020304" pitchFamily="18" charset="0"/>
                        </a:rPr>
                        <a:t>DỮ LIỆU VÀ XÁC SUẤT THỰC NGHIỆM</a:t>
                      </a:r>
                    </a:p>
                  </a:txBody>
                  <a:tcPr/>
                </a:tc>
                <a:extLst>
                  <a:ext uri="{0D108BD9-81ED-4DB2-BD59-A6C34878D82A}">
                    <a16:rowId xmlns:a16="http://schemas.microsoft.com/office/drawing/2014/main" val="3668635673"/>
                  </a:ext>
                </a:extLst>
              </a:tr>
              <a:tr h="481542">
                <a:tc>
                  <a:txBody>
                    <a:bodyPr/>
                    <a:lstStyle/>
                    <a:p>
                      <a:pPr algn="ctr"/>
                      <a:endParaRPr lang="en-US" sz="24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a:txBody>
                    <a:bodyPr/>
                    <a:lstStyle/>
                    <a:p>
                      <a:r>
                        <a:rPr lang="en-US" sz="2400" b="1">
                          <a:latin typeface="Times New Roman" panose="02020603050405020304" pitchFamily="18" charset="0"/>
                          <a:cs typeface="Times New Roman" panose="02020603050405020304" pitchFamily="18" charset="0"/>
                        </a:rPr>
                        <a:t>HOẠT ĐỘNG THỰC HÀNH TRẢI NGHIỆM</a:t>
                      </a:r>
                    </a:p>
                  </a:txBody>
                  <a:tcPr>
                    <a:solidFill>
                      <a:schemeClr val="accent5">
                        <a:lumMod val="60000"/>
                        <a:lumOff val="40000"/>
                      </a:schemeClr>
                    </a:solidFill>
                  </a:tcPr>
                </a:tc>
                <a:extLst>
                  <a:ext uri="{0D108BD9-81ED-4DB2-BD59-A6C34878D82A}">
                    <a16:rowId xmlns:a16="http://schemas.microsoft.com/office/drawing/2014/main" val="2875612357"/>
                  </a:ext>
                </a:extLst>
              </a:tr>
            </a:tbl>
          </a:graphicData>
        </a:graphic>
      </p:graphicFrame>
    </p:spTree>
    <p:extLst>
      <p:ext uri="{BB962C8B-B14F-4D97-AF65-F5344CB8AC3E}">
        <p14:creationId xmlns:p14="http://schemas.microsoft.com/office/powerpoint/2010/main" val="49412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1" y="228600"/>
            <a:ext cx="222726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Text Box 3"/>
          <p:cNvSpPr txBox="1">
            <a:spLocks noChangeArrowheads="1"/>
          </p:cNvSpPr>
          <p:nvPr/>
        </p:nvSpPr>
        <p:spPr bwMode="auto">
          <a:xfrm>
            <a:off x="4648200" y="533401"/>
            <a:ext cx="5791200"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a:solidFill>
                  <a:srgbClr val="0000FF"/>
                </a:solidFill>
                <a:latin typeface="Times New Roman" panose="02020603050405020304" pitchFamily="18" charset="0"/>
              </a:rPr>
              <a:t>R.Đề-Các (Rene Descartes :1596 – 1650).</a:t>
            </a:r>
          </a:p>
          <a:p>
            <a:pPr algn="just">
              <a:spcBef>
                <a:spcPct val="50000"/>
              </a:spcBef>
            </a:pPr>
            <a:r>
              <a:rPr lang="en-US" altLang="en-US">
                <a:solidFill>
                  <a:srgbClr val="0000FF"/>
                </a:solidFill>
                <a:latin typeface="Times New Roman" panose="02020603050405020304" pitchFamily="18" charset="0"/>
              </a:rPr>
              <a:t>        Ông là người Pháp, sinh tại Hà Lan, thuộc một gia đình quý tộc. </a:t>
            </a:r>
          </a:p>
          <a:p>
            <a:pPr algn="just">
              <a:spcBef>
                <a:spcPct val="50000"/>
              </a:spcBef>
            </a:pPr>
            <a:r>
              <a:rPr lang="en-US" altLang="en-US">
                <a:solidFill>
                  <a:srgbClr val="0000FF"/>
                </a:solidFill>
                <a:latin typeface="Times New Roman" panose="02020603050405020304" pitchFamily="18" charset="0"/>
              </a:rPr>
              <a:t>        Đề-Các là nhà toán học đầu tiên của nhân loại đưa ra phương pháp xác định tọa độ của một điểm bằng hệ trục vuông góc mà các em sẽ được làm quen trong chương trình toán – 7, đó là “hệ tọa độ Đề-Các”.</a:t>
            </a:r>
          </a:p>
        </p:txBody>
      </p:sp>
      <p:sp>
        <p:nvSpPr>
          <p:cNvPr id="207876" name="Text Box 4"/>
          <p:cNvSpPr txBox="1">
            <a:spLocks noChangeArrowheads="1"/>
          </p:cNvSpPr>
          <p:nvPr/>
        </p:nvSpPr>
        <p:spPr bwMode="auto">
          <a:xfrm>
            <a:off x="1752600" y="3276601"/>
            <a:ext cx="8534400" cy="270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a:solidFill>
                  <a:srgbClr val="0000CC"/>
                </a:solidFill>
                <a:latin typeface="Times New Roman" panose="02020603050405020304" pitchFamily="18" charset="0"/>
              </a:rPr>
              <a:t>                </a:t>
            </a:r>
            <a:r>
              <a:rPr lang="en-US" altLang="en-US">
                <a:solidFill>
                  <a:srgbClr val="0000FF"/>
                </a:solidFill>
                <a:latin typeface="Times New Roman" panose="02020603050405020304" pitchFamily="18" charset="0"/>
              </a:rPr>
              <a:t>Nói đến số nguyên âm, từ TK III trước Công Nguyên các số âm xuất hiện trong bộ sách “Toán thư cửu chương” của Trung Quốc. Khi đó số dương được hiểu như số “tiền lãi”, số “tiền có” còn số âm được hiểu như số “tiền lỗ”, số “tiền nợ”. Khi đó còn chưa có dấu “-”, người Trung Quốc dùng màu mực khác để viết các số chỉ số tiền nợ, tiền lỗ để phân biệt với các số tiền có, tiền lãi. </a:t>
            </a:r>
          </a:p>
          <a:p>
            <a:pPr algn="just"/>
            <a:r>
              <a:rPr lang="en-US" altLang="en-US">
                <a:solidFill>
                  <a:srgbClr val="0000FF"/>
                </a:solidFill>
                <a:latin typeface="Times New Roman" panose="02020603050405020304" pitchFamily="18" charset="0"/>
              </a:rPr>
              <a:t>                 </a:t>
            </a:r>
          </a:p>
          <a:p>
            <a:pPr algn="just"/>
            <a:r>
              <a:rPr lang="en-US" altLang="en-US">
                <a:solidFill>
                  <a:srgbClr val="0000FF"/>
                </a:solidFill>
                <a:latin typeface="Times New Roman" panose="02020603050405020304" pitchFamily="18" charset="0"/>
              </a:rPr>
              <a:t>                Đến TK XVII Đề-Các mới đề nghị biểu diễn số âm trên trục số vào</a:t>
            </a:r>
          </a:p>
          <a:p>
            <a:pPr algn="just"/>
            <a:r>
              <a:rPr lang="en-US" altLang="en-US">
                <a:solidFill>
                  <a:srgbClr val="0000FF"/>
                </a:solidFill>
                <a:latin typeface="Times New Roman" panose="02020603050405020304" pitchFamily="18" charset="0"/>
              </a:rPr>
              <a:t> bên trái điểm 0 và từ đó số âm dần có quyền bình đẳng với số dương.</a:t>
            </a:r>
          </a:p>
          <a:p>
            <a:pPr>
              <a:spcBef>
                <a:spcPct val="50000"/>
              </a:spcBef>
            </a:pPr>
            <a:endParaRPr lang="en-US" altLang="en-US" i="1">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951210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DB0877A4-3E01-49F3-AED8-A8CA850E31E8}"/>
              </a:ext>
            </a:extLst>
          </p:cNvPr>
          <p:cNvSpPr txBox="1"/>
          <p:nvPr/>
        </p:nvSpPr>
        <p:spPr>
          <a:xfrm>
            <a:off x="1596980" y="682581"/>
            <a:ext cx="8345509" cy="954107"/>
          </a:xfrm>
          <a:prstGeom prst="rect">
            <a:avLst/>
          </a:prstGeom>
          <a:solidFill>
            <a:schemeClr val="accent4">
              <a:lumMod val="20000"/>
              <a:lumOff val="80000"/>
            </a:schemeClr>
          </a:solidFill>
        </p:spPr>
        <p:txBody>
          <a:bodyPr wrap="square" rtlCol="0">
            <a:spAutoFit/>
          </a:bodyP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tập</a:t>
            </a:r>
            <a:r>
              <a:rPr lang="en-US" sz="2800" b="1" dirty="0" smtClean="0">
                <a:solidFill>
                  <a:srgbClr val="002060"/>
                </a:solidFill>
                <a:latin typeface="Times New Roman" panose="02020603050405020304" pitchFamily="18" charset="0"/>
                <a:cs typeface="Times New Roman" panose="02020603050405020304" pitchFamily="18" charset="0"/>
              </a:rPr>
              <a:t>:   1.Viết </a:t>
            </a:r>
            <a:r>
              <a:rPr lang="en-US" sz="2800" b="1" dirty="0" err="1" smtClean="0">
                <a:solidFill>
                  <a:srgbClr val="002060"/>
                </a:solidFill>
                <a:latin typeface="Times New Roman" panose="02020603050405020304" pitchFamily="18" charset="0"/>
                <a:cs typeface="Times New Roman" panose="02020603050405020304" pitchFamily="18" charset="0"/>
              </a:rPr>
              <a:t>tập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hợp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số</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tự</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nhiên</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800" b="1" dirty="0" smtClean="0">
                <a:solidFill>
                  <a:srgbClr val="002060"/>
                </a:solidFill>
                <a:latin typeface="Times New Roman" panose="02020603050405020304" pitchFamily="18" charset="0"/>
                <a:cs typeface="Times New Roman" panose="02020603050405020304" pitchFamily="18" charset="0"/>
              </a:rPr>
              <a:t>2. </a:t>
            </a:r>
            <a:r>
              <a:rPr lang="en-US" sz="2800" b="1" dirty="0" err="1" smtClean="0">
                <a:solidFill>
                  <a:srgbClr val="002060"/>
                </a:solidFill>
                <a:latin typeface="Times New Roman" panose="02020603050405020304" pitchFamily="18" charset="0"/>
                <a:cs typeface="Times New Roman" panose="02020603050405020304" pitchFamily="18" charset="0"/>
              </a:rPr>
              <a:t>Điền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kí</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hiệu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vào</a:t>
            </a:r>
            <a:r>
              <a:rPr lang="en-US" sz="2800" b="1" dirty="0" smtClean="0">
                <a:solidFill>
                  <a:srgbClr val="002060"/>
                </a:solidFill>
                <a:latin typeface="Times New Roman" panose="02020603050405020304" pitchFamily="18" charset="0"/>
                <a:cs typeface="Times New Roman" panose="02020603050405020304" pitchFamily="18" charset="0"/>
              </a:rPr>
              <a:t>          ô </a:t>
            </a:r>
            <a:r>
              <a:rPr lang="en-US" sz="2800" b="1" dirty="0" err="1" smtClean="0">
                <a:solidFill>
                  <a:srgbClr val="002060"/>
                </a:solidFill>
                <a:latin typeface="Times New Roman" panose="02020603050405020304" pitchFamily="18" charset="0"/>
                <a:cs typeface="Times New Roman" panose="02020603050405020304" pitchFamily="18" charset="0"/>
              </a:rPr>
              <a:t>trống</a:t>
            </a:r>
            <a:r>
              <a:rPr lang="en-US" sz="2800" b="1" dirty="0" smtClean="0">
                <a:solidFill>
                  <a:srgbClr val="002060"/>
                </a:solidFill>
                <a:latin typeface="Times New Roman" panose="02020603050405020304" pitchFamily="18" charset="0"/>
                <a:cs typeface="Times New Roman" panose="02020603050405020304" pitchFamily="18" charset="0"/>
              </a:rPr>
              <a:t>  </a:t>
            </a:r>
            <a:endParaRPr lang="en-US" sz="28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nvPr>
        </p:nvGraphicFramePr>
        <p:xfrm>
          <a:off x="6375046" y="1251260"/>
          <a:ext cx="540912" cy="378638"/>
        </p:xfrm>
        <a:graphic>
          <a:graphicData uri="http://schemas.openxmlformats.org/presentationml/2006/ole">
            <mc:AlternateContent xmlns:mc="http://schemas.openxmlformats.org/markup-compatibility/2006">
              <mc:Choice xmlns:v="urn:schemas-microsoft-com:vml" Requires="v">
                <p:oleObj spid="_x0000_s1046" name="Equation" r:id="rId3" imgW="253800" imgH="177480" progId="Equation.DSMT4">
                  <p:embed/>
                </p:oleObj>
              </mc:Choice>
              <mc:Fallback>
                <p:oleObj name="Equation" r:id="rId3" imgW="253800" imgH="177480" progId="Equation.DSMT4">
                  <p:embed/>
                  <p:pic>
                    <p:nvPicPr>
                      <p:cNvPr id="0" name=""/>
                      <p:cNvPicPr/>
                      <p:nvPr/>
                    </p:nvPicPr>
                    <p:blipFill>
                      <a:blip r:embed="rId4"/>
                      <a:stretch>
                        <a:fillRect/>
                      </a:stretch>
                    </p:blipFill>
                    <p:spPr>
                      <a:xfrm>
                        <a:off x="6375046" y="1251260"/>
                        <a:ext cx="540912" cy="378638"/>
                      </a:xfrm>
                      <a:prstGeom prst="rect">
                        <a:avLst/>
                      </a:prstGeom>
                    </p:spPr>
                  </p:pic>
                </p:oleObj>
              </mc:Fallback>
            </mc:AlternateContent>
          </a:graphicData>
        </a:graphic>
      </p:graphicFrame>
    </p:spTree>
    <p:extLst>
      <p:ext uri="{BB962C8B-B14F-4D97-AF65-F5344CB8AC3E}">
        <p14:creationId xmlns:p14="http://schemas.microsoft.com/office/powerpoint/2010/main" val="2673766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Oval 2"/>
          <p:cNvSpPr>
            <a:spLocks noChangeArrowheads="1"/>
          </p:cNvSpPr>
          <p:nvPr/>
        </p:nvSpPr>
        <p:spPr bwMode="auto">
          <a:xfrm>
            <a:off x="1752600" y="1924050"/>
            <a:ext cx="3200400" cy="236220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endParaRPr lang="en-GB" altLang="en-US" sz="2000" b="1">
              <a:solidFill>
                <a:srgbClr val="000000"/>
              </a:solidFill>
              <a:latin typeface=".VnTimes"/>
            </a:endParaRPr>
          </a:p>
        </p:txBody>
      </p:sp>
      <p:sp>
        <p:nvSpPr>
          <p:cNvPr id="67587" name="Oval 3"/>
          <p:cNvSpPr>
            <a:spLocks noChangeArrowheads="1"/>
          </p:cNvSpPr>
          <p:nvPr/>
        </p:nvSpPr>
        <p:spPr bwMode="auto">
          <a:xfrm>
            <a:off x="2438400" y="2133600"/>
            <a:ext cx="560388" cy="457200"/>
          </a:xfrm>
          <a:prstGeom prst="ellipse">
            <a:avLst/>
          </a:prstGeom>
          <a:solidFill>
            <a:srgbClr val="FFE9FF"/>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000" b="1">
                <a:solidFill>
                  <a:srgbClr val="000000"/>
                </a:solidFill>
                <a:latin typeface=".VnTimes"/>
              </a:rPr>
              <a:t>-2</a:t>
            </a:r>
            <a:endParaRPr lang="en-GB" altLang="en-US" sz="2000" b="1">
              <a:solidFill>
                <a:srgbClr val="000000"/>
              </a:solidFill>
              <a:latin typeface=".VnTimes"/>
            </a:endParaRPr>
          </a:p>
        </p:txBody>
      </p:sp>
      <p:sp>
        <p:nvSpPr>
          <p:cNvPr id="67588" name="Oval 4"/>
          <p:cNvSpPr>
            <a:spLocks noChangeArrowheads="1"/>
          </p:cNvSpPr>
          <p:nvPr/>
        </p:nvSpPr>
        <p:spPr bwMode="auto">
          <a:xfrm>
            <a:off x="3124200" y="2133600"/>
            <a:ext cx="560388" cy="457200"/>
          </a:xfrm>
          <a:prstGeom prst="ellipse">
            <a:avLst/>
          </a:prstGeom>
          <a:solidFill>
            <a:srgbClr val="FFE9FF"/>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000" b="1">
                <a:solidFill>
                  <a:srgbClr val="000000"/>
                </a:solidFill>
                <a:latin typeface=".VnTimes"/>
              </a:rPr>
              <a:t>-1</a:t>
            </a:r>
            <a:endParaRPr lang="en-GB" altLang="en-US" sz="2000" b="1">
              <a:solidFill>
                <a:srgbClr val="000000"/>
              </a:solidFill>
              <a:latin typeface=".VnTimes"/>
            </a:endParaRPr>
          </a:p>
        </p:txBody>
      </p:sp>
      <p:sp>
        <p:nvSpPr>
          <p:cNvPr id="67589" name="Oval 5"/>
          <p:cNvSpPr>
            <a:spLocks noChangeArrowheads="1"/>
          </p:cNvSpPr>
          <p:nvPr/>
        </p:nvSpPr>
        <p:spPr bwMode="auto">
          <a:xfrm>
            <a:off x="2566989" y="3141663"/>
            <a:ext cx="560387" cy="457200"/>
          </a:xfrm>
          <a:prstGeom prst="ellipse">
            <a:avLst/>
          </a:prstGeom>
          <a:solidFill>
            <a:srgbClr val="FFE9FF"/>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000" b="1">
                <a:solidFill>
                  <a:srgbClr val="000000"/>
                </a:solidFill>
                <a:latin typeface=".VnTimes"/>
              </a:rPr>
              <a:t>-5</a:t>
            </a:r>
            <a:endParaRPr lang="en-GB" altLang="en-US" sz="2000" b="1">
              <a:solidFill>
                <a:srgbClr val="000000"/>
              </a:solidFill>
              <a:latin typeface=".VnTimes"/>
            </a:endParaRPr>
          </a:p>
        </p:txBody>
      </p:sp>
      <p:sp>
        <p:nvSpPr>
          <p:cNvPr id="67590" name="Oval 6"/>
          <p:cNvSpPr>
            <a:spLocks noChangeArrowheads="1"/>
          </p:cNvSpPr>
          <p:nvPr/>
        </p:nvSpPr>
        <p:spPr bwMode="auto">
          <a:xfrm>
            <a:off x="2855914" y="2636838"/>
            <a:ext cx="560387" cy="457200"/>
          </a:xfrm>
          <a:prstGeom prst="ellipse">
            <a:avLst/>
          </a:prstGeom>
          <a:solidFill>
            <a:srgbClr val="FFE9FF"/>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000" b="1">
                <a:solidFill>
                  <a:srgbClr val="000000"/>
                </a:solidFill>
                <a:latin typeface=".VnTimes"/>
              </a:rPr>
              <a:t>-3</a:t>
            </a:r>
            <a:endParaRPr lang="en-GB" altLang="en-US" sz="2000" b="1">
              <a:solidFill>
                <a:srgbClr val="000000"/>
              </a:solidFill>
              <a:latin typeface=".VnTimes"/>
            </a:endParaRPr>
          </a:p>
        </p:txBody>
      </p:sp>
      <p:sp>
        <p:nvSpPr>
          <p:cNvPr id="67591" name="Oval 7"/>
          <p:cNvSpPr>
            <a:spLocks noChangeArrowheads="1"/>
          </p:cNvSpPr>
          <p:nvPr/>
        </p:nvSpPr>
        <p:spPr bwMode="auto">
          <a:xfrm>
            <a:off x="3216275" y="3141663"/>
            <a:ext cx="560388" cy="457200"/>
          </a:xfrm>
          <a:prstGeom prst="ellipse">
            <a:avLst/>
          </a:prstGeom>
          <a:solidFill>
            <a:srgbClr val="FFE9FF"/>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000" b="1">
                <a:solidFill>
                  <a:srgbClr val="000000"/>
                </a:solidFill>
                <a:latin typeface=".VnTimes"/>
              </a:rPr>
              <a:t>-4</a:t>
            </a:r>
            <a:endParaRPr lang="en-GB" altLang="en-US" sz="2000" b="1">
              <a:solidFill>
                <a:srgbClr val="000000"/>
              </a:solidFill>
              <a:latin typeface=".VnTimes"/>
            </a:endParaRPr>
          </a:p>
        </p:txBody>
      </p:sp>
      <p:sp>
        <p:nvSpPr>
          <p:cNvPr id="67592" name="Text Box 8"/>
          <p:cNvSpPr txBox="1">
            <a:spLocks noChangeArrowheads="1"/>
          </p:cNvSpPr>
          <p:nvPr/>
        </p:nvSpPr>
        <p:spPr bwMode="auto">
          <a:xfrm>
            <a:off x="2351088" y="3357564"/>
            <a:ext cx="99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50000"/>
              </a:spcBef>
              <a:buClrTx/>
              <a:buSzTx/>
              <a:buFontTx/>
              <a:buNone/>
            </a:pPr>
            <a:r>
              <a:rPr lang="en-US" altLang="en-US" sz="4000" b="1">
                <a:solidFill>
                  <a:srgbClr val="000000"/>
                </a:solidFill>
                <a:latin typeface=".VnTimes"/>
              </a:rPr>
              <a:t>...</a:t>
            </a:r>
            <a:endParaRPr lang="en-GB" altLang="en-US" sz="4000" b="1">
              <a:solidFill>
                <a:srgbClr val="000000"/>
              </a:solidFill>
              <a:latin typeface=".VnTimes"/>
            </a:endParaRPr>
          </a:p>
        </p:txBody>
      </p:sp>
      <p:sp>
        <p:nvSpPr>
          <p:cNvPr id="67593" name="Oval 9"/>
          <p:cNvSpPr>
            <a:spLocks noChangeArrowheads="1"/>
          </p:cNvSpPr>
          <p:nvPr/>
        </p:nvSpPr>
        <p:spPr bwMode="auto">
          <a:xfrm>
            <a:off x="6705600" y="1752600"/>
            <a:ext cx="3352800" cy="213360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endParaRPr lang="en-GB" altLang="en-US" sz="2000" b="1">
              <a:solidFill>
                <a:srgbClr val="000000"/>
              </a:solidFill>
              <a:latin typeface=".VnTimes"/>
            </a:endParaRPr>
          </a:p>
        </p:txBody>
      </p:sp>
      <p:sp>
        <p:nvSpPr>
          <p:cNvPr id="67594" name="Oval 10"/>
          <p:cNvSpPr>
            <a:spLocks noChangeArrowheads="1"/>
          </p:cNvSpPr>
          <p:nvPr/>
        </p:nvSpPr>
        <p:spPr bwMode="auto">
          <a:xfrm>
            <a:off x="7010400" y="2514600"/>
            <a:ext cx="685800" cy="533400"/>
          </a:xfrm>
          <a:prstGeom prst="ellipse">
            <a:avLst/>
          </a:prstGeom>
          <a:solidFill>
            <a:srgbClr val="FFE9FF"/>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000" b="1">
                <a:solidFill>
                  <a:srgbClr val="000000"/>
                </a:solidFill>
                <a:latin typeface=".VnTimes"/>
              </a:rPr>
              <a:t>2</a:t>
            </a:r>
            <a:endParaRPr lang="en-GB" altLang="en-US" sz="2000" b="1">
              <a:solidFill>
                <a:srgbClr val="000000"/>
              </a:solidFill>
              <a:latin typeface=".VnTimes"/>
            </a:endParaRPr>
          </a:p>
        </p:txBody>
      </p:sp>
      <p:sp>
        <p:nvSpPr>
          <p:cNvPr id="67595" name="Oval 11"/>
          <p:cNvSpPr>
            <a:spLocks noChangeArrowheads="1"/>
          </p:cNvSpPr>
          <p:nvPr/>
        </p:nvSpPr>
        <p:spPr bwMode="auto">
          <a:xfrm>
            <a:off x="8153400" y="1981200"/>
            <a:ext cx="685800" cy="533400"/>
          </a:xfrm>
          <a:prstGeom prst="ellipse">
            <a:avLst/>
          </a:prstGeom>
          <a:solidFill>
            <a:srgbClr val="FFE9FF"/>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000" b="1">
                <a:solidFill>
                  <a:srgbClr val="000000"/>
                </a:solidFill>
                <a:latin typeface=".VnTimes"/>
              </a:rPr>
              <a:t>1</a:t>
            </a:r>
            <a:endParaRPr lang="en-GB" altLang="en-US" sz="2000" b="1">
              <a:solidFill>
                <a:srgbClr val="000000"/>
              </a:solidFill>
              <a:latin typeface=".VnTimes"/>
            </a:endParaRPr>
          </a:p>
        </p:txBody>
      </p:sp>
      <p:sp>
        <p:nvSpPr>
          <p:cNvPr id="67596" name="Oval 12"/>
          <p:cNvSpPr>
            <a:spLocks noChangeArrowheads="1"/>
          </p:cNvSpPr>
          <p:nvPr/>
        </p:nvSpPr>
        <p:spPr bwMode="auto">
          <a:xfrm>
            <a:off x="7315200" y="3200400"/>
            <a:ext cx="685800" cy="533400"/>
          </a:xfrm>
          <a:prstGeom prst="ellipse">
            <a:avLst/>
          </a:prstGeom>
          <a:solidFill>
            <a:srgbClr val="FFE9FF"/>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000" b="1">
                <a:solidFill>
                  <a:srgbClr val="000000"/>
                </a:solidFill>
                <a:latin typeface=".VnTimes"/>
              </a:rPr>
              <a:t>3</a:t>
            </a:r>
            <a:endParaRPr lang="en-GB" altLang="en-US" sz="2000" b="1">
              <a:solidFill>
                <a:srgbClr val="000000"/>
              </a:solidFill>
              <a:latin typeface=".VnTimes"/>
            </a:endParaRPr>
          </a:p>
        </p:txBody>
      </p:sp>
      <p:sp>
        <p:nvSpPr>
          <p:cNvPr id="67597" name="Oval 13"/>
          <p:cNvSpPr>
            <a:spLocks noChangeArrowheads="1"/>
          </p:cNvSpPr>
          <p:nvPr/>
        </p:nvSpPr>
        <p:spPr bwMode="auto">
          <a:xfrm>
            <a:off x="8229600" y="2514600"/>
            <a:ext cx="685800" cy="533400"/>
          </a:xfrm>
          <a:prstGeom prst="ellipse">
            <a:avLst/>
          </a:prstGeom>
          <a:solidFill>
            <a:srgbClr val="FFE9FF"/>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000" b="1">
                <a:solidFill>
                  <a:srgbClr val="000000"/>
                </a:solidFill>
                <a:latin typeface=".VnTimes"/>
              </a:rPr>
              <a:t>4</a:t>
            </a:r>
            <a:endParaRPr lang="en-GB" altLang="en-US" sz="2000" b="1">
              <a:solidFill>
                <a:srgbClr val="000000"/>
              </a:solidFill>
              <a:latin typeface=".VnTimes"/>
            </a:endParaRPr>
          </a:p>
        </p:txBody>
      </p:sp>
      <p:sp>
        <p:nvSpPr>
          <p:cNvPr id="67598" name="Oval 14"/>
          <p:cNvSpPr>
            <a:spLocks noChangeArrowheads="1"/>
          </p:cNvSpPr>
          <p:nvPr/>
        </p:nvSpPr>
        <p:spPr bwMode="auto">
          <a:xfrm>
            <a:off x="9144000" y="2590800"/>
            <a:ext cx="685800" cy="533400"/>
          </a:xfrm>
          <a:prstGeom prst="ellipse">
            <a:avLst/>
          </a:prstGeom>
          <a:solidFill>
            <a:srgbClr val="FFE9FF"/>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2000" b="1">
                <a:solidFill>
                  <a:srgbClr val="000000"/>
                </a:solidFill>
                <a:latin typeface=".VnTimes"/>
              </a:rPr>
              <a:t>5</a:t>
            </a:r>
            <a:endParaRPr lang="en-GB" altLang="en-US" sz="2000" b="1">
              <a:solidFill>
                <a:srgbClr val="000000"/>
              </a:solidFill>
              <a:latin typeface=".VnTimes"/>
            </a:endParaRPr>
          </a:p>
        </p:txBody>
      </p:sp>
      <p:sp>
        <p:nvSpPr>
          <p:cNvPr id="67599" name="Text Box 15"/>
          <p:cNvSpPr txBox="1">
            <a:spLocks noChangeArrowheads="1"/>
          </p:cNvSpPr>
          <p:nvPr/>
        </p:nvSpPr>
        <p:spPr bwMode="auto">
          <a:xfrm>
            <a:off x="8458200" y="2895601"/>
            <a:ext cx="99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50000"/>
              </a:spcBef>
              <a:buClrTx/>
              <a:buSzTx/>
              <a:buFontTx/>
              <a:buNone/>
            </a:pPr>
            <a:r>
              <a:rPr lang="en-US" altLang="en-US" sz="4000" b="1">
                <a:solidFill>
                  <a:srgbClr val="000000"/>
                </a:solidFill>
                <a:latin typeface=".VnTimes"/>
              </a:rPr>
              <a:t>...</a:t>
            </a:r>
            <a:endParaRPr lang="en-GB" altLang="en-US" sz="4000" b="1">
              <a:solidFill>
                <a:srgbClr val="000000"/>
              </a:solidFill>
              <a:latin typeface=".VnTimes"/>
            </a:endParaRPr>
          </a:p>
        </p:txBody>
      </p:sp>
      <p:sp>
        <p:nvSpPr>
          <p:cNvPr id="67600" name="Oval 16"/>
          <p:cNvSpPr>
            <a:spLocks noChangeArrowheads="1"/>
          </p:cNvSpPr>
          <p:nvPr/>
        </p:nvSpPr>
        <p:spPr bwMode="auto">
          <a:xfrm>
            <a:off x="7138988" y="1981200"/>
            <a:ext cx="838200" cy="533400"/>
          </a:xfrm>
          <a:prstGeom prst="ellipse">
            <a:avLst/>
          </a:prstGeom>
          <a:solidFill>
            <a:srgbClr val="FFFF66"/>
          </a:solidFill>
          <a:ln w="9525">
            <a:solidFill>
              <a:srgbClr val="000000"/>
            </a:solidFill>
            <a:round/>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50000"/>
              </a:spcBef>
              <a:buClrTx/>
              <a:buSzTx/>
              <a:buFontTx/>
              <a:buNone/>
            </a:pPr>
            <a:r>
              <a:rPr lang="en-US" altLang="en-US" sz="3200" b="1">
                <a:solidFill>
                  <a:srgbClr val="000000"/>
                </a:solidFill>
                <a:latin typeface=".VnTimes"/>
              </a:rPr>
              <a:t>0</a:t>
            </a:r>
            <a:endParaRPr lang="en-GB" altLang="en-US" sz="3200" b="1">
              <a:solidFill>
                <a:srgbClr val="000000"/>
              </a:solidFill>
              <a:latin typeface=".VnTimes"/>
            </a:endParaRPr>
          </a:p>
        </p:txBody>
      </p:sp>
      <p:sp>
        <p:nvSpPr>
          <p:cNvPr id="67601" name="Oval 17"/>
          <p:cNvSpPr>
            <a:spLocks noChangeArrowheads="1"/>
          </p:cNvSpPr>
          <p:nvPr/>
        </p:nvSpPr>
        <p:spPr bwMode="auto">
          <a:xfrm>
            <a:off x="3657600" y="3962400"/>
            <a:ext cx="6400800" cy="198120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endParaRPr lang="vi-VN" altLang="en-US" sz="3200" b="1">
              <a:solidFill>
                <a:srgbClr val="000000"/>
              </a:solidFill>
              <a:latin typeface=".VnTimes"/>
            </a:endParaRPr>
          </a:p>
        </p:txBody>
      </p:sp>
      <p:sp>
        <p:nvSpPr>
          <p:cNvPr id="67602" name="Line 18"/>
          <p:cNvSpPr>
            <a:spLocks noChangeShapeType="1"/>
          </p:cNvSpPr>
          <p:nvPr/>
        </p:nvSpPr>
        <p:spPr bwMode="auto">
          <a:xfrm>
            <a:off x="3000376" y="1196976"/>
            <a:ext cx="214313" cy="714375"/>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03" name="Line 19"/>
          <p:cNvSpPr>
            <a:spLocks noChangeShapeType="1"/>
          </p:cNvSpPr>
          <p:nvPr/>
        </p:nvSpPr>
        <p:spPr bwMode="auto">
          <a:xfrm>
            <a:off x="8239126" y="1214438"/>
            <a:ext cx="428625" cy="500062"/>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04" name="Line 20"/>
          <p:cNvSpPr>
            <a:spLocks noChangeShapeType="1"/>
          </p:cNvSpPr>
          <p:nvPr/>
        </p:nvSpPr>
        <p:spPr bwMode="auto">
          <a:xfrm flipH="1">
            <a:off x="1952626" y="4953000"/>
            <a:ext cx="1781175" cy="1119188"/>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05" name="Text Box 21"/>
          <p:cNvSpPr txBox="1">
            <a:spLocks noChangeArrowheads="1"/>
          </p:cNvSpPr>
          <p:nvPr/>
        </p:nvSpPr>
        <p:spPr bwMode="auto">
          <a:xfrm>
            <a:off x="1666875" y="285750"/>
            <a:ext cx="32146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lnSpc>
                <a:spcPct val="60000"/>
              </a:lnSpc>
              <a:spcBef>
                <a:spcPct val="50000"/>
              </a:spcBef>
              <a:buClrTx/>
              <a:buSzTx/>
              <a:buFontTx/>
              <a:buNone/>
            </a:pPr>
            <a:r>
              <a:rPr lang="en-US" altLang="en-US" sz="3200" b="1">
                <a:latin typeface="Tahoma" panose="020B0604030504040204" pitchFamily="34" charset="0"/>
              </a:rPr>
              <a:t>Tập hợp các số </a:t>
            </a:r>
          </a:p>
          <a:p>
            <a:pPr eaLnBrk="1" hangingPunct="1">
              <a:lnSpc>
                <a:spcPct val="60000"/>
              </a:lnSpc>
              <a:spcBef>
                <a:spcPct val="50000"/>
              </a:spcBef>
              <a:buClrTx/>
              <a:buSzTx/>
              <a:buFontTx/>
              <a:buNone/>
            </a:pPr>
            <a:r>
              <a:rPr lang="en-US" altLang="en-US" sz="3200" b="1">
                <a:latin typeface="Tahoma" panose="020B0604030504040204" pitchFamily="34" charset="0"/>
              </a:rPr>
              <a:t>nguyên âm</a:t>
            </a:r>
          </a:p>
        </p:txBody>
      </p:sp>
      <p:sp>
        <p:nvSpPr>
          <p:cNvPr id="67606" name="Text Box 22"/>
          <p:cNvSpPr txBox="1">
            <a:spLocks noChangeArrowheads="1"/>
          </p:cNvSpPr>
          <p:nvPr/>
        </p:nvSpPr>
        <p:spPr bwMode="auto">
          <a:xfrm>
            <a:off x="7096125" y="71438"/>
            <a:ext cx="31384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50000"/>
              </a:spcBef>
              <a:buClrTx/>
              <a:buSzTx/>
              <a:buFontTx/>
              <a:buNone/>
            </a:pPr>
            <a:r>
              <a:rPr lang="en-US" altLang="en-US" sz="3200" b="1">
                <a:latin typeface="Tahoma" panose="020B0604030504040204" pitchFamily="34" charset="0"/>
              </a:rPr>
              <a:t>Tập hợp các số tự nhiên N</a:t>
            </a:r>
          </a:p>
        </p:txBody>
      </p:sp>
      <p:sp>
        <p:nvSpPr>
          <p:cNvPr id="78" name="Text Box 10">
            <a:hlinkClick r:id="" action="ppaction://noaction"/>
          </p:cNvPr>
          <p:cNvSpPr txBox="1">
            <a:spLocks noChangeArrowheads="1"/>
          </p:cNvSpPr>
          <p:nvPr/>
        </p:nvSpPr>
        <p:spPr bwMode="auto">
          <a:xfrm>
            <a:off x="1524000" y="6019801"/>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50000"/>
              </a:spcBef>
              <a:buClrTx/>
              <a:buSzTx/>
              <a:buFontTx/>
              <a:buNone/>
            </a:pPr>
            <a:r>
              <a:rPr lang="en-US" altLang="en-US" sz="3600" b="1">
                <a:solidFill>
                  <a:srgbClr val="000000"/>
                </a:solidFill>
                <a:latin typeface=".VnTimes"/>
              </a:rPr>
              <a:t>Z = </a:t>
            </a:r>
            <a:r>
              <a:rPr lang="en-US" altLang="en-US" sz="3600" b="1">
                <a:solidFill>
                  <a:srgbClr val="000000"/>
                </a:solidFill>
                <a:latin typeface=".VnTimes"/>
                <a:sym typeface="Symbol" panose="05050102010706020507" pitchFamily="18" charset="2"/>
              </a:rPr>
              <a:t> … ; -3; -2; -1; 0; 1; 2; 3; … </a:t>
            </a:r>
          </a:p>
        </p:txBody>
      </p:sp>
      <p:sp>
        <p:nvSpPr>
          <p:cNvPr id="67613" name="Text Box 29"/>
          <p:cNvSpPr txBox="1">
            <a:spLocks noChangeArrowheads="1"/>
          </p:cNvSpPr>
          <p:nvPr/>
        </p:nvSpPr>
        <p:spPr bwMode="auto">
          <a:xfrm>
            <a:off x="6453188" y="0"/>
            <a:ext cx="42148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50000"/>
              </a:spcBef>
              <a:buClrTx/>
              <a:buSzTx/>
              <a:buFontTx/>
              <a:buNone/>
            </a:pPr>
            <a:r>
              <a:rPr lang="en-US" altLang="en-US" sz="3200" b="1">
                <a:latin typeface="Tahoma" panose="020B0604030504040204" pitchFamily="34" charset="0"/>
              </a:rPr>
              <a:t>Tập hợp các số nguyên dương</a:t>
            </a:r>
          </a:p>
        </p:txBody>
      </p:sp>
    </p:spTree>
    <p:extLst>
      <p:ext uri="{BB962C8B-B14F-4D97-AF65-F5344CB8AC3E}">
        <p14:creationId xmlns:p14="http://schemas.microsoft.com/office/powerpoint/2010/main" val="2377909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606"/>
                                        </p:tgtEl>
                                        <p:attrNameLst>
                                          <p:attrName>style.visibility</p:attrName>
                                        </p:attrNameLst>
                                      </p:cBhvr>
                                      <p:to>
                                        <p:strVal val="visible"/>
                                      </p:to>
                                    </p:set>
                                    <p:animEffect transition="in" filter="blinds(horizontal)">
                                      <p:cBhvr>
                                        <p:cTn id="7" dur="500"/>
                                        <p:tgtEl>
                                          <p:spTgt spid="67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7593"/>
                                        </p:tgtEl>
                                        <p:attrNameLst>
                                          <p:attrName>style.visibility</p:attrName>
                                        </p:attrNameLst>
                                      </p:cBhvr>
                                      <p:to>
                                        <p:strVal val="visible"/>
                                      </p:to>
                                    </p:set>
                                    <p:anim calcmode="lin" valueType="num">
                                      <p:cBhvr>
                                        <p:cTn id="12" dur="500" fill="hold"/>
                                        <p:tgtEl>
                                          <p:spTgt spid="67593"/>
                                        </p:tgtEl>
                                        <p:attrNameLst>
                                          <p:attrName>ppt_w</p:attrName>
                                        </p:attrNameLst>
                                      </p:cBhvr>
                                      <p:tavLst>
                                        <p:tav tm="0">
                                          <p:val>
                                            <p:fltVal val="0"/>
                                          </p:val>
                                        </p:tav>
                                        <p:tav tm="100000">
                                          <p:val>
                                            <p:strVal val="#ppt_w"/>
                                          </p:val>
                                        </p:tav>
                                      </p:tavLst>
                                    </p:anim>
                                    <p:anim calcmode="lin" valueType="num">
                                      <p:cBhvr>
                                        <p:cTn id="13" dur="500" fill="hold"/>
                                        <p:tgtEl>
                                          <p:spTgt spid="67593"/>
                                        </p:tgtEl>
                                        <p:attrNameLst>
                                          <p:attrName>ppt_h</p:attrName>
                                        </p:attrNameLst>
                                      </p:cBhvr>
                                      <p:tavLst>
                                        <p:tav tm="0">
                                          <p:val>
                                            <p:fltVal val="0"/>
                                          </p:val>
                                        </p:tav>
                                        <p:tav tm="100000">
                                          <p:val>
                                            <p:strVal val="#ppt_h"/>
                                          </p:val>
                                        </p:tav>
                                      </p:tavLst>
                                    </p:anim>
                                    <p:animEffect transition="in" filter="fade">
                                      <p:cBhvr>
                                        <p:cTn id="14" dur="500"/>
                                        <p:tgtEl>
                                          <p:spTgt spid="6759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7603"/>
                                        </p:tgtEl>
                                        <p:attrNameLst>
                                          <p:attrName>style.visibility</p:attrName>
                                        </p:attrNameLst>
                                      </p:cBhvr>
                                      <p:to>
                                        <p:strVal val="visible"/>
                                      </p:to>
                                    </p:set>
                                    <p:anim calcmode="lin" valueType="num">
                                      <p:cBhvr>
                                        <p:cTn id="17" dur="500" fill="hold"/>
                                        <p:tgtEl>
                                          <p:spTgt spid="67603"/>
                                        </p:tgtEl>
                                        <p:attrNameLst>
                                          <p:attrName>ppt_w</p:attrName>
                                        </p:attrNameLst>
                                      </p:cBhvr>
                                      <p:tavLst>
                                        <p:tav tm="0">
                                          <p:val>
                                            <p:fltVal val="0"/>
                                          </p:val>
                                        </p:tav>
                                        <p:tav tm="100000">
                                          <p:val>
                                            <p:strVal val="#ppt_w"/>
                                          </p:val>
                                        </p:tav>
                                      </p:tavLst>
                                    </p:anim>
                                    <p:anim calcmode="lin" valueType="num">
                                      <p:cBhvr>
                                        <p:cTn id="18" dur="500" fill="hold"/>
                                        <p:tgtEl>
                                          <p:spTgt spid="67603"/>
                                        </p:tgtEl>
                                        <p:attrNameLst>
                                          <p:attrName>ppt_h</p:attrName>
                                        </p:attrNameLst>
                                      </p:cBhvr>
                                      <p:tavLst>
                                        <p:tav tm="0">
                                          <p:val>
                                            <p:fltVal val="0"/>
                                          </p:val>
                                        </p:tav>
                                        <p:tav tm="100000">
                                          <p:val>
                                            <p:strVal val="#ppt_h"/>
                                          </p:val>
                                        </p:tav>
                                      </p:tavLst>
                                    </p:anim>
                                    <p:animEffect transition="in" filter="fade">
                                      <p:cBhvr>
                                        <p:cTn id="19" dur="500"/>
                                        <p:tgtEl>
                                          <p:spTgt spid="6760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7595"/>
                                        </p:tgtEl>
                                        <p:attrNameLst>
                                          <p:attrName>style.visibility</p:attrName>
                                        </p:attrNameLst>
                                      </p:cBhvr>
                                      <p:to>
                                        <p:strVal val="visible"/>
                                      </p:to>
                                    </p:set>
                                    <p:anim calcmode="lin" valueType="num">
                                      <p:cBhvr>
                                        <p:cTn id="24" dur="500" fill="hold"/>
                                        <p:tgtEl>
                                          <p:spTgt spid="67595"/>
                                        </p:tgtEl>
                                        <p:attrNameLst>
                                          <p:attrName>ppt_w</p:attrName>
                                        </p:attrNameLst>
                                      </p:cBhvr>
                                      <p:tavLst>
                                        <p:tav tm="0">
                                          <p:val>
                                            <p:fltVal val="0"/>
                                          </p:val>
                                        </p:tav>
                                        <p:tav tm="100000">
                                          <p:val>
                                            <p:strVal val="#ppt_w"/>
                                          </p:val>
                                        </p:tav>
                                      </p:tavLst>
                                    </p:anim>
                                    <p:anim calcmode="lin" valueType="num">
                                      <p:cBhvr>
                                        <p:cTn id="25" dur="500" fill="hold"/>
                                        <p:tgtEl>
                                          <p:spTgt spid="67595"/>
                                        </p:tgtEl>
                                        <p:attrNameLst>
                                          <p:attrName>ppt_h</p:attrName>
                                        </p:attrNameLst>
                                      </p:cBhvr>
                                      <p:tavLst>
                                        <p:tav tm="0">
                                          <p:val>
                                            <p:fltVal val="0"/>
                                          </p:val>
                                        </p:tav>
                                        <p:tav tm="100000">
                                          <p:val>
                                            <p:strVal val="#ppt_h"/>
                                          </p:val>
                                        </p:tav>
                                      </p:tavLst>
                                    </p:anim>
                                    <p:animEffect transition="in" filter="fade">
                                      <p:cBhvr>
                                        <p:cTn id="26" dur="500"/>
                                        <p:tgtEl>
                                          <p:spTgt spid="67595"/>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67600"/>
                                        </p:tgtEl>
                                        <p:attrNameLst>
                                          <p:attrName>style.visibility</p:attrName>
                                        </p:attrNameLst>
                                      </p:cBhvr>
                                      <p:to>
                                        <p:strVal val="visible"/>
                                      </p:to>
                                    </p:set>
                                    <p:anim calcmode="lin" valueType="num">
                                      <p:cBhvr>
                                        <p:cTn id="29" dur="500" fill="hold"/>
                                        <p:tgtEl>
                                          <p:spTgt spid="67600"/>
                                        </p:tgtEl>
                                        <p:attrNameLst>
                                          <p:attrName>ppt_w</p:attrName>
                                        </p:attrNameLst>
                                      </p:cBhvr>
                                      <p:tavLst>
                                        <p:tav tm="0">
                                          <p:val>
                                            <p:fltVal val="0"/>
                                          </p:val>
                                        </p:tav>
                                        <p:tav tm="100000">
                                          <p:val>
                                            <p:strVal val="#ppt_w"/>
                                          </p:val>
                                        </p:tav>
                                      </p:tavLst>
                                    </p:anim>
                                    <p:anim calcmode="lin" valueType="num">
                                      <p:cBhvr>
                                        <p:cTn id="30" dur="500" fill="hold"/>
                                        <p:tgtEl>
                                          <p:spTgt spid="67600"/>
                                        </p:tgtEl>
                                        <p:attrNameLst>
                                          <p:attrName>ppt_h</p:attrName>
                                        </p:attrNameLst>
                                      </p:cBhvr>
                                      <p:tavLst>
                                        <p:tav tm="0">
                                          <p:val>
                                            <p:fltVal val="0"/>
                                          </p:val>
                                        </p:tav>
                                        <p:tav tm="100000">
                                          <p:val>
                                            <p:strVal val="#ppt_h"/>
                                          </p:val>
                                        </p:tav>
                                      </p:tavLst>
                                    </p:anim>
                                    <p:animEffect transition="in" filter="fade">
                                      <p:cBhvr>
                                        <p:cTn id="31" dur="500"/>
                                        <p:tgtEl>
                                          <p:spTgt spid="67600"/>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67594"/>
                                        </p:tgtEl>
                                        <p:attrNameLst>
                                          <p:attrName>style.visibility</p:attrName>
                                        </p:attrNameLst>
                                      </p:cBhvr>
                                      <p:to>
                                        <p:strVal val="visible"/>
                                      </p:to>
                                    </p:set>
                                    <p:anim calcmode="lin" valueType="num">
                                      <p:cBhvr>
                                        <p:cTn id="34" dur="500" fill="hold"/>
                                        <p:tgtEl>
                                          <p:spTgt spid="67594"/>
                                        </p:tgtEl>
                                        <p:attrNameLst>
                                          <p:attrName>ppt_w</p:attrName>
                                        </p:attrNameLst>
                                      </p:cBhvr>
                                      <p:tavLst>
                                        <p:tav tm="0">
                                          <p:val>
                                            <p:fltVal val="0"/>
                                          </p:val>
                                        </p:tav>
                                        <p:tav tm="100000">
                                          <p:val>
                                            <p:strVal val="#ppt_w"/>
                                          </p:val>
                                        </p:tav>
                                      </p:tavLst>
                                    </p:anim>
                                    <p:anim calcmode="lin" valueType="num">
                                      <p:cBhvr>
                                        <p:cTn id="35" dur="500" fill="hold"/>
                                        <p:tgtEl>
                                          <p:spTgt spid="67594"/>
                                        </p:tgtEl>
                                        <p:attrNameLst>
                                          <p:attrName>ppt_h</p:attrName>
                                        </p:attrNameLst>
                                      </p:cBhvr>
                                      <p:tavLst>
                                        <p:tav tm="0">
                                          <p:val>
                                            <p:fltVal val="0"/>
                                          </p:val>
                                        </p:tav>
                                        <p:tav tm="100000">
                                          <p:val>
                                            <p:strVal val="#ppt_h"/>
                                          </p:val>
                                        </p:tav>
                                      </p:tavLst>
                                    </p:anim>
                                    <p:animEffect transition="in" filter="fade">
                                      <p:cBhvr>
                                        <p:cTn id="36" dur="500"/>
                                        <p:tgtEl>
                                          <p:spTgt spid="67594"/>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67596"/>
                                        </p:tgtEl>
                                        <p:attrNameLst>
                                          <p:attrName>style.visibility</p:attrName>
                                        </p:attrNameLst>
                                      </p:cBhvr>
                                      <p:to>
                                        <p:strVal val="visible"/>
                                      </p:to>
                                    </p:set>
                                    <p:anim calcmode="lin" valueType="num">
                                      <p:cBhvr>
                                        <p:cTn id="39" dur="500" fill="hold"/>
                                        <p:tgtEl>
                                          <p:spTgt spid="67596"/>
                                        </p:tgtEl>
                                        <p:attrNameLst>
                                          <p:attrName>ppt_w</p:attrName>
                                        </p:attrNameLst>
                                      </p:cBhvr>
                                      <p:tavLst>
                                        <p:tav tm="0">
                                          <p:val>
                                            <p:fltVal val="0"/>
                                          </p:val>
                                        </p:tav>
                                        <p:tav tm="100000">
                                          <p:val>
                                            <p:strVal val="#ppt_w"/>
                                          </p:val>
                                        </p:tav>
                                      </p:tavLst>
                                    </p:anim>
                                    <p:anim calcmode="lin" valueType="num">
                                      <p:cBhvr>
                                        <p:cTn id="40" dur="500" fill="hold"/>
                                        <p:tgtEl>
                                          <p:spTgt spid="67596"/>
                                        </p:tgtEl>
                                        <p:attrNameLst>
                                          <p:attrName>ppt_h</p:attrName>
                                        </p:attrNameLst>
                                      </p:cBhvr>
                                      <p:tavLst>
                                        <p:tav tm="0">
                                          <p:val>
                                            <p:fltVal val="0"/>
                                          </p:val>
                                        </p:tav>
                                        <p:tav tm="100000">
                                          <p:val>
                                            <p:strVal val="#ppt_h"/>
                                          </p:val>
                                        </p:tav>
                                      </p:tavLst>
                                    </p:anim>
                                    <p:animEffect transition="in" filter="fade">
                                      <p:cBhvr>
                                        <p:cTn id="41" dur="500"/>
                                        <p:tgtEl>
                                          <p:spTgt spid="67596"/>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67597"/>
                                        </p:tgtEl>
                                        <p:attrNameLst>
                                          <p:attrName>style.visibility</p:attrName>
                                        </p:attrNameLst>
                                      </p:cBhvr>
                                      <p:to>
                                        <p:strVal val="visible"/>
                                      </p:to>
                                    </p:set>
                                    <p:anim calcmode="lin" valueType="num">
                                      <p:cBhvr>
                                        <p:cTn id="44" dur="500" fill="hold"/>
                                        <p:tgtEl>
                                          <p:spTgt spid="67597"/>
                                        </p:tgtEl>
                                        <p:attrNameLst>
                                          <p:attrName>ppt_w</p:attrName>
                                        </p:attrNameLst>
                                      </p:cBhvr>
                                      <p:tavLst>
                                        <p:tav tm="0">
                                          <p:val>
                                            <p:fltVal val="0"/>
                                          </p:val>
                                        </p:tav>
                                        <p:tav tm="100000">
                                          <p:val>
                                            <p:strVal val="#ppt_w"/>
                                          </p:val>
                                        </p:tav>
                                      </p:tavLst>
                                    </p:anim>
                                    <p:anim calcmode="lin" valueType="num">
                                      <p:cBhvr>
                                        <p:cTn id="45" dur="500" fill="hold"/>
                                        <p:tgtEl>
                                          <p:spTgt spid="67597"/>
                                        </p:tgtEl>
                                        <p:attrNameLst>
                                          <p:attrName>ppt_h</p:attrName>
                                        </p:attrNameLst>
                                      </p:cBhvr>
                                      <p:tavLst>
                                        <p:tav tm="0">
                                          <p:val>
                                            <p:fltVal val="0"/>
                                          </p:val>
                                        </p:tav>
                                        <p:tav tm="100000">
                                          <p:val>
                                            <p:strVal val="#ppt_h"/>
                                          </p:val>
                                        </p:tav>
                                      </p:tavLst>
                                    </p:anim>
                                    <p:animEffect transition="in" filter="fade">
                                      <p:cBhvr>
                                        <p:cTn id="46" dur="500"/>
                                        <p:tgtEl>
                                          <p:spTgt spid="67597"/>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67598"/>
                                        </p:tgtEl>
                                        <p:attrNameLst>
                                          <p:attrName>style.visibility</p:attrName>
                                        </p:attrNameLst>
                                      </p:cBhvr>
                                      <p:to>
                                        <p:strVal val="visible"/>
                                      </p:to>
                                    </p:set>
                                    <p:anim calcmode="lin" valueType="num">
                                      <p:cBhvr>
                                        <p:cTn id="49" dur="500" fill="hold"/>
                                        <p:tgtEl>
                                          <p:spTgt spid="67598"/>
                                        </p:tgtEl>
                                        <p:attrNameLst>
                                          <p:attrName>ppt_w</p:attrName>
                                        </p:attrNameLst>
                                      </p:cBhvr>
                                      <p:tavLst>
                                        <p:tav tm="0">
                                          <p:val>
                                            <p:fltVal val="0"/>
                                          </p:val>
                                        </p:tav>
                                        <p:tav tm="100000">
                                          <p:val>
                                            <p:strVal val="#ppt_w"/>
                                          </p:val>
                                        </p:tav>
                                      </p:tavLst>
                                    </p:anim>
                                    <p:anim calcmode="lin" valueType="num">
                                      <p:cBhvr>
                                        <p:cTn id="50" dur="500" fill="hold"/>
                                        <p:tgtEl>
                                          <p:spTgt spid="67598"/>
                                        </p:tgtEl>
                                        <p:attrNameLst>
                                          <p:attrName>ppt_h</p:attrName>
                                        </p:attrNameLst>
                                      </p:cBhvr>
                                      <p:tavLst>
                                        <p:tav tm="0">
                                          <p:val>
                                            <p:fltVal val="0"/>
                                          </p:val>
                                        </p:tav>
                                        <p:tav tm="100000">
                                          <p:val>
                                            <p:strVal val="#ppt_h"/>
                                          </p:val>
                                        </p:tav>
                                      </p:tavLst>
                                    </p:anim>
                                    <p:animEffect transition="in" filter="fade">
                                      <p:cBhvr>
                                        <p:cTn id="51" dur="500"/>
                                        <p:tgtEl>
                                          <p:spTgt spid="67598"/>
                                        </p:tgtEl>
                                      </p:cBhvr>
                                    </p:animEffect>
                                  </p:childTnLst>
                                </p:cTn>
                              </p:par>
                            </p:childTnLst>
                          </p:cTn>
                        </p:par>
                        <p:par>
                          <p:cTn id="52" fill="hold" nodeType="afterGroup">
                            <p:stCondLst>
                              <p:cond delay="500"/>
                            </p:stCondLst>
                            <p:childTnLst>
                              <p:par>
                                <p:cTn id="53" presetID="53" presetClass="entr" presetSubtype="0" fill="hold" grpId="0" nodeType="afterEffect">
                                  <p:stCondLst>
                                    <p:cond delay="0"/>
                                  </p:stCondLst>
                                  <p:childTnLst>
                                    <p:set>
                                      <p:cBhvr>
                                        <p:cTn id="54" dur="1" fill="hold">
                                          <p:stCondLst>
                                            <p:cond delay="0"/>
                                          </p:stCondLst>
                                        </p:cTn>
                                        <p:tgtEl>
                                          <p:spTgt spid="67599"/>
                                        </p:tgtEl>
                                        <p:attrNameLst>
                                          <p:attrName>style.visibility</p:attrName>
                                        </p:attrNameLst>
                                      </p:cBhvr>
                                      <p:to>
                                        <p:strVal val="visible"/>
                                      </p:to>
                                    </p:set>
                                    <p:anim calcmode="lin" valueType="num">
                                      <p:cBhvr>
                                        <p:cTn id="55" dur="500" fill="hold"/>
                                        <p:tgtEl>
                                          <p:spTgt spid="67599"/>
                                        </p:tgtEl>
                                        <p:attrNameLst>
                                          <p:attrName>ppt_w</p:attrName>
                                        </p:attrNameLst>
                                      </p:cBhvr>
                                      <p:tavLst>
                                        <p:tav tm="0">
                                          <p:val>
                                            <p:fltVal val="0"/>
                                          </p:val>
                                        </p:tav>
                                        <p:tav tm="100000">
                                          <p:val>
                                            <p:strVal val="#ppt_w"/>
                                          </p:val>
                                        </p:tav>
                                      </p:tavLst>
                                    </p:anim>
                                    <p:anim calcmode="lin" valueType="num">
                                      <p:cBhvr>
                                        <p:cTn id="56" dur="500" fill="hold"/>
                                        <p:tgtEl>
                                          <p:spTgt spid="67599"/>
                                        </p:tgtEl>
                                        <p:attrNameLst>
                                          <p:attrName>ppt_h</p:attrName>
                                        </p:attrNameLst>
                                      </p:cBhvr>
                                      <p:tavLst>
                                        <p:tav tm="0">
                                          <p:val>
                                            <p:fltVal val="0"/>
                                          </p:val>
                                        </p:tav>
                                        <p:tav tm="100000">
                                          <p:val>
                                            <p:strVal val="#ppt_h"/>
                                          </p:val>
                                        </p:tav>
                                      </p:tavLst>
                                    </p:anim>
                                    <p:animEffect transition="in" filter="fade">
                                      <p:cBhvr>
                                        <p:cTn id="57" dur="500"/>
                                        <p:tgtEl>
                                          <p:spTgt spid="6759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67588"/>
                                        </p:tgtEl>
                                        <p:attrNameLst>
                                          <p:attrName>style.visibility</p:attrName>
                                        </p:attrNameLst>
                                      </p:cBhvr>
                                      <p:to>
                                        <p:strVal val="visible"/>
                                      </p:to>
                                    </p:set>
                                    <p:anim calcmode="lin" valueType="num">
                                      <p:cBhvr>
                                        <p:cTn id="62" dur="500" fill="hold"/>
                                        <p:tgtEl>
                                          <p:spTgt spid="67588"/>
                                        </p:tgtEl>
                                        <p:attrNameLst>
                                          <p:attrName>ppt_w</p:attrName>
                                        </p:attrNameLst>
                                      </p:cBhvr>
                                      <p:tavLst>
                                        <p:tav tm="0">
                                          <p:val>
                                            <p:fltVal val="0"/>
                                          </p:val>
                                        </p:tav>
                                        <p:tav tm="100000">
                                          <p:val>
                                            <p:strVal val="#ppt_w"/>
                                          </p:val>
                                        </p:tav>
                                      </p:tavLst>
                                    </p:anim>
                                    <p:anim calcmode="lin" valueType="num">
                                      <p:cBhvr>
                                        <p:cTn id="63" dur="500" fill="hold"/>
                                        <p:tgtEl>
                                          <p:spTgt spid="67588"/>
                                        </p:tgtEl>
                                        <p:attrNameLst>
                                          <p:attrName>ppt_h</p:attrName>
                                        </p:attrNameLst>
                                      </p:cBhvr>
                                      <p:tavLst>
                                        <p:tav tm="0">
                                          <p:val>
                                            <p:fltVal val="0"/>
                                          </p:val>
                                        </p:tav>
                                        <p:tav tm="100000">
                                          <p:val>
                                            <p:strVal val="#ppt_h"/>
                                          </p:val>
                                        </p:tav>
                                      </p:tavLst>
                                    </p:anim>
                                    <p:animEffect transition="in" filter="fade">
                                      <p:cBhvr>
                                        <p:cTn id="64" dur="500"/>
                                        <p:tgtEl>
                                          <p:spTgt spid="67588"/>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67587"/>
                                        </p:tgtEl>
                                        <p:attrNameLst>
                                          <p:attrName>style.visibility</p:attrName>
                                        </p:attrNameLst>
                                      </p:cBhvr>
                                      <p:to>
                                        <p:strVal val="visible"/>
                                      </p:to>
                                    </p:set>
                                    <p:anim calcmode="lin" valueType="num">
                                      <p:cBhvr>
                                        <p:cTn id="67" dur="500" fill="hold"/>
                                        <p:tgtEl>
                                          <p:spTgt spid="67587"/>
                                        </p:tgtEl>
                                        <p:attrNameLst>
                                          <p:attrName>ppt_w</p:attrName>
                                        </p:attrNameLst>
                                      </p:cBhvr>
                                      <p:tavLst>
                                        <p:tav tm="0">
                                          <p:val>
                                            <p:fltVal val="0"/>
                                          </p:val>
                                        </p:tav>
                                        <p:tav tm="100000">
                                          <p:val>
                                            <p:strVal val="#ppt_w"/>
                                          </p:val>
                                        </p:tav>
                                      </p:tavLst>
                                    </p:anim>
                                    <p:anim calcmode="lin" valueType="num">
                                      <p:cBhvr>
                                        <p:cTn id="68" dur="500" fill="hold"/>
                                        <p:tgtEl>
                                          <p:spTgt spid="67587"/>
                                        </p:tgtEl>
                                        <p:attrNameLst>
                                          <p:attrName>ppt_h</p:attrName>
                                        </p:attrNameLst>
                                      </p:cBhvr>
                                      <p:tavLst>
                                        <p:tav tm="0">
                                          <p:val>
                                            <p:fltVal val="0"/>
                                          </p:val>
                                        </p:tav>
                                        <p:tav tm="100000">
                                          <p:val>
                                            <p:strVal val="#ppt_h"/>
                                          </p:val>
                                        </p:tav>
                                      </p:tavLst>
                                    </p:anim>
                                    <p:animEffect transition="in" filter="fade">
                                      <p:cBhvr>
                                        <p:cTn id="69" dur="500"/>
                                        <p:tgtEl>
                                          <p:spTgt spid="67587"/>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67589"/>
                                        </p:tgtEl>
                                        <p:attrNameLst>
                                          <p:attrName>style.visibility</p:attrName>
                                        </p:attrNameLst>
                                      </p:cBhvr>
                                      <p:to>
                                        <p:strVal val="visible"/>
                                      </p:to>
                                    </p:set>
                                    <p:anim calcmode="lin" valueType="num">
                                      <p:cBhvr>
                                        <p:cTn id="72" dur="500" fill="hold"/>
                                        <p:tgtEl>
                                          <p:spTgt spid="67589"/>
                                        </p:tgtEl>
                                        <p:attrNameLst>
                                          <p:attrName>ppt_w</p:attrName>
                                        </p:attrNameLst>
                                      </p:cBhvr>
                                      <p:tavLst>
                                        <p:tav tm="0">
                                          <p:val>
                                            <p:fltVal val="0"/>
                                          </p:val>
                                        </p:tav>
                                        <p:tav tm="100000">
                                          <p:val>
                                            <p:strVal val="#ppt_w"/>
                                          </p:val>
                                        </p:tav>
                                      </p:tavLst>
                                    </p:anim>
                                    <p:anim calcmode="lin" valueType="num">
                                      <p:cBhvr>
                                        <p:cTn id="73" dur="500" fill="hold"/>
                                        <p:tgtEl>
                                          <p:spTgt spid="67589"/>
                                        </p:tgtEl>
                                        <p:attrNameLst>
                                          <p:attrName>ppt_h</p:attrName>
                                        </p:attrNameLst>
                                      </p:cBhvr>
                                      <p:tavLst>
                                        <p:tav tm="0">
                                          <p:val>
                                            <p:fltVal val="0"/>
                                          </p:val>
                                        </p:tav>
                                        <p:tav tm="100000">
                                          <p:val>
                                            <p:strVal val="#ppt_h"/>
                                          </p:val>
                                        </p:tav>
                                      </p:tavLst>
                                    </p:anim>
                                    <p:animEffect transition="in" filter="fade">
                                      <p:cBhvr>
                                        <p:cTn id="74" dur="500"/>
                                        <p:tgtEl>
                                          <p:spTgt spid="67589"/>
                                        </p:tgtEl>
                                      </p:cBhvr>
                                    </p:animEffect>
                                  </p:childTnLst>
                                </p:cTn>
                              </p:par>
                              <p:par>
                                <p:cTn id="75" presetID="53" presetClass="entr" presetSubtype="0" fill="hold" grpId="0" nodeType="withEffect">
                                  <p:stCondLst>
                                    <p:cond delay="0"/>
                                  </p:stCondLst>
                                  <p:childTnLst>
                                    <p:set>
                                      <p:cBhvr>
                                        <p:cTn id="76" dur="1" fill="hold">
                                          <p:stCondLst>
                                            <p:cond delay="0"/>
                                          </p:stCondLst>
                                        </p:cTn>
                                        <p:tgtEl>
                                          <p:spTgt spid="67590"/>
                                        </p:tgtEl>
                                        <p:attrNameLst>
                                          <p:attrName>style.visibility</p:attrName>
                                        </p:attrNameLst>
                                      </p:cBhvr>
                                      <p:to>
                                        <p:strVal val="visible"/>
                                      </p:to>
                                    </p:set>
                                    <p:anim calcmode="lin" valueType="num">
                                      <p:cBhvr>
                                        <p:cTn id="77" dur="500" fill="hold"/>
                                        <p:tgtEl>
                                          <p:spTgt spid="67590"/>
                                        </p:tgtEl>
                                        <p:attrNameLst>
                                          <p:attrName>ppt_w</p:attrName>
                                        </p:attrNameLst>
                                      </p:cBhvr>
                                      <p:tavLst>
                                        <p:tav tm="0">
                                          <p:val>
                                            <p:fltVal val="0"/>
                                          </p:val>
                                        </p:tav>
                                        <p:tav tm="100000">
                                          <p:val>
                                            <p:strVal val="#ppt_w"/>
                                          </p:val>
                                        </p:tav>
                                      </p:tavLst>
                                    </p:anim>
                                    <p:anim calcmode="lin" valueType="num">
                                      <p:cBhvr>
                                        <p:cTn id="78" dur="500" fill="hold"/>
                                        <p:tgtEl>
                                          <p:spTgt spid="67590"/>
                                        </p:tgtEl>
                                        <p:attrNameLst>
                                          <p:attrName>ppt_h</p:attrName>
                                        </p:attrNameLst>
                                      </p:cBhvr>
                                      <p:tavLst>
                                        <p:tav tm="0">
                                          <p:val>
                                            <p:fltVal val="0"/>
                                          </p:val>
                                        </p:tav>
                                        <p:tav tm="100000">
                                          <p:val>
                                            <p:strVal val="#ppt_h"/>
                                          </p:val>
                                        </p:tav>
                                      </p:tavLst>
                                    </p:anim>
                                    <p:animEffect transition="in" filter="fade">
                                      <p:cBhvr>
                                        <p:cTn id="79" dur="500"/>
                                        <p:tgtEl>
                                          <p:spTgt spid="67590"/>
                                        </p:tgtEl>
                                      </p:cBhvr>
                                    </p:animEffect>
                                  </p:childTnLst>
                                </p:cTn>
                              </p:par>
                              <p:par>
                                <p:cTn id="80" presetID="53" presetClass="entr" presetSubtype="0" fill="hold" grpId="0" nodeType="withEffect">
                                  <p:stCondLst>
                                    <p:cond delay="0"/>
                                  </p:stCondLst>
                                  <p:childTnLst>
                                    <p:set>
                                      <p:cBhvr>
                                        <p:cTn id="81" dur="1" fill="hold">
                                          <p:stCondLst>
                                            <p:cond delay="0"/>
                                          </p:stCondLst>
                                        </p:cTn>
                                        <p:tgtEl>
                                          <p:spTgt spid="67591"/>
                                        </p:tgtEl>
                                        <p:attrNameLst>
                                          <p:attrName>style.visibility</p:attrName>
                                        </p:attrNameLst>
                                      </p:cBhvr>
                                      <p:to>
                                        <p:strVal val="visible"/>
                                      </p:to>
                                    </p:set>
                                    <p:anim calcmode="lin" valueType="num">
                                      <p:cBhvr>
                                        <p:cTn id="82" dur="500" fill="hold"/>
                                        <p:tgtEl>
                                          <p:spTgt spid="67591"/>
                                        </p:tgtEl>
                                        <p:attrNameLst>
                                          <p:attrName>ppt_w</p:attrName>
                                        </p:attrNameLst>
                                      </p:cBhvr>
                                      <p:tavLst>
                                        <p:tav tm="0">
                                          <p:val>
                                            <p:fltVal val="0"/>
                                          </p:val>
                                        </p:tav>
                                        <p:tav tm="100000">
                                          <p:val>
                                            <p:strVal val="#ppt_w"/>
                                          </p:val>
                                        </p:tav>
                                      </p:tavLst>
                                    </p:anim>
                                    <p:anim calcmode="lin" valueType="num">
                                      <p:cBhvr>
                                        <p:cTn id="83" dur="500" fill="hold"/>
                                        <p:tgtEl>
                                          <p:spTgt spid="67591"/>
                                        </p:tgtEl>
                                        <p:attrNameLst>
                                          <p:attrName>ppt_h</p:attrName>
                                        </p:attrNameLst>
                                      </p:cBhvr>
                                      <p:tavLst>
                                        <p:tav tm="0">
                                          <p:val>
                                            <p:fltVal val="0"/>
                                          </p:val>
                                        </p:tav>
                                        <p:tav tm="100000">
                                          <p:val>
                                            <p:strVal val="#ppt_h"/>
                                          </p:val>
                                        </p:tav>
                                      </p:tavLst>
                                    </p:anim>
                                    <p:animEffect transition="in" filter="fade">
                                      <p:cBhvr>
                                        <p:cTn id="84" dur="500"/>
                                        <p:tgtEl>
                                          <p:spTgt spid="67591"/>
                                        </p:tgtEl>
                                      </p:cBhvr>
                                    </p:animEffect>
                                  </p:childTnLst>
                                </p:cTn>
                              </p:par>
                            </p:childTnLst>
                          </p:cTn>
                        </p:par>
                        <p:par>
                          <p:cTn id="85" fill="hold" nodeType="afterGroup">
                            <p:stCondLst>
                              <p:cond delay="500"/>
                            </p:stCondLst>
                            <p:childTnLst>
                              <p:par>
                                <p:cTn id="86" presetID="53" presetClass="entr" presetSubtype="0" fill="hold" grpId="0" nodeType="afterEffect">
                                  <p:stCondLst>
                                    <p:cond delay="0"/>
                                  </p:stCondLst>
                                  <p:childTnLst>
                                    <p:set>
                                      <p:cBhvr>
                                        <p:cTn id="87" dur="1" fill="hold">
                                          <p:stCondLst>
                                            <p:cond delay="0"/>
                                          </p:stCondLst>
                                        </p:cTn>
                                        <p:tgtEl>
                                          <p:spTgt spid="67592"/>
                                        </p:tgtEl>
                                        <p:attrNameLst>
                                          <p:attrName>style.visibility</p:attrName>
                                        </p:attrNameLst>
                                      </p:cBhvr>
                                      <p:to>
                                        <p:strVal val="visible"/>
                                      </p:to>
                                    </p:set>
                                    <p:anim calcmode="lin" valueType="num">
                                      <p:cBhvr>
                                        <p:cTn id="88" dur="500" fill="hold"/>
                                        <p:tgtEl>
                                          <p:spTgt spid="67592"/>
                                        </p:tgtEl>
                                        <p:attrNameLst>
                                          <p:attrName>ppt_w</p:attrName>
                                        </p:attrNameLst>
                                      </p:cBhvr>
                                      <p:tavLst>
                                        <p:tav tm="0">
                                          <p:val>
                                            <p:fltVal val="0"/>
                                          </p:val>
                                        </p:tav>
                                        <p:tav tm="100000">
                                          <p:val>
                                            <p:strVal val="#ppt_w"/>
                                          </p:val>
                                        </p:tav>
                                      </p:tavLst>
                                    </p:anim>
                                    <p:anim calcmode="lin" valueType="num">
                                      <p:cBhvr>
                                        <p:cTn id="89" dur="500" fill="hold"/>
                                        <p:tgtEl>
                                          <p:spTgt spid="67592"/>
                                        </p:tgtEl>
                                        <p:attrNameLst>
                                          <p:attrName>ppt_h</p:attrName>
                                        </p:attrNameLst>
                                      </p:cBhvr>
                                      <p:tavLst>
                                        <p:tav tm="0">
                                          <p:val>
                                            <p:fltVal val="0"/>
                                          </p:val>
                                        </p:tav>
                                        <p:tav tm="100000">
                                          <p:val>
                                            <p:strVal val="#ppt_h"/>
                                          </p:val>
                                        </p:tav>
                                      </p:tavLst>
                                    </p:anim>
                                    <p:animEffect transition="in" filter="fade">
                                      <p:cBhvr>
                                        <p:cTn id="90" dur="500"/>
                                        <p:tgtEl>
                                          <p:spTgt spid="6759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67586"/>
                                        </p:tgtEl>
                                        <p:attrNameLst>
                                          <p:attrName>style.visibility</p:attrName>
                                        </p:attrNameLst>
                                      </p:cBhvr>
                                      <p:to>
                                        <p:strVal val="visible"/>
                                      </p:to>
                                    </p:set>
                                    <p:animEffect transition="in" filter="wipe(down)">
                                      <p:cBhvr>
                                        <p:cTn id="95" dur="500"/>
                                        <p:tgtEl>
                                          <p:spTgt spid="67586"/>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67602"/>
                                        </p:tgtEl>
                                        <p:attrNameLst>
                                          <p:attrName>style.visibility</p:attrName>
                                        </p:attrNameLst>
                                      </p:cBhvr>
                                      <p:to>
                                        <p:strVal val="visible"/>
                                      </p:to>
                                    </p:set>
                                    <p:animEffect transition="in" filter="wipe(down)">
                                      <p:cBhvr>
                                        <p:cTn id="98" dur="500"/>
                                        <p:tgtEl>
                                          <p:spTgt spid="6760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3" presetClass="entr" presetSubtype="0" fill="hold" grpId="0" nodeType="clickEffect">
                                  <p:stCondLst>
                                    <p:cond delay="0"/>
                                  </p:stCondLst>
                                  <p:childTnLst>
                                    <p:set>
                                      <p:cBhvr>
                                        <p:cTn id="102" dur="1" fill="hold">
                                          <p:stCondLst>
                                            <p:cond delay="0"/>
                                          </p:stCondLst>
                                        </p:cTn>
                                        <p:tgtEl>
                                          <p:spTgt spid="67605"/>
                                        </p:tgtEl>
                                        <p:attrNameLst>
                                          <p:attrName>style.visibility</p:attrName>
                                        </p:attrNameLst>
                                      </p:cBhvr>
                                      <p:to>
                                        <p:strVal val="visible"/>
                                      </p:to>
                                    </p:set>
                                    <p:anim calcmode="lin" valueType="num">
                                      <p:cBhvr>
                                        <p:cTn id="103" dur="500" fill="hold"/>
                                        <p:tgtEl>
                                          <p:spTgt spid="67605"/>
                                        </p:tgtEl>
                                        <p:attrNameLst>
                                          <p:attrName>ppt_w</p:attrName>
                                        </p:attrNameLst>
                                      </p:cBhvr>
                                      <p:tavLst>
                                        <p:tav tm="0">
                                          <p:val>
                                            <p:fltVal val="0"/>
                                          </p:val>
                                        </p:tav>
                                        <p:tav tm="100000">
                                          <p:val>
                                            <p:strVal val="#ppt_w"/>
                                          </p:val>
                                        </p:tav>
                                      </p:tavLst>
                                    </p:anim>
                                    <p:anim calcmode="lin" valueType="num">
                                      <p:cBhvr>
                                        <p:cTn id="104" dur="500" fill="hold"/>
                                        <p:tgtEl>
                                          <p:spTgt spid="67605"/>
                                        </p:tgtEl>
                                        <p:attrNameLst>
                                          <p:attrName>ppt_h</p:attrName>
                                        </p:attrNameLst>
                                      </p:cBhvr>
                                      <p:tavLst>
                                        <p:tav tm="0">
                                          <p:val>
                                            <p:fltVal val="0"/>
                                          </p:val>
                                        </p:tav>
                                        <p:tav tm="100000">
                                          <p:val>
                                            <p:strVal val="#ppt_h"/>
                                          </p:val>
                                        </p:tav>
                                      </p:tavLst>
                                    </p:anim>
                                    <p:animEffect transition="in" filter="fade">
                                      <p:cBhvr>
                                        <p:cTn id="105" dur="500"/>
                                        <p:tgtEl>
                                          <p:spTgt spid="67605"/>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35" presetClass="path" presetSubtype="0" accel="50000" decel="50000" fill="hold" grpId="1" nodeType="clickEffect">
                                  <p:stCondLst>
                                    <p:cond delay="0"/>
                                  </p:stCondLst>
                                  <p:childTnLst>
                                    <p:animMotion origin="layout" path="M -3.33333E-6 1.15607E-6 L -0.20416 -0.01665 " pathEditMode="relative" rAng="0" ptsTypes="AA">
                                      <p:cBhvr>
                                        <p:cTn id="109" dur="2000" fill="hold"/>
                                        <p:tgtEl>
                                          <p:spTgt spid="67600"/>
                                        </p:tgtEl>
                                        <p:attrNameLst>
                                          <p:attrName>ppt_x</p:attrName>
                                          <p:attrName>ppt_y</p:attrName>
                                        </p:attrNameLst>
                                      </p:cBhvr>
                                      <p:rCtr x="-10208" y="-832"/>
                                    </p:animMotion>
                                  </p:childTnLst>
                                </p:cTn>
                              </p:par>
                            </p:childTnLst>
                          </p:cTn>
                        </p:par>
                      </p:childTnLst>
                    </p:cTn>
                  </p:par>
                  <p:par>
                    <p:cTn id="110" fill="hold" nodeType="clickPar">
                      <p:stCondLst>
                        <p:cond delay="indefinite"/>
                      </p:stCondLst>
                      <p:childTnLst>
                        <p:par>
                          <p:cTn id="111" fill="hold" nodeType="withGroup">
                            <p:stCondLst>
                              <p:cond delay="0"/>
                            </p:stCondLst>
                            <p:childTnLst>
                              <p:par>
                                <p:cTn id="112" presetID="3" presetClass="exit" presetSubtype="10" fill="hold" grpId="1" nodeType="clickEffect">
                                  <p:stCondLst>
                                    <p:cond delay="0"/>
                                  </p:stCondLst>
                                  <p:childTnLst>
                                    <p:animEffect transition="out" filter="blinds(horizontal)">
                                      <p:cBhvr>
                                        <p:cTn id="113" dur="500"/>
                                        <p:tgtEl>
                                          <p:spTgt spid="67606"/>
                                        </p:tgtEl>
                                      </p:cBhvr>
                                    </p:animEffect>
                                    <p:set>
                                      <p:cBhvr>
                                        <p:cTn id="114" dur="1" fill="hold">
                                          <p:stCondLst>
                                            <p:cond delay="499"/>
                                          </p:stCondLst>
                                        </p:cTn>
                                        <p:tgtEl>
                                          <p:spTgt spid="67606"/>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3" presetClass="entr" presetSubtype="0" fill="hold" grpId="0" nodeType="clickEffect">
                                  <p:stCondLst>
                                    <p:cond delay="0"/>
                                  </p:stCondLst>
                                  <p:childTnLst>
                                    <p:set>
                                      <p:cBhvr>
                                        <p:cTn id="118" dur="1" fill="hold">
                                          <p:stCondLst>
                                            <p:cond delay="0"/>
                                          </p:stCondLst>
                                        </p:cTn>
                                        <p:tgtEl>
                                          <p:spTgt spid="67613"/>
                                        </p:tgtEl>
                                        <p:attrNameLst>
                                          <p:attrName>style.visibility</p:attrName>
                                        </p:attrNameLst>
                                      </p:cBhvr>
                                      <p:to>
                                        <p:strVal val="visible"/>
                                      </p:to>
                                    </p:set>
                                    <p:anim calcmode="lin" valueType="num">
                                      <p:cBhvr>
                                        <p:cTn id="119" dur="500" fill="hold"/>
                                        <p:tgtEl>
                                          <p:spTgt spid="67613"/>
                                        </p:tgtEl>
                                        <p:attrNameLst>
                                          <p:attrName>ppt_w</p:attrName>
                                        </p:attrNameLst>
                                      </p:cBhvr>
                                      <p:tavLst>
                                        <p:tav tm="0">
                                          <p:val>
                                            <p:fltVal val="0"/>
                                          </p:val>
                                        </p:tav>
                                        <p:tav tm="100000">
                                          <p:val>
                                            <p:strVal val="#ppt_w"/>
                                          </p:val>
                                        </p:tav>
                                      </p:tavLst>
                                    </p:anim>
                                    <p:anim calcmode="lin" valueType="num">
                                      <p:cBhvr>
                                        <p:cTn id="120" dur="500" fill="hold"/>
                                        <p:tgtEl>
                                          <p:spTgt spid="67613"/>
                                        </p:tgtEl>
                                        <p:attrNameLst>
                                          <p:attrName>ppt_h</p:attrName>
                                        </p:attrNameLst>
                                      </p:cBhvr>
                                      <p:tavLst>
                                        <p:tav tm="0">
                                          <p:val>
                                            <p:fltVal val="0"/>
                                          </p:val>
                                        </p:tav>
                                        <p:tav tm="100000">
                                          <p:val>
                                            <p:strVal val="#ppt_h"/>
                                          </p:val>
                                        </p:tav>
                                      </p:tavLst>
                                    </p:anim>
                                    <p:animEffect transition="in" filter="fade">
                                      <p:cBhvr>
                                        <p:cTn id="121" dur="500"/>
                                        <p:tgtEl>
                                          <p:spTgt spid="67613"/>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53" presetClass="entr" presetSubtype="0" fill="hold" grpId="0" nodeType="clickEffect">
                                  <p:stCondLst>
                                    <p:cond delay="0"/>
                                  </p:stCondLst>
                                  <p:childTnLst>
                                    <p:set>
                                      <p:cBhvr>
                                        <p:cTn id="125" dur="1" fill="hold">
                                          <p:stCondLst>
                                            <p:cond delay="0"/>
                                          </p:stCondLst>
                                        </p:cTn>
                                        <p:tgtEl>
                                          <p:spTgt spid="67601"/>
                                        </p:tgtEl>
                                        <p:attrNameLst>
                                          <p:attrName>style.visibility</p:attrName>
                                        </p:attrNameLst>
                                      </p:cBhvr>
                                      <p:to>
                                        <p:strVal val="visible"/>
                                      </p:to>
                                    </p:set>
                                    <p:anim calcmode="lin" valueType="num">
                                      <p:cBhvr>
                                        <p:cTn id="126" dur="500" fill="hold"/>
                                        <p:tgtEl>
                                          <p:spTgt spid="67601"/>
                                        </p:tgtEl>
                                        <p:attrNameLst>
                                          <p:attrName>ppt_w</p:attrName>
                                        </p:attrNameLst>
                                      </p:cBhvr>
                                      <p:tavLst>
                                        <p:tav tm="0">
                                          <p:val>
                                            <p:fltVal val="0"/>
                                          </p:val>
                                        </p:tav>
                                        <p:tav tm="100000">
                                          <p:val>
                                            <p:strVal val="#ppt_w"/>
                                          </p:val>
                                        </p:tav>
                                      </p:tavLst>
                                    </p:anim>
                                    <p:anim calcmode="lin" valueType="num">
                                      <p:cBhvr>
                                        <p:cTn id="127" dur="500" fill="hold"/>
                                        <p:tgtEl>
                                          <p:spTgt spid="67601"/>
                                        </p:tgtEl>
                                        <p:attrNameLst>
                                          <p:attrName>ppt_h</p:attrName>
                                        </p:attrNameLst>
                                      </p:cBhvr>
                                      <p:tavLst>
                                        <p:tav tm="0">
                                          <p:val>
                                            <p:fltVal val="0"/>
                                          </p:val>
                                        </p:tav>
                                        <p:tav tm="100000">
                                          <p:val>
                                            <p:strVal val="#ppt_h"/>
                                          </p:val>
                                        </p:tav>
                                      </p:tavLst>
                                    </p:anim>
                                    <p:animEffect transition="in" filter="fade">
                                      <p:cBhvr>
                                        <p:cTn id="128" dur="500"/>
                                        <p:tgtEl>
                                          <p:spTgt spid="67601"/>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49" presetClass="path" presetSubtype="0" accel="50000" decel="50000" fill="hold" grpId="1" nodeType="clickEffect">
                                  <p:stCondLst>
                                    <p:cond delay="0"/>
                                  </p:stCondLst>
                                  <p:childTnLst>
                                    <p:animMotion origin="layout" path="M -2.22222E-6 0 L 0.20278 0.27778 " pathEditMode="relative" rAng="0" ptsTypes="AA">
                                      <p:cBhvr>
                                        <p:cTn id="132" dur="2000" fill="hold"/>
                                        <p:tgtEl>
                                          <p:spTgt spid="67589"/>
                                        </p:tgtEl>
                                        <p:attrNameLst>
                                          <p:attrName>ppt_x</p:attrName>
                                          <p:attrName>ppt_y</p:attrName>
                                        </p:attrNameLst>
                                      </p:cBhvr>
                                      <p:rCtr x="10139" y="13889"/>
                                    </p:animMotion>
                                  </p:childTnLst>
                                </p:cTn>
                              </p:par>
                              <p:par>
                                <p:cTn id="133" presetID="49" presetClass="path" presetSubtype="0" accel="50000" decel="50000" fill="hold" grpId="1" nodeType="withEffect">
                                  <p:stCondLst>
                                    <p:cond delay="0"/>
                                  </p:stCondLst>
                                  <p:childTnLst>
                                    <p:animMotion origin="layout" path="M 0 0  L 0.25 0.33295  E" pathEditMode="relative" ptsTypes="">
                                      <p:cBhvr>
                                        <p:cTn id="134" dur="2000" fill="hold"/>
                                        <p:tgtEl>
                                          <p:spTgt spid="67587"/>
                                        </p:tgtEl>
                                        <p:attrNameLst>
                                          <p:attrName>ppt_x</p:attrName>
                                          <p:attrName>ppt_y</p:attrName>
                                        </p:attrNameLst>
                                      </p:cBhvr>
                                    </p:animMotion>
                                  </p:childTnLst>
                                </p:cTn>
                              </p:par>
                              <p:par>
                                <p:cTn id="135" presetID="49" presetClass="path" presetSubtype="0" accel="50000" decel="50000" fill="hold" grpId="1" nodeType="withEffect">
                                  <p:stCondLst>
                                    <p:cond delay="0"/>
                                  </p:stCondLst>
                                  <p:childTnLst>
                                    <p:animMotion origin="layout" path="M 4.44444E-6 -4.44444E-6 L 0.28611 0.35556 " pathEditMode="relative" rAng="0" ptsTypes="AA">
                                      <p:cBhvr>
                                        <p:cTn id="136" dur="2000" fill="hold"/>
                                        <p:tgtEl>
                                          <p:spTgt spid="67588"/>
                                        </p:tgtEl>
                                        <p:attrNameLst>
                                          <p:attrName>ppt_x</p:attrName>
                                          <p:attrName>ppt_y</p:attrName>
                                        </p:attrNameLst>
                                      </p:cBhvr>
                                      <p:rCtr x="14306" y="17778"/>
                                    </p:animMotion>
                                  </p:childTnLst>
                                </p:cTn>
                              </p:par>
                              <p:par>
                                <p:cTn id="137" presetID="49" presetClass="path" presetSubtype="0" accel="50000" decel="50000" fill="hold" grpId="1" nodeType="withEffect">
                                  <p:stCondLst>
                                    <p:cond delay="0"/>
                                  </p:stCondLst>
                                  <p:childTnLst>
                                    <p:animMotion origin="layout" path="M 0 0  L 0.25 0.33295  E" pathEditMode="relative" ptsTypes="">
                                      <p:cBhvr>
                                        <p:cTn id="138" dur="2000" fill="hold"/>
                                        <p:tgtEl>
                                          <p:spTgt spid="67590"/>
                                        </p:tgtEl>
                                        <p:attrNameLst>
                                          <p:attrName>ppt_x</p:attrName>
                                          <p:attrName>ppt_y</p:attrName>
                                        </p:attrNameLst>
                                      </p:cBhvr>
                                    </p:animMotion>
                                  </p:childTnLst>
                                </p:cTn>
                              </p:par>
                              <p:par>
                                <p:cTn id="139" presetID="49" presetClass="path" presetSubtype="0" accel="50000" decel="50000" fill="hold" grpId="1" nodeType="withEffect">
                                  <p:stCondLst>
                                    <p:cond delay="0"/>
                                  </p:stCondLst>
                                  <p:childTnLst>
                                    <p:animMotion origin="layout" path="M 0 0  L 0.25 0.33295  E" pathEditMode="relative" ptsTypes="">
                                      <p:cBhvr>
                                        <p:cTn id="140" dur="2000" fill="hold"/>
                                        <p:tgtEl>
                                          <p:spTgt spid="67591"/>
                                        </p:tgtEl>
                                        <p:attrNameLst>
                                          <p:attrName>ppt_x</p:attrName>
                                          <p:attrName>ppt_y</p:attrName>
                                        </p:attrNameLst>
                                      </p:cBhvr>
                                    </p:animMotion>
                                  </p:childTnLst>
                                </p:cTn>
                              </p:par>
                            </p:childTnLst>
                          </p:cTn>
                        </p:par>
                        <p:par>
                          <p:cTn id="141" fill="hold" nodeType="afterGroup">
                            <p:stCondLst>
                              <p:cond delay="2000"/>
                            </p:stCondLst>
                            <p:childTnLst>
                              <p:par>
                                <p:cTn id="142" presetID="49" presetClass="path" presetSubtype="0" accel="50000" decel="50000" fill="hold" grpId="1" nodeType="afterEffect">
                                  <p:stCondLst>
                                    <p:cond delay="0"/>
                                  </p:stCondLst>
                                  <p:childTnLst>
                                    <p:animMotion origin="layout" path="M 3.33333E-6 3.7037E-6 L 0.15416 0.19328 " pathEditMode="relative" rAng="0" ptsTypes="AA">
                                      <p:cBhvr>
                                        <p:cTn id="143" dur="2000" fill="hold"/>
                                        <p:tgtEl>
                                          <p:spTgt spid="67592"/>
                                        </p:tgtEl>
                                        <p:attrNameLst>
                                          <p:attrName>ppt_x</p:attrName>
                                          <p:attrName>ppt_y</p:attrName>
                                        </p:attrNameLst>
                                      </p:cBhvr>
                                      <p:rCtr x="7708" y="9653"/>
                                    </p:animMotion>
                                  </p:childTnLst>
                                </p:cTn>
                              </p:par>
                            </p:childTnLst>
                          </p:cTn>
                        </p:par>
                      </p:childTnLst>
                    </p:cTn>
                  </p:par>
                  <p:par>
                    <p:cTn id="144" fill="hold" nodeType="clickPar">
                      <p:stCondLst>
                        <p:cond delay="indefinite"/>
                      </p:stCondLst>
                      <p:childTnLst>
                        <p:par>
                          <p:cTn id="145" fill="hold" nodeType="withGroup">
                            <p:stCondLst>
                              <p:cond delay="0"/>
                            </p:stCondLst>
                            <p:childTnLst>
                              <p:par>
                                <p:cTn id="146" presetID="42" presetClass="path" presetSubtype="0" accel="50000" decel="50000" fill="hold" grpId="2" nodeType="clickEffect">
                                  <p:stCondLst>
                                    <p:cond delay="0"/>
                                  </p:stCondLst>
                                  <p:childTnLst>
                                    <p:animMotion origin="layout" path="M -0.20417 -0.01665 L -0.11823 0.3052 " pathEditMode="relative" rAng="0" ptsTypes="AA">
                                      <p:cBhvr>
                                        <p:cTn id="147" dur="2000" fill="hold"/>
                                        <p:tgtEl>
                                          <p:spTgt spid="67600"/>
                                        </p:tgtEl>
                                        <p:attrNameLst>
                                          <p:attrName>ppt_x</p:attrName>
                                          <p:attrName>ppt_y</p:attrName>
                                        </p:attrNameLst>
                                      </p:cBhvr>
                                      <p:rCtr x="4288" y="16092"/>
                                    </p:animMotion>
                                  </p:childTnLst>
                                </p:cTn>
                              </p:par>
                            </p:childTnLst>
                          </p:cTn>
                        </p:par>
                      </p:childTnLst>
                    </p:cTn>
                  </p:par>
                  <p:par>
                    <p:cTn id="148" fill="hold" nodeType="clickPar">
                      <p:stCondLst>
                        <p:cond delay="indefinite"/>
                      </p:stCondLst>
                      <p:childTnLst>
                        <p:par>
                          <p:cTn id="149" fill="hold" nodeType="withGroup">
                            <p:stCondLst>
                              <p:cond delay="0"/>
                            </p:stCondLst>
                            <p:childTnLst>
                              <p:par>
                                <p:cTn id="150" presetID="42" presetClass="path" presetSubtype="0" accel="50000" decel="50000" fill="hold" grpId="1" nodeType="clickEffect">
                                  <p:stCondLst>
                                    <p:cond delay="0"/>
                                  </p:stCondLst>
                                  <p:childTnLst>
                                    <p:animMotion origin="layout" path="M 1.11022E-16 4.16185E-6 L -0.1 0.29965 " pathEditMode="relative" rAng="0" ptsTypes="AA">
                                      <p:cBhvr>
                                        <p:cTn id="151" dur="2000" fill="hold"/>
                                        <p:tgtEl>
                                          <p:spTgt spid="67598"/>
                                        </p:tgtEl>
                                        <p:attrNameLst>
                                          <p:attrName>ppt_x</p:attrName>
                                          <p:attrName>ppt_y</p:attrName>
                                        </p:attrNameLst>
                                      </p:cBhvr>
                                      <p:rCtr x="-5000" y="14983"/>
                                    </p:animMotion>
                                  </p:childTnLst>
                                </p:cTn>
                              </p:par>
                              <p:par>
                                <p:cTn id="152" presetID="42" presetClass="path" presetSubtype="0" accel="50000" decel="50000" fill="hold" grpId="1" nodeType="withEffect">
                                  <p:stCondLst>
                                    <p:cond delay="0"/>
                                  </p:stCondLst>
                                  <p:childTnLst>
                                    <p:animMotion origin="layout" path="M 0 2.42775E-6 L -0.09167 0.37734 " pathEditMode="relative" rAng="0" ptsTypes="AA">
                                      <p:cBhvr>
                                        <p:cTn id="153" dur="2000" fill="hold"/>
                                        <p:tgtEl>
                                          <p:spTgt spid="67597"/>
                                        </p:tgtEl>
                                        <p:attrNameLst>
                                          <p:attrName>ppt_x</p:attrName>
                                          <p:attrName>ppt_y</p:attrName>
                                        </p:attrNameLst>
                                      </p:cBhvr>
                                      <p:rCtr x="-4583" y="18867"/>
                                    </p:animMotion>
                                  </p:childTnLst>
                                </p:cTn>
                              </p:par>
                              <p:par>
                                <p:cTn id="154" presetID="42" presetClass="path" presetSubtype="0" accel="50000" decel="50000" fill="hold" grpId="1" nodeType="withEffect">
                                  <p:stCondLst>
                                    <p:cond delay="0"/>
                                  </p:stCondLst>
                                  <p:childTnLst>
                                    <p:animMotion origin="layout" path="M 3.33333E-6 2.89017E-7 L -0.05 0.34405 " pathEditMode="relative" rAng="0" ptsTypes="AA">
                                      <p:cBhvr>
                                        <p:cTn id="155" dur="2000" fill="hold"/>
                                        <p:tgtEl>
                                          <p:spTgt spid="67595"/>
                                        </p:tgtEl>
                                        <p:attrNameLst>
                                          <p:attrName>ppt_x</p:attrName>
                                          <p:attrName>ppt_y</p:attrName>
                                        </p:attrNameLst>
                                      </p:cBhvr>
                                      <p:rCtr x="-2500" y="17202"/>
                                    </p:animMotion>
                                  </p:childTnLst>
                                </p:cTn>
                              </p:par>
                              <p:par>
                                <p:cTn id="156" presetID="42" presetClass="path" presetSubtype="0" accel="50000" decel="50000" fill="hold" grpId="1" nodeType="withEffect">
                                  <p:stCondLst>
                                    <p:cond delay="0"/>
                                  </p:stCondLst>
                                  <p:childTnLst>
                                    <p:animMotion origin="layout" path="M 3.33333E-6 6.93642E-7 L -0.03334 0.28855 " pathEditMode="relative" rAng="0" ptsTypes="AA">
                                      <p:cBhvr>
                                        <p:cTn id="157" dur="2000" fill="hold"/>
                                        <p:tgtEl>
                                          <p:spTgt spid="67594"/>
                                        </p:tgtEl>
                                        <p:attrNameLst>
                                          <p:attrName>ppt_x</p:attrName>
                                          <p:attrName>ppt_y</p:attrName>
                                        </p:attrNameLst>
                                      </p:cBhvr>
                                      <p:rCtr x="-1667" y="14428"/>
                                    </p:animMotion>
                                  </p:childTnLst>
                                </p:cTn>
                              </p:par>
                              <p:par>
                                <p:cTn id="158" presetID="42" presetClass="path" presetSubtype="0" accel="50000" decel="50000" fill="hold" grpId="1" nodeType="withEffect">
                                  <p:stCondLst>
                                    <p:cond delay="0"/>
                                  </p:stCondLst>
                                  <p:childTnLst>
                                    <p:animMotion origin="layout" path="M 1.11022E-16 -1.96532E-6 L -0.04167 0.23307 " pathEditMode="relative" rAng="0" ptsTypes="AA">
                                      <p:cBhvr>
                                        <p:cTn id="159" dur="2000" fill="hold"/>
                                        <p:tgtEl>
                                          <p:spTgt spid="67596"/>
                                        </p:tgtEl>
                                        <p:attrNameLst>
                                          <p:attrName>ppt_x</p:attrName>
                                          <p:attrName>ppt_y</p:attrName>
                                        </p:attrNameLst>
                                      </p:cBhvr>
                                      <p:rCtr x="-2083" y="11653"/>
                                    </p:animMotion>
                                  </p:childTnLst>
                                </p:cTn>
                              </p:par>
                            </p:childTnLst>
                          </p:cTn>
                        </p:par>
                        <p:par>
                          <p:cTn id="160" fill="hold" nodeType="afterGroup">
                            <p:stCondLst>
                              <p:cond delay="2000"/>
                            </p:stCondLst>
                            <p:childTnLst>
                              <p:par>
                                <p:cTn id="161" presetID="42" presetClass="path" presetSubtype="0" accel="50000" decel="50000" fill="hold" grpId="1" nodeType="afterEffect">
                                  <p:stCondLst>
                                    <p:cond delay="0"/>
                                  </p:stCondLst>
                                  <p:childTnLst>
                                    <p:animMotion origin="layout" path="M 0 3.7037E-7 L 0.05417 0.22662 " pathEditMode="relative" rAng="0" ptsTypes="AA">
                                      <p:cBhvr>
                                        <p:cTn id="162" dur="2000" fill="hold"/>
                                        <p:tgtEl>
                                          <p:spTgt spid="67599"/>
                                        </p:tgtEl>
                                        <p:attrNameLst>
                                          <p:attrName>ppt_x</p:attrName>
                                          <p:attrName>ppt_y</p:attrName>
                                        </p:attrNameLst>
                                      </p:cBhvr>
                                      <p:rCtr x="2708" y="11319"/>
                                    </p:animMotion>
                                  </p:childTnLst>
                                </p:cTn>
                              </p:par>
                            </p:childTnLst>
                          </p:cTn>
                        </p:par>
                      </p:childTnLst>
                    </p:cTn>
                  </p:par>
                  <p:par>
                    <p:cTn id="163" fill="hold" nodeType="clickPar">
                      <p:stCondLst>
                        <p:cond delay="indefinite"/>
                      </p:stCondLst>
                      <p:childTnLst>
                        <p:par>
                          <p:cTn id="164" fill="hold" nodeType="withGroup">
                            <p:stCondLst>
                              <p:cond delay="0"/>
                            </p:stCondLst>
                            <p:childTnLst>
                              <p:par>
                                <p:cTn id="165" presetID="22" presetClass="entr" presetSubtype="2" fill="hold" grpId="0" nodeType="clickEffect">
                                  <p:stCondLst>
                                    <p:cond delay="0"/>
                                  </p:stCondLst>
                                  <p:childTnLst>
                                    <p:set>
                                      <p:cBhvr>
                                        <p:cTn id="166" dur="1" fill="hold">
                                          <p:stCondLst>
                                            <p:cond delay="0"/>
                                          </p:stCondLst>
                                        </p:cTn>
                                        <p:tgtEl>
                                          <p:spTgt spid="67604"/>
                                        </p:tgtEl>
                                        <p:attrNameLst>
                                          <p:attrName>style.visibility</p:attrName>
                                        </p:attrNameLst>
                                      </p:cBhvr>
                                      <p:to>
                                        <p:strVal val="visible"/>
                                      </p:to>
                                    </p:set>
                                    <p:animEffect transition="in" filter="wipe(right)">
                                      <p:cBhvr>
                                        <p:cTn id="167" dur="500"/>
                                        <p:tgtEl>
                                          <p:spTgt spid="67604"/>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78"/>
                                        </p:tgtEl>
                                        <p:attrNameLst>
                                          <p:attrName>style.visibility</p:attrName>
                                        </p:attrNameLst>
                                      </p:cBhvr>
                                      <p:to>
                                        <p:strVal val="visible"/>
                                      </p:to>
                                    </p:set>
                                    <p:animEffect transition="in" filter="wipe(left)">
                                      <p:cBhvr>
                                        <p:cTn id="17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nimBg="1"/>
      <p:bldP spid="67587" grpId="0" animBg="1"/>
      <p:bldP spid="67587" grpId="1" animBg="1"/>
      <p:bldP spid="67588" grpId="0" animBg="1"/>
      <p:bldP spid="67588" grpId="1" animBg="1"/>
      <p:bldP spid="67589" grpId="0" animBg="1"/>
      <p:bldP spid="67589" grpId="1" animBg="1"/>
      <p:bldP spid="67590" grpId="0" animBg="1"/>
      <p:bldP spid="67590" grpId="1" animBg="1"/>
      <p:bldP spid="67591" grpId="0" animBg="1"/>
      <p:bldP spid="67591" grpId="1" animBg="1"/>
      <p:bldP spid="67592" grpId="0"/>
      <p:bldP spid="67592" grpId="1"/>
      <p:bldP spid="67593" grpId="0" animBg="1"/>
      <p:bldP spid="67594" grpId="0" animBg="1"/>
      <p:bldP spid="67594" grpId="1" animBg="1"/>
      <p:bldP spid="67595" grpId="0" animBg="1"/>
      <p:bldP spid="67595" grpId="1" animBg="1"/>
      <p:bldP spid="67596" grpId="0" animBg="1"/>
      <p:bldP spid="67596" grpId="1" animBg="1"/>
      <p:bldP spid="67597" grpId="0" animBg="1"/>
      <p:bldP spid="67597" grpId="1" animBg="1"/>
      <p:bldP spid="67598" grpId="0" animBg="1"/>
      <p:bldP spid="67598" grpId="1" animBg="1"/>
      <p:bldP spid="67599" grpId="0"/>
      <p:bldP spid="67599" grpId="1"/>
      <p:bldP spid="67600" grpId="0" animBg="1"/>
      <p:bldP spid="67600" grpId="1" animBg="1"/>
      <p:bldP spid="67600" grpId="2" animBg="1"/>
      <p:bldP spid="67601" grpId="0" animBg="1"/>
      <p:bldP spid="67602" grpId="0" animBg="1"/>
      <p:bldP spid="67603" grpId="0" animBg="1"/>
      <p:bldP spid="67604" grpId="0" animBg="1"/>
      <p:bldP spid="67605" grpId="0"/>
      <p:bldP spid="67606" grpId="0"/>
      <p:bldP spid="67606" grpId="1"/>
      <p:bldP spid="78" grpId="0"/>
      <p:bldP spid="676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a:grpSpLocks/>
          </p:cNvGrpSpPr>
          <p:nvPr/>
        </p:nvGrpSpPr>
        <p:grpSpPr bwMode="auto">
          <a:xfrm>
            <a:off x="5381625" y="928688"/>
            <a:ext cx="5143500" cy="1428750"/>
            <a:chOff x="3857620" y="928670"/>
            <a:chExt cx="5143536" cy="1428760"/>
          </a:xfrm>
        </p:grpSpPr>
        <p:sp>
          <p:nvSpPr>
            <p:cNvPr id="46" name="Cloud Callout 45"/>
            <p:cNvSpPr/>
            <p:nvPr/>
          </p:nvSpPr>
          <p:spPr>
            <a:xfrm>
              <a:off x="3857620" y="928670"/>
              <a:ext cx="5143536" cy="1428760"/>
            </a:xfrm>
            <a:prstGeom prst="cloudCallout">
              <a:avLst>
                <a:gd name="adj1" fmla="val -35161"/>
                <a:gd name="adj2" fmla="val 1513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348" name="TextBox 43"/>
            <p:cNvSpPr txBox="1">
              <a:spLocks noChangeArrowheads="1"/>
            </p:cNvSpPr>
            <p:nvPr/>
          </p:nvSpPr>
          <p:spPr bwMode="auto">
            <a:xfrm>
              <a:off x="4429124" y="1117571"/>
              <a:ext cx="44291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0"/>
                </a:spcBef>
                <a:buClrTx/>
                <a:buSzTx/>
                <a:buFontTx/>
                <a:buNone/>
              </a:pPr>
              <a:r>
                <a:rPr lang="en-US" altLang="en-US" sz="2800" b="1">
                  <a:solidFill>
                    <a:schemeClr val="bg1"/>
                  </a:solidFill>
                  <a:latin typeface="Times New Roman" panose="02020603050405020304" pitchFamily="18" charset="0"/>
                  <a:cs typeface="Times New Roman" panose="02020603050405020304" pitchFamily="18" charset="0"/>
                </a:rPr>
                <a:t>Số 0 có là số nguyên âm, số nguyên dương không?</a:t>
              </a:r>
            </a:p>
          </p:txBody>
        </p:sp>
      </p:grpSp>
      <p:sp useBgFill="1">
        <p:nvSpPr>
          <p:cNvPr id="16422" name="Text Box 43"/>
          <p:cNvSpPr txBox="1">
            <a:spLocks noChangeArrowheads="1"/>
          </p:cNvSpPr>
          <p:nvPr/>
        </p:nvSpPr>
        <p:spPr bwMode="auto">
          <a:xfrm>
            <a:off x="9390063" y="4019550"/>
            <a:ext cx="442912" cy="5222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A50021"/>
                </a:solidFill>
                <a:latin typeface="Tahoma" panose="020B0604030504040204" pitchFamily="34" charset="0"/>
              </a:rPr>
              <a:t>4</a:t>
            </a:r>
          </a:p>
        </p:txBody>
      </p:sp>
      <p:sp useBgFill="1">
        <p:nvSpPr>
          <p:cNvPr id="16423" name="Text Box 44"/>
          <p:cNvSpPr txBox="1">
            <a:spLocks noChangeArrowheads="1"/>
          </p:cNvSpPr>
          <p:nvPr/>
        </p:nvSpPr>
        <p:spPr bwMode="auto">
          <a:xfrm>
            <a:off x="8535989" y="4019550"/>
            <a:ext cx="441325" cy="5222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A50021"/>
                </a:solidFill>
                <a:latin typeface="Tahoma" panose="020B0604030504040204" pitchFamily="34" charset="0"/>
              </a:rPr>
              <a:t>3</a:t>
            </a:r>
          </a:p>
        </p:txBody>
      </p:sp>
      <p:sp useBgFill="1">
        <p:nvSpPr>
          <p:cNvPr id="16424" name="Text Box 45"/>
          <p:cNvSpPr txBox="1">
            <a:spLocks noChangeArrowheads="1"/>
          </p:cNvSpPr>
          <p:nvPr/>
        </p:nvSpPr>
        <p:spPr bwMode="auto">
          <a:xfrm>
            <a:off x="7626350" y="4008439"/>
            <a:ext cx="439738" cy="522287"/>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A50021"/>
                </a:solidFill>
                <a:latin typeface="Tahoma" panose="020B0604030504040204" pitchFamily="34" charset="0"/>
              </a:rPr>
              <a:t>2</a:t>
            </a:r>
          </a:p>
        </p:txBody>
      </p:sp>
      <p:sp useBgFill="1">
        <p:nvSpPr>
          <p:cNvPr id="16425" name="Text Box 46"/>
          <p:cNvSpPr txBox="1">
            <a:spLocks noChangeArrowheads="1"/>
          </p:cNvSpPr>
          <p:nvPr/>
        </p:nvSpPr>
        <p:spPr bwMode="auto">
          <a:xfrm>
            <a:off x="6772276" y="4019550"/>
            <a:ext cx="441325" cy="5222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A50021"/>
                </a:solidFill>
                <a:latin typeface="Tahoma" panose="020B0604030504040204" pitchFamily="34" charset="0"/>
              </a:rPr>
              <a:t>1</a:t>
            </a:r>
          </a:p>
        </p:txBody>
      </p:sp>
      <p:sp useBgFill="1">
        <p:nvSpPr>
          <p:cNvPr id="16391" name="Text Box 47"/>
          <p:cNvSpPr txBox="1">
            <a:spLocks noChangeArrowheads="1"/>
          </p:cNvSpPr>
          <p:nvPr/>
        </p:nvSpPr>
        <p:spPr bwMode="auto">
          <a:xfrm>
            <a:off x="5857876" y="4048125"/>
            <a:ext cx="441325" cy="5222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chemeClr val="tx2"/>
                </a:solidFill>
                <a:latin typeface="Tahoma" panose="020B0604030504040204" pitchFamily="34" charset="0"/>
              </a:rPr>
              <a:t>0</a:t>
            </a:r>
          </a:p>
        </p:txBody>
      </p:sp>
      <p:grpSp>
        <p:nvGrpSpPr>
          <p:cNvPr id="4" name="Group 51"/>
          <p:cNvGrpSpPr>
            <a:grpSpLocks/>
          </p:cNvGrpSpPr>
          <p:nvPr/>
        </p:nvGrpSpPr>
        <p:grpSpPr bwMode="auto">
          <a:xfrm>
            <a:off x="2166939" y="4019551"/>
            <a:ext cx="3309937" cy="525463"/>
            <a:chOff x="307" y="2407"/>
            <a:chExt cx="2129" cy="331"/>
          </a:xfrm>
        </p:grpSpPr>
        <p:sp useBgFill="1">
          <p:nvSpPr>
            <p:cNvPr id="13343" name="Text Box 52"/>
            <p:cNvSpPr txBox="1">
              <a:spLocks noChangeArrowheads="1"/>
            </p:cNvSpPr>
            <p:nvPr/>
          </p:nvSpPr>
          <p:spPr bwMode="auto">
            <a:xfrm>
              <a:off x="307" y="2407"/>
              <a:ext cx="416"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0000FF"/>
                  </a:solidFill>
                  <a:latin typeface="Tahoma" panose="020B0604030504040204" pitchFamily="34" charset="0"/>
                </a:rPr>
                <a:t>-4</a:t>
              </a:r>
            </a:p>
          </p:txBody>
        </p:sp>
        <p:sp useBgFill="1">
          <p:nvSpPr>
            <p:cNvPr id="13344" name="Text Box 53"/>
            <p:cNvSpPr txBox="1">
              <a:spLocks noChangeArrowheads="1"/>
            </p:cNvSpPr>
            <p:nvPr/>
          </p:nvSpPr>
          <p:spPr bwMode="auto">
            <a:xfrm>
              <a:off x="912" y="2409"/>
              <a:ext cx="417"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0000FF"/>
                  </a:solidFill>
                  <a:latin typeface="Tahoma" panose="020B0604030504040204" pitchFamily="34" charset="0"/>
                </a:rPr>
                <a:t>-3</a:t>
              </a:r>
            </a:p>
          </p:txBody>
        </p:sp>
        <p:sp useBgFill="1">
          <p:nvSpPr>
            <p:cNvPr id="13345" name="Text Box 54"/>
            <p:cNvSpPr txBox="1">
              <a:spLocks noChangeArrowheads="1"/>
            </p:cNvSpPr>
            <p:nvPr/>
          </p:nvSpPr>
          <p:spPr bwMode="auto">
            <a:xfrm>
              <a:off x="1444" y="2407"/>
              <a:ext cx="418"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0000FF"/>
                  </a:solidFill>
                  <a:latin typeface="Tahoma" panose="020B0604030504040204" pitchFamily="34" charset="0"/>
                </a:rPr>
                <a:t>-2</a:t>
              </a:r>
            </a:p>
          </p:txBody>
        </p:sp>
        <p:sp useBgFill="1">
          <p:nvSpPr>
            <p:cNvPr id="13346" name="Text Box 55"/>
            <p:cNvSpPr txBox="1">
              <a:spLocks noChangeArrowheads="1"/>
            </p:cNvSpPr>
            <p:nvPr/>
          </p:nvSpPr>
          <p:spPr bwMode="auto">
            <a:xfrm>
              <a:off x="2018" y="2407"/>
              <a:ext cx="418" cy="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0000FF"/>
                  </a:solidFill>
                  <a:latin typeface="Tahoma" panose="020B0604030504040204" pitchFamily="34" charset="0"/>
                </a:rPr>
                <a:t>-1</a:t>
              </a:r>
            </a:p>
          </p:txBody>
        </p:sp>
      </p:grpSp>
      <p:grpSp>
        <p:nvGrpSpPr>
          <p:cNvPr id="5" name="Group 22"/>
          <p:cNvGrpSpPr>
            <a:grpSpLocks/>
          </p:cNvGrpSpPr>
          <p:nvPr/>
        </p:nvGrpSpPr>
        <p:grpSpPr bwMode="auto">
          <a:xfrm>
            <a:off x="2095500" y="3860801"/>
            <a:ext cx="8345488" cy="169863"/>
            <a:chOff x="1854" y="3564"/>
            <a:chExt cx="6840" cy="180"/>
          </a:xfrm>
        </p:grpSpPr>
        <p:sp>
          <p:nvSpPr>
            <p:cNvPr id="13333" name="Line 23"/>
            <p:cNvSpPr>
              <a:spLocks noChangeShapeType="1"/>
            </p:cNvSpPr>
            <p:nvPr/>
          </p:nvSpPr>
          <p:spPr bwMode="auto">
            <a:xfrm>
              <a:off x="1854" y="3654"/>
              <a:ext cx="684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4" name="Line 24"/>
            <p:cNvSpPr>
              <a:spLocks noChangeShapeType="1"/>
            </p:cNvSpPr>
            <p:nvPr/>
          </p:nvSpPr>
          <p:spPr bwMode="auto">
            <a:xfrm>
              <a:off x="6564" y="3564"/>
              <a:ext cx="0"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5" name="Line 25"/>
            <p:cNvSpPr>
              <a:spLocks noChangeShapeType="1"/>
            </p:cNvSpPr>
            <p:nvPr/>
          </p:nvSpPr>
          <p:spPr bwMode="auto">
            <a:xfrm>
              <a:off x="2934" y="3564"/>
              <a:ext cx="0"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6" name="Line 26"/>
            <p:cNvSpPr>
              <a:spLocks noChangeShapeType="1"/>
            </p:cNvSpPr>
            <p:nvPr/>
          </p:nvSpPr>
          <p:spPr bwMode="auto">
            <a:xfrm>
              <a:off x="5814" y="3564"/>
              <a:ext cx="0"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27"/>
            <p:cNvSpPr>
              <a:spLocks noChangeShapeType="1"/>
            </p:cNvSpPr>
            <p:nvPr/>
          </p:nvSpPr>
          <p:spPr bwMode="auto">
            <a:xfrm>
              <a:off x="5094" y="3564"/>
              <a:ext cx="0"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8" name="Line 28"/>
            <p:cNvSpPr>
              <a:spLocks noChangeShapeType="1"/>
            </p:cNvSpPr>
            <p:nvPr/>
          </p:nvSpPr>
          <p:spPr bwMode="auto">
            <a:xfrm>
              <a:off x="4374" y="3564"/>
              <a:ext cx="0"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9" name="Line 29"/>
            <p:cNvSpPr>
              <a:spLocks noChangeShapeType="1"/>
            </p:cNvSpPr>
            <p:nvPr/>
          </p:nvSpPr>
          <p:spPr bwMode="auto">
            <a:xfrm>
              <a:off x="3654" y="3564"/>
              <a:ext cx="0"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0" name="Line 30"/>
            <p:cNvSpPr>
              <a:spLocks noChangeShapeType="1"/>
            </p:cNvSpPr>
            <p:nvPr/>
          </p:nvSpPr>
          <p:spPr bwMode="auto">
            <a:xfrm>
              <a:off x="7974" y="3564"/>
              <a:ext cx="0"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1" name="Line 31"/>
            <p:cNvSpPr>
              <a:spLocks noChangeShapeType="1"/>
            </p:cNvSpPr>
            <p:nvPr/>
          </p:nvSpPr>
          <p:spPr bwMode="auto">
            <a:xfrm>
              <a:off x="7254" y="3564"/>
              <a:ext cx="0"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2" name="Line 32"/>
            <p:cNvSpPr>
              <a:spLocks noChangeShapeType="1"/>
            </p:cNvSpPr>
            <p:nvPr/>
          </p:nvSpPr>
          <p:spPr bwMode="auto">
            <a:xfrm>
              <a:off x="2214" y="3564"/>
              <a:ext cx="0" cy="1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295" name="AutoShape 200"/>
          <p:cNvSpPr>
            <a:spLocks/>
          </p:cNvSpPr>
          <p:nvPr/>
        </p:nvSpPr>
        <p:spPr bwMode="auto">
          <a:xfrm rot="-5400000">
            <a:off x="3466307" y="3013869"/>
            <a:ext cx="258762" cy="3143250"/>
          </a:xfrm>
          <a:prstGeom prst="leftBrace">
            <a:avLst>
              <a:gd name="adj1" fmla="val 117536"/>
              <a:gd name="adj2" fmla="val 50000"/>
            </a:avLst>
          </a:prstGeom>
          <a:noFill/>
          <a:ln w="38100">
            <a:solidFill>
              <a:srgbClr val="00808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0"/>
              </a:spcBef>
              <a:buClrTx/>
              <a:buSzTx/>
              <a:buFontTx/>
              <a:buNone/>
            </a:pPr>
            <a:endParaRPr lang="vi-VN" altLang="en-US" sz="1200" b="1" u="sng">
              <a:latin typeface="Tahoma" panose="020B0604030504040204" pitchFamily="34" charset="0"/>
            </a:endParaRPr>
          </a:p>
        </p:txBody>
      </p:sp>
      <p:sp>
        <p:nvSpPr>
          <p:cNvPr id="12296" name="Text Box 201"/>
          <p:cNvSpPr txBox="1">
            <a:spLocks noChangeArrowheads="1"/>
          </p:cNvSpPr>
          <p:nvPr/>
        </p:nvSpPr>
        <p:spPr bwMode="auto">
          <a:xfrm>
            <a:off x="10063164" y="401478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CC6600"/>
                </a:solidFill>
                <a:latin typeface="Tahoma" panose="020B0604030504040204" pitchFamily="34" charset="0"/>
              </a:rPr>
              <a:t>…</a:t>
            </a:r>
          </a:p>
        </p:txBody>
      </p:sp>
      <p:sp>
        <p:nvSpPr>
          <p:cNvPr id="12297" name="AutoShape 202"/>
          <p:cNvSpPr>
            <a:spLocks/>
          </p:cNvSpPr>
          <p:nvPr/>
        </p:nvSpPr>
        <p:spPr bwMode="auto">
          <a:xfrm rot="-5400000">
            <a:off x="8441532" y="3047207"/>
            <a:ext cx="277813" cy="3200400"/>
          </a:xfrm>
          <a:prstGeom prst="leftBrace">
            <a:avLst>
              <a:gd name="adj1" fmla="val 136213"/>
              <a:gd name="adj2" fmla="val 49657"/>
            </a:avLst>
          </a:prstGeom>
          <a:noFill/>
          <a:ln w="38100">
            <a:solidFill>
              <a:srgbClr val="CC66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0"/>
              </a:spcBef>
              <a:buClrTx/>
              <a:buSzTx/>
              <a:buFontTx/>
              <a:buNone/>
            </a:pPr>
            <a:endParaRPr lang="vi-VN" altLang="en-US" sz="1200">
              <a:solidFill>
                <a:srgbClr val="00FF00"/>
              </a:solidFill>
              <a:latin typeface="Tahoma" panose="020B0604030504040204" pitchFamily="34" charset="0"/>
            </a:endParaRPr>
          </a:p>
        </p:txBody>
      </p:sp>
      <p:sp>
        <p:nvSpPr>
          <p:cNvPr id="12298" name="Text Box 203"/>
          <p:cNvSpPr txBox="1">
            <a:spLocks noChangeArrowheads="1"/>
          </p:cNvSpPr>
          <p:nvPr/>
        </p:nvSpPr>
        <p:spPr bwMode="auto">
          <a:xfrm>
            <a:off x="2166938" y="4714876"/>
            <a:ext cx="2341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solidFill>
                  <a:srgbClr val="0000FF"/>
                </a:solidFill>
                <a:latin typeface="Times New Roman" panose="02020603050405020304" pitchFamily="18" charset="0"/>
                <a:cs typeface="Times New Roman" panose="02020603050405020304" pitchFamily="18" charset="0"/>
              </a:rPr>
              <a:t>Số nguyên âm</a:t>
            </a:r>
          </a:p>
        </p:txBody>
      </p:sp>
      <p:sp>
        <p:nvSpPr>
          <p:cNvPr id="12299" name="Text Box 204"/>
          <p:cNvSpPr txBox="1">
            <a:spLocks noChangeArrowheads="1"/>
          </p:cNvSpPr>
          <p:nvPr/>
        </p:nvSpPr>
        <p:spPr bwMode="auto">
          <a:xfrm>
            <a:off x="7453313" y="4762501"/>
            <a:ext cx="285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solidFill>
                  <a:srgbClr val="993366"/>
                </a:solidFill>
                <a:latin typeface="Times New Roman" panose="02020603050405020304" pitchFamily="18" charset="0"/>
                <a:cs typeface="Times New Roman" panose="02020603050405020304" pitchFamily="18" charset="0"/>
              </a:rPr>
              <a:t>Số nguyên dương</a:t>
            </a:r>
          </a:p>
        </p:txBody>
      </p:sp>
      <p:sp>
        <p:nvSpPr>
          <p:cNvPr id="12300" name="Text Box 205"/>
          <p:cNvSpPr txBox="1">
            <a:spLocks noChangeArrowheads="1"/>
          </p:cNvSpPr>
          <p:nvPr/>
        </p:nvSpPr>
        <p:spPr bwMode="auto">
          <a:xfrm>
            <a:off x="5667375" y="4714876"/>
            <a:ext cx="833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latin typeface="Times New Roman" panose="02020603050405020304" pitchFamily="18" charset="0"/>
                <a:cs typeface="Times New Roman" panose="02020603050405020304" pitchFamily="18" charset="0"/>
              </a:rPr>
              <a:t>Số 0</a:t>
            </a:r>
          </a:p>
        </p:txBody>
      </p:sp>
      <p:sp>
        <p:nvSpPr>
          <p:cNvPr id="12301" name="AutoShape 206"/>
          <p:cNvSpPr>
            <a:spLocks/>
          </p:cNvSpPr>
          <p:nvPr/>
        </p:nvSpPr>
        <p:spPr bwMode="auto">
          <a:xfrm rot="-5400000">
            <a:off x="6152356" y="2874169"/>
            <a:ext cx="357188" cy="5181600"/>
          </a:xfrm>
          <a:prstGeom prst="leftBrace">
            <a:avLst>
              <a:gd name="adj1" fmla="val 173274"/>
              <a:gd name="adj2" fmla="val 49208"/>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eaLnBrk="1" hangingPunct="1">
              <a:spcBef>
                <a:spcPct val="0"/>
              </a:spcBef>
              <a:buClrTx/>
              <a:buSzTx/>
              <a:buFontTx/>
              <a:buNone/>
            </a:pPr>
            <a:endParaRPr lang="vi-VN" altLang="en-US" sz="1200">
              <a:latin typeface="Tahoma" panose="020B0604030504040204" pitchFamily="34" charset="0"/>
            </a:endParaRPr>
          </a:p>
        </p:txBody>
      </p:sp>
      <p:sp>
        <p:nvSpPr>
          <p:cNvPr id="12302" name="Text Box 207"/>
          <p:cNvSpPr txBox="1">
            <a:spLocks noChangeArrowheads="1"/>
          </p:cNvSpPr>
          <p:nvPr/>
        </p:nvSpPr>
        <p:spPr bwMode="auto">
          <a:xfrm>
            <a:off x="1666876" y="3967163"/>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0000FF"/>
                </a:solidFill>
                <a:latin typeface="Tahoma" panose="020B0604030504040204" pitchFamily="34" charset="0"/>
              </a:rPr>
              <a:t>…</a:t>
            </a:r>
          </a:p>
        </p:txBody>
      </p:sp>
      <p:sp>
        <p:nvSpPr>
          <p:cNvPr id="12303" name="Text Box 208"/>
          <p:cNvSpPr txBox="1">
            <a:spLocks noChangeArrowheads="1"/>
          </p:cNvSpPr>
          <p:nvPr/>
        </p:nvSpPr>
        <p:spPr bwMode="auto">
          <a:xfrm>
            <a:off x="4511676" y="5691189"/>
            <a:ext cx="379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algn="ctr">
              <a:spcBef>
                <a:spcPct val="50000"/>
              </a:spcBef>
              <a:buClrTx/>
              <a:buSzTx/>
              <a:buFontTx/>
              <a:buNone/>
            </a:pPr>
            <a:r>
              <a:rPr lang="en-US" altLang="en-US" sz="2800" b="1">
                <a:solidFill>
                  <a:srgbClr val="FF0000"/>
                </a:solidFill>
                <a:latin typeface="Times New Roman" panose="02020603050405020304" pitchFamily="18" charset="0"/>
                <a:cs typeface="Times New Roman" panose="02020603050405020304" pitchFamily="18" charset="0"/>
              </a:rPr>
              <a:t>Tập hợp các số nguyên</a:t>
            </a:r>
          </a:p>
        </p:txBody>
      </p:sp>
      <p:sp>
        <p:nvSpPr>
          <p:cNvPr id="45" name="TextBox 44"/>
          <p:cNvSpPr txBox="1">
            <a:spLocks noChangeArrowheads="1"/>
          </p:cNvSpPr>
          <p:nvPr/>
        </p:nvSpPr>
        <p:spPr bwMode="auto">
          <a:xfrm rot="-5400000">
            <a:off x="5807076" y="4217989"/>
            <a:ext cx="428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4000">
                <a:latin typeface="Tahoma" panose="020B0604030504040204" pitchFamily="34" charset="0"/>
              </a:rPr>
              <a:t>{</a:t>
            </a:r>
          </a:p>
        </p:txBody>
      </p:sp>
      <p:sp>
        <p:nvSpPr>
          <p:cNvPr id="48" name="TextBox 47"/>
          <p:cNvSpPr txBox="1">
            <a:spLocks noChangeArrowheads="1"/>
          </p:cNvSpPr>
          <p:nvPr/>
        </p:nvSpPr>
        <p:spPr bwMode="auto">
          <a:xfrm>
            <a:off x="2452689" y="1357314"/>
            <a:ext cx="66436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Số</a:t>
            </a:r>
            <a:r>
              <a:rPr lang="en-US" altLang="en-US" sz="2800" b="1" i="1" dirty="0">
                <a:latin typeface="Times New Roman" panose="02020603050405020304" pitchFamily="18" charset="0"/>
                <a:cs typeface="Times New Roman" panose="02020603050405020304" pitchFamily="18" charset="0"/>
              </a:rPr>
              <a:t> 0 </a:t>
            </a:r>
            <a:r>
              <a:rPr lang="en-US" altLang="en-US" sz="2800" b="1" i="1" dirty="0" err="1">
                <a:latin typeface="Times New Roman" panose="02020603050405020304" pitchFamily="18" charset="0"/>
                <a:cs typeface="Times New Roman" panose="02020603050405020304" pitchFamily="18" charset="0"/>
              </a:rPr>
              <a:t>không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phải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số</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nguyên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âm</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và</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cũng</a:t>
            </a:r>
            <a:r>
              <a:rPr lang="en-US" altLang="en-US" sz="2800" b="1" i="1" dirty="0">
                <a:latin typeface="Times New Roman" panose="02020603050405020304" pitchFamily="18" charset="0"/>
                <a:cs typeface="Times New Roman" panose="02020603050405020304" pitchFamily="18" charset="0"/>
              </a:rPr>
              <a:t> </a:t>
            </a:r>
          </a:p>
          <a:p>
            <a:pPr eaLnBrk="1" hangingPunct="1">
              <a:spcBef>
                <a:spcPct val="0"/>
              </a:spcBef>
              <a:buClrTx/>
              <a:buSzTx/>
              <a:buFontTx/>
              <a:buNone/>
            </a:pPr>
            <a:r>
              <a:rPr lang="en-US" altLang="en-US" sz="2800" b="1" i="1" dirty="0" err="1">
                <a:latin typeface="Times New Roman" panose="02020603050405020304" pitchFamily="18" charset="0"/>
                <a:cs typeface="Times New Roman" panose="02020603050405020304" pitchFamily="18" charset="0"/>
              </a:rPr>
              <a:t>không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phải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là</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số</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nguyên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dương</a:t>
            </a:r>
            <a:r>
              <a:rPr lang="en-US" altLang="en-US" sz="2800" b="1" i="1" dirty="0">
                <a:latin typeface="Times New Roman" panose="02020603050405020304" pitchFamily="18" charset="0"/>
                <a:cs typeface="Times New Roman" panose="02020603050405020304" pitchFamily="18" charset="0"/>
              </a:rPr>
              <a:t>.</a:t>
            </a:r>
          </a:p>
          <a:p>
            <a:pPr eaLnBrk="1" hangingPunct="1">
              <a:spcBef>
                <a:spcPct val="0"/>
              </a:spcBef>
              <a:buClrTx/>
              <a:buSzTx/>
              <a:buFontTx/>
              <a:buNone/>
            </a:pPr>
            <a:endParaRPr lang="en-US" altLang="en-US" sz="2800" i="1" dirty="0">
              <a:latin typeface="Tahoma" panose="020B0604030504040204" pitchFamily="34" charset="0"/>
            </a:endParaRPr>
          </a:p>
        </p:txBody>
      </p:sp>
    </p:spTree>
    <p:extLst>
      <p:ext uri="{BB962C8B-B14F-4D97-AF65-F5344CB8AC3E}">
        <p14:creationId xmlns:p14="http://schemas.microsoft.com/office/powerpoint/2010/main" val="2521363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cTn>
                              </p:par>
                              <p:par>
                                <p:cTn id="13" presetID="3" presetClass="exit" presetSubtype="10" fill="hold" nodeType="withEffect">
                                  <p:stCondLst>
                                    <p:cond delay="0"/>
                                  </p:stCondLst>
                                  <p:childTnLst>
                                    <p:animEffect transition="out" filter="blinds(horizontal)">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3" presetClass="exit" presetSubtype="10" fill="hold" grpId="0" nodeType="withEffect">
                                  <p:stCondLst>
                                    <p:cond delay="0"/>
                                  </p:stCondLst>
                                  <p:childTnLst>
                                    <p:animEffect transition="out" filter="blinds(horizontal)">
                                      <p:cBhvr>
                                        <p:cTn id="17" dur="500"/>
                                        <p:tgtEl>
                                          <p:spTgt spid="16422"/>
                                        </p:tgtEl>
                                      </p:cBhvr>
                                    </p:animEffect>
                                    <p:set>
                                      <p:cBhvr>
                                        <p:cTn id="18" dur="1" fill="hold">
                                          <p:stCondLst>
                                            <p:cond delay="499"/>
                                          </p:stCondLst>
                                        </p:cTn>
                                        <p:tgtEl>
                                          <p:spTgt spid="16422"/>
                                        </p:tgtEl>
                                        <p:attrNameLst>
                                          <p:attrName>style.visibility</p:attrName>
                                        </p:attrNameLst>
                                      </p:cBhvr>
                                      <p:to>
                                        <p:strVal val="hidden"/>
                                      </p:to>
                                    </p:set>
                                  </p:childTnLst>
                                </p:cTn>
                              </p:par>
                              <p:par>
                                <p:cTn id="19" presetID="3" presetClass="exit" presetSubtype="10" fill="hold" grpId="0" nodeType="withEffect">
                                  <p:stCondLst>
                                    <p:cond delay="0"/>
                                  </p:stCondLst>
                                  <p:childTnLst>
                                    <p:animEffect transition="out" filter="blinds(horizontal)">
                                      <p:cBhvr>
                                        <p:cTn id="20" dur="500"/>
                                        <p:tgtEl>
                                          <p:spTgt spid="16423"/>
                                        </p:tgtEl>
                                      </p:cBhvr>
                                    </p:animEffect>
                                    <p:set>
                                      <p:cBhvr>
                                        <p:cTn id="21" dur="1" fill="hold">
                                          <p:stCondLst>
                                            <p:cond delay="499"/>
                                          </p:stCondLst>
                                        </p:cTn>
                                        <p:tgtEl>
                                          <p:spTgt spid="16423"/>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16424"/>
                                        </p:tgtEl>
                                      </p:cBhvr>
                                    </p:animEffect>
                                    <p:set>
                                      <p:cBhvr>
                                        <p:cTn id="24" dur="1" fill="hold">
                                          <p:stCondLst>
                                            <p:cond delay="499"/>
                                          </p:stCondLst>
                                        </p:cTn>
                                        <p:tgtEl>
                                          <p:spTgt spid="16424"/>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16425"/>
                                        </p:tgtEl>
                                      </p:cBhvr>
                                    </p:animEffect>
                                    <p:set>
                                      <p:cBhvr>
                                        <p:cTn id="27" dur="1" fill="hold">
                                          <p:stCondLst>
                                            <p:cond delay="499"/>
                                          </p:stCondLst>
                                        </p:cTn>
                                        <p:tgtEl>
                                          <p:spTgt spid="16425"/>
                                        </p:tgtEl>
                                        <p:attrNameLst>
                                          <p:attrName>style.visibility</p:attrName>
                                        </p:attrNameLst>
                                      </p:cBhvr>
                                      <p:to>
                                        <p:strVal val="hidden"/>
                                      </p:to>
                                    </p:set>
                                  </p:childTnLst>
                                </p:cTn>
                              </p:par>
                              <p:par>
                                <p:cTn id="28" presetID="3" presetClass="exit" presetSubtype="10" fill="hold" grpId="0" nodeType="withEffect">
                                  <p:stCondLst>
                                    <p:cond delay="0"/>
                                  </p:stCondLst>
                                  <p:childTnLst>
                                    <p:animEffect transition="out" filter="blinds(horizontal)">
                                      <p:cBhvr>
                                        <p:cTn id="29" dur="500"/>
                                        <p:tgtEl>
                                          <p:spTgt spid="16391"/>
                                        </p:tgtEl>
                                      </p:cBhvr>
                                    </p:animEffect>
                                    <p:set>
                                      <p:cBhvr>
                                        <p:cTn id="30" dur="1" fill="hold">
                                          <p:stCondLst>
                                            <p:cond delay="499"/>
                                          </p:stCondLst>
                                        </p:cTn>
                                        <p:tgtEl>
                                          <p:spTgt spid="16391"/>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3" presetClass="exit" presetSubtype="10" fill="hold" nodeType="withEffect">
                                  <p:stCondLst>
                                    <p:cond delay="0"/>
                                  </p:stCondLst>
                                  <p:childTnLst>
                                    <p:animEffect transition="out" filter="blinds(horizontal)">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3" presetClass="exit" presetSubtype="10" fill="hold" grpId="0" nodeType="withEffect">
                                  <p:stCondLst>
                                    <p:cond delay="0"/>
                                  </p:stCondLst>
                                  <p:childTnLst>
                                    <p:animEffect transition="out" filter="blinds(horizontal)">
                                      <p:cBhvr>
                                        <p:cTn id="38" dur="500"/>
                                        <p:tgtEl>
                                          <p:spTgt spid="12295"/>
                                        </p:tgtEl>
                                      </p:cBhvr>
                                    </p:animEffect>
                                    <p:set>
                                      <p:cBhvr>
                                        <p:cTn id="39" dur="1" fill="hold">
                                          <p:stCondLst>
                                            <p:cond delay="499"/>
                                          </p:stCondLst>
                                        </p:cTn>
                                        <p:tgtEl>
                                          <p:spTgt spid="12295"/>
                                        </p:tgtEl>
                                        <p:attrNameLst>
                                          <p:attrName>style.visibility</p:attrName>
                                        </p:attrNameLst>
                                      </p:cBhvr>
                                      <p:to>
                                        <p:strVal val="hidden"/>
                                      </p:to>
                                    </p:set>
                                  </p:childTnLst>
                                </p:cTn>
                              </p:par>
                              <p:par>
                                <p:cTn id="40" presetID="3" presetClass="exit" presetSubtype="10" fill="hold" grpId="0" nodeType="withEffect">
                                  <p:stCondLst>
                                    <p:cond delay="0"/>
                                  </p:stCondLst>
                                  <p:childTnLst>
                                    <p:animEffect transition="out" filter="blinds(horizontal)">
                                      <p:cBhvr>
                                        <p:cTn id="41" dur="500"/>
                                        <p:tgtEl>
                                          <p:spTgt spid="12296"/>
                                        </p:tgtEl>
                                      </p:cBhvr>
                                    </p:animEffect>
                                    <p:set>
                                      <p:cBhvr>
                                        <p:cTn id="42" dur="1" fill="hold">
                                          <p:stCondLst>
                                            <p:cond delay="499"/>
                                          </p:stCondLst>
                                        </p:cTn>
                                        <p:tgtEl>
                                          <p:spTgt spid="12296"/>
                                        </p:tgtEl>
                                        <p:attrNameLst>
                                          <p:attrName>style.visibility</p:attrName>
                                        </p:attrNameLst>
                                      </p:cBhvr>
                                      <p:to>
                                        <p:strVal val="hidden"/>
                                      </p:to>
                                    </p:set>
                                  </p:childTnLst>
                                </p:cTn>
                              </p:par>
                              <p:par>
                                <p:cTn id="43" presetID="3" presetClass="exit" presetSubtype="10" fill="hold" grpId="0" nodeType="withEffect">
                                  <p:stCondLst>
                                    <p:cond delay="0"/>
                                  </p:stCondLst>
                                  <p:childTnLst>
                                    <p:animEffect transition="out" filter="blinds(horizontal)">
                                      <p:cBhvr>
                                        <p:cTn id="44" dur="500"/>
                                        <p:tgtEl>
                                          <p:spTgt spid="12297"/>
                                        </p:tgtEl>
                                      </p:cBhvr>
                                    </p:animEffect>
                                    <p:set>
                                      <p:cBhvr>
                                        <p:cTn id="45" dur="1" fill="hold">
                                          <p:stCondLst>
                                            <p:cond delay="499"/>
                                          </p:stCondLst>
                                        </p:cTn>
                                        <p:tgtEl>
                                          <p:spTgt spid="12297"/>
                                        </p:tgtEl>
                                        <p:attrNameLst>
                                          <p:attrName>style.visibility</p:attrName>
                                        </p:attrNameLst>
                                      </p:cBhvr>
                                      <p:to>
                                        <p:strVal val="hidden"/>
                                      </p:to>
                                    </p:set>
                                  </p:childTnLst>
                                </p:cTn>
                              </p:par>
                              <p:par>
                                <p:cTn id="46" presetID="3" presetClass="exit" presetSubtype="10" fill="hold" grpId="0" nodeType="withEffect">
                                  <p:stCondLst>
                                    <p:cond delay="0"/>
                                  </p:stCondLst>
                                  <p:childTnLst>
                                    <p:animEffect transition="out" filter="blinds(horizontal)">
                                      <p:cBhvr>
                                        <p:cTn id="47" dur="500"/>
                                        <p:tgtEl>
                                          <p:spTgt spid="12298"/>
                                        </p:tgtEl>
                                      </p:cBhvr>
                                    </p:animEffect>
                                    <p:set>
                                      <p:cBhvr>
                                        <p:cTn id="48" dur="1" fill="hold">
                                          <p:stCondLst>
                                            <p:cond delay="499"/>
                                          </p:stCondLst>
                                        </p:cTn>
                                        <p:tgtEl>
                                          <p:spTgt spid="12298"/>
                                        </p:tgtEl>
                                        <p:attrNameLst>
                                          <p:attrName>style.visibility</p:attrName>
                                        </p:attrNameLst>
                                      </p:cBhvr>
                                      <p:to>
                                        <p:strVal val="hidden"/>
                                      </p:to>
                                    </p:set>
                                  </p:childTnLst>
                                </p:cTn>
                              </p:par>
                              <p:par>
                                <p:cTn id="49" presetID="3" presetClass="exit" presetSubtype="10" fill="hold" grpId="0" nodeType="withEffect">
                                  <p:stCondLst>
                                    <p:cond delay="0"/>
                                  </p:stCondLst>
                                  <p:childTnLst>
                                    <p:animEffect transition="out" filter="blinds(horizontal)">
                                      <p:cBhvr>
                                        <p:cTn id="50" dur="500"/>
                                        <p:tgtEl>
                                          <p:spTgt spid="12299"/>
                                        </p:tgtEl>
                                      </p:cBhvr>
                                    </p:animEffect>
                                    <p:set>
                                      <p:cBhvr>
                                        <p:cTn id="51" dur="1" fill="hold">
                                          <p:stCondLst>
                                            <p:cond delay="499"/>
                                          </p:stCondLst>
                                        </p:cTn>
                                        <p:tgtEl>
                                          <p:spTgt spid="12299"/>
                                        </p:tgtEl>
                                        <p:attrNameLst>
                                          <p:attrName>style.visibility</p:attrName>
                                        </p:attrNameLst>
                                      </p:cBhvr>
                                      <p:to>
                                        <p:strVal val="hidden"/>
                                      </p:to>
                                    </p:set>
                                  </p:childTnLst>
                                </p:cTn>
                              </p:par>
                              <p:par>
                                <p:cTn id="52" presetID="3" presetClass="exit" presetSubtype="10" fill="hold" grpId="0" nodeType="withEffect">
                                  <p:stCondLst>
                                    <p:cond delay="0"/>
                                  </p:stCondLst>
                                  <p:childTnLst>
                                    <p:animEffect transition="out" filter="blinds(horizontal)">
                                      <p:cBhvr>
                                        <p:cTn id="53" dur="500"/>
                                        <p:tgtEl>
                                          <p:spTgt spid="12300"/>
                                        </p:tgtEl>
                                      </p:cBhvr>
                                    </p:animEffect>
                                    <p:set>
                                      <p:cBhvr>
                                        <p:cTn id="54" dur="1" fill="hold">
                                          <p:stCondLst>
                                            <p:cond delay="499"/>
                                          </p:stCondLst>
                                        </p:cTn>
                                        <p:tgtEl>
                                          <p:spTgt spid="12300"/>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12301"/>
                                        </p:tgtEl>
                                      </p:cBhvr>
                                    </p:animEffect>
                                    <p:set>
                                      <p:cBhvr>
                                        <p:cTn id="57" dur="1" fill="hold">
                                          <p:stCondLst>
                                            <p:cond delay="499"/>
                                          </p:stCondLst>
                                        </p:cTn>
                                        <p:tgtEl>
                                          <p:spTgt spid="12301"/>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12303"/>
                                        </p:tgtEl>
                                      </p:cBhvr>
                                    </p:animEffect>
                                    <p:set>
                                      <p:cBhvr>
                                        <p:cTn id="60" dur="1" fill="hold">
                                          <p:stCondLst>
                                            <p:cond delay="499"/>
                                          </p:stCondLst>
                                        </p:cTn>
                                        <p:tgtEl>
                                          <p:spTgt spid="12303"/>
                                        </p:tgtEl>
                                        <p:attrNameLst>
                                          <p:attrName>style.visibility</p:attrName>
                                        </p:attrNameLst>
                                      </p:cBhvr>
                                      <p:to>
                                        <p:strVal val="hidden"/>
                                      </p:to>
                                    </p:set>
                                  </p:childTnLst>
                                </p:cTn>
                              </p:par>
                              <p:par>
                                <p:cTn id="61" presetID="3" presetClass="exit" presetSubtype="10" fill="hold" grpId="0" nodeType="withEffect">
                                  <p:stCondLst>
                                    <p:cond delay="0"/>
                                  </p:stCondLst>
                                  <p:childTnLst>
                                    <p:animEffect transition="out" filter="blinds(horizontal)">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par>
                                <p:cTn id="64" presetID="3" presetClass="exit" presetSubtype="10" fill="hold" grpId="0" nodeType="withEffect">
                                  <p:stCondLst>
                                    <p:cond delay="0"/>
                                  </p:stCondLst>
                                  <p:childTnLst>
                                    <p:animEffect transition="out" filter="blinds(horizontal)">
                                      <p:cBhvr>
                                        <p:cTn id="65" dur="500"/>
                                        <p:tgtEl>
                                          <p:spTgt spid="12302"/>
                                        </p:tgtEl>
                                      </p:cBhvr>
                                    </p:animEffect>
                                    <p:set>
                                      <p:cBhvr>
                                        <p:cTn id="66" dur="1" fill="hold">
                                          <p:stCondLst>
                                            <p:cond delay="499"/>
                                          </p:stCondLst>
                                        </p:cTn>
                                        <p:tgtEl>
                                          <p:spTgt spid="12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2" grpId="0" animBg="1"/>
      <p:bldP spid="16423" grpId="0" animBg="1"/>
      <p:bldP spid="16424" grpId="0" animBg="1"/>
      <p:bldP spid="16425" grpId="0" animBg="1"/>
      <p:bldP spid="16391" grpId="0" animBg="1"/>
      <p:bldP spid="12295" grpId="0" animBg="1"/>
      <p:bldP spid="12296" grpId="0"/>
      <p:bldP spid="12297" grpId="0" animBg="1"/>
      <p:bldP spid="12298" grpId="0"/>
      <p:bldP spid="12299" grpId="0"/>
      <p:bldP spid="12300" grpId="0"/>
      <p:bldP spid="12301" grpId="0" animBg="1"/>
      <p:bldP spid="12302" grpId="0"/>
      <p:bldP spid="12303" grpId="0"/>
      <p:bldP spid="45"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27279" y="1357316"/>
            <a:ext cx="1057355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i="1" dirty="0" smtClean="0">
                <a:latin typeface="Times New Roman" panose="02020603050405020304" pitchFamily="18" charset="0"/>
                <a:cs typeface="Times New Roman" panose="02020603050405020304" pitchFamily="18" charset="0"/>
              </a:rPr>
              <a:t>.</a:t>
            </a:r>
            <a:r>
              <a:rPr lang="en-US" altLang="en-US" sz="2800" b="1" i="1" dirty="0" err="1" smtClean="0">
                <a:latin typeface="Times New Roman" panose="02020603050405020304" pitchFamily="18" charset="0"/>
                <a:cs typeface="Times New Roman" panose="02020603050405020304" pitchFamily="18" charset="0"/>
              </a:rPr>
              <a:t>Các</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số</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tự</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nhiên</a:t>
            </a:r>
            <a:r>
              <a:rPr lang="en-US" altLang="en-US" sz="2800" b="1" i="1" dirty="0" smtClean="0">
                <a:latin typeface="Times New Roman" panose="02020603050405020304" pitchFamily="18" charset="0"/>
                <a:cs typeface="Times New Roman" panose="02020603050405020304" pitchFamily="18" charset="0"/>
              </a:rPr>
              <a:t> ( </a:t>
            </a:r>
            <a:r>
              <a:rPr lang="en-US" altLang="en-US" sz="2800" b="1" i="1" dirty="0" err="1" smtClean="0">
                <a:latin typeface="Times New Roman" panose="02020603050405020304" pitchFamily="18" charset="0"/>
                <a:cs typeface="Times New Roman" panose="02020603050405020304" pitchFamily="18" charset="0"/>
              </a:rPr>
              <a:t>khác</a:t>
            </a:r>
            <a:r>
              <a:rPr lang="en-US" altLang="en-US" sz="2800" b="1" i="1" dirty="0" smtClean="0">
                <a:latin typeface="Times New Roman" panose="02020603050405020304" pitchFamily="18" charset="0"/>
                <a:cs typeface="Times New Roman" panose="02020603050405020304" pitchFamily="18" charset="0"/>
              </a:rPr>
              <a:t> 0) 1,2,3,4,…..</a:t>
            </a:r>
            <a:r>
              <a:rPr lang="en-US" altLang="en-US" sz="2800" b="1" i="1" dirty="0" err="1" smtClean="0">
                <a:latin typeface="Times New Roman" panose="02020603050405020304" pitchFamily="18" charset="0"/>
                <a:cs typeface="Times New Roman" panose="02020603050405020304" pitchFamily="18" charset="0"/>
              </a:rPr>
              <a:t>còn</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được</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gọi</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là</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solidFill>
                  <a:srgbClr val="C00000"/>
                </a:solidFill>
                <a:latin typeface="Times New Roman" panose="02020603050405020304" pitchFamily="18" charset="0"/>
                <a:cs typeface="Times New Roman" panose="02020603050405020304" pitchFamily="18" charset="0"/>
              </a:rPr>
              <a:t>số</a:t>
            </a:r>
            <a:r>
              <a:rPr lang="en-US" altLang="en-US" sz="2800" b="1" i="1" dirty="0" smtClean="0">
                <a:solidFill>
                  <a:srgbClr val="C00000"/>
                </a:solidFill>
                <a:latin typeface="Times New Roman" panose="02020603050405020304" pitchFamily="18" charset="0"/>
                <a:cs typeface="Times New Roman" panose="02020603050405020304" pitchFamily="18" charset="0"/>
              </a:rPr>
              <a:t> </a:t>
            </a:r>
            <a:r>
              <a:rPr lang="en-US" altLang="en-US" sz="2800" b="1" i="1" dirty="0" err="1" smtClean="0">
                <a:solidFill>
                  <a:srgbClr val="C00000"/>
                </a:solidFill>
                <a:latin typeface="Times New Roman" panose="02020603050405020304" pitchFamily="18" charset="0"/>
                <a:cs typeface="Times New Roman" panose="02020603050405020304" pitchFamily="18" charset="0"/>
              </a:rPr>
              <a:t>nguyên</a:t>
            </a:r>
            <a:r>
              <a:rPr lang="en-US" altLang="en-US" sz="2800" b="1" i="1" dirty="0" smtClean="0">
                <a:solidFill>
                  <a:srgbClr val="C00000"/>
                </a:solidFill>
                <a:latin typeface="Times New Roman" panose="02020603050405020304" pitchFamily="18" charset="0"/>
                <a:cs typeface="Times New Roman" panose="02020603050405020304" pitchFamily="18" charset="0"/>
              </a:rPr>
              <a:t> </a:t>
            </a:r>
            <a:r>
              <a:rPr lang="en-US" altLang="en-US" sz="2800" b="1" i="1" dirty="0" err="1" smtClean="0">
                <a:solidFill>
                  <a:srgbClr val="C00000"/>
                </a:solidFill>
                <a:latin typeface="Times New Roman" panose="02020603050405020304" pitchFamily="18" charset="0"/>
                <a:cs typeface="Times New Roman" panose="02020603050405020304" pitchFamily="18" charset="0"/>
              </a:rPr>
              <a:t>dương</a:t>
            </a:r>
            <a:endParaRPr lang="en-US" altLang="en-US" sz="2800" b="1" i="1" dirty="0" smtClean="0">
              <a:solidFill>
                <a:srgbClr val="C00000"/>
              </a:solidFill>
              <a:latin typeface="Times New Roman" panose="02020603050405020304" pitchFamily="18" charset="0"/>
              <a:cs typeface="Times New Roman" panose="02020603050405020304" pitchFamily="18" charset="0"/>
            </a:endParaRPr>
          </a:p>
          <a:p>
            <a:pPr eaLnBrk="1" hangingPunct="1">
              <a:spcBef>
                <a:spcPct val="0"/>
              </a:spcBef>
              <a:buClrTx/>
              <a:buSzTx/>
              <a:buFontTx/>
              <a:buNone/>
            </a:pPr>
            <a:r>
              <a:rPr lang="en-US" altLang="en-US" sz="2800" b="1" i="1" dirty="0" smtClean="0">
                <a:latin typeface="Times New Roman" panose="02020603050405020304" pitchFamily="18" charset="0"/>
                <a:cs typeface="Times New Roman" panose="02020603050405020304" pitchFamily="18" charset="0"/>
              </a:rPr>
              <a:t>.</a:t>
            </a:r>
            <a:r>
              <a:rPr lang="en-US" altLang="en-US" sz="2800" b="1" i="1" dirty="0" err="1" smtClean="0">
                <a:latin typeface="Times New Roman" panose="02020603050405020304" pitchFamily="18" charset="0"/>
                <a:cs typeface="Times New Roman" panose="02020603050405020304" pitchFamily="18" charset="0"/>
              </a:rPr>
              <a:t>Các</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số</a:t>
            </a:r>
            <a:r>
              <a:rPr lang="en-US" altLang="en-US" sz="2800" b="1" i="1" dirty="0" smtClean="0">
                <a:latin typeface="Times New Roman" panose="02020603050405020304" pitchFamily="18" charset="0"/>
                <a:cs typeface="Times New Roman" panose="02020603050405020304" pitchFamily="18" charset="0"/>
              </a:rPr>
              <a:t> -1;-2;-3;……</a:t>
            </a:r>
            <a:r>
              <a:rPr lang="en-US" altLang="en-US" sz="2800" b="1" i="1" dirty="0" err="1" smtClean="0">
                <a:latin typeface="Times New Roman" panose="02020603050405020304" pitchFamily="18" charset="0"/>
                <a:cs typeface="Times New Roman" panose="02020603050405020304" pitchFamily="18" charset="0"/>
              </a:rPr>
              <a:t>gọi</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là</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các</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số</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solidFill>
                  <a:srgbClr val="C00000"/>
                </a:solidFill>
                <a:latin typeface="Times New Roman" panose="02020603050405020304" pitchFamily="18" charset="0"/>
                <a:cs typeface="Times New Roman" panose="02020603050405020304" pitchFamily="18" charset="0"/>
              </a:rPr>
              <a:t>nguyên</a:t>
            </a:r>
            <a:r>
              <a:rPr lang="en-US" altLang="en-US" sz="2800" b="1" i="1" dirty="0" smtClean="0">
                <a:solidFill>
                  <a:srgbClr val="C00000"/>
                </a:solidFill>
                <a:latin typeface="Times New Roman" panose="02020603050405020304" pitchFamily="18" charset="0"/>
                <a:cs typeface="Times New Roman" panose="02020603050405020304" pitchFamily="18" charset="0"/>
              </a:rPr>
              <a:t> </a:t>
            </a:r>
            <a:r>
              <a:rPr lang="en-US" altLang="en-US" sz="2800" b="1" i="1" dirty="0" err="1" smtClean="0">
                <a:solidFill>
                  <a:srgbClr val="C00000"/>
                </a:solidFill>
                <a:latin typeface="Times New Roman" panose="02020603050405020304" pitchFamily="18" charset="0"/>
                <a:cs typeface="Times New Roman" panose="02020603050405020304" pitchFamily="18" charset="0"/>
              </a:rPr>
              <a:t>âm</a:t>
            </a:r>
            <a:r>
              <a:rPr lang="en-US" altLang="en-US" sz="2800" b="1" i="1" dirty="0" smtClean="0">
                <a:solidFill>
                  <a:srgbClr val="C00000"/>
                </a:solidFill>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800" b="1" i="1" dirty="0" smtClean="0">
                <a:solidFill>
                  <a:srgbClr val="C00000"/>
                </a:solidFill>
                <a:latin typeface="Times New Roman" panose="02020603050405020304" pitchFamily="18" charset="0"/>
                <a:cs typeface="Times New Roman" panose="02020603050405020304" pitchFamily="18" charset="0"/>
              </a:rPr>
              <a:t>.</a:t>
            </a:r>
            <a:r>
              <a:rPr lang="en-US" altLang="en-US" sz="2800" b="1" i="1" dirty="0" err="1" smtClean="0">
                <a:latin typeface="Times New Roman" panose="02020603050405020304" pitchFamily="18" charset="0"/>
                <a:cs typeface="Times New Roman" panose="02020603050405020304" pitchFamily="18" charset="0"/>
              </a:rPr>
              <a:t>Tập</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hợp</a:t>
            </a:r>
            <a:r>
              <a:rPr lang="en-US" altLang="en-US" sz="2800" b="1" i="1" dirty="0" smtClean="0">
                <a:latin typeface="Times New Roman" panose="02020603050405020304" pitchFamily="18" charset="0"/>
                <a:cs typeface="Times New Roman" panose="02020603050405020304" pitchFamily="18" charset="0"/>
              </a:rPr>
              <a:t> Z </a:t>
            </a:r>
            <a:r>
              <a:rPr lang="en-US" altLang="en-US" sz="2800" b="1" i="1" dirty="0" err="1" smtClean="0">
                <a:latin typeface="Times New Roman" panose="02020603050405020304" pitchFamily="18" charset="0"/>
                <a:cs typeface="Times New Roman" panose="02020603050405020304" pitchFamily="18" charset="0"/>
              </a:rPr>
              <a:t>gồm</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các</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số</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nguyên</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âm,số</a:t>
            </a:r>
            <a:r>
              <a:rPr lang="en-US" altLang="en-US" sz="2800" b="1" i="1" dirty="0" smtClean="0">
                <a:latin typeface="Times New Roman" panose="02020603050405020304" pitchFamily="18" charset="0"/>
                <a:cs typeface="Times New Roman" panose="02020603050405020304" pitchFamily="18" charset="0"/>
              </a:rPr>
              <a:t> 0 </a:t>
            </a:r>
            <a:r>
              <a:rPr lang="en-US" altLang="en-US" sz="2800" b="1" i="1" dirty="0" err="1" smtClean="0">
                <a:latin typeface="Times New Roman" panose="02020603050405020304" pitchFamily="18" charset="0"/>
                <a:cs typeface="Times New Roman" panose="02020603050405020304" pitchFamily="18" charset="0"/>
              </a:rPr>
              <a:t>và</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các</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số</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nguyên</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dương</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được</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gọi</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là</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tập</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hợp</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số</a:t>
            </a:r>
            <a:r>
              <a:rPr lang="en-US" altLang="en-US" sz="2800" b="1" i="1" dirty="0" smtClean="0">
                <a:latin typeface="Times New Roman" panose="02020603050405020304" pitchFamily="18" charset="0"/>
                <a:cs typeface="Times New Roman" panose="02020603050405020304" pitchFamily="18" charset="0"/>
              </a:rPr>
              <a:t> </a:t>
            </a:r>
            <a:r>
              <a:rPr lang="en-US" altLang="en-US" sz="2800" b="1" i="1" dirty="0" err="1" smtClean="0">
                <a:latin typeface="Times New Roman" panose="02020603050405020304" pitchFamily="18" charset="0"/>
                <a:cs typeface="Times New Roman" panose="02020603050405020304" pitchFamily="18" charset="0"/>
              </a:rPr>
              <a:t>nguyên</a:t>
            </a:r>
            <a:r>
              <a:rPr lang="en-US" altLang="en-US" sz="2800" b="1" i="1" dirty="0" smtClean="0">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800" b="1" i="1" dirty="0">
                <a:latin typeface="Times New Roman" panose="02020603050405020304" pitchFamily="18" charset="0"/>
                <a:cs typeface="Times New Roman" panose="02020603050405020304" pitchFamily="18" charset="0"/>
              </a:rPr>
              <a:t> </a:t>
            </a:r>
            <a:r>
              <a:rPr lang="en-US" altLang="en-US" sz="2800" b="1" i="1" dirty="0" smtClean="0">
                <a:latin typeface="Times New Roman" panose="02020603050405020304" pitchFamily="18" charset="0"/>
                <a:cs typeface="Times New Roman" panose="02020603050405020304" pitchFamily="18" charset="0"/>
              </a:rPr>
              <a:t>       Z =  </a:t>
            </a:r>
            <a:endParaRPr lang="en-US" altLang="en-US" sz="2800" b="1" i="1" dirty="0">
              <a:latin typeface="Times New Roman" panose="02020603050405020304" pitchFamily="18" charset="0"/>
              <a:cs typeface="Times New Roman" panose="02020603050405020304" pitchFamily="18" charset="0"/>
            </a:endParaRPr>
          </a:p>
          <a:p>
            <a:pPr eaLnBrk="1" hangingPunct="1">
              <a:spcBef>
                <a:spcPct val="0"/>
              </a:spcBef>
              <a:buClrTx/>
              <a:buSzTx/>
              <a:buFontTx/>
              <a:buNone/>
            </a:pPr>
            <a:endParaRPr lang="en-US" altLang="en-US" sz="2800" i="1" dirty="0">
              <a:latin typeface="Tahoma" panose="020B060403050404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971610359"/>
              </p:ext>
            </p:extLst>
          </p:nvPr>
        </p:nvGraphicFramePr>
        <p:xfrm>
          <a:off x="4762500" y="2335213"/>
          <a:ext cx="177800" cy="254000"/>
        </p:xfrm>
        <a:graphic>
          <a:graphicData uri="http://schemas.openxmlformats.org/presentationml/2006/ole">
            <mc:AlternateContent xmlns:mc="http://schemas.openxmlformats.org/markup-compatibility/2006">
              <mc:Choice xmlns:v="urn:schemas-microsoft-com:vml" Requires="v">
                <p:oleObj spid="_x0000_s4116" name="Equation" r:id="rId3" imgW="177480" imgH="253800" progId="Equation.DSMT4">
                  <p:embed/>
                </p:oleObj>
              </mc:Choice>
              <mc:Fallback>
                <p:oleObj name="Equation" r:id="rId3" imgW="177480" imgH="253800" progId="Equation.DSMT4">
                  <p:embed/>
                  <p:pic>
                    <p:nvPicPr>
                      <p:cNvPr id="0" name=""/>
                      <p:cNvPicPr/>
                      <p:nvPr/>
                    </p:nvPicPr>
                    <p:blipFill>
                      <a:blip r:embed="rId4"/>
                      <a:stretch>
                        <a:fillRect/>
                      </a:stretch>
                    </p:blipFill>
                    <p:spPr>
                      <a:xfrm>
                        <a:off x="4762500" y="2335213"/>
                        <a:ext cx="177800" cy="2540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21675973"/>
              </p:ext>
            </p:extLst>
          </p:nvPr>
        </p:nvGraphicFramePr>
        <p:xfrm>
          <a:off x="4394200" y="2362200"/>
          <a:ext cx="914400" cy="198438"/>
        </p:xfrm>
        <a:graphic>
          <a:graphicData uri="http://schemas.openxmlformats.org/presentationml/2006/ole">
            <mc:AlternateContent xmlns:mc="http://schemas.openxmlformats.org/markup-compatibility/2006">
              <mc:Choice xmlns:v="urn:schemas-microsoft-com:vml" Requires="v">
                <p:oleObj spid="_x0000_s4117" name="Equation" r:id="rId5" imgW="914400" imgH="198720" progId="Equation.DSMT4">
                  <p:embed/>
                </p:oleObj>
              </mc:Choice>
              <mc:Fallback>
                <p:oleObj name="Equation" r:id="rId5" imgW="914400" imgH="198720" progId="Equation.DSMT4">
                  <p:embed/>
                  <p:pic>
                    <p:nvPicPr>
                      <p:cNvPr id="0" name=""/>
                      <p:cNvPicPr/>
                      <p:nvPr/>
                    </p:nvPicPr>
                    <p:blipFill>
                      <a:blip r:embed="rId6"/>
                      <a:stretch>
                        <a:fillRect/>
                      </a:stretch>
                    </p:blipFill>
                    <p:spPr>
                      <a:xfrm>
                        <a:off x="4394200" y="2362200"/>
                        <a:ext cx="914400" cy="1984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86032999"/>
              </p:ext>
            </p:extLst>
          </p:nvPr>
        </p:nvGraphicFramePr>
        <p:xfrm>
          <a:off x="2232901" y="3026535"/>
          <a:ext cx="4821850" cy="618186"/>
        </p:xfrm>
        <a:graphic>
          <a:graphicData uri="http://schemas.openxmlformats.org/presentationml/2006/ole">
            <mc:AlternateContent xmlns:mc="http://schemas.openxmlformats.org/markup-compatibility/2006">
              <mc:Choice xmlns:v="urn:schemas-microsoft-com:vml" Requires="v">
                <p:oleObj spid="_x0000_s4118" name="Equation" r:id="rId7" imgW="1981080" imgH="253800" progId="Equation.DSMT4">
                  <p:embed/>
                </p:oleObj>
              </mc:Choice>
              <mc:Fallback>
                <p:oleObj name="Equation" r:id="rId7" imgW="1981080" imgH="253800" progId="Equation.DSMT4">
                  <p:embed/>
                  <p:pic>
                    <p:nvPicPr>
                      <p:cNvPr id="0" name=""/>
                      <p:cNvPicPr/>
                      <p:nvPr/>
                    </p:nvPicPr>
                    <p:blipFill>
                      <a:blip r:embed="rId8"/>
                      <a:stretch>
                        <a:fillRect/>
                      </a:stretch>
                    </p:blipFill>
                    <p:spPr>
                      <a:xfrm>
                        <a:off x="2232901" y="3026535"/>
                        <a:ext cx="4821850" cy="618186"/>
                      </a:xfrm>
                      <a:prstGeom prst="rect">
                        <a:avLst/>
                      </a:prstGeom>
                    </p:spPr>
                  </p:pic>
                </p:oleObj>
              </mc:Fallback>
            </mc:AlternateContent>
          </a:graphicData>
        </a:graphic>
      </p:graphicFrame>
    </p:spTree>
    <p:extLst>
      <p:ext uri="{BB962C8B-B14F-4D97-AF65-F5344CB8AC3E}">
        <p14:creationId xmlns:p14="http://schemas.microsoft.com/office/powerpoint/2010/main" val="87192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04" name="Group 80"/>
          <p:cNvGraphicFramePr>
            <a:graphicFrameLocks noGrp="1"/>
          </p:cNvGraphicFramePr>
          <p:nvPr>
            <p:extLst>
              <p:ext uri="{D42A27DB-BD31-4B8C-83A1-F6EECF244321}">
                <p14:modId xmlns:p14="http://schemas.microsoft.com/office/powerpoint/2010/main" val="1224491745"/>
              </p:ext>
            </p:extLst>
          </p:nvPr>
        </p:nvGraphicFramePr>
        <p:xfrm>
          <a:off x="1881188" y="1000125"/>
          <a:ext cx="8501062" cy="3435152"/>
        </p:xfrm>
        <a:graphic>
          <a:graphicData uri="http://schemas.openxmlformats.org/drawingml/2006/table">
            <a:tbl>
              <a:tblPr/>
              <a:tblGrid>
                <a:gridCol w="785812">
                  <a:extLst>
                    <a:ext uri="{9D8B030D-6E8A-4147-A177-3AD203B41FA5}">
                      <a16:colId xmlns:a16="http://schemas.microsoft.com/office/drawing/2014/main" val="20000"/>
                    </a:ext>
                  </a:extLst>
                </a:gridCol>
                <a:gridCol w="1214438">
                  <a:extLst>
                    <a:ext uri="{9D8B030D-6E8A-4147-A177-3AD203B41FA5}">
                      <a16:colId xmlns:a16="http://schemas.microsoft.com/office/drawing/2014/main" val="20001"/>
                    </a:ext>
                  </a:extLst>
                </a:gridCol>
                <a:gridCol w="5214937">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tblGrid>
              <a:tr h="981472">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dirty="0" err="1" smtClean="0">
                          <a:ln>
                            <a:noFill/>
                          </a:ln>
                          <a:solidFill>
                            <a:schemeClr val="tx1"/>
                          </a:solidFill>
                          <a:effectLst/>
                          <a:latin typeface="Times New Roman" panose="02020603050405020304" pitchFamily="18" charset="0"/>
                          <a:cs typeface="Arial" panose="020B0604020202020204" pitchFamily="34" charset="0"/>
                        </a:rPr>
                        <a:t>Câu</a:t>
                      </a:r>
                      <a:r>
                        <a:rPr kumimoji="0" lang="en-US" altLang="en-US" sz="2800" b="1"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Đọc</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Đúng (Sai)</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0736">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a)</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-4    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0736">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b)</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4    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0736">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c)</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0    Z</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0736">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d)</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5    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0736">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rPr>
                        <a:t>-1    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575"/>
                        </a:spcBef>
                        <a:buClr>
                          <a:schemeClr val="accent1"/>
                        </a:buClr>
                        <a:buSzPct val="85000"/>
                        <a:buFont typeface="Wingdings 2" panose="05020102010507070707" pitchFamily="18" charset="2"/>
                        <a:defRPr sz="2200">
                          <a:solidFill>
                            <a:schemeClr val="tx1"/>
                          </a:solidFill>
                          <a:latin typeface="Perpetua" pitchFamily="18" charset="0"/>
                        </a:defRPr>
                      </a:lvl1pPr>
                      <a:lvl2pPr marL="742950" indent="-285750" eaLnBrk="0" hangingPunct="0">
                        <a:spcBef>
                          <a:spcPts val="375"/>
                        </a:spcBef>
                        <a:buClr>
                          <a:schemeClr val="accent2"/>
                        </a:buClr>
                        <a:buSzPct val="85000"/>
                        <a:buFont typeface="Wingdings 2" panose="05020102010507070707" pitchFamily="18" charset="2"/>
                        <a:defRPr sz="2000">
                          <a:solidFill>
                            <a:schemeClr val="tx1"/>
                          </a:solidFill>
                          <a:latin typeface="Perpetua" pitchFamily="18" charset="0"/>
                        </a:defRPr>
                      </a:lvl2pPr>
                      <a:lvl3pPr marL="1143000" indent="-228600" eaLnBrk="0" hangingPunct="0">
                        <a:spcBef>
                          <a:spcPts val="375"/>
                        </a:spcBef>
                        <a:buClr>
                          <a:srgbClr val="E6B1AB"/>
                        </a:buClr>
                        <a:buSzPct val="85000"/>
                        <a:buFont typeface="Wingdings 2" panose="05020102010507070707" pitchFamily="18" charset="2"/>
                        <a:defRPr>
                          <a:solidFill>
                            <a:schemeClr val="tx1"/>
                          </a:solidFill>
                          <a:latin typeface="Perpetua" pitchFamily="18" charset="0"/>
                        </a:defRPr>
                      </a:lvl3pPr>
                      <a:lvl4pPr marL="1600200" indent="-228600" eaLnBrk="0" hangingPunct="0">
                        <a:spcBef>
                          <a:spcPts val="375"/>
                        </a:spcBef>
                        <a:buClr>
                          <a:srgbClr val="A28E6A"/>
                        </a:buClr>
                        <a:buSzPct val="80000"/>
                        <a:buFont typeface="Wingdings 2" panose="05020102010507070707" pitchFamily="18" charset="2"/>
                        <a:defRPr>
                          <a:solidFill>
                            <a:schemeClr val="tx1"/>
                          </a:solidFill>
                          <a:latin typeface="Perpetua" pitchFamily="18" charset="0"/>
                        </a:defRPr>
                      </a:lvl4pPr>
                      <a:lvl5pPr marL="2057400" indent="-228600" eaLnBrk="0" hangingPunct="0">
                        <a:spcBef>
                          <a:spcPts val="375"/>
                        </a:spcBef>
                        <a:buClr>
                          <a:srgbClr val="A28E6A"/>
                        </a:buClr>
                        <a:defRPr>
                          <a:solidFill>
                            <a:schemeClr val="tx1"/>
                          </a:solidFill>
                          <a:latin typeface="Perpetua" pitchFamily="18" charset="0"/>
                        </a:defRPr>
                      </a:lvl5pPr>
                      <a:lvl6pPr marL="2514600" indent="-228600" eaLnBrk="0" fontAlgn="base" hangingPunct="0">
                        <a:spcBef>
                          <a:spcPts val="375"/>
                        </a:spcBef>
                        <a:spcAft>
                          <a:spcPct val="0"/>
                        </a:spcAft>
                        <a:buClr>
                          <a:srgbClr val="A28E6A"/>
                        </a:buClr>
                        <a:defRPr>
                          <a:solidFill>
                            <a:schemeClr val="tx1"/>
                          </a:solidFill>
                          <a:latin typeface="Perpetua" pitchFamily="18" charset="0"/>
                        </a:defRPr>
                      </a:lvl6pPr>
                      <a:lvl7pPr marL="2971800" indent="-228600" eaLnBrk="0" fontAlgn="base" hangingPunct="0">
                        <a:spcBef>
                          <a:spcPts val="375"/>
                        </a:spcBef>
                        <a:spcAft>
                          <a:spcPct val="0"/>
                        </a:spcAft>
                        <a:buClr>
                          <a:srgbClr val="A28E6A"/>
                        </a:buClr>
                        <a:defRPr>
                          <a:solidFill>
                            <a:schemeClr val="tx1"/>
                          </a:solidFill>
                          <a:latin typeface="Perpetua" pitchFamily="18" charset="0"/>
                        </a:defRPr>
                      </a:lvl7pPr>
                      <a:lvl8pPr marL="3429000" indent="-228600" eaLnBrk="0" fontAlgn="base" hangingPunct="0">
                        <a:spcBef>
                          <a:spcPts val="375"/>
                        </a:spcBef>
                        <a:spcAft>
                          <a:spcPct val="0"/>
                        </a:spcAft>
                        <a:buClr>
                          <a:srgbClr val="A28E6A"/>
                        </a:buClr>
                        <a:defRPr>
                          <a:solidFill>
                            <a:schemeClr val="tx1"/>
                          </a:solidFill>
                          <a:latin typeface="Perpetua" pitchFamily="18" charset="0"/>
                        </a:defRPr>
                      </a:lvl8pPr>
                      <a:lvl9pPr marL="3886200" indent="-228600" eaLnBrk="0" fontAlgn="base" hangingPunct="0">
                        <a:spcBef>
                          <a:spcPts val="375"/>
                        </a:spcBef>
                        <a:spcAft>
                          <a:spcPct val="0"/>
                        </a:spcAft>
                        <a:buClr>
                          <a:srgbClr val="A28E6A"/>
                        </a:buClr>
                        <a:defRPr>
                          <a:solidFill>
                            <a:schemeClr val="tx1"/>
                          </a:solidFill>
                          <a:latin typeface="Perpetua" pitchFamily="18"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800" b="1" i="0" u="none" strike="noStrike" cap="none" normalizeH="0" baseline="0" dirty="0" smtClean="0">
                        <a:ln>
                          <a:noFill/>
                        </a:ln>
                        <a:solidFill>
                          <a:schemeClr val="tx1"/>
                        </a:solidFill>
                        <a:effectLst/>
                        <a:latin typeface="Times New Roman" panose="02020603050405020304" pitchFamily="18" charset="0"/>
                        <a:cs typeface="Arial" panose="020B060402020202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86" name="Text Box 31"/>
          <p:cNvSpPr txBox="1">
            <a:spLocks noChangeArrowheads="1"/>
          </p:cNvSpPr>
          <p:nvPr/>
        </p:nvSpPr>
        <p:spPr bwMode="auto">
          <a:xfrm>
            <a:off x="1881188" y="71439"/>
            <a:ext cx="83248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50000"/>
              </a:spcBef>
              <a:buClrTx/>
              <a:buSzTx/>
              <a:buFontTx/>
              <a:buNone/>
            </a:pPr>
            <a:r>
              <a:rPr lang="en-US" altLang="en-US" sz="2800" b="1" u="sng" dirty="0" err="1" smtClean="0">
                <a:solidFill>
                  <a:srgbClr val="FF0000"/>
                </a:solidFill>
                <a:latin typeface="Times New Roman" panose="02020603050405020304" pitchFamily="18" charset="0"/>
                <a:cs typeface="Times New Roman" panose="02020603050405020304" pitchFamily="18" charset="0"/>
              </a:rPr>
              <a:t>Luyện</a:t>
            </a:r>
            <a:r>
              <a:rPr lang="en-US" altLang="en-US" sz="2800" b="1" u="sng" dirty="0" smtClean="0">
                <a:solidFill>
                  <a:srgbClr val="FF0000"/>
                </a:solidFill>
                <a:latin typeface="Times New Roman" panose="02020603050405020304" pitchFamily="18" charset="0"/>
                <a:cs typeface="Times New Roman" panose="02020603050405020304" pitchFamily="18" charset="0"/>
              </a:rPr>
              <a:t> </a:t>
            </a:r>
            <a:r>
              <a:rPr lang="en-US" altLang="en-US" sz="2800" b="1" u="sng" dirty="0" err="1" smtClean="0">
                <a:solidFill>
                  <a:srgbClr val="FF0000"/>
                </a:solidFill>
                <a:latin typeface="Times New Roman" panose="02020603050405020304" pitchFamily="18" charset="0"/>
                <a:cs typeface="Times New Roman" panose="02020603050405020304" pitchFamily="18" charset="0"/>
              </a:rPr>
              <a:t>tập</a:t>
            </a:r>
            <a:r>
              <a:rPr lang="en-US" altLang="en-US" sz="2800" b="1" u="sng" dirty="0" smtClean="0">
                <a:solidFill>
                  <a:srgbClr val="FF0000"/>
                </a:solidFill>
                <a:latin typeface="Times New Roman" panose="02020603050405020304" pitchFamily="18" charset="0"/>
                <a:cs typeface="Times New Roman" panose="02020603050405020304" pitchFamily="18" charset="0"/>
              </a:rPr>
              <a:t> 1(</a:t>
            </a:r>
            <a:r>
              <a:rPr lang="en-US" altLang="en-US" sz="2800" b="1" u="sng" dirty="0" err="1" smtClean="0">
                <a:solidFill>
                  <a:srgbClr val="FF0000"/>
                </a:solidFill>
                <a:latin typeface="Times New Roman" panose="02020603050405020304" pitchFamily="18" charset="0"/>
                <a:cs typeface="Times New Roman" panose="02020603050405020304" pitchFamily="18" charset="0"/>
              </a:rPr>
              <a:t>Phiếu</a:t>
            </a:r>
            <a:r>
              <a:rPr lang="en-US" altLang="en-US" sz="2800" b="1" u="sng" dirty="0" smtClean="0">
                <a:solidFill>
                  <a:srgbClr val="FF0000"/>
                </a:solidFill>
                <a:latin typeface="Times New Roman" panose="02020603050405020304" pitchFamily="18" charset="0"/>
                <a:cs typeface="Times New Roman" panose="02020603050405020304" pitchFamily="18" charset="0"/>
              </a:rPr>
              <a:t> </a:t>
            </a:r>
            <a:r>
              <a:rPr lang="en-US" altLang="en-US" sz="2800" b="1" u="sng" dirty="0" err="1" smtClean="0">
                <a:solidFill>
                  <a:srgbClr val="FF0000"/>
                </a:solidFill>
                <a:latin typeface="Times New Roman" panose="02020603050405020304" pitchFamily="18" charset="0"/>
                <a:cs typeface="Times New Roman" panose="02020603050405020304" pitchFamily="18" charset="0"/>
              </a:rPr>
              <a:t>học</a:t>
            </a:r>
            <a:r>
              <a:rPr lang="en-US" altLang="en-US" sz="2800" b="1" u="sng" dirty="0" smtClean="0">
                <a:solidFill>
                  <a:srgbClr val="FF0000"/>
                </a:solidFill>
                <a:latin typeface="Times New Roman" panose="02020603050405020304" pitchFamily="18" charset="0"/>
                <a:cs typeface="Times New Roman" panose="02020603050405020304" pitchFamily="18" charset="0"/>
              </a:rPr>
              <a:t> </a:t>
            </a:r>
            <a:r>
              <a:rPr lang="en-US" altLang="en-US" sz="2800" b="1" u="sng" dirty="0" err="1" smtClean="0">
                <a:solidFill>
                  <a:srgbClr val="FF0000"/>
                </a:solidFill>
                <a:latin typeface="Times New Roman" panose="02020603050405020304" pitchFamily="18" charset="0"/>
                <a:cs typeface="Times New Roman" panose="02020603050405020304" pitchFamily="18" charset="0"/>
              </a:rPr>
              <a:t>tập</a:t>
            </a:r>
            <a:r>
              <a:rPr lang="en-US" altLang="en-US" sz="2800" b="1" u="sng" dirty="0" smtClean="0">
                <a:solidFill>
                  <a:srgbClr val="FF0000"/>
                </a:solidFill>
                <a:latin typeface="Times New Roman" panose="02020603050405020304" pitchFamily="18" charset="0"/>
                <a:cs typeface="Times New Roman" panose="02020603050405020304" pitchFamily="18" charset="0"/>
              </a:rPr>
              <a:t>)</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đúng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không</a:t>
            </a:r>
            <a:r>
              <a:rPr lang="en-US" altLang="en-US" sz="2800" b="1" dirty="0">
                <a:latin typeface="Times New Roman" panose="02020603050405020304" pitchFamily="18" charset="0"/>
                <a:cs typeface="Times New Roman" panose="02020603050405020304" pitchFamily="18" charset="0"/>
              </a:rPr>
              <a:t>?</a:t>
            </a:r>
          </a:p>
        </p:txBody>
      </p:sp>
      <p:graphicFrame>
        <p:nvGraphicFramePr>
          <p:cNvPr id="16429" name="Object 9"/>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73" name="Equation" r:id="rId3" imgW="139700" imgH="139700" progId="Equation.DSMT4">
                  <p:embed/>
                </p:oleObj>
              </mc:Choice>
              <mc:Fallback>
                <p:oleObj name="Equation" r:id="rId3"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30" name="Object 8"/>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74" name="Equation" r:id="rId5" imgW="139700" imgH="139700" progId="Equation.DSMT4">
                  <p:embed/>
                </p:oleObj>
              </mc:Choice>
              <mc:Fallback>
                <p:oleObj name="Equation" r:id="rId5"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31" name="Object 7"/>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75" name="Equation" r:id="rId6" imgW="139700" imgH="139700" progId="Equation.DSMT4">
                  <p:embed/>
                </p:oleObj>
              </mc:Choice>
              <mc:Fallback>
                <p:oleObj name="Equation" r:id="rId6"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32" name="Object 6"/>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76" name="Equation" r:id="rId7" imgW="139700" imgH="139700" progId="Equation.DSMT4">
                  <p:embed/>
                </p:oleObj>
              </mc:Choice>
              <mc:Fallback>
                <p:oleObj name="Equation" r:id="rId7"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33" name="Object 5"/>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77" name="Equation" r:id="rId8" imgW="139700" imgH="139700" progId="Equation.DSMT4">
                  <p:embed/>
                </p:oleObj>
              </mc:Choice>
              <mc:Fallback>
                <p:oleObj name="Equation" r:id="rId8"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34" name="Object 4"/>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78" name="Equation" r:id="rId9" imgW="139700" imgH="139700" progId="Equation.DSMT4">
                  <p:embed/>
                </p:oleObj>
              </mc:Choice>
              <mc:Fallback>
                <p:oleObj name="Equation" r:id="rId9"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35" name="Object 15"/>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79" name="Equation" r:id="rId10" imgW="139700" imgH="139700" progId="Equation.DSMT4">
                  <p:embed/>
                </p:oleObj>
              </mc:Choice>
              <mc:Fallback>
                <p:oleObj name="Equation" r:id="rId10"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36" name="Object 14"/>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80" name="Equation" r:id="rId11" imgW="139700" imgH="139700" progId="Equation.DSMT4">
                  <p:embed/>
                </p:oleObj>
              </mc:Choice>
              <mc:Fallback>
                <p:oleObj name="Equation" r:id="rId11"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37" name="Object 13"/>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81" name="Equation" r:id="rId12" imgW="139700" imgH="139700" progId="Equation.DSMT4">
                  <p:embed/>
                </p:oleObj>
              </mc:Choice>
              <mc:Fallback>
                <p:oleObj name="Equation" r:id="rId12"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38" name="Object 12"/>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82" name="Equation" r:id="rId13" imgW="139700" imgH="139700" progId="Equation.DSMT4">
                  <p:embed/>
                </p:oleObj>
              </mc:Choice>
              <mc:Fallback>
                <p:oleObj name="Equation" r:id="rId13"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39" name="Object 11"/>
          <p:cNvGraphicFramePr>
            <a:graphicFrameLocks noChangeAspect="1"/>
          </p:cNvGraphicFramePr>
          <p:nvPr/>
        </p:nvGraphicFramePr>
        <p:xfrm>
          <a:off x="1524001" y="1"/>
          <a:ext cx="142875" cy="142875"/>
        </p:xfrm>
        <a:graphic>
          <a:graphicData uri="http://schemas.openxmlformats.org/presentationml/2006/ole">
            <mc:AlternateContent xmlns:mc="http://schemas.openxmlformats.org/markup-compatibility/2006">
              <mc:Choice xmlns:v="urn:schemas-microsoft-com:vml" Requires="v">
                <p:oleObj spid="_x0000_s2383" name="Equation" r:id="rId14" imgW="139700" imgH="139700" progId="Equation.DSMT4">
                  <p:embed/>
                </p:oleObj>
              </mc:Choice>
              <mc:Fallback>
                <p:oleObj name="Equation" r:id="rId14" imgW="139700" imgH="139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a:spLocks noChangeArrowheads="1"/>
          </p:cNvSpPr>
          <p:nvPr/>
        </p:nvSpPr>
        <p:spPr bwMode="auto">
          <a:xfrm>
            <a:off x="3881438" y="2046288"/>
            <a:ext cx="542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0000FF"/>
                </a:solidFill>
                <a:latin typeface="Times New Roman" panose="02020603050405020304" pitchFamily="18" charset="0"/>
                <a:cs typeface="Times New Roman" panose="02020603050405020304" pitchFamily="18" charset="0"/>
              </a:rPr>
              <a:t>Âm 4 thuộc N hoặc âm 4 là số tự nhiên</a:t>
            </a:r>
          </a:p>
        </p:txBody>
      </p:sp>
      <p:sp>
        <p:nvSpPr>
          <p:cNvPr id="34" name="TextBox 33"/>
          <p:cNvSpPr txBox="1">
            <a:spLocks noChangeArrowheads="1"/>
          </p:cNvSpPr>
          <p:nvPr/>
        </p:nvSpPr>
        <p:spPr bwMode="auto">
          <a:xfrm>
            <a:off x="3952876" y="2508251"/>
            <a:ext cx="500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latin typeface="Times New Roman" panose="02020603050405020304" pitchFamily="18" charset="0"/>
                <a:cs typeface="Times New Roman" panose="02020603050405020304" pitchFamily="18" charset="0"/>
              </a:rPr>
              <a:t>4 thuộc N hoặc 4 là số tự nhiên</a:t>
            </a:r>
          </a:p>
        </p:txBody>
      </p:sp>
      <p:graphicFrame>
        <p:nvGraphicFramePr>
          <p:cNvPr id="1038" name="Object 16"/>
          <p:cNvGraphicFramePr>
            <a:graphicFrameLocks noChangeAspect="1"/>
          </p:cNvGraphicFramePr>
          <p:nvPr/>
        </p:nvGraphicFramePr>
        <p:xfrm>
          <a:off x="3128964" y="2060575"/>
          <a:ext cx="357187" cy="368300"/>
        </p:xfrm>
        <a:graphic>
          <a:graphicData uri="http://schemas.openxmlformats.org/presentationml/2006/ole">
            <mc:AlternateContent xmlns:mc="http://schemas.openxmlformats.org/markup-compatibility/2006">
              <mc:Choice xmlns:v="urn:schemas-microsoft-com:vml" Requires="v">
                <p:oleObj spid="_x0000_s2384" name="Equation" r:id="rId15" imgW="139700" imgH="139700" progId="Equation.DSMT4">
                  <p:embed/>
                </p:oleObj>
              </mc:Choice>
              <mc:Fallback>
                <p:oleObj name="Equation" r:id="rId15" imgW="139700" imgH="1397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28964" y="2060575"/>
                        <a:ext cx="3571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9" name="Object 17"/>
          <p:cNvGraphicFramePr>
            <a:graphicFrameLocks noChangeAspect="1"/>
          </p:cNvGraphicFramePr>
          <p:nvPr/>
        </p:nvGraphicFramePr>
        <p:xfrm>
          <a:off x="3051175" y="2520950"/>
          <a:ext cx="357188" cy="368300"/>
        </p:xfrm>
        <a:graphic>
          <a:graphicData uri="http://schemas.openxmlformats.org/presentationml/2006/ole">
            <mc:AlternateContent xmlns:mc="http://schemas.openxmlformats.org/markup-compatibility/2006">
              <mc:Choice xmlns:v="urn:schemas-microsoft-com:vml" Requires="v">
                <p:oleObj spid="_x0000_s2385" name="Equation" r:id="rId17" imgW="139700" imgH="139700" progId="Equation.DSMT4">
                  <p:embed/>
                </p:oleObj>
              </mc:Choice>
              <mc:Fallback>
                <p:oleObj name="Equation" r:id="rId17" imgW="139700" imgH="1397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51175" y="2520950"/>
                        <a:ext cx="3571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40" name="Object 18"/>
          <p:cNvGraphicFramePr>
            <a:graphicFrameLocks noChangeAspect="1"/>
          </p:cNvGraphicFramePr>
          <p:nvPr/>
        </p:nvGraphicFramePr>
        <p:xfrm>
          <a:off x="3051175" y="3021013"/>
          <a:ext cx="357188" cy="368300"/>
        </p:xfrm>
        <a:graphic>
          <a:graphicData uri="http://schemas.openxmlformats.org/presentationml/2006/ole">
            <mc:AlternateContent xmlns:mc="http://schemas.openxmlformats.org/markup-compatibility/2006">
              <mc:Choice xmlns:v="urn:schemas-microsoft-com:vml" Requires="v">
                <p:oleObj spid="_x0000_s2386" name="Equation" r:id="rId19" imgW="139700" imgH="139700" progId="Equation.DSMT4">
                  <p:embed/>
                </p:oleObj>
              </mc:Choice>
              <mc:Fallback>
                <p:oleObj name="Equation" r:id="rId19" imgW="139700" imgH="1397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51175" y="3021013"/>
                        <a:ext cx="3571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41" name="Object 19"/>
          <p:cNvGraphicFramePr>
            <a:graphicFrameLocks noChangeAspect="1"/>
          </p:cNvGraphicFramePr>
          <p:nvPr/>
        </p:nvGraphicFramePr>
        <p:xfrm>
          <a:off x="3081339" y="3506788"/>
          <a:ext cx="357187" cy="368300"/>
        </p:xfrm>
        <a:graphic>
          <a:graphicData uri="http://schemas.openxmlformats.org/presentationml/2006/ole">
            <mc:AlternateContent xmlns:mc="http://schemas.openxmlformats.org/markup-compatibility/2006">
              <mc:Choice xmlns:v="urn:schemas-microsoft-com:vml" Requires="v">
                <p:oleObj spid="_x0000_s2387" name="Equation" r:id="rId20" imgW="139700" imgH="139700" progId="Equation.DSMT4">
                  <p:embed/>
                </p:oleObj>
              </mc:Choice>
              <mc:Fallback>
                <p:oleObj name="Equation" r:id="rId20" imgW="139700" imgH="1397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81339" y="3506788"/>
                        <a:ext cx="3571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42" name="Object 20"/>
          <p:cNvGraphicFramePr>
            <a:graphicFrameLocks noChangeAspect="1"/>
          </p:cNvGraphicFramePr>
          <p:nvPr/>
        </p:nvGraphicFramePr>
        <p:xfrm>
          <a:off x="3109914" y="4006850"/>
          <a:ext cx="357187" cy="368300"/>
        </p:xfrm>
        <a:graphic>
          <a:graphicData uri="http://schemas.openxmlformats.org/presentationml/2006/ole">
            <mc:AlternateContent xmlns:mc="http://schemas.openxmlformats.org/markup-compatibility/2006">
              <mc:Choice xmlns:v="urn:schemas-microsoft-com:vml" Requires="v">
                <p:oleObj spid="_x0000_s2388" name="Equation" r:id="rId21" imgW="139700" imgH="139700" progId="Equation.DSMT4">
                  <p:embed/>
                </p:oleObj>
              </mc:Choice>
              <mc:Fallback>
                <p:oleObj name="Equation" r:id="rId21" imgW="139700" imgH="1397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09914" y="4006850"/>
                        <a:ext cx="3571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 name="TextBox 40"/>
          <p:cNvSpPr txBox="1">
            <a:spLocks noChangeArrowheads="1"/>
          </p:cNvSpPr>
          <p:nvPr/>
        </p:nvSpPr>
        <p:spPr bwMode="auto">
          <a:xfrm>
            <a:off x="3952876" y="2987676"/>
            <a:ext cx="500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latin typeface="Times New Roman" panose="02020603050405020304" pitchFamily="18" charset="0"/>
                <a:cs typeface="Times New Roman" panose="02020603050405020304" pitchFamily="18" charset="0"/>
              </a:rPr>
              <a:t>0 thuộc Z hoặc 0 là số nguyên</a:t>
            </a:r>
          </a:p>
        </p:txBody>
      </p:sp>
      <p:sp>
        <p:nvSpPr>
          <p:cNvPr id="42" name="TextBox 41"/>
          <p:cNvSpPr txBox="1">
            <a:spLocks noChangeArrowheads="1"/>
          </p:cNvSpPr>
          <p:nvPr/>
        </p:nvSpPr>
        <p:spPr bwMode="auto">
          <a:xfrm>
            <a:off x="3952876" y="3475038"/>
            <a:ext cx="5000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latin typeface="Times New Roman" panose="02020603050405020304" pitchFamily="18" charset="0"/>
                <a:cs typeface="Times New Roman" panose="02020603050405020304" pitchFamily="18" charset="0"/>
              </a:rPr>
              <a:t>5 thuộc N hoặc 5 là số tự nhiên</a:t>
            </a:r>
          </a:p>
        </p:txBody>
      </p:sp>
      <p:sp>
        <p:nvSpPr>
          <p:cNvPr id="43" name="TextBox 42"/>
          <p:cNvSpPr txBox="1">
            <a:spLocks noChangeArrowheads="1"/>
          </p:cNvSpPr>
          <p:nvPr/>
        </p:nvSpPr>
        <p:spPr bwMode="auto">
          <a:xfrm>
            <a:off x="3881439" y="3975101"/>
            <a:ext cx="5286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400" b="1">
                <a:solidFill>
                  <a:srgbClr val="0000FF"/>
                </a:solidFill>
                <a:latin typeface="Times New Roman" panose="02020603050405020304" pitchFamily="18" charset="0"/>
                <a:cs typeface="Times New Roman" panose="02020603050405020304" pitchFamily="18" charset="0"/>
              </a:rPr>
              <a:t>Âm 1 thuộc N hoặc âm 1 là số tự nhiên</a:t>
            </a:r>
          </a:p>
        </p:txBody>
      </p:sp>
      <p:sp>
        <p:nvSpPr>
          <p:cNvPr id="46" name="TextBox 45"/>
          <p:cNvSpPr txBox="1">
            <a:spLocks noChangeArrowheads="1"/>
          </p:cNvSpPr>
          <p:nvPr/>
        </p:nvSpPr>
        <p:spPr bwMode="auto">
          <a:xfrm>
            <a:off x="9310688" y="1974851"/>
            <a:ext cx="1071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solidFill>
                  <a:srgbClr val="FF0000"/>
                </a:solidFill>
                <a:latin typeface="Times New Roman" panose="02020603050405020304" pitchFamily="18" charset="0"/>
              </a:rPr>
              <a:t>Sai</a:t>
            </a:r>
            <a:endParaRPr lang="en-US" altLang="en-US" sz="2800">
              <a:solidFill>
                <a:srgbClr val="FF0000"/>
              </a:solidFill>
              <a:latin typeface="Tahoma" panose="020B0604030504040204" pitchFamily="34" charset="0"/>
            </a:endParaRPr>
          </a:p>
        </p:txBody>
      </p:sp>
      <p:sp>
        <p:nvSpPr>
          <p:cNvPr id="47" name="TextBox 46"/>
          <p:cNvSpPr txBox="1">
            <a:spLocks noChangeArrowheads="1"/>
          </p:cNvSpPr>
          <p:nvPr/>
        </p:nvSpPr>
        <p:spPr bwMode="auto">
          <a:xfrm>
            <a:off x="9239251" y="3951289"/>
            <a:ext cx="1071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solidFill>
                  <a:srgbClr val="FF0000"/>
                </a:solidFill>
                <a:latin typeface="Times New Roman" panose="02020603050405020304" pitchFamily="18" charset="0"/>
              </a:rPr>
              <a:t>Sai</a:t>
            </a:r>
            <a:endParaRPr lang="en-US" altLang="en-US" sz="2800">
              <a:solidFill>
                <a:srgbClr val="FF0000"/>
              </a:solidFill>
              <a:latin typeface="Tahoma" panose="020B0604030504040204" pitchFamily="34" charset="0"/>
            </a:endParaRPr>
          </a:p>
        </p:txBody>
      </p:sp>
      <p:sp>
        <p:nvSpPr>
          <p:cNvPr id="48" name="TextBox 47"/>
          <p:cNvSpPr txBox="1">
            <a:spLocks noChangeArrowheads="1"/>
          </p:cNvSpPr>
          <p:nvPr/>
        </p:nvSpPr>
        <p:spPr bwMode="auto">
          <a:xfrm>
            <a:off x="9239251" y="2451101"/>
            <a:ext cx="1071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solidFill>
                  <a:srgbClr val="C00000"/>
                </a:solidFill>
                <a:latin typeface="Times New Roman" panose="02020603050405020304" pitchFamily="18" charset="0"/>
                <a:cs typeface="Times New Roman" panose="02020603050405020304" pitchFamily="18" charset="0"/>
              </a:rPr>
              <a:t>Đúng</a:t>
            </a:r>
          </a:p>
        </p:txBody>
      </p:sp>
      <p:sp>
        <p:nvSpPr>
          <p:cNvPr id="49" name="TextBox 48"/>
          <p:cNvSpPr txBox="1">
            <a:spLocks noChangeArrowheads="1"/>
          </p:cNvSpPr>
          <p:nvPr/>
        </p:nvSpPr>
        <p:spPr bwMode="auto">
          <a:xfrm>
            <a:off x="9253538" y="2951164"/>
            <a:ext cx="1071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solidFill>
                  <a:srgbClr val="C00000"/>
                </a:solidFill>
                <a:latin typeface="Times New Roman" panose="02020603050405020304" pitchFamily="18" charset="0"/>
                <a:cs typeface="Times New Roman" panose="02020603050405020304" pitchFamily="18" charset="0"/>
              </a:rPr>
              <a:t>Đúng</a:t>
            </a:r>
          </a:p>
        </p:txBody>
      </p:sp>
      <p:sp>
        <p:nvSpPr>
          <p:cNvPr id="50" name="TextBox 49"/>
          <p:cNvSpPr txBox="1">
            <a:spLocks noChangeArrowheads="1"/>
          </p:cNvSpPr>
          <p:nvPr/>
        </p:nvSpPr>
        <p:spPr bwMode="auto">
          <a:xfrm>
            <a:off x="9239251" y="3465514"/>
            <a:ext cx="1071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itchFamily="18" charset="0"/>
              </a:defRPr>
            </a:lvl4pPr>
            <a:lvl5pPr marL="2057400" indent="-228600">
              <a:spcBef>
                <a:spcPts val="375"/>
              </a:spcBef>
              <a:buClr>
                <a:srgbClr val="A28E6A"/>
              </a:buClr>
              <a:buChar char="o"/>
              <a:defRPr sz="2000">
                <a:solidFill>
                  <a:schemeClr val="tx1"/>
                </a:solidFill>
                <a:latin typeface="Perpetua"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itchFamily="18" charset="0"/>
              </a:defRPr>
            </a:lvl9pPr>
          </a:lstStyle>
          <a:p>
            <a:pPr eaLnBrk="1" hangingPunct="1">
              <a:spcBef>
                <a:spcPct val="0"/>
              </a:spcBef>
              <a:buClrTx/>
              <a:buSzTx/>
              <a:buFontTx/>
              <a:buNone/>
            </a:pPr>
            <a:r>
              <a:rPr lang="en-US" altLang="en-US" sz="2800" b="1">
                <a:solidFill>
                  <a:srgbClr val="C00000"/>
                </a:solidFill>
                <a:latin typeface="Times New Roman" panose="02020603050405020304" pitchFamily="18" charset="0"/>
                <a:cs typeface="Times New Roman" panose="02020603050405020304" pitchFamily="18" charset="0"/>
              </a:rPr>
              <a:t>Đúng</a:t>
            </a:r>
          </a:p>
        </p:txBody>
      </p:sp>
    </p:spTree>
    <p:extLst>
      <p:ext uri="{BB962C8B-B14F-4D97-AF65-F5344CB8AC3E}">
        <p14:creationId xmlns:p14="http://schemas.microsoft.com/office/powerpoint/2010/main" val="15047455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0" dur="1000" fill="hold"/>
                                        <p:tgtEl>
                                          <p:spTgt spid="3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22" dur="1000" fill="hold"/>
                                        <p:tgtEl>
                                          <p:spTgt spid="4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34" dur="1000" fill="hold"/>
                                        <p:tgtEl>
                                          <p:spTgt spid="3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4"/>
                                        </p:tgtEl>
                                      </p:cBhvr>
                                    </p:animEffect>
                                  </p:childTnLst>
                                </p:cTn>
                              </p:par>
                              <p:par>
                                <p:cTn id="39" presetID="25"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decel="50000" fill="hold">
                                          <p:stCondLst>
                                            <p:cond delay="0"/>
                                          </p:stCondLst>
                                        </p:cTn>
                                        <p:tgtEl>
                                          <p:spTgt spid="48"/>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48"/>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48"/>
                                        </p:tgtEl>
                                        <p:attrNameLst>
                                          <p:attrName>ppt_w</p:attrName>
                                        </p:attrNameLst>
                                      </p:cBhvr>
                                      <p:tavLst>
                                        <p:tav tm="0">
                                          <p:val>
                                            <p:strVal val="#ppt_w*.05"/>
                                          </p:val>
                                        </p:tav>
                                        <p:tav tm="100000">
                                          <p:val>
                                            <p:strVal val="#ppt_w"/>
                                          </p:val>
                                        </p:tav>
                                      </p:tavLst>
                                    </p:anim>
                                    <p:anim calcmode="lin" valueType="num">
                                      <p:cBhvr>
                                        <p:cTn id="44" dur="1000" fill="hold"/>
                                        <p:tgtEl>
                                          <p:spTgt spid="48"/>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48"/>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48"/>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48"/>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4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56" dur="1000" fill="hold"/>
                                        <p:tgtEl>
                                          <p:spTgt spid="41"/>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41"/>
                                        </p:tgtEl>
                                      </p:cBhvr>
                                    </p:animEffect>
                                  </p:childTnLst>
                                </p:cTn>
                              </p:par>
                              <p:par>
                                <p:cTn id="61" presetID="25"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66" dur="1000" fill="hold"/>
                                        <p:tgtEl>
                                          <p:spTgt spid="49"/>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4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5"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p:cTn id="75"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6"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7"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78" dur="1000" fill="hold"/>
                                        <p:tgtEl>
                                          <p:spTgt spid="42"/>
                                        </p:tgtEl>
                                        <p:attrNameLst>
                                          <p:attrName>ppt_h</p:attrName>
                                        </p:attrNameLst>
                                      </p:cBhvr>
                                      <p:tavLst>
                                        <p:tav tm="0">
                                          <p:val>
                                            <p:strVal val="#ppt_h"/>
                                          </p:val>
                                        </p:tav>
                                        <p:tav tm="100000">
                                          <p:val>
                                            <p:strVal val="#ppt_h"/>
                                          </p:val>
                                        </p:tav>
                                      </p:tavLst>
                                    </p:anim>
                                    <p:anim calcmode="lin" valueType="num">
                                      <p:cBhvr>
                                        <p:cTn id="79"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0"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1"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2" dur="1000" decel="50000">
                                          <p:stCondLst>
                                            <p:cond delay="0"/>
                                          </p:stCondLst>
                                        </p:cTn>
                                        <p:tgtEl>
                                          <p:spTgt spid="42"/>
                                        </p:tgtEl>
                                      </p:cBhvr>
                                    </p:animEffect>
                                  </p:childTnLst>
                                </p:cTn>
                              </p:par>
                              <p:par>
                                <p:cTn id="83" presetID="25"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p:cTn id="85" dur="500" decel="50000" fill="hold">
                                          <p:stCondLst>
                                            <p:cond delay="0"/>
                                          </p:stCondLst>
                                        </p:cTn>
                                        <p:tgtEl>
                                          <p:spTgt spid="50"/>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50"/>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50"/>
                                        </p:tgtEl>
                                        <p:attrNameLst>
                                          <p:attrName>ppt_w</p:attrName>
                                        </p:attrNameLst>
                                      </p:cBhvr>
                                      <p:tavLst>
                                        <p:tav tm="0">
                                          <p:val>
                                            <p:strVal val="#ppt_w*.05"/>
                                          </p:val>
                                        </p:tav>
                                        <p:tav tm="100000">
                                          <p:val>
                                            <p:strVal val="#ppt_w"/>
                                          </p:val>
                                        </p:tav>
                                      </p:tavLst>
                                    </p:anim>
                                    <p:anim calcmode="lin" valueType="num">
                                      <p:cBhvr>
                                        <p:cTn id="88" dur="1000" fill="hold"/>
                                        <p:tgtEl>
                                          <p:spTgt spid="50"/>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50"/>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50"/>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50"/>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50"/>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5" presetClass="entr" presetSubtype="0"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p:cTn id="97"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100" dur="1000" fill="hold"/>
                                        <p:tgtEl>
                                          <p:spTgt spid="43"/>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43"/>
                                        </p:tgtEl>
                                      </p:cBhvr>
                                    </p:animEffect>
                                  </p:childTnLst>
                                </p:cTn>
                              </p:par>
                              <p:par>
                                <p:cTn id="105" presetID="25"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anim calcmode="lin" valueType="num">
                                      <p:cBhvr>
                                        <p:cTn id="10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110" dur="1000" fill="hold"/>
                                        <p:tgtEl>
                                          <p:spTgt spid="47"/>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47"/>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3" presetClass="exit" presetSubtype="10" fill="hold" nodeType="clickEffect">
                                  <p:stCondLst>
                                    <p:cond delay="0"/>
                                  </p:stCondLst>
                                  <p:childTnLst>
                                    <p:animEffect transition="out" filter="blinds(horizontal)">
                                      <p:cBhvr>
                                        <p:cTn id="118" dur="500"/>
                                        <p:tgtEl>
                                          <p:spTgt spid="1104"/>
                                        </p:tgtEl>
                                      </p:cBhvr>
                                    </p:animEffect>
                                    <p:set>
                                      <p:cBhvr>
                                        <p:cTn id="119" dur="1" fill="hold">
                                          <p:stCondLst>
                                            <p:cond delay="499"/>
                                          </p:stCondLst>
                                        </p:cTn>
                                        <p:tgtEl>
                                          <p:spTgt spid="1104"/>
                                        </p:tgtEl>
                                        <p:attrNameLst>
                                          <p:attrName>style.visibility</p:attrName>
                                        </p:attrNameLst>
                                      </p:cBhvr>
                                      <p:to>
                                        <p:strVal val="hidden"/>
                                      </p:to>
                                    </p:set>
                                  </p:childTnLst>
                                </p:cTn>
                              </p:par>
                              <p:par>
                                <p:cTn id="120" presetID="3" presetClass="exit" presetSubtype="10" fill="hold" grpId="1" nodeType="withEffect">
                                  <p:stCondLst>
                                    <p:cond delay="0"/>
                                  </p:stCondLst>
                                  <p:childTnLst>
                                    <p:animEffect transition="out" filter="blinds(horizontal)">
                                      <p:cBhvr>
                                        <p:cTn id="121" dur="500"/>
                                        <p:tgtEl>
                                          <p:spTgt spid="33"/>
                                        </p:tgtEl>
                                      </p:cBhvr>
                                    </p:animEffect>
                                    <p:set>
                                      <p:cBhvr>
                                        <p:cTn id="122" dur="1" fill="hold">
                                          <p:stCondLst>
                                            <p:cond delay="499"/>
                                          </p:stCondLst>
                                        </p:cTn>
                                        <p:tgtEl>
                                          <p:spTgt spid="33"/>
                                        </p:tgtEl>
                                        <p:attrNameLst>
                                          <p:attrName>style.visibility</p:attrName>
                                        </p:attrNameLst>
                                      </p:cBhvr>
                                      <p:to>
                                        <p:strVal val="hidden"/>
                                      </p:to>
                                    </p:set>
                                  </p:childTnLst>
                                </p:cTn>
                              </p:par>
                              <p:par>
                                <p:cTn id="123" presetID="3" presetClass="exit" presetSubtype="10" fill="hold" grpId="1" nodeType="withEffect">
                                  <p:stCondLst>
                                    <p:cond delay="0"/>
                                  </p:stCondLst>
                                  <p:childTnLst>
                                    <p:animEffect transition="out" filter="blinds(horizontal)">
                                      <p:cBhvr>
                                        <p:cTn id="124" dur="500"/>
                                        <p:tgtEl>
                                          <p:spTgt spid="34"/>
                                        </p:tgtEl>
                                      </p:cBhvr>
                                    </p:animEffect>
                                    <p:set>
                                      <p:cBhvr>
                                        <p:cTn id="125" dur="1" fill="hold">
                                          <p:stCondLst>
                                            <p:cond delay="499"/>
                                          </p:stCondLst>
                                        </p:cTn>
                                        <p:tgtEl>
                                          <p:spTgt spid="34"/>
                                        </p:tgtEl>
                                        <p:attrNameLst>
                                          <p:attrName>style.visibility</p:attrName>
                                        </p:attrNameLst>
                                      </p:cBhvr>
                                      <p:to>
                                        <p:strVal val="hidden"/>
                                      </p:to>
                                    </p:set>
                                  </p:childTnLst>
                                </p:cTn>
                              </p:par>
                              <p:par>
                                <p:cTn id="126" presetID="3" presetClass="exit" presetSubtype="10" fill="hold" nodeType="withEffect">
                                  <p:stCondLst>
                                    <p:cond delay="0"/>
                                  </p:stCondLst>
                                  <p:childTnLst>
                                    <p:animEffect transition="out" filter="blinds(horizontal)">
                                      <p:cBhvr>
                                        <p:cTn id="127" dur="500"/>
                                        <p:tgtEl>
                                          <p:spTgt spid="1038"/>
                                        </p:tgtEl>
                                      </p:cBhvr>
                                    </p:animEffect>
                                    <p:set>
                                      <p:cBhvr>
                                        <p:cTn id="128" dur="1" fill="hold">
                                          <p:stCondLst>
                                            <p:cond delay="499"/>
                                          </p:stCondLst>
                                        </p:cTn>
                                        <p:tgtEl>
                                          <p:spTgt spid="1038"/>
                                        </p:tgtEl>
                                        <p:attrNameLst>
                                          <p:attrName>style.visibility</p:attrName>
                                        </p:attrNameLst>
                                      </p:cBhvr>
                                      <p:to>
                                        <p:strVal val="hidden"/>
                                      </p:to>
                                    </p:set>
                                  </p:childTnLst>
                                </p:cTn>
                              </p:par>
                              <p:par>
                                <p:cTn id="129" presetID="3" presetClass="exit" presetSubtype="10" fill="hold" nodeType="withEffect">
                                  <p:stCondLst>
                                    <p:cond delay="0"/>
                                  </p:stCondLst>
                                  <p:childTnLst>
                                    <p:animEffect transition="out" filter="blinds(horizontal)">
                                      <p:cBhvr>
                                        <p:cTn id="130" dur="500"/>
                                        <p:tgtEl>
                                          <p:spTgt spid="1039"/>
                                        </p:tgtEl>
                                      </p:cBhvr>
                                    </p:animEffect>
                                    <p:set>
                                      <p:cBhvr>
                                        <p:cTn id="131" dur="1" fill="hold">
                                          <p:stCondLst>
                                            <p:cond delay="499"/>
                                          </p:stCondLst>
                                        </p:cTn>
                                        <p:tgtEl>
                                          <p:spTgt spid="1039"/>
                                        </p:tgtEl>
                                        <p:attrNameLst>
                                          <p:attrName>style.visibility</p:attrName>
                                        </p:attrNameLst>
                                      </p:cBhvr>
                                      <p:to>
                                        <p:strVal val="hidden"/>
                                      </p:to>
                                    </p:set>
                                  </p:childTnLst>
                                </p:cTn>
                              </p:par>
                              <p:par>
                                <p:cTn id="132" presetID="3" presetClass="exit" presetSubtype="10" fill="hold" nodeType="withEffect">
                                  <p:stCondLst>
                                    <p:cond delay="0"/>
                                  </p:stCondLst>
                                  <p:childTnLst>
                                    <p:animEffect transition="out" filter="blinds(horizontal)">
                                      <p:cBhvr>
                                        <p:cTn id="133" dur="500"/>
                                        <p:tgtEl>
                                          <p:spTgt spid="1040"/>
                                        </p:tgtEl>
                                      </p:cBhvr>
                                    </p:animEffect>
                                    <p:set>
                                      <p:cBhvr>
                                        <p:cTn id="134" dur="1" fill="hold">
                                          <p:stCondLst>
                                            <p:cond delay="499"/>
                                          </p:stCondLst>
                                        </p:cTn>
                                        <p:tgtEl>
                                          <p:spTgt spid="1040"/>
                                        </p:tgtEl>
                                        <p:attrNameLst>
                                          <p:attrName>style.visibility</p:attrName>
                                        </p:attrNameLst>
                                      </p:cBhvr>
                                      <p:to>
                                        <p:strVal val="hidden"/>
                                      </p:to>
                                    </p:set>
                                  </p:childTnLst>
                                </p:cTn>
                              </p:par>
                              <p:par>
                                <p:cTn id="135" presetID="3" presetClass="exit" presetSubtype="10" fill="hold" nodeType="withEffect">
                                  <p:stCondLst>
                                    <p:cond delay="0"/>
                                  </p:stCondLst>
                                  <p:childTnLst>
                                    <p:animEffect transition="out" filter="blinds(horizontal)">
                                      <p:cBhvr>
                                        <p:cTn id="136" dur="500"/>
                                        <p:tgtEl>
                                          <p:spTgt spid="1041"/>
                                        </p:tgtEl>
                                      </p:cBhvr>
                                    </p:animEffect>
                                    <p:set>
                                      <p:cBhvr>
                                        <p:cTn id="137" dur="1" fill="hold">
                                          <p:stCondLst>
                                            <p:cond delay="499"/>
                                          </p:stCondLst>
                                        </p:cTn>
                                        <p:tgtEl>
                                          <p:spTgt spid="1041"/>
                                        </p:tgtEl>
                                        <p:attrNameLst>
                                          <p:attrName>style.visibility</p:attrName>
                                        </p:attrNameLst>
                                      </p:cBhvr>
                                      <p:to>
                                        <p:strVal val="hidden"/>
                                      </p:to>
                                    </p:set>
                                  </p:childTnLst>
                                </p:cTn>
                              </p:par>
                              <p:par>
                                <p:cTn id="138" presetID="3" presetClass="exit" presetSubtype="10" fill="hold" nodeType="withEffect">
                                  <p:stCondLst>
                                    <p:cond delay="0"/>
                                  </p:stCondLst>
                                  <p:childTnLst>
                                    <p:animEffect transition="out" filter="blinds(horizontal)">
                                      <p:cBhvr>
                                        <p:cTn id="139" dur="500"/>
                                        <p:tgtEl>
                                          <p:spTgt spid="1042"/>
                                        </p:tgtEl>
                                      </p:cBhvr>
                                    </p:animEffect>
                                    <p:set>
                                      <p:cBhvr>
                                        <p:cTn id="140" dur="1" fill="hold">
                                          <p:stCondLst>
                                            <p:cond delay="499"/>
                                          </p:stCondLst>
                                        </p:cTn>
                                        <p:tgtEl>
                                          <p:spTgt spid="1042"/>
                                        </p:tgtEl>
                                        <p:attrNameLst>
                                          <p:attrName>style.visibility</p:attrName>
                                        </p:attrNameLst>
                                      </p:cBhvr>
                                      <p:to>
                                        <p:strVal val="hidden"/>
                                      </p:to>
                                    </p:set>
                                  </p:childTnLst>
                                </p:cTn>
                              </p:par>
                              <p:par>
                                <p:cTn id="141" presetID="3" presetClass="exit" presetSubtype="10" fill="hold" grpId="1" nodeType="withEffect">
                                  <p:stCondLst>
                                    <p:cond delay="0"/>
                                  </p:stCondLst>
                                  <p:childTnLst>
                                    <p:animEffect transition="out" filter="blinds(horizontal)">
                                      <p:cBhvr>
                                        <p:cTn id="142" dur="500"/>
                                        <p:tgtEl>
                                          <p:spTgt spid="41"/>
                                        </p:tgtEl>
                                      </p:cBhvr>
                                    </p:animEffect>
                                    <p:set>
                                      <p:cBhvr>
                                        <p:cTn id="143" dur="1" fill="hold">
                                          <p:stCondLst>
                                            <p:cond delay="499"/>
                                          </p:stCondLst>
                                        </p:cTn>
                                        <p:tgtEl>
                                          <p:spTgt spid="41"/>
                                        </p:tgtEl>
                                        <p:attrNameLst>
                                          <p:attrName>style.visibility</p:attrName>
                                        </p:attrNameLst>
                                      </p:cBhvr>
                                      <p:to>
                                        <p:strVal val="hidden"/>
                                      </p:to>
                                    </p:set>
                                  </p:childTnLst>
                                </p:cTn>
                              </p:par>
                              <p:par>
                                <p:cTn id="144" presetID="3" presetClass="exit" presetSubtype="10" fill="hold" grpId="1" nodeType="withEffect">
                                  <p:stCondLst>
                                    <p:cond delay="0"/>
                                  </p:stCondLst>
                                  <p:childTnLst>
                                    <p:animEffect transition="out" filter="blinds(horizontal)">
                                      <p:cBhvr>
                                        <p:cTn id="145" dur="500"/>
                                        <p:tgtEl>
                                          <p:spTgt spid="42"/>
                                        </p:tgtEl>
                                      </p:cBhvr>
                                    </p:animEffect>
                                    <p:set>
                                      <p:cBhvr>
                                        <p:cTn id="146" dur="1" fill="hold">
                                          <p:stCondLst>
                                            <p:cond delay="499"/>
                                          </p:stCondLst>
                                        </p:cTn>
                                        <p:tgtEl>
                                          <p:spTgt spid="42"/>
                                        </p:tgtEl>
                                        <p:attrNameLst>
                                          <p:attrName>style.visibility</p:attrName>
                                        </p:attrNameLst>
                                      </p:cBhvr>
                                      <p:to>
                                        <p:strVal val="hidden"/>
                                      </p:to>
                                    </p:set>
                                  </p:childTnLst>
                                </p:cTn>
                              </p:par>
                              <p:par>
                                <p:cTn id="147" presetID="3" presetClass="exit" presetSubtype="10" fill="hold" grpId="1" nodeType="withEffect">
                                  <p:stCondLst>
                                    <p:cond delay="0"/>
                                  </p:stCondLst>
                                  <p:childTnLst>
                                    <p:animEffect transition="out" filter="blinds(horizontal)">
                                      <p:cBhvr>
                                        <p:cTn id="148" dur="500"/>
                                        <p:tgtEl>
                                          <p:spTgt spid="43"/>
                                        </p:tgtEl>
                                      </p:cBhvr>
                                    </p:animEffect>
                                    <p:set>
                                      <p:cBhvr>
                                        <p:cTn id="149" dur="1" fill="hold">
                                          <p:stCondLst>
                                            <p:cond delay="499"/>
                                          </p:stCondLst>
                                        </p:cTn>
                                        <p:tgtEl>
                                          <p:spTgt spid="43"/>
                                        </p:tgtEl>
                                        <p:attrNameLst>
                                          <p:attrName>style.visibility</p:attrName>
                                        </p:attrNameLst>
                                      </p:cBhvr>
                                      <p:to>
                                        <p:strVal val="hidden"/>
                                      </p:to>
                                    </p:set>
                                  </p:childTnLst>
                                </p:cTn>
                              </p:par>
                              <p:par>
                                <p:cTn id="150" presetID="3" presetClass="exit" presetSubtype="10" fill="hold" grpId="1" nodeType="withEffect">
                                  <p:stCondLst>
                                    <p:cond delay="0"/>
                                  </p:stCondLst>
                                  <p:childTnLst>
                                    <p:animEffect transition="out" filter="blinds(horizontal)">
                                      <p:cBhvr>
                                        <p:cTn id="151" dur="500"/>
                                        <p:tgtEl>
                                          <p:spTgt spid="46"/>
                                        </p:tgtEl>
                                      </p:cBhvr>
                                    </p:animEffect>
                                    <p:set>
                                      <p:cBhvr>
                                        <p:cTn id="152" dur="1" fill="hold">
                                          <p:stCondLst>
                                            <p:cond delay="499"/>
                                          </p:stCondLst>
                                        </p:cTn>
                                        <p:tgtEl>
                                          <p:spTgt spid="46"/>
                                        </p:tgtEl>
                                        <p:attrNameLst>
                                          <p:attrName>style.visibility</p:attrName>
                                        </p:attrNameLst>
                                      </p:cBhvr>
                                      <p:to>
                                        <p:strVal val="hidden"/>
                                      </p:to>
                                    </p:set>
                                  </p:childTnLst>
                                </p:cTn>
                              </p:par>
                              <p:par>
                                <p:cTn id="153" presetID="3" presetClass="exit" presetSubtype="10" fill="hold" grpId="1" nodeType="withEffect">
                                  <p:stCondLst>
                                    <p:cond delay="0"/>
                                  </p:stCondLst>
                                  <p:childTnLst>
                                    <p:animEffect transition="out" filter="blinds(horizontal)">
                                      <p:cBhvr>
                                        <p:cTn id="154" dur="500"/>
                                        <p:tgtEl>
                                          <p:spTgt spid="47"/>
                                        </p:tgtEl>
                                      </p:cBhvr>
                                    </p:animEffect>
                                    <p:set>
                                      <p:cBhvr>
                                        <p:cTn id="155" dur="1" fill="hold">
                                          <p:stCondLst>
                                            <p:cond delay="499"/>
                                          </p:stCondLst>
                                        </p:cTn>
                                        <p:tgtEl>
                                          <p:spTgt spid="47"/>
                                        </p:tgtEl>
                                        <p:attrNameLst>
                                          <p:attrName>style.visibility</p:attrName>
                                        </p:attrNameLst>
                                      </p:cBhvr>
                                      <p:to>
                                        <p:strVal val="hidden"/>
                                      </p:to>
                                    </p:set>
                                  </p:childTnLst>
                                </p:cTn>
                              </p:par>
                              <p:par>
                                <p:cTn id="156" presetID="3" presetClass="exit" presetSubtype="10" fill="hold" grpId="1" nodeType="withEffect">
                                  <p:stCondLst>
                                    <p:cond delay="0"/>
                                  </p:stCondLst>
                                  <p:childTnLst>
                                    <p:animEffect transition="out" filter="blinds(horizontal)">
                                      <p:cBhvr>
                                        <p:cTn id="157" dur="500"/>
                                        <p:tgtEl>
                                          <p:spTgt spid="48"/>
                                        </p:tgtEl>
                                      </p:cBhvr>
                                    </p:animEffect>
                                    <p:set>
                                      <p:cBhvr>
                                        <p:cTn id="158" dur="1" fill="hold">
                                          <p:stCondLst>
                                            <p:cond delay="499"/>
                                          </p:stCondLst>
                                        </p:cTn>
                                        <p:tgtEl>
                                          <p:spTgt spid="48"/>
                                        </p:tgtEl>
                                        <p:attrNameLst>
                                          <p:attrName>style.visibility</p:attrName>
                                        </p:attrNameLst>
                                      </p:cBhvr>
                                      <p:to>
                                        <p:strVal val="hidden"/>
                                      </p:to>
                                    </p:set>
                                  </p:childTnLst>
                                </p:cTn>
                              </p:par>
                              <p:par>
                                <p:cTn id="159" presetID="3" presetClass="exit" presetSubtype="10" fill="hold" grpId="1" nodeType="withEffect">
                                  <p:stCondLst>
                                    <p:cond delay="0"/>
                                  </p:stCondLst>
                                  <p:childTnLst>
                                    <p:animEffect transition="out" filter="blinds(horizontal)">
                                      <p:cBhvr>
                                        <p:cTn id="160" dur="500"/>
                                        <p:tgtEl>
                                          <p:spTgt spid="49"/>
                                        </p:tgtEl>
                                      </p:cBhvr>
                                    </p:animEffect>
                                    <p:set>
                                      <p:cBhvr>
                                        <p:cTn id="161" dur="1" fill="hold">
                                          <p:stCondLst>
                                            <p:cond delay="499"/>
                                          </p:stCondLst>
                                        </p:cTn>
                                        <p:tgtEl>
                                          <p:spTgt spid="49"/>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50"/>
                                        </p:tgtEl>
                                      </p:cBhvr>
                                    </p:animEffect>
                                    <p:set>
                                      <p:cBhvr>
                                        <p:cTn id="164" dur="1" fill="hold">
                                          <p:stCondLst>
                                            <p:cond delay="499"/>
                                          </p:stCondLst>
                                        </p:cTn>
                                        <p:tgtEl>
                                          <p:spTgt spid="50"/>
                                        </p:tgtEl>
                                        <p:attrNameLst>
                                          <p:attrName>style.visibility</p:attrName>
                                        </p:attrNameLst>
                                      </p:cBhvr>
                                      <p:to>
                                        <p:strVal val="hidden"/>
                                      </p:to>
                                    </p:set>
                                  </p:childTnLst>
                                </p:cTn>
                              </p:par>
                              <p:par>
                                <p:cTn id="165" presetID="3" presetClass="exit" presetSubtype="10" fill="hold" grpId="0" nodeType="withEffect">
                                  <p:stCondLst>
                                    <p:cond delay="0"/>
                                  </p:stCondLst>
                                  <p:childTnLst>
                                    <p:animEffect transition="out" filter="blinds(horizontal)">
                                      <p:cBhvr>
                                        <p:cTn id="166" dur="500"/>
                                        <p:tgtEl>
                                          <p:spTgt spid="1086"/>
                                        </p:tgtEl>
                                      </p:cBhvr>
                                    </p:animEffect>
                                    <p:set>
                                      <p:cBhvr>
                                        <p:cTn id="167" dur="1" fill="hold">
                                          <p:stCondLst>
                                            <p:cond delay="499"/>
                                          </p:stCondLst>
                                        </p:cTn>
                                        <p:tgtEl>
                                          <p:spTgt spid="10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 grpId="0"/>
      <p:bldP spid="33" grpId="0"/>
      <p:bldP spid="33" grpId="1"/>
      <p:bldP spid="34" grpId="0"/>
      <p:bldP spid="34" grpId="1"/>
      <p:bldP spid="41" grpId="0"/>
      <p:bldP spid="41" grpId="1"/>
      <p:bldP spid="42" grpId="0"/>
      <p:bldP spid="42" grpId="1"/>
      <p:bldP spid="43" grpId="0"/>
      <p:bldP spid="43" grpId="1"/>
      <p:bldP spid="46" grpId="0"/>
      <p:bldP spid="46" grpId="1"/>
      <p:bldP spid="47" grpId="0"/>
      <p:bldP spid="47" grpId="1"/>
      <p:bldP spid="48" grpId="0"/>
      <p:bldP spid="48" grpId="1"/>
      <p:bldP spid="49" grpId="0"/>
      <p:bldP spid="49" grpId="1"/>
      <p:bldP spid="50" grpId="0"/>
      <p:bldP spid="5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845F-91B2-46E6-8A45-773A1FBF8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964" y="854149"/>
            <a:ext cx="10210800" cy="5861475"/>
          </a:xfrm>
          <a:prstGeom prst="rect">
            <a:avLst/>
          </a:prstGeom>
        </p:spPr>
      </p:pic>
      <p:pic>
        <p:nvPicPr>
          <p:cNvPr id="8" name="Picture 7">
            <a:extLst>
              <a:ext uri="{FF2B5EF4-FFF2-40B4-BE49-F238E27FC236}">
                <a16:creationId xmlns:a16="http://schemas.microsoft.com/office/drawing/2014/main" id="{1E647A35-CBF6-4FAE-90BB-80FC44752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70" y="6288605"/>
            <a:ext cx="2023497" cy="181468"/>
          </a:xfrm>
          <a:prstGeom prst="rect">
            <a:avLst/>
          </a:prstGeom>
        </p:spPr>
      </p:pic>
      <p:sp>
        <p:nvSpPr>
          <p:cNvPr id="9" name="TextBox 8">
            <a:extLst>
              <a:ext uri="{FF2B5EF4-FFF2-40B4-BE49-F238E27FC236}">
                <a16:creationId xmlns:a16="http://schemas.microsoft.com/office/drawing/2014/main" id="{C4556464-D3FE-4F7E-AE85-8A104F1C221A}"/>
              </a:ext>
            </a:extLst>
          </p:cNvPr>
          <p:cNvSpPr txBox="1"/>
          <p:nvPr/>
        </p:nvSpPr>
        <p:spPr>
          <a:xfrm>
            <a:off x="2064327" y="207818"/>
            <a:ext cx="7924800" cy="646331"/>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TRÒ CHƠI MỞ TRANH</a:t>
            </a:r>
          </a:p>
        </p:txBody>
      </p:sp>
      <p:sp>
        <p:nvSpPr>
          <p:cNvPr id="10" name="Rectangle 9">
            <a:hlinkClick r:id="rId4" action="ppaction://hlinksldjump"/>
            <a:extLst>
              <a:ext uri="{FF2B5EF4-FFF2-40B4-BE49-F238E27FC236}">
                <a16:creationId xmlns:a16="http://schemas.microsoft.com/office/drawing/2014/main" id="{25048387-CFC4-44B6-A647-93EDB0E16221}"/>
              </a:ext>
            </a:extLst>
          </p:cNvPr>
          <p:cNvSpPr/>
          <p:nvPr/>
        </p:nvSpPr>
        <p:spPr>
          <a:xfrm>
            <a:off x="263236" y="854149"/>
            <a:ext cx="1177637" cy="683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1</a:t>
            </a:r>
          </a:p>
        </p:txBody>
      </p:sp>
      <p:sp>
        <p:nvSpPr>
          <p:cNvPr id="14" name="Rectangle 13">
            <a:hlinkClick r:id="rId5" action="ppaction://hlinksldjump"/>
            <a:extLst>
              <a:ext uri="{FF2B5EF4-FFF2-40B4-BE49-F238E27FC236}">
                <a16:creationId xmlns:a16="http://schemas.microsoft.com/office/drawing/2014/main" id="{79FBB324-6277-48F3-B153-36505A936A6B}"/>
              </a:ext>
            </a:extLst>
          </p:cNvPr>
          <p:cNvSpPr/>
          <p:nvPr/>
        </p:nvSpPr>
        <p:spPr>
          <a:xfrm>
            <a:off x="263236" y="1823967"/>
            <a:ext cx="1177637" cy="68370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hlinkClick r:id="rId5" action="ppaction://hlinksldjump"/>
              </a:rPr>
              <a:t>2</a:t>
            </a:r>
            <a:endParaRPr lang="en-US" sz="3600" dirty="0">
              <a:latin typeface="Times New Roman" panose="02020603050405020304" pitchFamily="18" charset="0"/>
              <a:cs typeface="Times New Roman" panose="02020603050405020304" pitchFamily="18" charset="0"/>
            </a:endParaRPr>
          </a:p>
        </p:txBody>
      </p:sp>
      <p:sp>
        <p:nvSpPr>
          <p:cNvPr id="15" name="Rectangle 14">
            <a:hlinkClick r:id="rId6" action="ppaction://hlinksldjump"/>
            <a:extLst>
              <a:ext uri="{FF2B5EF4-FFF2-40B4-BE49-F238E27FC236}">
                <a16:creationId xmlns:a16="http://schemas.microsoft.com/office/drawing/2014/main" id="{C56F9E60-DD5D-46DC-9A7B-DF3731067081}"/>
              </a:ext>
            </a:extLst>
          </p:cNvPr>
          <p:cNvSpPr/>
          <p:nvPr/>
        </p:nvSpPr>
        <p:spPr>
          <a:xfrm>
            <a:off x="263235" y="2793785"/>
            <a:ext cx="1177637" cy="6837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3</a:t>
            </a:r>
          </a:p>
        </p:txBody>
      </p:sp>
      <p:sp>
        <p:nvSpPr>
          <p:cNvPr id="16" name="Rectangle 15">
            <a:hlinkClick r:id="rId7" action="ppaction://hlinksldjump"/>
            <a:extLst>
              <a:ext uri="{FF2B5EF4-FFF2-40B4-BE49-F238E27FC236}">
                <a16:creationId xmlns:a16="http://schemas.microsoft.com/office/drawing/2014/main" id="{2F42647F-D137-4C37-80C3-FB090C0C1C23}"/>
              </a:ext>
            </a:extLst>
          </p:cNvPr>
          <p:cNvSpPr/>
          <p:nvPr/>
        </p:nvSpPr>
        <p:spPr>
          <a:xfrm>
            <a:off x="263234" y="3763603"/>
            <a:ext cx="1177637" cy="68370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4</a:t>
            </a:r>
          </a:p>
        </p:txBody>
      </p:sp>
      <p:sp>
        <p:nvSpPr>
          <p:cNvPr id="17" name="Rectangle 16">
            <a:extLst>
              <a:ext uri="{FF2B5EF4-FFF2-40B4-BE49-F238E27FC236}">
                <a16:creationId xmlns:a16="http://schemas.microsoft.com/office/drawing/2014/main" id="{5FB137FA-4C28-4F72-9239-560BB0D89BE2}"/>
              </a:ext>
            </a:extLst>
          </p:cNvPr>
          <p:cNvSpPr/>
          <p:nvPr/>
        </p:nvSpPr>
        <p:spPr>
          <a:xfrm>
            <a:off x="1717960" y="854149"/>
            <a:ext cx="5126183" cy="2909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Times New Roman" panose="02020603050405020304" pitchFamily="18" charset="0"/>
                <a:cs typeface="Times New Roman" panose="02020603050405020304" pitchFamily="18" charset="0"/>
              </a:rPr>
              <a:t>1</a:t>
            </a:r>
          </a:p>
        </p:txBody>
      </p:sp>
      <p:sp>
        <p:nvSpPr>
          <p:cNvPr id="18" name="Rectangle 17">
            <a:extLst>
              <a:ext uri="{FF2B5EF4-FFF2-40B4-BE49-F238E27FC236}">
                <a16:creationId xmlns:a16="http://schemas.microsoft.com/office/drawing/2014/main" id="{CB10E7BE-CAE6-4657-8A45-F947199BD7BF}"/>
              </a:ext>
            </a:extLst>
          </p:cNvPr>
          <p:cNvSpPr/>
          <p:nvPr/>
        </p:nvSpPr>
        <p:spPr>
          <a:xfrm>
            <a:off x="6802581" y="854149"/>
            <a:ext cx="5126183" cy="2946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Times New Roman" panose="02020603050405020304" pitchFamily="18" charset="0"/>
                <a:cs typeface="Times New Roman" panose="02020603050405020304" pitchFamily="18" charset="0"/>
              </a:rPr>
              <a:t>2</a:t>
            </a:r>
          </a:p>
        </p:txBody>
      </p:sp>
      <p:sp>
        <p:nvSpPr>
          <p:cNvPr id="20" name="Rectangle 19">
            <a:extLst>
              <a:ext uri="{FF2B5EF4-FFF2-40B4-BE49-F238E27FC236}">
                <a16:creationId xmlns:a16="http://schemas.microsoft.com/office/drawing/2014/main" id="{29FD846E-B65B-46E4-A066-4371A12EFC92}"/>
              </a:ext>
            </a:extLst>
          </p:cNvPr>
          <p:cNvSpPr/>
          <p:nvPr/>
        </p:nvSpPr>
        <p:spPr>
          <a:xfrm>
            <a:off x="1717960" y="3703352"/>
            <a:ext cx="5126183" cy="30122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Times New Roman" panose="02020603050405020304" pitchFamily="18" charset="0"/>
                <a:cs typeface="Times New Roman" panose="02020603050405020304" pitchFamily="18" charset="0"/>
              </a:rPr>
              <a:t>4</a:t>
            </a:r>
          </a:p>
        </p:txBody>
      </p:sp>
      <p:sp>
        <p:nvSpPr>
          <p:cNvPr id="21" name="Rectangle 20">
            <a:extLst>
              <a:ext uri="{FF2B5EF4-FFF2-40B4-BE49-F238E27FC236}">
                <a16:creationId xmlns:a16="http://schemas.microsoft.com/office/drawing/2014/main" id="{3BB2A9BE-AE43-4E70-83EF-87D417DDAFA8}"/>
              </a:ext>
            </a:extLst>
          </p:cNvPr>
          <p:cNvSpPr/>
          <p:nvPr/>
        </p:nvSpPr>
        <p:spPr>
          <a:xfrm>
            <a:off x="6802581" y="3703353"/>
            <a:ext cx="5126183" cy="3012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74897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7"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36D33-618D-4310-83CC-B386A54B51EB}"/>
              </a:ext>
            </a:extLst>
          </p:cNvPr>
          <p:cNvSpPr txBox="1"/>
          <p:nvPr/>
        </p:nvSpPr>
        <p:spPr>
          <a:xfrm>
            <a:off x="706582" y="396903"/>
            <a:ext cx="10903527" cy="3431709"/>
          </a:xfrm>
          <a:prstGeom prst="rect">
            <a:avLst/>
          </a:prstGeom>
          <a:noFill/>
        </p:spPr>
        <p:txBody>
          <a:bodyPr wrap="square" rtlCol="0">
            <a:spAutoFit/>
          </a:bodyPr>
          <a:lstStyle/>
          <a:p>
            <a:pPr lvl="0" eaLnBrk="0" fontAlgn="base" hangingPunct="0">
              <a:spcAft>
                <a:spcPts val="600"/>
              </a:spcAft>
            </a:pPr>
            <a:r>
              <a:rPr lang="en-US" sz="3200" b="1" u="sng" dirty="0" err="1">
                <a:latin typeface="Times New Roman" panose="02020603050405020304" pitchFamily="18" charset="0"/>
                <a:cs typeface="Times New Roman" panose="02020603050405020304" pitchFamily="18" charset="0"/>
              </a:rPr>
              <a:t>Câu</a:t>
            </a:r>
            <a:r>
              <a:rPr lang="en-US" sz="3200" b="1" u="sng"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nl-NL" sz="3200" b="1" dirty="0" smtClean="0">
                <a:solidFill>
                  <a:srgbClr val="000000"/>
                </a:solidFill>
                <a:latin typeface="Times New Roman" pitchFamily="18" charset="0"/>
                <a:ea typeface="Times New Roman" pitchFamily="18" charset="0"/>
                <a:cs typeface="Times New Roman" pitchFamily="18" charset="0"/>
              </a:rPr>
              <a:t>Cách </a:t>
            </a:r>
            <a:r>
              <a:rPr lang="nl-NL" sz="3200" b="1" dirty="0">
                <a:solidFill>
                  <a:srgbClr val="000000"/>
                </a:solidFill>
                <a:latin typeface="Times New Roman" pitchFamily="18" charset="0"/>
                <a:ea typeface="Times New Roman" pitchFamily="18" charset="0"/>
                <a:cs typeface="Times New Roman" pitchFamily="18" charset="0"/>
              </a:rPr>
              <a:t>viết nào sau đây đúng  </a:t>
            </a:r>
            <a:endParaRPr lang="vi-VN" sz="3200" b="1" dirty="0">
              <a:latin typeface="Times New Roman" pitchFamily="18" charset="0"/>
              <a:ea typeface="Times New Roman" pitchFamily="18" charset="0"/>
              <a:cs typeface="Times New Roman" pitchFamily="18" charset="0"/>
            </a:endParaRPr>
          </a:p>
          <a:p>
            <a:pPr lvl="0" eaLnBrk="0" fontAlgn="base" hangingPunct="0">
              <a:spcAft>
                <a:spcPts val="600"/>
              </a:spcAft>
            </a:pPr>
            <a:r>
              <a:rPr lang="vi-VN" sz="3200" dirty="0">
                <a:solidFill>
                  <a:srgbClr val="000000"/>
                </a:solidFill>
                <a:latin typeface="Times New Roman" pitchFamily="18" charset="0"/>
                <a:cs typeface="Times New Roman" pitchFamily="18" charset="0"/>
              </a:rPr>
              <a:t>	</a:t>
            </a:r>
            <a:r>
              <a:rPr lang="nl-NL" sz="3200" dirty="0">
                <a:solidFill>
                  <a:srgbClr val="000000"/>
                </a:solidFill>
                <a:latin typeface="Times New Roman" pitchFamily="18" charset="0"/>
                <a:cs typeface="Times New Roman" pitchFamily="18" charset="0"/>
              </a:rPr>
              <a:t>A. Tập hợp Z = {-3; -1; 1; 1; 2; 3;….}	 </a:t>
            </a:r>
            <a:endParaRPr lang="vi-VN" sz="3200" dirty="0">
              <a:latin typeface="Times New Roman" pitchFamily="18" charset="0"/>
              <a:ea typeface="Times New Roman" pitchFamily="18" charset="0"/>
              <a:cs typeface="Times New Roman" pitchFamily="18" charset="0"/>
            </a:endParaRPr>
          </a:p>
          <a:p>
            <a:pPr lvl="0" eaLnBrk="0" fontAlgn="base" hangingPunct="0">
              <a:spcAft>
                <a:spcPts val="600"/>
              </a:spcAft>
            </a:pPr>
            <a:r>
              <a:rPr lang="nl-NL" sz="3200" dirty="0">
                <a:solidFill>
                  <a:srgbClr val="000000"/>
                </a:solidFill>
                <a:latin typeface="Times New Roman" pitchFamily="18" charset="0"/>
                <a:cs typeface="Times New Roman" pitchFamily="18" charset="0"/>
              </a:rPr>
              <a:t>	B. Tập hợp Z = {…; -2; -1; 0; 2; 3;…}</a:t>
            </a:r>
            <a:endParaRPr lang="vi-VN" sz="3200" dirty="0">
              <a:latin typeface="Times New Roman" pitchFamily="18" charset="0"/>
              <a:ea typeface="Times New Roman" pitchFamily="18" charset="0"/>
              <a:cs typeface="Times New Roman" pitchFamily="18" charset="0"/>
            </a:endParaRPr>
          </a:p>
          <a:p>
            <a:pPr lvl="0" eaLnBrk="0" fontAlgn="base" hangingPunct="0">
              <a:spcAft>
                <a:spcPts val="600"/>
              </a:spcAft>
            </a:pPr>
            <a:r>
              <a:rPr lang="nl-NL" sz="3200" dirty="0">
                <a:solidFill>
                  <a:srgbClr val="000000"/>
                </a:solidFill>
                <a:latin typeface="Times New Roman" pitchFamily="18" charset="0"/>
                <a:cs typeface="Times New Roman" pitchFamily="18" charset="0"/>
              </a:rPr>
              <a:t>	C. Tập hợp Z = {…; -2; -1; 0; 1; 2; ….}</a:t>
            </a:r>
            <a:endParaRPr lang="vi-VN" sz="3200" dirty="0">
              <a:latin typeface="Times New Roman" pitchFamily="18" charset="0"/>
              <a:ea typeface="Times New Roman" pitchFamily="18" charset="0"/>
              <a:cs typeface="Times New Roman" pitchFamily="18" charset="0"/>
            </a:endParaRPr>
          </a:p>
          <a:p>
            <a:pPr lvl="0" eaLnBrk="0" fontAlgn="base" hangingPunct="0">
              <a:spcAft>
                <a:spcPts val="600"/>
              </a:spcAft>
            </a:pPr>
            <a:r>
              <a:rPr lang="nl-NL"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	</a:t>
            </a:r>
            <a:r>
              <a:rPr lang="nl-NL" sz="3200" dirty="0">
                <a:solidFill>
                  <a:srgbClr val="000000"/>
                </a:solidFill>
                <a:latin typeface="Times New Roman" pitchFamily="18" charset="0"/>
                <a:cs typeface="Times New Roman" pitchFamily="18" charset="0"/>
              </a:rPr>
              <a:t>D. Tập hợp Z = {0; 1; 2; 3;…} </a:t>
            </a:r>
          </a:p>
          <a:p>
            <a:endParaRPr lang="en-US" sz="3200" dirty="0">
              <a:latin typeface="Times New Roman" panose="02020603050405020304" pitchFamily="18" charset="0"/>
              <a:cs typeface="Times New Roman" panose="02020603050405020304" pitchFamily="18" charset="0"/>
            </a:endParaRPr>
          </a:p>
        </p:txBody>
      </p:sp>
      <p:sp>
        <p:nvSpPr>
          <p:cNvPr id="8" name="Arrow: Left 7">
            <a:hlinkClick r:id="rId2" action="ppaction://hlinksldjump"/>
            <a:extLst>
              <a:ext uri="{FF2B5EF4-FFF2-40B4-BE49-F238E27FC236}">
                <a16:creationId xmlns:a16="http://schemas.microsoft.com/office/drawing/2014/main" id="{75F12C38-51AF-4488-B5E5-D8D96C58BEBB}"/>
              </a:ext>
            </a:extLst>
          </p:cNvPr>
          <p:cNvSpPr/>
          <p:nvPr/>
        </p:nvSpPr>
        <p:spPr>
          <a:xfrm>
            <a:off x="10337814" y="5985164"/>
            <a:ext cx="1272295" cy="5403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061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1353</Words>
  <Application>Microsoft Office PowerPoint</Application>
  <PresentationFormat>Widescreen</PresentationFormat>
  <Paragraphs>183</Paragraphs>
  <Slides>20</Slides>
  <Notes>0</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0" baseType="lpstr">
      <vt:lpstr>.VnTimes</vt:lpstr>
      <vt:lpstr>Arial</vt:lpstr>
      <vt:lpstr>Calibri</vt:lpstr>
      <vt:lpstr>Calibri Light</vt:lpstr>
      <vt:lpstr>Symbol</vt:lpstr>
      <vt:lpstr>Tahoma</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dovandat0707@gmail.com</dc:creator>
  <cp:lastModifiedBy>Admin</cp:lastModifiedBy>
  <cp:revision>125</cp:revision>
  <dcterms:created xsi:type="dcterms:W3CDTF">2021-08-12T15:09:34Z</dcterms:created>
  <dcterms:modified xsi:type="dcterms:W3CDTF">2024-11-12T15:20:09Z</dcterms:modified>
</cp:coreProperties>
</file>