
<file path=[Content_Types].xml><?xml version="1.0" encoding="utf-8"?>
<Types xmlns="http://schemas.openxmlformats.org/package/2006/content-types">
  <Default Extension="gif" ContentType="image/gif"/>
  <Default Extension="glb" ContentType="model/gltf.binary"/>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7" r:id="rId2"/>
    <p:sldId id="268" r:id="rId3"/>
    <p:sldId id="256" r:id="rId4"/>
    <p:sldId id="257" r:id="rId5"/>
    <p:sldId id="258" r:id="rId6"/>
    <p:sldId id="259" r:id="rId7"/>
    <p:sldId id="260" r:id="rId8"/>
    <p:sldId id="261" r:id="rId9"/>
    <p:sldId id="262" r:id="rId10"/>
    <p:sldId id="263" r:id="rId11"/>
    <p:sldId id="264" r:id="rId12"/>
    <p:sldId id="265" r:id="rId13"/>
    <p:sldId id="266" r:id="rId14"/>
    <p:sldId id="270" r:id="rId15"/>
    <p:sldId id="271" r:id="rId16"/>
    <p:sldId id="272" r:id="rId17"/>
    <p:sldId id="274" r:id="rId18"/>
    <p:sldId id="275" r:id="rId19"/>
    <p:sldId id="279" r:id="rId20"/>
    <p:sldId id="276" r:id="rId21"/>
    <p:sldId id="277" r:id="rId22"/>
    <p:sldId id="280" r:id="rId23"/>
    <p:sldId id="282" r:id="rId24"/>
    <p:sldId id="284" r:id="rId25"/>
    <p:sldId id="283" r:id="rId26"/>
    <p:sldId id="286" r:id="rId27"/>
    <p:sldId id="285" r:id="rId28"/>
    <p:sldId id="287" r:id="rId29"/>
    <p:sldId id="290" r:id="rId30"/>
    <p:sldId id="28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2B0"/>
    <a:srgbClr val="FFFF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97" autoAdjust="0"/>
    <p:restoredTop sz="94660"/>
  </p:normalViewPr>
  <p:slideViewPr>
    <p:cSldViewPr snapToGrid="0">
      <p:cViewPr varScale="1">
        <p:scale>
          <a:sx n="63" d="100"/>
          <a:sy n="63" d="100"/>
        </p:scale>
        <p:origin x="940"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D8C465-0A5B-44F3-A602-869A91DA0359}" type="datetimeFigureOut">
              <a:rPr lang="en-US" smtClean="0"/>
              <a:pPr/>
              <a:t>13/10/2023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115D1E-6235-4D73-832E-91211FAC33E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2119067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351309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312661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178033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3861379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65032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228062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2252497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4051775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3890607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pPr/>
              <a:t>13/10/2023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pPr/>
              <a:t>‹#›</a:t>
            </a:fld>
            <a:endParaRPr lang="en-US"/>
          </a:p>
        </p:txBody>
      </p:sp>
    </p:spTree>
    <p:extLst>
      <p:ext uri="{BB962C8B-B14F-4D97-AF65-F5344CB8AC3E}">
        <p14:creationId xmlns:p14="http://schemas.microsoft.com/office/powerpoint/2010/main" val="84137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pPr/>
              <a:t>13/10/2023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pPr/>
              <a:t>‹#›</a:t>
            </a:fld>
            <a:endParaRPr lang="en-US"/>
          </a:p>
        </p:txBody>
      </p:sp>
    </p:spTree>
    <p:extLst>
      <p:ext uri="{BB962C8B-B14F-4D97-AF65-F5344CB8AC3E}">
        <p14:creationId xmlns:p14="http://schemas.microsoft.com/office/powerpoint/2010/main" val="2879765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slide" Target="slide3.xml"/><Relationship Id="rId12" Type="http://schemas.microsoft.com/office/2007/relationships/hdphoto" Target="../media/hdphoto2.wdp"/><Relationship Id="rId17" Type="http://schemas.openxmlformats.org/officeDocument/2006/relationships/image" Target="../media/image10.png"/><Relationship Id="rId2" Type="http://schemas.openxmlformats.org/officeDocument/2006/relationships/audio" Target="../media/media1.MP3"/><Relationship Id="rId16" Type="http://schemas.openxmlformats.org/officeDocument/2006/relationships/image" Target="../media/image9.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6.png"/><Relationship Id="rId5" Type="http://schemas.openxmlformats.org/officeDocument/2006/relationships/image" Target="../media/image2.png"/><Relationship Id="rId15" Type="http://schemas.microsoft.com/office/2007/relationships/hdphoto" Target="../media/hdphoto3.wdp"/><Relationship Id="rId10" Type="http://schemas.openxmlformats.org/officeDocument/2006/relationships/image" Target="../media/image5.pn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slide" Target="slide3.xml"/><Relationship Id="rId5" Type="http://schemas.microsoft.com/office/2007/relationships/hdphoto" Target="../media/hdphoto8.wdp"/><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slide" Target="slide3.xml"/><Relationship Id="rId5" Type="http://schemas.microsoft.com/office/2007/relationships/hdphoto" Target="../media/hdphoto8.wdp"/><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slide" Target="slide3.xml"/><Relationship Id="rId5" Type="http://schemas.microsoft.com/office/2007/relationships/hdphoto" Target="../media/hdphoto8.wdp"/><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slide" Target="slide6.xml"/><Relationship Id="rId26" Type="http://schemas.microsoft.com/office/2007/relationships/hdphoto" Target="../media/hdphoto2.wdp"/><Relationship Id="rId3" Type="http://schemas.openxmlformats.org/officeDocument/2006/relationships/image" Target="../media/image14.gif"/><Relationship Id="rId21" Type="http://schemas.openxmlformats.org/officeDocument/2006/relationships/image" Target="../media/image5.png"/><Relationship Id="rId34" Type="http://schemas.openxmlformats.org/officeDocument/2006/relationships/slide" Target="slide13.xml"/><Relationship Id="rId7" Type="http://schemas.openxmlformats.org/officeDocument/2006/relationships/image" Target="../media/image18.gif"/><Relationship Id="rId12" Type="http://schemas.microsoft.com/office/2007/relationships/hdphoto" Target="../media/hdphoto3.wdp"/><Relationship Id="rId17" Type="http://schemas.openxmlformats.org/officeDocument/2006/relationships/slide" Target="slide5.xml"/><Relationship Id="rId25" Type="http://schemas.openxmlformats.org/officeDocument/2006/relationships/image" Target="../media/image24.png"/><Relationship Id="rId33" Type="http://schemas.openxmlformats.org/officeDocument/2006/relationships/slide" Target="slide12.xml"/><Relationship Id="rId2" Type="http://schemas.openxmlformats.org/officeDocument/2006/relationships/image" Target="../media/image13.png"/><Relationship Id="rId16" Type="http://schemas.openxmlformats.org/officeDocument/2006/relationships/slide" Target="slide4.xml"/><Relationship Id="rId20" Type="http://schemas.openxmlformats.org/officeDocument/2006/relationships/image" Target="../media/image4.png"/><Relationship Id="rId29" Type="http://schemas.openxmlformats.org/officeDocument/2006/relationships/slide" Target="slide8.xml"/><Relationship Id="rId1" Type="http://schemas.openxmlformats.org/officeDocument/2006/relationships/slideLayout" Target="../slideLayouts/slideLayout1.xml"/><Relationship Id="rId6" Type="http://schemas.openxmlformats.org/officeDocument/2006/relationships/image" Target="../media/image17.gif"/><Relationship Id="rId11" Type="http://schemas.openxmlformats.org/officeDocument/2006/relationships/image" Target="../media/image8.png"/><Relationship Id="rId24" Type="http://schemas.openxmlformats.org/officeDocument/2006/relationships/image" Target="../media/image23.png"/><Relationship Id="rId32" Type="http://schemas.openxmlformats.org/officeDocument/2006/relationships/slide" Target="slide11.xml"/><Relationship Id="rId5" Type="http://schemas.openxmlformats.org/officeDocument/2006/relationships/image" Target="../media/image16.gif"/><Relationship Id="rId15" Type="http://schemas.microsoft.com/office/2007/relationships/hdphoto" Target="../media/hdphoto5.wdp"/><Relationship Id="rId23" Type="http://schemas.microsoft.com/office/2007/relationships/hdphoto" Target="../media/hdphoto6.wdp"/><Relationship Id="rId28" Type="http://schemas.microsoft.com/office/2007/relationships/hdphoto" Target="../media/hdphoto7.wdp"/><Relationship Id="rId10" Type="http://schemas.openxmlformats.org/officeDocument/2006/relationships/image" Target="../media/image7.png"/><Relationship Id="rId19" Type="http://schemas.openxmlformats.org/officeDocument/2006/relationships/slide" Target="slide7.xml"/><Relationship Id="rId31" Type="http://schemas.openxmlformats.org/officeDocument/2006/relationships/slide" Target="slide10.xml"/><Relationship Id="rId4" Type="http://schemas.openxmlformats.org/officeDocument/2006/relationships/image" Target="../media/image15.gif"/><Relationship Id="rId9" Type="http://schemas.microsoft.com/office/2007/relationships/hdphoto" Target="../media/hdphoto4.wdp"/><Relationship Id="rId14" Type="http://schemas.openxmlformats.org/officeDocument/2006/relationships/image" Target="../media/image21.png"/><Relationship Id="rId22" Type="http://schemas.openxmlformats.org/officeDocument/2006/relationships/image" Target="../media/image22.png"/><Relationship Id="rId27" Type="http://schemas.openxmlformats.org/officeDocument/2006/relationships/image" Target="../media/image25.png"/><Relationship Id="rId30" Type="http://schemas.openxmlformats.org/officeDocument/2006/relationships/slide" Target="slide9.xml"/><Relationship Id="rId8" Type="http://schemas.openxmlformats.org/officeDocument/2006/relationships/image" Target="../media/image19.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slide" Target="slide3.xml"/><Relationship Id="rId5" Type="http://schemas.microsoft.com/office/2007/relationships/hdphoto" Target="../media/hdphoto8.wdp"/><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3.xml"/><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243109" y="113316"/>
            <a:ext cx="6443691" cy="23441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338580" y="393046"/>
            <a:ext cx="4781550" cy="1477328"/>
          </a:xfrm>
          <a:prstGeom prst="rect">
            <a:avLst/>
          </a:prstGeom>
          <a:noFill/>
        </p:spPr>
        <p:txBody>
          <a:bodyPr wrap="square" rtlCol="0">
            <a:spAutoFit/>
          </a:bodyPr>
          <a:lstStyle/>
          <a:p>
            <a:pPr algn="ctr"/>
            <a:r>
              <a:rPr lang="en-US" sz="4500" b="1" dirty="0">
                <a:solidFill>
                  <a:srgbClr val="0000FF"/>
                </a:solidFill>
                <a:latin typeface="Tahoma" pitchFamily="34" charset="0"/>
                <a:cs typeface="Tahoma" pitchFamily="34" charset="0"/>
              </a:rPr>
              <a:t>DỌN </a:t>
            </a:r>
            <a:r>
              <a:rPr lang="en-US" sz="4500" b="1">
                <a:solidFill>
                  <a:srgbClr val="0000FF"/>
                </a:solidFill>
                <a:latin typeface="Tahoma" pitchFamily="34" charset="0"/>
                <a:cs typeface="Tahoma" pitchFamily="34" charset="0"/>
              </a:rPr>
              <a:t>SẠCH </a:t>
            </a:r>
          </a:p>
          <a:p>
            <a:pPr algn="ctr"/>
            <a:r>
              <a:rPr lang="en-US" sz="4500" b="1">
                <a:solidFill>
                  <a:srgbClr val="0000FF"/>
                </a:solidFill>
                <a:latin typeface="Tahoma" pitchFamily="34" charset="0"/>
                <a:cs typeface="Tahoma" pitchFamily="34" charset="0"/>
              </a:rPr>
              <a:t>ĐẠI </a:t>
            </a:r>
            <a:r>
              <a:rPr lang="en-US" sz="4500" b="1" dirty="0">
                <a:solidFill>
                  <a:srgbClr val="0000FF"/>
                </a:solidFill>
                <a:latin typeface="Tahoma" pitchFamily="34" charset="0"/>
                <a:cs typeface="Tahoma" pitchFamily="34" charset="0"/>
              </a:rPr>
              <a:t>DƯƠNG</a:t>
            </a:r>
          </a:p>
        </p:txBody>
      </p:sp>
      <p:pic>
        <p:nvPicPr>
          <p:cNvPr id="11"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2394" y="4362275"/>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12643743" y="5990474"/>
            <a:ext cx="609600" cy="609600"/>
          </a:xfrm>
          <a:prstGeom prst="rect">
            <a:avLst/>
          </a:prstGeom>
        </p:spPr>
      </p:pic>
    </p:spTree>
    <p:extLst>
      <p:ext uri="{BB962C8B-B14F-4D97-AF65-F5344CB8AC3E}">
        <p14:creationId xmlns:p14="http://schemas.microsoft.com/office/powerpoint/2010/main" val="18826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708040" y="746053"/>
            <a:ext cx="6859041" cy="1624676"/>
          </a:xfrm>
          <a:prstGeom prst="rect">
            <a:avLst/>
          </a:prstGeom>
          <a:noFill/>
        </p:spPr>
        <p:txBody>
          <a:bodyPr wrap="square" rtlCol="0">
            <a:spAutoFit/>
          </a:bodyPr>
          <a:lstStyle/>
          <a:p>
            <a:pPr algn="ctr">
              <a:lnSpc>
                <a:spcPct val="150000"/>
              </a:lnSpc>
            </a:pPr>
            <a:r>
              <a:rPr lang="en-US" sz="3500" b="1">
                <a:solidFill>
                  <a:srgbClr val="0000FF"/>
                </a:solidFill>
                <a:cs typeface="Arial" pitchFamily="34" charset="0"/>
              </a:rPr>
              <a:t>Câu 7. Đồng bằng nào có diện tích lớn nhất châu Âu?</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39236" y="3883144"/>
            <a:ext cx="5036024" cy="2208662"/>
          </a:xfrm>
          <a:prstGeom prst="rect">
            <a:avLst/>
          </a:prstGeom>
          <a:solidFill>
            <a:srgbClr val="00B0F0"/>
          </a:solidFill>
        </p:spPr>
      </p:pic>
      <p:sp>
        <p:nvSpPr>
          <p:cNvPr id="37" name="TextBox 36"/>
          <p:cNvSpPr txBox="1"/>
          <p:nvPr/>
        </p:nvSpPr>
        <p:spPr>
          <a:xfrm>
            <a:off x="4026090" y="4789079"/>
            <a:ext cx="3862316" cy="584775"/>
          </a:xfrm>
          <a:prstGeom prst="rect">
            <a:avLst/>
          </a:prstGeom>
          <a:solidFill>
            <a:schemeClr val="bg1"/>
          </a:solidFill>
        </p:spPr>
        <p:txBody>
          <a:bodyPr wrap="square" rtlCol="0">
            <a:spAutoFit/>
          </a:bodyPr>
          <a:lstStyle/>
          <a:p>
            <a:pPr algn="ctr"/>
            <a:r>
              <a:rPr lang="en-US" sz="3200" b="1">
                <a:solidFill>
                  <a:srgbClr val="7030A0"/>
                </a:solidFill>
              </a:rPr>
              <a:t>Đồng bằng Đông Âu</a:t>
            </a:r>
            <a:endParaRPr lang="en-US" sz="3200" b="1" dirty="0">
              <a:solidFill>
                <a:srgbClr val="7030A0"/>
              </a:solidFill>
            </a:endParaRPr>
          </a:p>
        </p:txBody>
      </p:sp>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4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593075" y="636868"/>
            <a:ext cx="7001301" cy="1624676"/>
          </a:xfrm>
          <a:prstGeom prst="rect">
            <a:avLst/>
          </a:prstGeom>
          <a:noFill/>
        </p:spPr>
        <p:txBody>
          <a:bodyPr wrap="square" rtlCol="0">
            <a:spAutoFit/>
          </a:bodyPr>
          <a:lstStyle/>
          <a:p>
            <a:pPr algn="ctr">
              <a:lnSpc>
                <a:spcPct val="150000"/>
              </a:lnSpc>
            </a:pPr>
            <a:r>
              <a:rPr lang="en-US" sz="3500" b="1">
                <a:solidFill>
                  <a:srgbClr val="0000FF"/>
                </a:solidFill>
                <a:cs typeface="Arial" pitchFamily="34" charset="0"/>
              </a:rPr>
              <a:t>Câu 8. Chủng tộc nào sinh sống ở châu Âu từ rất sơm?</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23692" y="3739484"/>
            <a:ext cx="5010875" cy="2197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4885898" y="4529771"/>
            <a:ext cx="2756848" cy="584775"/>
          </a:xfrm>
          <a:prstGeom prst="rect">
            <a:avLst/>
          </a:prstGeom>
          <a:solidFill>
            <a:schemeClr val="bg1"/>
          </a:solidFill>
        </p:spPr>
        <p:txBody>
          <a:bodyPr wrap="square" rtlCol="0">
            <a:spAutoFit/>
          </a:bodyPr>
          <a:lstStyle/>
          <a:p>
            <a:pPr algn="ctr"/>
            <a:r>
              <a:rPr lang="en-US" sz="3200" b="1">
                <a:solidFill>
                  <a:srgbClr val="7030A0"/>
                </a:solidFill>
              </a:rPr>
              <a:t>Ơ-rô-pê-ô-it</a:t>
            </a:r>
            <a:endParaRPr lang="en-US" sz="3200" b="1" dirty="0">
              <a:solidFill>
                <a:srgbClr val="7030A0"/>
              </a:solidFill>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6088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708040" y="773347"/>
            <a:ext cx="6995518" cy="1624676"/>
          </a:xfrm>
          <a:prstGeom prst="rect">
            <a:avLst/>
          </a:prstGeom>
          <a:noFill/>
        </p:spPr>
        <p:txBody>
          <a:bodyPr wrap="square" rtlCol="0">
            <a:spAutoFit/>
          </a:bodyPr>
          <a:lstStyle/>
          <a:p>
            <a:pPr algn="ctr">
              <a:lnSpc>
                <a:spcPct val="150000"/>
              </a:lnSpc>
            </a:pPr>
            <a:r>
              <a:rPr lang="en-US" sz="3500" b="1">
                <a:solidFill>
                  <a:srgbClr val="0000FF"/>
                </a:solidFill>
                <a:cs typeface="Arial" pitchFamily="34" charset="0"/>
              </a:rPr>
              <a:t>Câu 9. Hậu quả của vấn đề cơ cấu dân số già ở châu Âu là gì?</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98292" y="3676264"/>
            <a:ext cx="5349923" cy="2346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4121624" y="4570711"/>
            <a:ext cx="3603009" cy="584775"/>
          </a:xfrm>
          <a:prstGeom prst="rect">
            <a:avLst/>
          </a:prstGeom>
          <a:solidFill>
            <a:schemeClr val="bg1"/>
          </a:solidFill>
        </p:spPr>
        <p:txBody>
          <a:bodyPr wrap="square" rtlCol="0">
            <a:spAutoFit/>
          </a:bodyPr>
          <a:lstStyle/>
          <a:p>
            <a:pPr algn="ctr"/>
            <a:r>
              <a:rPr lang="en-US" sz="3200" b="1">
                <a:solidFill>
                  <a:srgbClr val="7030A0"/>
                </a:solidFill>
              </a:rPr>
              <a:t>Thiếu hụt lao động</a:t>
            </a:r>
            <a:endParaRPr lang="en-US" sz="3200" b="1" dirty="0">
              <a:solidFill>
                <a:srgbClr val="7030A0"/>
              </a:solidFill>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4651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688609" y="486742"/>
            <a:ext cx="6782937" cy="2516073"/>
          </a:xfrm>
          <a:prstGeom prst="rect">
            <a:avLst/>
          </a:prstGeom>
          <a:noFill/>
        </p:spPr>
        <p:txBody>
          <a:bodyPr wrap="square" rtlCol="0">
            <a:spAutoFit/>
          </a:bodyPr>
          <a:lstStyle/>
          <a:p>
            <a:pPr algn="ctr">
              <a:lnSpc>
                <a:spcPct val="150000"/>
              </a:lnSpc>
            </a:pPr>
            <a:r>
              <a:rPr lang="en-US" sz="3500" b="1">
                <a:solidFill>
                  <a:srgbClr val="0000FF"/>
                </a:solidFill>
                <a:cs typeface="Arial" pitchFamily="34" charset="0"/>
              </a:rPr>
              <a:t>Câu 10. Đẩy mạnh phát triển năng lượng gió, mặt trời, thuỷ triều…là giải pháp để</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07476" y="3913072"/>
            <a:ext cx="5445456" cy="2388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971498" y="4652599"/>
            <a:ext cx="4121623" cy="1077218"/>
          </a:xfrm>
          <a:prstGeom prst="rect">
            <a:avLst/>
          </a:prstGeom>
          <a:solidFill>
            <a:schemeClr val="bg1"/>
          </a:solidFill>
        </p:spPr>
        <p:txBody>
          <a:bodyPr wrap="square" rtlCol="0">
            <a:spAutoFit/>
          </a:bodyPr>
          <a:lstStyle/>
          <a:p>
            <a:pPr algn="ctr"/>
            <a:r>
              <a:rPr lang="en-US" sz="3200" b="1">
                <a:solidFill>
                  <a:srgbClr val="7030A0"/>
                </a:solidFill>
              </a:rPr>
              <a:t>ứng phó với </a:t>
            </a:r>
            <a:br>
              <a:rPr lang="en-US" sz="3200" b="1">
                <a:solidFill>
                  <a:srgbClr val="7030A0"/>
                </a:solidFill>
              </a:rPr>
            </a:br>
            <a:r>
              <a:rPr lang="en-US" sz="3200" b="1">
                <a:solidFill>
                  <a:srgbClr val="7030A0"/>
                </a:solidFill>
              </a:rPr>
              <a:t>biến đổi khí hậu</a:t>
            </a:r>
            <a:endParaRPr lang="en-US" sz="3200" b="1" dirty="0">
              <a:solidFill>
                <a:srgbClr val="7030A0"/>
              </a:solidFill>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144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7" y="1283"/>
            <a:ext cx="12191980" cy="685671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4"/>
              <a:stretch>
                <a:fillRect/>
              </a:stretch>
            </p:blipFill>
            <p:spPr>
              <a:xfrm>
                <a:off x="194553" y="4597881"/>
                <a:ext cx="2071755" cy="2071756"/>
              </a:xfrm>
              <a:prstGeom prst="rect">
                <a:avLst/>
              </a:prstGeom>
            </p:spPr>
          </p:pic>
        </mc:Fallback>
      </mc:AlternateContent>
      <p:sp>
        <p:nvSpPr>
          <p:cNvPr id="8" name="TextBox 7"/>
          <p:cNvSpPr txBox="1"/>
          <p:nvPr/>
        </p:nvSpPr>
        <p:spPr>
          <a:xfrm>
            <a:off x="1086208" y="1319737"/>
            <a:ext cx="9707880" cy="2308322"/>
          </a:xfrm>
          <a:prstGeom prst="rect">
            <a:avLst/>
          </a:prstGeom>
          <a:noFill/>
        </p:spPr>
        <p:txBody>
          <a:bodyPr wrap="square" lIns="91438" tIns="45719" rIns="91438" bIns="45719" rtlCol="0">
            <a:spAutoFit/>
          </a:bodyPr>
          <a:lstStyle/>
          <a:p>
            <a:pPr algn="ctr"/>
            <a:r>
              <a:rPr lang="en-US" sz="7200" b="1">
                <a:solidFill>
                  <a:srgbClr val="FFFF00"/>
                </a:solidFill>
                <a:effectLst>
                  <a:outerShdw blurRad="38100" dist="38100" dir="2700000" algn="tl">
                    <a:srgbClr val="000000">
                      <a:alpha val="43137"/>
                    </a:srgbClr>
                  </a:outerShdw>
                </a:effectLst>
              </a:rPr>
              <a:t>Bài 4.</a:t>
            </a:r>
          </a:p>
          <a:p>
            <a:pPr algn="ctr"/>
            <a:r>
              <a:rPr lang="en-US" sz="7200" b="1">
                <a:solidFill>
                  <a:srgbClr val="FFFF00"/>
                </a:solidFill>
                <a:effectLst>
                  <a:outerShdw blurRad="38100" dist="38100" dir="2700000" algn="tl">
                    <a:srgbClr val="000000">
                      <a:alpha val="43137"/>
                    </a:srgbClr>
                  </a:outerShdw>
                </a:effectLst>
              </a:rPr>
              <a:t>Liên minh châu Âu</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sp>
        <p:nvSpPr>
          <p:cNvPr id="15" name="Rectangle 14"/>
          <p:cNvSpPr/>
          <p:nvPr/>
        </p:nvSpPr>
        <p:spPr>
          <a:xfrm>
            <a:off x="176594" y="805937"/>
            <a:ext cx="7103223" cy="538607"/>
          </a:xfrm>
          <a:prstGeom prst="rect">
            <a:avLst/>
          </a:prstGeom>
        </p:spPr>
        <p:txBody>
          <a:bodyPr wrap="none" lIns="91438" tIns="45719" rIns="91438" bIns="45719">
            <a:spAutoFit/>
          </a:bodyPr>
          <a:lstStyle/>
          <a:p>
            <a:r>
              <a:rPr lang="en-US" sz="2900" b="1" u="sng">
                <a:solidFill>
                  <a:srgbClr val="002060"/>
                </a:solidFill>
                <a:latin typeface="Arial" pitchFamily="34" charset="0"/>
                <a:cs typeface="Arial" pitchFamily="34" charset="0"/>
              </a:rPr>
              <a:t>1. Khái quát về Liên minh châu Âu (EU)</a:t>
            </a:r>
            <a:endParaRPr lang="en-US" sz="29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14591" y="1799767"/>
            <a:ext cx="6707120" cy="1489343"/>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50000"/>
              </a:lnSpc>
              <a:defRPr/>
            </a:pPr>
            <a:r>
              <a:rPr lang="en-US" sz="2800" b="1" i="1">
                <a:solidFill>
                  <a:srgbClr val="0000FF"/>
                </a:solidFill>
                <a:cs typeface="Arial" pitchFamily="34" charset="0"/>
              </a:rPr>
              <a:t>    *Quan sát H.1.SGK, xác định phạm vi lãnh thổ của Liên minh châu Âu.</a:t>
            </a:r>
            <a:endParaRPr lang="en-US" sz="2800" b="1" i="1" dirty="0">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6" y="1353888"/>
            <a:ext cx="1000545" cy="1086608"/>
          </a:xfrm>
          <a:prstGeom prst="rect">
            <a:avLst/>
          </a:prstGeom>
        </p:spPr>
      </p:pic>
      <p:pic>
        <p:nvPicPr>
          <p:cNvPr id="2" name="Picture 2" descr="C:\Users\PTS\Desktop\GADT ĐL7 (KNTTCS, kì 1)\hinh-1-1.png"/>
          <p:cNvPicPr>
            <a:picLocks noChangeAspect="1" noChangeArrowheads="1"/>
          </p:cNvPicPr>
          <p:nvPr/>
        </p:nvPicPr>
        <p:blipFill>
          <a:blip r:embed="rId4"/>
          <a:srcRect/>
          <a:stretch>
            <a:fillRect/>
          </a:stretch>
        </p:blipFill>
        <p:spPr bwMode="auto">
          <a:xfrm>
            <a:off x="7124131" y="919701"/>
            <a:ext cx="4831307" cy="5522042"/>
          </a:xfrm>
          <a:prstGeom prst="rect">
            <a:avLst/>
          </a:prstGeom>
          <a:noFill/>
          <a:ln>
            <a:solidFill>
              <a:srgbClr val="0000FF"/>
            </a:solidFill>
          </a:ln>
        </p:spPr>
      </p:pic>
      <p:sp>
        <p:nvSpPr>
          <p:cNvPr id="10" name="Rectangle 9"/>
          <p:cNvSpPr/>
          <p:nvPr/>
        </p:nvSpPr>
        <p:spPr>
          <a:xfrm>
            <a:off x="7112674" y="6035886"/>
            <a:ext cx="4856412" cy="738662"/>
          </a:xfrm>
          <a:prstGeom prst="rect">
            <a:avLst/>
          </a:prstGeom>
          <a:solidFill>
            <a:schemeClr val="bg1"/>
          </a:solidFill>
          <a:ln>
            <a:solidFill>
              <a:srgbClr val="0000FF"/>
            </a:solidFill>
          </a:ln>
        </p:spPr>
        <p:txBody>
          <a:bodyPr wrap="square" lIns="91438" tIns="45719" rIns="91438" bIns="45719">
            <a:spAutoFit/>
          </a:bodyPr>
          <a:lstStyle/>
          <a:p>
            <a:pPr algn="ctr"/>
            <a:r>
              <a:rPr lang="en-US" sz="2100" b="1">
                <a:solidFill>
                  <a:srgbClr val="0000FF"/>
                </a:solidFill>
              </a:rPr>
              <a:t>Hình 1. Bản đồ các thành viên </a:t>
            </a:r>
          </a:p>
          <a:p>
            <a:pPr algn="ctr"/>
            <a:r>
              <a:rPr lang="en-US" sz="2100" b="1">
                <a:solidFill>
                  <a:srgbClr val="0000FF"/>
                </a:solidFill>
              </a:rPr>
              <a:t>của Liên minh châu Âu, năm 2020</a:t>
            </a:r>
            <a:endParaRPr lang="en-US" sz="2100">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ppt_x</p:attrName>
                                        </p:attrNameLst>
                                      </p:cBhvr>
                                      <p:tavLst>
                                        <p:tav tm="0">
                                          <p:val>
                                            <p:strVal val="#ppt_x-.2"/>
                                          </p:val>
                                        </p:tav>
                                        <p:tav tm="100000">
                                          <p:val>
                                            <p:strVal val="#ppt_x"/>
                                          </p:val>
                                        </p:tav>
                                      </p:tavLst>
                                    </p:anim>
                                    <p:anim calcmode="lin" valueType="num">
                                      <p:cBhvr>
                                        <p:cTn id="2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8"/>
                                        </p:tgtEl>
                                      </p:cBhvr>
                                    </p:animEffect>
                                  </p:childTnLst>
                                </p:cTn>
                              </p:par>
                              <p:par>
                                <p:cTn id="27" presetID="8" presetClass="entr" presetSubtype="32"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amond(out)">
                                      <p:cBhvr>
                                        <p:cTn id="29" dur="500"/>
                                        <p:tgtEl>
                                          <p:spTgt spid="2"/>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ppt_x</p:attrName>
                                        </p:attrNameLst>
                                      </p:cBhvr>
                                      <p:tavLst>
                                        <p:tav tm="0">
                                          <p:val>
                                            <p:strVal val="#ppt_x-.2"/>
                                          </p:val>
                                        </p:tav>
                                        <p:tav tm="100000">
                                          <p:val>
                                            <p:strVal val="#ppt_x"/>
                                          </p:val>
                                        </p:tav>
                                      </p:tavLst>
                                    </p:anim>
                                    <p:anim calcmode="lin" valueType="num">
                                      <p:cBhvr>
                                        <p:cTn id="3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7"/>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ppt_x</p:attrName>
                                        </p:attrNameLst>
                                      </p:cBhvr>
                                      <p:tavLst>
                                        <p:tav tm="0">
                                          <p:val>
                                            <p:strVal val="#ppt_x-.2"/>
                                          </p:val>
                                        </p:tav>
                                        <p:tav tm="100000">
                                          <p:val>
                                            <p:strVal val="#ppt_x"/>
                                          </p:val>
                                        </p:tav>
                                      </p:tavLst>
                                    </p:anim>
                                    <p:anim calcmode="lin" valueType="num">
                                      <p:cBhvr>
                                        <p:cTn id="3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5225143" y="142500"/>
            <a:ext cx="6650181" cy="1461935"/>
          </a:xfrm>
          <a:prstGeom prst="rect">
            <a:avLst/>
          </a:prstGeom>
          <a:solidFill>
            <a:srgbClr val="CCFFFF"/>
          </a:solidFill>
          <a:ln w="38100">
            <a:solidFill>
              <a:srgbClr val="FF0066"/>
            </a:solidFill>
            <a:miter lim="800000"/>
            <a:headEnd/>
            <a:tailEnd/>
          </a:ln>
          <a:effectLst/>
        </p:spPr>
        <p:txBody>
          <a:bodyPr wrap="square" lIns="121917" tIns="60958" rIns="121917" bIns="60958">
            <a:spAutoFit/>
          </a:bodyPr>
          <a:lstStyle/>
          <a:p>
            <a:pPr algn="just"/>
            <a:r>
              <a:rPr lang="en-US" sz="2900" b="1" u="sng" dirty="0">
                <a:solidFill>
                  <a:srgbClr val="FF0000"/>
                </a:solidFill>
                <a:latin typeface="Times New Roman" pitchFamily="18" charset="0"/>
                <a:cs typeface="Times New Roman" pitchFamily="18" charset="0"/>
              </a:rPr>
              <a:t>Yêu cầu</a:t>
            </a:r>
            <a:r>
              <a:rPr lang="en-US" sz="2900" b="1" u="sng">
                <a:solidFill>
                  <a:srgbClr val="FF0000"/>
                </a:solidFill>
                <a:latin typeface="Times New Roman" pitchFamily="18" charset="0"/>
                <a:cs typeface="Times New Roman" pitchFamily="18" charset="0"/>
              </a:rPr>
              <a:t>:</a:t>
            </a:r>
            <a:r>
              <a:rPr lang="en-US" sz="2900" b="1">
                <a:solidFill>
                  <a:srgbClr val="FF0000"/>
                </a:solidFill>
                <a:latin typeface="Times New Roman" pitchFamily="18" charset="0"/>
                <a:cs typeface="Times New Roman" pitchFamily="18" charset="0"/>
              </a:rPr>
              <a:t> </a:t>
            </a:r>
            <a:r>
              <a:rPr lang="en-US" sz="2900" b="1" dirty="0">
                <a:solidFill>
                  <a:srgbClr val="0000FF"/>
                </a:solidFill>
                <a:ea typeface="Calibri" charset="0"/>
                <a:cs typeface="Times New Roman" pitchFamily="18" charset="0"/>
              </a:rPr>
              <a:t>Khai thác thông tin mục 1</a:t>
            </a:r>
            <a:r>
              <a:rPr lang="en-US" sz="2900" b="1">
                <a:solidFill>
                  <a:srgbClr val="0000FF"/>
                </a:solidFill>
                <a:ea typeface="Calibri" charset="0"/>
                <a:cs typeface="Times New Roman" pitchFamily="18" charset="0"/>
              </a:rPr>
              <a:t>; H.1 SGK, </a:t>
            </a:r>
            <a:r>
              <a:rPr lang="en-US" sz="2900" b="1" dirty="0">
                <a:solidFill>
                  <a:srgbClr val="0000FF"/>
                </a:solidFill>
                <a:ea typeface="Calibri" charset="0"/>
                <a:cs typeface="Times New Roman" pitchFamily="18" charset="0"/>
              </a:rPr>
              <a:t>các nhóm kể tên các nước gia nhập Liên minh </a:t>
            </a:r>
            <a:r>
              <a:rPr lang="en-US" sz="2900" b="1">
                <a:solidFill>
                  <a:srgbClr val="0000FF"/>
                </a:solidFill>
                <a:ea typeface="Calibri" charset="0"/>
                <a:cs typeface="Times New Roman" pitchFamily="18" charset="0"/>
              </a:rPr>
              <a:t>châu Âu, </a:t>
            </a:r>
            <a:r>
              <a:rPr lang="en-US" sz="2900" b="1" dirty="0">
                <a:solidFill>
                  <a:srgbClr val="0000FF"/>
                </a:solidFill>
                <a:ea typeface="Calibri" charset="0"/>
                <a:cs typeface="Times New Roman" pitchFamily="18" charset="0"/>
              </a:rPr>
              <a:t>điền vào </a:t>
            </a:r>
            <a:r>
              <a:rPr lang="en-US" sz="2900" b="1">
                <a:solidFill>
                  <a:srgbClr val="0000FF"/>
                </a:solidFill>
                <a:ea typeface="Calibri" charset="0"/>
                <a:cs typeface="Times New Roman" pitchFamily="18" charset="0"/>
              </a:rPr>
              <a:t>bảng sau:</a:t>
            </a:r>
            <a:endParaRPr lang="en-US" sz="2900" b="1" dirty="0">
              <a:solidFill>
                <a:srgbClr val="0000FF"/>
              </a:solidFill>
              <a:ea typeface="Calibri" charset="0"/>
              <a:cs typeface="Times New Roman" pitchFamily="18" charset="0"/>
            </a:endParaRPr>
          </a:p>
        </p:txBody>
      </p:sp>
      <p:sp>
        <p:nvSpPr>
          <p:cNvPr id="12" name="Text Box 3"/>
          <p:cNvSpPr txBox="1">
            <a:spLocks noChangeArrowheads="1"/>
          </p:cNvSpPr>
          <p:nvPr/>
        </p:nvSpPr>
        <p:spPr bwMode="auto">
          <a:xfrm>
            <a:off x="147787" y="1043860"/>
            <a:ext cx="2290619" cy="134190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20000"/>
              </a:lnSpc>
            </a:pPr>
            <a:r>
              <a:rPr lang="it-IT" sz="3300" b="1">
                <a:solidFill>
                  <a:srgbClr val="0070C0"/>
                </a:solidFill>
              </a:rPr>
              <a:t>Nhóm 1: </a:t>
            </a:r>
            <a:r>
              <a:rPr lang="en-US" sz="3300" b="1">
                <a:solidFill>
                  <a:srgbClr val="0070C0"/>
                </a:solidFill>
              </a:rPr>
              <a:t>Năm 1957</a:t>
            </a:r>
            <a:r>
              <a:rPr lang="it-IT" sz="3300" b="1">
                <a:solidFill>
                  <a:srgbClr val="0070C0"/>
                </a:solidFill>
              </a:rPr>
              <a:t>.</a:t>
            </a:r>
            <a:endParaRPr lang="en-US" sz="3300" b="1">
              <a:solidFill>
                <a:srgbClr val="0070C0"/>
              </a:solidFill>
            </a:endParaRPr>
          </a:p>
        </p:txBody>
      </p:sp>
      <p:sp>
        <p:nvSpPr>
          <p:cNvPr id="16" name="WordArt 5"/>
          <p:cNvSpPr>
            <a:spLocks noChangeArrowheads="1" noChangeShapeType="1" noTextEdit="1"/>
          </p:cNvSpPr>
          <p:nvPr/>
        </p:nvSpPr>
        <p:spPr bwMode="auto">
          <a:xfrm>
            <a:off x="1" y="1"/>
            <a:ext cx="5098473" cy="861569"/>
          </a:xfrm>
          <a:prstGeom prst="rect">
            <a:avLst/>
          </a:prstGeom>
          <a:solidFill>
            <a:schemeClr val="bg1"/>
          </a:solidFill>
        </p:spPr>
        <p:txBody>
          <a:bodyPr wrap="none" lIns="121917" tIns="60958" rIns="121917" bIns="60958"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2646886" y="1025387"/>
            <a:ext cx="2467428" cy="134190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20000"/>
              </a:lnSpc>
            </a:pPr>
            <a:r>
              <a:rPr lang="it-IT" sz="3300" b="1">
                <a:solidFill>
                  <a:srgbClr val="7030A0"/>
                </a:solidFill>
              </a:rPr>
              <a:t>Nhóm 2: </a:t>
            </a:r>
            <a:r>
              <a:rPr lang="en-US" sz="3300" b="1">
                <a:solidFill>
                  <a:srgbClr val="7030A0"/>
                </a:solidFill>
              </a:rPr>
              <a:t>1973 - 1981</a:t>
            </a:r>
            <a:r>
              <a:rPr lang="it-IT" sz="3300" b="1">
                <a:solidFill>
                  <a:srgbClr val="7030A0"/>
                </a:solidFill>
              </a:rPr>
              <a:t>.</a:t>
            </a:r>
            <a:endParaRPr lang="en-US" sz="3300" b="1">
              <a:solidFill>
                <a:srgbClr val="7030A0"/>
              </a:solidFill>
            </a:endParaRPr>
          </a:p>
        </p:txBody>
      </p:sp>
      <p:sp>
        <p:nvSpPr>
          <p:cNvPr id="20" name="Text Box 3"/>
          <p:cNvSpPr txBox="1">
            <a:spLocks noChangeArrowheads="1"/>
          </p:cNvSpPr>
          <p:nvPr/>
        </p:nvSpPr>
        <p:spPr bwMode="auto">
          <a:xfrm>
            <a:off x="204720" y="3444193"/>
            <a:ext cx="2432539" cy="134190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20000"/>
              </a:lnSpc>
            </a:pPr>
            <a:r>
              <a:rPr lang="it-IT" sz="3300" b="1">
                <a:solidFill>
                  <a:srgbClr val="002060"/>
                </a:solidFill>
              </a:rPr>
              <a:t>Nhóm 3: </a:t>
            </a:r>
            <a:r>
              <a:rPr lang="en-US" sz="3300" b="1">
                <a:solidFill>
                  <a:srgbClr val="002060"/>
                </a:solidFill>
              </a:rPr>
              <a:t>1986 - 1995</a:t>
            </a:r>
            <a:r>
              <a:rPr lang="it-IT" sz="3300" b="1">
                <a:solidFill>
                  <a:srgbClr val="002060"/>
                </a:solidFill>
              </a:rPr>
              <a:t>.</a:t>
            </a:r>
            <a:endParaRPr lang="en-US" sz="3300" b="1">
              <a:solidFill>
                <a:srgbClr val="002060"/>
              </a:solidFill>
            </a:endParaRPr>
          </a:p>
        </p:txBody>
      </p:sp>
      <p:sp>
        <p:nvSpPr>
          <p:cNvPr id="21" name="Text Box 3"/>
          <p:cNvSpPr txBox="1">
            <a:spLocks noChangeArrowheads="1"/>
          </p:cNvSpPr>
          <p:nvPr/>
        </p:nvSpPr>
        <p:spPr bwMode="auto">
          <a:xfrm>
            <a:off x="2819479" y="2774993"/>
            <a:ext cx="2390897" cy="134190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20000"/>
              </a:lnSpc>
            </a:pPr>
            <a:r>
              <a:rPr lang="it-IT" sz="3300" b="1">
                <a:solidFill>
                  <a:srgbClr val="FF0000"/>
                </a:solidFill>
              </a:rPr>
              <a:t>Nhóm 4: </a:t>
            </a:r>
            <a:r>
              <a:rPr lang="en-US" sz="3300" b="1">
                <a:solidFill>
                  <a:srgbClr val="FF0000"/>
                </a:solidFill>
              </a:rPr>
              <a:t>Năm 2004</a:t>
            </a:r>
            <a:r>
              <a:rPr lang="it-IT" sz="3300" b="1">
                <a:solidFill>
                  <a:srgbClr val="FF0000"/>
                </a:solidFill>
              </a:rPr>
              <a:t>.</a:t>
            </a:r>
            <a:endParaRPr lang="en-US" sz="3300" b="1">
              <a:solidFill>
                <a:srgbClr val="FF0000"/>
              </a:solidFill>
            </a:endParaRPr>
          </a:p>
        </p:txBody>
      </p:sp>
      <p:sp>
        <p:nvSpPr>
          <p:cNvPr id="9" name="Text Box 3"/>
          <p:cNvSpPr txBox="1">
            <a:spLocks noChangeArrowheads="1"/>
          </p:cNvSpPr>
          <p:nvPr/>
        </p:nvSpPr>
        <p:spPr bwMode="auto">
          <a:xfrm>
            <a:off x="1460321" y="5056444"/>
            <a:ext cx="2564982" cy="145270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7" tIns="60958" rIns="121917" bIns="60958">
            <a:spAutoFit/>
          </a:bodyPr>
          <a:lstStyle/>
          <a:p>
            <a:pPr algn="ctr">
              <a:lnSpc>
                <a:spcPct val="120000"/>
              </a:lnSpc>
            </a:pPr>
            <a:r>
              <a:rPr lang="it-IT" sz="3300" b="1">
                <a:solidFill>
                  <a:srgbClr val="0000FF"/>
                </a:solidFill>
              </a:rPr>
              <a:t>Nhóm 5: </a:t>
            </a:r>
            <a:r>
              <a:rPr lang="en-US" sz="3600">
                <a:solidFill>
                  <a:srgbClr val="0000FF"/>
                </a:solidFill>
              </a:rPr>
              <a:t>2007 - nay</a:t>
            </a:r>
            <a:r>
              <a:rPr lang="it-IT" sz="3300" b="1">
                <a:solidFill>
                  <a:srgbClr val="0000FF"/>
                </a:solidFill>
              </a:rPr>
              <a:t>.</a:t>
            </a:r>
            <a:endParaRPr lang="en-US" sz="3300" b="1">
              <a:solidFill>
                <a:srgbClr val="0000FF"/>
              </a:solidFill>
            </a:endParaRPr>
          </a:p>
        </p:txBody>
      </p:sp>
      <p:graphicFrame>
        <p:nvGraphicFramePr>
          <p:cNvPr id="10" name="Table 9"/>
          <p:cNvGraphicFramePr>
            <a:graphicFrameLocks noGrp="1"/>
          </p:cNvGraphicFramePr>
          <p:nvPr/>
        </p:nvGraphicFramePr>
        <p:xfrm>
          <a:off x="5368441" y="2567196"/>
          <a:ext cx="6559702" cy="3555114"/>
        </p:xfrm>
        <a:graphic>
          <a:graphicData uri="http://schemas.openxmlformats.org/drawingml/2006/table">
            <a:tbl>
              <a:tblPr/>
              <a:tblGrid>
                <a:gridCol w="835685">
                  <a:extLst>
                    <a:ext uri="{9D8B030D-6E8A-4147-A177-3AD203B41FA5}">
                      <a16:colId xmlns:a16="http://schemas.microsoft.com/office/drawing/2014/main" val="20000"/>
                    </a:ext>
                  </a:extLst>
                </a:gridCol>
                <a:gridCol w="2312077">
                  <a:extLst>
                    <a:ext uri="{9D8B030D-6E8A-4147-A177-3AD203B41FA5}">
                      <a16:colId xmlns:a16="http://schemas.microsoft.com/office/drawing/2014/main" val="20001"/>
                    </a:ext>
                  </a:extLst>
                </a:gridCol>
                <a:gridCol w="3411940">
                  <a:extLst>
                    <a:ext uri="{9D8B030D-6E8A-4147-A177-3AD203B41FA5}">
                      <a16:colId xmlns:a16="http://schemas.microsoft.com/office/drawing/2014/main" val="20002"/>
                    </a:ext>
                  </a:extLst>
                </a:gridCol>
              </a:tblGrid>
              <a:tr h="0">
                <a:tc>
                  <a:txBody>
                    <a:bodyPr/>
                    <a:lstStyle/>
                    <a:p>
                      <a:pPr algn="ctr">
                        <a:lnSpc>
                          <a:spcPct val="120000"/>
                        </a:lnSpc>
                        <a:spcBef>
                          <a:spcPts val="600"/>
                        </a:spcBef>
                        <a:spcAft>
                          <a:spcPts val="0"/>
                        </a:spcAft>
                      </a:pPr>
                      <a:r>
                        <a:rPr lang="en-US" sz="2400" b="1">
                          <a:solidFill>
                            <a:srgbClr val="002060"/>
                          </a:solidFill>
                          <a:latin typeface="+mj-lt"/>
                          <a:ea typeface="Calibri"/>
                        </a:rPr>
                        <a:t>STT</a:t>
                      </a: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400" b="1">
                          <a:solidFill>
                            <a:srgbClr val="002060"/>
                          </a:solidFill>
                          <a:latin typeface="+mj-lt"/>
                          <a:ea typeface="Calibri"/>
                        </a:rPr>
                        <a:t>Năm gia nhập</a:t>
                      </a: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400" b="1">
                          <a:solidFill>
                            <a:srgbClr val="002060"/>
                          </a:solidFill>
                          <a:latin typeface="+mj-lt"/>
                          <a:ea typeface="Calibri"/>
                        </a:rPr>
                        <a:t>Các quốc gia</a:t>
                      </a: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0">
                <a:tc>
                  <a:txBody>
                    <a:bodyPr/>
                    <a:lstStyle/>
                    <a:p>
                      <a:pPr algn="ctr">
                        <a:lnSpc>
                          <a:spcPct val="200000"/>
                        </a:lnSpc>
                        <a:spcBef>
                          <a:spcPts val="600"/>
                        </a:spcBef>
                        <a:spcAft>
                          <a:spcPts val="0"/>
                        </a:spcAft>
                      </a:pPr>
                      <a:r>
                        <a:rPr lang="en-US" sz="2400">
                          <a:solidFill>
                            <a:srgbClr val="002060"/>
                          </a:solidFill>
                          <a:latin typeface="+mj-lt"/>
                          <a:ea typeface="Calibri"/>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200000"/>
                        </a:lnSpc>
                        <a:spcBef>
                          <a:spcPts val="600"/>
                        </a:spcBef>
                        <a:spcAft>
                          <a:spcPts val="0"/>
                        </a:spcAft>
                      </a:pPr>
                      <a:r>
                        <a:rPr lang="en-US" sz="2400">
                          <a:solidFill>
                            <a:srgbClr val="002060"/>
                          </a:solidFill>
                          <a:latin typeface="+mj-lt"/>
                          <a:ea typeface="Calibri"/>
                        </a:rPr>
                        <a:t>1957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0">
                <a:tc>
                  <a:txBody>
                    <a:bodyPr/>
                    <a:lstStyle/>
                    <a:p>
                      <a:pPr algn="ctr">
                        <a:lnSpc>
                          <a:spcPct val="200000"/>
                        </a:lnSpc>
                        <a:spcBef>
                          <a:spcPts val="600"/>
                        </a:spcBef>
                        <a:spcAft>
                          <a:spcPts val="0"/>
                        </a:spcAft>
                      </a:pPr>
                      <a:r>
                        <a:rPr lang="en-US" sz="2400">
                          <a:solidFill>
                            <a:srgbClr val="002060"/>
                          </a:solidFill>
                          <a:latin typeface="+mj-lt"/>
                          <a:ea typeface="Calibri"/>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200000"/>
                        </a:lnSpc>
                        <a:spcBef>
                          <a:spcPts val="600"/>
                        </a:spcBef>
                        <a:spcAft>
                          <a:spcPts val="0"/>
                        </a:spcAft>
                      </a:pPr>
                      <a:r>
                        <a:rPr lang="en-US" sz="2400">
                          <a:solidFill>
                            <a:srgbClr val="002060"/>
                          </a:solidFill>
                          <a:latin typeface="+mj-lt"/>
                          <a:ea typeface="Calibri"/>
                        </a:rPr>
                        <a:t>1973 - 1981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0">
                <a:tc>
                  <a:txBody>
                    <a:bodyPr/>
                    <a:lstStyle/>
                    <a:p>
                      <a:pPr algn="ctr">
                        <a:lnSpc>
                          <a:spcPct val="200000"/>
                        </a:lnSpc>
                        <a:spcBef>
                          <a:spcPts val="600"/>
                        </a:spcBef>
                        <a:spcAft>
                          <a:spcPts val="0"/>
                        </a:spcAft>
                      </a:pPr>
                      <a:r>
                        <a:rPr lang="en-US" sz="2400">
                          <a:solidFill>
                            <a:srgbClr val="002060"/>
                          </a:solidFill>
                          <a:latin typeface="+mj-lt"/>
                          <a:ea typeface="Calibri"/>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200000"/>
                        </a:lnSpc>
                        <a:spcBef>
                          <a:spcPts val="600"/>
                        </a:spcBef>
                        <a:spcAft>
                          <a:spcPts val="0"/>
                        </a:spcAft>
                      </a:pPr>
                      <a:r>
                        <a:rPr lang="en-US" sz="2400">
                          <a:solidFill>
                            <a:srgbClr val="002060"/>
                          </a:solidFill>
                          <a:latin typeface="+mj-lt"/>
                          <a:ea typeface="Calibri"/>
                        </a:rPr>
                        <a:t>1986 - 1995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r h="0">
                <a:tc>
                  <a:txBody>
                    <a:bodyPr/>
                    <a:lstStyle/>
                    <a:p>
                      <a:pPr algn="ctr">
                        <a:lnSpc>
                          <a:spcPct val="200000"/>
                        </a:lnSpc>
                        <a:spcBef>
                          <a:spcPts val="600"/>
                        </a:spcBef>
                        <a:spcAft>
                          <a:spcPts val="0"/>
                        </a:spcAft>
                      </a:pPr>
                      <a:r>
                        <a:rPr lang="en-US" sz="2400">
                          <a:solidFill>
                            <a:srgbClr val="002060"/>
                          </a:solidFill>
                          <a:latin typeface="+mj-lt"/>
                          <a:ea typeface="Calibri"/>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200000"/>
                        </a:lnSpc>
                        <a:spcBef>
                          <a:spcPts val="600"/>
                        </a:spcBef>
                        <a:spcAft>
                          <a:spcPts val="0"/>
                        </a:spcAft>
                      </a:pPr>
                      <a:r>
                        <a:rPr lang="en-US" sz="2400">
                          <a:solidFill>
                            <a:srgbClr val="002060"/>
                          </a:solidFill>
                          <a:latin typeface="+mj-lt"/>
                          <a:ea typeface="Calibri"/>
                        </a:rPr>
                        <a:t>2004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4"/>
                  </a:ext>
                </a:extLst>
              </a:tr>
              <a:tr h="0">
                <a:tc>
                  <a:txBody>
                    <a:bodyPr/>
                    <a:lstStyle/>
                    <a:p>
                      <a:pPr algn="ctr">
                        <a:lnSpc>
                          <a:spcPct val="200000"/>
                        </a:lnSpc>
                        <a:spcBef>
                          <a:spcPts val="600"/>
                        </a:spcBef>
                        <a:spcAft>
                          <a:spcPts val="0"/>
                        </a:spcAft>
                      </a:pPr>
                      <a:r>
                        <a:rPr lang="en-US" sz="2400">
                          <a:solidFill>
                            <a:srgbClr val="002060"/>
                          </a:solidFill>
                          <a:latin typeface="+mj-lt"/>
                          <a:ea typeface="Calibri"/>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200000"/>
                        </a:lnSpc>
                        <a:spcBef>
                          <a:spcPts val="600"/>
                        </a:spcBef>
                        <a:spcAft>
                          <a:spcPts val="0"/>
                        </a:spcAft>
                      </a:pPr>
                      <a:r>
                        <a:rPr lang="en-US" sz="2400">
                          <a:solidFill>
                            <a:srgbClr val="002060"/>
                          </a:solidFill>
                          <a:latin typeface="+mj-lt"/>
                          <a:ea typeface="Calibri"/>
                        </a:rPr>
                        <a:t>2007 - nay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en-US" sz="24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ppt_x</p:attrName>
                                        </p:attrNameLst>
                                      </p:cBhvr>
                                      <p:tavLst>
                                        <p:tav tm="0">
                                          <p:val>
                                            <p:strVal val="#ppt_x-.2"/>
                                          </p:val>
                                        </p:tav>
                                        <p:tav tm="100000">
                                          <p:val>
                                            <p:strVal val="#ppt_x"/>
                                          </p:val>
                                        </p:tav>
                                      </p:tavLst>
                                    </p:anim>
                                    <p:anim calcmode="lin" valueType="num">
                                      <p:cBhvr>
                                        <p:cTn id="13"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
                                        </p:tgtEl>
                                      </p:cBhvr>
                                    </p:animEffect>
                                  </p:childTnLst>
                                </p:cTn>
                              </p:par>
                              <p:par>
                                <p:cTn id="15" presetID="2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ppt_x</p:attrName>
                                        </p:attrNameLst>
                                      </p:cBhvr>
                                      <p:tavLst>
                                        <p:tav tm="0">
                                          <p:val>
                                            <p:strVal val="#ppt_x-.2"/>
                                          </p:val>
                                        </p:tav>
                                        <p:tav tm="100000">
                                          <p:val>
                                            <p:strVal val="#ppt_x"/>
                                          </p:val>
                                        </p:tav>
                                      </p:tavLst>
                                    </p:anim>
                                    <p:anim calcmode="lin" valueType="num">
                                      <p:cBhvr>
                                        <p:cTn id="2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2"/>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ppt_x</p:attrName>
                                        </p:attrNameLst>
                                      </p:cBhvr>
                                      <p:tavLst>
                                        <p:tav tm="0">
                                          <p:val>
                                            <p:strVal val="#ppt_x-.2"/>
                                          </p:val>
                                        </p:tav>
                                        <p:tav tm="100000">
                                          <p:val>
                                            <p:strVal val="#ppt_x"/>
                                          </p:val>
                                        </p:tav>
                                      </p:tavLst>
                                    </p:anim>
                                    <p:anim calcmode="lin" valueType="num">
                                      <p:cBhvr>
                                        <p:cTn id="2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9"/>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ppt_x</p:attrName>
                                        </p:attrNameLst>
                                      </p:cBhvr>
                                      <p:tavLst>
                                        <p:tav tm="0">
                                          <p:val>
                                            <p:strVal val="#ppt_x-.2"/>
                                          </p:val>
                                        </p:tav>
                                        <p:tav tm="100000">
                                          <p:val>
                                            <p:strVal val="#ppt_x"/>
                                          </p:val>
                                        </p:tav>
                                      </p:tavLst>
                                    </p:anim>
                                    <p:anim calcmode="lin" valueType="num">
                                      <p:cBhvr>
                                        <p:cTn id="3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ppt_x</p:attrName>
                                        </p:attrNameLst>
                                      </p:cBhvr>
                                      <p:tavLst>
                                        <p:tav tm="0">
                                          <p:val>
                                            <p:strVal val="#ppt_x-.2"/>
                                          </p:val>
                                        </p:tav>
                                        <p:tav tm="100000">
                                          <p:val>
                                            <p:strVal val="#ppt_x"/>
                                          </p:val>
                                        </p:tav>
                                      </p:tavLst>
                                    </p:anim>
                                    <p:anim calcmode="lin" valueType="num">
                                      <p:cBhvr>
                                        <p:cTn id="3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1"/>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ppt_x</p:attrName>
                                        </p:attrNameLst>
                                      </p:cBhvr>
                                      <p:tavLst>
                                        <p:tav tm="0">
                                          <p:val>
                                            <p:strVal val="#ppt_x-.2"/>
                                          </p:val>
                                        </p:tav>
                                        <p:tav tm="100000">
                                          <p:val>
                                            <p:strVal val="#ppt_x"/>
                                          </p:val>
                                        </p:tav>
                                      </p:tavLst>
                                    </p:anim>
                                    <p:anim calcmode="lin" valueType="num">
                                      <p:cBhvr>
                                        <p:cTn id="4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P spid="20" grpId="0" animBg="1"/>
      <p:bldP spid="21"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sp>
        <p:nvSpPr>
          <p:cNvPr id="15" name="Rectangle 14"/>
          <p:cNvSpPr/>
          <p:nvPr/>
        </p:nvSpPr>
        <p:spPr>
          <a:xfrm>
            <a:off x="176594" y="805937"/>
            <a:ext cx="7103223" cy="538607"/>
          </a:xfrm>
          <a:prstGeom prst="rect">
            <a:avLst/>
          </a:prstGeom>
        </p:spPr>
        <p:txBody>
          <a:bodyPr wrap="none" lIns="91438" tIns="45719" rIns="91438" bIns="45719">
            <a:spAutoFit/>
          </a:bodyPr>
          <a:lstStyle/>
          <a:p>
            <a:r>
              <a:rPr lang="en-US" sz="2900" b="1" u="sng">
                <a:solidFill>
                  <a:srgbClr val="002060"/>
                </a:solidFill>
                <a:latin typeface="Arial" pitchFamily="34" charset="0"/>
                <a:cs typeface="Arial" pitchFamily="34" charset="0"/>
              </a:rPr>
              <a:t>1. Khái quát về Liên minh châu Âu (EU)</a:t>
            </a:r>
            <a:endParaRPr lang="en-US" sz="29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nvGraphicFramePr>
        <p:xfrm>
          <a:off x="259307" y="1531889"/>
          <a:ext cx="11668836" cy="4920932"/>
        </p:xfrm>
        <a:graphic>
          <a:graphicData uri="http://schemas.openxmlformats.org/drawingml/2006/table">
            <a:tbl>
              <a:tblPr/>
              <a:tblGrid>
                <a:gridCol w="1009935">
                  <a:extLst>
                    <a:ext uri="{9D8B030D-6E8A-4147-A177-3AD203B41FA5}">
                      <a16:colId xmlns:a16="http://schemas.microsoft.com/office/drawing/2014/main" val="20000"/>
                    </a:ext>
                  </a:extLst>
                </a:gridCol>
                <a:gridCol w="2347415">
                  <a:extLst>
                    <a:ext uri="{9D8B030D-6E8A-4147-A177-3AD203B41FA5}">
                      <a16:colId xmlns:a16="http://schemas.microsoft.com/office/drawing/2014/main" val="20001"/>
                    </a:ext>
                  </a:extLst>
                </a:gridCol>
                <a:gridCol w="8311486">
                  <a:extLst>
                    <a:ext uri="{9D8B030D-6E8A-4147-A177-3AD203B41FA5}">
                      <a16:colId xmlns:a16="http://schemas.microsoft.com/office/drawing/2014/main" val="20002"/>
                    </a:ext>
                  </a:extLst>
                </a:gridCol>
              </a:tblGrid>
              <a:tr h="378798">
                <a:tc>
                  <a:txBody>
                    <a:bodyPr/>
                    <a:lstStyle/>
                    <a:p>
                      <a:pPr algn="ctr">
                        <a:lnSpc>
                          <a:spcPct val="150000"/>
                        </a:lnSpc>
                        <a:spcBef>
                          <a:spcPts val="600"/>
                        </a:spcBef>
                        <a:spcAft>
                          <a:spcPts val="0"/>
                        </a:spcAft>
                      </a:pPr>
                      <a:r>
                        <a:rPr lang="en-US" sz="2500" b="1">
                          <a:solidFill>
                            <a:srgbClr val="002060"/>
                          </a:solidFill>
                          <a:latin typeface="+mj-lt"/>
                          <a:ea typeface="Calibri"/>
                        </a:rPr>
                        <a:t>STT</a:t>
                      </a:r>
                      <a:endParaRPr lang="en-US" sz="25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Bef>
                          <a:spcPts val="600"/>
                        </a:spcBef>
                        <a:spcAft>
                          <a:spcPts val="0"/>
                        </a:spcAft>
                      </a:pPr>
                      <a:r>
                        <a:rPr lang="en-US" sz="2500" b="1">
                          <a:solidFill>
                            <a:srgbClr val="002060"/>
                          </a:solidFill>
                          <a:latin typeface="+mj-lt"/>
                          <a:ea typeface="Calibri"/>
                        </a:rPr>
                        <a:t>Năm gia nhập</a:t>
                      </a:r>
                      <a:endParaRPr lang="en-US" sz="25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50000"/>
                        </a:lnSpc>
                        <a:spcBef>
                          <a:spcPts val="600"/>
                        </a:spcBef>
                        <a:spcAft>
                          <a:spcPts val="0"/>
                        </a:spcAft>
                      </a:pPr>
                      <a:r>
                        <a:rPr lang="en-US" sz="2500" b="1">
                          <a:solidFill>
                            <a:srgbClr val="002060"/>
                          </a:solidFill>
                          <a:latin typeface="+mj-lt"/>
                          <a:ea typeface="Calibri"/>
                        </a:rPr>
                        <a:t>Các quốc gia</a:t>
                      </a:r>
                      <a:endParaRPr lang="en-US" sz="25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628472">
                <a:tc>
                  <a:txBody>
                    <a:bodyPr/>
                    <a:lstStyle/>
                    <a:p>
                      <a:pPr algn="ctr">
                        <a:lnSpc>
                          <a:spcPct val="150000"/>
                        </a:lnSpc>
                        <a:spcBef>
                          <a:spcPts val="600"/>
                        </a:spcBef>
                        <a:spcAft>
                          <a:spcPts val="0"/>
                        </a:spcAft>
                      </a:pPr>
                      <a:r>
                        <a:rPr lang="en-US" sz="2500" b="1">
                          <a:solidFill>
                            <a:srgbClr val="0082B0"/>
                          </a:solidFill>
                          <a:latin typeface="+mj-lt"/>
                          <a:ea typeface="Calibri"/>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b="1">
                          <a:solidFill>
                            <a:srgbClr val="0082B0"/>
                          </a:solidFill>
                          <a:latin typeface="+mj-lt"/>
                          <a:ea typeface="Calibri"/>
                        </a:rPr>
                        <a:t>1957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500">
                        <a:solidFill>
                          <a:srgbClr val="0082B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706627">
                <a:tc>
                  <a:txBody>
                    <a:bodyPr/>
                    <a:lstStyle/>
                    <a:p>
                      <a:pPr algn="ctr">
                        <a:lnSpc>
                          <a:spcPct val="150000"/>
                        </a:lnSpc>
                        <a:spcBef>
                          <a:spcPts val="600"/>
                        </a:spcBef>
                        <a:spcAft>
                          <a:spcPts val="0"/>
                        </a:spcAft>
                      </a:pPr>
                      <a:r>
                        <a:rPr lang="en-US" sz="2500" b="1" u="none">
                          <a:solidFill>
                            <a:srgbClr val="7030A0"/>
                          </a:solidFill>
                          <a:latin typeface="+mj-lt"/>
                          <a:ea typeface="Calibri"/>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b="1" u="none">
                          <a:solidFill>
                            <a:srgbClr val="7030A0"/>
                          </a:solidFill>
                          <a:latin typeface="+mj-lt"/>
                          <a:ea typeface="Calibri"/>
                        </a:rPr>
                        <a:t>1973 - 1981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500" u="none">
                        <a:solidFill>
                          <a:srgbClr val="7030A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835570">
                <a:tc>
                  <a:txBody>
                    <a:bodyPr/>
                    <a:lstStyle/>
                    <a:p>
                      <a:pPr algn="ctr">
                        <a:lnSpc>
                          <a:spcPct val="150000"/>
                        </a:lnSpc>
                        <a:spcBef>
                          <a:spcPts val="600"/>
                        </a:spcBef>
                        <a:spcAft>
                          <a:spcPts val="0"/>
                        </a:spcAft>
                      </a:pPr>
                      <a:r>
                        <a:rPr lang="en-US" sz="2500" b="1">
                          <a:solidFill>
                            <a:srgbClr val="002060"/>
                          </a:solidFill>
                          <a:latin typeface="+mj-lt"/>
                          <a:ea typeface="Calibri"/>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b="1">
                          <a:solidFill>
                            <a:srgbClr val="002060"/>
                          </a:solidFill>
                          <a:latin typeface="+mj-lt"/>
                          <a:ea typeface="Calibri"/>
                        </a:rPr>
                        <a:t>1986 - 1995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500">
                        <a:solidFill>
                          <a:srgbClr val="00206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3"/>
                  </a:ext>
                </a:extLst>
              </a:tr>
              <a:tr h="1241947">
                <a:tc>
                  <a:txBody>
                    <a:bodyPr/>
                    <a:lstStyle/>
                    <a:p>
                      <a:pPr algn="ctr">
                        <a:lnSpc>
                          <a:spcPct val="150000"/>
                        </a:lnSpc>
                        <a:spcBef>
                          <a:spcPts val="600"/>
                        </a:spcBef>
                        <a:spcAft>
                          <a:spcPts val="0"/>
                        </a:spcAft>
                      </a:pPr>
                      <a:endParaRPr lang="en-US" sz="1200" b="1">
                        <a:solidFill>
                          <a:srgbClr val="FF0000"/>
                        </a:solidFill>
                        <a:latin typeface="+mj-lt"/>
                        <a:ea typeface="Calibri"/>
                      </a:endParaRPr>
                    </a:p>
                    <a:p>
                      <a:pPr algn="ctr">
                        <a:lnSpc>
                          <a:spcPct val="150000"/>
                        </a:lnSpc>
                        <a:spcBef>
                          <a:spcPts val="600"/>
                        </a:spcBef>
                        <a:spcAft>
                          <a:spcPts val="0"/>
                        </a:spcAft>
                      </a:pPr>
                      <a:r>
                        <a:rPr lang="en-US" sz="2500" b="1">
                          <a:solidFill>
                            <a:srgbClr val="FF0000"/>
                          </a:solidFill>
                          <a:latin typeface="+mj-lt"/>
                          <a:ea typeface="Calibri"/>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b="1">
                          <a:solidFill>
                            <a:srgbClr val="FF0000"/>
                          </a:solidFill>
                          <a:latin typeface="+mj-lt"/>
                          <a:ea typeface="Calibri"/>
                        </a:rPr>
                        <a:t>2004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500">
                        <a:solidFill>
                          <a:srgbClr val="FF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4"/>
                  </a:ext>
                </a:extLst>
              </a:tr>
              <a:tr h="665059">
                <a:tc>
                  <a:txBody>
                    <a:bodyPr/>
                    <a:lstStyle/>
                    <a:p>
                      <a:pPr algn="ctr">
                        <a:lnSpc>
                          <a:spcPct val="150000"/>
                        </a:lnSpc>
                        <a:spcBef>
                          <a:spcPts val="600"/>
                        </a:spcBef>
                        <a:spcAft>
                          <a:spcPts val="0"/>
                        </a:spcAft>
                      </a:pPr>
                      <a:endParaRPr lang="en-US" sz="1100" b="1">
                        <a:solidFill>
                          <a:srgbClr val="0000FF"/>
                        </a:solidFill>
                        <a:latin typeface="+mj-lt"/>
                        <a:ea typeface="Calibri"/>
                      </a:endParaRPr>
                    </a:p>
                    <a:p>
                      <a:pPr algn="ctr">
                        <a:lnSpc>
                          <a:spcPct val="150000"/>
                        </a:lnSpc>
                        <a:spcBef>
                          <a:spcPts val="600"/>
                        </a:spcBef>
                        <a:spcAft>
                          <a:spcPts val="0"/>
                        </a:spcAft>
                      </a:pPr>
                      <a:r>
                        <a:rPr lang="en-US" sz="2500" b="1">
                          <a:solidFill>
                            <a:srgbClr val="0000FF"/>
                          </a:solidFill>
                          <a:latin typeface="+mj-lt"/>
                          <a:ea typeface="Calibri"/>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1100" b="1">
                        <a:solidFill>
                          <a:srgbClr val="0000FF"/>
                        </a:solidFill>
                        <a:latin typeface="+mj-lt"/>
                        <a:ea typeface="Calibri"/>
                      </a:endParaRPr>
                    </a:p>
                    <a:p>
                      <a:pPr algn="ctr">
                        <a:lnSpc>
                          <a:spcPct val="150000"/>
                        </a:lnSpc>
                        <a:spcBef>
                          <a:spcPts val="600"/>
                        </a:spcBef>
                        <a:spcAft>
                          <a:spcPts val="0"/>
                        </a:spcAft>
                      </a:pPr>
                      <a:r>
                        <a:rPr lang="en-US" sz="2500" b="1">
                          <a:solidFill>
                            <a:srgbClr val="0000FF"/>
                          </a:solidFill>
                          <a:latin typeface="+mj-lt"/>
                          <a:ea typeface="Calibri"/>
                        </a:rPr>
                        <a:t>2007 - nay</a:t>
                      </a:r>
                    </a:p>
                    <a:p>
                      <a:pPr algn="ctr">
                        <a:lnSpc>
                          <a:spcPct val="150000"/>
                        </a:lnSpc>
                        <a:spcBef>
                          <a:spcPts val="600"/>
                        </a:spcBef>
                        <a:spcAft>
                          <a:spcPts val="0"/>
                        </a:spcAft>
                      </a:pPr>
                      <a:endParaRPr lang="en-US" sz="100" b="1">
                        <a:solidFill>
                          <a:srgbClr val="0000FF"/>
                        </a:solidFill>
                        <a:latin typeface="+mj-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50000"/>
                        </a:lnSpc>
                        <a:spcBef>
                          <a:spcPts val="600"/>
                        </a:spcBef>
                        <a:spcAft>
                          <a:spcPts val="0"/>
                        </a:spcAft>
                      </a:pPr>
                      <a:endParaRPr lang="en-US" sz="2500">
                        <a:solidFill>
                          <a:srgbClr val="0000FF"/>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5"/>
                  </a:ext>
                </a:extLst>
              </a:tr>
            </a:tbl>
          </a:graphicData>
        </a:graphic>
      </p:graphicFrame>
      <p:sp>
        <p:nvSpPr>
          <p:cNvPr id="12" name="TextBox 11"/>
          <p:cNvSpPr txBox="1"/>
          <p:nvPr/>
        </p:nvSpPr>
        <p:spPr>
          <a:xfrm>
            <a:off x="3630304" y="2047163"/>
            <a:ext cx="8079475" cy="692497"/>
          </a:xfrm>
          <a:prstGeom prst="rect">
            <a:avLst/>
          </a:prstGeom>
          <a:noFill/>
        </p:spPr>
        <p:txBody>
          <a:bodyPr wrap="square" rtlCol="0">
            <a:spAutoFit/>
          </a:bodyPr>
          <a:lstStyle/>
          <a:p>
            <a:pPr>
              <a:lnSpc>
                <a:spcPct val="150000"/>
              </a:lnSpc>
            </a:pPr>
            <a:r>
              <a:rPr lang="en-US" sz="2600" b="1">
                <a:solidFill>
                  <a:srgbClr val="0082B0"/>
                </a:solidFill>
                <a:latin typeface="+mj-lt"/>
                <a:ea typeface="Calibri"/>
              </a:rPr>
              <a:t>Bỉ, Đức, I-ta-li-a, Lúc-xăm-bua, Pháp và Hà Lan.</a:t>
            </a:r>
          </a:p>
        </p:txBody>
      </p:sp>
      <p:sp>
        <p:nvSpPr>
          <p:cNvPr id="14" name="TextBox 13"/>
          <p:cNvSpPr txBox="1"/>
          <p:nvPr/>
        </p:nvSpPr>
        <p:spPr>
          <a:xfrm>
            <a:off x="3616657" y="2688606"/>
            <a:ext cx="6810233" cy="692497"/>
          </a:xfrm>
          <a:prstGeom prst="rect">
            <a:avLst/>
          </a:prstGeom>
          <a:noFill/>
        </p:spPr>
        <p:txBody>
          <a:bodyPr wrap="square" rtlCol="0">
            <a:spAutoFit/>
          </a:bodyPr>
          <a:lstStyle/>
          <a:p>
            <a:pPr algn="just">
              <a:lnSpc>
                <a:spcPct val="150000"/>
              </a:lnSpc>
            </a:pPr>
            <a:r>
              <a:rPr lang="en-US" sz="2600" b="1">
                <a:solidFill>
                  <a:srgbClr val="7030A0"/>
                </a:solidFill>
                <a:latin typeface="+mj-lt"/>
                <a:ea typeface="Calibri"/>
              </a:rPr>
              <a:t>Đan Mạch, Ai-len, Anh, Hy Lạp.</a:t>
            </a:r>
            <a:endParaRPr lang="en-US" sz="2600" b="1">
              <a:latin typeface="+mj-lt"/>
            </a:endParaRPr>
          </a:p>
        </p:txBody>
      </p:sp>
      <p:sp>
        <p:nvSpPr>
          <p:cNvPr id="16" name="TextBox 15"/>
          <p:cNvSpPr txBox="1"/>
          <p:nvPr/>
        </p:nvSpPr>
        <p:spPr>
          <a:xfrm>
            <a:off x="3603009" y="3411940"/>
            <a:ext cx="8297839" cy="892552"/>
          </a:xfrm>
          <a:prstGeom prst="rect">
            <a:avLst/>
          </a:prstGeom>
          <a:noFill/>
        </p:spPr>
        <p:txBody>
          <a:bodyPr wrap="square" rtlCol="0">
            <a:spAutoFit/>
          </a:bodyPr>
          <a:lstStyle/>
          <a:p>
            <a:pPr algn="just"/>
            <a:r>
              <a:rPr lang="en-US" sz="2600" b="1">
                <a:solidFill>
                  <a:srgbClr val="002060"/>
                </a:solidFill>
                <a:latin typeface="+mj-lt"/>
                <a:ea typeface="Calibri"/>
              </a:rPr>
              <a:t>Bồ Đào Nha, Tây Ban Nha, Áo, Phần Lan, Thụy Điển.</a:t>
            </a:r>
          </a:p>
        </p:txBody>
      </p:sp>
      <p:sp>
        <p:nvSpPr>
          <p:cNvPr id="19" name="TextBox 18"/>
          <p:cNvSpPr txBox="1"/>
          <p:nvPr/>
        </p:nvSpPr>
        <p:spPr>
          <a:xfrm>
            <a:off x="3630302" y="4230801"/>
            <a:ext cx="8256898" cy="1078500"/>
          </a:xfrm>
          <a:prstGeom prst="rect">
            <a:avLst/>
          </a:prstGeom>
          <a:noFill/>
        </p:spPr>
        <p:txBody>
          <a:bodyPr wrap="square" rtlCol="0">
            <a:spAutoFit/>
          </a:bodyPr>
          <a:lstStyle/>
          <a:p>
            <a:pPr algn="just">
              <a:lnSpc>
                <a:spcPct val="130000"/>
              </a:lnSpc>
            </a:pPr>
            <a:r>
              <a:rPr lang="en-US" sz="2600" b="1">
                <a:solidFill>
                  <a:srgbClr val="FF0000"/>
                </a:solidFill>
                <a:latin typeface="+mj-lt"/>
                <a:ea typeface="Calibri"/>
              </a:rPr>
              <a:t>Ba Lan, E-xtô-ni-a, Hung-ga-ry, Lat-vi-a, Lit-va, Man-ta, Séc, Síp, Xlô-va-ki-a, Xlô-vê-ni-a.</a:t>
            </a:r>
          </a:p>
        </p:txBody>
      </p:sp>
      <p:sp>
        <p:nvSpPr>
          <p:cNvPr id="20" name="TextBox 19"/>
          <p:cNvSpPr txBox="1"/>
          <p:nvPr/>
        </p:nvSpPr>
        <p:spPr>
          <a:xfrm>
            <a:off x="3643948" y="5445457"/>
            <a:ext cx="8038532" cy="1008481"/>
          </a:xfrm>
          <a:prstGeom prst="rect">
            <a:avLst/>
          </a:prstGeom>
          <a:noFill/>
        </p:spPr>
        <p:txBody>
          <a:bodyPr wrap="square" rtlCol="0">
            <a:spAutoFit/>
          </a:bodyPr>
          <a:lstStyle/>
          <a:p>
            <a:pPr algn="just">
              <a:lnSpc>
                <a:spcPct val="120000"/>
              </a:lnSpc>
              <a:spcAft>
                <a:spcPts val="0"/>
              </a:spcAft>
            </a:pPr>
            <a:r>
              <a:rPr lang="en-US" sz="2600" b="1">
                <a:solidFill>
                  <a:srgbClr val="0000FF"/>
                </a:solidFill>
                <a:latin typeface="+mj-lt"/>
                <a:ea typeface="Calibri"/>
              </a:rPr>
              <a:t>- Bun-ga-ri, Ru-ma-ni, Croat-ti-a.</a:t>
            </a:r>
          </a:p>
          <a:p>
            <a:pPr algn="just">
              <a:lnSpc>
                <a:spcPct val="120000"/>
              </a:lnSpc>
              <a:spcAft>
                <a:spcPts val="0"/>
              </a:spcAft>
            </a:pPr>
            <a:r>
              <a:rPr lang="en-US" sz="2600" b="1">
                <a:solidFill>
                  <a:srgbClr val="0000FF"/>
                </a:solidFill>
                <a:latin typeface="+mj-lt"/>
                <a:ea typeface="Calibri"/>
              </a:rPr>
              <a:t>- Năm 2020: Anh rời khỏi Liên minh châu Âu.</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ppt_x</p:attrName>
                                        </p:attrNameLst>
                                      </p:cBhvr>
                                      <p:tavLst>
                                        <p:tav tm="0">
                                          <p:val>
                                            <p:strVal val="#ppt_x-.2"/>
                                          </p:val>
                                        </p:tav>
                                        <p:tav tm="100000">
                                          <p:val>
                                            <p:strVal val="#ppt_x"/>
                                          </p:val>
                                        </p:tav>
                                      </p:tavLst>
                                    </p:anim>
                                    <p:anim calcmode="lin" valueType="num">
                                      <p:cBhvr>
                                        <p:cTn id="1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ppt_x</p:attrName>
                                        </p:attrNameLst>
                                      </p:cBhvr>
                                      <p:tavLst>
                                        <p:tav tm="0">
                                          <p:val>
                                            <p:strVal val="#ppt_x-.2"/>
                                          </p:val>
                                        </p:tav>
                                        <p:tav tm="100000">
                                          <p:val>
                                            <p:strVal val="#ppt_x"/>
                                          </p:val>
                                        </p:tav>
                                      </p:tavLst>
                                    </p:anim>
                                    <p:anim calcmode="lin" valueType="num">
                                      <p:cBhvr>
                                        <p:cTn id="22"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ppt_x</p:attrName>
                                        </p:attrNameLst>
                                      </p:cBhvr>
                                      <p:tavLst>
                                        <p:tav tm="0">
                                          <p:val>
                                            <p:strVal val="#ppt_x-.2"/>
                                          </p:val>
                                        </p:tav>
                                        <p:tav tm="100000">
                                          <p:val>
                                            <p:strVal val="#ppt_x"/>
                                          </p:val>
                                        </p:tav>
                                      </p:tavLst>
                                    </p:anim>
                                    <p:anim calcmode="lin" valueType="num">
                                      <p:cBhvr>
                                        <p:cTn id="2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ppt_x</p:attrName>
                                        </p:attrNameLst>
                                      </p:cBhvr>
                                      <p:tavLst>
                                        <p:tav tm="0">
                                          <p:val>
                                            <p:strVal val="#ppt_x-.2"/>
                                          </p:val>
                                        </p:tav>
                                        <p:tav tm="100000">
                                          <p:val>
                                            <p:strVal val="#ppt_x"/>
                                          </p:val>
                                        </p:tav>
                                      </p:tavLst>
                                    </p:anim>
                                    <p:anim calcmode="lin" valueType="num">
                                      <p:cBhvr>
                                        <p:cTn id="36"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ThÃ nh tá»±u LiÃªn minh chÃ¢u Ãu EU">
            <a:extLst>
              <a:ext uri="{FF2B5EF4-FFF2-40B4-BE49-F238E27FC236}">
                <a16:creationId xmlns:a16="http://schemas.microsoft.com/office/drawing/2014/main" id="{261CD718-0137-46C3-9209-50C990A35DD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88" y="68239"/>
            <a:ext cx="7795647" cy="6591867"/>
          </a:xfrm>
          <a:prstGeom prst="rect">
            <a:avLst/>
          </a:prstGeom>
          <a:noFill/>
          <a:ln>
            <a:solidFill>
              <a:schemeClr val="tx1"/>
            </a:solidFill>
          </a:ln>
        </p:spPr>
      </p:pic>
      <p:sp>
        <p:nvSpPr>
          <p:cNvPr id="6" name="Rectangle 5">
            <a:extLst>
              <a:ext uri="{FF2B5EF4-FFF2-40B4-BE49-F238E27FC236}">
                <a16:creationId xmlns:a16="http://schemas.microsoft.com/office/drawing/2014/main" id="{D4EF77D8-8527-47CC-A297-DB5F1CA5B6A4}"/>
              </a:ext>
            </a:extLst>
          </p:cNvPr>
          <p:cNvSpPr/>
          <p:nvPr/>
        </p:nvSpPr>
        <p:spPr>
          <a:xfrm>
            <a:off x="8064242" y="136480"/>
            <a:ext cx="3836607" cy="4131900"/>
          </a:xfrm>
          <a:prstGeom prst="rect">
            <a:avLst/>
          </a:prstGeom>
          <a:solidFill>
            <a:schemeClr val="accent5">
              <a:lumMod val="20000"/>
              <a:lumOff val="80000"/>
            </a:schemeClr>
          </a:solidFill>
          <a:ln>
            <a:solidFill>
              <a:schemeClr val="tx1"/>
            </a:solidFill>
          </a:ln>
        </p:spPr>
        <p:txBody>
          <a:bodyPr wrap="square">
            <a:spAutoFit/>
          </a:bodyPr>
          <a:lstStyle/>
          <a:p>
            <a:pPr algn="just">
              <a:lnSpc>
                <a:spcPct val="150000"/>
              </a:lnSpc>
            </a:pPr>
            <a:r>
              <a:rPr lang="nl-NL" sz="2500" b="1">
                <a:latin typeface="Arial" pitchFamily="34" charset="0"/>
                <a:ea typeface="Tahoma" panose="020B0604030504040204" pitchFamily="34" charset="0"/>
                <a:cs typeface="Arial" pitchFamily="34" charset="0"/>
              </a:rPr>
              <a:t>- Thành lập năm </a:t>
            </a:r>
            <a:r>
              <a:rPr lang="nl-NL" sz="2500" b="1">
                <a:solidFill>
                  <a:srgbClr val="FF0000"/>
                </a:solidFill>
                <a:latin typeface="Arial" pitchFamily="34" charset="0"/>
                <a:ea typeface="Tahoma" panose="020B0604030504040204" pitchFamily="34" charset="0"/>
                <a:cs typeface="Arial" pitchFamily="34" charset="0"/>
              </a:rPr>
              <a:t>1957.</a:t>
            </a:r>
          </a:p>
          <a:p>
            <a:pPr algn="just">
              <a:lnSpc>
                <a:spcPct val="150000"/>
              </a:lnSpc>
              <a:buFontTx/>
              <a:buChar char="-"/>
            </a:pPr>
            <a:r>
              <a:rPr lang="nl-NL" sz="2500" b="1">
                <a:latin typeface="Arial" pitchFamily="34" charset="0"/>
                <a:ea typeface="Tahoma" panose="020B0604030504040204" pitchFamily="34" charset="0"/>
                <a:cs typeface="Arial" pitchFamily="34" charset="0"/>
              </a:rPr>
              <a:t> EU </a:t>
            </a:r>
            <a:r>
              <a:rPr lang="nl-NL" sz="2500" b="1" dirty="0">
                <a:latin typeface="Arial" pitchFamily="34" charset="0"/>
                <a:ea typeface="Tahoma" panose="020B0604030504040204" pitchFamily="34" charset="0"/>
                <a:cs typeface="Arial" pitchFamily="34" charset="0"/>
              </a:rPr>
              <a:t>được </a:t>
            </a:r>
            <a:r>
              <a:rPr lang="nl-NL" sz="2500" b="1" dirty="0">
                <a:solidFill>
                  <a:srgbClr val="FF0000"/>
                </a:solidFill>
                <a:latin typeface="Arial" pitchFamily="34" charset="0"/>
                <a:ea typeface="Tahoma" panose="020B0604030504040204" pitchFamily="34" charset="0"/>
                <a:cs typeface="Arial" pitchFamily="34" charset="0"/>
              </a:rPr>
              <a:t>mở </a:t>
            </a:r>
            <a:r>
              <a:rPr lang="nl-NL" sz="2500" b="1">
                <a:solidFill>
                  <a:srgbClr val="FF0000"/>
                </a:solidFill>
                <a:latin typeface="Arial" pitchFamily="34" charset="0"/>
                <a:ea typeface="Tahoma" panose="020B0604030504040204" pitchFamily="34" charset="0"/>
                <a:cs typeface="Arial" pitchFamily="34" charset="0"/>
              </a:rPr>
              <a:t>rộng </a:t>
            </a:r>
            <a:r>
              <a:rPr lang="nl-NL" sz="2500" b="1">
                <a:latin typeface="Arial" pitchFamily="34" charset="0"/>
                <a:ea typeface="Tahoma" panose="020B0604030504040204" pitchFamily="34" charset="0"/>
                <a:cs typeface="Arial" pitchFamily="34" charset="0"/>
              </a:rPr>
              <a:t>từng bước qua </a:t>
            </a:r>
            <a:r>
              <a:rPr lang="nl-NL" sz="2500" b="1" dirty="0">
                <a:latin typeface="Arial" pitchFamily="34" charset="0"/>
                <a:ea typeface="Tahoma" panose="020B0604030504040204" pitchFamily="34" charset="0"/>
                <a:cs typeface="Arial" pitchFamily="34" charset="0"/>
              </a:rPr>
              <a:t>nhiều </a:t>
            </a:r>
            <a:r>
              <a:rPr lang="nl-NL" sz="2500" b="1">
                <a:latin typeface="Arial" pitchFamily="34" charset="0"/>
                <a:ea typeface="Tahoma" panose="020B0604030504040204" pitchFamily="34" charset="0"/>
                <a:cs typeface="Arial" pitchFamily="34" charset="0"/>
              </a:rPr>
              <a:t>giai đoạn.</a:t>
            </a:r>
          </a:p>
          <a:p>
            <a:pPr algn="just">
              <a:lnSpc>
                <a:spcPct val="150000"/>
              </a:lnSpc>
              <a:buFontTx/>
              <a:buChar char="-"/>
            </a:pPr>
            <a:r>
              <a:rPr lang="nl-NL" sz="2500" b="1">
                <a:latin typeface="Arial" pitchFamily="34" charset="0"/>
                <a:ea typeface="Tahoma" panose="020B0604030504040204" pitchFamily="34" charset="0"/>
                <a:cs typeface="Arial" pitchFamily="34" charset="0"/>
              </a:rPr>
              <a:t> Diện </a:t>
            </a:r>
            <a:r>
              <a:rPr lang="nl-NL" sz="2500" b="1" dirty="0">
                <a:latin typeface="Arial" pitchFamily="34" charset="0"/>
                <a:ea typeface="Tahoma" panose="020B0604030504040204" pitchFamily="34" charset="0"/>
                <a:cs typeface="Arial" pitchFamily="34" charset="0"/>
              </a:rPr>
              <a:t>tích </a:t>
            </a:r>
            <a:r>
              <a:rPr lang="nl-NL" sz="2500" b="1">
                <a:latin typeface="Arial" pitchFamily="34" charset="0"/>
                <a:ea typeface="Tahoma" panose="020B0604030504040204" pitchFamily="34" charset="0"/>
                <a:cs typeface="Arial" pitchFamily="34" charset="0"/>
              </a:rPr>
              <a:t>là 4,1 </a:t>
            </a:r>
            <a:r>
              <a:rPr lang="nl-NL" sz="2500" b="1" dirty="0">
                <a:latin typeface="Arial" pitchFamily="34" charset="0"/>
                <a:ea typeface="Tahoma" panose="020B0604030504040204" pitchFamily="34" charset="0"/>
                <a:cs typeface="Arial" pitchFamily="34" charset="0"/>
              </a:rPr>
              <a:t>km</a:t>
            </a:r>
            <a:r>
              <a:rPr lang="nl-NL" sz="2500" b="1" baseline="30000" dirty="0">
                <a:latin typeface="Arial" pitchFamily="34" charset="0"/>
                <a:ea typeface="Tahoma" panose="020B0604030504040204" pitchFamily="34" charset="0"/>
                <a:cs typeface="Arial" pitchFamily="34" charset="0"/>
              </a:rPr>
              <a:t>2</a:t>
            </a:r>
            <a:r>
              <a:rPr lang="nl-NL" sz="2500" b="1">
                <a:latin typeface="Arial" pitchFamily="34" charset="0"/>
                <a:ea typeface="Tahoma" panose="020B0604030504040204" pitchFamily="34" charset="0"/>
                <a:cs typeface="Arial" pitchFamily="34" charset="0"/>
              </a:rPr>
              <a:t>. </a:t>
            </a:r>
          </a:p>
          <a:p>
            <a:pPr algn="just">
              <a:lnSpc>
                <a:spcPct val="150000"/>
              </a:lnSpc>
            </a:pPr>
            <a:r>
              <a:rPr lang="nl-NL" sz="2500" b="1">
                <a:latin typeface="Arial" pitchFamily="34" charset="0"/>
                <a:ea typeface="Tahoma" panose="020B0604030504040204" pitchFamily="34" charset="0"/>
                <a:cs typeface="Arial" pitchFamily="34" charset="0"/>
              </a:rPr>
              <a:t>- Dân số </a:t>
            </a:r>
            <a:r>
              <a:rPr lang="vi-VN" sz="2500" b="1" dirty="0">
                <a:latin typeface="Arial" pitchFamily="34" charset="0"/>
                <a:ea typeface="Tahoma" panose="020B0604030504040204" pitchFamily="34" charset="0"/>
                <a:cs typeface="Arial" pitchFamily="34" charset="0"/>
              </a:rPr>
              <a:t>456 triệu người.</a:t>
            </a:r>
            <a:endParaRPr lang="vi-VN" sz="2500" b="1" dirty="0">
              <a:latin typeface="Arial" pitchFamily="34" charset="0"/>
              <a:cs typeface="Arial" pitchFamily="34" charset="0"/>
            </a:endParaRPr>
          </a:p>
        </p:txBody>
      </p:sp>
    </p:spTree>
    <p:extLst>
      <p:ext uri="{BB962C8B-B14F-4D97-AF65-F5344CB8AC3E}">
        <p14:creationId xmlns:p14="http://schemas.microsoft.com/office/powerpoint/2010/main" val="375571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sp>
        <p:nvSpPr>
          <p:cNvPr id="15" name="Rectangle 14"/>
          <p:cNvSpPr/>
          <p:nvPr/>
        </p:nvSpPr>
        <p:spPr>
          <a:xfrm>
            <a:off x="176594" y="805937"/>
            <a:ext cx="7103223" cy="538607"/>
          </a:xfrm>
          <a:prstGeom prst="rect">
            <a:avLst/>
          </a:prstGeom>
        </p:spPr>
        <p:txBody>
          <a:bodyPr wrap="none" lIns="91438" tIns="45719" rIns="91438" bIns="45719">
            <a:spAutoFit/>
          </a:bodyPr>
          <a:lstStyle/>
          <a:p>
            <a:r>
              <a:rPr lang="en-US" sz="2900" b="1" u="sng">
                <a:solidFill>
                  <a:srgbClr val="002060"/>
                </a:solidFill>
                <a:latin typeface="Arial" pitchFamily="34" charset="0"/>
                <a:cs typeface="Arial" pitchFamily="34" charset="0"/>
              </a:rPr>
              <a:t>1. Khái quát về Liên minh châu Âu (EU)</a:t>
            </a:r>
            <a:endParaRPr lang="en-US" sz="29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7" name="Rectangle 1"/>
          <p:cNvSpPr>
            <a:spLocks noChangeArrowheads="1"/>
          </p:cNvSpPr>
          <p:nvPr/>
        </p:nvSpPr>
        <p:spPr bwMode="auto">
          <a:xfrm>
            <a:off x="177424" y="1378423"/>
            <a:ext cx="11627892" cy="19645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nl-NL" sz="2800" b="1" i="0" u="none" strike="noStrike" cap="none" normalizeH="0" baseline="0">
                <a:ln>
                  <a:noFill/>
                </a:ln>
                <a:solidFill>
                  <a:srgbClr val="002060"/>
                </a:solidFill>
                <a:effectLst/>
                <a:ea typeface="Calibri" pitchFamily="34" charset="0"/>
                <a:cs typeface="Tahoma" pitchFamily="34" charset="0"/>
              </a:rPr>
              <a:t>- Liên minh châu Âu được mở rộng từng bước qua nhiều giai đoạn.</a:t>
            </a:r>
            <a:endParaRPr kumimoji="0" lang="en-US" sz="2800" b="1" i="0" u="none" strike="noStrike" cap="none" normalizeH="0" baseline="0">
              <a:ln>
                <a:noFill/>
              </a:ln>
              <a:solidFill>
                <a:srgbClr val="002060"/>
              </a:solidFill>
              <a:effectLst/>
              <a:cs typeface="Tahoma"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nl-NL" sz="2800" b="1" i="0" u="none" strike="noStrike" cap="none" normalizeH="0" baseline="0">
                <a:ln>
                  <a:noFill/>
                </a:ln>
                <a:solidFill>
                  <a:srgbClr val="002060"/>
                </a:solidFill>
                <a:effectLst/>
                <a:ea typeface="Calibri" pitchFamily="34" charset="0"/>
                <a:cs typeface="Tahoma" pitchFamily="34" charset="0"/>
              </a:rPr>
              <a:t>- Ngày thành lập chính thức: 01/11/1993.</a:t>
            </a:r>
            <a:endParaRPr kumimoji="0" lang="en-US" sz="2800" b="1" i="0" u="none" strike="noStrike" cap="none" normalizeH="0" baseline="0">
              <a:ln>
                <a:noFill/>
              </a:ln>
              <a:solidFill>
                <a:srgbClr val="002060"/>
              </a:solidFill>
              <a:effectLst/>
              <a:cs typeface="Tahoma"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nl-NL" sz="2800" b="1" i="0" u="none" strike="noStrike" cap="none" normalizeH="0" baseline="0">
                <a:ln>
                  <a:noFill/>
                </a:ln>
                <a:solidFill>
                  <a:srgbClr val="002060"/>
                </a:solidFill>
                <a:effectLst/>
                <a:ea typeface="Calibri" pitchFamily="34" charset="0"/>
                <a:cs typeface="Tahoma" pitchFamily="34" charset="0"/>
              </a:rPr>
              <a:t>- Năm 2020, Liên minh châu Âu có 27 nước thành viên.</a:t>
            </a:r>
            <a:endParaRPr kumimoji="0" lang="nl-NL" sz="2800" b="1" i="0" u="none" strike="noStrike" cap="none" normalizeH="0" baseline="0">
              <a:ln>
                <a:noFill/>
              </a:ln>
              <a:solidFill>
                <a:srgbClr val="002060"/>
              </a:solidFill>
              <a:effectLst/>
              <a:cs typeface="Tahoma"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 calcmode="lin" valueType="num">
                                      <p:cBhvr>
                                        <p:cTn id="7" dur="1000" fill="hold"/>
                                        <p:tgtEl>
                                          <p:spTgt spid="409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097">
                                            <p:txEl>
                                              <p:pRg st="1" end="1"/>
                                            </p:txEl>
                                          </p:spTgt>
                                        </p:tgtEl>
                                        <p:attrNameLst>
                                          <p:attrName>style.visibility</p:attrName>
                                        </p:attrNameLst>
                                      </p:cBhvr>
                                      <p:to>
                                        <p:strVal val="visible"/>
                                      </p:to>
                                    </p:set>
                                    <p:anim calcmode="lin" valueType="num">
                                      <p:cBhvr>
                                        <p:cTn id="14" dur="1000" fill="hold"/>
                                        <p:tgtEl>
                                          <p:spTgt spid="409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09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097">
                                            <p:txEl>
                                              <p:pRg st="2" end="2"/>
                                            </p:txEl>
                                          </p:spTgt>
                                        </p:tgtEl>
                                        <p:attrNameLst>
                                          <p:attrName>style.visibility</p:attrName>
                                        </p:attrNameLst>
                                      </p:cBhvr>
                                      <p:to>
                                        <p:strVal val="visible"/>
                                      </p:to>
                                    </p:set>
                                    <p:anim calcmode="lin" valueType="num">
                                      <p:cBhvr>
                                        <p:cTn id="21" dur="1000" fill="hold"/>
                                        <p:tgtEl>
                                          <p:spTgt spid="409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09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5559612" cy="440055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67219"/>
            <a:ext cx="5810249" cy="4543970"/>
          </a:xfrm>
          <a:prstGeom prst="rect">
            <a:avLst/>
          </a:prstGeom>
        </p:spPr>
      </p:pic>
      <p:sp>
        <p:nvSpPr>
          <p:cNvPr id="7" name="TextBox 6"/>
          <p:cNvSpPr txBox="1"/>
          <p:nvPr/>
        </p:nvSpPr>
        <p:spPr>
          <a:xfrm>
            <a:off x="323850" y="4563604"/>
            <a:ext cx="11468100" cy="1951496"/>
          </a:xfrm>
          <a:prstGeom prst="rect">
            <a:avLst/>
          </a:prstGeom>
          <a:solidFill>
            <a:schemeClr val="bg1"/>
          </a:solidFill>
        </p:spPr>
        <p:txBody>
          <a:bodyPr wrap="square" rtlCol="0">
            <a:spAutoFit/>
          </a:bodyPr>
          <a:lstStyle/>
          <a:p>
            <a:pPr algn="just">
              <a:lnSpc>
                <a:spcPct val="150000"/>
              </a:lnSpc>
            </a:pP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233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bg/>
                                          </p:spTgt>
                                        </p:tgtEl>
                                        <p:attrNameLst>
                                          <p:attrName>style.visibility</p:attrName>
                                        </p:attrNameLst>
                                      </p:cBhvr>
                                      <p:to>
                                        <p:strVal val="visible"/>
                                      </p:to>
                                    </p:set>
                                    <p:animEffect transition="in" filter="circle(in)">
                                      <p:cBhvr>
                                        <p:cTn id="19" dur="2000"/>
                                        <p:tgtEl>
                                          <p:spTgt spid="7">
                                            <p:bg/>
                                          </p:spTgt>
                                        </p:tgtEl>
                                      </p:cBhvr>
                                    </p:animEffect>
                                  </p:childTnLst>
                                </p:cTn>
                              </p:par>
                              <p:par>
                                <p:cTn id="20" presetID="6" presetClass="entr" presetSubtype="16" fill="hold" grpId="0" nodeType="withEffect">
                                  <p:stCondLst>
                                    <p:cond delay="0"/>
                                  </p:stCondLst>
                                  <p:iterate type="lt">
                                    <p:tmPct val="0"/>
                                  </p:iterate>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3E238-BE03-46F1-A49E-6BF8A707B75C}"/>
              </a:ext>
            </a:extLst>
          </p:cNvPr>
          <p:cNvSpPr>
            <a:spLocks noGrp="1"/>
          </p:cNvSpPr>
          <p:nvPr>
            <p:ph type="ctrTitle"/>
          </p:nvPr>
        </p:nvSpPr>
        <p:spPr/>
        <p:txBody>
          <a:bodyPr/>
          <a:lstStyle/>
          <a:p>
            <a:endParaRPr lang="vi-VN"/>
          </a:p>
        </p:txBody>
      </p:sp>
      <p:pic>
        <p:nvPicPr>
          <p:cNvPr id="1026" name="Picture 2" descr="Kết quả hình ảnh cho EU">
            <a:extLst>
              <a:ext uri="{FF2B5EF4-FFF2-40B4-BE49-F238E27FC236}">
                <a16:creationId xmlns:a16="http://schemas.microsoft.com/office/drawing/2014/main" id="{0CE8EED4-184C-4D03-829F-BAD432B5B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19" y="1173594"/>
            <a:ext cx="6418881" cy="36533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61129D53-3539-4FE2-BC88-BB17239B74D1}"/>
              </a:ext>
            </a:extLst>
          </p:cNvPr>
          <p:cNvSpPr txBox="1">
            <a:spLocks/>
          </p:cNvSpPr>
          <p:nvPr/>
        </p:nvSpPr>
        <p:spPr>
          <a:xfrm>
            <a:off x="1228297" y="68240"/>
            <a:ext cx="10895463" cy="827311"/>
          </a:xfrm>
          <a:prstGeom prst="rect">
            <a:avLst/>
          </a:prstGeom>
          <a:solidFill>
            <a:schemeClr val="accent6">
              <a:lumMod val="75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sz="2500" b="1">
                <a:solidFill>
                  <a:schemeClr val="bg1"/>
                </a:solidFill>
                <a:latin typeface="+mj-lt"/>
                <a:cs typeface="Arial" pitchFamily="34" charset="0"/>
              </a:rPr>
              <a:t>Em biết gì về thông tin qua bức hình dưới đây? Hãy chia sẻ với cả lớp.</a:t>
            </a:r>
            <a:endParaRPr lang="vi-VN" sz="2500" b="1" dirty="0">
              <a:solidFill>
                <a:schemeClr val="bg1"/>
              </a:solidFill>
              <a:latin typeface="+mj-lt"/>
              <a:cs typeface="Arial" pitchFamily="34" charset="0"/>
            </a:endParaRPr>
          </a:p>
        </p:txBody>
      </p:sp>
      <p:pic>
        <p:nvPicPr>
          <p:cNvPr id="1028" name="Picture 4" descr="Kết quả hình ảnh cho Brexit">
            <a:extLst>
              <a:ext uri="{FF2B5EF4-FFF2-40B4-BE49-F238E27FC236}">
                <a16:creationId xmlns:a16="http://schemas.microsoft.com/office/drawing/2014/main" id="{B80FE9BA-C87E-411A-A72D-990377C02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783" y="1173593"/>
            <a:ext cx="5612348" cy="36533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20A7AA8C-D3EA-45EB-AEC1-F7816EEE70AF}"/>
              </a:ext>
            </a:extLst>
          </p:cNvPr>
          <p:cNvSpPr/>
          <p:nvPr/>
        </p:nvSpPr>
        <p:spPr>
          <a:xfrm>
            <a:off x="5283200" y="2476500"/>
            <a:ext cx="2336800" cy="952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sp>
        <p:nvSpPr>
          <p:cNvPr id="6" name="Rectangle 5">
            <a:extLst>
              <a:ext uri="{FF2B5EF4-FFF2-40B4-BE49-F238E27FC236}">
                <a16:creationId xmlns:a16="http://schemas.microsoft.com/office/drawing/2014/main" id="{4E79BF8B-C5B6-423B-A622-A26761CA7A9F}"/>
              </a:ext>
            </a:extLst>
          </p:cNvPr>
          <p:cNvSpPr/>
          <p:nvPr/>
        </p:nvSpPr>
        <p:spPr>
          <a:xfrm>
            <a:off x="206858" y="5007897"/>
            <a:ext cx="11845441" cy="1685846"/>
          </a:xfrm>
          <a:prstGeom prst="rect">
            <a:avLst/>
          </a:prstGeom>
          <a:solidFill>
            <a:schemeClr val="accent4">
              <a:lumMod val="20000"/>
              <a:lumOff val="80000"/>
            </a:schemeClr>
          </a:solidFill>
          <a:ln>
            <a:solidFill>
              <a:schemeClr val="tx1"/>
            </a:solidFill>
          </a:ln>
        </p:spPr>
        <p:txBody>
          <a:bodyPr wrap="square">
            <a:spAutoFit/>
          </a:bodyPr>
          <a:lstStyle/>
          <a:p>
            <a:pPr algn="just">
              <a:lnSpc>
                <a:spcPct val="150000"/>
              </a:lnSpc>
            </a:pPr>
            <a:r>
              <a:rPr lang="vi-VN" sz="2400" b="1" dirty="0">
                <a:solidFill>
                  <a:srgbClr val="0000FF"/>
                </a:solidFill>
              </a:rPr>
              <a:t>N</a:t>
            </a:r>
            <a:r>
              <a:rPr lang="vi-VN" sz="2400" b="1" i="0" dirty="0">
                <a:solidFill>
                  <a:srgbClr val="0000FF"/>
                </a:solidFill>
                <a:effectLst/>
              </a:rPr>
              <a:t>ước Anh đã chính thức rời khỏi Liên minh châu Âu ngày 31/1/2020, kết thúc hơn 4 thập kỷ hợp nhất về kinh tế, chính trị và pháp luật với những nước láng giềng gần gũi nhất.</a:t>
            </a:r>
            <a:endParaRPr lang="vi-VN" sz="2400" b="1" dirty="0">
              <a:solidFill>
                <a:srgbClr val="0000FF"/>
              </a:solidFill>
            </a:endParaRPr>
          </a:p>
        </p:txBody>
      </p:sp>
      <p:pic>
        <p:nvPicPr>
          <p:cNvPr id="1030" name="Picture 6" descr="Kết quả hình ảnh cho Eu logo">
            <a:extLst>
              <a:ext uri="{FF2B5EF4-FFF2-40B4-BE49-F238E27FC236}">
                <a16:creationId xmlns:a16="http://schemas.microsoft.com/office/drawing/2014/main" id="{11EAFF37-800F-4050-8F7B-8ED7F66AB5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65" y="1507"/>
            <a:ext cx="1172086" cy="1172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1000" fill="hold"/>
                                        <p:tgtEl>
                                          <p:spTgt spid="1030"/>
                                        </p:tgtEl>
                                        <p:attrNameLst>
                                          <p:attrName>ppt_x</p:attrName>
                                        </p:attrNameLst>
                                      </p:cBhvr>
                                      <p:tavLst>
                                        <p:tav tm="0">
                                          <p:val>
                                            <p:strVal val="#ppt_x-.2"/>
                                          </p:val>
                                        </p:tav>
                                        <p:tav tm="100000">
                                          <p:val>
                                            <p:strVal val="#ppt_x"/>
                                          </p:val>
                                        </p:tav>
                                      </p:tavLst>
                                    </p:anim>
                                    <p:anim calcmode="lin" valueType="num">
                                      <p:cBhvr>
                                        <p:cTn id="13" dur="1000" fill="hold"/>
                                        <p:tgtEl>
                                          <p:spTgt spid="103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30"/>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sp>
        <p:nvSpPr>
          <p:cNvPr id="15" name="Rectangle 14"/>
          <p:cNvSpPr/>
          <p:nvPr/>
        </p:nvSpPr>
        <p:spPr>
          <a:xfrm>
            <a:off x="176594" y="805937"/>
            <a:ext cx="7103223" cy="538607"/>
          </a:xfrm>
          <a:prstGeom prst="rect">
            <a:avLst/>
          </a:prstGeom>
        </p:spPr>
        <p:txBody>
          <a:bodyPr wrap="none" lIns="91438" tIns="45719" rIns="91438" bIns="45719">
            <a:spAutoFit/>
          </a:bodyPr>
          <a:lstStyle/>
          <a:p>
            <a:r>
              <a:rPr lang="en-US" sz="2900" b="1" u="sng">
                <a:solidFill>
                  <a:srgbClr val="002060"/>
                </a:solidFill>
                <a:latin typeface="Arial" pitchFamily="34" charset="0"/>
                <a:cs typeface="Arial" pitchFamily="34" charset="0"/>
              </a:rPr>
              <a:t>1. Khái quát về Liên minh châu Âu (EU)</a:t>
            </a:r>
            <a:endParaRPr lang="en-US" sz="29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464022" y="1690589"/>
            <a:ext cx="6086901" cy="150299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2800">
                <a:solidFill>
                  <a:srgbClr val="0000FF"/>
                </a:solidFill>
                <a:cs typeface="Arial" pitchFamily="34" charset="0"/>
              </a:rPr>
              <a:t>    </a:t>
            </a:r>
            <a:r>
              <a:rPr lang="en-US" sz="2800" b="1" i="1">
                <a:solidFill>
                  <a:srgbClr val="0000FF"/>
                </a:solidFill>
                <a:cs typeface="Arial" pitchFamily="34" charset="0"/>
              </a:rPr>
              <a:t>Em hãy cho biết trụ sở chính của Liên minh châu Âu và đồng tiền chung của Liên minh châu Âu.</a:t>
            </a:r>
            <a:endParaRPr lang="en-US" sz="2800" dirty="0">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6" y="1190112"/>
            <a:ext cx="1000545" cy="1086608"/>
          </a:xfrm>
          <a:prstGeom prst="rect">
            <a:avLst/>
          </a:prstGeom>
        </p:spPr>
      </p:pic>
      <p:pic>
        <p:nvPicPr>
          <p:cNvPr id="21" name="Picture 20" descr="eu huong loi lon tu cac thoa thuan thuong mai voi cac nuoc"/>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82937" y="1419808"/>
            <a:ext cx="4980030" cy="36844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ong-euro-la-tien-cua-nuoc-na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45" y="4026090"/>
            <a:ext cx="4708404" cy="2649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p:cNvSpPr/>
          <p:nvPr/>
        </p:nvSpPr>
        <p:spPr>
          <a:xfrm>
            <a:off x="5251275" y="5960239"/>
            <a:ext cx="3725956" cy="527004"/>
          </a:xfrm>
          <a:prstGeom prst="rect">
            <a:avLst/>
          </a:prstGeom>
          <a:solidFill>
            <a:schemeClr val="bg1"/>
          </a:solidFill>
          <a:ln>
            <a:solidFill>
              <a:srgbClr val="0000FF"/>
            </a:solidFill>
          </a:ln>
        </p:spPr>
        <p:txBody>
          <a:bodyPr wrap="none">
            <a:spAutoFit/>
          </a:bodyPr>
          <a:lstStyle/>
          <a:p>
            <a:pPr algn="ctr">
              <a:lnSpc>
                <a:spcPct val="150000"/>
              </a:lnSpc>
            </a:pPr>
            <a:r>
              <a:rPr lang="en-US" sz="2100" b="1" i="1">
                <a:solidFill>
                  <a:srgbClr val="0000FF"/>
                </a:solidFill>
              </a:rPr>
              <a:t>Đồng tiền chung châu Âu (Euro)</a:t>
            </a:r>
            <a:endParaRPr lang="en-US" sz="2100" i="1">
              <a:solidFill>
                <a:srgbClr val="0000FF"/>
              </a:solidFill>
            </a:endParaRPr>
          </a:p>
        </p:txBody>
      </p:sp>
      <p:sp>
        <p:nvSpPr>
          <p:cNvPr id="24" name="Rectangle 23"/>
          <p:cNvSpPr/>
          <p:nvPr/>
        </p:nvSpPr>
        <p:spPr>
          <a:xfrm>
            <a:off x="6741995" y="5141375"/>
            <a:ext cx="5039790" cy="527004"/>
          </a:xfrm>
          <a:prstGeom prst="rect">
            <a:avLst/>
          </a:prstGeom>
          <a:solidFill>
            <a:schemeClr val="bg1"/>
          </a:solidFill>
          <a:ln>
            <a:solidFill>
              <a:srgbClr val="0000FF"/>
            </a:solidFill>
          </a:ln>
        </p:spPr>
        <p:txBody>
          <a:bodyPr wrap="square">
            <a:spAutoFit/>
          </a:bodyPr>
          <a:lstStyle/>
          <a:p>
            <a:pPr algn="ctr">
              <a:lnSpc>
                <a:spcPct val="150000"/>
              </a:lnSpc>
            </a:pPr>
            <a:r>
              <a:rPr lang="en-US" sz="2100" b="1" i="1">
                <a:solidFill>
                  <a:srgbClr val="0000FF"/>
                </a:solidFill>
              </a:rPr>
              <a:t>Trụ sở Liên minh châu Âu ở Brúc-xen, Bỉ</a:t>
            </a:r>
            <a:endParaRPr lang="en-US" sz="2100" i="1">
              <a:solidFill>
                <a:srgbClr val="0000FF"/>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diamond(out)">
                                      <p:cBhvr>
                                        <p:cTn id="19" dur="1000"/>
                                        <p:tgtEl>
                                          <p:spTgt spid="22"/>
                                        </p:tgtEl>
                                      </p:cBhvr>
                                    </p:animEffect>
                                  </p:childTnLst>
                                </p:cTn>
                              </p:par>
                              <p:par>
                                <p:cTn id="20" presetID="8" presetClass="entr" presetSubtype="32"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amond(out)">
                                      <p:cBhvr>
                                        <p:cTn id="22" dur="1000"/>
                                        <p:tgtEl>
                                          <p:spTgt spid="23"/>
                                        </p:tgtEl>
                                      </p:cBhvr>
                                    </p:animEffect>
                                  </p:childTnLst>
                                </p:cTn>
                              </p:par>
                              <p:par>
                                <p:cTn id="23" presetID="8" presetClass="entr" presetSubtype="3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amond(out)">
                                      <p:cBhvr>
                                        <p:cTn id="25" dur="1000"/>
                                        <p:tgtEl>
                                          <p:spTgt spid="21"/>
                                        </p:tgtEl>
                                      </p:cBhvr>
                                    </p:animEffect>
                                  </p:childTnLst>
                                </p:cTn>
                              </p:par>
                              <p:par>
                                <p:cTn id="26" presetID="8" presetClass="entr" presetSubtype="32"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amond(out)">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sp>
        <p:nvSpPr>
          <p:cNvPr id="15" name="Rectangle 14"/>
          <p:cNvSpPr/>
          <p:nvPr/>
        </p:nvSpPr>
        <p:spPr>
          <a:xfrm>
            <a:off x="176594" y="805937"/>
            <a:ext cx="7103223" cy="538607"/>
          </a:xfrm>
          <a:prstGeom prst="rect">
            <a:avLst/>
          </a:prstGeom>
        </p:spPr>
        <p:txBody>
          <a:bodyPr wrap="none" lIns="91438" tIns="45719" rIns="91438" bIns="45719">
            <a:spAutoFit/>
          </a:bodyPr>
          <a:lstStyle/>
          <a:p>
            <a:r>
              <a:rPr lang="en-US" sz="2900" b="1" u="sng">
                <a:solidFill>
                  <a:srgbClr val="002060"/>
                </a:solidFill>
                <a:latin typeface="Arial" pitchFamily="34" charset="0"/>
                <a:cs typeface="Arial" pitchFamily="34" charset="0"/>
              </a:rPr>
              <a:t>1. Khái quát về Liên minh châu Âu (EU)</a:t>
            </a:r>
            <a:endParaRPr lang="en-US" sz="2900" u="sng"/>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49" name="Rectangle 1"/>
          <p:cNvSpPr>
            <a:spLocks noChangeArrowheads="1"/>
          </p:cNvSpPr>
          <p:nvPr/>
        </p:nvSpPr>
        <p:spPr bwMode="auto">
          <a:xfrm>
            <a:off x="232016" y="1323833"/>
            <a:ext cx="11518710" cy="19645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nl-NL" sz="2800" b="1" i="0" u="none" strike="noStrike" cap="none" normalizeH="0" baseline="0">
                <a:ln>
                  <a:noFill/>
                </a:ln>
                <a:solidFill>
                  <a:srgbClr val="002060"/>
                </a:solidFill>
                <a:effectLst/>
                <a:ea typeface="Calibri" pitchFamily="34" charset="0"/>
                <a:cs typeface="Tahoma" pitchFamily="34" charset="0"/>
              </a:rPr>
              <a:t>- Trụ sở của Liên minh châu Âu đặt ở Brúc-xen (Bỉ).</a:t>
            </a:r>
          </a:p>
          <a:p>
            <a:pPr marL="0" marR="0" lvl="0" indent="0" algn="just" defTabSz="914400" rtl="0" eaLnBrk="0" fontAlgn="base" latinLnBrk="0" hangingPunct="0">
              <a:lnSpc>
                <a:spcPct val="150000"/>
              </a:lnSpc>
              <a:spcBef>
                <a:spcPct val="0"/>
              </a:spcBef>
              <a:spcAft>
                <a:spcPct val="0"/>
              </a:spcAft>
              <a:buClrTx/>
              <a:buSzTx/>
              <a:buFontTx/>
              <a:buNone/>
              <a:tabLst/>
            </a:pPr>
            <a:r>
              <a:rPr kumimoji="0" lang="nl-NL" sz="2800" b="1" i="0" u="none" strike="noStrike" cap="none" normalizeH="0" baseline="0">
                <a:ln>
                  <a:noFill/>
                </a:ln>
                <a:solidFill>
                  <a:srgbClr val="002060"/>
                </a:solidFill>
                <a:effectLst/>
                <a:ea typeface="Calibri" pitchFamily="34" charset="0"/>
                <a:cs typeface="Tahoma" pitchFamily="34" charset="0"/>
              </a:rPr>
              <a:t>- Liên minh châu Âu (EU) đã thiết lập một thị trường chung và có hệ thống tiền tệ chung (đồng Ơ-rô).</a:t>
            </a:r>
            <a:r>
              <a:rPr kumimoji="0" lang="en-US" sz="2800" b="1" i="0" u="none" strike="noStrike" cap="none" normalizeH="0" baseline="0">
                <a:ln>
                  <a:noFill/>
                </a:ln>
                <a:solidFill>
                  <a:srgbClr val="002060"/>
                </a:solidFill>
                <a:effectLst/>
                <a:cs typeface="Tahoma" pitchFamily="34" charset="0"/>
              </a:rPr>
              <a:t> </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049">
                                            <p:txEl>
                                              <p:pRg st="0" end="0"/>
                                            </p:txEl>
                                          </p:spTgt>
                                        </p:tgtEl>
                                        <p:attrNameLst>
                                          <p:attrName>style.visibility</p:attrName>
                                        </p:attrNameLst>
                                      </p:cBhvr>
                                      <p:to>
                                        <p:strVal val="visible"/>
                                      </p:to>
                                    </p:set>
                                    <p:anim calcmode="lin" valueType="num">
                                      <p:cBhvr>
                                        <p:cTn id="7" dur="1000" fill="hold"/>
                                        <p:tgtEl>
                                          <p:spTgt spid="204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04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4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049">
                                            <p:txEl>
                                              <p:pRg st="1" end="1"/>
                                            </p:txEl>
                                          </p:spTgt>
                                        </p:tgtEl>
                                        <p:attrNameLst>
                                          <p:attrName>style.visibility</p:attrName>
                                        </p:attrNameLst>
                                      </p:cBhvr>
                                      <p:to>
                                        <p:strVal val="visible"/>
                                      </p:to>
                                    </p:set>
                                    <p:anim calcmode="lin" valueType="num">
                                      <p:cBhvr>
                                        <p:cTn id="14" dur="1000" fill="hold"/>
                                        <p:tgtEl>
                                          <p:spTgt spid="204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04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0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6593" y="805937"/>
            <a:ext cx="12015407" cy="523218"/>
          </a:xfrm>
          <a:prstGeom prst="rect">
            <a:avLst/>
          </a:prstGeom>
        </p:spPr>
        <p:txBody>
          <a:bodyPr wrap="square" lIns="91438" tIns="45719" rIns="91438" bIns="45719">
            <a:spAutoFit/>
          </a:bodyPr>
          <a:lstStyle/>
          <a:p>
            <a:pPr algn="just"/>
            <a:r>
              <a:rPr lang="en-US" sz="2800" b="1" u="sng">
                <a:solidFill>
                  <a:srgbClr val="002060"/>
                </a:solidFill>
                <a:latin typeface="Arial" pitchFamily="34" charset="0"/>
                <a:cs typeface="Arial" pitchFamily="34" charset="0"/>
              </a:rPr>
              <a:t>2. Liên minh châu Âu, một trung tâm kinh tế lớn trên thế giới (EU)</a:t>
            </a:r>
            <a:endParaRPr lang="en-US" sz="2800" u="sng"/>
          </a:p>
        </p:txBody>
      </p:sp>
      <p:pic>
        <p:nvPicPr>
          <p:cNvPr id="10" name="Picture 2" descr="C:\Users\PTS\Desktop\GADT ĐL7 (KNTTCS, kì 1)\hinh-1-1.png"/>
          <p:cNvPicPr>
            <a:picLocks noChangeAspect="1" noChangeArrowheads="1"/>
          </p:cNvPicPr>
          <p:nvPr/>
        </p:nvPicPr>
        <p:blipFill>
          <a:blip r:embed="rId3"/>
          <a:srcRect/>
          <a:stretch>
            <a:fillRect/>
          </a:stretch>
        </p:blipFill>
        <p:spPr bwMode="auto">
          <a:xfrm>
            <a:off x="7537415" y="1392071"/>
            <a:ext cx="4418023" cy="5199798"/>
          </a:xfrm>
          <a:prstGeom prst="rect">
            <a:avLst/>
          </a:prstGeom>
          <a:noFill/>
          <a:ln>
            <a:solidFill>
              <a:srgbClr val="0000FF"/>
            </a:solidFill>
          </a:ln>
        </p:spPr>
      </p:pic>
      <p:sp>
        <p:nvSpPr>
          <p:cNvPr id="12" name="Rectangle: Rounded Corners 7">
            <a:extLst>
              <a:ext uri="{FF2B5EF4-FFF2-40B4-BE49-F238E27FC236}">
                <a16:creationId xmlns:a16="http://schemas.microsoft.com/office/drawing/2014/main" id="{83943E22-6FC5-4857-96F1-DB4BDF369685}"/>
              </a:ext>
            </a:extLst>
          </p:cNvPr>
          <p:cNvSpPr/>
          <p:nvPr/>
        </p:nvSpPr>
        <p:spPr>
          <a:xfrm>
            <a:off x="341194" y="1649642"/>
            <a:ext cx="6905768" cy="176229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2800">
                <a:solidFill>
                  <a:srgbClr val="0000FF"/>
                </a:solidFill>
                <a:cs typeface="Arial" pitchFamily="34" charset="0"/>
              </a:rPr>
              <a:t>         </a:t>
            </a:r>
            <a:r>
              <a:rPr lang="en-US" sz="2800" b="1" i="1">
                <a:solidFill>
                  <a:srgbClr val="0000FF"/>
                </a:solidFill>
                <a:cs typeface="Arial" pitchFamily="34" charset="0"/>
              </a:rPr>
              <a:t>Khai thác thông tin mục 2 SGK, cho biết mục tiêu trọng tâm của Liên minh châu Âu là gì?</a:t>
            </a:r>
            <a:endParaRPr lang="en-US" sz="2800" dirty="0">
              <a:solidFill>
                <a:srgbClr val="0000FF"/>
              </a:solidFill>
              <a:cs typeface="Arial" pitchFamily="34" charset="0"/>
            </a:endParaRP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83003" y="1299302"/>
            <a:ext cx="1000545" cy="1086608"/>
          </a:xfrm>
          <a:prstGeom prst="rect">
            <a:avLst/>
          </a:prstGeom>
        </p:spPr>
      </p:pic>
      <p:sp>
        <p:nvSpPr>
          <p:cNvPr id="17" name="TextBox 16"/>
          <p:cNvSpPr txBox="1"/>
          <p:nvPr/>
        </p:nvSpPr>
        <p:spPr>
          <a:xfrm>
            <a:off x="7547212" y="6114199"/>
            <a:ext cx="4394579" cy="646331"/>
          </a:xfrm>
          <a:prstGeom prst="rect">
            <a:avLst/>
          </a:prstGeom>
          <a:solidFill>
            <a:schemeClr val="bg1"/>
          </a:solidFill>
          <a:ln>
            <a:solidFill>
              <a:srgbClr val="0000FF"/>
            </a:solidFill>
          </a:ln>
        </p:spPr>
        <p:txBody>
          <a:bodyPr wrap="square" rtlCol="0">
            <a:spAutoFit/>
          </a:bodyPr>
          <a:lstStyle/>
          <a:p>
            <a:pPr algn="ctr"/>
            <a:r>
              <a:rPr lang="en-US" b="1">
                <a:solidFill>
                  <a:srgbClr val="0000FF"/>
                </a:solidFill>
              </a:rPr>
              <a:t>H.1. Bản đồ thành viên </a:t>
            </a:r>
          </a:p>
          <a:p>
            <a:pPr algn="ctr"/>
            <a:r>
              <a:rPr lang="en-US" b="1">
                <a:solidFill>
                  <a:srgbClr val="0000FF"/>
                </a:solidFill>
              </a:rPr>
              <a:t>của Liên minh châu Âu (2020)</a:t>
            </a:r>
          </a:p>
        </p:txBody>
      </p:sp>
      <p:sp>
        <p:nvSpPr>
          <p:cNvPr id="11" name="Rectangle 1"/>
          <p:cNvSpPr>
            <a:spLocks noChangeArrowheads="1"/>
          </p:cNvSpPr>
          <p:nvPr/>
        </p:nvSpPr>
        <p:spPr bwMode="auto">
          <a:xfrm>
            <a:off x="341197" y="1285163"/>
            <a:ext cx="7149155" cy="13181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ahoma" pitchFamily="34" charset="0"/>
              </a:rPr>
              <a:t>- Mục tiêu: thiết lập thị trường kinh tế duy nhất gồm tất cả các nước thành viên.</a:t>
            </a:r>
            <a:endParaRPr kumimoji="0" lang="pt-BR" sz="2800" b="1" i="0" u="none" strike="noStrike" cap="none" normalizeH="0" baseline="0">
              <a:ln>
                <a:noFill/>
              </a:ln>
              <a:solidFill>
                <a:srgbClr val="002060"/>
              </a:solidFill>
              <a:effectLst/>
              <a:cs typeface="Tahoma"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8"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amond(in)">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par>
                                <p:cTn id="23" presetID="2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ppt_x</p:attrName>
                                        </p:attrNameLst>
                                      </p:cBhvr>
                                      <p:tavLst>
                                        <p:tav tm="0">
                                          <p:val>
                                            <p:strVal val="#ppt_x-.2"/>
                                          </p:val>
                                        </p:tav>
                                        <p:tav tm="100000">
                                          <p:val>
                                            <p:strVal val="#ppt_x"/>
                                          </p:val>
                                        </p:tav>
                                      </p:tavLst>
                                    </p:anim>
                                    <p:anim calcmode="lin" valueType="num">
                                      <p:cBhvr>
                                        <p:cTn id="26"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xit" presetSubtype="0" fill="hold" nodeType="clickEffect">
                                  <p:stCondLst>
                                    <p:cond delay="0"/>
                                  </p:stCondLst>
                                  <p:childTnLst>
                                    <p:anim calcmode="lin" valueType="num">
                                      <p:cBhvr>
                                        <p:cTn id="31" dur="1000"/>
                                        <p:tgtEl>
                                          <p:spTgt spid="14"/>
                                        </p:tgtEl>
                                        <p:attrNameLst>
                                          <p:attrName>ppt_x</p:attrName>
                                        </p:attrNameLst>
                                      </p:cBhvr>
                                      <p:tavLst>
                                        <p:tav tm="0">
                                          <p:val>
                                            <p:strVal val="ppt_x"/>
                                          </p:val>
                                        </p:tav>
                                        <p:tav tm="100000">
                                          <p:val>
                                            <p:strVal val="ppt_x-.2"/>
                                          </p:val>
                                        </p:tav>
                                      </p:tavLst>
                                    </p:anim>
                                    <p:anim calcmode="lin" valueType="num">
                                      <p:cBhvr>
                                        <p:cTn id="32" dur="1000"/>
                                        <p:tgtEl>
                                          <p:spTgt spid="14"/>
                                        </p:tgtEl>
                                        <p:attrNameLst>
                                          <p:attrName>ppt_y</p:attrName>
                                        </p:attrNameLst>
                                      </p:cBhvr>
                                      <p:tavLst>
                                        <p:tav tm="0">
                                          <p:val>
                                            <p:strVal val="ppt_y"/>
                                          </p:val>
                                        </p:tav>
                                        <p:tav tm="100000">
                                          <p:val>
                                            <p:strVal val="ppt_y"/>
                                          </p:val>
                                        </p:tav>
                                      </p:tavLst>
                                    </p:anim>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29" presetClass="exit" presetSubtype="0" fill="hold" grpId="1" nodeType="withEffect">
                                  <p:stCondLst>
                                    <p:cond delay="0"/>
                                  </p:stCondLst>
                                  <p:childTnLst>
                                    <p:anim calcmode="lin" valueType="num">
                                      <p:cBhvr>
                                        <p:cTn id="36" dur="1000"/>
                                        <p:tgtEl>
                                          <p:spTgt spid="12"/>
                                        </p:tgtEl>
                                        <p:attrNameLst>
                                          <p:attrName>ppt_x</p:attrName>
                                        </p:attrNameLst>
                                      </p:cBhvr>
                                      <p:tavLst>
                                        <p:tav tm="0">
                                          <p:val>
                                            <p:strVal val="ppt_x"/>
                                          </p:val>
                                        </p:tav>
                                        <p:tav tm="100000">
                                          <p:val>
                                            <p:strVal val="ppt_x-.2"/>
                                          </p:val>
                                        </p:tav>
                                      </p:tavLst>
                                    </p:anim>
                                    <p:anim calcmode="lin" valueType="num">
                                      <p:cBhvr>
                                        <p:cTn id="37" dur="1000"/>
                                        <p:tgtEl>
                                          <p:spTgt spid="12"/>
                                        </p:tgtEl>
                                        <p:attrNameLst>
                                          <p:attrName>ppt_y</p:attrName>
                                        </p:attrNameLst>
                                      </p:cBhvr>
                                      <p:tavLst>
                                        <p:tav tm="0">
                                          <p:val>
                                            <p:strVal val="ppt_y"/>
                                          </p:val>
                                        </p:tav>
                                        <p:tav tm="100000">
                                          <p:val>
                                            <p:strVal val="ppt_y"/>
                                          </p:val>
                                        </p:tav>
                                      </p:tavLst>
                                    </p:anim>
                                    <p:animEffect transition="out" filter="fade">
                                      <p:cBhvr>
                                        <p:cTn id="38" dur="1000"/>
                                        <p:tgtEl>
                                          <p:spTgt spid="12"/>
                                        </p:tgtEl>
                                      </p:cBhvr>
                                    </p:animEffect>
                                    <p:set>
                                      <p:cBhvr>
                                        <p:cTn id="39" dur="1" fill="hold">
                                          <p:stCondLst>
                                            <p:cond delay="9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ppt_x</p:attrName>
                                        </p:attrNameLst>
                                      </p:cBhvr>
                                      <p:tavLst>
                                        <p:tav tm="0">
                                          <p:val>
                                            <p:strVal val="#ppt_x-.2"/>
                                          </p:val>
                                        </p:tav>
                                        <p:tav tm="100000">
                                          <p:val>
                                            <p:strVal val="#ppt_x"/>
                                          </p:val>
                                        </p:tav>
                                      </p:tavLst>
                                    </p:anim>
                                    <p:anim calcmode="lin" valueType="num">
                                      <p:cBhvr>
                                        <p:cTn id="4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2" grpId="1" animBg="1"/>
      <p:bldP spid="17"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6593" y="805937"/>
            <a:ext cx="12015407" cy="523218"/>
          </a:xfrm>
          <a:prstGeom prst="rect">
            <a:avLst/>
          </a:prstGeom>
        </p:spPr>
        <p:txBody>
          <a:bodyPr wrap="square" lIns="91438" tIns="45719" rIns="91438" bIns="45719">
            <a:spAutoFit/>
          </a:bodyPr>
          <a:lstStyle/>
          <a:p>
            <a:pPr algn="just"/>
            <a:r>
              <a:rPr lang="en-US" sz="2800" b="1" u="sng">
                <a:solidFill>
                  <a:srgbClr val="002060"/>
                </a:solidFill>
                <a:latin typeface="Arial" pitchFamily="34" charset="0"/>
                <a:cs typeface="Arial" pitchFamily="34" charset="0"/>
              </a:rPr>
              <a:t>2. Liên minh châu Âu, một trung tâm kinh tế lớn trên thế giới (EU)</a:t>
            </a:r>
            <a:endParaRPr lang="en-US" sz="2800" u="sng"/>
          </a:p>
        </p:txBody>
      </p:sp>
      <p:pic>
        <p:nvPicPr>
          <p:cNvPr id="10" name="Picture 2" descr="C:\Users\PTS\Desktop\GADT ĐL7 (KNTTCS, kì 1)\hinh-1-1.png"/>
          <p:cNvPicPr>
            <a:picLocks noChangeAspect="1" noChangeArrowheads="1"/>
          </p:cNvPicPr>
          <p:nvPr/>
        </p:nvPicPr>
        <p:blipFill>
          <a:blip r:embed="rId3"/>
          <a:srcRect/>
          <a:stretch>
            <a:fillRect/>
          </a:stretch>
        </p:blipFill>
        <p:spPr bwMode="auto">
          <a:xfrm>
            <a:off x="7537415" y="1392071"/>
            <a:ext cx="4418023" cy="5199798"/>
          </a:xfrm>
          <a:prstGeom prst="rect">
            <a:avLst/>
          </a:prstGeom>
          <a:noFill/>
          <a:ln>
            <a:solidFill>
              <a:srgbClr val="0000FF"/>
            </a:solidFill>
          </a:ln>
        </p:spPr>
      </p:pic>
      <p:sp>
        <p:nvSpPr>
          <p:cNvPr id="17" name="TextBox 16"/>
          <p:cNvSpPr txBox="1"/>
          <p:nvPr/>
        </p:nvSpPr>
        <p:spPr>
          <a:xfrm>
            <a:off x="7547212" y="6114199"/>
            <a:ext cx="4394579" cy="646331"/>
          </a:xfrm>
          <a:prstGeom prst="rect">
            <a:avLst/>
          </a:prstGeom>
          <a:solidFill>
            <a:schemeClr val="bg1"/>
          </a:solidFill>
          <a:ln>
            <a:solidFill>
              <a:srgbClr val="0000FF"/>
            </a:solidFill>
          </a:ln>
        </p:spPr>
        <p:txBody>
          <a:bodyPr wrap="square" rtlCol="0">
            <a:spAutoFit/>
          </a:bodyPr>
          <a:lstStyle/>
          <a:p>
            <a:pPr algn="ctr"/>
            <a:r>
              <a:rPr lang="en-US" b="1">
                <a:solidFill>
                  <a:srgbClr val="0000FF"/>
                </a:solidFill>
              </a:rPr>
              <a:t>H.1. Bản đồ thành viên </a:t>
            </a:r>
          </a:p>
          <a:p>
            <a:pPr algn="ctr"/>
            <a:r>
              <a:rPr lang="en-US" b="1">
                <a:solidFill>
                  <a:srgbClr val="0000FF"/>
                </a:solidFill>
              </a:rPr>
              <a:t>của Liên minh châu Âu (2020)</a:t>
            </a:r>
          </a:p>
        </p:txBody>
      </p:sp>
      <p:sp>
        <p:nvSpPr>
          <p:cNvPr id="15" name="Rectangle: Rounded Corners 7">
            <a:extLst>
              <a:ext uri="{FF2B5EF4-FFF2-40B4-BE49-F238E27FC236}">
                <a16:creationId xmlns:a16="http://schemas.microsoft.com/office/drawing/2014/main" id="{83943E22-6FC5-4857-96F1-DB4BDF369685}"/>
              </a:ext>
            </a:extLst>
          </p:cNvPr>
          <p:cNvSpPr/>
          <p:nvPr/>
        </p:nvSpPr>
        <p:spPr>
          <a:xfrm>
            <a:off x="313897" y="1949880"/>
            <a:ext cx="6905768" cy="176229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2800">
                <a:solidFill>
                  <a:srgbClr val="0000FF"/>
                </a:solidFill>
                <a:latin typeface="Arial" pitchFamily="34" charset="0"/>
                <a:cs typeface="Arial" pitchFamily="34" charset="0"/>
              </a:rPr>
              <a:t>        </a:t>
            </a:r>
            <a:r>
              <a:rPr lang="en-US" sz="2800" b="1" i="1">
                <a:solidFill>
                  <a:srgbClr val="0000FF"/>
                </a:solidFill>
                <a:latin typeface="Arial" pitchFamily="34" charset="0"/>
                <a:cs typeface="Arial" pitchFamily="34" charset="0"/>
              </a:rPr>
              <a:t>Chứng minh Liên minh châu Âu là một trong bốn trung tâm kinh tế lớn của thế giới.</a:t>
            </a:r>
            <a:endParaRPr lang="en-US" sz="2800" b="1" i="1" dirty="0">
              <a:solidFill>
                <a:srgbClr val="0000FF"/>
              </a:solidFill>
              <a:latin typeface="Arial" pitchFamily="34" charset="0"/>
              <a:cs typeface="Arial" pitchFamily="34" charset="0"/>
            </a:endParaRPr>
          </a:p>
        </p:txBody>
      </p:sp>
      <p:pic>
        <p:nvPicPr>
          <p:cNvPr id="16" name="Picture 15">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87467" y="1367527"/>
            <a:ext cx="1000545" cy="1086608"/>
          </a:xfrm>
          <a:prstGeom prst="rect">
            <a:avLst/>
          </a:prstGeom>
        </p:spPr>
      </p:pic>
      <p:sp>
        <p:nvSpPr>
          <p:cNvPr id="5121" name="Rectangle 1"/>
          <p:cNvSpPr>
            <a:spLocks noChangeArrowheads="1"/>
          </p:cNvSpPr>
          <p:nvPr/>
        </p:nvSpPr>
        <p:spPr bwMode="auto">
          <a:xfrm>
            <a:off x="259310" y="1273539"/>
            <a:ext cx="7096833" cy="32571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ahoma" pitchFamily="34" charset="0"/>
              </a:rPr>
              <a:t>- Là nhà trao đổi hàng hóa và dịch vụ lớn nhất thế giới, chiếm 31% trị giá xuất khẩu thế giới (2020).</a:t>
            </a:r>
            <a:endParaRPr kumimoji="0" lang="en-US" sz="2800" b="1" i="0" u="none" strike="noStrike" cap="none" normalizeH="0" baseline="0">
              <a:ln>
                <a:noFill/>
              </a:ln>
              <a:solidFill>
                <a:srgbClr val="002060"/>
              </a:solidFill>
              <a:effectLst/>
              <a:cs typeface="Tahoma"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800" b="1" i="0" u="none" strike="noStrike" cap="none" normalizeH="0" baseline="0">
                <a:ln>
                  <a:noFill/>
                </a:ln>
                <a:solidFill>
                  <a:srgbClr val="002060"/>
                </a:solidFill>
                <a:effectLst/>
                <a:ea typeface="Calibri" pitchFamily="34" charset="0"/>
                <a:cs typeface="Tahoma" pitchFamily="34" charset="0"/>
              </a:rPr>
              <a:t>- Đối tác thương mại hàng đầu thế giới,</a:t>
            </a:r>
            <a:r>
              <a:rPr kumimoji="0" lang="pt-BR" sz="2800" b="1" i="0" u="none" strike="noStrike" cap="none" normalizeH="0">
                <a:ln>
                  <a:noFill/>
                </a:ln>
                <a:solidFill>
                  <a:srgbClr val="002060"/>
                </a:solidFill>
                <a:effectLst/>
                <a:ea typeface="Calibri" pitchFamily="34" charset="0"/>
                <a:cs typeface="Tahoma" pitchFamily="34" charset="0"/>
              </a:rPr>
              <a:t> </a:t>
            </a:r>
            <a:r>
              <a:rPr kumimoji="0" lang="pt-BR" sz="2800" b="1" i="0" u="none" strike="noStrike" cap="none" normalizeH="0" baseline="0">
                <a:ln>
                  <a:noFill/>
                </a:ln>
                <a:solidFill>
                  <a:srgbClr val="002060"/>
                </a:solidFill>
                <a:effectLst/>
                <a:ea typeface="Calibri" pitchFamily="34" charset="0"/>
                <a:cs typeface="Tahoma" pitchFamily="34" charset="0"/>
              </a:rPr>
              <a:t> trong đó có Việt Nam.</a:t>
            </a:r>
            <a:endParaRPr kumimoji="0" lang="pt-BR" sz="2800" b="1" i="0" u="none" strike="noStrike" cap="none" normalizeH="0" baseline="0">
              <a:ln>
                <a:noFill/>
              </a:ln>
              <a:solidFill>
                <a:srgbClr val="002060"/>
              </a:solidFill>
              <a:effectLst/>
              <a:cs typeface="Tahoma"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ppt_x</p:attrName>
                                        </p:attrNameLst>
                                      </p:cBhvr>
                                      <p:tavLst>
                                        <p:tav tm="0">
                                          <p:val>
                                            <p:strVal val="#ppt_x-.2"/>
                                          </p:val>
                                        </p:tav>
                                        <p:tav tm="100000">
                                          <p:val>
                                            <p:strVal val="#ppt_x"/>
                                          </p:val>
                                        </p:tav>
                                      </p:tavLst>
                                    </p:anim>
                                    <p:anim calcmode="lin" valueType="num">
                                      <p:cBhvr>
                                        <p:cTn id="1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15"/>
                                        </p:tgtEl>
                                        <p:attrNameLst>
                                          <p:attrName>ppt_x</p:attrName>
                                        </p:attrNameLst>
                                      </p:cBhvr>
                                      <p:tavLst>
                                        <p:tav tm="0">
                                          <p:val>
                                            <p:strVal val="ppt_x"/>
                                          </p:val>
                                        </p:tav>
                                        <p:tav tm="100000">
                                          <p:val>
                                            <p:strVal val="ppt_x-.2"/>
                                          </p:val>
                                        </p:tav>
                                      </p:tavLst>
                                    </p:anim>
                                    <p:anim calcmode="lin" valueType="num">
                                      <p:cBhvr>
                                        <p:cTn id="19" dur="1000"/>
                                        <p:tgtEl>
                                          <p:spTgt spid="15"/>
                                        </p:tgtEl>
                                        <p:attrNameLst>
                                          <p:attrName>ppt_y</p:attrName>
                                        </p:attrNameLst>
                                      </p:cBhvr>
                                      <p:tavLst>
                                        <p:tav tm="0">
                                          <p:val>
                                            <p:strVal val="ppt_y"/>
                                          </p:val>
                                        </p:tav>
                                        <p:tav tm="100000">
                                          <p:val>
                                            <p:strVal val="ppt_y"/>
                                          </p:val>
                                        </p:tav>
                                      </p:tavLst>
                                    </p:anim>
                                    <p:animEffect transition="out" filter="fade">
                                      <p:cBhvr>
                                        <p:cTn id="20" dur="1000"/>
                                        <p:tgtEl>
                                          <p:spTgt spid="15"/>
                                        </p:tgtEl>
                                      </p:cBhvr>
                                    </p:animEffect>
                                    <p:set>
                                      <p:cBhvr>
                                        <p:cTn id="21" dur="1" fill="hold">
                                          <p:stCondLst>
                                            <p:cond delay="999"/>
                                          </p:stCondLst>
                                        </p:cTn>
                                        <p:tgtEl>
                                          <p:spTgt spid="15"/>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6"/>
                                        </p:tgtEl>
                                        <p:attrNameLst>
                                          <p:attrName>ppt_x</p:attrName>
                                        </p:attrNameLst>
                                      </p:cBhvr>
                                      <p:tavLst>
                                        <p:tav tm="0">
                                          <p:val>
                                            <p:strVal val="ppt_x"/>
                                          </p:val>
                                        </p:tav>
                                        <p:tav tm="100000">
                                          <p:val>
                                            <p:strVal val="ppt_x-.2"/>
                                          </p:val>
                                        </p:tav>
                                      </p:tavLst>
                                    </p:anim>
                                    <p:anim calcmode="lin" valueType="num">
                                      <p:cBhvr>
                                        <p:cTn id="24" dur="1000"/>
                                        <p:tgtEl>
                                          <p:spTgt spid="16"/>
                                        </p:tgtEl>
                                        <p:attrNameLst>
                                          <p:attrName>ppt_y</p:attrName>
                                        </p:attrNameLst>
                                      </p:cBhvr>
                                      <p:tavLst>
                                        <p:tav tm="0">
                                          <p:val>
                                            <p:strVal val="ppt_y"/>
                                          </p:val>
                                        </p:tav>
                                        <p:tav tm="100000">
                                          <p:val>
                                            <p:strVal val="ppt_y"/>
                                          </p:val>
                                        </p:tav>
                                      </p:tavLst>
                                    </p:anim>
                                    <p:animEffect transition="out" filter="fade">
                                      <p:cBhvr>
                                        <p:cTn id="25" dur="1000"/>
                                        <p:tgtEl>
                                          <p:spTgt spid="16"/>
                                        </p:tgtEl>
                                      </p:cBhvr>
                                    </p:animEffect>
                                    <p:set>
                                      <p:cBhvr>
                                        <p:cTn id="26" dur="1" fill="hold">
                                          <p:stCondLst>
                                            <p:cond delay="9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5121">
                                            <p:txEl>
                                              <p:pRg st="0" end="0"/>
                                            </p:txEl>
                                          </p:spTgt>
                                        </p:tgtEl>
                                        <p:attrNameLst>
                                          <p:attrName>style.visibility</p:attrName>
                                        </p:attrNameLst>
                                      </p:cBhvr>
                                      <p:to>
                                        <p:strVal val="visible"/>
                                      </p:to>
                                    </p:set>
                                    <p:anim calcmode="lin" valueType="num">
                                      <p:cBhvr>
                                        <p:cTn id="31" dur="1000" fill="hold"/>
                                        <p:tgtEl>
                                          <p:spTgt spid="5121">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51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12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5121">
                                            <p:txEl>
                                              <p:pRg st="1" end="1"/>
                                            </p:txEl>
                                          </p:spTgt>
                                        </p:tgtEl>
                                        <p:attrNameLst>
                                          <p:attrName>style.visibility</p:attrName>
                                        </p:attrNameLst>
                                      </p:cBhvr>
                                      <p:to>
                                        <p:strVal val="visible"/>
                                      </p:to>
                                    </p:set>
                                    <p:anim calcmode="lin" valueType="num">
                                      <p:cBhvr>
                                        <p:cTn id="38" dur="1000" fill="hold"/>
                                        <p:tgtEl>
                                          <p:spTgt spid="5121">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512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51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6593" y="805937"/>
            <a:ext cx="12015407" cy="523218"/>
          </a:xfrm>
          <a:prstGeom prst="rect">
            <a:avLst/>
          </a:prstGeom>
        </p:spPr>
        <p:txBody>
          <a:bodyPr wrap="square" lIns="91438" tIns="45719" rIns="91438" bIns="45719">
            <a:spAutoFit/>
          </a:bodyPr>
          <a:lstStyle/>
          <a:p>
            <a:pPr algn="just"/>
            <a:r>
              <a:rPr lang="en-US" sz="2800" b="1" u="sng">
                <a:solidFill>
                  <a:srgbClr val="002060"/>
                </a:solidFill>
                <a:latin typeface="Arial" pitchFamily="34" charset="0"/>
                <a:cs typeface="Arial" pitchFamily="34" charset="0"/>
              </a:rPr>
              <a:t>2. Liên minh châu Âu, một trung tâm kinh tế lớn trên thế giới (EU)</a:t>
            </a:r>
            <a:endParaRPr lang="en-US" sz="2800" u="sng"/>
          </a:p>
        </p:txBody>
      </p:sp>
      <p:sp>
        <p:nvSpPr>
          <p:cNvPr id="12" name="Rectangle: Rounded Corners 7">
            <a:extLst>
              <a:ext uri="{FF2B5EF4-FFF2-40B4-BE49-F238E27FC236}">
                <a16:creationId xmlns:a16="http://schemas.microsoft.com/office/drawing/2014/main" id="{83943E22-6FC5-4857-96F1-DB4BDF369685}"/>
              </a:ext>
            </a:extLst>
          </p:cNvPr>
          <p:cNvSpPr/>
          <p:nvPr/>
        </p:nvSpPr>
        <p:spPr>
          <a:xfrm>
            <a:off x="450372" y="1827071"/>
            <a:ext cx="11000100" cy="10116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2800" b="1" i="1">
                <a:solidFill>
                  <a:srgbClr val="0000FF"/>
                </a:solidFill>
                <a:cs typeface="Arial" pitchFamily="34" charset="0"/>
              </a:rPr>
              <a:t>        Kể tên một số mặt hàng xuất nhập khẩu giữa Việt Nam với Liên minh châu Âu.</a:t>
            </a:r>
            <a:endParaRPr lang="en-US" sz="2800" dirty="0">
              <a:solidFill>
                <a:srgbClr val="0000FF"/>
              </a:solidFill>
              <a:cs typeface="Arial" pitchFamily="34" charset="0"/>
            </a:endParaRP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83003" y="1217414"/>
            <a:ext cx="1000545" cy="1086608"/>
          </a:xfrm>
          <a:prstGeom prst="rect">
            <a:avLst/>
          </a:prstGeom>
        </p:spPr>
      </p:pic>
      <p:pic>
        <p:nvPicPr>
          <p:cNvPr id="51201" name="Picture 1" descr="C:\Users\PTS\Desktop\GADT ĐL7 (KNTTCS, kì 1)\images (4).jpg"/>
          <p:cNvPicPr>
            <a:picLocks noChangeAspect="1" noChangeArrowheads="1"/>
          </p:cNvPicPr>
          <p:nvPr/>
        </p:nvPicPr>
        <p:blipFill>
          <a:blip r:embed="rId4"/>
          <a:srcRect/>
          <a:stretch>
            <a:fillRect/>
          </a:stretch>
        </p:blipFill>
        <p:spPr bwMode="auto">
          <a:xfrm>
            <a:off x="176954" y="3502848"/>
            <a:ext cx="4172488" cy="2706883"/>
          </a:xfrm>
          <a:prstGeom prst="rect">
            <a:avLst/>
          </a:prstGeom>
          <a:noFill/>
          <a:ln>
            <a:solidFill>
              <a:srgbClr val="0000FF"/>
            </a:solidFill>
          </a:ln>
        </p:spPr>
      </p:pic>
      <p:pic>
        <p:nvPicPr>
          <p:cNvPr id="51204" name="Picture 4" descr="2"/>
          <p:cNvPicPr>
            <a:picLocks noChangeAspect="1" noChangeArrowheads="1"/>
          </p:cNvPicPr>
          <p:nvPr/>
        </p:nvPicPr>
        <p:blipFill>
          <a:blip r:embed="rId5"/>
          <a:srcRect/>
          <a:stretch>
            <a:fillRect/>
          </a:stretch>
        </p:blipFill>
        <p:spPr bwMode="auto">
          <a:xfrm>
            <a:off x="4612943" y="2960679"/>
            <a:ext cx="7319513" cy="3737057"/>
          </a:xfrm>
          <a:prstGeom prst="rect">
            <a:avLst/>
          </a:prstGeom>
          <a:noFill/>
          <a:ln>
            <a:solidFill>
              <a:srgbClr val="0000FF"/>
            </a:solidFill>
          </a:ln>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par>
                          <p:cTn id="15" fill="hold">
                            <p:stCondLst>
                              <p:cond delay="1000"/>
                            </p:stCondLst>
                            <p:childTnLst>
                              <p:par>
                                <p:cTn id="16" presetID="8" presetClass="entr" presetSubtype="32" fill="hold" nodeType="afterEffect">
                                  <p:stCondLst>
                                    <p:cond delay="0"/>
                                  </p:stCondLst>
                                  <p:childTnLst>
                                    <p:set>
                                      <p:cBhvr>
                                        <p:cTn id="17" dur="1" fill="hold">
                                          <p:stCondLst>
                                            <p:cond delay="0"/>
                                          </p:stCondLst>
                                        </p:cTn>
                                        <p:tgtEl>
                                          <p:spTgt spid="51201"/>
                                        </p:tgtEl>
                                        <p:attrNameLst>
                                          <p:attrName>style.visibility</p:attrName>
                                        </p:attrNameLst>
                                      </p:cBhvr>
                                      <p:to>
                                        <p:strVal val="visible"/>
                                      </p:to>
                                    </p:set>
                                    <p:animEffect transition="in" filter="diamond(out)">
                                      <p:cBhvr>
                                        <p:cTn id="18" dur="1000"/>
                                        <p:tgtEl>
                                          <p:spTgt spid="51201"/>
                                        </p:tgtEl>
                                      </p:cBhvr>
                                    </p:animEffect>
                                  </p:childTnLst>
                                </p:cTn>
                              </p:par>
                            </p:childTnLst>
                          </p:cTn>
                        </p:par>
                        <p:par>
                          <p:cTn id="19" fill="hold">
                            <p:stCondLst>
                              <p:cond delay="2000"/>
                            </p:stCondLst>
                            <p:childTnLst>
                              <p:par>
                                <p:cTn id="20" presetID="8" presetClass="entr" presetSubtype="32" fill="hold" nodeType="afterEffect">
                                  <p:stCondLst>
                                    <p:cond delay="0"/>
                                  </p:stCondLst>
                                  <p:childTnLst>
                                    <p:set>
                                      <p:cBhvr>
                                        <p:cTn id="21" dur="1" fill="hold">
                                          <p:stCondLst>
                                            <p:cond delay="0"/>
                                          </p:stCondLst>
                                        </p:cTn>
                                        <p:tgtEl>
                                          <p:spTgt spid="51204"/>
                                        </p:tgtEl>
                                        <p:attrNameLst>
                                          <p:attrName>style.visibility</p:attrName>
                                        </p:attrNameLst>
                                      </p:cBhvr>
                                      <p:to>
                                        <p:strVal val="visible"/>
                                      </p:to>
                                    </p:set>
                                    <p:animEffect transition="in" filter="diamond(out)">
                                      <p:cBhvr>
                                        <p:cTn id="22" dur="10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6593" y="805937"/>
            <a:ext cx="12015407" cy="523218"/>
          </a:xfrm>
          <a:prstGeom prst="rect">
            <a:avLst/>
          </a:prstGeom>
        </p:spPr>
        <p:txBody>
          <a:bodyPr wrap="square" lIns="91438" tIns="45719" rIns="91438" bIns="45719">
            <a:spAutoFit/>
          </a:bodyPr>
          <a:lstStyle/>
          <a:p>
            <a:pPr algn="just"/>
            <a:r>
              <a:rPr lang="en-US" sz="2800" b="1" u="sng">
                <a:solidFill>
                  <a:srgbClr val="002060"/>
                </a:solidFill>
                <a:latin typeface="Arial" pitchFamily="34" charset="0"/>
                <a:cs typeface="Arial" pitchFamily="34" charset="0"/>
              </a:rPr>
              <a:t>2. Liên minh châu Âu, một trung tâm kinh tế lớn trên thế giới (EU)</a:t>
            </a:r>
            <a:endParaRPr lang="en-US" sz="2800" u="sng"/>
          </a:p>
        </p:txBody>
      </p:sp>
      <p:pic>
        <p:nvPicPr>
          <p:cNvPr id="10" name="Picture 2" descr="C:\Users\PTS\Desktop\GADT ĐL7 (KNTTCS, kì 1)\hinh-1-1.png"/>
          <p:cNvPicPr>
            <a:picLocks noChangeAspect="1" noChangeArrowheads="1"/>
          </p:cNvPicPr>
          <p:nvPr/>
        </p:nvPicPr>
        <p:blipFill>
          <a:blip r:embed="rId3"/>
          <a:srcRect/>
          <a:stretch>
            <a:fillRect/>
          </a:stretch>
        </p:blipFill>
        <p:spPr bwMode="auto">
          <a:xfrm>
            <a:off x="7537415" y="1392071"/>
            <a:ext cx="4418023" cy="5199798"/>
          </a:xfrm>
          <a:prstGeom prst="rect">
            <a:avLst/>
          </a:prstGeom>
          <a:noFill/>
          <a:ln>
            <a:solidFill>
              <a:srgbClr val="0000FF"/>
            </a:solidFill>
          </a:ln>
        </p:spPr>
      </p:pic>
      <p:sp>
        <p:nvSpPr>
          <p:cNvPr id="17" name="TextBox 16"/>
          <p:cNvSpPr txBox="1"/>
          <p:nvPr/>
        </p:nvSpPr>
        <p:spPr>
          <a:xfrm>
            <a:off x="7547212" y="6114199"/>
            <a:ext cx="4394579" cy="646331"/>
          </a:xfrm>
          <a:prstGeom prst="rect">
            <a:avLst/>
          </a:prstGeom>
          <a:solidFill>
            <a:schemeClr val="bg1"/>
          </a:solidFill>
          <a:ln>
            <a:solidFill>
              <a:srgbClr val="0000FF"/>
            </a:solidFill>
          </a:ln>
        </p:spPr>
        <p:txBody>
          <a:bodyPr wrap="square" rtlCol="0">
            <a:spAutoFit/>
          </a:bodyPr>
          <a:lstStyle/>
          <a:p>
            <a:pPr algn="ctr"/>
            <a:r>
              <a:rPr lang="en-US" b="1">
                <a:solidFill>
                  <a:srgbClr val="0000FF"/>
                </a:solidFill>
              </a:rPr>
              <a:t>H.1. Bản đồ thành viên </a:t>
            </a:r>
          </a:p>
          <a:p>
            <a:pPr algn="ctr"/>
            <a:r>
              <a:rPr lang="en-US" b="1">
                <a:solidFill>
                  <a:srgbClr val="0000FF"/>
                </a:solidFill>
              </a:rPr>
              <a:t>của Liên minh châu Âu (2020)</a:t>
            </a:r>
          </a:p>
        </p:txBody>
      </p:sp>
      <p:sp>
        <p:nvSpPr>
          <p:cNvPr id="11" name="Rectangle 10"/>
          <p:cNvSpPr/>
          <p:nvPr/>
        </p:nvSpPr>
        <p:spPr>
          <a:xfrm>
            <a:off x="195617" y="1345273"/>
            <a:ext cx="7187821" cy="1318181"/>
          </a:xfrm>
          <a:prstGeom prst="rect">
            <a:avLst/>
          </a:prstGeom>
        </p:spPr>
        <p:txBody>
          <a:bodyPr wrap="square">
            <a:spAutoFit/>
          </a:bodyPr>
          <a:lstStyle/>
          <a:p>
            <a:pPr algn="just">
              <a:lnSpc>
                <a:spcPct val="150000"/>
              </a:lnSpc>
            </a:pPr>
            <a:r>
              <a:rPr lang="pt-BR" sz="2800" b="1">
                <a:solidFill>
                  <a:srgbClr val="002060"/>
                </a:solidFill>
                <a:cs typeface="Tahoma" pitchFamily="34" charset="0"/>
              </a:rPr>
              <a:t>- Trung tâm tài chính lớn, tác động đến hệ thống tài chính và tiền tệ thế giới. </a:t>
            </a:r>
            <a:endParaRPr lang="en-US" sz="2800" b="1">
              <a:solidFill>
                <a:srgbClr val="002060"/>
              </a:solidFill>
              <a:cs typeface="Tahoma"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76203"/>
            <a:ext cx="11719560" cy="605293"/>
          </a:xfrm>
          <a:prstGeom prst="rect">
            <a:avLst/>
          </a:prstGeom>
          <a:noFill/>
        </p:spPr>
        <p:txBody>
          <a:bodyPr wrap="square" lIns="91438" tIns="45719" rIns="91438" bIns="45719" rtlCol="0">
            <a:spAutoFit/>
          </a:bodyPr>
          <a:lstStyle/>
          <a:p>
            <a:pPr algn="ctr"/>
            <a:r>
              <a:rPr lang="en-US" sz="3300" b="1">
                <a:solidFill>
                  <a:srgbClr val="007A37"/>
                </a:solidFill>
                <a:latin typeface="Arial" pitchFamily="34" charset="0"/>
                <a:cs typeface="Arial" pitchFamily="34" charset="0"/>
              </a:rPr>
              <a:t>Bài 4. LIÊN MINH CHÂU ÂU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89" y="717193"/>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76593" y="805937"/>
            <a:ext cx="12015407" cy="523218"/>
          </a:xfrm>
          <a:prstGeom prst="rect">
            <a:avLst/>
          </a:prstGeom>
        </p:spPr>
        <p:txBody>
          <a:bodyPr wrap="square" lIns="91438" tIns="45719" rIns="91438" bIns="45719">
            <a:spAutoFit/>
          </a:bodyPr>
          <a:lstStyle/>
          <a:p>
            <a:pPr algn="just"/>
            <a:r>
              <a:rPr lang="en-US" sz="2800" b="1" u="sng">
                <a:solidFill>
                  <a:srgbClr val="002060"/>
                </a:solidFill>
                <a:latin typeface="Arial" pitchFamily="34" charset="0"/>
                <a:cs typeface="Arial" pitchFamily="34" charset="0"/>
              </a:rPr>
              <a:t>2. Liên minh châu Âu, một trung tâm kinh tế lớn trên thế giới (EU)</a:t>
            </a:r>
            <a:endParaRPr lang="en-US" sz="2800" u="sng"/>
          </a:p>
        </p:txBody>
      </p:sp>
      <p:sp>
        <p:nvSpPr>
          <p:cNvPr id="12" name="Rectangle: Rounded Corners 7">
            <a:extLst>
              <a:ext uri="{FF2B5EF4-FFF2-40B4-BE49-F238E27FC236}">
                <a16:creationId xmlns:a16="http://schemas.microsoft.com/office/drawing/2014/main" id="{83943E22-6FC5-4857-96F1-DB4BDF369685}"/>
              </a:ext>
            </a:extLst>
          </p:cNvPr>
          <p:cNvSpPr/>
          <p:nvPr/>
        </p:nvSpPr>
        <p:spPr>
          <a:xfrm>
            <a:off x="450371" y="1417631"/>
            <a:ext cx="11163873" cy="10116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2800" b="1" i="1">
                <a:solidFill>
                  <a:srgbClr val="0000FF"/>
                </a:solidFill>
                <a:cs typeface="Arial" pitchFamily="34" charset="0"/>
              </a:rPr>
              <a:t>So sánh GDP, GDP/người của EU so với các trung tâm kinh tế lớn và so với thế giới.</a:t>
            </a:r>
            <a:endParaRPr lang="en-US" sz="2800" dirty="0">
              <a:solidFill>
                <a:srgbClr val="0000FF"/>
              </a:solidFill>
              <a:cs typeface="Arial" pitchFamily="34" charset="0"/>
            </a:endParaRPr>
          </a:p>
        </p:txBody>
      </p:sp>
      <p:sp>
        <p:nvSpPr>
          <p:cNvPr id="55297" name="Rectangle 1"/>
          <p:cNvSpPr>
            <a:spLocks noChangeArrowheads="1"/>
          </p:cNvSpPr>
          <p:nvPr/>
        </p:nvSpPr>
        <p:spPr bwMode="auto">
          <a:xfrm>
            <a:off x="1678694" y="2620364"/>
            <a:ext cx="8566191"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mj-lt"/>
                <a:ea typeface="Calibri" pitchFamily="34" charset="0"/>
                <a:cs typeface="Times New Roman" pitchFamily="18" charset="0"/>
              </a:rPr>
              <a:t>BẢNG SỐ LIỆU GDP VÀ GDP/NGƯỜI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mj-lt"/>
                <a:ea typeface="Calibri" pitchFamily="34" charset="0"/>
                <a:cs typeface="Times New Roman" pitchFamily="18" charset="0"/>
              </a:rPr>
              <a:t>CỦA CÁC TRUNG TÂM KINH TẾ LỚN TRÊN THẾ GIỚI NĂM 2020</a:t>
            </a:r>
            <a:endParaRPr kumimoji="0" lang="en-US" sz="2200" b="0" i="0" u="none" strike="noStrike" cap="none" normalizeH="0" baseline="0">
              <a:ln>
                <a:noFill/>
              </a:ln>
              <a:solidFill>
                <a:schemeClr val="tx1"/>
              </a:solidFill>
              <a:effectLst/>
              <a:latin typeface="+mj-lt"/>
              <a:cs typeface="Arial" pitchFamily="34" charset="0"/>
            </a:endParaRPr>
          </a:p>
        </p:txBody>
      </p:sp>
      <p:graphicFrame>
        <p:nvGraphicFramePr>
          <p:cNvPr id="10" name="Table 9"/>
          <p:cNvGraphicFramePr>
            <a:graphicFrameLocks noGrp="1"/>
          </p:cNvGraphicFramePr>
          <p:nvPr/>
        </p:nvGraphicFramePr>
        <p:xfrm>
          <a:off x="758091" y="3550270"/>
          <a:ext cx="10678732" cy="2536631"/>
        </p:xfrm>
        <a:graphic>
          <a:graphicData uri="http://schemas.openxmlformats.org/drawingml/2006/table">
            <a:tbl>
              <a:tblPr/>
              <a:tblGrid>
                <a:gridCol w="2200296">
                  <a:extLst>
                    <a:ext uri="{9D8B030D-6E8A-4147-A177-3AD203B41FA5}">
                      <a16:colId xmlns:a16="http://schemas.microsoft.com/office/drawing/2014/main" val="20000"/>
                    </a:ext>
                  </a:extLst>
                </a:gridCol>
                <a:gridCol w="1652576">
                  <a:extLst>
                    <a:ext uri="{9D8B030D-6E8A-4147-A177-3AD203B41FA5}">
                      <a16:colId xmlns:a16="http://schemas.microsoft.com/office/drawing/2014/main" val="20001"/>
                    </a:ext>
                  </a:extLst>
                </a:gridCol>
                <a:gridCol w="1499451">
                  <a:extLst>
                    <a:ext uri="{9D8B030D-6E8A-4147-A177-3AD203B41FA5}">
                      <a16:colId xmlns:a16="http://schemas.microsoft.com/office/drawing/2014/main" val="20002"/>
                    </a:ext>
                  </a:extLst>
                </a:gridCol>
                <a:gridCol w="1560701">
                  <a:extLst>
                    <a:ext uri="{9D8B030D-6E8A-4147-A177-3AD203B41FA5}">
                      <a16:colId xmlns:a16="http://schemas.microsoft.com/office/drawing/2014/main" val="20003"/>
                    </a:ext>
                  </a:extLst>
                </a:gridCol>
                <a:gridCol w="1996520">
                  <a:extLst>
                    <a:ext uri="{9D8B030D-6E8A-4147-A177-3AD203B41FA5}">
                      <a16:colId xmlns:a16="http://schemas.microsoft.com/office/drawing/2014/main" val="20004"/>
                    </a:ext>
                  </a:extLst>
                </a:gridCol>
                <a:gridCol w="1769188">
                  <a:extLst>
                    <a:ext uri="{9D8B030D-6E8A-4147-A177-3AD203B41FA5}">
                      <a16:colId xmlns:a16="http://schemas.microsoft.com/office/drawing/2014/main" val="20005"/>
                    </a:ext>
                  </a:extLst>
                </a:gridCol>
              </a:tblGrid>
              <a:tr h="721836">
                <a:tc>
                  <a:txBody>
                    <a:bodyPr/>
                    <a:lstStyle/>
                    <a:p>
                      <a:pPr algn="ctr">
                        <a:lnSpc>
                          <a:spcPct val="120000"/>
                        </a:lnSpc>
                        <a:spcBef>
                          <a:spcPts val="600"/>
                        </a:spcBef>
                        <a:spcAft>
                          <a:spcPts val="0"/>
                        </a:spcAft>
                      </a:pPr>
                      <a:r>
                        <a:rPr lang="en-US" sz="2500" b="1">
                          <a:solidFill>
                            <a:srgbClr val="000000"/>
                          </a:solidFill>
                          <a:latin typeface="+mj-lt"/>
                          <a:ea typeface="Calibri"/>
                        </a:rPr>
                        <a:t>Chỉ số</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EU</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Hoa Kì</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Nhật Bản</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Trung Quốc</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Thế giới</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818509">
                <a:tc>
                  <a:txBody>
                    <a:bodyPr/>
                    <a:lstStyle/>
                    <a:p>
                      <a:pPr algn="just">
                        <a:lnSpc>
                          <a:spcPct val="150000"/>
                        </a:lnSpc>
                        <a:spcBef>
                          <a:spcPts val="600"/>
                        </a:spcBef>
                        <a:spcAft>
                          <a:spcPts val="0"/>
                        </a:spcAft>
                      </a:pPr>
                      <a:r>
                        <a:rPr lang="en-US" sz="2500">
                          <a:solidFill>
                            <a:srgbClr val="000000"/>
                          </a:solidFill>
                          <a:latin typeface="+mj-lt"/>
                          <a:ea typeface="Calibri"/>
                        </a:rPr>
                        <a:t>GDP </a:t>
                      </a:r>
                      <a:r>
                        <a:rPr lang="en-US" sz="2500" i="1">
                          <a:solidFill>
                            <a:srgbClr val="000000"/>
                          </a:solidFill>
                          <a:latin typeface="+mj-lt"/>
                          <a:ea typeface="Calibri"/>
                        </a:rPr>
                        <a:t>(tỉ USD)</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j-lt"/>
                          <a:ea typeface="Calibri"/>
                        </a:rPr>
                        <a:t>15 276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j-lt"/>
                          <a:ea typeface="Calibri"/>
                        </a:rPr>
                        <a:t>20 937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j-lt"/>
                          <a:ea typeface="Calibri"/>
                        </a:rPr>
                        <a:t>4 975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j-lt"/>
                          <a:ea typeface="Calibri"/>
                        </a:rPr>
                        <a:t>14 723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r>
                        <a:rPr lang="en-US" sz="2500">
                          <a:solidFill>
                            <a:srgbClr val="000000"/>
                          </a:solidFill>
                          <a:latin typeface="+mj-lt"/>
                          <a:ea typeface="Calibri"/>
                        </a:rPr>
                        <a:t>84 697 900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r h="996286">
                <a:tc>
                  <a:txBody>
                    <a:bodyPr/>
                    <a:lstStyle/>
                    <a:p>
                      <a:pPr algn="just">
                        <a:spcBef>
                          <a:spcPts val="600"/>
                        </a:spcBef>
                        <a:spcAft>
                          <a:spcPts val="0"/>
                        </a:spcAft>
                      </a:pPr>
                      <a:r>
                        <a:rPr lang="en-US" sz="2500">
                          <a:solidFill>
                            <a:srgbClr val="000000"/>
                          </a:solidFill>
                          <a:latin typeface="+mj-lt"/>
                          <a:ea typeface="Calibri"/>
                        </a:rPr>
                        <a:t>GDP/người </a:t>
                      </a:r>
                      <a:r>
                        <a:rPr lang="en-US" sz="2500" i="1">
                          <a:solidFill>
                            <a:srgbClr val="000000"/>
                          </a:solidFill>
                          <a:latin typeface="+mj-lt"/>
                          <a:ea typeface="Calibri"/>
                        </a:rPr>
                        <a:t>(USD/năm)</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34 115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63 544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39 539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10 500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10 926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5297"/>
                                        </p:tgtEl>
                                        <p:attrNameLst>
                                          <p:attrName>style.visibility</p:attrName>
                                        </p:attrNameLst>
                                      </p:cBhvr>
                                      <p:to>
                                        <p:strVal val="visible"/>
                                      </p:to>
                                    </p:set>
                                    <p:anim calcmode="lin" valueType="num">
                                      <p:cBhvr>
                                        <p:cTn id="12" dur="1000" fill="hold"/>
                                        <p:tgtEl>
                                          <p:spTgt spid="55297"/>
                                        </p:tgtEl>
                                        <p:attrNameLst>
                                          <p:attrName>ppt_x</p:attrName>
                                        </p:attrNameLst>
                                      </p:cBhvr>
                                      <p:tavLst>
                                        <p:tav tm="0">
                                          <p:val>
                                            <p:strVal val="#ppt_x-.2"/>
                                          </p:val>
                                        </p:tav>
                                        <p:tav tm="100000">
                                          <p:val>
                                            <p:strVal val="#ppt_x"/>
                                          </p:val>
                                        </p:tav>
                                      </p:tavLst>
                                    </p:anim>
                                    <p:anim calcmode="lin" valueType="num">
                                      <p:cBhvr>
                                        <p:cTn id="13" dur="1000" fill="hold"/>
                                        <p:tgtEl>
                                          <p:spTgt spid="5529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5297"/>
                                        </p:tgtEl>
                                      </p:cBhvr>
                                    </p:animEffect>
                                  </p:childTnLst>
                                </p:cTn>
                              </p:par>
                              <p:par>
                                <p:cTn id="15" presetID="29"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ppt_x</p:attrName>
                                        </p:attrNameLst>
                                      </p:cBhvr>
                                      <p:tavLst>
                                        <p:tav tm="0">
                                          <p:val>
                                            <p:strVal val="#ppt_x-.2"/>
                                          </p:val>
                                        </p:tav>
                                        <p:tav tm="100000">
                                          <p:val>
                                            <p:strVal val="#ppt_x"/>
                                          </p:val>
                                        </p:tav>
                                      </p:tavLst>
                                    </p:anim>
                                    <p:anim calcmode="lin" valueType="num">
                                      <p:cBhvr>
                                        <p:cTn id="1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529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a16="http://schemas.microsoft.com/office/drawing/2014/main" id="{83943E22-6FC5-4857-96F1-DB4BDF369685}"/>
              </a:ext>
            </a:extLst>
          </p:cNvPr>
          <p:cNvSpPr/>
          <p:nvPr/>
        </p:nvSpPr>
        <p:spPr>
          <a:xfrm>
            <a:off x="300840" y="918359"/>
            <a:ext cx="11572711" cy="125086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spcBef>
                <a:spcPts val="800"/>
              </a:spcBef>
            </a:pPr>
            <a:r>
              <a:rPr lang="en-US" sz="3200" b="1" i="1">
                <a:solidFill>
                  <a:srgbClr val="0000FF"/>
                </a:solidFill>
                <a:cs typeface="Arial" pitchFamily="34" charset="0"/>
              </a:rPr>
              <a:t> Vẽ biểu đồ cột thể hiện GDP của các trung tâm kinh tế lớn trên thế giới, năm 2020. Từ biểu đồ đã vẽ hay rút ra nhận xét.</a:t>
            </a:r>
          </a:p>
        </p:txBody>
      </p:sp>
      <p:sp>
        <p:nvSpPr>
          <p:cNvPr id="11" name="Rectangle 10">
            <a:extLst>
              <a:ext uri="{FF2B5EF4-FFF2-40B4-BE49-F238E27FC236}">
                <a16:creationId xmlns:a16="http://schemas.microsoft.com/office/drawing/2014/main" id="{81F2071E-DF8C-495C-8676-8F839E06F04F}"/>
              </a:ext>
            </a:extLst>
          </p:cNvPr>
          <p:cNvSpPr/>
          <p:nvPr/>
        </p:nvSpPr>
        <p:spPr>
          <a:xfrm>
            <a:off x="2818427" y="110833"/>
            <a:ext cx="3774928" cy="697627"/>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00" b="1" u="sng">
                <a:ln w="11430"/>
                <a:solidFill>
                  <a:schemeClr val="accent4">
                    <a:lumMod val="50000"/>
                  </a:schemeClr>
                </a:solidFill>
                <a:latin typeface="Arial" pitchFamily="34" charset="0"/>
                <a:cs typeface="Arial" pitchFamily="34" charset="0"/>
              </a:rPr>
              <a:t>LUYỆN </a:t>
            </a:r>
            <a:r>
              <a:rPr lang="en-US" sz="3700" b="1" u="sng" dirty="0">
                <a:ln w="11430"/>
                <a:solidFill>
                  <a:schemeClr val="accent4">
                    <a:lumMod val="50000"/>
                  </a:schemeClr>
                </a:solidFill>
                <a:latin typeface="Arial" pitchFamily="34" charset="0"/>
                <a:cs typeface="Arial" pitchFamily="34" charset="0"/>
              </a:rPr>
              <a:t>TẬP</a:t>
            </a:r>
          </a:p>
        </p:txBody>
      </p:sp>
      <p:sp>
        <p:nvSpPr>
          <p:cNvPr id="14" name="Rectangle 1"/>
          <p:cNvSpPr>
            <a:spLocks noChangeArrowheads="1"/>
          </p:cNvSpPr>
          <p:nvPr/>
        </p:nvSpPr>
        <p:spPr bwMode="auto">
          <a:xfrm>
            <a:off x="1678694" y="2511180"/>
            <a:ext cx="8949566" cy="76944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mj-lt"/>
                <a:ea typeface="Calibri" pitchFamily="34" charset="0"/>
                <a:cs typeface="Times New Roman" pitchFamily="18" charset="0"/>
              </a:rPr>
              <a:t>BẢNG SỐ LIỆU GDP/NGƯỜI CỦA CÁC TRUNG TÂM KINH TẾ LỚN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mj-lt"/>
                <a:ea typeface="Calibri" pitchFamily="34" charset="0"/>
                <a:cs typeface="Times New Roman" pitchFamily="18" charset="0"/>
              </a:rPr>
              <a:t>TRÊN THẾ GIỚI NĂM 2020</a:t>
            </a:r>
            <a:endParaRPr kumimoji="0" lang="en-US" sz="2200" b="0" i="0" u="none" strike="noStrike" cap="none" normalizeH="0" baseline="0">
              <a:ln>
                <a:noFill/>
              </a:ln>
              <a:solidFill>
                <a:schemeClr val="tx1"/>
              </a:solidFill>
              <a:effectLst/>
              <a:latin typeface="+mj-lt"/>
              <a:cs typeface="Arial" pitchFamily="34" charset="0"/>
            </a:endParaRPr>
          </a:p>
        </p:txBody>
      </p:sp>
      <p:graphicFrame>
        <p:nvGraphicFramePr>
          <p:cNvPr id="15" name="Table 14"/>
          <p:cNvGraphicFramePr>
            <a:graphicFrameLocks noGrp="1"/>
          </p:cNvGraphicFramePr>
          <p:nvPr/>
        </p:nvGraphicFramePr>
        <p:xfrm>
          <a:off x="758091" y="3550270"/>
          <a:ext cx="10678732" cy="1718122"/>
        </p:xfrm>
        <a:graphic>
          <a:graphicData uri="http://schemas.openxmlformats.org/drawingml/2006/table">
            <a:tbl>
              <a:tblPr/>
              <a:tblGrid>
                <a:gridCol w="2200296">
                  <a:extLst>
                    <a:ext uri="{9D8B030D-6E8A-4147-A177-3AD203B41FA5}">
                      <a16:colId xmlns:a16="http://schemas.microsoft.com/office/drawing/2014/main" val="20000"/>
                    </a:ext>
                  </a:extLst>
                </a:gridCol>
                <a:gridCol w="1652576">
                  <a:extLst>
                    <a:ext uri="{9D8B030D-6E8A-4147-A177-3AD203B41FA5}">
                      <a16:colId xmlns:a16="http://schemas.microsoft.com/office/drawing/2014/main" val="20001"/>
                    </a:ext>
                  </a:extLst>
                </a:gridCol>
                <a:gridCol w="1499451">
                  <a:extLst>
                    <a:ext uri="{9D8B030D-6E8A-4147-A177-3AD203B41FA5}">
                      <a16:colId xmlns:a16="http://schemas.microsoft.com/office/drawing/2014/main" val="20002"/>
                    </a:ext>
                  </a:extLst>
                </a:gridCol>
                <a:gridCol w="1560701">
                  <a:extLst>
                    <a:ext uri="{9D8B030D-6E8A-4147-A177-3AD203B41FA5}">
                      <a16:colId xmlns:a16="http://schemas.microsoft.com/office/drawing/2014/main" val="20003"/>
                    </a:ext>
                  </a:extLst>
                </a:gridCol>
                <a:gridCol w="1996520">
                  <a:extLst>
                    <a:ext uri="{9D8B030D-6E8A-4147-A177-3AD203B41FA5}">
                      <a16:colId xmlns:a16="http://schemas.microsoft.com/office/drawing/2014/main" val="20004"/>
                    </a:ext>
                  </a:extLst>
                </a:gridCol>
                <a:gridCol w="1769188">
                  <a:extLst>
                    <a:ext uri="{9D8B030D-6E8A-4147-A177-3AD203B41FA5}">
                      <a16:colId xmlns:a16="http://schemas.microsoft.com/office/drawing/2014/main" val="20005"/>
                    </a:ext>
                  </a:extLst>
                </a:gridCol>
              </a:tblGrid>
              <a:tr h="721836">
                <a:tc>
                  <a:txBody>
                    <a:bodyPr/>
                    <a:lstStyle/>
                    <a:p>
                      <a:pPr algn="ctr">
                        <a:lnSpc>
                          <a:spcPct val="120000"/>
                        </a:lnSpc>
                        <a:spcBef>
                          <a:spcPts val="600"/>
                        </a:spcBef>
                        <a:spcAft>
                          <a:spcPts val="0"/>
                        </a:spcAft>
                      </a:pPr>
                      <a:r>
                        <a:rPr lang="en-US" sz="2500" b="1">
                          <a:solidFill>
                            <a:srgbClr val="000000"/>
                          </a:solidFill>
                          <a:latin typeface="+mj-lt"/>
                          <a:ea typeface="Calibri"/>
                        </a:rPr>
                        <a:t>Chỉ số</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EU</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Hoa Kì</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Nhật Bản</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Trung Quốc</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000000"/>
                          </a:solidFill>
                          <a:latin typeface="+mj-lt"/>
                          <a:ea typeface="Calibri"/>
                        </a:rPr>
                        <a:t>Thế giới</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10000"/>
                  </a:ext>
                </a:extLst>
              </a:tr>
              <a:tr h="996286">
                <a:tc>
                  <a:txBody>
                    <a:bodyPr/>
                    <a:lstStyle/>
                    <a:p>
                      <a:pPr algn="just">
                        <a:spcBef>
                          <a:spcPts val="600"/>
                        </a:spcBef>
                        <a:spcAft>
                          <a:spcPts val="0"/>
                        </a:spcAft>
                      </a:pPr>
                      <a:r>
                        <a:rPr lang="en-US" sz="2500">
                          <a:solidFill>
                            <a:srgbClr val="000000"/>
                          </a:solidFill>
                          <a:latin typeface="+mj-lt"/>
                          <a:ea typeface="Calibri"/>
                        </a:rPr>
                        <a:t>GDP/người </a:t>
                      </a:r>
                      <a:r>
                        <a:rPr lang="en-US" sz="2500" i="1">
                          <a:solidFill>
                            <a:srgbClr val="000000"/>
                          </a:solidFill>
                          <a:latin typeface="+mj-lt"/>
                          <a:ea typeface="Calibri"/>
                        </a:rPr>
                        <a:t>(USD/năm)</a:t>
                      </a:r>
                      <a:endParaRPr lang="en-US"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34 115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63 544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39 539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10 500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spcBef>
                          <a:spcPts val="600"/>
                        </a:spcBef>
                        <a:spcAft>
                          <a:spcPts val="0"/>
                        </a:spcAft>
                      </a:pPr>
                      <a:r>
                        <a:rPr lang="en-US" sz="2500">
                          <a:solidFill>
                            <a:srgbClr val="000000"/>
                          </a:solidFill>
                          <a:latin typeface="+mj-lt"/>
                          <a:ea typeface="Calibri"/>
                        </a:rPr>
                        <a:t>10 926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par>
                                <p:cTn id="10" presetID="29"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ppt_x</p:attrName>
                                        </p:attrNameLst>
                                      </p:cBhvr>
                                      <p:tavLst>
                                        <p:tav tm="0">
                                          <p:val>
                                            <p:strVal val="#ppt_x-.2"/>
                                          </p:val>
                                        </p:tav>
                                        <p:tav tm="100000">
                                          <p:val>
                                            <p:strVal val="#ppt_x"/>
                                          </p:val>
                                        </p:tav>
                                      </p:tavLst>
                                    </p:anim>
                                    <p:anim calcmode="lin" valueType="num">
                                      <p:cBhvr>
                                        <p:cTn id="1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F2071E-DF8C-495C-8676-8F839E06F04F}"/>
              </a:ext>
            </a:extLst>
          </p:cNvPr>
          <p:cNvSpPr/>
          <p:nvPr/>
        </p:nvSpPr>
        <p:spPr>
          <a:xfrm>
            <a:off x="2818427" y="110833"/>
            <a:ext cx="3774928" cy="697627"/>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700" b="1" u="sng">
                <a:ln w="11430"/>
                <a:solidFill>
                  <a:schemeClr val="accent4">
                    <a:lumMod val="50000"/>
                  </a:schemeClr>
                </a:solidFill>
                <a:latin typeface="Arial" pitchFamily="34" charset="0"/>
                <a:cs typeface="Arial" pitchFamily="34" charset="0"/>
              </a:rPr>
              <a:t>LUYỆN </a:t>
            </a:r>
            <a:r>
              <a:rPr lang="en-US" sz="3700" b="1" u="sng" dirty="0">
                <a:ln w="11430"/>
                <a:solidFill>
                  <a:schemeClr val="accent4">
                    <a:lumMod val="50000"/>
                  </a:schemeClr>
                </a:solidFill>
                <a:latin typeface="Arial" pitchFamily="34" charset="0"/>
                <a:cs typeface="Arial" pitchFamily="34" charset="0"/>
              </a:rPr>
              <a:t>TẬP</a:t>
            </a:r>
          </a:p>
        </p:txBody>
      </p:sp>
      <p:pic>
        <p:nvPicPr>
          <p:cNvPr id="6" name="Picture 1" descr="C:\Users\PTS\Desktop\z3537578889131_a03b6e3ba5997c2ed912f332a433e36a.jpg"/>
          <p:cNvPicPr>
            <a:picLocks noChangeAspect="1" noChangeArrowheads="1"/>
          </p:cNvPicPr>
          <p:nvPr/>
        </p:nvPicPr>
        <p:blipFill>
          <a:blip r:embed="rId3"/>
          <a:srcRect/>
          <a:stretch>
            <a:fillRect/>
          </a:stretch>
        </p:blipFill>
        <p:spPr bwMode="auto">
          <a:xfrm>
            <a:off x="259296" y="1075013"/>
            <a:ext cx="6820642" cy="3588528"/>
          </a:xfrm>
          <a:prstGeom prst="rect">
            <a:avLst/>
          </a:prstGeom>
          <a:noFill/>
        </p:spPr>
      </p:pic>
      <p:sp>
        <p:nvSpPr>
          <p:cNvPr id="7" name="Rectangle 1"/>
          <p:cNvSpPr>
            <a:spLocks noChangeArrowheads="1"/>
          </p:cNvSpPr>
          <p:nvPr/>
        </p:nvSpPr>
        <p:spPr bwMode="auto">
          <a:xfrm>
            <a:off x="532256" y="4694819"/>
            <a:ext cx="6441744"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rgbClr val="000000"/>
                </a:solidFill>
                <a:effectLst/>
                <a:latin typeface="+mj-lt"/>
                <a:ea typeface="Calibri" pitchFamily="34" charset="0"/>
                <a:cs typeface="Times New Roman" pitchFamily="18" charset="0"/>
              </a:rPr>
              <a:t>BIỂU ĐỒ GDP/NGƯỜI CỦA CÁC TRUNG TÂM KINH TẾ LỚN TRÊN THẾ GIỚI NĂM 2020</a:t>
            </a:r>
            <a:endParaRPr kumimoji="0" lang="en-US" sz="2200" b="0" i="0" u="none" strike="noStrike" cap="none" normalizeH="0" baseline="0">
              <a:ln>
                <a:noFill/>
              </a:ln>
              <a:solidFill>
                <a:schemeClr val="tx1"/>
              </a:solidFill>
              <a:effectLst/>
              <a:latin typeface="+mj-lt"/>
              <a:cs typeface="Arial" pitchFamily="34" charset="0"/>
            </a:endParaRPr>
          </a:p>
        </p:txBody>
      </p:sp>
      <p:sp>
        <p:nvSpPr>
          <p:cNvPr id="8" name="TextBox 7"/>
          <p:cNvSpPr txBox="1"/>
          <p:nvPr/>
        </p:nvSpPr>
        <p:spPr>
          <a:xfrm>
            <a:off x="368490" y="614149"/>
            <a:ext cx="1951629" cy="477054"/>
          </a:xfrm>
          <a:prstGeom prst="rect">
            <a:avLst/>
          </a:prstGeom>
          <a:noFill/>
        </p:spPr>
        <p:txBody>
          <a:bodyPr wrap="square" rtlCol="0">
            <a:spAutoFit/>
          </a:bodyPr>
          <a:lstStyle/>
          <a:p>
            <a:r>
              <a:rPr lang="en-US" sz="2500" b="1">
                <a:solidFill>
                  <a:srgbClr val="002060"/>
                </a:solidFill>
              </a:rPr>
              <a:t>1. Vẽ biểu đồ</a:t>
            </a:r>
          </a:p>
        </p:txBody>
      </p:sp>
      <p:sp>
        <p:nvSpPr>
          <p:cNvPr id="9" name="TextBox 8"/>
          <p:cNvSpPr txBox="1"/>
          <p:nvPr/>
        </p:nvSpPr>
        <p:spPr>
          <a:xfrm>
            <a:off x="7590431" y="848436"/>
            <a:ext cx="1951629" cy="477054"/>
          </a:xfrm>
          <a:prstGeom prst="rect">
            <a:avLst/>
          </a:prstGeom>
          <a:noFill/>
        </p:spPr>
        <p:txBody>
          <a:bodyPr wrap="square" rtlCol="0">
            <a:spAutoFit/>
          </a:bodyPr>
          <a:lstStyle/>
          <a:p>
            <a:r>
              <a:rPr lang="en-US" sz="2500" b="1">
                <a:solidFill>
                  <a:srgbClr val="002060"/>
                </a:solidFill>
              </a:rPr>
              <a:t>2. Nhận xét</a:t>
            </a:r>
          </a:p>
        </p:txBody>
      </p:sp>
      <p:sp>
        <p:nvSpPr>
          <p:cNvPr id="57345" name="Rectangle 1"/>
          <p:cNvSpPr>
            <a:spLocks noChangeArrowheads="1"/>
          </p:cNvSpPr>
          <p:nvPr/>
        </p:nvSpPr>
        <p:spPr bwMode="auto">
          <a:xfrm>
            <a:off x="7397087" y="1514902"/>
            <a:ext cx="4449170" cy="42934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2600" b="1" i="0" u="none" strike="noStrike" cap="none" normalizeH="0" baseline="0">
                <a:ln>
                  <a:noFill/>
                </a:ln>
                <a:solidFill>
                  <a:srgbClr val="002060"/>
                </a:solidFill>
                <a:effectLst/>
                <a:latin typeface="+mj-lt"/>
                <a:ea typeface="Cambria" charset="0"/>
                <a:cs typeface="Times New Roman" pitchFamily="18" charset="0"/>
              </a:rPr>
              <a:t>+ GDP của các trung tâm kinh tế lớn trên thế giới rất cao nhưng không đều giữa các trung tâm.</a:t>
            </a:r>
            <a:endParaRPr kumimoji="0" lang="en-US" sz="2600" b="1" i="0" u="none" strike="noStrike" cap="none" normalizeH="0" baseline="0">
              <a:ln>
                <a:noFill/>
              </a:ln>
              <a:solidFill>
                <a:srgbClr val="002060"/>
              </a:solidFill>
              <a:effectLst/>
              <a:latin typeface="+mj-l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sz="2600" b="1" i="0" u="none" strike="noStrike" cap="none" normalizeH="0" baseline="0">
                <a:ln>
                  <a:noFill/>
                </a:ln>
                <a:solidFill>
                  <a:srgbClr val="002060"/>
                </a:solidFill>
                <a:effectLst/>
                <a:latin typeface="+mj-lt"/>
                <a:ea typeface="Cambria" charset="0"/>
                <a:cs typeface="Times New Roman" pitchFamily="18" charset="0"/>
              </a:rPr>
              <a:t>+ Cao nhất là Hoa Kì, thứ hai là Nhât</a:t>
            </a:r>
            <a:r>
              <a:rPr kumimoji="0" lang="en-US" sz="2600" b="1" i="0" u="none" strike="noStrike" cap="none" normalizeH="0">
                <a:ln>
                  <a:noFill/>
                </a:ln>
                <a:solidFill>
                  <a:srgbClr val="002060"/>
                </a:solidFill>
                <a:effectLst/>
                <a:latin typeface="+mj-lt"/>
                <a:ea typeface="Cambria" charset="0"/>
                <a:cs typeface="Times New Roman" pitchFamily="18" charset="0"/>
              </a:rPr>
              <a:t> Bản, thứ ba là </a:t>
            </a:r>
            <a:r>
              <a:rPr kumimoji="0" lang="en-US" sz="2600" b="1" i="0" u="none" strike="noStrike" cap="none" normalizeH="0" baseline="0">
                <a:ln>
                  <a:noFill/>
                </a:ln>
                <a:solidFill>
                  <a:srgbClr val="002060"/>
                </a:solidFill>
                <a:effectLst/>
                <a:latin typeface="+mj-lt"/>
                <a:ea typeface="Cambria" charset="0"/>
                <a:cs typeface="Times New Roman" pitchFamily="18" charset="0"/>
              </a:rPr>
              <a:t>EU, thứ tư là Trung Quốc.</a:t>
            </a:r>
            <a:endParaRPr kumimoji="0" lang="en-US" sz="2600" b="1" i="0" u="none" strike="noStrike" cap="none" normalizeH="0" baseline="0">
              <a:ln>
                <a:noFill/>
              </a:ln>
              <a:solidFill>
                <a:srgbClr val="002060"/>
              </a:solidFill>
              <a:effectLst/>
              <a:latin typeface="+mj-lt"/>
              <a:cs typeface="Arial" pitchFamily="34" charset="0"/>
            </a:endParaRPr>
          </a:p>
        </p:txBody>
      </p:sp>
      <p:cxnSp>
        <p:nvCxnSpPr>
          <p:cNvPr id="13" name="Straight Connector 12"/>
          <p:cNvCxnSpPr/>
          <p:nvPr/>
        </p:nvCxnSpPr>
        <p:spPr>
          <a:xfrm rot="5400000">
            <a:off x="4408224" y="3398292"/>
            <a:ext cx="5677469" cy="2729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amond(in)">
                                      <p:cBhvr>
                                        <p:cTn id="7" dur="1000"/>
                                        <p:tgtEl>
                                          <p:spTgt spid="1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amond(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amond(out)">
                                      <p:cBhvr>
                                        <p:cTn id="18" dur="1000"/>
                                        <p:tgtEl>
                                          <p:spTgt spid="6"/>
                                        </p:tgtEl>
                                      </p:cBhvr>
                                    </p:animEffect>
                                  </p:childTnLst>
                                </p:cTn>
                              </p:par>
                              <p:par>
                                <p:cTn id="19" presetID="8" presetClass="entr" presetSubtype="3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out)">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57345">
                                            <p:txEl>
                                              <p:pRg st="0" end="0"/>
                                            </p:txEl>
                                          </p:spTgt>
                                        </p:tgtEl>
                                        <p:attrNameLst>
                                          <p:attrName>style.visibility</p:attrName>
                                        </p:attrNameLst>
                                      </p:cBhvr>
                                      <p:to>
                                        <p:strVal val="visible"/>
                                      </p:to>
                                    </p:set>
                                    <p:anim calcmode="lin" valueType="num">
                                      <p:cBhvr>
                                        <p:cTn id="26" dur="1000" fill="hold"/>
                                        <p:tgtEl>
                                          <p:spTgt spid="57345">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5734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734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57345">
                                            <p:txEl>
                                              <p:pRg st="1" end="1"/>
                                            </p:txEl>
                                          </p:spTgt>
                                        </p:tgtEl>
                                        <p:attrNameLst>
                                          <p:attrName>style.visibility</p:attrName>
                                        </p:attrNameLst>
                                      </p:cBhvr>
                                      <p:to>
                                        <p:strVal val="visible"/>
                                      </p:to>
                                    </p:set>
                                    <p:anim calcmode="lin" valueType="num">
                                      <p:cBhvr>
                                        <p:cTn id="33" dur="1000" fill="hold"/>
                                        <p:tgtEl>
                                          <p:spTgt spid="57345">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5734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73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rId16" action="ppaction://hlinksldjump"/>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40" name="8-Point Star 39">
            <a:hlinkClick r:id="rId17" action="ppaction://hlinksldjump"/>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41" name="8-Point Star 40">
            <a:hlinkClick r:id="rId18" action="ppaction://hlinksldjump"/>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42" name="8-Point Star 41">
            <a:hlinkClick r:id="rId19" action="ppaction://hlinksldjump"/>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pic>
        <p:nvPicPr>
          <p:cNvPr id="43" name="Picture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6645208">
            <a:off x="3409679" y="5477607"/>
            <a:ext cx="1157288" cy="1569204"/>
          </a:xfrm>
          <a:prstGeom prst="rect">
            <a:avLst/>
          </a:prstGeom>
        </p:spPr>
      </p:pic>
      <p:pic>
        <p:nvPicPr>
          <p:cNvPr id="44" name="Picture 4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4579713">
            <a:off x="10685192" y="5230282"/>
            <a:ext cx="1356360" cy="1695450"/>
          </a:xfrm>
          <a:prstGeom prst="rect">
            <a:avLst/>
          </a:prstGeom>
        </p:spPr>
      </p:pic>
      <p:pic>
        <p:nvPicPr>
          <p:cNvPr id="45" name="Picture 44"/>
          <p:cNvPicPr>
            <a:picLocks noChangeAspect="1"/>
          </p:cNvPicPr>
          <p:nvPr/>
        </p:nvPicPr>
        <p:blipFill>
          <a:blip r:embed="rId22">
            <a:extLst>
              <a:ext uri="{BEBA8EAE-BF5A-486C-A8C5-ECC9F3942E4B}">
                <a14:imgProps xmlns:a14="http://schemas.microsoft.com/office/drawing/2010/main">
                  <a14:imgLayer r:embed="rId23">
                    <a14:imgEffect>
                      <a14:backgroundRemoval t="0" b="100000" l="0" r="100000">
                        <a14:foregroundMark x1="56069" y1="9622" x2="90751" y2="12371"/>
                      </a14:backgroundRemoval>
                    </a14:imgEffect>
                  </a14:imgLayer>
                </a14:imgProps>
              </a:ext>
              <a:ext uri="{28A0092B-C50C-407E-A947-70E740481C1C}">
                <a14:useLocalDpi xmlns:a14="http://schemas.microsoft.com/office/drawing/2010/main" val="0"/>
              </a:ext>
            </a:extLst>
          </a:blip>
          <a:stretch>
            <a:fillRect/>
          </a:stretch>
        </p:blipFill>
        <p:spPr>
          <a:xfrm rot="6047997">
            <a:off x="7169484" y="4881459"/>
            <a:ext cx="1319846" cy="2220087"/>
          </a:xfrm>
          <a:prstGeom prst="rect">
            <a:avLst/>
          </a:prstGeom>
        </p:spPr>
      </p:pic>
      <p:pic>
        <p:nvPicPr>
          <p:cNvPr id="46" name="Picture 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16791182">
            <a:off x="5248567" y="5513609"/>
            <a:ext cx="1237383" cy="1237383"/>
          </a:xfrm>
          <a:prstGeom prst="rect">
            <a:avLst/>
          </a:prstGeom>
        </p:spPr>
      </p:pic>
      <p:pic>
        <p:nvPicPr>
          <p:cNvPr id="47" name="Picture 46"/>
          <p:cNvPicPr>
            <a:picLocks noChangeAspect="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808386" y="5446329"/>
            <a:ext cx="1717727" cy="1176525"/>
          </a:xfrm>
          <a:prstGeom prst="rect">
            <a:avLst/>
          </a:prstGeom>
        </p:spPr>
      </p:pic>
      <p:pic>
        <p:nvPicPr>
          <p:cNvPr id="48" name="Picture 47"/>
          <p:cNvPicPr>
            <a:picLocks noChangeAspect="1"/>
          </p:cNvPicPr>
          <p:nvPr/>
        </p:nvPicPr>
        <p:blipFill>
          <a:blip r:embed="rId27">
            <a:extLst>
              <a:ext uri="{BEBA8EAE-BF5A-486C-A8C5-ECC9F3942E4B}">
                <a14:imgProps xmlns:a14="http://schemas.microsoft.com/office/drawing/2010/main">
                  <a14:imgLayer r:embed="rId28">
                    <a14:imgEffect>
                      <a14:backgroundRemoval t="0" b="100000" l="0" r="100000">
                        <a14:foregroundMark x1="86722" y1="17225" x2="90041" y2="84211"/>
                      </a14:backgroundRemoval>
                    </a14:imgEffect>
                  </a14:imgLayer>
                </a14:imgProps>
              </a:ext>
              <a:ext uri="{28A0092B-C50C-407E-A947-70E740481C1C}">
                <a14:useLocalDpi xmlns:a14="http://schemas.microsoft.com/office/drawing/2010/main" val="0"/>
              </a:ext>
            </a:extLst>
          </a:blip>
          <a:stretch>
            <a:fillRect/>
          </a:stretch>
        </p:blipFill>
        <p:spPr>
          <a:xfrm rot="15606460">
            <a:off x="9326550" y="5623684"/>
            <a:ext cx="1047769" cy="908646"/>
          </a:xfrm>
          <a:prstGeom prst="rect">
            <a:avLst/>
          </a:prstGeom>
        </p:spPr>
      </p:pic>
      <p:sp>
        <p:nvSpPr>
          <p:cNvPr id="49" name="8-Point Star 48">
            <a:hlinkClick r:id="rId29" action="ppaction://hlinksldjump"/>
          </p:cNvPr>
          <p:cNvSpPr/>
          <p:nvPr/>
        </p:nvSpPr>
        <p:spPr>
          <a:xfrm>
            <a:off x="1409867" y="4806188"/>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sp>
        <p:nvSpPr>
          <p:cNvPr id="50" name="8-Point Star 49">
            <a:hlinkClick r:id="rId30" action="ppaction://hlinksldjump"/>
          </p:cNvPr>
          <p:cNvSpPr/>
          <p:nvPr/>
        </p:nvSpPr>
        <p:spPr>
          <a:xfrm>
            <a:off x="3694681" y="488826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6</a:t>
            </a:r>
          </a:p>
        </p:txBody>
      </p:sp>
      <p:sp>
        <p:nvSpPr>
          <p:cNvPr id="51" name="8-Point Star 50">
            <a:hlinkClick r:id="rId31" action="ppaction://hlinksldjump"/>
          </p:cNvPr>
          <p:cNvSpPr/>
          <p:nvPr/>
        </p:nvSpPr>
        <p:spPr>
          <a:xfrm>
            <a:off x="5531116" y="4832676"/>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7</a:t>
            </a:r>
          </a:p>
        </p:txBody>
      </p:sp>
      <p:sp>
        <p:nvSpPr>
          <p:cNvPr id="52" name="8-Point Star 51">
            <a:hlinkClick r:id="rId32" action="ppaction://hlinksldjump"/>
          </p:cNvPr>
          <p:cNvSpPr/>
          <p:nvPr/>
        </p:nvSpPr>
        <p:spPr>
          <a:xfrm>
            <a:off x="7258919" y="4557848"/>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8</a:t>
            </a:r>
          </a:p>
        </p:txBody>
      </p:sp>
      <p:sp>
        <p:nvSpPr>
          <p:cNvPr id="53" name="8-Point Star 52">
            <a:hlinkClick r:id="rId33" action="ppaction://hlinksldjump"/>
          </p:cNvPr>
          <p:cNvSpPr/>
          <p:nvPr/>
        </p:nvSpPr>
        <p:spPr>
          <a:xfrm>
            <a:off x="9449474" y="46904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9</a:t>
            </a:r>
          </a:p>
        </p:txBody>
      </p:sp>
      <p:sp>
        <p:nvSpPr>
          <p:cNvPr id="54" name="8-Point Star 53">
            <a:hlinkClick r:id="rId34" action="ppaction://hlinksldjump"/>
          </p:cNvPr>
          <p:cNvSpPr/>
          <p:nvPr/>
        </p:nvSpPr>
        <p:spPr>
          <a:xfrm>
            <a:off x="11069407" y="4557847"/>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10</a:t>
            </a:r>
          </a:p>
        </p:txBody>
      </p:sp>
    </p:spTree>
    <p:extLst>
      <p:ext uri="{BB962C8B-B14F-4D97-AF65-F5344CB8AC3E}">
        <p14:creationId xmlns:p14="http://schemas.microsoft.com/office/powerpoint/2010/main" val="40661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7" restart="whenNotActive" fill="hold" evtFilter="cancelBubble" nodeType="interactiveSeq">
                <p:stCondLst>
                  <p:cond evt="onClick" delay="0">
                    <p:tgtEl>
                      <p:spTgt spid="49"/>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92" restart="whenNotActive" fill="hold" evtFilter="cancelBubble" nodeType="interactiveSeq">
                <p:stCondLst>
                  <p:cond evt="onClick" delay="0">
                    <p:tgtEl>
                      <p:spTgt spid="50"/>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7" restart="whenNotActive" fill="hold" evtFilter="cancelBubble" nodeType="interactiveSeq">
                <p:stCondLst>
                  <p:cond evt="onClick" delay="0">
                    <p:tgtEl>
                      <p:spTgt spid="51"/>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102" restart="whenNotActive" fill="hold" evtFilter="cancelBubble" nodeType="interactiveSeq">
                <p:stCondLst>
                  <p:cond evt="onClick" delay="0">
                    <p:tgtEl>
                      <p:spTgt spid="52"/>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07" restart="whenNotActive" fill="hold" evtFilter="cancelBubble" nodeType="interactiveSeq">
                <p:stCondLst>
                  <p:cond evt="onClick" delay="0">
                    <p:tgtEl>
                      <p:spTgt spid="53"/>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12" restart="whenNotActive" fill="hold" evtFilter="cancelBubble" nodeType="interactiveSeq">
                <p:stCondLst>
                  <p:cond evt="onClick" delay="0">
                    <p:tgtEl>
                      <p:spTgt spid="54"/>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17" restart="whenNotActive" fill="hold" evtFilter="cancelBubble" nodeType="interactiveSeq">
                <p:stCondLst>
                  <p:cond evt="onClick" delay="0">
                    <p:tgtEl>
                      <p:spTgt spid="47"/>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22" restart="whenNotActive" fill="hold" evtFilter="cancelBubble" nodeType="interactiveSeq">
                <p:stCondLst>
                  <p:cond evt="onClick" delay="0">
                    <p:tgtEl>
                      <p:spTgt spid="43"/>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nodeType="clickEffect">
                                  <p:stCondLst>
                                    <p:cond delay="0"/>
                                  </p:stCondLst>
                                  <p:childTnLst>
                                    <p:set>
                                      <p:cBhvr>
                                        <p:cTn id="12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27" restart="whenNotActive" fill="hold" evtFilter="cancelBubble" nodeType="interactiveSeq">
                <p:stCondLst>
                  <p:cond evt="onClick" delay="0">
                    <p:tgtEl>
                      <p:spTgt spid="46"/>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32" restart="whenNotActive" fill="hold" evtFilter="cancelBubble" nodeType="interactiveSeq">
                <p:stCondLst>
                  <p:cond evt="onClick" delay="0">
                    <p:tgtEl>
                      <p:spTgt spid="45"/>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nodeType="clickEffect">
                                  <p:stCondLst>
                                    <p:cond delay="0"/>
                                  </p:stCondLst>
                                  <p:childTnLst>
                                    <p:set>
                                      <p:cBhvr>
                                        <p:cTn id="13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37" restart="whenNotActive" fill="hold" evtFilter="cancelBubble" nodeType="interactiveSeq">
                <p:stCondLst>
                  <p:cond evt="onClick" delay="0">
                    <p:tgtEl>
                      <p:spTgt spid="48"/>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nodeType="clickEffect">
                                  <p:stCondLst>
                                    <p:cond delay="0"/>
                                  </p:stCondLst>
                                  <p:childTnLst>
                                    <p:set>
                                      <p:cBhvr>
                                        <p:cTn id="14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39" grpId="0" animBg="1"/>
      <p:bldP spid="40" grpId="0" animBg="1"/>
      <p:bldP spid="41" grpId="0" animBg="1"/>
      <p:bldP spid="42" grpId="0" animBg="1"/>
      <p:bldP spid="49" grpId="0" animBg="1"/>
      <p:bldP spid="50" grpId="0" animBg="1"/>
      <p:bldP spid="51" grpId="0" animBg="1"/>
      <p:bldP spid="52" grpId="0" animBg="1"/>
      <p:bldP spid="53" grpId="0" animBg="1"/>
      <p:bldP spid="5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570022" y="1528549"/>
            <a:ext cx="11210300" cy="242930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2800" b="1" i="1">
                <a:solidFill>
                  <a:srgbClr val="0000FF"/>
                </a:solidFill>
                <a:cs typeface="Arial" pitchFamily="34" charset="0"/>
              </a:rPr>
              <a:t>	 HS về nhà tìm tòi, khám phá, thu thập mối quan hệ thương mại giữa Việt Nam với EU. Cho biết, địa phương em có sản phẩm nào xuất khẩu sang thị trường Châu Âu không? Nếu có, em hãy kể tên và tìm kiếm thông tin về trị giá xuất khẩu mặt hàng đó.</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1537" y="728354"/>
            <a:ext cx="1675732" cy="1522661"/>
          </a:xfrm>
          <a:prstGeom prst="rect">
            <a:avLst/>
          </a:prstGeom>
          <a:noFill/>
          <a:ln w="9525">
            <a:noFill/>
            <a:miter lim="800000"/>
            <a:headEnd/>
            <a:tailEnd/>
          </a:ln>
        </p:spPr>
      </p:pic>
      <p:pic>
        <p:nvPicPr>
          <p:cNvPr id="5"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918381" y="5349922"/>
            <a:ext cx="956944" cy="1508078"/>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3689264" y="47500"/>
            <a:ext cx="4202443" cy="841256"/>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a:ln w="11430"/>
                <a:solidFill>
                  <a:schemeClr val="accent4">
                    <a:lumMod val="50000"/>
                  </a:schemeClr>
                </a:solidFill>
                <a:latin typeface="Arial" pitchFamily="34" charset="0"/>
                <a:cs typeface="Arial" pitchFamily="34" charset="0"/>
              </a:rPr>
              <a:t>VỀ NHÀ</a:t>
            </a:r>
            <a:endParaRPr lang="en-US" sz="47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658104" y="2415261"/>
            <a:ext cx="9445781"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658104" y="2472452"/>
            <a:ext cx="9445781"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3074398" y="1179145"/>
            <a:ext cx="10072913" cy="1856919"/>
          </a:xfrm>
          <a:prstGeom prst="rect">
            <a:avLst/>
          </a:prstGeom>
        </p:spPr>
        <p:txBody>
          <a:bodyPr wrap="square" lIns="91438" tIns="45719" rIns="91438" bIns="45719">
            <a:spAutoFit/>
          </a:bodyPr>
          <a:lstStyle/>
          <a:p>
            <a:pPr algn="ctr">
              <a:defRPr/>
            </a:pPr>
            <a:r>
              <a:rPr lang="en-US" altLang="zh-CN" sz="11500" b="1">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115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640443" y="5005551"/>
            <a:ext cx="944578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640443" y="5062739"/>
            <a:ext cx="944578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658104" y="4807847"/>
            <a:ext cx="9413149" cy="338554"/>
            <a:chOff x="2992618" y="3469364"/>
            <a:chExt cx="6358413" cy="178980"/>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9121739" y="367999"/>
            <a:ext cx="769231" cy="895773"/>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699427" y="504737"/>
            <a:ext cx="1358560" cy="1414152"/>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45721" y="5165463"/>
            <a:ext cx="1110039" cy="1692541"/>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509008" y="4807861"/>
            <a:ext cx="1020141" cy="120983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470245" y="504937"/>
            <a:ext cx="7233313" cy="2120004"/>
          </a:xfrm>
          <a:prstGeom prst="rect">
            <a:avLst/>
          </a:prstGeom>
          <a:noFill/>
        </p:spPr>
        <p:txBody>
          <a:bodyPr wrap="square" rtlCol="0">
            <a:spAutoFit/>
          </a:bodyPr>
          <a:lstStyle/>
          <a:p>
            <a:pPr algn="ctr">
              <a:lnSpc>
                <a:spcPct val="130000"/>
              </a:lnSpc>
            </a:pPr>
            <a:r>
              <a:rPr lang="en-US" sz="3500" b="1" dirty="0">
                <a:solidFill>
                  <a:srgbClr val="0000FF"/>
                </a:solidFill>
                <a:cs typeface="Arial" pitchFamily="34" charset="0"/>
              </a:rPr>
              <a:t>Câu 1</a:t>
            </a:r>
            <a:r>
              <a:rPr lang="en-US" sz="3500" b="1">
                <a:solidFill>
                  <a:srgbClr val="0000FF"/>
                </a:solidFill>
                <a:cs typeface="Arial" pitchFamily="34" charset="0"/>
              </a:rPr>
              <a:t>. Một hiện tượng thời tiết cực đoan nào xảy ra ở các nước Bắc Âu thời gian qua là?</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57350" y="3847231"/>
            <a:ext cx="5254388" cy="2304430"/>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971499" y="4707191"/>
            <a:ext cx="4315251" cy="584775"/>
          </a:xfrm>
          <a:prstGeom prst="rect">
            <a:avLst/>
          </a:prstGeom>
          <a:solidFill>
            <a:schemeClr val="bg1"/>
          </a:solidFill>
        </p:spPr>
        <p:txBody>
          <a:bodyPr wrap="square" rtlCol="0">
            <a:spAutoFit/>
          </a:bodyPr>
          <a:lstStyle/>
          <a:p>
            <a:pPr algn="ctr"/>
            <a:r>
              <a:rPr lang="en-US" sz="3200" b="1">
                <a:solidFill>
                  <a:srgbClr val="7030A0"/>
                </a:solidFill>
              </a:rPr>
              <a:t>Nắng nóng bất thường</a:t>
            </a:r>
            <a:endParaRPr lang="en-US" sz="3200" b="1" dirty="0">
              <a:solidFill>
                <a:srgbClr val="7030A0"/>
              </a:solidFill>
            </a:endParaRPr>
          </a:p>
        </p:txBody>
      </p:sp>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0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noFill/>
        </p:spPr>
      </p:pic>
      <p:sp>
        <p:nvSpPr>
          <p:cNvPr id="35" name="TextBox 34"/>
          <p:cNvSpPr txBox="1"/>
          <p:nvPr/>
        </p:nvSpPr>
        <p:spPr>
          <a:xfrm>
            <a:off x="2524836" y="750601"/>
            <a:ext cx="7266864" cy="1624676"/>
          </a:xfrm>
          <a:prstGeom prst="rect">
            <a:avLst/>
          </a:prstGeom>
          <a:noFill/>
        </p:spPr>
        <p:txBody>
          <a:bodyPr wrap="square" rtlCol="0">
            <a:spAutoFit/>
          </a:bodyPr>
          <a:lstStyle/>
          <a:p>
            <a:pPr algn="ctr">
              <a:lnSpc>
                <a:spcPct val="150000"/>
              </a:lnSpc>
            </a:pPr>
            <a:r>
              <a:rPr lang="en-US" sz="3500" b="1" dirty="0">
                <a:solidFill>
                  <a:srgbClr val="0000FF"/>
                </a:solidFill>
                <a:cs typeface="Arial" pitchFamily="34" charset="0"/>
              </a:rPr>
              <a:t>Câu 2</a:t>
            </a:r>
            <a:r>
              <a:rPr lang="en-US" sz="3500" b="1">
                <a:solidFill>
                  <a:srgbClr val="0000FF"/>
                </a:solidFill>
                <a:cs typeface="Arial" pitchFamily="34" charset="0"/>
              </a:rPr>
              <a:t>. Thành phố trên 10 triệu dân của LB. Nga có tên là gì?</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48417" y="3931029"/>
            <a:ext cx="4760067" cy="2087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4708475" y="4729085"/>
            <a:ext cx="2552132" cy="584775"/>
          </a:xfrm>
          <a:prstGeom prst="rect">
            <a:avLst/>
          </a:prstGeom>
          <a:solidFill>
            <a:schemeClr val="bg1"/>
          </a:solidFill>
        </p:spPr>
        <p:txBody>
          <a:bodyPr wrap="square" rtlCol="0">
            <a:spAutoFit/>
          </a:bodyPr>
          <a:lstStyle/>
          <a:p>
            <a:pPr algn="ctr"/>
            <a:r>
              <a:rPr lang="en-US" sz="3200" b="1">
                <a:solidFill>
                  <a:srgbClr val="7030A0"/>
                </a:solidFill>
              </a:rPr>
              <a:t>Mat-xcơ-va</a:t>
            </a:r>
            <a:endParaRPr lang="en-US" sz="3200" b="1" dirty="0">
              <a:solidFill>
                <a:srgbClr val="7030A0"/>
              </a:solidFill>
            </a:endParaRPr>
          </a:p>
        </p:txBody>
      </p:sp>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9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752964" y="633743"/>
            <a:ext cx="6676786" cy="1651671"/>
          </a:xfrm>
          <a:prstGeom prst="rect">
            <a:avLst/>
          </a:prstGeom>
          <a:noFill/>
        </p:spPr>
        <p:txBody>
          <a:bodyPr wrap="square" rtlCol="0">
            <a:spAutoFit/>
          </a:bodyPr>
          <a:lstStyle/>
          <a:p>
            <a:pPr algn="ctr">
              <a:lnSpc>
                <a:spcPct val="150000"/>
              </a:lnSpc>
            </a:pPr>
            <a:r>
              <a:rPr lang="en-US" sz="3500" b="1" dirty="0">
                <a:solidFill>
                  <a:srgbClr val="0000FF"/>
                </a:solidFill>
                <a:cs typeface="Arial" pitchFamily="34" charset="0"/>
              </a:rPr>
              <a:t>Câu 3</a:t>
            </a:r>
            <a:r>
              <a:rPr lang="en-US" sz="3500" b="1">
                <a:solidFill>
                  <a:srgbClr val="0000FF"/>
                </a:solidFill>
                <a:cs typeface="Arial" pitchFamily="34" charset="0"/>
              </a:rPr>
              <a:t>. Cảnh quan nổi bật ở phía tây châu Âu là</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98544" y="3996869"/>
            <a:ext cx="5022376" cy="2202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5076966" y="4789079"/>
            <a:ext cx="2838735" cy="584775"/>
          </a:xfrm>
          <a:prstGeom prst="rect">
            <a:avLst/>
          </a:prstGeom>
          <a:solidFill>
            <a:schemeClr val="bg1"/>
          </a:solidFill>
        </p:spPr>
        <p:txBody>
          <a:bodyPr wrap="square" rtlCol="0">
            <a:spAutoFit/>
          </a:bodyPr>
          <a:lstStyle/>
          <a:p>
            <a:pPr algn="ctr"/>
            <a:r>
              <a:rPr lang="en-US" sz="3200" b="1">
                <a:solidFill>
                  <a:srgbClr val="7030A0"/>
                </a:solidFill>
              </a:rPr>
              <a:t>rừng  lá rộng</a:t>
            </a:r>
            <a:endParaRPr lang="en-US" sz="3200" b="1" dirty="0">
              <a:solidFill>
                <a:srgbClr val="7030A0"/>
              </a:solidFill>
            </a:endParaRPr>
          </a:p>
        </p:txBody>
      </p:sp>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6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810114" y="715059"/>
            <a:ext cx="6295786" cy="1668470"/>
          </a:xfrm>
          <a:prstGeom prst="rect">
            <a:avLst/>
          </a:prstGeom>
          <a:noFill/>
        </p:spPr>
        <p:txBody>
          <a:bodyPr wrap="square" rtlCol="0">
            <a:spAutoFit/>
          </a:bodyPr>
          <a:lstStyle/>
          <a:p>
            <a:pPr algn="ctr">
              <a:lnSpc>
                <a:spcPct val="150000"/>
              </a:lnSpc>
            </a:pPr>
            <a:r>
              <a:rPr lang="en-US" sz="3500" b="1" dirty="0">
                <a:solidFill>
                  <a:srgbClr val="0000FF"/>
                </a:solidFill>
                <a:cs typeface="Arial" pitchFamily="34" charset="0"/>
              </a:rPr>
              <a:t>Câu 4</a:t>
            </a:r>
            <a:r>
              <a:rPr lang="en-US" sz="3500" b="1">
                <a:solidFill>
                  <a:srgbClr val="0000FF"/>
                </a:solidFill>
                <a:cs typeface="Arial" pitchFamily="34" charset="0"/>
              </a:rPr>
              <a:t>. Sông Đa-nuýp ở châu Âu bắt nguồn từ đâu?</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25839" y="4008840"/>
            <a:ext cx="5281683" cy="2316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5227092" y="4674779"/>
            <a:ext cx="2688609" cy="584775"/>
          </a:xfrm>
          <a:prstGeom prst="rect">
            <a:avLst/>
          </a:prstGeom>
          <a:solidFill>
            <a:schemeClr val="bg1"/>
          </a:solidFill>
        </p:spPr>
        <p:txBody>
          <a:bodyPr wrap="square" rtlCol="0">
            <a:spAutoFit/>
          </a:bodyPr>
          <a:lstStyle/>
          <a:p>
            <a:pPr algn="ctr"/>
            <a:r>
              <a:rPr lang="en-US" sz="3200" b="1">
                <a:solidFill>
                  <a:srgbClr val="7030A0"/>
                </a:solidFill>
              </a:rPr>
              <a:t>Núi Rừng Đen</a:t>
            </a:r>
            <a:endParaRPr lang="en-US" sz="3200" b="1" dirty="0">
              <a:solidFill>
                <a:srgbClr val="7030A0"/>
              </a:solidFill>
            </a:endParaRPr>
          </a:p>
        </p:txBody>
      </p:sp>
      <p:pic>
        <p:nvPicPr>
          <p:cNvPr id="38" name="Picture 2" descr="C:\Users\ADMIN\Desktop\Phan Thi Do Uyen\Giai cuu dai duong\Picture2.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8874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715904" y="772209"/>
            <a:ext cx="6864824" cy="1624676"/>
          </a:xfrm>
          <a:prstGeom prst="rect">
            <a:avLst/>
          </a:prstGeom>
          <a:noFill/>
        </p:spPr>
        <p:txBody>
          <a:bodyPr wrap="square" rtlCol="0">
            <a:spAutoFit/>
          </a:bodyPr>
          <a:lstStyle/>
          <a:p>
            <a:pPr algn="ctr">
              <a:lnSpc>
                <a:spcPct val="150000"/>
              </a:lnSpc>
            </a:pPr>
            <a:r>
              <a:rPr lang="en-US" sz="3500" b="1" dirty="0">
                <a:solidFill>
                  <a:srgbClr val="0000FF"/>
                </a:solidFill>
                <a:cs typeface="Arial" pitchFamily="34" charset="0"/>
              </a:rPr>
              <a:t>Câu 5</a:t>
            </a:r>
            <a:r>
              <a:rPr lang="en-US" sz="3500" b="1">
                <a:solidFill>
                  <a:srgbClr val="0000FF"/>
                </a:solidFill>
                <a:cs typeface="Arial" pitchFamily="34" charset="0"/>
              </a:rPr>
              <a:t>. Đới khí hậu nào có lượng mưa thấp nhất châu Âu?</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796288" y="4039737"/>
            <a:ext cx="4692620" cy="205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4258100" y="4789079"/>
            <a:ext cx="3193577" cy="584775"/>
          </a:xfrm>
          <a:prstGeom prst="rect">
            <a:avLst/>
          </a:prstGeom>
          <a:solidFill>
            <a:schemeClr val="bg1"/>
          </a:solidFill>
        </p:spPr>
        <p:txBody>
          <a:bodyPr wrap="square" rtlCol="0">
            <a:spAutoFit/>
          </a:bodyPr>
          <a:lstStyle/>
          <a:p>
            <a:pPr algn="ctr"/>
            <a:r>
              <a:rPr lang="en-US" sz="3200" b="1">
                <a:solidFill>
                  <a:srgbClr val="7030A0"/>
                </a:solidFill>
              </a:rPr>
              <a:t>Cực và cận cực</a:t>
            </a:r>
            <a:endParaRPr lang="en-US" sz="3200" b="1" dirty="0">
              <a:solidFill>
                <a:srgbClr val="7030A0"/>
              </a:solidFill>
            </a:endParaRPr>
          </a:p>
        </p:txBody>
      </p:sp>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0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2943464" y="715059"/>
            <a:ext cx="5847869" cy="1668470"/>
          </a:xfrm>
          <a:prstGeom prst="rect">
            <a:avLst/>
          </a:prstGeom>
          <a:noFill/>
        </p:spPr>
        <p:txBody>
          <a:bodyPr wrap="square" rtlCol="0">
            <a:spAutoFit/>
          </a:bodyPr>
          <a:lstStyle/>
          <a:p>
            <a:pPr algn="ctr">
              <a:lnSpc>
                <a:spcPct val="150000"/>
              </a:lnSpc>
            </a:pPr>
            <a:r>
              <a:rPr lang="en-US" sz="3500" b="1" dirty="0">
                <a:solidFill>
                  <a:srgbClr val="0000FF"/>
                </a:solidFill>
                <a:cs typeface="Arial" pitchFamily="34" charset="0"/>
              </a:rPr>
              <a:t>Câu 6</a:t>
            </a:r>
            <a:r>
              <a:rPr lang="en-US" sz="3500" b="1">
                <a:solidFill>
                  <a:srgbClr val="0000FF"/>
                </a:solidFill>
                <a:cs typeface="Arial" pitchFamily="34" charset="0"/>
              </a:rPr>
              <a:t>. Phía tây châu Âu là đại dương nào?</a:t>
            </a:r>
            <a:endParaRPr lang="en-US" sz="3500" b="1" dirty="0">
              <a:solidFill>
                <a:srgbClr val="0000FF"/>
              </a:solidFill>
              <a:cs typeface="Arial" pitchFamily="34" charset="0"/>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903260" y="4086652"/>
            <a:ext cx="5063319" cy="22206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4682538" y="4808129"/>
            <a:ext cx="3096686" cy="584775"/>
          </a:xfrm>
          <a:prstGeom prst="rect">
            <a:avLst/>
          </a:prstGeom>
          <a:solidFill>
            <a:schemeClr val="bg1"/>
          </a:solidFill>
        </p:spPr>
        <p:txBody>
          <a:bodyPr wrap="square" rtlCol="0">
            <a:spAutoFit/>
          </a:bodyPr>
          <a:lstStyle/>
          <a:p>
            <a:pPr algn="ctr"/>
            <a:r>
              <a:rPr lang="en-US" sz="3200" b="1">
                <a:solidFill>
                  <a:srgbClr val="7030A0"/>
                </a:solidFill>
              </a:rPr>
              <a:t>Đại Tây Dương</a:t>
            </a:r>
            <a:endParaRPr lang="en-US" sz="3200" b="1" dirty="0">
              <a:solidFill>
                <a:srgbClr val="7030A0"/>
              </a:solidFill>
            </a:endParaRPr>
          </a:p>
        </p:txBody>
      </p:sp>
      <p:pic>
        <p:nvPicPr>
          <p:cNvPr id="38" name="Picture 2" descr="C:\Users\ADMIN\Desktop\Phan Thi Do Uyen\Giai cuu dai duong\Picture2.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5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297</TotalTime>
  <Words>1444</Words>
  <Application>Microsoft Office PowerPoint</Application>
  <PresentationFormat>Widescreen</PresentationFormat>
  <Paragraphs>186</Paragraphs>
  <Slides>31</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#9Slide03 HelveBold</vt:lpstr>
      <vt:lpstr>Arial</vt:lpstr>
      <vt:lpstr>Calibri</vt:lpstr>
      <vt:lpstr>Calibri Light</vt:lpstr>
      <vt:lpstr>Impact MT Std</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Administrator</cp:lastModifiedBy>
  <cp:revision>34</cp:revision>
  <dcterms:created xsi:type="dcterms:W3CDTF">2018-04-07T09:22:02Z</dcterms:created>
  <dcterms:modified xsi:type="dcterms:W3CDTF">2023-10-13T01:34:01Z</dcterms:modified>
</cp:coreProperties>
</file>