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8" r:id="rId1"/>
  </p:sldMasterIdLst>
  <p:notesMasterIdLst>
    <p:notesMasterId r:id="rId57"/>
  </p:notesMasterIdLst>
  <p:sldIdLst>
    <p:sldId id="256" r:id="rId2"/>
    <p:sldId id="381" r:id="rId3"/>
    <p:sldId id="350" r:id="rId4"/>
    <p:sldId id="352" r:id="rId5"/>
    <p:sldId id="335" r:id="rId6"/>
    <p:sldId id="336" r:id="rId7"/>
    <p:sldId id="337" r:id="rId8"/>
    <p:sldId id="332" r:id="rId9"/>
    <p:sldId id="338" r:id="rId10"/>
    <p:sldId id="342" r:id="rId11"/>
    <p:sldId id="258" r:id="rId12"/>
    <p:sldId id="277" r:id="rId13"/>
    <p:sldId id="294" r:id="rId14"/>
    <p:sldId id="296" r:id="rId15"/>
    <p:sldId id="297" r:id="rId16"/>
    <p:sldId id="298" r:id="rId17"/>
    <p:sldId id="302" r:id="rId18"/>
    <p:sldId id="303" r:id="rId19"/>
    <p:sldId id="309" r:id="rId20"/>
    <p:sldId id="348" r:id="rId21"/>
    <p:sldId id="343" r:id="rId22"/>
    <p:sldId id="344" r:id="rId23"/>
    <p:sldId id="324" r:id="rId24"/>
    <p:sldId id="325" r:id="rId25"/>
    <p:sldId id="326" r:id="rId26"/>
    <p:sldId id="327" r:id="rId27"/>
    <p:sldId id="345" r:id="rId28"/>
    <p:sldId id="346" r:id="rId29"/>
    <p:sldId id="347" r:id="rId30"/>
    <p:sldId id="353" r:id="rId31"/>
    <p:sldId id="378" r:id="rId32"/>
    <p:sldId id="360" r:id="rId33"/>
    <p:sldId id="379" r:id="rId34"/>
    <p:sldId id="354" r:id="rId35"/>
    <p:sldId id="355" r:id="rId36"/>
    <p:sldId id="356" r:id="rId37"/>
    <p:sldId id="361" r:id="rId38"/>
    <p:sldId id="362" r:id="rId39"/>
    <p:sldId id="363" r:id="rId40"/>
    <p:sldId id="364" r:id="rId41"/>
    <p:sldId id="365" r:id="rId42"/>
    <p:sldId id="366" r:id="rId43"/>
    <p:sldId id="367" r:id="rId44"/>
    <p:sldId id="368" r:id="rId45"/>
    <p:sldId id="369" r:id="rId46"/>
    <p:sldId id="370" r:id="rId47"/>
    <p:sldId id="371" r:id="rId48"/>
    <p:sldId id="372" r:id="rId49"/>
    <p:sldId id="373" r:id="rId50"/>
    <p:sldId id="374" r:id="rId51"/>
    <p:sldId id="375" r:id="rId52"/>
    <p:sldId id="376" r:id="rId53"/>
    <p:sldId id="380" r:id="rId54"/>
    <p:sldId id="377" r:id="rId55"/>
    <p:sldId id="267"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366" autoAdjust="0"/>
  </p:normalViewPr>
  <p:slideViewPr>
    <p:cSldViewPr snapToGrid="0">
      <p:cViewPr varScale="1">
        <p:scale>
          <a:sx n="52" d="100"/>
          <a:sy n="52" d="100"/>
        </p:scale>
        <p:origin x="-1422" y="-7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A028B-2097-468A-8FF1-861A3CA384C1}"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275623-AA93-4216-8349-B172384D4B59}" type="slidenum">
              <a:rPr lang="en-US" smtClean="0"/>
              <a:t>‹#›</a:t>
            </a:fld>
            <a:endParaRPr lang="en-US"/>
          </a:p>
        </p:txBody>
      </p:sp>
    </p:spTree>
    <p:extLst>
      <p:ext uri="{BB962C8B-B14F-4D97-AF65-F5344CB8AC3E}">
        <p14:creationId xmlns:p14="http://schemas.microsoft.com/office/powerpoint/2010/main" val="344083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2</a:t>
            </a:fld>
            <a:endParaRPr lang="en-US"/>
          </a:p>
        </p:txBody>
      </p:sp>
    </p:spTree>
    <p:extLst>
      <p:ext uri="{BB962C8B-B14F-4D97-AF65-F5344CB8AC3E}">
        <p14:creationId xmlns:p14="http://schemas.microsoft.com/office/powerpoint/2010/main" val="3085184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37</a:t>
            </a:fld>
            <a:endParaRPr lang="en-US"/>
          </a:p>
        </p:txBody>
      </p:sp>
    </p:spTree>
    <p:extLst>
      <p:ext uri="{BB962C8B-B14F-4D97-AF65-F5344CB8AC3E}">
        <p14:creationId xmlns:p14="http://schemas.microsoft.com/office/powerpoint/2010/main" val="255282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39</a:t>
            </a:fld>
            <a:endParaRPr lang="en-US"/>
          </a:p>
        </p:txBody>
      </p:sp>
    </p:spTree>
    <p:extLst>
      <p:ext uri="{BB962C8B-B14F-4D97-AF65-F5344CB8AC3E}">
        <p14:creationId xmlns:p14="http://schemas.microsoft.com/office/powerpoint/2010/main" val="4068295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40</a:t>
            </a:fld>
            <a:endParaRPr lang="en-US"/>
          </a:p>
        </p:txBody>
      </p:sp>
    </p:spTree>
    <p:extLst>
      <p:ext uri="{BB962C8B-B14F-4D97-AF65-F5344CB8AC3E}">
        <p14:creationId xmlns:p14="http://schemas.microsoft.com/office/powerpoint/2010/main" val="3053187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42</a:t>
            </a:fld>
            <a:endParaRPr lang="en-US"/>
          </a:p>
        </p:txBody>
      </p:sp>
    </p:spTree>
    <p:extLst>
      <p:ext uri="{BB962C8B-B14F-4D97-AF65-F5344CB8AC3E}">
        <p14:creationId xmlns:p14="http://schemas.microsoft.com/office/powerpoint/2010/main" val="1248534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46</a:t>
            </a:fld>
            <a:endParaRPr lang="en-US"/>
          </a:p>
        </p:txBody>
      </p:sp>
    </p:spTree>
    <p:extLst>
      <p:ext uri="{BB962C8B-B14F-4D97-AF65-F5344CB8AC3E}">
        <p14:creationId xmlns:p14="http://schemas.microsoft.com/office/powerpoint/2010/main" val="591902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53</a:t>
            </a:fld>
            <a:endParaRPr lang="en-US"/>
          </a:p>
        </p:txBody>
      </p:sp>
    </p:spTree>
    <p:extLst>
      <p:ext uri="{BB962C8B-B14F-4D97-AF65-F5344CB8AC3E}">
        <p14:creationId xmlns:p14="http://schemas.microsoft.com/office/powerpoint/2010/main" val="347463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4</a:t>
            </a:fld>
            <a:endParaRPr lang="en-US"/>
          </a:p>
        </p:txBody>
      </p:sp>
    </p:spTree>
    <p:extLst>
      <p:ext uri="{BB962C8B-B14F-4D97-AF65-F5344CB8AC3E}">
        <p14:creationId xmlns:p14="http://schemas.microsoft.com/office/powerpoint/2010/main" val="363631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5</a:t>
            </a:fld>
            <a:endParaRPr lang="en-US"/>
          </a:p>
        </p:txBody>
      </p:sp>
    </p:spTree>
    <p:extLst>
      <p:ext uri="{BB962C8B-B14F-4D97-AF65-F5344CB8AC3E}">
        <p14:creationId xmlns:p14="http://schemas.microsoft.com/office/powerpoint/2010/main" val="403823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75623-AA93-4216-8349-B172384D4B59}" type="slidenum">
              <a:rPr lang="en-US" smtClean="0"/>
              <a:t>7</a:t>
            </a:fld>
            <a:endParaRPr lang="en-US"/>
          </a:p>
        </p:txBody>
      </p:sp>
    </p:spTree>
    <p:extLst>
      <p:ext uri="{BB962C8B-B14F-4D97-AF65-F5344CB8AC3E}">
        <p14:creationId xmlns:p14="http://schemas.microsoft.com/office/powerpoint/2010/main" val="428181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75623-AA93-4216-8349-B172384D4B59}" type="slidenum">
              <a:rPr lang="en-US" smtClean="0"/>
              <a:t>16</a:t>
            </a:fld>
            <a:endParaRPr lang="en-US"/>
          </a:p>
        </p:txBody>
      </p:sp>
    </p:spTree>
    <p:extLst>
      <p:ext uri="{BB962C8B-B14F-4D97-AF65-F5344CB8AC3E}">
        <p14:creationId xmlns:p14="http://schemas.microsoft.com/office/powerpoint/2010/main" val="2983513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75623-AA93-4216-8349-B172384D4B59}" type="slidenum">
              <a:rPr lang="en-US" smtClean="0"/>
              <a:t>19</a:t>
            </a:fld>
            <a:endParaRPr lang="en-US"/>
          </a:p>
        </p:txBody>
      </p:sp>
    </p:spTree>
    <p:extLst>
      <p:ext uri="{BB962C8B-B14F-4D97-AF65-F5344CB8AC3E}">
        <p14:creationId xmlns:p14="http://schemas.microsoft.com/office/powerpoint/2010/main" val="2669248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176239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75623-AA93-4216-8349-B172384D4B59}" type="slidenum">
              <a:rPr lang="en-US" smtClean="0"/>
              <a:t>28</a:t>
            </a:fld>
            <a:endParaRPr lang="en-US"/>
          </a:p>
        </p:txBody>
      </p:sp>
    </p:spTree>
    <p:extLst>
      <p:ext uri="{BB962C8B-B14F-4D97-AF65-F5344CB8AC3E}">
        <p14:creationId xmlns:p14="http://schemas.microsoft.com/office/powerpoint/2010/main" val="1934968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32</a:t>
            </a:fld>
            <a:endParaRPr lang="en-US"/>
          </a:p>
        </p:txBody>
      </p:sp>
    </p:spTree>
    <p:extLst>
      <p:ext uri="{BB962C8B-B14F-4D97-AF65-F5344CB8AC3E}">
        <p14:creationId xmlns:p14="http://schemas.microsoft.com/office/powerpoint/2010/main" val="39222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A51639-B2D6-4652-B8C3-1B4C224A7BAF}"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3349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9510605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542925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6829548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7534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490165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2995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2463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27884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4961B7-6B89-48AB-966F-622E2788EECC}"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9384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0338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37747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9052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49162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F131DD-A141-4471-BCF9-C6073EDD7E20}" type="datetimeFigureOut">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91142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B334A90-EB03-42F3-8859-2C2B2724C058}" type="datetimeFigureOut">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1723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C48EC7-AF6A-48D3-8284-14BACBEBDD84}" type="datetimeFigureOut">
              <a:rPr lang="en-US" smtClean="0"/>
              <a:t>9/19/2024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485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8897" y="981073"/>
            <a:ext cx="9291144" cy="5876927"/>
          </a:xfrm>
        </p:spPr>
        <p:txBody>
          <a:bodyPr/>
          <a:lstStyle/>
          <a:p>
            <a:pPr algn="ctr">
              <a:lnSpc>
                <a:spcPct val="100000"/>
              </a:lnSpc>
            </a:pP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TRUYỀN THÔNG, TƯ VẤN</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CHĂM SÓC SỨC KHỎE SINH SẢN</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 TUỔI VỊ THÀNH </a:t>
            </a:r>
            <a:r>
              <a:rPr lang="vi-VN" sz="3200" b="1" dirty="0" smtClean="0">
                <a:solidFill>
                  <a:srgbClr val="FF0000"/>
                </a:solidFill>
                <a:latin typeface="Times New Roman" pitchFamily="18" charset="0"/>
                <a:cs typeface="Times New Roman" pitchFamily="18" charset="0"/>
              </a:rPr>
              <a:t>NI</a:t>
            </a:r>
            <a:r>
              <a:rPr lang="en-US" sz="3200" b="1" dirty="0" smtClean="0">
                <a:solidFill>
                  <a:srgbClr val="FF0000"/>
                </a:solidFill>
                <a:latin typeface="Times New Roman" pitchFamily="18" charset="0"/>
                <a:cs typeface="Times New Roman" pitchFamily="18" charset="0"/>
              </a:rPr>
              <a:t>ÊN</a:t>
            </a:r>
            <a:endParaRPr lang="vi-VN" sz="3200" b="1" dirty="0">
              <a:solidFill>
                <a:srgbClr val="FF0000"/>
              </a:solidFill>
              <a:latin typeface="Times New Roman" pitchFamily="18" charset="0"/>
              <a:cs typeface="Times New Roman" pitchFamily="18" charset="0"/>
            </a:endParaRPr>
          </a:p>
        </p:txBody>
      </p:sp>
      <p:pic>
        <p:nvPicPr>
          <p:cNvPr id="4" name="Picture 4" descr="http://t2.gstatic.com/images?q=tbn:ANd9GcT1y9_4wx9I_Y2l-TdL5ATMNAtqlMpU-A0BJXS-vbd16hj9UM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725" y="784087"/>
            <a:ext cx="7448550" cy="416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 xmlns:a16="http://schemas.microsoft.com/office/drawing/2014/main" id="{ACEAB790-0493-4948-B15D-903799E5A028}"/>
              </a:ext>
            </a:extLst>
          </p:cNvPr>
          <p:cNvSpPr/>
          <p:nvPr/>
        </p:nvSpPr>
        <p:spPr>
          <a:xfrm>
            <a:off x="1704975" y="76201"/>
            <a:ext cx="8772525" cy="707886"/>
          </a:xfrm>
          <a:prstGeom prst="rect">
            <a:avLst/>
          </a:prstGeom>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SỞ Y TẾ HẢI PHÒNG</a:t>
            </a:r>
          </a:p>
          <a:p>
            <a:pPr algn="ctr"/>
            <a:r>
              <a:rPr lang="vi-VN" sz="2000" b="1" dirty="0">
                <a:solidFill>
                  <a:srgbClr val="FF0000"/>
                </a:solidFill>
                <a:latin typeface="Arial" panose="020B0604020202020204" pitchFamily="34" charset="0"/>
                <a:cs typeface="Arial" panose="020B0604020202020204" pitchFamily="34" charset="0"/>
              </a:rPr>
              <a:t> TRUNG TÂM Y TẾ HUYỆN VĨNH BẢO</a:t>
            </a:r>
          </a:p>
        </p:txBody>
      </p:sp>
    </p:spTree>
    <p:extLst>
      <p:ext uri="{BB962C8B-B14F-4D97-AF65-F5344CB8AC3E}">
        <p14:creationId xmlns:p14="http://schemas.microsoft.com/office/powerpoint/2010/main" val="3215154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826"/>
            <a:ext cx="11923987" cy="895349"/>
          </a:xfrm>
        </p:spPr>
        <p:txBody>
          <a:bodyPr>
            <a:noAutofit/>
          </a:bodyPr>
          <a:lstStyle/>
          <a:p>
            <a:pPr lvl="0"/>
            <a:r>
              <a:rPr lang="vi-VN" sz="2400" b="1" dirty="0">
                <a:solidFill>
                  <a:srgbClr val="FF0000"/>
                </a:solidFill>
                <a:latin typeface="Arial" panose="020B0604020202020204" pitchFamily="34" charset="0"/>
                <a:cs typeface="Arial" panose="020B0604020202020204" pitchFamily="34" charset="0"/>
              </a:rPr>
              <a:t>	2.1. NHỮNG THAY ĐỔI VỀ GIẢI PHẪU VÀ SINH LÝ TRONG THỜI KỲ VTN</a:t>
            </a:r>
            <a:endParaRPr lang="en-US" sz="24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4775" y="895350"/>
            <a:ext cx="11630025" cy="6134100"/>
          </a:xfrm>
        </p:spPr>
        <p:txBody>
          <a:bodyPr>
            <a:normAutofit lnSpcReduction="10000"/>
          </a:bodyPr>
          <a:lstStyle/>
          <a:p>
            <a:pPr marL="0" lvl="0" indent="0" algn="just">
              <a:buNone/>
            </a:pPr>
            <a:r>
              <a:rPr lang="vi-VN" sz="2800" dirty="0">
                <a:solidFill>
                  <a:srgbClr val="002060"/>
                </a:solidFill>
                <a:latin typeface="Arial" panose="020B0604020202020204" pitchFamily="34" charset="0"/>
                <a:cs typeface="Arial" panose="020B0604020202020204" pitchFamily="34" charset="0"/>
              </a:rPr>
              <a:t>	- Sự phát triển cơ thể rõ rệt và dễ nhận thấy nhất là các dấu hiệu dậy thì, cụ thể:</a:t>
            </a:r>
          </a:p>
          <a:p>
            <a:pPr marL="0" lvl="0" indent="0" algn="just">
              <a:buNone/>
            </a:pPr>
            <a:r>
              <a:rPr lang="vi-VN" sz="2800" dirty="0">
                <a:solidFill>
                  <a:srgbClr val="002060"/>
                </a:solidFill>
                <a:latin typeface="Arial" panose="020B0604020202020204" pitchFamily="34" charset="0"/>
                <a:cs typeface="Arial" panose="020B0604020202020204" pitchFamily="34" charset="0"/>
              </a:rPr>
              <a:t> 	+ Tuổi dậy thì ở các em nữ thường sớm hơn và trong khoảng từ 10-15 tuổi, </a:t>
            </a:r>
          </a:p>
          <a:p>
            <a:pPr marL="0" lvl="0" indent="0" algn="just">
              <a:buNone/>
            </a:pPr>
            <a:r>
              <a:rPr lang="vi-VN" sz="2800" dirty="0">
                <a:solidFill>
                  <a:srgbClr val="002060"/>
                </a:solidFill>
                <a:latin typeface="Arial" panose="020B0604020202020204" pitchFamily="34" charset="0"/>
                <a:cs typeface="Arial" panose="020B0604020202020204" pitchFamily="34" charset="0"/>
              </a:rPr>
              <a:t> 	+ Tuổi dậy thì ở các em nam trong khoảng từ 12-17 tuổi.</a:t>
            </a:r>
            <a:endParaRPr lang="en-US" sz="2800" dirty="0">
              <a:solidFill>
                <a:srgbClr val="002060"/>
              </a:solidFill>
              <a:latin typeface="Arial" panose="020B0604020202020204" pitchFamily="34" charset="0"/>
              <a:cs typeface="Arial" panose="020B0604020202020204" pitchFamily="34" charset="0"/>
            </a:endParaRP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 Trong giai đoạn dậy thì, các nội tiết tố sinh dục tăng dần, </a:t>
            </a: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 Với nữ giới là (estrogen và progesteron);</a:t>
            </a: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 Với nam giới là (testosteron). </a:t>
            </a: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 Biểu hiện cụ thể: cơ quan sinh dục phát triển và cơ thể chuẩn bị sẵn sàng cho hoạt động sinh sản. </a:t>
            </a: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 Các em nữ là hiện tượng kinh nguyệt </a:t>
            </a: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 Các em nam là hiện tượng xuất tinh.</a:t>
            </a:r>
            <a:endParaRPr lang="en-US" sz="2800" dirty="0">
              <a:solidFill>
                <a:srgbClr val="00206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3943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821" y="1"/>
            <a:ext cx="11445765" cy="666749"/>
          </a:xfrm>
        </p:spPr>
        <p:txBody>
          <a:bodyPr>
            <a:normAutofit/>
          </a:bodyPr>
          <a:lstStyle/>
          <a:p>
            <a:pPr algn="ctr"/>
            <a:r>
              <a:rPr lang="vi-VN" sz="2400" b="1" dirty="0">
                <a:solidFill>
                  <a:srgbClr val="FF0000"/>
                </a:solidFill>
                <a:latin typeface="Arial" panose="020B0604020202020204" pitchFamily="34" charset="0"/>
                <a:cs typeface="Arial" panose="020B0604020202020204" pitchFamily="34" charset="0"/>
              </a:rPr>
              <a:t>2.2. SỰ PHÁT TRIỂN THỂ CHẤT CỦA TUỔI VỊ THÀNH NIÊN</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666749"/>
            <a:ext cx="5772150" cy="634365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57875" y="666750"/>
            <a:ext cx="5772150" cy="6410325"/>
          </a:xfrm>
        </p:spPr>
      </p:pic>
    </p:spTree>
    <p:extLst>
      <p:ext uri="{BB962C8B-B14F-4D97-AF65-F5344CB8AC3E}">
        <p14:creationId xmlns:p14="http://schemas.microsoft.com/office/powerpoint/2010/main" val="1362193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89" y="76200"/>
            <a:ext cx="11398470" cy="600075"/>
          </a:xfrm>
        </p:spPr>
        <p:txBody>
          <a:bodyPr>
            <a:normAutofit/>
          </a:bodyPr>
          <a:lstStyle/>
          <a:p>
            <a:pPr algn="ctr"/>
            <a:r>
              <a:rPr lang="vi-VN" sz="2400" b="1" dirty="0">
                <a:solidFill>
                  <a:srgbClr val="FF0000"/>
                </a:solidFill>
                <a:latin typeface="Arial" panose="020B0604020202020204" pitchFamily="34" charset="0"/>
                <a:cs typeface="Arial" panose="020B0604020202020204" pitchFamily="34" charset="0"/>
              </a:rPr>
              <a:t>2.3.</a:t>
            </a:r>
            <a:r>
              <a:rPr lang="en-US" sz="2400" b="1" dirty="0">
                <a:solidFill>
                  <a:srgbClr val="FF0000"/>
                </a:solidFill>
                <a:latin typeface="Arial" panose="020B0604020202020204" pitchFamily="34" charset="0"/>
                <a:cs typeface="Arial" panose="020B0604020202020204" pitchFamily="34" charset="0"/>
              </a:rPr>
              <a:t>NHỮNG THAY ĐỔI KHI BƯỚC SANG TUỔI DẬY THÌ</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9392499"/>
              </p:ext>
            </p:extLst>
          </p:nvPr>
        </p:nvGraphicFramePr>
        <p:xfrm>
          <a:off x="0" y="742950"/>
          <a:ext cx="11845159" cy="6115050"/>
        </p:xfrm>
        <a:graphic>
          <a:graphicData uri="http://schemas.openxmlformats.org/drawingml/2006/table">
            <a:tbl>
              <a:tblPr firstRow="1" bandRow="1">
                <a:tableStyleId>{5C22544A-7EE6-4342-B048-85BDC9FD1C3A}</a:tableStyleId>
              </a:tblPr>
              <a:tblGrid>
                <a:gridCol w="6019800">
                  <a:extLst>
                    <a:ext uri="{9D8B030D-6E8A-4147-A177-3AD203B41FA5}">
                      <a16:colId xmlns="" xmlns:a16="http://schemas.microsoft.com/office/drawing/2014/main" val="1962017661"/>
                    </a:ext>
                  </a:extLst>
                </a:gridCol>
                <a:gridCol w="5825359">
                  <a:extLst>
                    <a:ext uri="{9D8B030D-6E8A-4147-A177-3AD203B41FA5}">
                      <a16:colId xmlns="" xmlns:a16="http://schemas.microsoft.com/office/drawing/2014/main" val="713780196"/>
                    </a:ext>
                  </a:extLst>
                </a:gridCol>
              </a:tblGrid>
              <a:tr h="566208">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Nữ</a:t>
                      </a:r>
                      <a:r>
                        <a:rPr lang="en-US" sz="2400" baseline="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Nam</a:t>
                      </a:r>
                    </a:p>
                  </a:txBody>
                  <a:tcPr/>
                </a:tc>
                <a:extLst>
                  <a:ext uri="{0D108BD9-81ED-4DB2-BD59-A6C34878D82A}">
                    <a16:rowId xmlns="" xmlns:a16="http://schemas.microsoft.com/office/drawing/2014/main" val="3490919459"/>
                  </a:ext>
                </a:extLst>
              </a:tr>
              <a:tr h="5548842">
                <a:tc>
                  <a:txBody>
                    <a:bodyP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Arial" panose="020B0604020202020204" pitchFamily="34" charset="0"/>
                          <a:cs typeface="Arial" panose="020B0604020202020204" pitchFamily="34" charset="0"/>
                        </a:rPr>
                        <a:t>Lớn</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nhanh</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hơn</a:t>
                      </a: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 Da </a:t>
                      </a:r>
                      <a:r>
                        <a:rPr lang="en-US" sz="2400" dirty="0" err="1">
                          <a:solidFill>
                            <a:srgbClr val="002060"/>
                          </a:solidFill>
                          <a:latin typeface="Arial" panose="020B0604020202020204" pitchFamily="34" charset="0"/>
                          <a:cs typeface="Arial" panose="020B0604020202020204" pitchFamily="34" charset="0"/>
                        </a:rPr>
                        <a:t>trở</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lên</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mỡ</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màng</a:t>
                      </a:r>
                      <a:endParaRPr lang="en-US" sz="2400" dirty="0">
                        <a:solidFill>
                          <a:srgbClr val="002060"/>
                        </a:solidFill>
                        <a:latin typeface="Arial" panose="020B0604020202020204" pitchFamily="34" charset="0"/>
                        <a:cs typeface="Arial" panose="020B0604020202020204" pitchFamily="34" charset="0"/>
                      </a:endParaRPr>
                    </a:p>
                    <a:p>
                      <a:pPr marL="0" indent="0">
                        <a:buFontTx/>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Giọng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nói</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trong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trẻo</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nhẹ</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nhàng</a:t>
                      </a: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đủ</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răng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vĩnh</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viễn</a:t>
                      </a: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Vú</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Phát</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triển</a:t>
                      </a: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Vòng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eo</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thu</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hẹp</a:t>
                      </a: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Hông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mở</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rộng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hơn</a:t>
                      </a:r>
                      <a:endParaRPr lang="en-US" sz="2400" dirty="0">
                        <a:solidFill>
                          <a:srgbClr val="002060"/>
                        </a:solidFill>
                        <a:latin typeface="Arial" panose="020B0604020202020204" pitchFamily="34" charset="0"/>
                        <a:cs typeface="Arial" panose="020B0604020202020204" pitchFamily="34" charset="0"/>
                      </a:endParaRPr>
                    </a:p>
                    <a:p>
                      <a:pPr marL="0" indent="0">
                        <a:buFontTx/>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Mọc</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lông</a:t>
                      </a:r>
                      <a:r>
                        <a:rPr lang="en-US" sz="2400" baseline="0" dirty="0">
                          <a:solidFill>
                            <a:srgbClr val="002060"/>
                          </a:solidFill>
                          <a:latin typeface="Arial" panose="020B0604020202020204" pitchFamily="34" charset="0"/>
                          <a:cs typeface="Arial" panose="020B0604020202020204" pitchFamily="34" charset="0"/>
                        </a:rPr>
                        <a:t> mu, </a:t>
                      </a:r>
                      <a:r>
                        <a:rPr lang="en-US" sz="2400" baseline="0" dirty="0" err="1">
                          <a:solidFill>
                            <a:srgbClr val="002060"/>
                          </a:solidFill>
                          <a:latin typeface="Arial" panose="020B0604020202020204" pitchFamily="34" charset="0"/>
                          <a:cs typeface="Arial" panose="020B0604020202020204" pitchFamily="34" charset="0"/>
                        </a:rPr>
                        <a:t>lông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lách</a:t>
                      </a:r>
                      <a:endParaRPr lang="en-US" sz="2400" baseline="0" dirty="0">
                        <a:solidFill>
                          <a:srgbClr val="002060"/>
                        </a:solidFill>
                        <a:latin typeface="Arial" panose="020B0604020202020204" pitchFamily="34" charset="0"/>
                        <a:cs typeface="Arial" panose="020B0604020202020204" pitchFamily="34" charset="0"/>
                      </a:endParaRPr>
                    </a:p>
                    <a:p>
                      <a:pPr marL="0" indent="0">
                        <a:buFontTx/>
                        <a:buNone/>
                      </a:pP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Có</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mụn</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trứng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cá</a:t>
                      </a:r>
                      <a:endParaRPr lang="en-US" sz="2400" baseline="0" dirty="0">
                        <a:solidFill>
                          <a:srgbClr val="002060"/>
                        </a:solidFill>
                        <a:latin typeface="Arial" panose="020B0604020202020204" pitchFamily="34" charset="0"/>
                        <a:cs typeface="Arial" panose="020B0604020202020204" pitchFamily="34" charset="0"/>
                      </a:endParaRPr>
                    </a:p>
                    <a:p>
                      <a:pPr marL="0" indent="0">
                        <a:buFontTx/>
                        <a:buNone/>
                      </a:pP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Bô</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phận</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sinh</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dục</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ngoài</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phát</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triển</a:t>
                      </a: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Sự</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rụng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trứng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xảy</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ra</a:t>
                      </a:r>
                      <a:r>
                        <a:rPr lang="en-US" sz="2400" baseline="0" dirty="0">
                          <a:solidFill>
                            <a:srgbClr val="002060"/>
                          </a:solidFill>
                          <a:latin typeface="Arial" panose="020B0604020202020204" pitchFamily="34" charset="0"/>
                          <a:cs typeface="Arial" panose="020B0604020202020204" pitchFamily="34" charset="0"/>
                        </a:rPr>
                        <a:t> </a:t>
                      </a: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bắt</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đầu</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có</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kinh</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nguyệt</a:t>
                      </a:r>
                      <a:endParaRPr lang="en-US" sz="2400" dirty="0">
                        <a:solidFill>
                          <a:srgbClr val="002060"/>
                        </a:solidFill>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Lớn</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nhanh</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hơn</a:t>
                      </a:r>
                      <a:endParaRPr lang="en-US" sz="2400" dirty="0">
                        <a:solidFill>
                          <a:srgbClr val="002060"/>
                        </a:solidFill>
                        <a:latin typeface="Arial" panose="020B0604020202020204" pitchFamily="34" charset="0"/>
                        <a:cs typeface="Arial" panose="020B0604020202020204" pitchFamily="34" charset="0"/>
                      </a:endParaRPr>
                    </a:p>
                    <a:p>
                      <a:pPr marL="0" indent="0">
                        <a:buFontTx/>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cơ</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bắp</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phát</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triển</a:t>
                      </a:r>
                      <a:endParaRPr lang="en-US" sz="2400" baseline="0" dirty="0">
                        <a:solidFill>
                          <a:srgbClr val="002060"/>
                        </a:solidFill>
                        <a:latin typeface="Arial" panose="020B0604020202020204" pitchFamily="34" charset="0"/>
                        <a:cs typeface="Arial" panose="020B0604020202020204" pitchFamily="34" charset="0"/>
                      </a:endParaRPr>
                    </a:p>
                    <a:p>
                      <a:pPr marL="0" indent="0">
                        <a:buFontTx/>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Giọng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ồm</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vỡ</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giọng</a:t>
                      </a:r>
                      <a:endParaRPr lang="en-US" sz="2400" baseline="0" dirty="0">
                        <a:solidFill>
                          <a:srgbClr val="002060"/>
                        </a:solidFill>
                        <a:latin typeface="Arial" panose="020B0604020202020204" pitchFamily="34" charset="0"/>
                        <a:cs typeface="Arial" panose="020B0604020202020204" pitchFamily="34" charset="0"/>
                      </a:endParaRPr>
                    </a:p>
                    <a:p>
                      <a:pPr marL="0" indent="0">
                        <a:buFontTx/>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Vai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rộng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hơn</a:t>
                      </a:r>
                      <a:endParaRPr lang="en-US" sz="2400" dirty="0">
                        <a:solidFill>
                          <a:srgbClr val="002060"/>
                        </a:solidFill>
                        <a:latin typeface="Arial" panose="020B0604020202020204" pitchFamily="34" charset="0"/>
                        <a:cs typeface="Arial" panose="020B0604020202020204" pitchFamily="34" charset="0"/>
                      </a:endParaRPr>
                    </a:p>
                    <a:p>
                      <a:pPr marL="0" indent="0">
                        <a:buFontTx/>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đủ</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răng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vĩnh</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viễn</a:t>
                      </a:r>
                      <a:endParaRPr lang="en-US" sz="2400" dirty="0">
                        <a:solidFill>
                          <a:srgbClr val="002060"/>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Có</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mụn</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trứng</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cá</a:t>
                      </a:r>
                      <a:endParaRPr lang="en-US" sz="2400" dirty="0">
                        <a:solidFill>
                          <a:srgbClr val="002060"/>
                        </a:solidFill>
                        <a:latin typeface="Arial" panose="020B0604020202020204" pitchFamily="34" charset="0"/>
                        <a:cs typeface="Arial" panose="020B0604020202020204" pitchFamily="34" charset="0"/>
                      </a:endParaRPr>
                    </a:p>
                    <a:p>
                      <a:pPr marL="0" indent="0">
                        <a:buFontTx/>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Mọc</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lông</a:t>
                      </a:r>
                      <a:r>
                        <a:rPr lang="en-US" sz="2400" baseline="0" dirty="0">
                          <a:solidFill>
                            <a:srgbClr val="002060"/>
                          </a:solidFill>
                          <a:latin typeface="Arial" panose="020B0604020202020204" pitchFamily="34" charset="0"/>
                          <a:cs typeface="Arial" panose="020B0604020202020204" pitchFamily="34" charset="0"/>
                        </a:rPr>
                        <a:t> ở </a:t>
                      </a:r>
                      <a:r>
                        <a:rPr lang="en-US" sz="2400" baseline="0" dirty="0" err="1">
                          <a:solidFill>
                            <a:srgbClr val="002060"/>
                          </a:solidFill>
                          <a:latin typeface="Arial" panose="020B0604020202020204" pitchFamily="34" charset="0"/>
                          <a:cs typeface="Arial" panose="020B0604020202020204" pitchFamily="34" charset="0"/>
                        </a:rPr>
                        <a:t>mặt</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lách</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ngực</a:t>
                      </a:r>
                      <a:r>
                        <a:rPr lang="en-US" sz="2400" baseline="0" dirty="0">
                          <a:solidFill>
                            <a:srgbClr val="002060"/>
                          </a:solidFill>
                          <a:latin typeface="Arial" panose="020B0604020202020204" pitchFamily="34" charset="0"/>
                          <a:cs typeface="Arial" panose="020B0604020202020204" pitchFamily="34" charset="0"/>
                        </a:rPr>
                        <a:t>, mu</a:t>
                      </a:r>
                      <a:endParaRPr lang="en-US" sz="2400" dirty="0">
                        <a:solidFill>
                          <a:srgbClr val="002060"/>
                        </a:solidFill>
                        <a:latin typeface="Arial" panose="020B0604020202020204" pitchFamily="34" charset="0"/>
                        <a:cs typeface="Arial" panose="020B0604020202020204" pitchFamily="34" charset="0"/>
                      </a:endParaRPr>
                    </a:p>
                    <a:p>
                      <a:pPr marL="0" indent="0">
                        <a:buFontTx/>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Bộ</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phận</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sinh</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dục</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phát</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triển</a:t>
                      </a:r>
                      <a:endParaRPr lang="en-US" sz="2400" baseline="0" dirty="0">
                        <a:solidFill>
                          <a:srgbClr val="002060"/>
                        </a:solidFill>
                        <a:latin typeface="Arial" panose="020B0604020202020204" pitchFamily="34" charset="0"/>
                        <a:cs typeface="Arial" panose="020B0604020202020204" pitchFamily="34" charset="0"/>
                      </a:endParaRPr>
                    </a:p>
                    <a:p>
                      <a:pPr marL="0" indent="0">
                        <a:buFontTx/>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Bắt</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đầu</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sản</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xuất</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tinh</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dịch</a:t>
                      </a:r>
                      <a:endParaRPr lang="en-US" sz="2400" dirty="0">
                        <a:solidFill>
                          <a:srgbClr val="002060"/>
                        </a:solidFill>
                        <a:latin typeface="Arial" panose="020B0604020202020204" pitchFamily="34" charset="0"/>
                        <a:cs typeface="Arial" panose="020B0604020202020204" pitchFamily="34" charset="0"/>
                      </a:endParaRPr>
                    </a:p>
                    <a:p>
                      <a:pPr marL="0" indent="0">
                        <a:buFontTx/>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xuất</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tinh</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lần</a:t>
                      </a:r>
                      <a:r>
                        <a:rPr lang="en-US" sz="2400" baseline="0" dirty="0">
                          <a:solidFill>
                            <a:srgbClr val="002060"/>
                          </a:solidFill>
                          <a:latin typeface="Arial" panose="020B0604020202020204" pitchFamily="34" charset="0"/>
                          <a:cs typeface="Arial" panose="020B0604020202020204" pitchFamily="34" charset="0"/>
                        </a:rPr>
                        <a:t> </a:t>
                      </a:r>
                      <a:r>
                        <a:rPr lang="en-US" sz="2400" baseline="0" dirty="0" err="1">
                          <a:solidFill>
                            <a:srgbClr val="002060"/>
                          </a:solidFill>
                          <a:latin typeface="Arial" panose="020B0604020202020204" pitchFamily="34" charset="0"/>
                          <a:cs typeface="Arial" panose="020B0604020202020204" pitchFamily="34" charset="0"/>
                        </a:rPr>
                        <a:t>đầu</a:t>
                      </a:r>
                      <a:endParaRPr lang="en-US" sz="2400" dirty="0">
                        <a:solidFill>
                          <a:srgbClr val="002060"/>
                        </a:solidFill>
                        <a:latin typeface="Arial" panose="020B0604020202020204" pitchFamily="34" charset="0"/>
                        <a:cs typeface="Arial" panose="020B0604020202020204" pitchFamily="34" charset="0"/>
                      </a:endParaRPr>
                    </a:p>
                    <a:p>
                      <a:pPr marL="0" indent="0">
                        <a:buFontTx/>
                        <a:buNone/>
                      </a:pP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66646693"/>
                  </a:ext>
                </a:extLst>
              </a:tr>
            </a:tbl>
          </a:graphicData>
        </a:graphic>
      </p:graphicFrame>
    </p:spTree>
    <p:extLst>
      <p:ext uri="{BB962C8B-B14F-4D97-AF65-F5344CB8AC3E}">
        <p14:creationId xmlns:p14="http://schemas.microsoft.com/office/powerpoint/2010/main" val="2079969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813628" cy="609599"/>
          </a:xfrm>
        </p:spPr>
        <p:txBody>
          <a:bodyPr>
            <a:normAutofit/>
          </a:bodyPr>
          <a:lstStyle/>
          <a:p>
            <a:pPr algn="ctr"/>
            <a:r>
              <a:rPr lang="vi-VN" sz="2400" b="1" dirty="0">
                <a:solidFill>
                  <a:srgbClr val="FF0000"/>
                </a:solidFill>
                <a:latin typeface="Arial" panose="020B0604020202020204" pitchFamily="34" charset="0"/>
                <a:cs typeface="Arial" panose="020B0604020202020204" pitchFamily="34" charset="0"/>
              </a:rPr>
              <a:t>2.4. </a:t>
            </a:r>
            <a:r>
              <a:rPr lang="en-US" sz="2400" b="1" dirty="0">
                <a:solidFill>
                  <a:srgbClr val="FF0000"/>
                </a:solidFill>
                <a:latin typeface="Arial" panose="020B0604020202020204" pitchFamily="34" charset="0"/>
                <a:cs typeface="Arial" panose="020B0604020202020204" pitchFamily="34" charset="0"/>
              </a:rPr>
              <a:t>MỘT SỐ LƯU Ý Ở VTN NỮ</a:t>
            </a:r>
          </a:p>
        </p:txBody>
      </p:sp>
      <p:sp>
        <p:nvSpPr>
          <p:cNvPr id="3" name="Content Placeholder 2"/>
          <p:cNvSpPr>
            <a:spLocks noGrp="1"/>
          </p:cNvSpPr>
          <p:nvPr>
            <p:ph idx="1"/>
          </p:nvPr>
        </p:nvSpPr>
        <p:spPr>
          <a:xfrm>
            <a:off x="-1" y="533399"/>
            <a:ext cx="11813629" cy="6324599"/>
          </a:xfrm>
        </p:spPr>
        <p:txBody>
          <a:bodyPr>
            <a:normAutofit/>
          </a:bodyPr>
          <a:lstStyle/>
          <a:p>
            <a:pPr marL="0" indent="0">
              <a:buNone/>
            </a:pPr>
            <a:r>
              <a:rPr lang="vi-VN" sz="3200" dirty="0">
                <a:latin typeface="Times New Roman" panose="02020603050405020304" pitchFamily="18" charset="0"/>
                <a:cs typeface="Times New Roman" panose="02020603050405020304" pitchFamily="18" charset="0"/>
              </a:rPr>
              <a:t>	</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nguyệt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chảy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tính</a:t>
            </a:r>
            <a:r>
              <a:rPr lang="en-US" sz="2800" dirty="0">
                <a:solidFill>
                  <a:srgbClr val="002060"/>
                </a:solidFill>
                <a:latin typeface="Arial" panose="020B0604020202020204" pitchFamily="34" charset="0"/>
                <a:cs typeface="Arial" panose="020B0604020202020204" pitchFamily="34" charset="0"/>
              </a:rPr>
              <a:t> chu </a:t>
            </a:r>
            <a:r>
              <a:rPr lang="en-US" sz="2800" dirty="0" err="1">
                <a:solidFill>
                  <a:srgbClr val="002060"/>
                </a:solidFill>
                <a:latin typeface="Arial" panose="020B0604020202020204" pitchFamily="34" charset="0"/>
                <a:cs typeface="Arial" panose="020B0604020202020204" pitchFamily="34" charset="0"/>
              </a:rPr>
              <a:t>kì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cung</a:t>
            </a:r>
            <a:r>
              <a:rPr lang="en-US" sz="2800" dirty="0">
                <a:solidFill>
                  <a:srgbClr val="002060"/>
                </a:solidFill>
                <a:latin typeface="Arial" panose="020B0604020202020204" pitchFamily="34" charset="0"/>
                <a:cs typeface="Arial" panose="020B0604020202020204" pitchFamily="34" charset="0"/>
              </a:rPr>
              <a:t> ra </a:t>
            </a:r>
            <a:r>
              <a:rPr lang="en-US" sz="2800" dirty="0" err="1">
                <a:solidFill>
                  <a:srgbClr val="002060"/>
                </a:solidFill>
                <a:latin typeface="Arial" panose="020B0604020202020204" pitchFamily="34" charset="0"/>
                <a:cs typeface="Arial" panose="020B0604020202020204" pitchFamily="34" charset="0"/>
              </a:rPr>
              <a:t>ngoài</a:t>
            </a:r>
            <a:r>
              <a:rPr lang="en-US" sz="2800" dirty="0">
                <a:solidFill>
                  <a:srgbClr val="002060"/>
                </a:solidFill>
                <a:latin typeface="Arial" panose="020B0604020202020204" pitchFamily="34" charset="0"/>
                <a:cs typeface="Arial" panose="020B0604020202020204" pitchFamily="34" charset="0"/>
              </a:rPr>
              <a:t> do bong </a:t>
            </a:r>
            <a:r>
              <a:rPr lang="en-US" sz="2800" dirty="0" err="1">
                <a:solidFill>
                  <a:srgbClr val="002060"/>
                </a:solidFill>
                <a:latin typeface="Arial" panose="020B0604020202020204" pitchFamily="34" charset="0"/>
                <a:cs typeface="Arial" panose="020B0604020202020204" pitchFamily="34" charset="0"/>
              </a:rPr>
              <a:t>niêm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dưới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hưởng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estrogen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progesterone</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endParaRPr lang="en-US" sz="2800" dirty="0">
              <a:solidFill>
                <a:srgbClr val="002060"/>
              </a:solidFill>
              <a:latin typeface="Arial" panose="020B0604020202020204" pitchFamily="34" charset="0"/>
              <a:cs typeface="Arial" panose="020B0604020202020204" pitchFamily="34" charset="0"/>
            </a:endParaRPr>
          </a:p>
          <a:p>
            <a:pPr marL="0" indent="0">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 Do </a:t>
            </a:r>
            <a:r>
              <a:rPr lang="en-US" sz="2800" dirty="0" err="1">
                <a:solidFill>
                  <a:srgbClr val="002060"/>
                </a:solidFill>
                <a:latin typeface="Arial" panose="020B0604020202020204" pitchFamily="34" charset="0"/>
                <a:cs typeface="Arial" panose="020B0604020202020204" pitchFamily="34" charset="0"/>
              </a:rPr>
              <a:t>niêm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cung</a:t>
            </a:r>
            <a:r>
              <a:rPr lang="en-US" sz="2800" dirty="0">
                <a:solidFill>
                  <a:srgbClr val="002060"/>
                </a:solidFill>
                <a:latin typeface="Arial" panose="020B0604020202020204" pitchFamily="34" charset="0"/>
                <a:cs typeface="Arial" panose="020B0604020202020204" pitchFamily="34" charset="0"/>
              </a:rPr>
              <a:t> bong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vùng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nơi</a:t>
            </a:r>
            <a:r>
              <a:rPr lang="en-US" sz="2800" dirty="0">
                <a:solidFill>
                  <a:srgbClr val="002060"/>
                </a:solidFill>
                <a:latin typeface="Arial" panose="020B0604020202020204" pitchFamily="34" charset="0"/>
                <a:cs typeface="Arial" panose="020B0604020202020204" pitchFamily="34" charset="0"/>
              </a:rPr>
              <a:t> bong </a:t>
            </a:r>
            <a:r>
              <a:rPr lang="en-US" sz="2800" dirty="0" err="1">
                <a:solidFill>
                  <a:srgbClr val="002060"/>
                </a:solidFill>
                <a:latin typeface="Arial" panose="020B0604020202020204" pitchFamily="34" charset="0"/>
                <a:cs typeface="Arial" panose="020B0604020202020204" pitchFamily="34" charset="0"/>
              </a:rPr>
              <a:t>rồi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đang</a:t>
            </a:r>
            <a:r>
              <a:rPr lang="en-US" sz="2800" dirty="0">
                <a:solidFill>
                  <a:srgbClr val="002060"/>
                </a:solidFill>
                <a:latin typeface="Arial" panose="020B0604020202020204" pitchFamily="34" charset="0"/>
                <a:cs typeface="Arial" panose="020B0604020202020204" pitchFamily="34" charset="0"/>
              </a:rPr>
              <a:t> bong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chưa</a:t>
            </a:r>
            <a:r>
              <a:rPr lang="en-US" sz="2800" dirty="0">
                <a:solidFill>
                  <a:srgbClr val="002060"/>
                </a:solidFill>
                <a:latin typeface="Arial" panose="020B0604020202020204" pitchFamily="34" charset="0"/>
                <a:cs typeface="Arial" panose="020B0604020202020204" pitchFamily="34" charset="0"/>
              </a:rPr>
              <a:t> bong </a:t>
            </a:r>
            <a:r>
              <a:rPr lang="en-US" sz="2800" dirty="0" err="1">
                <a:solidFill>
                  <a:srgbClr val="002060"/>
                </a:solidFill>
                <a:latin typeface="Arial" panose="020B0604020202020204" pitchFamily="34" charset="0"/>
                <a:cs typeface="Arial" panose="020B0604020202020204" pitchFamily="34" charset="0"/>
              </a:rPr>
              <a:t>nên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kéo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3-5 </a:t>
            </a:r>
            <a:r>
              <a:rPr lang="en-US" sz="2800" dirty="0" err="1">
                <a:solidFill>
                  <a:srgbClr val="002060"/>
                </a:solidFill>
                <a:latin typeface="Arial" panose="020B0604020202020204" pitchFamily="34" charset="0"/>
                <a:cs typeface="Arial" panose="020B0604020202020204" pitchFamily="34" charset="0"/>
              </a:rPr>
              <a:t>ngày</a:t>
            </a:r>
            <a:endParaRPr lang="en-US" sz="2800" dirty="0">
              <a:solidFill>
                <a:srgbClr val="002060"/>
              </a:solidFill>
              <a:latin typeface="Arial" panose="020B0604020202020204" pitchFamily="34" charset="0"/>
              <a:cs typeface="Arial" panose="020B0604020202020204" pitchFamily="34" charset="0"/>
            </a:endParaRPr>
          </a:p>
          <a:p>
            <a:pPr marL="0" indent="0">
              <a:buNone/>
            </a:pPr>
            <a:r>
              <a:rPr lang="vi-VN" sz="2800" dirty="0">
                <a:solidFill>
                  <a:srgbClr val="002060"/>
                </a:solidFill>
                <a:latin typeface="Arial" panose="020B0604020202020204" pitchFamily="34" charset="0"/>
                <a:cs typeface="Arial" panose="020B0604020202020204" pitchFamily="34" charset="0"/>
              </a:rPr>
              <a:t>	+ Kinh nguyệt bình thường khi</a:t>
            </a:r>
          </a:p>
          <a:p>
            <a:pPr marL="0" indent="0">
              <a:buNone/>
            </a:pPr>
            <a:r>
              <a:rPr lang="vi-VN" sz="2800" dirty="0">
                <a:solidFill>
                  <a:srgbClr val="002060"/>
                </a:solidFill>
                <a:latin typeface="Arial" panose="020B0604020202020204" pitchFamily="34" charset="0"/>
                <a:cs typeface="Arial" panose="020B0604020202020204" pitchFamily="34" charset="0"/>
              </a:rPr>
              <a:t>	+ VTN nữ có kinh lần đầu khoảng 11-17 tuổi</a:t>
            </a:r>
          </a:p>
          <a:p>
            <a:pPr marL="0" indent="0">
              <a:buNone/>
            </a:pPr>
            <a:r>
              <a:rPr lang="vi-VN" sz="2800" dirty="0">
                <a:solidFill>
                  <a:srgbClr val="002060"/>
                </a:solidFill>
                <a:latin typeface="Arial" panose="020B0604020202020204" pitchFamily="34" charset="0"/>
                <a:cs typeface="Arial" panose="020B0604020202020204" pitchFamily="34" charset="0"/>
              </a:rPr>
              <a:t>	+ Một chu kì kinh nguyệt bình thường từ 28-30 ngày, đôi khi 25-35 ngày</a:t>
            </a:r>
          </a:p>
          <a:p>
            <a:pPr marL="0" indent="0">
              <a:buNone/>
            </a:pPr>
            <a:r>
              <a:rPr lang="vi-VN" sz="2800" dirty="0">
                <a:solidFill>
                  <a:srgbClr val="002060"/>
                </a:solidFill>
                <a:latin typeface="Arial" panose="020B0604020202020204" pitchFamily="34" charset="0"/>
                <a:cs typeface="Arial" panose="020B0604020202020204" pitchFamily="34" charset="0"/>
              </a:rPr>
              <a:t>	+Thời gian hành kinh 3-5 ngày, đôi khi kéo dài hơn 1-2 ngày</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418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1824138" cy="676275"/>
          </a:xfrm>
        </p:spPr>
        <p:txBody>
          <a:bodyPr>
            <a:normAutofit/>
          </a:bodyPr>
          <a:lstStyle/>
          <a:p>
            <a:pPr algn="ctr"/>
            <a:r>
              <a:rPr lang="vi-VN" sz="2400" b="1" dirty="0">
                <a:solidFill>
                  <a:srgbClr val="FF0000"/>
                </a:solidFill>
                <a:latin typeface="Arial" panose="020B0604020202020204" pitchFamily="34" charset="0"/>
                <a:cs typeface="Arial" panose="020B0604020202020204" pitchFamily="34" charset="0"/>
              </a:rPr>
              <a:t>MỘT SỐ LƯU Ý Ở VTN NỮ</a:t>
            </a:r>
            <a:endParaRPr lang="en-US" sz="24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676276"/>
            <a:ext cx="11824138" cy="6181724"/>
          </a:xfrm>
        </p:spPr>
        <p:txBody>
          <a:bodyPr>
            <a:normAutofit/>
          </a:bodyPr>
          <a:lstStyle/>
          <a:p>
            <a:pPr marL="0" indent="0">
              <a:buNone/>
            </a:pPr>
            <a:r>
              <a:rPr lang="en-US" sz="2800" dirty="0" err="1">
                <a:solidFill>
                  <a:srgbClr val="FF0000"/>
                </a:solidFill>
                <a:latin typeface="Arial" panose="020B0604020202020204" pitchFamily="34" charset="0"/>
                <a:cs typeface="Arial" panose="020B0604020202020204" pitchFamily="34" charset="0"/>
              </a:rPr>
              <a:t>Vệ</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nguyệt</a:t>
            </a:r>
            <a:r>
              <a:rPr lang="en-US" sz="2800" dirty="0">
                <a:solidFill>
                  <a:srgbClr val="FF0000"/>
                </a:solidFill>
                <a:latin typeface="Arial" panose="020B0604020202020204" pitchFamily="34" charset="0"/>
                <a:cs typeface="Arial" panose="020B0604020202020204" pitchFamily="34" charset="0"/>
              </a:rPr>
              <a:t>:</a:t>
            </a:r>
          </a:p>
          <a:p>
            <a:r>
              <a:rPr lang="en-US" sz="2800" dirty="0" err="1">
                <a:solidFill>
                  <a:srgbClr val="002060"/>
                </a:solidFill>
                <a:latin typeface="Arial" panose="020B0604020202020204" pitchFamily="34" charset="0"/>
                <a:cs typeface="Arial" panose="020B0604020202020204" pitchFamily="34" charset="0"/>
              </a:rPr>
              <a:t>Thay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kỳ</a:t>
            </a:r>
            <a:endParaRPr lang="en-US" sz="2800" dirty="0">
              <a:solidFill>
                <a:srgbClr val="002060"/>
              </a:solidFill>
              <a:latin typeface="Arial" panose="020B0604020202020204" pitchFamily="34" charset="0"/>
              <a:cs typeface="Arial" panose="020B0604020202020204" pitchFamily="34" charset="0"/>
            </a:endParaRPr>
          </a:p>
          <a:p>
            <a:r>
              <a:rPr lang="en-US" sz="2800" dirty="0" err="1">
                <a:solidFill>
                  <a:srgbClr val="002060"/>
                </a:solidFill>
                <a:latin typeface="Arial" panose="020B0604020202020204" pitchFamily="34" charset="0"/>
                <a:cs typeface="Arial" panose="020B0604020202020204" pitchFamily="34" charset="0"/>
              </a:rPr>
              <a:t>Rửa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bằng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thấm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mỗi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thay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nhất</a:t>
            </a:r>
            <a:r>
              <a:rPr lang="en-US" sz="2800" dirty="0">
                <a:solidFill>
                  <a:srgbClr val="002060"/>
                </a:solidFill>
                <a:latin typeface="Arial" panose="020B0604020202020204" pitchFamily="34" charset="0"/>
                <a:cs typeface="Arial" panose="020B0604020202020204" pitchFamily="34" charset="0"/>
              </a:rPr>
              <a:t> 3 </a:t>
            </a:r>
            <a:r>
              <a:rPr lang="en-US" sz="2800" dirty="0" err="1">
                <a:solidFill>
                  <a:srgbClr val="002060"/>
                </a:solidFill>
                <a:latin typeface="Arial" panose="020B0604020202020204" pitchFamily="34" charset="0"/>
                <a:cs typeface="Arial" panose="020B0604020202020204" pitchFamily="34" charset="0"/>
              </a:rPr>
              <a:t>lần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ngày</a:t>
            </a:r>
            <a:endParaRPr lang="en-US" sz="2800" dirty="0">
              <a:solidFill>
                <a:srgbClr val="002060"/>
              </a:solidFill>
              <a:latin typeface="Arial" panose="020B0604020202020204" pitchFamily="34" charset="0"/>
              <a:cs typeface="Arial" panose="020B0604020202020204" pitchFamily="34" charset="0"/>
            </a:endParaRPr>
          </a:p>
          <a:p>
            <a:r>
              <a:rPr lang="en-US" sz="2800" dirty="0" err="1">
                <a:solidFill>
                  <a:srgbClr val="002060"/>
                </a:solidFill>
                <a:latin typeface="Arial" panose="020B0604020202020204" pitchFamily="34" charset="0"/>
                <a:cs typeface="Arial" panose="020B0604020202020204" pitchFamily="34" charset="0"/>
              </a:rPr>
              <a:t>Tắm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rửa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toàn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ngày</a:t>
            </a:r>
            <a:endParaRPr lang="en-US" sz="2800" dirty="0">
              <a:solidFill>
                <a:srgbClr val="002060"/>
              </a:solidFill>
              <a:latin typeface="Arial" panose="020B0604020202020204" pitchFamily="34" charset="0"/>
              <a:cs typeface="Arial" panose="020B0604020202020204" pitchFamily="34" charset="0"/>
            </a:endParaRPr>
          </a:p>
          <a:p>
            <a:r>
              <a:rPr lang="en-US" sz="2800" dirty="0" err="1">
                <a:solidFill>
                  <a:srgbClr val="002060"/>
                </a:solidFill>
                <a:latin typeface="Arial" panose="020B0604020202020204" pitchFamily="34" charset="0"/>
                <a:cs typeface="Arial" panose="020B0604020202020204" pitchFamily="34" charset="0"/>
              </a:rPr>
              <a:t>Mặc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thoáng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xuyên</a:t>
            </a:r>
            <a:endParaRPr lang="en-US" sz="2800" dirty="0">
              <a:solidFill>
                <a:srgbClr val="002060"/>
              </a:solidFill>
              <a:latin typeface="Arial" panose="020B0604020202020204" pitchFamily="34" charset="0"/>
              <a:cs typeface="Arial" panose="020B0604020202020204" pitchFamily="34"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139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66800" y="325821"/>
            <a:ext cx="10058400" cy="714703"/>
          </a:xfrm>
        </p:spPr>
        <p:txBody>
          <a:bodyPr>
            <a:normAutofit/>
          </a:bodyPr>
          <a:lstStyle/>
          <a:p>
            <a:pPr algn="ctr"/>
            <a:r>
              <a:rPr lang="en-US" sz="2400" b="1" dirty="0">
                <a:solidFill>
                  <a:srgbClr val="FF0000"/>
                </a:solidFill>
                <a:latin typeface="Arial" panose="020B0604020202020204" pitchFamily="34" charset="0"/>
                <a:cs typeface="Arial" panose="020B0604020202020204" pitchFamily="34" charset="0"/>
              </a:rPr>
              <a:t>MỘT SỐ LƯU Ý Ở VTN NỮ</a:t>
            </a:r>
          </a:p>
        </p:txBody>
      </p:sp>
      <p:sp>
        <p:nvSpPr>
          <p:cNvPr id="3" name="Content Placeholder 2"/>
          <p:cNvSpPr>
            <a:spLocks noGrp="1"/>
          </p:cNvSpPr>
          <p:nvPr>
            <p:ph idx="1"/>
          </p:nvPr>
        </p:nvSpPr>
        <p:spPr>
          <a:xfrm>
            <a:off x="441434" y="1040525"/>
            <a:ext cx="11330152" cy="5491654"/>
          </a:xfrm>
        </p:spPr>
        <p:txBody>
          <a:bodyPr>
            <a:normAutofit/>
          </a:bodyPr>
          <a:lstStyle/>
          <a:p>
            <a:pPr lvl="0" algn="just"/>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R</a:t>
            </a:r>
            <a:r>
              <a:rPr lang="en-US" sz="2800" dirty="0" err="1">
                <a:solidFill>
                  <a:srgbClr val="FF0000"/>
                </a:solidFill>
                <a:latin typeface="Arial" panose="020B0604020202020204" pitchFamily="34" charset="0"/>
                <a:cs typeface="Arial" panose="020B0604020202020204" pitchFamily="34" charset="0"/>
              </a:rPr>
              <a:t>ong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kinh</a:t>
            </a:r>
            <a:r>
              <a:rPr lang="en-US" sz="2800" dirty="0">
                <a:solidFill>
                  <a:srgbClr val="FF0000"/>
                </a:solidFill>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a:t>
            </a:r>
            <a:r>
              <a:rPr lang="en-US" sz="2800" dirty="0" err="1">
                <a:solidFill>
                  <a:srgbClr val="002060"/>
                </a:solidFill>
                <a:latin typeface="Arial" panose="020B0604020202020204" pitchFamily="34" charset="0"/>
                <a:cs typeface="Arial" panose="020B0604020202020204" pitchFamily="34" charset="0"/>
              </a:rPr>
              <a:t>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huyết</a:t>
            </a:r>
            <a:r>
              <a:rPr lang="en-US" sz="2800" dirty="0">
                <a:solidFill>
                  <a:srgbClr val="002060"/>
                </a:solidFill>
                <a:latin typeface="Arial" panose="020B0604020202020204" pitchFamily="34" charset="0"/>
                <a:cs typeface="Arial" panose="020B0604020202020204" pitchFamily="34" charset="0"/>
              </a:rPr>
              <a:t> ra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theo</a:t>
            </a:r>
            <a:r>
              <a:rPr lang="en-US" sz="2800" dirty="0">
                <a:solidFill>
                  <a:srgbClr val="002060"/>
                </a:solidFill>
                <a:latin typeface="Arial" panose="020B0604020202020204" pitchFamily="34" charset="0"/>
                <a:cs typeface="Arial" panose="020B0604020202020204" pitchFamily="34" charset="0"/>
              </a:rPr>
              <a:t> chu </a:t>
            </a:r>
            <a:r>
              <a:rPr lang="en-US" sz="2800" dirty="0" err="1">
                <a:solidFill>
                  <a:srgbClr val="002060"/>
                </a:solidFill>
                <a:latin typeface="Arial" panose="020B0604020202020204" pitchFamily="34" charset="0"/>
                <a:cs typeface="Arial" panose="020B0604020202020204" pitchFamily="34" charset="0"/>
              </a:rPr>
              <a:t>kỳ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hơn</a:t>
            </a:r>
            <a:r>
              <a:rPr lang="en-US" sz="2800" dirty="0">
                <a:solidFill>
                  <a:srgbClr val="002060"/>
                </a:solidFill>
                <a:latin typeface="Arial" panose="020B0604020202020204" pitchFamily="34" charset="0"/>
                <a:cs typeface="Arial" panose="020B0604020202020204" pitchFamily="34" charset="0"/>
              </a:rPr>
              <a:t> 7 </a:t>
            </a:r>
            <a:r>
              <a:rPr lang="en-US" sz="2800" dirty="0" err="1">
                <a:solidFill>
                  <a:srgbClr val="002060"/>
                </a:solidFill>
                <a:latin typeface="Arial" panose="020B0604020202020204" pitchFamily="34" charset="0"/>
                <a:cs typeface="Arial" panose="020B0604020202020204" pitchFamily="34" charset="0"/>
              </a:rPr>
              <a:t>ngày</a:t>
            </a:r>
            <a:endParaRPr lang="en-US" sz="2800" dirty="0">
              <a:solidFill>
                <a:srgbClr val="002060"/>
              </a:solidFill>
              <a:latin typeface="Arial" panose="020B0604020202020204" pitchFamily="34" charset="0"/>
              <a:cs typeface="Arial" panose="020B0604020202020204" pitchFamily="34" charset="0"/>
            </a:endParaRPr>
          </a:p>
          <a:p>
            <a:pPr lvl="0" algn="just"/>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V</a:t>
            </a:r>
            <a:r>
              <a:rPr lang="en-US" sz="2800" dirty="0">
                <a:solidFill>
                  <a:srgbClr val="FF0000"/>
                </a:solidFill>
                <a:latin typeface="Arial" panose="020B0604020202020204" pitchFamily="34" charset="0"/>
                <a:cs typeface="Arial" panose="020B0604020202020204" pitchFamily="34" charset="0"/>
              </a:rPr>
              <a:t>ô </a:t>
            </a:r>
            <a:r>
              <a:rPr lang="en-US" sz="2800" dirty="0" err="1">
                <a:solidFill>
                  <a:srgbClr val="FF0000"/>
                </a:solidFill>
                <a:latin typeface="Arial" panose="020B0604020202020204" pitchFamily="34" charset="0"/>
                <a:cs typeface="Arial" panose="020B0604020202020204" pitchFamily="34" charset="0"/>
              </a:rPr>
              <a:t>kinh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qua 1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nếu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trên</a:t>
            </a:r>
            <a:r>
              <a:rPr lang="en-US" sz="2800" dirty="0">
                <a:solidFill>
                  <a:srgbClr val="002060"/>
                </a:solidFill>
                <a:latin typeface="Arial" panose="020B0604020202020204" pitchFamily="34" charset="0"/>
                <a:cs typeface="Arial" panose="020B0604020202020204" pitchFamily="34" charset="0"/>
              </a:rPr>
              <a:t> 18 </a:t>
            </a:r>
            <a:r>
              <a:rPr lang="en-US" sz="2800" dirty="0" err="1">
                <a:solidFill>
                  <a:srgbClr val="002060"/>
                </a:solidFill>
                <a:latin typeface="Arial" panose="020B0604020202020204" pitchFamily="34" charset="0"/>
                <a:cs typeface="Arial" panose="020B0604020202020204" pitchFamily="34" charset="0"/>
              </a:rPr>
              <a:t>tuổi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chưa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gọi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đều</a:t>
            </a:r>
            <a:endParaRPr lang="en-US" sz="2800" dirty="0">
              <a:solidFill>
                <a:srgbClr val="002060"/>
              </a:solidFill>
              <a:latin typeface="Arial" panose="020B0604020202020204" pitchFamily="34" charset="0"/>
              <a:cs typeface="Arial" panose="020B0604020202020204" pitchFamily="34" charset="0"/>
            </a:endParaRPr>
          </a:p>
          <a:p>
            <a:pPr lvl="0" algn="just"/>
            <a:r>
              <a:rPr lang="vi-VN" sz="2800" dirty="0">
                <a:solidFill>
                  <a:srgbClr val="002060"/>
                </a:solidFill>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B</a:t>
            </a:r>
            <a:r>
              <a:rPr lang="en-US" sz="2800" dirty="0" err="1">
                <a:solidFill>
                  <a:srgbClr val="FF0000"/>
                </a:solidFill>
                <a:latin typeface="Arial" panose="020B0604020202020204" pitchFamily="34" charset="0"/>
                <a:cs typeface="Arial" panose="020B0604020202020204" pitchFamily="34" charset="0"/>
              </a:rPr>
              <a:t>ăng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gặp</a:t>
            </a:r>
            <a:r>
              <a:rPr lang="en-US" sz="2800" dirty="0">
                <a:solidFill>
                  <a:srgbClr val="002060"/>
                </a:solidFill>
                <a:latin typeface="Arial" panose="020B0604020202020204" pitchFamily="34" charset="0"/>
                <a:cs typeface="Arial" panose="020B0604020202020204" pitchFamily="34" charset="0"/>
              </a:rPr>
              <a:t> ở </a:t>
            </a:r>
            <a:r>
              <a:rPr lang="en-US" sz="2800" dirty="0" err="1">
                <a:solidFill>
                  <a:srgbClr val="002060"/>
                </a:solidFill>
                <a:latin typeface="Arial" panose="020B0604020202020204" pitchFamily="34" charset="0"/>
                <a:cs typeface="Arial" panose="020B0604020202020204" pitchFamily="34" charset="0"/>
              </a:rPr>
              <a:t>tuổi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dậy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thì</a:t>
            </a:r>
            <a:r>
              <a:rPr lang="en-US" sz="2800" dirty="0">
                <a:solidFill>
                  <a:srgbClr val="002060"/>
                </a:solidFill>
                <a:latin typeface="Arial" panose="020B0604020202020204" pitchFamily="34" charset="0"/>
                <a:cs typeface="Arial" panose="020B0604020202020204" pitchFamily="34" charset="0"/>
              </a:rPr>
              <a:t> do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trục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dưới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đồi-tuyến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buồng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chưa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ổn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biểu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ra </a:t>
            </a:r>
            <a:r>
              <a:rPr lang="en-US" sz="2800" dirty="0" err="1">
                <a:solidFill>
                  <a:srgbClr val="002060"/>
                </a:solidFill>
                <a:latin typeface="Arial" panose="020B0604020202020204" pitchFamily="34" charset="0"/>
                <a:cs typeface="Arial" panose="020B0604020202020204" pitchFamily="34" charset="0"/>
              </a:rPr>
              <a:t>nhiều</a:t>
            </a:r>
            <a:r>
              <a:rPr lang="en-US" sz="2800" dirty="0">
                <a:solidFill>
                  <a:srgbClr val="002060"/>
                </a:solidFill>
                <a:latin typeface="Arial" panose="020B0604020202020204" pitchFamily="34" charset="0"/>
                <a:cs typeface="Arial" panose="020B0604020202020204" pitchFamily="34" charset="0"/>
              </a:rPr>
              <a:t> &gt;150ml/chu </a:t>
            </a:r>
            <a:r>
              <a:rPr lang="en-US" sz="2800" dirty="0" err="1">
                <a:solidFill>
                  <a:srgbClr val="002060"/>
                </a:solidFill>
                <a:latin typeface="Arial" panose="020B0604020202020204" pitchFamily="34" charset="0"/>
                <a:cs typeface="Arial" panose="020B0604020202020204" pitchFamily="34" charset="0"/>
              </a:rPr>
              <a:t>kì</a:t>
            </a:r>
            <a:endParaRPr lang="en-US" sz="2800" dirty="0">
              <a:solidFill>
                <a:srgbClr val="002060"/>
              </a:solidFill>
              <a:latin typeface="Arial" panose="020B0604020202020204" pitchFamily="34" charset="0"/>
              <a:cs typeface="Arial" panose="020B0604020202020204" pitchFamily="34" charset="0"/>
            </a:endParaRP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3949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3269" y="0"/>
            <a:ext cx="11546523" cy="628650"/>
          </a:xfrm>
        </p:spPr>
        <p:txBody>
          <a:bodyPr>
            <a:normAutofit/>
          </a:bodyPr>
          <a:lstStyle/>
          <a:p>
            <a:pPr algn="ctr"/>
            <a:r>
              <a:rPr lang="en-US" sz="2400" b="1" dirty="0">
                <a:solidFill>
                  <a:srgbClr val="FF0000"/>
                </a:solidFill>
                <a:latin typeface="Arial" panose="020B0604020202020204" pitchFamily="34" charset="0"/>
                <a:cs typeface="Arial" panose="020B0604020202020204" pitchFamily="34" charset="0"/>
              </a:rPr>
              <a:t>MỘT SỐ LƯU Ý Ở VTN NỮ</a:t>
            </a:r>
          </a:p>
        </p:txBody>
      </p:sp>
      <p:sp>
        <p:nvSpPr>
          <p:cNvPr id="3" name="Content Placeholder 2"/>
          <p:cNvSpPr>
            <a:spLocks noGrp="1"/>
          </p:cNvSpPr>
          <p:nvPr>
            <p:ph idx="1"/>
          </p:nvPr>
        </p:nvSpPr>
        <p:spPr>
          <a:xfrm>
            <a:off x="273269" y="533400"/>
            <a:ext cx="11546523" cy="6324600"/>
          </a:xfrm>
        </p:spPr>
        <p:txBody>
          <a:bodyPr>
            <a:noAutofit/>
          </a:bodyPr>
          <a:lstStyle/>
          <a:p>
            <a:pPr lvl="0"/>
            <a:r>
              <a:rPr lang="vi-VN"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nhiều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thường</a:t>
            </a:r>
            <a:endParaRPr lang="en-US" sz="2800" dirty="0">
              <a:solidFill>
                <a:srgbClr val="002060"/>
              </a:solidFill>
              <a:latin typeface="Arial" panose="020B0604020202020204" pitchFamily="34" charset="0"/>
              <a:cs typeface="Arial" panose="020B0604020202020204" pitchFamily="34" charset="0"/>
            </a:endParaRPr>
          </a:p>
          <a:p>
            <a:pPr lvl="0"/>
            <a:r>
              <a:rPr lang="vi-VN" sz="2800" dirty="0">
                <a:solidFill>
                  <a:srgbClr val="00206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thưa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vòng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kéo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trên</a:t>
            </a:r>
            <a:r>
              <a:rPr lang="en-US" sz="2800" dirty="0">
                <a:solidFill>
                  <a:srgbClr val="002060"/>
                </a:solidFill>
                <a:latin typeface="Arial" panose="020B0604020202020204" pitchFamily="34" charset="0"/>
                <a:cs typeface="Arial" panose="020B0604020202020204" pitchFamily="34" charset="0"/>
              </a:rPr>
              <a:t> 35 </a:t>
            </a:r>
            <a:r>
              <a:rPr lang="en-US" sz="2800" dirty="0" err="1">
                <a:solidFill>
                  <a:srgbClr val="002060"/>
                </a:solidFill>
                <a:latin typeface="Arial" panose="020B0604020202020204" pitchFamily="34" charset="0"/>
                <a:cs typeface="Arial" panose="020B0604020202020204" pitchFamily="34" charset="0"/>
              </a:rPr>
              <a:t>ngày</a:t>
            </a:r>
            <a:endParaRPr lang="en-US" sz="2800" dirty="0">
              <a:solidFill>
                <a:srgbClr val="002060"/>
              </a:solidFill>
              <a:latin typeface="Arial" panose="020B0604020202020204" pitchFamily="34" charset="0"/>
              <a:cs typeface="Arial" panose="020B0604020202020204" pitchFamily="34" charset="0"/>
            </a:endParaRPr>
          </a:p>
          <a:p>
            <a:pPr lvl="0"/>
            <a:r>
              <a:rPr lang="vi-VN" sz="2800" dirty="0">
                <a:solidFill>
                  <a:srgbClr val="00206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mau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vòng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ngắn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dưới</a:t>
            </a:r>
            <a:r>
              <a:rPr lang="en-US" sz="2800" dirty="0">
                <a:solidFill>
                  <a:srgbClr val="002060"/>
                </a:solidFill>
                <a:latin typeface="Arial" panose="020B0604020202020204" pitchFamily="34" charset="0"/>
                <a:cs typeface="Arial" panose="020B0604020202020204" pitchFamily="34" charset="0"/>
              </a:rPr>
              <a:t> 21 </a:t>
            </a:r>
            <a:r>
              <a:rPr lang="en-US" sz="2800" dirty="0" err="1">
                <a:solidFill>
                  <a:srgbClr val="002060"/>
                </a:solidFill>
                <a:latin typeface="Arial" panose="020B0604020202020204" pitchFamily="34" charset="0"/>
                <a:cs typeface="Arial" panose="020B0604020202020204" pitchFamily="34" charset="0"/>
              </a:rPr>
              <a:t>ngày</a:t>
            </a:r>
            <a:endParaRPr lang="en-US" sz="2800" dirty="0">
              <a:solidFill>
                <a:srgbClr val="002060"/>
              </a:solidFill>
              <a:latin typeface="Arial" panose="020B0604020202020204" pitchFamily="34" charset="0"/>
              <a:cs typeface="Arial" panose="020B0604020202020204" pitchFamily="34" charset="0"/>
            </a:endParaRPr>
          </a:p>
          <a:p>
            <a:r>
              <a:rPr lang="vi-VN" sz="2800" dirty="0">
                <a:solidFill>
                  <a:srgbClr val="FF0000"/>
                </a:solidFill>
                <a:latin typeface="Arial" panose="020B0604020202020204" pitchFamily="34" charset="0"/>
                <a:cs typeface="Arial" panose="020B0604020202020204" pitchFamily="34" charset="0"/>
              </a:rPr>
              <a:t>   Kinh sớm:</a:t>
            </a:r>
            <a:r>
              <a:rPr lang="vi-VN" sz="2800" dirty="0">
                <a:solidFill>
                  <a:srgbClr val="002060"/>
                </a:solidFill>
                <a:latin typeface="Arial" panose="020B0604020202020204" pitchFamily="34" charset="0"/>
                <a:cs typeface="Arial" panose="020B0604020202020204" pitchFamily="34" charset="0"/>
              </a:rPr>
              <a:t> Có kinh trước 10 tuổi.</a:t>
            </a:r>
            <a:endParaRPr lang="en-US" sz="2800" dirty="0">
              <a:solidFill>
                <a:srgbClr val="002060"/>
              </a:solidFill>
              <a:latin typeface="Arial" panose="020B0604020202020204" pitchFamily="34" charset="0"/>
              <a:cs typeface="Arial" panose="020B0604020202020204" pitchFamily="34" charset="0"/>
            </a:endParaRPr>
          </a:p>
          <a:p>
            <a:pPr lvl="0"/>
            <a:r>
              <a:rPr lang="vi-VN" sz="2800" dirty="0">
                <a:solidFill>
                  <a:srgbClr val="00206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Thống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bụng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đua</a:t>
            </a:r>
            <a:r>
              <a:rPr lang="en-US" sz="2800" dirty="0">
                <a:solidFill>
                  <a:srgbClr val="002060"/>
                </a:solidFill>
                <a:latin typeface="Arial" panose="020B0604020202020204" pitchFamily="34" charset="0"/>
                <a:cs typeface="Arial" panose="020B0604020202020204" pitchFamily="34" charset="0"/>
              </a:rPr>
              <a:t> ra </a:t>
            </a:r>
            <a:r>
              <a:rPr lang="en-US" sz="2800" dirty="0" err="1">
                <a:solidFill>
                  <a:srgbClr val="002060"/>
                </a:solidFill>
                <a:latin typeface="Arial" panose="020B0604020202020204" pitchFamily="34" charset="0"/>
                <a:cs typeface="Arial" panose="020B0604020202020204" pitchFamily="34" charset="0"/>
              </a:rPr>
              <a:t>cột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toàn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bộ</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bụng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kèm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theo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vú</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buồn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nôn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nôn</a:t>
            </a:r>
            <a:r>
              <a:rPr lang="en-US" sz="2800" dirty="0">
                <a:solidFill>
                  <a:srgbClr val="002060"/>
                </a:solidFill>
                <a:latin typeface="Arial" panose="020B0604020202020204" pitchFamily="34" charset="0"/>
                <a:cs typeface="Arial" panose="020B0604020202020204" pitchFamily="34" charset="0"/>
              </a:rPr>
              <a:t>.</a:t>
            </a:r>
          </a:p>
          <a:p>
            <a:r>
              <a:rPr lang="vi-VN"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loại</a:t>
            </a:r>
            <a:r>
              <a:rPr lang="en-US" sz="2800" dirty="0">
                <a:solidFill>
                  <a:srgbClr val="002060"/>
                </a:solidFill>
                <a:latin typeface="Arial" panose="020B0604020202020204" pitchFamily="34" charset="0"/>
                <a:cs typeface="Arial" panose="020B0604020202020204" pitchFamily="34" charset="0"/>
              </a:rPr>
              <a:t>:</a:t>
            </a:r>
          </a:p>
          <a:p>
            <a:pPr marL="0" lvl="0" indent="0">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Thống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bụng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ngay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chu </a:t>
            </a:r>
            <a:r>
              <a:rPr lang="en-US" sz="2800" dirty="0" err="1">
                <a:solidFill>
                  <a:srgbClr val="002060"/>
                </a:solidFill>
                <a:latin typeface="Arial" panose="020B0604020202020204" pitchFamily="34" charset="0"/>
                <a:cs typeface="Arial" panose="020B0604020202020204" pitchFamily="34" charset="0"/>
              </a:rPr>
              <a:t>kì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đầu</a:t>
            </a:r>
            <a:endParaRPr lang="en-US" sz="2800" dirty="0">
              <a:solidFill>
                <a:srgbClr val="002060"/>
              </a:solidFill>
              <a:latin typeface="Arial" panose="020B0604020202020204" pitchFamily="34" charset="0"/>
              <a:cs typeface="Arial" panose="020B0604020202020204" pitchFamily="34" charset="0"/>
            </a:endParaRPr>
          </a:p>
          <a:p>
            <a:pPr marL="0" lvl="0" indent="0">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Thống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thường</a:t>
            </a:r>
            <a:r>
              <a:rPr lang="en-US" sz="2800" dirty="0">
                <a:solidFill>
                  <a:srgbClr val="002060"/>
                </a:solidFill>
                <a:latin typeface="Arial" panose="020B0604020202020204" pitchFamily="34" charset="0"/>
                <a:cs typeface="Arial" panose="020B0604020202020204" pitchFamily="34" charset="0"/>
              </a:rPr>
              <a:t> do 1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nguyên</a:t>
            </a:r>
            <a:r>
              <a:rPr lang="en-US" sz="2800" dirty="0">
                <a:solidFill>
                  <a:srgbClr val="002060"/>
                </a:solidFill>
                <a:latin typeface="Arial" panose="020B0604020202020204" pitchFamily="34" charset="0"/>
                <a:cs typeface="Arial" panose="020B0604020202020204" pitchFamily="34" charset="0"/>
              </a:rPr>
              <a:t> nhân </a:t>
            </a:r>
            <a:r>
              <a:rPr lang="en-US" sz="2800" dirty="0" err="1">
                <a:solidFill>
                  <a:srgbClr val="002060"/>
                </a:solidFill>
                <a:latin typeface="Arial" panose="020B0604020202020204" pitchFamily="34" charset="0"/>
                <a:cs typeface="Arial" panose="020B0604020202020204" pitchFamily="34" charset="0"/>
              </a:rPr>
              <a:t>thực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đổ</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lỗ</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cổ</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nội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cung</a:t>
            </a:r>
            <a:endParaRPr lang="en-US" sz="2800" dirty="0">
              <a:solidFill>
                <a:srgbClr val="002060"/>
              </a:solidFill>
              <a:latin typeface="Arial" panose="020B0604020202020204" pitchFamily="34" charset="0"/>
              <a:cs typeface="Arial" panose="020B0604020202020204" pitchFamily="34" charset="0"/>
            </a:endParaRPr>
          </a:p>
          <a:p>
            <a:endParaRPr lang="en-US" sz="2500" dirty="0"/>
          </a:p>
        </p:txBody>
      </p:sp>
    </p:spTree>
    <p:extLst>
      <p:ext uri="{BB962C8B-B14F-4D97-AF65-F5344CB8AC3E}">
        <p14:creationId xmlns:p14="http://schemas.microsoft.com/office/powerpoint/2010/main" val="3702033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2508" y="116118"/>
            <a:ext cx="11526984" cy="976958"/>
          </a:xfrm>
        </p:spPr>
        <p:txBody>
          <a:bodyPr>
            <a:normAutofit/>
          </a:bodyPr>
          <a:lstStyle/>
          <a:p>
            <a:pPr algn="ctr"/>
            <a:r>
              <a:rPr lang="vi-VN" sz="2800" b="1" dirty="0">
                <a:solidFill>
                  <a:srgbClr val="FF0000"/>
                </a:solidFill>
                <a:latin typeface="Arial" panose="020B0604020202020204" pitchFamily="34" charset="0"/>
                <a:cs typeface="Arial" panose="020B0604020202020204" pitchFamily="34" charset="0"/>
              </a:rPr>
              <a:t>     </a:t>
            </a:r>
            <a:r>
              <a:rPr lang="vi-VN" sz="2400" b="1" dirty="0">
                <a:solidFill>
                  <a:srgbClr val="FF0000"/>
                </a:solidFill>
                <a:latin typeface="Arial" panose="020B0604020202020204" pitchFamily="34" charset="0"/>
                <a:cs typeface="Arial" panose="020B0604020202020204" pitchFamily="34" charset="0"/>
              </a:rPr>
              <a:t>2.5. </a:t>
            </a:r>
            <a:r>
              <a:rPr lang="en-US" sz="2400" b="1" dirty="0">
                <a:solidFill>
                  <a:srgbClr val="FF0000"/>
                </a:solidFill>
                <a:latin typeface="Arial" panose="020B0604020202020204" pitchFamily="34" charset="0"/>
                <a:cs typeface="Arial" panose="020B0604020202020204" pitchFamily="34" charset="0"/>
              </a:rPr>
              <a:t>MỘT SỐ LƯU Ý Ở VTN NAM</a:t>
            </a:r>
          </a:p>
        </p:txBody>
      </p:sp>
      <p:sp>
        <p:nvSpPr>
          <p:cNvPr id="3" name="Content Placeholder 2"/>
          <p:cNvSpPr>
            <a:spLocks noGrp="1"/>
          </p:cNvSpPr>
          <p:nvPr>
            <p:ph idx="1"/>
          </p:nvPr>
        </p:nvSpPr>
        <p:spPr>
          <a:xfrm>
            <a:off x="0" y="893378"/>
            <a:ext cx="6772275" cy="5964621"/>
          </a:xfrm>
        </p:spPr>
        <p:txBody>
          <a:bodyPr>
            <a:noAutofit/>
          </a:bodyPr>
          <a:lstStyle/>
          <a:p>
            <a:pPr algn="just">
              <a:spcBef>
                <a:spcPts val="600"/>
              </a:spcBef>
              <a:spcAft>
                <a:spcPts val="600"/>
              </a:spcAft>
            </a:pPr>
            <a:r>
              <a:rPr lang="vi-VN"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tinh</a:t>
            </a:r>
            <a:r>
              <a:rPr lang="vi-VN" sz="2400" dirty="0">
                <a:solidFill>
                  <a:srgbClr val="FF0000"/>
                </a:solidFill>
                <a:latin typeface="Arial" panose="020B0604020202020204" pitchFamily="34" charset="0"/>
                <a:cs typeface="Arial" panose="020B0604020202020204" pitchFamily="34" charset="0"/>
              </a:rPr>
              <a: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tượng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thoát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dịch</a:t>
            </a:r>
            <a:r>
              <a:rPr lang="en-US" sz="2400" dirty="0">
                <a:solidFill>
                  <a:srgbClr val="002060"/>
                </a:solidFill>
                <a:latin typeface="Arial" panose="020B0604020202020204" pitchFamily="34" charset="0"/>
                <a:cs typeface="Arial" panose="020B0604020202020204" pitchFamily="34" charset="0"/>
              </a:rPr>
              <a:t> ra </a:t>
            </a:r>
            <a:r>
              <a:rPr lang="en-US" sz="2400" dirty="0" err="1">
                <a:solidFill>
                  <a:srgbClr val="002060"/>
                </a:solidFill>
                <a:latin typeface="Arial" panose="020B0604020202020204" pitchFamily="34" charset="0"/>
                <a:cs typeface="Arial" panose="020B0604020202020204" pitchFamily="34" charset="0"/>
              </a:rPr>
              <a:t>ngoài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đang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ngủ</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kèm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giấc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a:t>
            </a:r>
            <a:r>
              <a:rPr lang="en-US" sz="2400" dirty="0">
                <a:solidFill>
                  <a:srgbClr val="002060"/>
                </a:solidFill>
                <a:latin typeface="Arial" panose="020B0604020202020204" pitchFamily="34" charset="0"/>
                <a:cs typeface="Arial" panose="020B0604020202020204" pitchFamily="34" charset="0"/>
              </a:rPr>
              <a:t> ở </a:t>
            </a:r>
            <a:r>
              <a:rPr lang="en-US" sz="2400" dirty="0" err="1">
                <a:solidFill>
                  <a:srgbClr val="002060"/>
                </a:solidFill>
                <a:latin typeface="Arial" panose="020B0604020202020204" pitchFamily="34" charset="0"/>
                <a:cs typeface="Arial" panose="020B0604020202020204" pitchFamily="34" charset="0"/>
              </a:rPr>
              <a:t>đó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nam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đang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phụ</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nữ</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đấy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khoái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cảm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đỉnh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cuộc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giao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hợp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tượng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này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chủ</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yếu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xảy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ra</a:t>
            </a:r>
            <a:r>
              <a:rPr lang="en-US" sz="2400" dirty="0">
                <a:solidFill>
                  <a:srgbClr val="002060"/>
                </a:solidFill>
                <a:latin typeface="Arial" panose="020B0604020202020204" pitchFamily="34" charset="0"/>
                <a:cs typeface="Arial" panose="020B0604020202020204" pitchFamily="34" charset="0"/>
              </a:rPr>
              <a:t> ở </a:t>
            </a:r>
            <a:r>
              <a:rPr lang="en-US" sz="2400" dirty="0" err="1">
                <a:solidFill>
                  <a:srgbClr val="002060"/>
                </a:solidFill>
                <a:latin typeface="Arial" panose="020B0604020202020204" pitchFamily="34" charset="0"/>
                <a:cs typeface="Arial" panose="020B0604020202020204" pitchFamily="34" charset="0"/>
              </a:rPr>
              <a:t>trẻ</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nam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tuổi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dậy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thì</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chính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xuất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đầu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họ</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đánh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dấu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trưởng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mặt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nam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giới</a:t>
            </a:r>
            <a:r>
              <a:rPr lang="en-US" sz="2400" dirty="0">
                <a:solidFill>
                  <a:srgbClr val="002060"/>
                </a:solidFill>
                <a:latin typeface="Arial" panose="020B0604020202020204" pitchFamily="34" charset="0"/>
                <a:cs typeface="Arial" panose="020B0604020202020204" pitchFamily="34" charset="0"/>
              </a:rPr>
              <a:t>.</a:t>
            </a:r>
          </a:p>
          <a:p>
            <a:pPr algn="just">
              <a:spcBef>
                <a:spcPts val="600"/>
              </a:spcBef>
              <a:spcAft>
                <a:spcPts val="600"/>
              </a:spcAft>
            </a:pPr>
            <a:r>
              <a:rPr lang="vi-VN" sz="2400" dirty="0">
                <a:solidFill>
                  <a:srgbClr val="002060"/>
                </a:solidFill>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Theo </a:t>
            </a:r>
            <a:r>
              <a:rPr lang="en-US" sz="2400" dirty="0" err="1">
                <a:solidFill>
                  <a:srgbClr val="FF0000"/>
                </a:solidFill>
                <a:latin typeface="Arial" panose="020B0604020202020204" pitchFamily="34" charset="0"/>
                <a:cs typeface="Arial" panose="020B0604020202020204" pitchFamily="34" charset="0"/>
              </a:rPr>
              <a:t>góc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nhìn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lý</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tượng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thể</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xảy</a:t>
            </a:r>
            <a:r>
              <a:rPr lang="en-US" sz="2400" dirty="0">
                <a:solidFill>
                  <a:srgbClr val="002060"/>
                </a:solidFill>
                <a:latin typeface="Arial" panose="020B0604020202020204" pitchFamily="34" charset="0"/>
                <a:cs typeface="Arial" panose="020B0604020202020204" pitchFamily="34" charset="0"/>
              </a:rPr>
              <a:t> ra 1 – 2 </a:t>
            </a:r>
            <a:r>
              <a:rPr lang="en-US" sz="2400" dirty="0" err="1">
                <a:solidFill>
                  <a:srgbClr val="002060"/>
                </a:solidFill>
                <a:latin typeface="Arial" panose="020B0604020202020204" pitchFamily="34" charset="0"/>
                <a:cs typeface="Arial" panose="020B0604020202020204" pitchFamily="34" charset="0"/>
              </a:rPr>
              <a:t>lần</a:t>
            </a:r>
            <a:r>
              <a:rPr lang="en-US" sz="2400" dirty="0">
                <a:solidFill>
                  <a:srgbClr val="002060"/>
                </a:solidFill>
                <a:latin typeface="Arial" panose="020B0604020202020204" pitchFamily="34" charset="0"/>
                <a:cs typeface="Arial" panose="020B0604020202020204" pitchFamily="34" charset="0"/>
              </a:rPr>
              <a:t>/</a:t>
            </a:r>
            <a:r>
              <a:rPr lang="en-US" sz="2400" dirty="0" err="1">
                <a:solidFill>
                  <a:srgbClr val="002060"/>
                </a:solidFill>
                <a:latin typeface="Arial" panose="020B0604020202020204" pitchFamily="34" charset="0"/>
                <a:cs typeface="Arial" panose="020B0604020202020204" pitchFamily="34" charset="0"/>
              </a:rPr>
              <a:t>tháng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giảm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thậm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hẳn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nam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trưởng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đặn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Nếu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này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diễn</a:t>
            </a:r>
            <a:r>
              <a:rPr lang="en-US" sz="2400" dirty="0">
                <a:solidFill>
                  <a:srgbClr val="002060"/>
                </a:solidFill>
                <a:latin typeface="Arial" panose="020B0604020202020204" pitchFamily="34" charset="0"/>
                <a:cs typeface="Arial" panose="020B0604020202020204" pitchFamily="34" charset="0"/>
              </a:rPr>
              <a:t> ra </a:t>
            </a:r>
            <a:r>
              <a:rPr lang="en-US" sz="2400" dirty="0" err="1">
                <a:solidFill>
                  <a:srgbClr val="002060"/>
                </a:solidFill>
                <a:latin typeface="Arial" panose="020B0604020202020204" pitchFamily="34" charset="0"/>
                <a:cs typeface="Arial" panose="020B0604020202020204" pitchFamily="34" charset="0"/>
              </a:rPr>
              <a:t>thường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xuyên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ảnh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hưởng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sức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khỏe</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tâm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lý</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thân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thì</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coi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lý</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tìm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nguyên</a:t>
            </a:r>
            <a:r>
              <a:rPr lang="en-US" sz="2400" dirty="0">
                <a:solidFill>
                  <a:srgbClr val="002060"/>
                </a:solidFill>
                <a:latin typeface="Arial" panose="020B0604020202020204" pitchFamily="34" charset="0"/>
                <a:cs typeface="Arial" panose="020B0604020202020204" pitchFamily="34" charset="0"/>
              </a:rPr>
              <a:t> nhân </a:t>
            </a:r>
            <a:r>
              <a:rPr lang="en-US" sz="2400" dirty="0" err="1">
                <a:solidFill>
                  <a:srgbClr val="002060"/>
                </a:solidFill>
                <a:latin typeface="Arial" panose="020B0604020202020204" pitchFamily="34" charset="0"/>
                <a:cs typeface="Arial" panose="020B0604020202020204" pitchFamily="34" charset="0"/>
              </a:rPr>
              <a:t>để</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trị</a:t>
            </a:r>
            <a:r>
              <a:rPr lang="en-US" sz="2400" dirty="0">
                <a:solidFill>
                  <a:srgbClr val="002060"/>
                </a:solidFill>
                <a:latin typeface="Arial" panose="020B0604020202020204" pitchFamily="34" charset="0"/>
                <a:cs typeface="Arial" panose="020B0604020202020204" pitchFamily="34" charset="0"/>
              </a:rPr>
              <a:t>.</a:t>
            </a:r>
          </a:p>
          <a:p>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104783" y="893377"/>
            <a:ext cx="4754709" cy="5964621"/>
          </a:xfrm>
          <a:prstGeom prst="rect">
            <a:avLst/>
          </a:prstGeom>
        </p:spPr>
      </p:pic>
    </p:spTree>
    <p:extLst>
      <p:ext uri="{BB962C8B-B14F-4D97-AF65-F5344CB8AC3E}">
        <p14:creationId xmlns:p14="http://schemas.microsoft.com/office/powerpoint/2010/main" val="1002099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83" y="190500"/>
            <a:ext cx="11325461" cy="533400"/>
          </a:xfrm>
        </p:spPr>
        <p:txBody>
          <a:bodyPr>
            <a:normAutofit/>
          </a:bodyPr>
          <a:lstStyle/>
          <a:p>
            <a:pPr algn="ctr"/>
            <a:r>
              <a:rPr lang="en-US" sz="2400" b="1" dirty="0">
                <a:solidFill>
                  <a:srgbClr val="FF0000"/>
                </a:solidFill>
                <a:latin typeface="Arial" panose="020B0604020202020204" pitchFamily="34" charset="0"/>
                <a:cs typeface="Arial" panose="020B0604020202020204" pitchFamily="34" charset="0"/>
              </a:rPr>
              <a:t>MỘT SỐ LƯU Ý Ở VTN NAM</a:t>
            </a:r>
          </a:p>
        </p:txBody>
      </p:sp>
      <p:pic>
        <p:nvPicPr>
          <p:cNvPr id="4" name="Content Placeholder 3"/>
          <p:cNvPicPr>
            <a:picLocks noGrp="1" noChangeAspect="1"/>
          </p:cNvPicPr>
          <p:nvPr>
            <p:ph idx="1"/>
          </p:nvPr>
        </p:nvPicPr>
        <p:blipFill>
          <a:blip r:embed="rId2"/>
          <a:stretch>
            <a:fillRect/>
          </a:stretch>
        </p:blipFill>
        <p:spPr>
          <a:xfrm>
            <a:off x="0" y="2662892"/>
            <a:ext cx="11813628" cy="4195107"/>
          </a:xfrm>
          <a:prstGeom prst="rect">
            <a:avLst/>
          </a:prstGeom>
        </p:spPr>
      </p:pic>
      <p:sp>
        <p:nvSpPr>
          <p:cNvPr id="5" name="TextBox 4"/>
          <p:cNvSpPr txBox="1"/>
          <p:nvPr/>
        </p:nvSpPr>
        <p:spPr>
          <a:xfrm>
            <a:off x="0" y="723900"/>
            <a:ext cx="11703833"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vi-VN" sz="2400" dirty="0">
                <a:solidFill>
                  <a:srgbClr val="002060"/>
                </a:solidFill>
                <a:latin typeface="Arial" panose="020B0604020202020204" pitchFamily="34" charset="0"/>
                <a:cs typeface="Arial" panose="020B0604020202020204" pitchFamily="34" charset="0"/>
              </a:rPr>
              <a:t>Bao quy đầu là bộ phận bao bọc bên ngoài dương vật có tác dụng bảo vệ quy đầu khỏi tác động từ bên ngoài có thể gây tổn thương như bụi bẩn, vi khuẩn 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hại</a:t>
            </a:r>
            <a:r>
              <a:rPr lang="vi-VN" sz="2400" dirty="0">
                <a:solidFill>
                  <a:srgbClr val="002060"/>
                </a:solidFill>
                <a:latin typeface="Arial" panose="020B0604020202020204" pitchFamily="34" charset="0"/>
                <a:cs typeface="Arial" panose="020B0604020202020204" pitchFamily="34" charset="0"/>
              </a:rPr>
              <a:t>. Vùng da này bao trọn quanh đầu dương vật khi nam giới còn nhỏ và thường sẽ tự động tụt xuống vào thời điểm từ 4-5 tuổi. Tuy nhiên, khi đến độ tuổi dậy thì mà bao quy đầu vẫn chưa tự tụt xuống, thì có thể cần phải can thiệp bằng phẫu thuật.</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1371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6841" y="1"/>
            <a:ext cx="11456275" cy="609600"/>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MỘT SỐ LƯU Ý Ở VTN NAM</a:t>
            </a:r>
          </a:p>
        </p:txBody>
      </p:sp>
      <p:sp>
        <p:nvSpPr>
          <p:cNvPr id="3" name="Content Placeholder 2"/>
          <p:cNvSpPr>
            <a:spLocks noGrp="1"/>
          </p:cNvSpPr>
          <p:nvPr>
            <p:ph idx="1"/>
          </p:nvPr>
        </p:nvSpPr>
        <p:spPr>
          <a:xfrm>
            <a:off x="0" y="609601"/>
            <a:ext cx="11803115" cy="5870026"/>
          </a:xfrm>
        </p:spPr>
        <p:txBody>
          <a:bodyPr>
            <a:noAutofit/>
          </a:bodyPr>
          <a:lstStyle/>
          <a:p>
            <a:pPr marL="0" indent="0" algn="just">
              <a:buNone/>
            </a:pPr>
            <a:r>
              <a:rPr lang="vi-VN"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Vệ</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bộ</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xuyên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đúng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cách</a:t>
            </a:r>
            <a:r>
              <a:rPr lang="en-US" sz="2800" dirty="0">
                <a:solidFill>
                  <a:srgbClr val="FF0000"/>
                </a:solidFill>
                <a:latin typeface="Arial" panose="020B0604020202020204" pitchFamily="34" charset="0"/>
                <a:cs typeface="Arial" panose="020B0604020202020204" pitchFamily="34" charset="0"/>
              </a:rPr>
              <a:t>:</a:t>
            </a:r>
          </a:p>
          <a:p>
            <a:pPr algn="just"/>
            <a:r>
              <a:rPr lang="vi-VN"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Vệ</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dương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bằng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ngay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vệ</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xong</a:t>
            </a:r>
            <a:endParaRPr lang="en-US" sz="2800" dirty="0">
              <a:solidFill>
                <a:srgbClr val="002060"/>
              </a:solidFill>
              <a:latin typeface="Arial" panose="020B0604020202020204" pitchFamily="34" charset="0"/>
              <a:cs typeface="Arial" panose="020B0604020202020204" pitchFamily="34" charset="0"/>
            </a:endParaRPr>
          </a:p>
          <a:p>
            <a:pPr algn="just"/>
            <a:r>
              <a:rPr lang="vi-VN"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Nếu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chưa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cắt</a:t>
            </a:r>
            <a:r>
              <a:rPr lang="en-US" sz="2800" dirty="0">
                <a:solidFill>
                  <a:srgbClr val="002060"/>
                </a:solidFill>
                <a:latin typeface="Arial" panose="020B0604020202020204" pitchFamily="34" charset="0"/>
                <a:cs typeface="Arial" panose="020B0604020202020204" pitchFamily="34" charset="0"/>
              </a:rPr>
              <a:t> bao </a:t>
            </a:r>
            <a:r>
              <a:rPr lang="en-US" sz="2800" dirty="0" err="1">
                <a:solidFill>
                  <a:srgbClr val="002060"/>
                </a:solidFill>
                <a:latin typeface="Arial" panose="020B0604020202020204" pitchFamily="34" charset="0"/>
                <a:cs typeface="Arial" panose="020B0604020202020204" pitchFamily="34" charset="0"/>
              </a:rPr>
              <a:t>quy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hãy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nhẹ</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kéo</a:t>
            </a:r>
            <a:r>
              <a:rPr lang="en-US" sz="2800" dirty="0">
                <a:solidFill>
                  <a:srgbClr val="002060"/>
                </a:solidFill>
                <a:latin typeface="Arial" panose="020B0604020202020204" pitchFamily="34" charset="0"/>
                <a:cs typeface="Arial" panose="020B0604020202020204" pitchFamily="34" charset="0"/>
              </a:rPr>
              <a:t> bao </a:t>
            </a:r>
            <a:r>
              <a:rPr lang="en-US" sz="2800" dirty="0" err="1">
                <a:solidFill>
                  <a:srgbClr val="002060"/>
                </a:solidFill>
                <a:latin typeface="Arial" panose="020B0604020202020204" pitchFamily="34" charset="0"/>
                <a:cs typeface="Arial" panose="020B0604020202020204" pitchFamily="34" charset="0"/>
              </a:rPr>
              <a:t>quy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rửa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sạch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cùng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dưới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khe</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Vệ</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vùng</a:t>
            </a:r>
            <a:r>
              <a:rPr lang="en-US" sz="2800" dirty="0">
                <a:solidFill>
                  <a:srgbClr val="002060"/>
                </a:solidFill>
                <a:latin typeface="Arial" panose="020B0604020202020204" pitchFamily="34" charset="0"/>
                <a:cs typeface="Arial" panose="020B0604020202020204" pitchFamily="34" charset="0"/>
              </a:rPr>
              <a:t> da </a:t>
            </a:r>
            <a:r>
              <a:rPr lang="en-US" sz="2800" dirty="0" err="1">
                <a:solidFill>
                  <a:srgbClr val="002060"/>
                </a:solidFill>
                <a:latin typeface="Arial" panose="020B0604020202020204" pitchFamily="34" charset="0"/>
                <a:cs typeface="Arial" panose="020B0604020202020204" pitchFamily="34" charset="0"/>
              </a:rPr>
              <a:t>xung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dương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hoàn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tắm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dùng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phòng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tẩy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rửa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vùng</a:t>
            </a:r>
            <a:r>
              <a:rPr lang="en-US" sz="2800" dirty="0">
                <a:solidFill>
                  <a:srgbClr val="002060"/>
                </a:solidFill>
                <a:latin typeface="Arial" panose="020B0604020202020204" pitchFamily="34" charset="0"/>
                <a:cs typeface="Arial" panose="020B0604020202020204" pitchFamily="34" charset="0"/>
              </a:rPr>
              <a:t> da </a:t>
            </a:r>
            <a:r>
              <a:rPr lang="en-US" sz="2800" dirty="0" err="1">
                <a:solidFill>
                  <a:srgbClr val="002060"/>
                </a:solidFill>
                <a:latin typeface="Arial" panose="020B0604020202020204" pitchFamily="34" charset="0"/>
                <a:cs typeface="Arial" panose="020B0604020202020204" pitchFamily="34" charset="0"/>
              </a:rPr>
              <a:t>mỏng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nhạy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Vd</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dương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vật</a:t>
            </a:r>
            <a:endParaRPr lang="en-US" sz="2800" dirty="0">
              <a:solidFill>
                <a:srgbClr val="002060"/>
              </a:solidFill>
              <a:latin typeface="Arial" panose="020B0604020202020204" pitchFamily="34" charset="0"/>
              <a:cs typeface="Arial" panose="020B0604020202020204" pitchFamily="34" charset="0"/>
            </a:endParaRPr>
          </a:p>
          <a:p>
            <a:pPr algn="just"/>
            <a:r>
              <a:rPr lang="vi-VN"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Thay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đồ</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lót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sạch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sẽ</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a:t>
            </a:r>
            <a:r>
              <a:rPr lang="en-US" sz="2800" dirty="0">
                <a:solidFill>
                  <a:srgbClr val="002060"/>
                </a:solidFill>
                <a:latin typeface="Arial" panose="020B0604020202020204" pitchFamily="34" charset="0"/>
                <a:cs typeface="Arial" panose="020B0604020202020204" pitchFamily="34" charset="0"/>
              </a:rPr>
              <a:t> ở </a:t>
            </a:r>
            <a:r>
              <a:rPr lang="en-US" sz="2800" dirty="0" err="1">
                <a:solidFill>
                  <a:srgbClr val="002060"/>
                </a:solidFill>
                <a:latin typeface="Arial" panose="020B0604020202020204" pitchFamily="34" charset="0"/>
                <a:cs typeface="Arial" panose="020B0604020202020204" pitchFamily="34" charset="0"/>
              </a:rPr>
              <a:t>nơi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768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08ABF9-52B1-490B-B7EE-7220A5557DEA}"/>
              </a:ext>
            </a:extLst>
          </p:cNvPr>
          <p:cNvSpPr>
            <a:spLocks noGrp="1"/>
          </p:cNvSpPr>
          <p:nvPr>
            <p:ph type="title"/>
          </p:nvPr>
        </p:nvSpPr>
        <p:spPr>
          <a:xfrm>
            <a:off x="68093" y="184826"/>
            <a:ext cx="11614825" cy="865761"/>
          </a:xfrm>
        </p:spPr>
        <p:txBody>
          <a:bodyPr/>
          <a:lstStyle/>
          <a:p>
            <a:pPr algn="ctr"/>
            <a:r>
              <a:rPr lang="vi-VN" dirty="0"/>
              <a:t>	</a:t>
            </a:r>
            <a:r>
              <a:rPr lang="vi-VN" b="1" dirty="0">
                <a:solidFill>
                  <a:srgbClr val="FF0000"/>
                </a:solidFill>
                <a:latin typeface="+mn-lt"/>
              </a:rPr>
              <a:t>NỘI DUNG TRUYỀN THÔNG</a:t>
            </a:r>
            <a:endParaRPr lang="en-US" b="1" dirty="0">
              <a:solidFill>
                <a:srgbClr val="FF0000"/>
              </a:solidFill>
              <a:latin typeface="+mn-lt"/>
            </a:endParaRPr>
          </a:p>
        </p:txBody>
      </p:sp>
      <p:sp>
        <p:nvSpPr>
          <p:cNvPr id="3" name="Content Placeholder 2">
            <a:extLst>
              <a:ext uri="{FF2B5EF4-FFF2-40B4-BE49-F238E27FC236}">
                <a16:creationId xmlns="" xmlns:a16="http://schemas.microsoft.com/office/drawing/2014/main" id="{60C7DB02-A64B-48C1-9129-A2E89545A629}"/>
              </a:ext>
            </a:extLst>
          </p:cNvPr>
          <p:cNvSpPr>
            <a:spLocks noGrp="1"/>
          </p:cNvSpPr>
          <p:nvPr>
            <p:ph idx="1"/>
          </p:nvPr>
        </p:nvSpPr>
        <p:spPr>
          <a:xfrm>
            <a:off x="768485" y="1050587"/>
            <a:ext cx="10914433" cy="5544766"/>
          </a:xfrm>
        </p:spPr>
        <p:txBody>
          <a:bodyPr>
            <a:normAutofit fontScale="92500" lnSpcReduction="10000"/>
          </a:bodyPr>
          <a:lstStyle/>
          <a:p>
            <a:pPr marL="0" indent="0">
              <a:buNone/>
            </a:pPr>
            <a:r>
              <a:rPr lang="vi-VN" sz="3200" dirty="0">
                <a:solidFill>
                  <a:srgbClr val="002060"/>
                </a:solidFill>
              </a:rPr>
              <a:t>1. Thông tin chung;</a:t>
            </a:r>
          </a:p>
          <a:p>
            <a:pPr marL="0" indent="0">
              <a:buNone/>
            </a:pPr>
            <a:r>
              <a:rPr lang="vi-VN" sz="3200" dirty="0">
                <a:solidFill>
                  <a:srgbClr val="002060"/>
                </a:solidFill>
              </a:rPr>
              <a:t>1.1. Các văn bản  liên quan tới  CSSKSS- VTN-TN;</a:t>
            </a:r>
          </a:p>
          <a:p>
            <a:pPr marL="0" indent="0">
              <a:buNone/>
            </a:pPr>
            <a:r>
              <a:rPr lang="vi-VN" sz="3200" dirty="0">
                <a:solidFill>
                  <a:srgbClr val="002060"/>
                </a:solidFill>
              </a:rPr>
              <a:t>1.2. Một số khái niệm;</a:t>
            </a:r>
          </a:p>
          <a:p>
            <a:pPr marL="0" indent="0">
              <a:buNone/>
            </a:pPr>
            <a:r>
              <a:rPr lang="vi-VN" sz="3200" dirty="0">
                <a:solidFill>
                  <a:srgbClr val="002060"/>
                </a:solidFill>
              </a:rPr>
              <a:t>1.3. Những quyền của VTN/TN về sức khỏe/SKSS/SKTD;</a:t>
            </a:r>
          </a:p>
          <a:p>
            <a:pPr marL="0" indent="0">
              <a:buNone/>
            </a:pPr>
            <a:r>
              <a:rPr lang="vi-VN" sz="3200" dirty="0">
                <a:solidFill>
                  <a:srgbClr val="002060"/>
                </a:solidFill>
              </a:rPr>
              <a:t>1.4. Những rào cản khiến vtn/tn khó thực hiện mong muốn và quyền trong lĩnhvực skss/sktd; </a:t>
            </a:r>
          </a:p>
          <a:p>
            <a:pPr marL="0" indent="0">
              <a:buNone/>
            </a:pPr>
            <a:r>
              <a:rPr lang="vi-VN" sz="3200" dirty="0">
                <a:solidFill>
                  <a:srgbClr val="002060"/>
                </a:solidFill>
              </a:rPr>
              <a:t>2. Những thông tin vị thành niên cần biết;</a:t>
            </a:r>
          </a:p>
          <a:p>
            <a:pPr marL="0" indent="0">
              <a:buNone/>
            </a:pPr>
            <a:r>
              <a:rPr lang="vi-VN" sz="3200" dirty="0">
                <a:solidFill>
                  <a:srgbClr val="002060"/>
                </a:solidFill>
              </a:rPr>
              <a:t>3. Bạo lực học đường; </a:t>
            </a:r>
          </a:p>
          <a:p>
            <a:pPr marL="0" indent="0">
              <a:buNone/>
            </a:pPr>
            <a:r>
              <a:rPr lang="vi-VN" sz="3200" dirty="0">
                <a:solidFill>
                  <a:srgbClr val="002060"/>
                </a:solidFill>
              </a:rPr>
              <a:t>4. Xâm hại tình dục và một số kỹ năng phòng tránh;</a:t>
            </a:r>
          </a:p>
          <a:p>
            <a:pPr marL="0" indent="0">
              <a:buNone/>
            </a:pPr>
            <a:r>
              <a:rPr lang="vi-VN" sz="3200" dirty="0">
                <a:solidFill>
                  <a:srgbClr val="002060"/>
                </a:solidFill>
              </a:rPr>
              <a:t>5. Thảo luận sau truyền thông;</a:t>
            </a:r>
          </a:p>
          <a:p>
            <a:endParaRPr lang="en-US" dirty="0"/>
          </a:p>
        </p:txBody>
      </p:sp>
    </p:spTree>
    <p:extLst>
      <p:ext uri="{BB962C8B-B14F-4D97-AF65-F5344CB8AC3E}">
        <p14:creationId xmlns:p14="http://schemas.microsoft.com/office/powerpoint/2010/main" val="1650360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781693" cy="552450"/>
          </a:xfrm>
        </p:spPr>
        <p:txBody>
          <a:bodyPr>
            <a:normAutofit/>
          </a:bodyPr>
          <a:lstStyle/>
          <a:p>
            <a:pPr algn="ctr"/>
            <a:r>
              <a:rPr lang="vi-VN" sz="2400" b="1" dirty="0">
                <a:solidFill>
                  <a:srgbClr val="FF0000"/>
                </a:solidFill>
                <a:latin typeface="Arial" panose="020B0604020202020204" pitchFamily="34" charset="0"/>
                <a:cs typeface="Arial" panose="020B0604020202020204" pitchFamily="34" charset="0"/>
              </a:rPr>
              <a:t>2.6. NHỮNG BIẾN ĐỔI VỀ TÂM LÝ TRONG THỜI KỲ VTN </a:t>
            </a:r>
            <a:endParaRPr lang="en-US" sz="2400"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628650"/>
            <a:ext cx="11781693" cy="6229350"/>
          </a:xfrm>
        </p:spPr>
        <p:txBody>
          <a:bodyPr>
            <a:normAutofit fontScale="85000" lnSpcReduction="20000"/>
          </a:bodyPr>
          <a:lstStyle/>
          <a:p>
            <a:pPr marL="0" lvl="0" indent="0">
              <a:spcBef>
                <a:spcPts val="600"/>
              </a:spcBef>
              <a:spcAft>
                <a:spcPts val="600"/>
              </a:spcAft>
              <a:buNone/>
            </a:pPr>
            <a:r>
              <a:rPr lang="vi-VN" sz="4400" dirty="0">
                <a:latin typeface="Arial" panose="020B0604020202020204" pitchFamily="34" charset="0"/>
                <a:cs typeface="Arial" panose="020B0604020202020204" pitchFamily="34" charset="0"/>
              </a:rPr>
              <a:t>	</a:t>
            </a:r>
            <a:r>
              <a:rPr lang="en-US" sz="3100" dirty="0">
                <a:solidFill>
                  <a:srgbClr val="002060"/>
                </a:solidFill>
                <a:latin typeface="Arial" panose="020B0604020202020204" pitchFamily="34" charset="0"/>
                <a:cs typeface="Arial" panose="020B0604020202020204" pitchFamily="34" charset="0"/>
              </a:rPr>
              <a:t>T</a:t>
            </a:r>
            <a:r>
              <a:rPr lang="vi-VN" sz="3100" dirty="0">
                <a:solidFill>
                  <a:srgbClr val="002060"/>
                </a:solidFill>
                <a:latin typeface="Arial" panose="020B0604020202020204" pitchFamily="34" charset="0"/>
                <a:cs typeface="Arial" panose="020B0604020202020204" pitchFamily="34" charset="0"/>
              </a:rPr>
              <a:t>ùy theo từng giai đoạn phát triển của thời kỳ VTN mà có những biến đổi về tâm lý khác nhau</a:t>
            </a:r>
            <a:endParaRPr lang="en-US" sz="3100"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dirty="0">
                <a:solidFill>
                  <a:srgbClr val="002060"/>
                </a:solidFill>
                <a:latin typeface="Arial" panose="020B0604020202020204" pitchFamily="34" charset="0"/>
                <a:cs typeface="Arial" panose="020B0604020202020204" pitchFamily="34" charset="0"/>
              </a:rPr>
              <a:t>	</a:t>
            </a:r>
            <a:r>
              <a:rPr lang="en-US" altLang="en-US" sz="3100" dirty="0">
                <a:solidFill>
                  <a:srgbClr val="002060"/>
                </a:solidFill>
                <a:latin typeface="Arial" panose="020B0604020202020204" pitchFamily="34" charset="0"/>
                <a:cs typeface="Arial" panose="020B0604020202020204" pitchFamily="34" charset="0"/>
              </a:rPr>
              <a:t>-</a:t>
            </a:r>
            <a:r>
              <a:rPr lang="vi-VN" altLang="en-US" sz="3100" dirty="0">
                <a:solidFill>
                  <a:srgbClr val="002060"/>
                </a:solidFill>
                <a:latin typeface="Arial" panose="020B0604020202020204" pitchFamily="34" charset="0"/>
                <a:cs typeface="Arial" panose="020B0604020202020204" pitchFamily="34" charset="0"/>
              </a:rPr>
              <a:t> Bắt đầu ý thức mình không còn là trẻ con, muốn được độc lập.</a:t>
            </a:r>
            <a:endParaRPr lang="en-US" altLang="en-US" sz="3100"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dirty="0">
                <a:solidFill>
                  <a:srgbClr val="002060"/>
                </a:solidFill>
                <a:latin typeface="Arial" panose="020B0604020202020204" pitchFamily="34" charset="0"/>
                <a:cs typeface="Arial" panose="020B0604020202020204" pitchFamily="34" charset="0"/>
              </a:rPr>
              <a:t>	</a:t>
            </a:r>
            <a:r>
              <a:rPr lang="en-US" altLang="en-US" sz="3100" dirty="0">
                <a:solidFill>
                  <a:srgbClr val="002060"/>
                </a:solidFill>
                <a:latin typeface="Arial" panose="020B0604020202020204" pitchFamily="34" charset="0"/>
                <a:cs typeface="Arial" panose="020B0604020202020204" pitchFamily="34" charset="0"/>
              </a:rPr>
              <a:t>-</a:t>
            </a:r>
            <a:r>
              <a:rPr lang="vi-VN" altLang="en-US" sz="3100" dirty="0">
                <a:solidFill>
                  <a:srgbClr val="002060"/>
                </a:solidFill>
                <a:latin typeface="Arial" panose="020B0604020202020204" pitchFamily="34" charset="0"/>
                <a:cs typeface="Arial" panose="020B0604020202020204" pitchFamily="34" charset="0"/>
              </a:rPr>
              <a:t> Muốn được </a:t>
            </a:r>
            <a:r>
              <a:rPr lang="vi-VN" altLang="en-US" sz="3100" dirty="0">
                <a:solidFill>
                  <a:srgbClr val="FF0000"/>
                </a:solidFill>
                <a:latin typeface="Arial" panose="020B0604020202020204" pitchFamily="34" charset="0"/>
                <a:cs typeface="Arial" panose="020B0604020202020204" pitchFamily="34" charset="0"/>
              </a:rPr>
              <a:t>tôn trọng</a:t>
            </a:r>
            <a:r>
              <a:rPr lang="vi-VN" altLang="en-US" sz="3100" dirty="0">
                <a:latin typeface="Arial" panose="020B0604020202020204" pitchFamily="34" charset="0"/>
                <a:cs typeface="Arial" panose="020B0604020202020204" pitchFamily="34" charset="0"/>
              </a:rPr>
              <a:t>, </a:t>
            </a:r>
            <a:r>
              <a:rPr lang="vi-VN" altLang="en-US" sz="3100" dirty="0">
                <a:solidFill>
                  <a:srgbClr val="002060"/>
                </a:solidFill>
                <a:latin typeface="Arial" panose="020B0604020202020204" pitchFamily="34" charset="0"/>
                <a:cs typeface="Arial" panose="020B0604020202020204" pitchFamily="34" charset="0"/>
              </a:rPr>
              <a:t>được đối xử </a:t>
            </a:r>
            <a:r>
              <a:rPr lang="vi-VN" altLang="en-US" sz="3100" dirty="0">
                <a:solidFill>
                  <a:srgbClr val="FF0000"/>
                </a:solidFill>
                <a:latin typeface="Arial" panose="020B0604020202020204" pitchFamily="34" charset="0"/>
                <a:cs typeface="Arial" panose="020B0604020202020204" pitchFamily="34" charset="0"/>
              </a:rPr>
              <a:t>bình đẳng</a:t>
            </a:r>
            <a:r>
              <a:rPr lang="vi-VN" altLang="en-US" sz="3100" dirty="0">
                <a:latin typeface="Arial" panose="020B0604020202020204" pitchFamily="34" charset="0"/>
                <a:cs typeface="Arial" panose="020B0604020202020204" pitchFamily="34" charset="0"/>
              </a:rPr>
              <a:t> </a:t>
            </a:r>
            <a:r>
              <a:rPr lang="vi-VN" altLang="en-US" sz="3100" dirty="0">
                <a:solidFill>
                  <a:srgbClr val="002060"/>
                </a:solidFill>
                <a:latin typeface="Arial" panose="020B0604020202020204" pitchFamily="34" charset="0"/>
                <a:cs typeface="Arial" panose="020B0604020202020204" pitchFamily="34" charset="0"/>
              </a:rPr>
              <a:t>như người lớn</a:t>
            </a:r>
            <a:r>
              <a:rPr lang="vi-VN" altLang="en-US" sz="3100" dirty="0">
                <a:latin typeface="Arial" panose="020B0604020202020204" pitchFamily="34" charset="0"/>
                <a:cs typeface="Arial" panose="020B0604020202020204" pitchFamily="34" charset="0"/>
              </a:rPr>
              <a:t>.</a:t>
            </a:r>
            <a:endParaRPr lang="en-US" altLang="en-US" sz="3100" dirty="0">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dirty="0">
                <a:latin typeface="Arial" panose="020B0604020202020204" pitchFamily="34" charset="0"/>
                <a:cs typeface="Arial" panose="020B0604020202020204" pitchFamily="34" charset="0"/>
              </a:rPr>
              <a:t>	</a:t>
            </a:r>
            <a:r>
              <a:rPr lang="en-US" altLang="en-US" sz="3100" dirty="0">
                <a:solidFill>
                  <a:srgbClr val="002060"/>
                </a:solidFill>
                <a:latin typeface="Arial" panose="020B0604020202020204" pitchFamily="34" charset="0"/>
                <a:cs typeface="Arial" panose="020B0604020202020204" pitchFamily="34" charset="0"/>
              </a:rPr>
              <a:t>-</a:t>
            </a:r>
            <a:r>
              <a:rPr lang="vi-VN" altLang="en-US" sz="3100" dirty="0">
                <a:solidFill>
                  <a:srgbClr val="002060"/>
                </a:solidFill>
                <a:latin typeface="Arial" panose="020B0604020202020204" pitchFamily="34" charset="0"/>
                <a:cs typeface="Arial" panose="020B0604020202020204" pitchFamily="34" charset="0"/>
              </a:rPr>
              <a:t> Chú trọng đến các mối quan hệ bạn bè.</a:t>
            </a:r>
            <a:endParaRPr lang="en-US" altLang="en-US" sz="3100"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dirty="0">
                <a:solidFill>
                  <a:srgbClr val="002060"/>
                </a:solidFill>
                <a:latin typeface="Arial" panose="020B0604020202020204" pitchFamily="34" charset="0"/>
                <a:cs typeface="Arial" panose="020B0604020202020204" pitchFamily="34" charset="0"/>
              </a:rPr>
              <a:t>	</a:t>
            </a:r>
            <a:r>
              <a:rPr lang="en-US" altLang="en-US" sz="3100" dirty="0">
                <a:solidFill>
                  <a:srgbClr val="002060"/>
                </a:solidFill>
                <a:latin typeface="Arial" panose="020B0604020202020204" pitchFamily="34" charset="0"/>
                <a:cs typeface="Arial" panose="020B0604020202020204" pitchFamily="34" charset="0"/>
              </a:rPr>
              <a:t>-</a:t>
            </a:r>
            <a:r>
              <a:rPr lang="vi-VN" altLang="en-US" sz="3100" dirty="0">
                <a:solidFill>
                  <a:srgbClr val="002060"/>
                </a:solidFill>
                <a:latin typeface="Arial" panose="020B0604020202020204" pitchFamily="34" charset="0"/>
                <a:cs typeface="Arial" panose="020B0604020202020204" pitchFamily="34" charset="0"/>
              </a:rPr>
              <a:t> Quan tâm đến hình thức bên ngoài và những thay đổi của cơ thể.</a:t>
            </a:r>
            <a:endParaRPr lang="en-US" altLang="en-US" sz="3100"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dirty="0">
                <a:solidFill>
                  <a:srgbClr val="002060"/>
                </a:solidFill>
                <a:latin typeface="Arial" panose="020B0604020202020204" pitchFamily="34" charset="0"/>
                <a:cs typeface="Arial" panose="020B0604020202020204" pitchFamily="34" charset="0"/>
              </a:rPr>
              <a:t>	</a:t>
            </a:r>
            <a:r>
              <a:rPr lang="en-US" altLang="en-US" sz="3100" dirty="0">
                <a:solidFill>
                  <a:srgbClr val="002060"/>
                </a:solidFill>
                <a:latin typeface="Arial" panose="020B0604020202020204" pitchFamily="34" charset="0"/>
                <a:cs typeface="Arial" panose="020B0604020202020204" pitchFamily="34" charset="0"/>
              </a:rPr>
              <a:t>-</a:t>
            </a:r>
            <a:r>
              <a:rPr lang="vi-VN" altLang="en-US" sz="3100" dirty="0">
                <a:solidFill>
                  <a:srgbClr val="002060"/>
                </a:solidFill>
                <a:latin typeface="Arial" panose="020B0604020202020204" pitchFamily="34" charset="0"/>
                <a:cs typeface="Arial" panose="020B0604020202020204" pitchFamily="34" charset="0"/>
              </a:rPr>
              <a:t> Tò mò, thích khám phá,</a:t>
            </a:r>
            <a:r>
              <a:rPr lang="vi-VN" altLang="en-US" sz="3100" dirty="0">
                <a:latin typeface="Arial" panose="020B0604020202020204" pitchFamily="34" charset="0"/>
                <a:cs typeface="Arial" panose="020B0604020202020204" pitchFamily="34" charset="0"/>
              </a:rPr>
              <a:t> </a:t>
            </a:r>
            <a:r>
              <a:rPr lang="vi-VN" altLang="en-US" sz="3100" dirty="0">
                <a:solidFill>
                  <a:srgbClr val="FF0000"/>
                </a:solidFill>
                <a:latin typeface="Arial" panose="020B0604020202020204" pitchFamily="34" charset="0"/>
                <a:cs typeface="Arial" panose="020B0604020202020204" pitchFamily="34" charset="0"/>
              </a:rPr>
              <a:t>thử nghiệm</a:t>
            </a:r>
            <a:r>
              <a:rPr lang="vi-VN" altLang="en-US" sz="3100" dirty="0">
                <a:latin typeface="Arial" panose="020B0604020202020204" pitchFamily="34" charset="0"/>
                <a:cs typeface="Arial" panose="020B0604020202020204" pitchFamily="34" charset="0"/>
              </a:rPr>
              <a:t>.</a:t>
            </a:r>
            <a:endParaRPr lang="en-US" altLang="en-US" sz="3100" dirty="0">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dirty="0">
                <a:latin typeface="Arial" panose="020B0604020202020204" pitchFamily="34" charset="0"/>
                <a:cs typeface="Arial" panose="020B0604020202020204" pitchFamily="34" charset="0"/>
              </a:rPr>
              <a:t>	</a:t>
            </a:r>
            <a:r>
              <a:rPr lang="en-US" altLang="en-US" sz="3100" dirty="0">
                <a:solidFill>
                  <a:srgbClr val="002060"/>
                </a:solidFill>
                <a:latin typeface="Arial" panose="020B0604020202020204" pitchFamily="34" charset="0"/>
                <a:cs typeface="Arial" panose="020B0604020202020204" pitchFamily="34" charset="0"/>
              </a:rPr>
              <a:t>-</a:t>
            </a:r>
            <a:r>
              <a:rPr lang="vi-VN" altLang="en-US" sz="3100" dirty="0">
                <a:solidFill>
                  <a:srgbClr val="002060"/>
                </a:solidFill>
                <a:latin typeface="Arial" panose="020B0604020202020204" pitchFamily="34" charset="0"/>
                <a:cs typeface="Arial" panose="020B0604020202020204" pitchFamily="34" charset="0"/>
              </a:rPr>
              <a:t> Bắt đầu phát triển tư duy trừu tượng.</a:t>
            </a:r>
            <a:endParaRPr lang="en-US" altLang="en-US" sz="3100"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dirty="0">
                <a:solidFill>
                  <a:srgbClr val="002060"/>
                </a:solidFill>
                <a:latin typeface="Arial" panose="020B0604020202020204" pitchFamily="34" charset="0"/>
                <a:cs typeface="Arial" panose="020B0604020202020204" pitchFamily="34" charset="0"/>
              </a:rPr>
              <a:t>	</a:t>
            </a:r>
            <a:r>
              <a:rPr lang="en-US" altLang="en-US" sz="3100" dirty="0">
                <a:solidFill>
                  <a:srgbClr val="002060"/>
                </a:solidFill>
                <a:latin typeface="Arial" panose="020B0604020202020204" pitchFamily="34" charset="0"/>
                <a:cs typeface="Arial" panose="020B0604020202020204" pitchFamily="34" charset="0"/>
              </a:rPr>
              <a:t>- </a:t>
            </a:r>
            <a:r>
              <a:rPr lang="en-US" altLang="en-US" sz="3100" dirty="0" err="1">
                <a:solidFill>
                  <a:srgbClr val="002060"/>
                </a:solidFill>
                <a:latin typeface="Arial" panose="020B0604020202020204" pitchFamily="34" charset="0"/>
                <a:cs typeface="Arial" panose="020B0604020202020204" pitchFamily="34" charset="0"/>
              </a:rPr>
              <a:t>Có</a:t>
            </a:r>
            <a:r>
              <a:rPr lang="en-US" altLang="en-US" sz="3100" dirty="0">
                <a:solidFill>
                  <a:srgbClr val="002060"/>
                </a:solidFill>
                <a:latin typeface="Arial" panose="020B0604020202020204" pitchFamily="34" charset="0"/>
                <a:cs typeface="Arial" panose="020B0604020202020204" pitchFamily="34" charset="0"/>
              </a:rPr>
              <a:t> </a:t>
            </a:r>
            <a:r>
              <a:rPr lang="en-US" altLang="en-US" sz="3100" dirty="0" err="1">
                <a:solidFill>
                  <a:srgbClr val="002060"/>
                </a:solidFill>
                <a:latin typeface="Arial" panose="020B0604020202020204" pitchFamily="34" charset="0"/>
                <a:cs typeface="Arial" panose="020B0604020202020204" pitchFamily="34" charset="0"/>
              </a:rPr>
              <a:t>những</a:t>
            </a:r>
            <a:r>
              <a:rPr lang="en-US" altLang="en-US" sz="3100" dirty="0">
                <a:solidFill>
                  <a:srgbClr val="002060"/>
                </a:solidFill>
                <a:latin typeface="Arial" panose="020B0604020202020204" pitchFamily="34" charset="0"/>
                <a:cs typeface="Arial" panose="020B0604020202020204" pitchFamily="34" charset="0"/>
              </a:rPr>
              <a:t> </a:t>
            </a:r>
            <a:r>
              <a:rPr lang="en-US" altLang="en-US" sz="3100" dirty="0" err="1">
                <a:solidFill>
                  <a:srgbClr val="002060"/>
                </a:solidFill>
                <a:latin typeface="Arial" panose="020B0604020202020204" pitchFamily="34" charset="0"/>
                <a:cs typeface="Arial" panose="020B0604020202020204" pitchFamily="34" charset="0"/>
              </a:rPr>
              <a:t>hành</a:t>
            </a:r>
            <a:r>
              <a:rPr lang="en-US" altLang="en-US" sz="3100" dirty="0">
                <a:solidFill>
                  <a:srgbClr val="002060"/>
                </a:solidFill>
                <a:latin typeface="Arial" panose="020B0604020202020204" pitchFamily="34" charset="0"/>
                <a:cs typeface="Arial" panose="020B0604020202020204" pitchFamily="34" charset="0"/>
              </a:rPr>
              <a:t> vi </a:t>
            </a:r>
            <a:r>
              <a:rPr lang="en-US" altLang="en-US" sz="3100" dirty="0" err="1">
                <a:solidFill>
                  <a:srgbClr val="002060"/>
                </a:solidFill>
                <a:latin typeface="Arial" panose="020B0604020202020204" pitchFamily="34" charset="0"/>
                <a:cs typeface="Arial" panose="020B0604020202020204" pitchFamily="34" charset="0"/>
              </a:rPr>
              <a:t>mang</a:t>
            </a:r>
            <a:r>
              <a:rPr lang="en-US" altLang="en-US" sz="3100" dirty="0">
                <a:solidFill>
                  <a:srgbClr val="002060"/>
                </a:solidFill>
                <a:latin typeface="Arial" panose="020B0604020202020204" pitchFamily="34" charset="0"/>
                <a:cs typeface="Arial" panose="020B0604020202020204" pitchFamily="34" charset="0"/>
              </a:rPr>
              <a:t> </a:t>
            </a:r>
            <a:r>
              <a:rPr lang="en-US" altLang="en-US" sz="3100" dirty="0" err="1">
                <a:solidFill>
                  <a:srgbClr val="002060"/>
                </a:solidFill>
                <a:latin typeface="Arial" panose="020B0604020202020204" pitchFamily="34" charset="0"/>
                <a:cs typeface="Arial" panose="020B0604020202020204" pitchFamily="34" charset="0"/>
              </a:rPr>
              <a:t>tính</a:t>
            </a:r>
            <a:r>
              <a:rPr lang="en-US" altLang="en-US" sz="3100" dirty="0">
                <a:solidFill>
                  <a:srgbClr val="002060"/>
                </a:solidFill>
                <a:latin typeface="Arial" panose="020B0604020202020204" pitchFamily="34" charset="0"/>
                <a:cs typeface="Arial" panose="020B0604020202020204" pitchFamily="34" charset="0"/>
              </a:rPr>
              <a:t> </a:t>
            </a:r>
            <a:r>
              <a:rPr lang="en-US" altLang="en-US" sz="3100" dirty="0" err="1">
                <a:solidFill>
                  <a:srgbClr val="002060"/>
                </a:solidFill>
                <a:latin typeface="Arial" panose="020B0604020202020204" pitchFamily="34" charset="0"/>
                <a:cs typeface="Arial" panose="020B0604020202020204" pitchFamily="34" charset="0"/>
              </a:rPr>
              <a:t>thử</a:t>
            </a:r>
            <a:r>
              <a:rPr lang="en-US" altLang="en-US" sz="3100" dirty="0">
                <a:solidFill>
                  <a:srgbClr val="002060"/>
                </a:solidFill>
                <a:latin typeface="Arial" panose="020B0604020202020204" pitchFamily="34" charset="0"/>
                <a:cs typeface="Arial" panose="020B0604020202020204" pitchFamily="34" charset="0"/>
              </a:rPr>
              <a:t> </a:t>
            </a:r>
            <a:r>
              <a:rPr lang="en-US" altLang="en-US" sz="3100" dirty="0" err="1">
                <a:solidFill>
                  <a:srgbClr val="002060"/>
                </a:solidFill>
                <a:latin typeface="Arial" panose="020B0604020202020204" pitchFamily="34" charset="0"/>
                <a:cs typeface="Arial" panose="020B0604020202020204" pitchFamily="34" charset="0"/>
              </a:rPr>
              <a:t>nghiệm</a:t>
            </a:r>
            <a:r>
              <a:rPr lang="en-US" altLang="en-US" sz="3100" dirty="0">
                <a:solidFill>
                  <a:srgbClr val="002060"/>
                </a:solidFill>
                <a:latin typeface="Arial" panose="020B0604020202020204" pitchFamily="34" charset="0"/>
                <a:cs typeface="Arial" panose="020B0604020202020204" pitchFamily="34" charset="0"/>
              </a:rPr>
              <a:t>, </a:t>
            </a:r>
            <a:r>
              <a:rPr lang="en-US" altLang="en-US" sz="3100" dirty="0" err="1">
                <a:solidFill>
                  <a:srgbClr val="002060"/>
                </a:solidFill>
                <a:latin typeface="Arial" panose="020B0604020202020204" pitchFamily="34" charset="0"/>
                <a:cs typeface="Arial" panose="020B0604020202020204" pitchFamily="34" charset="0"/>
              </a:rPr>
              <a:t>bốc</a:t>
            </a:r>
            <a:r>
              <a:rPr lang="en-US" altLang="en-US" sz="3100" dirty="0">
                <a:solidFill>
                  <a:srgbClr val="002060"/>
                </a:solidFill>
                <a:latin typeface="Arial" panose="020B0604020202020204" pitchFamily="34" charset="0"/>
                <a:cs typeface="Arial" panose="020B0604020202020204" pitchFamily="34" charset="0"/>
              </a:rPr>
              <a:t> </a:t>
            </a:r>
            <a:r>
              <a:rPr lang="en-US" altLang="en-US" sz="3100" dirty="0" err="1">
                <a:solidFill>
                  <a:srgbClr val="002060"/>
                </a:solidFill>
                <a:latin typeface="Arial" panose="020B0604020202020204" pitchFamily="34" charset="0"/>
                <a:cs typeface="Arial" panose="020B0604020202020204" pitchFamily="34" charset="0"/>
              </a:rPr>
              <a:t>đồng</a:t>
            </a:r>
            <a:r>
              <a:rPr lang="en-US" altLang="en-US" sz="3100" dirty="0">
                <a:solidFill>
                  <a:srgbClr val="002060"/>
                </a:solidFill>
                <a:latin typeface="Arial" panose="020B0604020202020204" pitchFamily="34" charset="0"/>
                <a:cs typeface="Arial" panose="020B0604020202020204" pitchFamily="34" charset="0"/>
              </a:rPr>
              <a:t>.</a:t>
            </a:r>
          </a:p>
          <a:p>
            <a:pPr marL="0" indent="0">
              <a:spcBef>
                <a:spcPts val="600"/>
              </a:spcBef>
              <a:spcAft>
                <a:spcPts val="600"/>
              </a:spcAft>
              <a:buNone/>
            </a:pPr>
            <a:r>
              <a:rPr lang="vi-VN" altLang="en-US" sz="3100" dirty="0">
                <a:solidFill>
                  <a:srgbClr val="002060"/>
                </a:solidFill>
                <a:latin typeface="Arial" panose="020B0604020202020204" pitchFamily="34" charset="0"/>
                <a:cs typeface="Arial" panose="020B0604020202020204" pitchFamily="34" charset="0"/>
              </a:rPr>
              <a:t>	</a:t>
            </a:r>
            <a:r>
              <a:rPr lang="en-US" altLang="en-US" sz="3100" dirty="0">
                <a:solidFill>
                  <a:srgbClr val="002060"/>
                </a:solidFill>
                <a:latin typeface="Arial" panose="020B0604020202020204" pitchFamily="34" charset="0"/>
                <a:cs typeface="Arial" panose="020B0604020202020204" pitchFamily="34" charset="0"/>
              </a:rPr>
              <a:t>-</a:t>
            </a:r>
            <a:r>
              <a:rPr lang="vi-VN" altLang="en-US" sz="3100" dirty="0">
                <a:solidFill>
                  <a:srgbClr val="002060"/>
                </a:solidFill>
                <a:latin typeface="Arial" panose="020B0604020202020204" pitchFamily="34" charset="0"/>
                <a:cs typeface="Arial" panose="020B0604020202020204" pitchFamily="34" charset="0"/>
              </a:rPr>
              <a:t> Tiếp tục quan tâm nhiều hơn đến hình dáng cơ thể.</a:t>
            </a:r>
            <a:endParaRPr lang="en-US" altLang="en-US" sz="3100"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dirty="0">
                <a:solidFill>
                  <a:srgbClr val="002060"/>
                </a:solidFill>
                <a:latin typeface="Arial" panose="020B0604020202020204" pitchFamily="34" charset="0"/>
                <a:cs typeface="Arial" panose="020B0604020202020204" pitchFamily="34" charset="0"/>
              </a:rPr>
              <a:t>	</a:t>
            </a:r>
            <a:r>
              <a:rPr lang="en-US" altLang="en-US" sz="3100" dirty="0">
                <a:solidFill>
                  <a:srgbClr val="002060"/>
                </a:solidFill>
                <a:latin typeface="Arial" panose="020B0604020202020204" pitchFamily="34" charset="0"/>
                <a:cs typeface="Arial" panose="020B0604020202020204" pitchFamily="34" charset="0"/>
              </a:rPr>
              <a:t>-</a:t>
            </a:r>
            <a:r>
              <a:rPr lang="vi-VN" altLang="en-US" sz="3100" dirty="0">
                <a:solidFill>
                  <a:srgbClr val="002060"/>
                </a:solidFill>
                <a:latin typeface="Arial" panose="020B0604020202020204" pitchFamily="34" charset="0"/>
                <a:cs typeface="Arial" panose="020B0604020202020204" pitchFamily="34" charset="0"/>
              </a:rPr>
              <a:t> Tỏ ra độc lập hơn, thích tự mình quyết định, </a:t>
            </a:r>
            <a:r>
              <a:rPr lang="vi-VN" altLang="en-US" sz="3100" dirty="0">
                <a:solidFill>
                  <a:srgbClr val="FF0000"/>
                </a:solidFill>
                <a:latin typeface="Arial" panose="020B0604020202020204" pitchFamily="34" charset="0"/>
                <a:cs typeface="Arial" panose="020B0604020202020204" pitchFamily="34" charset="0"/>
              </a:rPr>
              <a:t>có xu hướng tách ra khỏi sự kiểm soát của gia đình.</a:t>
            </a:r>
            <a:endParaRPr lang="en-US" altLang="en-US" sz="3100" dirty="0">
              <a:solidFill>
                <a:srgbClr val="FF000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dirty="0">
                <a:latin typeface="Arial" panose="020B0604020202020204" pitchFamily="34" charset="0"/>
                <a:cs typeface="Arial" panose="020B0604020202020204" pitchFamily="34" charset="0"/>
              </a:rPr>
              <a:t>	</a:t>
            </a:r>
            <a:r>
              <a:rPr lang="en-US" altLang="en-US" sz="3100" dirty="0">
                <a:solidFill>
                  <a:srgbClr val="002060"/>
                </a:solidFill>
                <a:latin typeface="Arial" panose="020B0604020202020204" pitchFamily="34" charset="0"/>
                <a:cs typeface="Arial" panose="020B0604020202020204" pitchFamily="34" charset="0"/>
              </a:rPr>
              <a:t>- </a:t>
            </a:r>
            <a:r>
              <a:rPr lang="vi-VN" altLang="en-US" sz="3100" dirty="0">
                <a:solidFill>
                  <a:srgbClr val="002060"/>
                </a:solidFill>
                <a:latin typeface="Arial" panose="020B0604020202020204" pitchFamily="34" charset="0"/>
                <a:cs typeface="Arial" panose="020B0604020202020204" pitchFamily="34" charset="0"/>
              </a:rPr>
              <a:t>Phát triển mạnh cá tính, sở thích cá nhân.</a:t>
            </a:r>
            <a:endParaRPr lang="en-US" altLang="en-US" sz="3100" dirty="0">
              <a:solidFill>
                <a:srgbClr val="00206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28905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2" y="1"/>
            <a:ext cx="11403724" cy="1355834"/>
          </a:xfrm>
        </p:spPr>
        <p:txBody>
          <a:bodyPr>
            <a:normAutofit/>
          </a:bodyPr>
          <a:lstStyle/>
          <a:p>
            <a:pPr lvl="0" algn="ctr"/>
            <a:r>
              <a:rPr lang="vi-VN" sz="2400" b="1" dirty="0">
                <a:solidFill>
                  <a:srgbClr val="FF0000"/>
                </a:solidFill>
                <a:latin typeface="Arial" panose="020B0604020202020204" pitchFamily="34" charset="0"/>
                <a:cs typeface="Arial" panose="020B0604020202020204" pitchFamily="34" charset="0"/>
              </a:rPr>
              <a:t>2.7. KỸ NĂNG SỐNG LIÊN QUAN ĐẾN SỨC KHỎE SINH SẢN/SỨC KHỎE TlNH DỤC CỦA VỊ THÀNH NIÊN VÀ THANH NIÊN</a:t>
            </a:r>
            <a:endParaRPr lang="en-US" sz="2400"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3825" y="885825"/>
            <a:ext cx="11563677" cy="5867400"/>
          </a:xfrm>
        </p:spPr>
        <p:txBody>
          <a:bodyPr>
            <a:normAutofit/>
          </a:bodyPr>
          <a:lstStyle/>
          <a:p>
            <a:pPr algn="just"/>
            <a:r>
              <a:rPr lang="vi-VN" sz="3200" dirty="0">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Kĩ năng sống rất quan trọng đối với VTN/TN, đặc biệt trong lĩnh vực SKSS/SKTD. VTN/TN thường thiếu kinh nghiệm sống, ít được rèn luyện kĩ năng sống, do đó khi cần phải đưa ra các quyết định quan trọng về SKSS/SKTD như:       </a:t>
            </a:r>
          </a:p>
          <a:p>
            <a:pPr marL="0" indent="0" algn="just">
              <a:buNone/>
            </a:pPr>
            <a:r>
              <a:rPr lang="vi-VN" sz="2800" dirty="0">
                <a:solidFill>
                  <a:srgbClr val="002060"/>
                </a:solidFill>
                <a:latin typeface="Arial" panose="020B0604020202020204" pitchFamily="34" charset="0"/>
                <a:cs typeface="Arial" panose="020B0604020202020204" pitchFamily="34" charset="0"/>
              </a:rPr>
              <a:t>	- Quan hệ tình dục khi nào, với ai, </a:t>
            </a:r>
          </a:p>
          <a:p>
            <a:pPr marL="0" indent="0" algn="just">
              <a:buNone/>
            </a:pPr>
            <a:r>
              <a:rPr lang="vi-VN" sz="2800" dirty="0">
                <a:solidFill>
                  <a:srgbClr val="002060"/>
                </a:solidFill>
                <a:latin typeface="Arial" panose="020B0604020202020204" pitchFamily="34" charset="0"/>
                <a:cs typeface="Arial" panose="020B0604020202020204" pitchFamily="34" charset="0"/>
              </a:rPr>
              <a:t>	- Có sử dụng biện pháp bảo vệ hay không, </a:t>
            </a:r>
          </a:p>
          <a:p>
            <a:pPr marL="0" indent="0" algn="just">
              <a:buNone/>
            </a:pPr>
            <a:r>
              <a:rPr lang="vi-VN" sz="2800" dirty="0">
                <a:solidFill>
                  <a:srgbClr val="002060"/>
                </a:solidFill>
                <a:latin typeface="Arial" panose="020B0604020202020204" pitchFamily="34" charset="0"/>
                <a:cs typeface="Arial" panose="020B0604020202020204" pitchFamily="34" charset="0"/>
              </a:rPr>
              <a:t>	- Làm thế nào để nói lên quan điểm của mình về tình dục với bạn tình... thì VTN/TN thường gặp khó khăn, </a:t>
            </a:r>
          </a:p>
          <a:p>
            <a:pPr marL="0" indent="0" algn="just">
              <a:buNone/>
            </a:pPr>
            <a:r>
              <a:rPr lang="vi-VN" sz="2800" dirty="0">
                <a:solidFill>
                  <a:srgbClr val="002060"/>
                </a:solidFill>
                <a:latin typeface="Arial" panose="020B0604020202020204" pitchFamily="34" charset="0"/>
                <a:cs typeface="Arial" panose="020B0604020202020204" pitchFamily="34" charset="0"/>
              </a:rPr>
              <a:t>	- Có thể đưa ra những quyết định sai lầm làm ảnh hưởng đến cuộc sống và tương lai của họ.</a:t>
            </a:r>
            <a:endParaRPr lang="en-US" sz="2800" dirty="0">
              <a:solidFill>
                <a:srgbClr val="002060"/>
              </a:solidFill>
              <a:latin typeface="Arial" panose="020B0604020202020204" pitchFamily="34" charset="0"/>
              <a:cs typeface="Arial" panose="020B0604020202020204" pitchFamily="34" charset="0"/>
            </a:endParaRPr>
          </a:p>
          <a:p>
            <a:pPr algn="just"/>
            <a:endParaRPr lang="en-US" sz="2800" dirty="0"/>
          </a:p>
        </p:txBody>
      </p:sp>
    </p:spTree>
    <p:extLst>
      <p:ext uri="{BB962C8B-B14F-4D97-AF65-F5344CB8AC3E}">
        <p14:creationId xmlns:p14="http://schemas.microsoft.com/office/powerpoint/2010/main" val="1772576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708524" cy="1439917"/>
          </a:xfrm>
        </p:spPr>
        <p:txBody>
          <a:bodyPr>
            <a:normAutofit/>
          </a:bodyPr>
          <a:lstStyle/>
          <a:p>
            <a:pPr lvl="0" algn="ctr"/>
            <a:r>
              <a:rPr lang="vi-VN" sz="2400" b="1" dirty="0">
                <a:solidFill>
                  <a:srgbClr val="FF0000"/>
                </a:solidFill>
                <a:latin typeface="Arial" panose="020B0604020202020204" pitchFamily="34" charset="0"/>
                <a:cs typeface="Arial" panose="020B0604020202020204" pitchFamily="34" charset="0"/>
              </a:rPr>
              <a:t>2.8. NHỮNG KĨ NĂNG SỐNG CẦN CHO SỰ PHÁT TRIỂN </a:t>
            </a:r>
            <a:br>
              <a:rPr lang="vi-VN" sz="2400" b="1" dirty="0">
                <a:solidFill>
                  <a:srgbClr val="FF0000"/>
                </a:solidFill>
                <a:latin typeface="Arial" panose="020B0604020202020204" pitchFamily="34" charset="0"/>
                <a:cs typeface="Arial" panose="020B0604020202020204" pitchFamily="34" charset="0"/>
              </a:rPr>
            </a:br>
            <a:r>
              <a:rPr lang="vi-VN" sz="2400" b="1" dirty="0">
                <a:solidFill>
                  <a:srgbClr val="FF0000"/>
                </a:solidFill>
                <a:latin typeface="Arial" panose="020B0604020202020204" pitchFamily="34" charset="0"/>
                <a:cs typeface="Arial" panose="020B0604020202020204" pitchFamily="34" charset="0"/>
              </a:rPr>
              <a:t>VỀ SỨC KHỎE CỦA VTN/TN</a:t>
            </a:r>
            <a:endParaRPr lang="en-US" sz="2400"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323975" y="933855"/>
            <a:ext cx="9801225" cy="5101185"/>
          </a:xfrm>
        </p:spPr>
        <p:txBody>
          <a:bodyPr>
            <a:normAutofit/>
          </a:bodyPr>
          <a:lstStyle/>
          <a:p>
            <a:pPr marL="0" indent="0">
              <a:buNone/>
            </a:pPr>
            <a:r>
              <a:rPr lang="vi-VN" sz="3200" dirty="0">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Kĩ năng xác định giá trị:</a:t>
            </a:r>
            <a:endParaRPr lang="en-US" sz="2800" dirty="0">
              <a:solidFill>
                <a:srgbClr val="002060"/>
              </a:solidFill>
              <a:latin typeface="Arial" panose="020B0604020202020204" pitchFamily="34" charset="0"/>
              <a:cs typeface="Arial" panose="020B0604020202020204" pitchFamily="34" charset="0"/>
            </a:endParaRPr>
          </a:p>
          <a:p>
            <a:pPr marL="0" indent="0">
              <a:buNone/>
            </a:pPr>
            <a:r>
              <a:rPr lang="vi-VN" sz="2800" dirty="0">
                <a:solidFill>
                  <a:srgbClr val="002060"/>
                </a:solidFill>
                <a:latin typeface="Arial" panose="020B0604020202020204" pitchFamily="34" charset="0"/>
                <a:cs typeface="Arial" panose="020B0604020202020204" pitchFamily="34" charset="0"/>
              </a:rPr>
              <a:t>	* Kĩ năng ra quyết định:</a:t>
            </a:r>
            <a:endParaRPr lang="en-US" sz="2800" dirty="0">
              <a:solidFill>
                <a:srgbClr val="002060"/>
              </a:solidFill>
              <a:latin typeface="Arial" panose="020B0604020202020204" pitchFamily="34" charset="0"/>
              <a:cs typeface="Arial" panose="020B0604020202020204" pitchFamily="34" charset="0"/>
            </a:endParaRPr>
          </a:p>
          <a:p>
            <a:pPr marL="0" indent="0">
              <a:buNone/>
            </a:pPr>
            <a:r>
              <a:rPr lang="vi-VN" sz="2800" dirty="0">
                <a:solidFill>
                  <a:srgbClr val="002060"/>
                </a:solidFill>
                <a:latin typeface="Arial" panose="020B0604020202020204" pitchFamily="34" charset="0"/>
                <a:cs typeface="Arial" panose="020B0604020202020204" pitchFamily="34" charset="0"/>
              </a:rPr>
              <a:t>	* Kĩ năng kiên định:</a:t>
            </a:r>
            <a:endParaRPr lang="en-US" sz="2800" dirty="0">
              <a:solidFill>
                <a:srgbClr val="002060"/>
              </a:solidFill>
              <a:latin typeface="Arial" panose="020B0604020202020204" pitchFamily="34" charset="0"/>
              <a:cs typeface="Arial" panose="020B0604020202020204" pitchFamily="34" charset="0"/>
            </a:endParaRPr>
          </a:p>
          <a:p>
            <a:pPr marL="0" indent="0">
              <a:buNone/>
            </a:pPr>
            <a:r>
              <a:rPr lang="vi-VN" sz="2800" dirty="0">
                <a:solidFill>
                  <a:srgbClr val="002060"/>
                </a:solidFill>
                <a:latin typeface="Arial" panose="020B0604020202020204" pitchFamily="34" charset="0"/>
                <a:cs typeface="Arial" panose="020B0604020202020204" pitchFamily="34" charset="0"/>
              </a:rPr>
              <a:t>	* Kĩ năng đặt mục tiêu:</a:t>
            </a:r>
            <a:endParaRPr lang="en-US" sz="2800" dirty="0">
              <a:solidFill>
                <a:srgbClr val="002060"/>
              </a:solidFill>
              <a:latin typeface="Arial" panose="020B0604020202020204" pitchFamily="34" charset="0"/>
              <a:cs typeface="Arial" panose="020B0604020202020204" pitchFamily="34" charset="0"/>
            </a:endParaRPr>
          </a:p>
          <a:p>
            <a:pPr marL="0" indent="0">
              <a:buNone/>
            </a:pPr>
            <a:r>
              <a:rPr lang="vi-VN" sz="2800" dirty="0">
                <a:solidFill>
                  <a:srgbClr val="002060"/>
                </a:solidFill>
                <a:latin typeface="Arial" panose="020B0604020202020204" pitchFamily="34" charset="0"/>
                <a:cs typeface="Arial" panose="020B0604020202020204" pitchFamily="34" charset="0"/>
              </a:rPr>
              <a:t>	* Kĩ năng giao tiếp:</a:t>
            </a:r>
            <a:endParaRPr lang="en-US" sz="2800" dirty="0">
              <a:solidFill>
                <a:srgbClr val="002060"/>
              </a:solidFill>
              <a:latin typeface="Arial" panose="020B0604020202020204" pitchFamily="34" charset="0"/>
              <a:cs typeface="Arial" panose="020B0604020202020204" pitchFamily="34" charset="0"/>
            </a:endParaRPr>
          </a:p>
          <a:p>
            <a:endParaRPr lang="en-US" sz="3200" dirty="0"/>
          </a:p>
        </p:txBody>
      </p:sp>
    </p:spTree>
    <p:extLst>
      <p:ext uri="{BB962C8B-B14F-4D97-AF65-F5344CB8AC3E}">
        <p14:creationId xmlns:p14="http://schemas.microsoft.com/office/powerpoint/2010/main" val="21982832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800100" y="1"/>
            <a:ext cx="11391900" cy="676274"/>
          </a:xfrm>
        </p:spPr>
        <p:txBody>
          <a:bodyPr>
            <a:normAutofit/>
          </a:bodyPr>
          <a:lstStyle/>
          <a:p>
            <a:pPr algn="ctr" eaLnBrk="1" hangingPunct="1">
              <a:defRPr/>
            </a:pPr>
            <a:r>
              <a:rPr lang="vi-VN" sz="2800" b="1" spc="-100" dirty="0">
                <a:solidFill>
                  <a:srgbClr val="FF0000"/>
                </a:solidFill>
                <a:latin typeface="Arial" panose="020B0604020202020204" pitchFamily="34" charset="0"/>
                <a:cs typeface="Arial" panose="020B0604020202020204" pitchFamily="34" charset="0"/>
              </a:rPr>
              <a:t>2.9. </a:t>
            </a:r>
            <a:r>
              <a:rPr lang="en-US" sz="2800" b="1" spc="-100" dirty="0">
                <a:solidFill>
                  <a:srgbClr val="FF0000"/>
                </a:solidFill>
                <a:latin typeface="Arial" panose="020B0604020202020204" pitchFamily="34" charset="0"/>
                <a:cs typeface="Arial" panose="020B0604020202020204" pitchFamily="34" charset="0"/>
              </a:rPr>
              <a:t>TÌNH DỤC AN TOÀN</a:t>
            </a:r>
          </a:p>
        </p:txBody>
      </p:sp>
      <p:sp>
        <p:nvSpPr>
          <p:cNvPr id="2" name="Rectangle 1"/>
          <p:cNvSpPr/>
          <p:nvPr/>
        </p:nvSpPr>
        <p:spPr>
          <a:xfrm>
            <a:off x="1" y="828675"/>
            <a:ext cx="4057649" cy="6515566"/>
          </a:xfrm>
          <a:prstGeom prst="rect">
            <a:avLst/>
          </a:prstGeom>
        </p:spPr>
        <p:txBody>
          <a:bodyPr wrap="square">
            <a:spAutoFit/>
          </a:bodyPr>
          <a:lstStyle/>
          <a:p>
            <a:pPr algn="just">
              <a:lnSpc>
                <a:spcPct val="107000"/>
              </a:lnSpc>
              <a:spcAft>
                <a:spcPts val="0"/>
              </a:spcAft>
            </a:pP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dục</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an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toàn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là</a:t>
            </a:r>
            <a:r>
              <a:rPr lang="en-US" sz="2800" dirty="0">
                <a:latin typeface="Arial" panose="020B0604020202020204" pitchFamily="34" charset="0"/>
                <a:ea typeface="Calibri" panose="020F0502020204030204" pitchFamily="34" charset="0"/>
                <a:cs typeface="Arial" panose="020B0604020202020204" pitchFamily="34" charset="0"/>
              </a:rPr>
              <a:t> QHTD </a:t>
            </a:r>
            <a:r>
              <a:rPr lang="en-US" sz="2800" dirty="0" err="1">
                <a:latin typeface="Arial" panose="020B0604020202020204" pitchFamily="34" charset="0"/>
                <a:ea typeface="Calibri" panose="020F0502020204030204" pitchFamily="34" charset="0"/>
                <a:cs typeface="Arial" panose="020B0604020202020204" pitchFamily="34" charset="0"/>
              </a:rPr>
              <a:t>sao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cho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đạt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được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khái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cảm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nhưng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không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để</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máu</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tinh</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dịch</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hoạc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dịch</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âm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đạo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người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này</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thâm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nhập</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vào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cơ</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thể</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người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kia</a:t>
            </a:r>
            <a:r>
              <a:rPr lang="en-US" sz="280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dục</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an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toàn</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đảm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bảo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không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mang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thai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ngoài</a:t>
            </a:r>
            <a:r>
              <a:rPr lang="en-US" sz="2800" dirty="0">
                <a:latin typeface="Arial" panose="020B0604020202020204" pitchFamily="34" charset="0"/>
                <a:ea typeface="Calibri" panose="020F0502020204030204" pitchFamily="34" charset="0"/>
                <a:cs typeface="Arial" panose="020B0604020202020204" pitchFamily="34" charset="0"/>
              </a:rPr>
              <a:t> ý </a:t>
            </a:r>
            <a:r>
              <a:rPr lang="en-US" sz="2800" dirty="0" err="1">
                <a:latin typeface="Arial" panose="020B0604020202020204" pitchFamily="34" charset="0"/>
                <a:ea typeface="Calibri" panose="020F0502020204030204" pitchFamily="34" charset="0"/>
                <a:cs typeface="Arial" panose="020B0604020202020204" pitchFamily="34" charset="0"/>
              </a:rPr>
              <a:t>muốn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không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làm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lây</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nhiễm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các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bệnh</a:t>
            </a:r>
            <a:r>
              <a:rPr lang="en-US" sz="2800" dirty="0">
                <a:latin typeface="Arial" panose="020B0604020202020204" pitchFamily="34" charset="0"/>
                <a:ea typeface="Calibri" panose="020F0502020204030204" pitchFamily="34" charset="0"/>
                <a:cs typeface="Arial" panose="020B0604020202020204" pitchFamily="34" charset="0"/>
              </a:rPr>
              <a:t> NKLTQDTD, HIV/AIDS</a:t>
            </a:r>
          </a:p>
          <a:p>
            <a:pPr algn="just">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330729" y="952500"/>
            <a:ext cx="7607246" cy="5810250"/>
          </a:xfrm>
          <a:prstGeom prst="rect">
            <a:avLst/>
          </a:prstGeom>
        </p:spPr>
      </p:pic>
    </p:spTree>
    <p:extLst>
      <p:ext uri="{BB962C8B-B14F-4D97-AF65-F5344CB8AC3E}">
        <p14:creationId xmlns:p14="http://schemas.microsoft.com/office/powerpoint/2010/main" val="20551419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7862"/>
            <a:ext cx="11666483" cy="3124766"/>
          </a:xfrm>
          <a:prstGeom prst="rect">
            <a:avLst/>
          </a:prstGeom>
        </p:spPr>
        <p:txBody>
          <a:bodyPr wrap="square">
            <a:spAutoFit/>
          </a:bodyPr>
          <a:lstStyle/>
          <a:p>
            <a:pPr algn="ctr">
              <a:lnSpc>
                <a:spcPct val="107000"/>
              </a:lnSpc>
              <a:spcAft>
                <a:spcPts val="0"/>
              </a:spcAft>
            </a:pP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MỘT SỐ BIỆN PHÁP TÌNH DỤC AN TOÀN</a:t>
            </a:r>
          </a:p>
          <a:p>
            <a:pPr marL="342900" lvl="0" indent="-342900">
              <a:lnSpc>
                <a:spcPct val="150000"/>
              </a:lnSpc>
              <a:spcAft>
                <a:spcPts val="0"/>
              </a:spcAft>
              <a:buFont typeface="Calibri" panose="020F0502020204030204" pitchFamily="34" charset="0"/>
              <a:buChar char="-"/>
            </a:pP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Tình</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dục</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1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mình</a:t>
            </a:r>
            <a:endParaRPr lang="en-US" sz="28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Calibri" panose="020F0502020204030204" pitchFamily="34" charset="0"/>
              <a:buChar char="-"/>
            </a:pP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hệ</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TD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ko</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giao</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vuốt</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ve</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hôn</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kích</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thích</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phận</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sinh</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dục</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bạn</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tình</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miệng</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sinh</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dục</a:t>
            </a:r>
            <a:endParaRPr lang="en-US" sz="28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Calibri" panose="020F0502020204030204" pitchFamily="34" charset="0"/>
              <a:buChar char="-"/>
            </a:pP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biện</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pháp</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tránh</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thai</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BCS,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Viên</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2060"/>
                </a:solidFill>
                <a:latin typeface="Arial" panose="020B0604020202020204" pitchFamily="34" charset="0"/>
                <a:ea typeface="Calibri" panose="020F0502020204030204" pitchFamily="34" charset="0"/>
                <a:cs typeface="Arial" panose="020B0604020202020204" pitchFamily="34" charset="0"/>
              </a:rPr>
              <a:t>uống</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2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354762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idx="4294967295"/>
          </p:nvPr>
        </p:nvSpPr>
        <p:spPr>
          <a:xfrm>
            <a:off x="4857751" y="0"/>
            <a:ext cx="7334250" cy="990600"/>
          </a:xfrm>
          <a:solidFill>
            <a:srgbClr val="FF0000"/>
          </a:solidFill>
        </p:spPr>
        <p:txBody>
          <a:bodyPr/>
          <a:lstStyle/>
          <a:p>
            <a:pPr algn="r" eaLnBrk="1" hangingPunct="1"/>
            <a:r>
              <a:rPr lang="en-US" altLang="en-US" sz="3300" b="1" dirty="0">
                <a:solidFill>
                  <a:srgbClr val="FFFF00"/>
                </a:solidFill>
                <a:latin typeface="Times New Roman" panose="02020603050405020304" pitchFamily="18" charset="0"/>
                <a:cs typeface="Times New Roman" panose="02020603050405020304" pitchFamily="18" charset="0"/>
              </a:rPr>
              <a:t>CÁC BIỆN PHÁP TRÁNH THAI</a:t>
            </a:r>
          </a:p>
        </p:txBody>
      </p:sp>
      <p:pic>
        <p:nvPicPr>
          <p:cNvPr id="186371" name="Picture 4" descr="http://t2.gstatic.com/images?q=tbn:ANd9GcT1y9_4wx9I_Y2l-TdL5ATMNAtqlMpU-A0BJXS-vbd16hj9UM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93" y="-24606"/>
            <a:ext cx="3991631" cy="112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AutoShape 4" descr="Image result for Hình ảnh về sức khỏe sinh sản thanh niên"/>
          <p:cNvSpPr>
            <a:spLocks noChangeAspect="1" noChangeArrowheads="1"/>
          </p:cNvSpPr>
          <p:nvPr/>
        </p:nvSpPr>
        <p:spPr bwMode="auto">
          <a:xfrm>
            <a:off x="1679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86376" name="Picture 4" descr="B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193" y="1581149"/>
            <a:ext cx="1647662" cy="218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Picture 9" descr="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9478" y="4053680"/>
            <a:ext cx="3390572"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8" name="Picture 12" descr="female_cond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7234" y="1566700"/>
            <a:ext cx="2281186" cy="221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2" name="Picture 16" descr="phim tranh th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1" y="4053680"/>
            <a:ext cx="3528848" cy="280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3960760" y="4029074"/>
            <a:ext cx="3911488" cy="2828926"/>
          </a:xfrm>
          <a:prstGeom prst="rect">
            <a:avLst/>
          </a:prstGeom>
        </p:spPr>
      </p:pic>
      <p:pic>
        <p:nvPicPr>
          <p:cNvPr id="3" name="Picture 2"/>
          <p:cNvPicPr>
            <a:picLocks noChangeAspect="1"/>
          </p:cNvPicPr>
          <p:nvPr/>
        </p:nvPicPr>
        <p:blipFill>
          <a:blip r:embed="rId9"/>
          <a:stretch>
            <a:fillRect/>
          </a:stretch>
        </p:blipFill>
        <p:spPr>
          <a:xfrm>
            <a:off x="5754523" y="1492308"/>
            <a:ext cx="2606565" cy="2213040"/>
          </a:xfrm>
          <a:prstGeom prst="rect">
            <a:avLst/>
          </a:prstGeom>
        </p:spPr>
      </p:pic>
      <p:pic>
        <p:nvPicPr>
          <p:cNvPr id="4" name="Picture 3"/>
          <p:cNvPicPr>
            <a:picLocks noChangeAspect="1"/>
          </p:cNvPicPr>
          <p:nvPr/>
        </p:nvPicPr>
        <p:blipFill>
          <a:blip r:embed="rId10"/>
          <a:stretch>
            <a:fillRect/>
          </a:stretch>
        </p:blipFill>
        <p:spPr>
          <a:xfrm>
            <a:off x="9157191" y="1520372"/>
            <a:ext cx="2606565" cy="2213040"/>
          </a:xfrm>
          <a:prstGeom prst="rect">
            <a:avLst/>
          </a:prstGeom>
        </p:spPr>
      </p:pic>
    </p:spTree>
    <p:extLst>
      <p:ext uri="{BB962C8B-B14F-4D97-AF65-F5344CB8AC3E}">
        <p14:creationId xmlns:p14="http://schemas.microsoft.com/office/powerpoint/2010/main" val="6628628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Grp="1" noChangeArrowheads="1"/>
          </p:cNvSpPr>
          <p:nvPr>
            <p:ph type="body" idx="4294967295"/>
          </p:nvPr>
        </p:nvSpPr>
        <p:spPr>
          <a:xfrm>
            <a:off x="0" y="1093788"/>
            <a:ext cx="4716463" cy="2627312"/>
          </a:xfrm>
        </p:spPr>
        <p:txBody>
          <a:bodyPr>
            <a:normAutofit fontScale="92500" lnSpcReduction="20000"/>
          </a:bodyPr>
          <a:lstStyle/>
          <a:p>
            <a:pPr eaLnBrk="1" hangingPunct="1"/>
            <a:endParaRPr lang="en-US" altLang="en-US" dirty="0">
              <a:solidFill>
                <a:srgbClr val="000066"/>
              </a:solidFill>
            </a:endParaRPr>
          </a:p>
          <a:p>
            <a:pPr eaLnBrk="1" hangingPunct="1"/>
            <a:r>
              <a:rPr lang="en-US" altLang="en-US" sz="3200" dirty="0" err="1">
                <a:solidFill>
                  <a:srgbClr val="002060"/>
                </a:solidFill>
                <a:latin typeface="Arial" panose="020B0604020202020204" pitchFamily="34" charset="0"/>
                <a:cs typeface="Arial" panose="020B0604020202020204" pitchFamily="34" charset="0"/>
              </a:rPr>
              <a:t>Bao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cao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su</a:t>
            </a:r>
            <a:endParaRPr lang="en-US" altLang="en-US" sz="3200" dirty="0">
              <a:solidFill>
                <a:srgbClr val="002060"/>
              </a:solidFill>
              <a:latin typeface="Arial" panose="020B0604020202020204" pitchFamily="34" charset="0"/>
              <a:cs typeface="Arial" panose="020B0604020202020204" pitchFamily="34" charset="0"/>
            </a:endParaRPr>
          </a:p>
          <a:p>
            <a:pPr eaLnBrk="1" hangingPunct="1"/>
            <a:r>
              <a:rPr lang="en-US" altLang="en-US" sz="3200" dirty="0" err="1">
                <a:solidFill>
                  <a:srgbClr val="002060"/>
                </a:solidFill>
                <a:latin typeface="Arial" panose="020B0604020202020204" pitchFamily="34" charset="0"/>
                <a:cs typeface="Arial" panose="020B0604020202020204" pitchFamily="34" charset="0"/>
              </a:rPr>
              <a:t>Thuốc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tránh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thai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dùng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hàng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ngày</a:t>
            </a:r>
            <a:endParaRPr lang="en-US" altLang="en-US" sz="3200" dirty="0">
              <a:solidFill>
                <a:srgbClr val="002060"/>
              </a:solidFill>
              <a:latin typeface="Arial" panose="020B0604020202020204" pitchFamily="34" charset="0"/>
              <a:cs typeface="Arial" panose="020B0604020202020204" pitchFamily="34" charset="0"/>
            </a:endParaRPr>
          </a:p>
          <a:p>
            <a:pPr eaLnBrk="1" hangingPunct="1"/>
            <a:r>
              <a:rPr lang="en-US" altLang="en-US" sz="3200" dirty="0" err="1">
                <a:solidFill>
                  <a:srgbClr val="002060"/>
                </a:solidFill>
                <a:latin typeface="Arial" panose="020B0604020202020204" pitchFamily="34" charset="0"/>
                <a:cs typeface="Arial" panose="020B0604020202020204" pitchFamily="34" charset="0"/>
              </a:rPr>
              <a:t>Thuốc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tránh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thai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khẩn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cấp</a:t>
            </a:r>
            <a:endParaRPr lang="en-US" altLang="en-US" sz="3200" dirty="0">
              <a:solidFill>
                <a:srgbClr val="002060"/>
              </a:solidFill>
              <a:latin typeface="Arial" panose="020B0604020202020204" pitchFamily="34" charset="0"/>
              <a:cs typeface="Arial" panose="020B0604020202020204" pitchFamily="34" charset="0"/>
            </a:endParaRPr>
          </a:p>
        </p:txBody>
      </p:sp>
      <p:pic>
        <p:nvPicPr>
          <p:cNvPr id="40962" name="Picture 4" descr="http://ts1.mm.bing.net/th?id=H.4878809035899076&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855" y="4149726"/>
            <a:ext cx="5578125"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descr="http://ts3.mm.bing.net/th?id=H.4998075965506030&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279" y="1209024"/>
            <a:ext cx="5578126" cy="27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2881314" y="274638"/>
            <a:ext cx="7329487" cy="1143000"/>
          </a:xfrm>
          <a:prstGeom prst="rect">
            <a:avLst/>
          </a:prstGeom>
          <a:extLst/>
        </p:spPr>
        <p:txBody>
          <a:bodyPr/>
          <a:lstStyle>
            <a:defPPr>
              <a:defRPr lang="vi-VN"/>
            </a:defPPr>
            <a:lvl1pPr algn="ctr">
              <a:defRPr sz="3500" spc="-100">
                <a:solidFill>
                  <a:srgbClr val="0070C0"/>
                </a:solidFill>
                <a:latin typeface="+mj-lt"/>
                <a:ea typeface="+mj-ea"/>
                <a:cs typeface="+mj-cs"/>
              </a:defRPr>
            </a:lvl1pPr>
          </a:lstStyle>
          <a:p>
            <a:pPr>
              <a:defRPr/>
            </a:pPr>
            <a:r>
              <a:rPr lang="en-US" dirty="0">
                <a:solidFill>
                  <a:schemeClr val="tx1"/>
                </a:solidFill>
              </a:rPr>
              <a:t> </a:t>
            </a:r>
            <a:r>
              <a:rPr lang="en-US" sz="2800" b="1" dirty="0">
                <a:solidFill>
                  <a:srgbClr val="FF0000"/>
                </a:solidFill>
                <a:latin typeface="Arial" panose="020B0604020202020204" pitchFamily="34" charset="0"/>
                <a:cs typeface="Arial" panose="020B0604020202020204" pitchFamily="34" charset="0"/>
              </a:rPr>
              <a:t>BIỆN PHÁP TRÁNH THAI CHO VTN</a:t>
            </a:r>
          </a:p>
        </p:txBody>
      </p:sp>
      <p:pic>
        <p:nvPicPr>
          <p:cNvPr id="8" name="Picture 4" descr="http://ts4.mm.bing.net/th?id=H.4529138590288847&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0" y="4149726"/>
            <a:ext cx="48137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6420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026" y="0"/>
            <a:ext cx="11634421" cy="461665"/>
          </a:xfrm>
          <a:prstGeom prst="rect">
            <a:avLst/>
          </a:prstGeom>
          <a:noFill/>
        </p:spPr>
        <p:txBody>
          <a:bodyPr wrap="square" rtlCol="0">
            <a:spAutoFit/>
          </a:bodyPr>
          <a:lstStyle/>
          <a:p>
            <a:pPr algn="ctr"/>
            <a:r>
              <a:rPr lang="vi-VN" sz="2400" b="1" dirty="0">
                <a:solidFill>
                  <a:srgbClr val="FF0000"/>
                </a:solidFill>
                <a:latin typeface="Arial" panose="020B0604020202020204" pitchFamily="34" charset="0"/>
                <a:cs typeface="Arial" panose="020B0604020202020204" pitchFamily="34" charset="0"/>
              </a:rPr>
              <a:t>2.10. </a:t>
            </a:r>
            <a:r>
              <a:rPr lang="en-US" sz="2400" b="1" dirty="0">
                <a:solidFill>
                  <a:srgbClr val="FF0000"/>
                </a:solidFill>
                <a:latin typeface="Arial" panose="020B0604020202020204" pitchFamily="34" charset="0"/>
                <a:cs typeface="Arial" panose="020B0604020202020204" pitchFamily="34" charset="0"/>
              </a:rPr>
              <a:t>MANG THAI Ở TUỔI VỊ THÀNH NIÊN</a:t>
            </a:r>
          </a:p>
        </p:txBody>
      </p:sp>
      <p:sp>
        <p:nvSpPr>
          <p:cNvPr id="3" name="Rectangle 2"/>
          <p:cNvSpPr/>
          <p:nvPr/>
        </p:nvSpPr>
        <p:spPr>
          <a:xfrm>
            <a:off x="0" y="533400"/>
            <a:ext cx="11834448" cy="4585871"/>
          </a:xfrm>
          <a:prstGeom prst="rect">
            <a:avLst/>
          </a:prstGeom>
        </p:spPr>
        <p:txBody>
          <a:bodyPr wrap="square">
            <a:spAutoFit/>
          </a:bodyPr>
          <a:lstStyle/>
          <a:p>
            <a:pPr lvl="0" algn="just" fontAlgn="base">
              <a:spcBef>
                <a:spcPts val="600"/>
              </a:spcBef>
              <a:spcAft>
                <a:spcPts val="600"/>
              </a:spcAft>
              <a:buClr>
                <a:srgbClr val="000000"/>
              </a:buClr>
              <a:buSzPts val="1150"/>
            </a:pPr>
            <a:r>
              <a:rPr lang="vi-VN"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Các yếu tố dẫn đến mang thai ngoài ý muốn ở VTN</a:t>
            </a:r>
            <a:endPar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spcAft>
                <a:spcPts val="600"/>
              </a:spcAft>
              <a:buFont typeface="+mj-lt"/>
              <a:buAutoNum type="arabicPeriod"/>
            </a:pPr>
            <a:r>
              <a:rPr lang="vi-VN" sz="2800" dirty="0">
                <a:solidFill>
                  <a:srgbClr val="002060"/>
                </a:solidFill>
                <a:ea typeface="Times New Roman" panose="02020603050405020304" pitchFamily="18" charset="0"/>
                <a:cs typeface="Arial" panose="020B0604020202020204" pitchFamily="34" charset="0"/>
              </a:rPr>
              <a:t>Sự thiếu hiểu biết về chu kỳ kinh nguyệt, cơ chế thụ thai, các biện pháp tránh thai...</a:t>
            </a:r>
            <a:endParaRPr lang="en-US" sz="2800" dirty="0">
              <a:solidFill>
                <a:srgbClr val="002060"/>
              </a:solidFill>
              <a:latin typeface="Arial" panose="020B0604020202020204" pitchFamily="34" charset="0"/>
              <a:ea typeface="Courier New" panose="02070309020205020404" pitchFamily="49" charset="0"/>
              <a:cs typeface="Arial" panose="020B0604020202020204" pitchFamily="34" charset="0"/>
            </a:endParaRPr>
          </a:p>
          <a:p>
            <a:pPr marL="342900" lvl="0" indent="-342900" algn="just">
              <a:spcBef>
                <a:spcPts val="600"/>
              </a:spcBef>
              <a:spcAft>
                <a:spcPts val="600"/>
              </a:spcAft>
              <a:buFont typeface="+mj-lt"/>
              <a:buAutoNum type="arabicPeriod"/>
            </a:pPr>
            <a:r>
              <a:rPr lang="vi-VN" sz="2800" dirty="0">
                <a:solidFill>
                  <a:srgbClr val="002060"/>
                </a:solidFill>
                <a:ea typeface="Times New Roman" panose="02020603050405020304" pitchFamily="18" charset="0"/>
                <a:cs typeface="Arial" panose="020B0604020202020204" pitchFamily="34" charset="0"/>
              </a:rPr>
              <a:t>Thiếu tiếp cận với các dịch vụ chăm sóc sức khoẻ sinh sản (SKSS), chưa được giáo dục đầy đủ về sức khỏe giới tính, cha mẹ còn hời hợt về việc giáo dục cho con em…</a:t>
            </a:r>
            <a:r>
              <a:rPr lang="vi-VN"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latin typeface="Arial" panose="020B0604020202020204" pitchFamily="34" charset="0"/>
              <a:ea typeface="Courier New" panose="02070309020205020404" pitchFamily="49" charset="0"/>
              <a:cs typeface="Arial" panose="020B0604020202020204" pitchFamily="34" charset="0"/>
            </a:endParaRPr>
          </a:p>
          <a:p>
            <a:pPr marL="342900" lvl="0" indent="-342900" algn="just">
              <a:spcBef>
                <a:spcPts val="600"/>
              </a:spcBef>
              <a:spcAft>
                <a:spcPts val="600"/>
              </a:spcAft>
              <a:buFont typeface="+mj-lt"/>
              <a:buAutoNum type="arabicPeriod"/>
            </a:pPr>
            <a:r>
              <a:rPr lang="vi-VN"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Quan hệ tình dục không chuẩn bị, không mong muốn.</a:t>
            </a:r>
            <a:endParaRPr lang="en-US" sz="2800" dirty="0">
              <a:solidFill>
                <a:srgbClr val="002060"/>
              </a:solidFill>
              <a:latin typeface="Arial" panose="020B0604020202020204" pitchFamily="34" charset="0"/>
              <a:ea typeface="Courier New" panose="02070309020205020404" pitchFamily="49" charset="0"/>
              <a:cs typeface="Arial" panose="020B0604020202020204" pitchFamily="34" charset="0"/>
            </a:endParaRPr>
          </a:p>
          <a:p>
            <a:pPr marL="342900" lvl="0" indent="-342900" algn="just">
              <a:spcBef>
                <a:spcPts val="600"/>
              </a:spcBef>
              <a:spcAft>
                <a:spcPts val="600"/>
              </a:spcAft>
              <a:buFont typeface="+mj-lt"/>
              <a:buAutoNum type="arabicPeriod"/>
            </a:pPr>
            <a:r>
              <a:rPr lang="vi-VN"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Quan hệ tình dục trước hôn nhân, sống thử trước hôn nhân ngày càng phổ biến</a:t>
            </a:r>
            <a:r>
              <a:rPr lang="vi-VN" sz="2800" dirty="0">
                <a:solidFill>
                  <a:srgbClr val="002060"/>
                </a:solidFill>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237951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55366" cy="914400"/>
          </a:xfrm>
        </p:spPr>
        <p:txBody>
          <a:bodyPr>
            <a:noAutofit/>
          </a:bodyPr>
          <a:lstStyle/>
          <a:p>
            <a:pPr algn="ctr"/>
            <a:r>
              <a:rPr lang="vi-VN" sz="2400" b="1" dirty="0">
                <a:solidFill>
                  <a:srgbClr val="FF0000"/>
                </a:solidFill>
                <a:latin typeface="Arial" panose="020B0604020202020204" pitchFamily="34" charset="0"/>
                <a:cs typeface="Arial" panose="020B0604020202020204" pitchFamily="34" charset="0"/>
              </a:rPr>
              <a:t>2.11. NHỮNG NGUY CƠ CÓ THỂ GẶP KHI MANG THAI Ở TUỔI VTN</a:t>
            </a:r>
            <a:endParaRPr lang="en-US" sz="24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476656"/>
            <a:ext cx="11876691" cy="6393644"/>
          </a:xfrm>
        </p:spPr>
        <p:txBody>
          <a:bodyPr>
            <a:noAutofit/>
          </a:bodyPr>
          <a:lstStyle/>
          <a:p>
            <a:pPr marL="274320" lvl="1" indent="0" algn="just" fontAlgn="base">
              <a:spcBef>
                <a:spcPts val="0"/>
              </a:spcBef>
              <a:buNone/>
            </a:pPr>
            <a:r>
              <a:rPr lang="vi-VN" sz="2800" dirty="0">
                <a:solidFill>
                  <a:srgbClr val="FF0000"/>
                </a:solidFill>
                <a:latin typeface="Arial" panose="020B0604020202020204" pitchFamily="34" charset="0"/>
                <a:cs typeface="Arial" panose="020B0604020202020204" pitchFamily="34" charset="0"/>
              </a:rPr>
              <a:t>* Về sức khỏe</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 </a:t>
            </a:r>
          </a:p>
          <a:p>
            <a:pPr marL="0" lvl="0" indent="0" algn="just">
              <a:spcBef>
                <a:spcPts val="0"/>
              </a:spcBef>
              <a:buNone/>
            </a:pPr>
            <a:r>
              <a:rPr lang="vi-VN" sz="2800" dirty="0">
                <a:solidFill>
                  <a:srgbClr val="FF000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 Nguy cơ tử vong mẹ cao, mẹ dễ bị thiếu máu, tiền sản giật, đẻ non, sảy thai, </a:t>
            </a:r>
          </a:p>
          <a:p>
            <a:pPr marL="0" lvl="0" indent="0" algn="just">
              <a:spcBef>
                <a:spcPts val="0"/>
              </a:spcBef>
              <a:buNone/>
            </a:pPr>
            <a:r>
              <a:rPr lang="vi-VN" sz="2800" dirty="0">
                <a:solidFill>
                  <a:srgbClr val="002060"/>
                </a:solidFill>
                <a:latin typeface="Arial" panose="020B0604020202020204" pitchFamily="34" charset="0"/>
                <a:cs typeface="Arial" panose="020B0604020202020204" pitchFamily="34" charset="0"/>
              </a:rPr>
              <a:t>	- Chuyển dạ đình trệ do bất tương xứng thai khung chậu. Trong lúc sinh, biểu hiện: Đẻ khó, dễ phải can thiệp bằng các thủ thuật và phẫu thuật (forceps, giác kéo). </a:t>
            </a:r>
          </a:p>
          <a:p>
            <a:pPr marL="0" lvl="0" indent="0" algn="just">
              <a:spcBef>
                <a:spcPts val="0"/>
              </a:spcBef>
              <a:buNone/>
            </a:pPr>
            <a:r>
              <a:rPr lang="vi-VN" sz="2800" dirty="0">
                <a:solidFill>
                  <a:srgbClr val="002060"/>
                </a:solidFill>
                <a:latin typeface="Arial" panose="020B0604020202020204" pitchFamily="34" charset="0"/>
                <a:cs typeface="Arial" panose="020B0604020202020204" pitchFamily="34" charset="0"/>
              </a:rPr>
              <a:t>	- Tỷ lệ tử vong trẻ em dưới 1 tuổi sinh ra do các bà mẹ còn ở tuổi VTN cao hơn so với các bà mẹ sinh con ở tuổi trưởng thành.</a:t>
            </a:r>
            <a:r>
              <a:rPr lang="vi-VN" sz="2800" dirty="0">
                <a:latin typeface="Arial" panose="020B0604020202020204" pitchFamily="34" charset="0"/>
                <a:cs typeface="Arial" panose="020B0604020202020204" pitchFamily="34" charset="0"/>
              </a:rPr>
              <a:t> </a:t>
            </a:r>
          </a:p>
          <a:p>
            <a:pPr marL="0" lvl="0" indent="0" algn="just">
              <a:spcBef>
                <a:spcPts val="0"/>
              </a:spcBef>
              <a:buNone/>
            </a:pPr>
            <a:r>
              <a:rPr lang="vi-VN" sz="2800" dirty="0">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 Con bị</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suy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dưỡng</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nhẹ cân, bệnh tật và tử vong</a:t>
            </a:r>
            <a:endParaRPr lang="en-US" sz="2800" dirty="0">
              <a:solidFill>
                <a:srgbClr val="002060"/>
              </a:solidFill>
              <a:latin typeface="Arial" panose="020B0604020202020204" pitchFamily="34" charset="0"/>
              <a:cs typeface="Arial" panose="020B0604020202020204" pitchFamily="34" charset="0"/>
            </a:endParaRPr>
          </a:p>
          <a:p>
            <a:pPr lvl="0" algn="just">
              <a:spcBef>
                <a:spcPts val="0"/>
              </a:spcBef>
            </a:pPr>
            <a:r>
              <a:rPr lang="vi-VN" sz="2800" dirty="0">
                <a:solidFill>
                  <a:srgbClr val="FF0000"/>
                </a:solidFill>
                <a:latin typeface="Arial" panose="020B0604020202020204" pitchFamily="34" charset="0"/>
                <a:cs typeface="Arial" panose="020B0604020202020204" pitchFamily="34" charset="0"/>
              </a:rPr>
              <a:t> * </a:t>
            </a:r>
            <a:r>
              <a:rPr lang="en-US" sz="2800" dirty="0">
                <a:solidFill>
                  <a:srgbClr val="FF0000"/>
                </a:solidFill>
                <a:latin typeface="Arial" panose="020B0604020202020204" pitchFamily="34" charset="0"/>
                <a:cs typeface="Arial" panose="020B0604020202020204" pitchFamily="34" charset="0"/>
              </a:rPr>
              <a:t>V</a:t>
            </a:r>
            <a:r>
              <a:rPr lang="vi-VN" sz="2800" dirty="0">
                <a:solidFill>
                  <a:srgbClr val="FF0000"/>
                </a:solidFill>
                <a:latin typeface="Arial" panose="020B0604020202020204" pitchFamily="34" charset="0"/>
                <a:cs typeface="Arial" panose="020B0604020202020204" pitchFamily="34" charset="0"/>
              </a:rPr>
              <a:t>ề mặt kinh tế - xã hội: </a:t>
            </a:r>
          </a:p>
          <a:p>
            <a:pPr marL="0" lvl="0" indent="0" algn="just">
              <a:spcBef>
                <a:spcPts val="0"/>
              </a:spcBef>
              <a:buNone/>
            </a:pPr>
            <a:r>
              <a:rPr lang="vi-VN" sz="2800" dirty="0">
                <a:solidFill>
                  <a:srgbClr val="FF000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 Khi có thai VTN phải gián đoạn việc học hành,</a:t>
            </a:r>
          </a:p>
          <a:p>
            <a:pPr marL="0" lvl="0" indent="0" algn="just">
              <a:spcBef>
                <a:spcPts val="0"/>
              </a:spcBef>
              <a:buNone/>
            </a:pPr>
            <a:r>
              <a:rPr lang="vi-VN" sz="2800" dirty="0">
                <a:solidFill>
                  <a:srgbClr val="002060"/>
                </a:solidFill>
                <a:latin typeface="Arial" panose="020B0604020202020204" pitchFamily="34" charset="0"/>
                <a:cs typeface="Arial" panose="020B0604020202020204" pitchFamily="34" charset="0"/>
              </a:rPr>
              <a:t>	- Khó khăn về kinh tế và không kiếm được việc làm, dẫn VTN vào con đường bế tắc. </a:t>
            </a:r>
          </a:p>
          <a:p>
            <a:pPr marL="0" lvl="0" indent="0" algn="just">
              <a:spcBef>
                <a:spcPts val="0"/>
              </a:spcBef>
              <a:buNone/>
            </a:pPr>
            <a:r>
              <a:rPr lang="vi-VN" sz="2800" dirty="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582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22031" y="0"/>
            <a:ext cx="11377246" cy="523875"/>
          </a:xfrm>
        </p:spPr>
        <p:txBody>
          <a:bodyPr>
            <a:normAutofit/>
          </a:bodyPr>
          <a:lstStyle/>
          <a:p>
            <a:pPr algn="ctr"/>
            <a:r>
              <a:rPr lang="vi-VN" sz="2400" b="1" dirty="0">
                <a:solidFill>
                  <a:srgbClr val="FF0000"/>
                </a:solidFill>
                <a:latin typeface="Arial" panose="020B0604020202020204" pitchFamily="34" charset="0"/>
                <a:cs typeface="Arial" panose="020B0604020202020204" pitchFamily="34" charset="0"/>
              </a:rPr>
              <a:t>NHỮNG NGUY CƠ CÓ THỂ GẶP KHI MANG THAI Ở TUỔI VTN</a:t>
            </a:r>
            <a:endParaRPr lang="en-US" sz="24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523874"/>
            <a:ext cx="11799277" cy="6402219"/>
          </a:xfrm>
        </p:spPr>
        <p:txBody>
          <a:bodyPr>
            <a:normAutofit/>
          </a:bodyPr>
          <a:lstStyle/>
          <a:p>
            <a:pPr marL="274320" lvl="1" indent="0" algn="just" fontAlgn="base">
              <a:buNone/>
            </a:pPr>
            <a:r>
              <a:rPr lang="vi-VN" sz="2800" dirty="0">
                <a:solidFill>
                  <a:srgbClr val="FF0000"/>
                </a:solidFill>
                <a:latin typeface="Arial" panose="020B0604020202020204" pitchFamily="34" charset="0"/>
                <a:cs typeface="Arial" panose="020B0604020202020204" pitchFamily="34" charset="0"/>
              </a:rPr>
              <a:t>*Nguy cơ khi phá thai ở tuổi VTN</a:t>
            </a:r>
            <a:endParaRPr lang="en-US" sz="2800" dirty="0">
              <a:solidFill>
                <a:srgbClr val="FF0000"/>
              </a:solidFill>
              <a:latin typeface="Arial" panose="020B0604020202020204" pitchFamily="34" charset="0"/>
              <a:cs typeface="Arial" panose="020B0604020202020204" pitchFamily="34" charset="0"/>
            </a:endParaRPr>
          </a:p>
          <a:p>
            <a:pPr marL="0" lvl="0" indent="0" algn="just">
              <a:buNone/>
            </a:pPr>
            <a:r>
              <a:rPr lang="vi-VN" sz="2800" dirty="0">
                <a:solidFill>
                  <a:srgbClr val="002060"/>
                </a:solidFill>
                <a:latin typeface="Arial" panose="020B0604020202020204" pitchFamily="34" charset="0"/>
                <a:cs typeface="Arial" panose="020B0604020202020204" pitchFamily="34" charset="0"/>
              </a:rPr>
              <a:t>  	- </a:t>
            </a:r>
            <a:r>
              <a:rPr lang="vi-VN" sz="2800" dirty="0">
                <a:solidFill>
                  <a:srgbClr val="002060"/>
                </a:solidFill>
                <a:cs typeface="Arial" panose="020B0604020202020204" pitchFamily="34" charset="0"/>
              </a:rPr>
              <a:t>Hạnh phúc gia đình có thể bị rạn nứt, nhiều trường hợp lâm vào hoàn cảnh éo le, ảnh hưởng đến tương lai của VTN.</a:t>
            </a:r>
          </a:p>
          <a:p>
            <a:pPr marL="0" lvl="0" indent="0" algn="just">
              <a:buNone/>
            </a:pPr>
            <a:r>
              <a:rPr lang="vi-VN" sz="2800" dirty="0">
                <a:solidFill>
                  <a:srgbClr val="002060"/>
                </a:solidFill>
                <a:cs typeface="Arial" panose="020B0604020202020204" pitchFamily="34" charset="0"/>
              </a:rPr>
              <a:t>	- Làm mẹ sớm cũng có nguy cơ bị căng thẳng và khủng hoảng tâm lý.</a:t>
            </a:r>
          </a:p>
          <a:p>
            <a:pPr marL="0" lvl="0" indent="0" algn="just">
              <a:buNone/>
            </a:pPr>
            <a:r>
              <a:rPr lang="vi-VN" sz="2800" dirty="0">
                <a:solidFill>
                  <a:srgbClr val="002060"/>
                </a:solidFill>
                <a:latin typeface="Arial" panose="020B0604020202020204" pitchFamily="34" charset="0"/>
                <a:cs typeface="Arial" panose="020B0604020202020204" pitchFamily="34" charset="0"/>
              </a:rPr>
              <a:t>	- Do mặc cảm, xấu hổ nên VTN thường tìm kiếm dịch vụ phá thai không an toàn.</a:t>
            </a:r>
            <a:endParaRPr lang="en-US" sz="2800" dirty="0">
              <a:solidFill>
                <a:srgbClr val="002060"/>
              </a:solidFill>
              <a:latin typeface="Arial" panose="020B0604020202020204" pitchFamily="34" charset="0"/>
              <a:cs typeface="Arial" panose="020B0604020202020204" pitchFamily="34" charset="0"/>
            </a:endParaRPr>
          </a:p>
          <a:p>
            <a:pPr marL="0" lvl="0" indent="0" algn="just">
              <a:buNone/>
            </a:pPr>
            <a:r>
              <a:rPr lang="vi-VN" sz="2800" dirty="0">
                <a:solidFill>
                  <a:srgbClr val="002060"/>
                </a:solidFill>
                <a:latin typeface="Arial" panose="020B0604020202020204" pitchFamily="34" charset="0"/>
                <a:cs typeface="Arial" panose="020B0604020202020204" pitchFamily="34" charset="0"/>
              </a:rPr>
              <a:t>	- VTN thường không biết các dấu hiệu để nhận biết thai nghén, không biết tìm đến cơ sở y tế sớm, thường để muộn dẫn đến phá thai to.</a:t>
            </a:r>
            <a:endParaRPr lang="en-US" sz="2800" dirty="0">
              <a:solidFill>
                <a:srgbClr val="002060"/>
              </a:solidFill>
              <a:latin typeface="Arial" panose="020B0604020202020204" pitchFamily="34" charset="0"/>
              <a:cs typeface="Arial" panose="020B0604020202020204" pitchFamily="34" charset="0"/>
            </a:endParaRPr>
          </a:p>
          <a:p>
            <a:pPr marL="0" lvl="0" indent="0" algn="just">
              <a:buNone/>
            </a:pPr>
            <a:r>
              <a:rPr lang="vi-VN" sz="2800" dirty="0">
                <a:solidFill>
                  <a:srgbClr val="002060"/>
                </a:solidFill>
                <a:latin typeface="Arial" panose="020B0604020202020204" pitchFamily="34" charset="0"/>
                <a:cs typeface="Arial" panose="020B0604020202020204" pitchFamily="34" charset="0"/>
              </a:rPr>
              <a:t>	- Do cơ thể chưa phát triển hoàn chỉnh, tâm lý lại lo sợ nên thủ thuật phá thai ở VTN thường xảy ra nhiều tai biến hơn ở người trưởng thành.</a:t>
            </a:r>
            <a:endParaRPr lang="en-US" sz="2800" dirty="0">
              <a:solidFill>
                <a:srgbClr val="002060"/>
              </a:solidFill>
              <a:latin typeface="Arial" panose="020B0604020202020204" pitchFamily="34" charset="0"/>
              <a:cs typeface="Arial" panose="020B0604020202020204" pitchFamily="34" charset="0"/>
            </a:endParaRPr>
          </a:p>
          <a:p>
            <a:pPr lvl="0" algn="just"/>
            <a:r>
              <a:rPr lang="vi-VN" sz="2800" dirty="0">
                <a:solidFill>
                  <a:srgbClr val="002060"/>
                </a:solidFill>
                <a:latin typeface="Arial" panose="020B0604020202020204" pitchFamily="34" charset="0"/>
                <a:cs typeface="Arial" panose="020B0604020202020204" pitchFamily="34" charset="0"/>
              </a:rPr>
              <a:t> - Những ảnh hưởng tâm lý sau phá thai ở tuổi VTN có thể rất nặng nề và kéo dài.</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3312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3DFE69-7262-4D45-AEFB-548E30B13ED3}"/>
              </a:ext>
            </a:extLst>
          </p:cNvPr>
          <p:cNvSpPr>
            <a:spLocks noGrp="1"/>
          </p:cNvSpPr>
          <p:nvPr>
            <p:ph type="title"/>
          </p:nvPr>
        </p:nvSpPr>
        <p:spPr>
          <a:xfrm>
            <a:off x="357352" y="-29182"/>
            <a:ext cx="11519338" cy="610208"/>
          </a:xfrm>
        </p:spPr>
        <p:txBody>
          <a:bodyPr>
            <a:normAutofit/>
          </a:bodyPr>
          <a:lstStyle/>
          <a:p>
            <a:pPr algn="ctr"/>
            <a:r>
              <a:rPr lang="vi-VN" sz="2800" b="1" dirty="0">
                <a:solidFill>
                  <a:srgbClr val="FF0000"/>
                </a:solidFill>
                <a:latin typeface="Arial" panose="020B0604020202020204" pitchFamily="34" charset="0"/>
                <a:cs typeface="Arial" panose="020B0604020202020204" pitchFamily="34" charset="0"/>
              </a:rPr>
              <a:t>1. THÔNG TIN CHUNG</a:t>
            </a:r>
            <a:endParaRPr lang="en-US" sz="2800"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21DAF046-9FC5-4BD0-BD1D-64D663A458F4}"/>
              </a:ext>
            </a:extLst>
          </p:cNvPr>
          <p:cNvSpPr>
            <a:spLocks noGrp="1"/>
          </p:cNvSpPr>
          <p:nvPr>
            <p:ph idx="1"/>
          </p:nvPr>
        </p:nvSpPr>
        <p:spPr>
          <a:xfrm>
            <a:off x="0" y="581026"/>
            <a:ext cx="11782096" cy="6276974"/>
          </a:xfrm>
        </p:spPr>
        <p:txBody>
          <a:bodyPr>
            <a:normAutofit fontScale="25000" lnSpcReduction="20000"/>
          </a:bodyPr>
          <a:lstStyle/>
          <a:p>
            <a:pPr marL="0" indent="0" algn="just">
              <a:buNone/>
            </a:pPr>
            <a:r>
              <a:rPr lang="vi-VN" sz="7200" b="1" i="1" dirty="0">
                <a:solidFill>
                  <a:srgbClr val="FF0000"/>
                </a:solidFill>
                <a:cs typeface="Arial" panose="020B0604020202020204" pitchFamily="34" charset="0"/>
              </a:rPr>
              <a:t>1.1. Các văn bản  liên quan tới  CSSKSS- VTN-TN;</a:t>
            </a:r>
          </a:p>
          <a:p>
            <a:pPr marL="0" indent="0" algn="just">
              <a:buNone/>
            </a:pPr>
            <a:r>
              <a:rPr lang="vi-VN" sz="7200" i="1" dirty="0">
                <a:solidFill>
                  <a:schemeClr val="tx1"/>
                </a:solidFill>
                <a:cs typeface="Arial" panose="020B0604020202020204" pitchFamily="34" charset="0"/>
              </a:rPr>
              <a:t>- Luật Trẻ em năm 2016; Luật Thanh niên năm 2005.</a:t>
            </a:r>
          </a:p>
          <a:p>
            <a:pPr marL="0" indent="0" algn="just">
              <a:buNone/>
            </a:pPr>
            <a:r>
              <a:rPr lang="vi-VN" sz="7200" i="1" dirty="0">
                <a:solidFill>
                  <a:schemeClr val="tx1"/>
                </a:solidFill>
                <a:cs typeface="Arial" panose="020B0604020202020204" pitchFamily="34" charset="0"/>
              </a:rPr>
              <a:t>- Nghị quyết 20-NQ/TW ngày 25/10 /2017 của Hội nghị lần thứ sáu Ban chấp hành Trung ương khoá XII về công tác Bảo vệ, Chăm sóc và Nâng cao sức khỏe nhân dân trong tình hình mới.</a:t>
            </a:r>
          </a:p>
          <a:p>
            <a:pPr marL="0" indent="0" algn="just">
              <a:buNone/>
            </a:pPr>
            <a:r>
              <a:rPr lang="vi-VN" sz="7200" i="1" dirty="0">
                <a:solidFill>
                  <a:schemeClr val="tx1"/>
                </a:solidFill>
                <a:cs typeface="Arial" panose="020B0604020202020204" pitchFamily="34" charset="0"/>
              </a:rPr>
              <a:t>- Nghị quyết 21-NQ/TW ngày 25/10 /2017 của Hội nghị lần thứ sáu Ban chấp hành Trung ương khoá XII về công tác dân số trong tình hình mới.</a:t>
            </a:r>
          </a:p>
          <a:p>
            <a:pPr marL="0" indent="0" algn="just">
              <a:buNone/>
            </a:pPr>
            <a:r>
              <a:rPr lang="vi-VN" sz="7200" i="1" dirty="0">
                <a:solidFill>
                  <a:schemeClr val="tx1"/>
                </a:solidFill>
                <a:cs typeface="Arial" panose="020B0604020202020204" pitchFamily="34" charset="0"/>
              </a:rPr>
              <a:t>- Nghị định số 120/2007/NĐ-CP ngày 23/7/2007 của Chính phủ hướng dẫn thi hành một số điều của Luật Thanh niên và Nghị định số 78/2017/NĐ-CP ngày 03/07/2017 của Chính phủ sửa đổi, bổ sung một số điều của Nghị định số 120/2007/NĐ-CP.</a:t>
            </a:r>
          </a:p>
          <a:p>
            <a:pPr marL="0" indent="0" algn="just">
              <a:buNone/>
            </a:pPr>
            <a:r>
              <a:rPr lang="vi-VN" sz="7200" i="1" dirty="0">
                <a:solidFill>
                  <a:schemeClr val="tx1"/>
                </a:solidFill>
                <a:cs typeface="Arial" panose="020B0604020202020204" pitchFamily="34" charset="0"/>
              </a:rPr>
              <a:t>- Quyết định số 2474/QĐ-TTg ngày 30/12/2011 của Thủ tướng Chính phủ phê duyệt Chiến lược phát triển thanh niên Việt Nam giai đoạn 2011 - 2020.</a:t>
            </a:r>
          </a:p>
          <a:p>
            <a:pPr marL="0" indent="0" algn="just">
              <a:buNone/>
            </a:pPr>
            <a:r>
              <a:rPr lang="vi-VN" sz="7200" i="1" dirty="0">
                <a:solidFill>
                  <a:schemeClr val="tx1"/>
                </a:solidFill>
                <a:cs typeface="Arial" panose="020B0604020202020204" pitchFamily="34" charset="0"/>
              </a:rPr>
              <a:t>- Quyết định số 1679/QĐ-TTg ngày 22/11/2019 của Thủ tướng Chính phủ về Chiến lược Dân số Việt Nam đến năm 2030.</a:t>
            </a:r>
          </a:p>
          <a:p>
            <a:pPr marL="0" indent="0" algn="just">
              <a:buNone/>
            </a:pPr>
            <a:r>
              <a:rPr lang="vi-VN" sz="7200" i="1" dirty="0">
                <a:solidFill>
                  <a:schemeClr val="tx1"/>
                </a:solidFill>
                <a:cs typeface="Arial" panose="020B0604020202020204" pitchFamily="34" charset="0"/>
              </a:rPr>
              <a:t>- Quyết định số 2010/QĐ-BYT ngày 07/6/2006 của Bộ Y tế ban hành Kế hoạch tổng thể quốc gia về Bảo vệ, chăm sóc và nâng cao sức khỏe của vị thành niên và thanh niên Việt Nam giai đoạn 2006 - 2010, định hướng đến năm 2020.</a:t>
            </a:r>
          </a:p>
          <a:p>
            <a:pPr marL="0" indent="0" algn="just">
              <a:buNone/>
            </a:pPr>
            <a:r>
              <a:rPr lang="vi-VN" sz="7200" i="1" dirty="0">
                <a:solidFill>
                  <a:schemeClr val="tx1"/>
                </a:solidFill>
                <a:cs typeface="Arial" panose="020B0604020202020204" pitchFamily="34" charset="0"/>
              </a:rPr>
              <a:t>- Quyết định số 4128/QĐ-BYT ngày 29/7/2016 phê duyệt tài liệu Hướng dẫn quốc gia về các dịch vụ chăm sóc sức khỏe sinh sản</a:t>
            </a:r>
          </a:p>
          <a:p>
            <a:pPr marL="0" indent="0" algn="just">
              <a:buNone/>
            </a:pPr>
            <a:r>
              <a:rPr lang="vi-VN" sz="7200" i="1" dirty="0">
                <a:solidFill>
                  <a:schemeClr val="tx1"/>
                </a:solidFill>
                <a:cs typeface="Arial" panose="020B0604020202020204" pitchFamily="34" charset="0"/>
              </a:rPr>
              <a:t>- Chiến lược toàn cầu về sức khỏe phụ nữ, trẻ em và vị thành niên giai đoạn 2016-2030 của Liên hiệp quốc</a:t>
            </a:r>
          </a:p>
          <a:p>
            <a:pPr marL="0" indent="0" algn="just">
              <a:buNone/>
            </a:pPr>
            <a:r>
              <a:rPr lang="vi-VN" sz="7200" i="1" dirty="0">
                <a:solidFill>
                  <a:schemeClr val="tx1"/>
                </a:solidFill>
                <a:cs typeface="Arial" panose="020B0604020202020204" pitchFamily="34" charset="0"/>
              </a:rPr>
              <a:t>- Tuyên bố Nairobi 2019 của Liên hiệp quốc 25 năm sau Hội nghị quốc tế về Dân số và Phát triển: thúc đẩy sự cam kết của các Quốc gia trong việc thực hiện Chương trình hành động của ICPD cũng như thực hiện các Mục tiêu Phát triển bền vững SDGs vào năm 2030.</a:t>
            </a:r>
          </a:p>
          <a:p>
            <a:endParaRPr lang="en-US" dirty="0"/>
          </a:p>
        </p:txBody>
      </p:sp>
    </p:spTree>
    <p:extLst>
      <p:ext uri="{BB962C8B-B14F-4D97-AF65-F5344CB8AC3E}">
        <p14:creationId xmlns:p14="http://schemas.microsoft.com/office/powerpoint/2010/main" val="39308854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5F02F2-B2A9-44C1-85F6-3C64519AADDA}"/>
              </a:ext>
            </a:extLst>
          </p:cNvPr>
          <p:cNvSpPr>
            <a:spLocks noGrp="1"/>
          </p:cNvSpPr>
          <p:nvPr>
            <p:ph type="title"/>
          </p:nvPr>
        </p:nvSpPr>
        <p:spPr>
          <a:xfrm>
            <a:off x="0" y="0"/>
            <a:ext cx="11614826" cy="719847"/>
          </a:xfrm>
        </p:spPr>
        <p:txBody>
          <a:bodyPr>
            <a:normAutofit fontScale="90000"/>
          </a:bodyPr>
          <a:lstStyle/>
          <a:p>
            <a:pPr algn="ctr"/>
            <a:r>
              <a:rPr lang="vi-VN" sz="2800" b="1" dirty="0">
                <a:solidFill>
                  <a:srgbClr val="FF0000"/>
                </a:solidFill>
                <a:latin typeface="+mn-lt"/>
              </a:rPr>
              <a:t>3. PHÒNG TRÁNH BẠO LỰC HỌC ĐƯỜNG,</a:t>
            </a:r>
            <a:r>
              <a:rPr lang="vi-VN" sz="2400" b="1" dirty="0">
                <a:solidFill>
                  <a:srgbClr val="FF0000"/>
                </a:solidFill>
                <a:latin typeface="+mn-lt"/>
              </a:rPr>
              <a:t/>
            </a:r>
            <a:br>
              <a:rPr lang="vi-VN" sz="2400" b="1" dirty="0">
                <a:solidFill>
                  <a:srgbClr val="FF0000"/>
                </a:solidFill>
                <a:latin typeface="+mn-lt"/>
              </a:rPr>
            </a:br>
            <a:endParaRPr lang="en-US" sz="2400" b="1" dirty="0">
              <a:solidFill>
                <a:srgbClr val="FF0000"/>
              </a:solidFill>
              <a:latin typeface="+mn-lt"/>
            </a:endParaRPr>
          </a:p>
        </p:txBody>
      </p:sp>
      <p:sp>
        <p:nvSpPr>
          <p:cNvPr id="3" name="Content Placeholder 2">
            <a:extLst>
              <a:ext uri="{FF2B5EF4-FFF2-40B4-BE49-F238E27FC236}">
                <a16:creationId xmlns="" xmlns:a16="http://schemas.microsoft.com/office/drawing/2014/main" id="{96E8B451-C2B3-42F4-9072-DF3DA091D8E8}"/>
              </a:ext>
            </a:extLst>
          </p:cNvPr>
          <p:cNvSpPr>
            <a:spLocks noGrp="1"/>
          </p:cNvSpPr>
          <p:nvPr>
            <p:ph idx="1"/>
          </p:nvPr>
        </p:nvSpPr>
        <p:spPr>
          <a:xfrm>
            <a:off x="677334" y="787941"/>
            <a:ext cx="3106726" cy="5253422"/>
          </a:xfrm>
        </p:spPr>
        <p:txBody>
          <a:bodyPr/>
          <a:lstStyle/>
          <a:p>
            <a:r>
              <a:rPr lang="en-US" sz="2800" dirty="0" err="1">
                <a:solidFill>
                  <a:srgbClr val="FF0000"/>
                </a:solidFill>
                <a:latin typeface="Arial" panose="020B0604020202020204" pitchFamily="34" charset="0"/>
                <a:cs typeface="Arial" panose="020B0604020202020204" pitchFamily="34" charset="0"/>
              </a:rPr>
              <a:t>Bạo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về</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chất</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Cá</a:t>
            </a:r>
            <a:r>
              <a:rPr lang="en-US" sz="2800" dirty="0">
                <a:solidFill>
                  <a:srgbClr val="FF0000"/>
                </a:solidFill>
                <a:latin typeface="Arial" panose="020B0604020202020204" pitchFamily="34" charset="0"/>
                <a:cs typeface="Arial" panose="020B0604020202020204" pitchFamily="34" charset="0"/>
              </a:rPr>
              <a:t> nhân</a:t>
            </a:r>
          </a:p>
          <a:p>
            <a:r>
              <a:rPr lang="en-US" sz="2800" dirty="0" err="1">
                <a:solidFill>
                  <a:srgbClr val="FF0000"/>
                </a:solidFill>
                <a:latin typeface="Arial" panose="020B0604020202020204" pitchFamily="34" charset="0"/>
                <a:cs typeface="Arial" panose="020B0604020202020204" pitchFamily="34" charset="0"/>
              </a:rPr>
              <a:t>Tập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thể</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Bạo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về</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thần</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Cá</a:t>
            </a:r>
            <a:r>
              <a:rPr lang="en-US" sz="2800" dirty="0">
                <a:solidFill>
                  <a:srgbClr val="FF0000"/>
                </a:solidFill>
                <a:latin typeface="Arial" panose="020B0604020202020204" pitchFamily="34" charset="0"/>
                <a:cs typeface="Arial" panose="020B0604020202020204" pitchFamily="34" charset="0"/>
              </a:rPr>
              <a:t> nhân</a:t>
            </a:r>
          </a:p>
          <a:p>
            <a:r>
              <a:rPr lang="en-US" sz="2800" dirty="0" err="1">
                <a:solidFill>
                  <a:srgbClr val="FF0000"/>
                </a:solidFill>
                <a:latin typeface="Arial" panose="020B0604020202020204" pitchFamily="34" charset="0"/>
                <a:cs typeface="Arial" panose="020B0604020202020204" pitchFamily="34" charset="0"/>
              </a:rPr>
              <a:t>Tập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thể</a:t>
            </a:r>
            <a:endParaRPr lang="en-US" sz="2800" dirty="0">
              <a:solidFill>
                <a:srgbClr val="FF0000"/>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 xmlns:a16="http://schemas.microsoft.com/office/drawing/2014/main" id="{A15F8704-B12E-4EC0-BCE7-EF90F808AE74}"/>
              </a:ext>
            </a:extLst>
          </p:cNvPr>
          <p:cNvPicPr>
            <a:picLocks noChangeAspect="1"/>
          </p:cNvPicPr>
          <p:nvPr/>
        </p:nvPicPr>
        <p:blipFill>
          <a:blip r:embed="rId2"/>
          <a:stretch>
            <a:fillRect/>
          </a:stretch>
        </p:blipFill>
        <p:spPr>
          <a:xfrm>
            <a:off x="4561554" y="787941"/>
            <a:ext cx="7053272" cy="6070059"/>
          </a:xfrm>
          <a:prstGeom prst="rect">
            <a:avLst/>
          </a:prstGeom>
        </p:spPr>
      </p:pic>
    </p:spTree>
    <p:extLst>
      <p:ext uri="{BB962C8B-B14F-4D97-AF65-F5344CB8AC3E}">
        <p14:creationId xmlns:p14="http://schemas.microsoft.com/office/powerpoint/2010/main" val="3495139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8CAA1A-20DB-4122-9118-542DED729C48}"/>
              </a:ext>
            </a:extLst>
          </p:cNvPr>
          <p:cNvSpPr>
            <a:spLocks noGrp="1"/>
          </p:cNvSpPr>
          <p:nvPr>
            <p:ph type="title"/>
          </p:nvPr>
        </p:nvSpPr>
        <p:spPr>
          <a:xfrm>
            <a:off x="1" y="0"/>
            <a:ext cx="11284084" cy="525294"/>
          </a:xfrm>
        </p:spPr>
        <p:txBody>
          <a:bodyPr>
            <a:normAutofit/>
          </a:bodyPr>
          <a:lstStyle/>
          <a:p>
            <a:pPr algn="ctr"/>
            <a:r>
              <a:rPr lang="vi-VN" sz="2800" b="1" dirty="0">
                <a:solidFill>
                  <a:srgbClr val="FF0000"/>
                </a:solidFill>
                <a:latin typeface="Arial" panose="020B0604020202020204" pitchFamily="34" charset="0"/>
                <a:cs typeface="Arial" panose="020B0604020202020204" pitchFamily="34" charset="0"/>
              </a:rPr>
              <a:t>4. </a:t>
            </a:r>
            <a:r>
              <a:rPr lang="en-US" sz="2800" b="1" dirty="0">
                <a:solidFill>
                  <a:srgbClr val="FF0000"/>
                </a:solidFill>
                <a:latin typeface="Arial" panose="020B0604020202020204" pitchFamily="34" charset="0"/>
                <a:cs typeface="Arial" panose="020B0604020202020204" pitchFamily="34" charset="0"/>
              </a:rPr>
              <a:t>XÂM HẠI TÌNH DỤC Ở TUỔI VTN</a:t>
            </a:r>
          </a:p>
        </p:txBody>
      </p:sp>
      <p:pic>
        <p:nvPicPr>
          <p:cNvPr id="5" name="Content Placeholder 4">
            <a:extLst>
              <a:ext uri="{FF2B5EF4-FFF2-40B4-BE49-F238E27FC236}">
                <a16:creationId xmlns="" xmlns:a16="http://schemas.microsoft.com/office/drawing/2014/main" id="{56FEC196-05DA-4A76-B6F5-06E04ABDC63C}"/>
              </a:ext>
            </a:extLst>
          </p:cNvPr>
          <p:cNvPicPr>
            <a:picLocks noGrp="1" noChangeAspect="1"/>
          </p:cNvPicPr>
          <p:nvPr>
            <p:ph idx="1"/>
          </p:nvPr>
        </p:nvPicPr>
        <p:blipFill>
          <a:blip r:embed="rId2"/>
          <a:stretch>
            <a:fillRect/>
          </a:stretch>
        </p:blipFill>
        <p:spPr>
          <a:xfrm>
            <a:off x="0" y="525294"/>
            <a:ext cx="11682919" cy="6225702"/>
          </a:xfrm>
          <a:prstGeom prst="rect">
            <a:avLst/>
          </a:prstGeom>
        </p:spPr>
      </p:pic>
    </p:spTree>
    <p:extLst>
      <p:ext uri="{BB962C8B-B14F-4D97-AF65-F5344CB8AC3E}">
        <p14:creationId xmlns:p14="http://schemas.microsoft.com/office/powerpoint/2010/main" val="7771790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57BAADA-A273-4FD6-AB2F-44C49108C994}"/>
              </a:ext>
            </a:extLst>
          </p:cNvPr>
          <p:cNvPicPr>
            <a:picLocks noChangeAspect="1"/>
          </p:cNvPicPr>
          <p:nvPr/>
        </p:nvPicPr>
        <p:blipFill>
          <a:blip r:embed="rId3"/>
          <a:stretch>
            <a:fillRect/>
          </a:stretch>
        </p:blipFill>
        <p:spPr>
          <a:xfrm>
            <a:off x="126460" y="457200"/>
            <a:ext cx="11556459" cy="6400800"/>
          </a:xfrm>
          <a:prstGeom prst="rect">
            <a:avLst/>
          </a:prstGeom>
        </p:spPr>
      </p:pic>
      <p:sp>
        <p:nvSpPr>
          <p:cNvPr id="2" name="Title 1">
            <a:extLst>
              <a:ext uri="{FF2B5EF4-FFF2-40B4-BE49-F238E27FC236}">
                <a16:creationId xmlns="" xmlns:a16="http://schemas.microsoft.com/office/drawing/2014/main" id="{8DA07A99-00C1-425A-B3C4-91AEFDEAC62C}"/>
              </a:ext>
            </a:extLst>
          </p:cNvPr>
          <p:cNvSpPr>
            <a:spLocks noGrp="1"/>
          </p:cNvSpPr>
          <p:nvPr>
            <p:ph type="title"/>
          </p:nvPr>
        </p:nvSpPr>
        <p:spPr>
          <a:xfrm>
            <a:off x="1" y="97277"/>
            <a:ext cx="11682918" cy="719361"/>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LẠM DỤNG, XÂM HẠI TÌNH DỤC</a:t>
            </a:r>
          </a:p>
        </p:txBody>
      </p:sp>
    </p:spTree>
    <p:extLst>
      <p:ext uri="{BB962C8B-B14F-4D97-AF65-F5344CB8AC3E}">
        <p14:creationId xmlns:p14="http://schemas.microsoft.com/office/powerpoint/2010/main" val="42117925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F885F1-49F4-482F-9ADA-36D743514724}"/>
              </a:ext>
            </a:extLst>
          </p:cNvPr>
          <p:cNvSpPr>
            <a:spLocks noGrp="1"/>
          </p:cNvSpPr>
          <p:nvPr>
            <p:ph type="title"/>
          </p:nvPr>
        </p:nvSpPr>
        <p:spPr>
          <a:xfrm>
            <a:off x="1" y="0"/>
            <a:ext cx="11634280" cy="632298"/>
          </a:xfrm>
        </p:spPr>
        <p:txBody>
          <a:bodyPr>
            <a:normAutofit/>
          </a:bodyPr>
          <a:lstStyle/>
          <a:p>
            <a:pPr algn="ctr"/>
            <a:r>
              <a:rPr lang="en-US" sz="2800" b="1" dirty="0">
                <a:solidFill>
                  <a:srgbClr val="FF0000"/>
                </a:solidFill>
              </a:rPr>
              <a:t>XÂM HẠI TÌNH DỤC Ở TUỔI VTN</a:t>
            </a:r>
          </a:p>
        </p:txBody>
      </p:sp>
      <p:sp>
        <p:nvSpPr>
          <p:cNvPr id="3" name="Content Placeholder 2">
            <a:extLst>
              <a:ext uri="{FF2B5EF4-FFF2-40B4-BE49-F238E27FC236}">
                <a16:creationId xmlns="" xmlns:a16="http://schemas.microsoft.com/office/drawing/2014/main" id="{25512D94-EEEA-4789-A7EE-AAD05087D292}"/>
              </a:ext>
            </a:extLst>
          </p:cNvPr>
          <p:cNvSpPr>
            <a:spLocks noGrp="1"/>
          </p:cNvSpPr>
          <p:nvPr>
            <p:ph idx="1"/>
          </p:nvPr>
        </p:nvSpPr>
        <p:spPr>
          <a:xfrm>
            <a:off x="175097" y="632299"/>
            <a:ext cx="11459183" cy="5409064"/>
          </a:xfrm>
        </p:spPr>
        <p:txBody>
          <a:bodyPr/>
          <a:lstStyle/>
          <a:p>
            <a:pPr marL="0" indent="0" algn="just">
              <a:buNone/>
            </a:pPr>
            <a:r>
              <a:rPr lang="vi-VN" sz="3200" dirty="0">
                <a:solidFill>
                  <a:srgbClr val="FF0000"/>
                </a:solidFill>
              </a:rPr>
              <a:t>* Khái niệm: </a:t>
            </a:r>
          </a:p>
          <a:p>
            <a:pPr algn="just"/>
            <a:r>
              <a:rPr lang="vi-VN" sz="3200" dirty="0">
                <a:solidFill>
                  <a:srgbClr val="FF0000"/>
                </a:solidFill>
              </a:rPr>
              <a:t>Quấy rối tình dục: là lời nói, cử chỉ, hành động sàm sỡ của một người ham muốn tình dục đối với người khác và làm cho người kia khó chịu</a:t>
            </a:r>
          </a:p>
          <a:p>
            <a:pPr algn="just"/>
            <a:r>
              <a:rPr lang="vi-VN" sz="3200" dirty="0">
                <a:solidFill>
                  <a:srgbClr val="FF0000"/>
                </a:solidFill>
              </a:rPr>
              <a:t>Xâm hại tình dục: là sự lôi kéo, cưỡng bức người khác (ngoài ý muốn của người đó) vào các hoạt động tình dục nhằm thỏa mãn dục vọng của mình.</a:t>
            </a:r>
          </a:p>
          <a:p>
            <a:endParaRPr lang="en-US" dirty="0"/>
          </a:p>
        </p:txBody>
      </p:sp>
    </p:spTree>
    <p:extLst>
      <p:ext uri="{BB962C8B-B14F-4D97-AF65-F5344CB8AC3E}">
        <p14:creationId xmlns:p14="http://schemas.microsoft.com/office/powerpoint/2010/main" val="3486976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97EF0A-8DDC-4DA5-823F-197F1401AD71}"/>
              </a:ext>
            </a:extLst>
          </p:cNvPr>
          <p:cNvSpPr>
            <a:spLocks noGrp="1"/>
          </p:cNvSpPr>
          <p:nvPr>
            <p:ph type="title"/>
          </p:nvPr>
        </p:nvSpPr>
        <p:spPr>
          <a:xfrm>
            <a:off x="107005" y="0"/>
            <a:ext cx="11293812" cy="603115"/>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NHỮNG ĐIỀU CẦN BIẾT VỀ XÂM HẠI TÌNH DỤC TRẺ EM</a:t>
            </a:r>
          </a:p>
        </p:txBody>
      </p:sp>
      <p:sp>
        <p:nvSpPr>
          <p:cNvPr id="3" name="Content Placeholder 2">
            <a:extLst>
              <a:ext uri="{FF2B5EF4-FFF2-40B4-BE49-F238E27FC236}">
                <a16:creationId xmlns="" xmlns:a16="http://schemas.microsoft.com/office/drawing/2014/main" id="{D5AAB893-F925-4F05-9E6F-6A890A82ABCE}"/>
              </a:ext>
            </a:extLst>
          </p:cNvPr>
          <p:cNvSpPr>
            <a:spLocks noGrp="1"/>
          </p:cNvSpPr>
          <p:nvPr>
            <p:ph idx="1"/>
          </p:nvPr>
        </p:nvSpPr>
        <p:spPr>
          <a:xfrm>
            <a:off x="677334" y="603115"/>
            <a:ext cx="10577568" cy="5438247"/>
          </a:xfrm>
        </p:spPr>
        <p:txBody>
          <a:bodyPr/>
          <a:lstStyle/>
          <a:p>
            <a:r>
              <a:rPr lang="vi-VN" sz="2800" dirty="0">
                <a:solidFill>
                  <a:srgbClr val="FF0000"/>
                </a:solidFill>
              </a:rPr>
              <a:t>Hành vi nào ?</a:t>
            </a:r>
          </a:p>
          <a:p>
            <a:r>
              <a:rPr lang="vi-VN" sz="2800" dirty="0">
                <a:solidFill>
                  <a:srgbClr val="FF0000"/>
                </a:solidFill>
              </a:rPr>
              <a:t>Thủ phạm là ai ?</a:t>
            </a:r>
          </a:p>
          <a:p>
            <a:r>
              <a:rPr lang="vi-VN" sz="2800" dirty="0">
                <a:solidFill>
                  <a:srgbClr val="FF0000"/>
                </a:solidFill>
              </a:rPr>
              <a:t>Dụ dỗ trẻ em thế nào ?</a:t>
            </a:r>
          </a:p>
          <a:p>
            <a:r>
              <a:rPr lang="vi-VN" sz="2800" dirty="0">
                <a:solidFill>
                  <a:srgbClr val="FF0000"/>
                </a:solidFill>
              </a:rPr>
              <a:t>“Nguyên tắc vùng đồ bơi”</a:t>
            </a:r>
          </a:p>
          <a:p>
            <a:r>
              <a:rPr lang="vi-VN" sz="2800" dirty="0">
                <a:solidFill>
                  <a:srgbClr val="FF0000"/>
                </a:solidFill>
              </a:rPr>
              <a:t>“Quy tắc 5 ngón tay”</a:t>
            </a:r>
          </a:p>
          <a:p>
            <a:r>
              <a:rPr lang="vi-VN" sz="2800" dirty="0">
                <a:solidFill>
                  <a:srgbClr val="FF0000"/>
                </a:solidFill>
              </a:rPr>
              <a:t>“5 cảnh báo xấu”</a:t>
            </a:r>
          </a:p>
          <a:p>
            <a:r>
              <a:rPr lang="vi-VN" sz="2800" dirty="0">
                <a:solidFill>
                  <a:srgbClr val="FF0000"/>
                </a:solidFill>
              </a:rPr>
              <a:t>“3 bước xử lý”</a:t>
            </a:r>
          </a:p>
          <a:p>
            <a:r>
              <a:rPr lang="vi-VN" sz="2800" dirty="0">
                <a:solidFill>
                  <a:srgbClr val="FF0000"/>
                </a:solidFill>
              </a:rPr>
              <a:t>Một số kỹ năng thoát thân khi bị xâm hại</a:t>
            </a:r>
          </a:p>
          <a:p>
            <a:endParaRPr lang="vi-VN" dirty="0"/>
          </a:p>
          <a:p>
            <a:endParaRPr lang="en-US" dirty="0"/>
          </a:p>
        </p:txBody>
      </p:sp>
    </p:spTree>
    <p:extLst>
      <p:ext uri="{BB962C8B-B14F-4D97-AF65-F5344CB8AC3E}">
        <p14:creationId xmlns:p14="http://schemas.microsoft.com/office/powerpoint/2010/main" val="36207487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BC9D08-1022-4FBF-987B-5722D1EC47AE}"/>
              </a:ext>
            </a:extLst>
          </p:cNvPr>
          <p:cNvSpPr>
            <a:spLocks noGrp="1"/>
          </p:cNvSpPr>
          <p:nvPr>
            <p:ph type="title"/>
          </p:nvPr>
        </p:nvSpPr>
        <p:spPr>
          <a:xfrm>
            <a:off x="-68825" y="0"/>
            <a:ext cx="11749548" cy="550606"/>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HÀNH VI NÀO ?</a:t>
            </a:r>
          </a:p>
        </p:txBody>
      </p:sp>
      <p:sp>
        <p:nvSpPr>
          <p:cNvPr id="3" name="Content Placeholder 2">
            <a:extLst>
              <a:ext uri="{FF2B5EF4-FFF2-40B4-BE49-F238E27FC236}">
                <a16:creationId xmlns="" xmlns:a16="http://schemas.microsoft.com/office/drawing/2014/main" id="{0247106E-F1DF-4687-9071-749FC118AFCB}"/>
              </a:ext>
            </a:extLst>
          </p:cNvPr>
          <p:cNvSpPr>
            <a:spLocks noGrp="1"/>
          </p:cNvSpPr>
          <p:nvPr>
            <p:ph idx="1"/>
          </p:nvPr>
        </p:nvSpPr>
        <p:spPr>
          <a:xfrm>
            <a:off x="0" y="550606"/>
            <a:ext cx="11680723" cy="6307394"/>
          </a:xfrm>
        </p:spPr>
        <p:txBody>
          <a:bodyPr>
            <a:normAutofit/>
          </a:bodyPr>
          <a:lstStyle/>
          <a:p>
            <a:r>
              <a:rPr lang="vi-VN" sz="2800" dirty="0">
                <a:solidFill>
                  <a:srgbClr val="FF0000"/>
                </a:solidFill>
              </a:rPr>
              <a:t>Đa dạng, Không ngờ, Khó phát hiện, Từ “nhẹ” đến “nặng”</a:t>
            </a:r>
          </a:p>
          <a:p>
            <a:r>
              <a:rPr lang="vi-VN" sz="2800" dirty="0">
                <a:solidFill>
                  <a:srgbClr val="FF0000"/>
                </a:solidFill>
              </a:rPr>
              <a:t>Thường bắt đầu từ những hành vi vỗ về, ôm ấp…</a:t>
            </a:r>
          </a:p>
          <a:p>
            <a:r>
              <a:rPr lang="vi-VN" sz="2800" dirty="0">
                <a:solidFill>
                  <a:srgbClr val="FF0000"/>
                </a:solidFill>
              </a:rPr>
              <a:t>Thường các con chấp nhận vì không mang tính đe dọa và thậm chí có thể còn làm cho trẻ thấy thích thú. </a:t>
            </a:r>
          </a:p>
          <a:p>
            <a:r>
              <a:rPr lang="vi-VN" sz="2800" dirty="0">
                <a:solidFill>
                  <a:srgbClr val="FF0000"/>
                </a:solidFill>
              </a:rPr>
              <a:t>Dần dần, kẻ xâm hại tiến tới những hành vi tình dục… </a:t>
            </a:r>
          </a:p>
          <a:p>
            <a:r>
              <a:rPr lang="vi-VN" sz="2800" dirty="0">
                <a:solidFill>
                  <a:srgbClr val="FF0000"/>
                </a:solidFill>
              </a:rPr>
              <a:t>Kẻ xâm hại thường dặn trẻ phải giữ kín chuyện xảy ra; </a:t>
            </a:r>
          </a:p>
          <a:p>
            <a:r>
              <a:rPr lang="vi-VN" sz="2800" dirty="0">
                <a:solidFill>
                  <a:srgbClr val="FF0000"/>
                </a:solidFill>
              </a:rPr>
              <a:t>Các con thường bị mua chuộc bằng các món quà, bánh kẹo. </a:t>
            </a:r>
          </a:p>
          <a:p>
            <a:r>
              <a:rPr lang="vi-VN" sz="2800" dirty="0">
                <a:solidFill>
                  <a:srgbClr val="FF0000"/>
                </a:solidFill>
              </a:rPr>
              <a:t>Một số con bị đe dọa</a:t>
            </a:r>
            <a:endParaRPr lang="en-US" sz="2800" dirty="0">
              <a:solidFill>
                <a:srgbClr val="FF0000"/>
              </a:solidFill>
            </a:endParaRPr>
          </a:p>
        </p:txBody>
      </p:sp>
    </p:spTree>
    <p:extLst>
      <p:ext uri="{BB962C8B-B14F-4D97-AF65-F5344CB8AC3E}">
        <p14:creationId xmlns:p14="http://schemas.microsoft.com/office/powerpoint/2010/main" val="42652084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34D645-B993-40CC-B62B-45DAED4DD829}"/>
              </a:ext>
            </a:extLst>
          </p:cNvPr>
          <p:cNvSpPr>
            <a:spLocks noGrp="1"/>
          </p:cNvSpPr>
          <p:nvPr>
            <p:ph type="title"/>
          </p:nvPr>
        </p:nvSpPr>
        <p:spPr>
          <a:xfrm>
            <a:off x="1238655" y="75917"/>
            <a:ext cx="8596668" cy="750937"/>
          </a:xfrm>
        </p:spPr>
        <p:txBody>
          <a:bodyPr>
            <a:normAutofit/>
          </a:bodyPr>
          <a:lstStyle/>
          <a:p>
            <a:pPr algn="ctr"/>
            <a:r>
              <a:rPr lang="en-US" sz="3200" dirty="0">
                <a:solidFill>
                  <a:srgbClr val="FF0000"/>
                </a:solidFill>
              </a:rPr>
              <a:t>HÌNH ẢNH MINH HỌA</a:t>
            </a:r>
          </a:p>
        </p:txBody>
      </p:sp>
      <p:sp>
        <p:nvSpPr>
          <p:cNvPr id="6" name="Content Placeholder 5">
            <a:extLst>
              <a:ext uri="{FF2B5EF4-FFF2-40B4-BE49-F238E27FC236}">
                <a16:creationId xmlns="" xmlns:a16="http://schemas.microsoft.com/office/drawing/2014/main" id="{7424AA7C-34B0-4612-82A9-4A7FA3CEC5E4}"/>
              </a:ext>
            </a:extLst>
          </p:cNvPr>
          <p:cNvSpPr>
            <a:spLocks noGrp="1"/>
          </p:cNvSpPr>
          <p:nvPr>
            <p:ph idx="1"/>
          </p:nvPr>
        </p:nvSpPr>
        <p:spPr>
          <a:xfrm>
            <a:off x="784337" y="6245157"/>
            <a:ext cx="10635935" cy="536926"/>
          </a:xfrm>
        </p:spPr>
        <p:txBody>
          <a:bodyPr>
            <a:normAutofit lnSpcReduction="10000"/>
          </a:bodyPr>
          <a:lstStyle/>
          <a:p>
            <a:pPr marL="0" indent="0" algn="ctr">
              <a:buNone/>
            </a:pPr>
            <a:r>
              <a:rPr lang="en-US" sz="3200" dirty="0">
                <a:solidFill>
                  <a:srgbClr val="FF0000"/>
                </a:solidFill>
                <a:latin typeface="Arial" panose="020B0604020202020204" pitchFamily="34" charset="0"/>
                <a:cs typeface="Arial" panose="020B0604020202020204" pitchFamily="34" charset="0"/>
              </a:rPr>
              <a:t>Cho </a:t>
            </a:r>
            <a:r>
              <a:rPr lang="en-US" sz="3200" dirty="0" err="1">
                <a:solidFill>
                  <a:srgbClr val="FF0000"/>
                </a:solidFill>
                <a:latin typeface="Arial" panose="020B0604020202020204" pitchFamily="34" charset="0"/>
                <a:cs typeface="Arial" panose="020B0604020202020204" pitchFamily="34" charset="0"/>
              </a:rPr>
              <a:t>trẻ</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xem</a:t>
            </a:r>
            <a:r>
              <a:rPr lang="en-US" sz="3200" dirty="0">
                <a:solidFill>
                  <a:srgbClr val="FF0000"/>
                </a:solidFill>
                <a:latin typeface="Arial" panose="020B0604020202020204" pitchFamily="34" charset="0"/>
                <a:cs typeface="Arial" panose="020B0604020202020204" pitchFamily="34" charset="0"/>
              </a:rPr>
              <a:t> video, </a:t>
            </a:r>
            <a:r>
              <a:rPr lang="en-US" sz="3200" dirty="0" err="1">
                <a:solidFill>
                  <a:srgbClr val="FF0000"/>
                </a:solidFill>
                <a:latin typeface="Arial" panose="020B0604020202020204" pitchFamily="34" charset="0"/>
                <a:cs typeface="Arial" panose="020B0604020202020204" pitchFamily="34" charset="0"/>
              </a:rPr>
              <a:t>tranh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ảnh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khiêu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dâm</a:t>
            </a:r>
            <a:endParaRPr lang="en-US" sz="3200" dirty="0">
              <a:solidFill>
                <a:srgbClr val="FF0000"/>
              </a:solidFill>
              <a:latin typeface="Arial" panose="020B0604020202020204" pitchFamily="34" charset="0"/>
              <a:cs typeface="Arial" panose="020B0604020202020204" pitchFamily="34" charset="0"/>
            </a:endParaRPr>
          </a:p>
          <a:p>
            <a:endParaRPr lang="en-US" dirty="0"/>
          </a:p>
        </p:txBody>
      </p:sp>
      <p:pic>
        <p:nvPicPr>
          <p:cNvPr id="7" name="Picture 6">
            <a:extLst>
              <a:ext uri="{FF2B5EF4-FFF2-40B4-BE49-F238E27FC236}">
                <a16:creationId xmlns="" xmlns:a16="http://schemas.microsoft.com/office/drawing/2014/main" id="{0A5DAF4F-1456-43B0-A9D4-FD95E2E98C9B}"/>
              </a:ext>
            </a:extLst>
          </p:cNvPr>
          <p:cNvPicPr>
            <a:picLocks noChangeAspect="1"/>
          </p:cNvPicPr>
          <p:nvPr/>
        </p:nvPicPr>
        <p:blipFill>
          <a:blip r:embed="rId2"/>
          <a:stretch>
            <a:fillRect/>
          </a:stretch>
        </p:blipFill>
        <p:spPr>
          <a:xfrm>
            <a:off x="145915" y="729573"/>
            <a:ext cx="11537004" cy="5515584"/>
          </a:xfrm>
          <a:prstGeom prst="rect">
            <a:avLst/>
          </a:prstGeom>
        </p:spPr>
      </p:pic>
    </p:spTree>
    <p:extLst>
      <p:ext uri="{BB962C8B-B14F-4D97-AF65-F5344CB8AC3E}">
        <p14:creationId xmlns:p14="http://schemas.microsoft.com/office/powerpoint/2010/main" val="21543320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6DE754-1E50-4A66-A909-2E4A537C03F8}"/>
              </a:ext>
            </a:extLst>
          </p:cNvPr>
          <p:cNvSpPr>
            <a:spLocks noGrp="1"/>
          </p:cNvSpPr>
          <p:nvPr>
            <p:ph type="title"/>
          </p:nvPr>
        </p:nvSpPr>
        <p:spPr>
          <a:xfrm>
            <a:off x="1" y="0"/>
            <a:ext cx="11682918" cy="885217"/>
          </a:xfrm>
        </p:spPr>
        <p:txBody>
          <a:bodyPr>
            <a:normAutofit/>
          </a:bodyPr>
          <a:lstStyle/>
          <a:p>
            <a:pPr algn="ctr"/>
            <a:r>
              <a:rPr lang="en-US" sz="2400" b="1" dirty="0">
                <a:solidFill>
                  <a:srgbClr val="FF0000"/>
                </a:solidFill>
              </a:rPr>
              <a:t>HÌNH ẢNH MINH HỌA</a:t>
            </a:r>
            <a:br>
              <a:rPr lang="en-US" sz="2400" b="1" dirty="0">
                <a:solidFill>
                  <a:srgbClr val="FF0000"/>
                </a:solidFill>
              </a:rPr>
            </a:br>
            <a:endParaRPr lang="en-US" sz="2400" b="1" dirty="0">
              <a:solidFill>
                <a:srgbClr val="FF0000"/>
              </a:solidFill>
            </a:endParaRPr>
          </a:p>
        </p:txBody>
      </p:sp>
      <p:pic>
        <p:nvPicPr>
          <p:cNvPr id="4" name="Content Placeholder 3">
            <a:extLst>
              <a:ext uri="{FF2B5EF4-FFF2-40B4-BE49-F238E27FC236}">
                <a16:creationId xmlns="" xmlns:a16="http://schemas.microsoft.com/office/drawing/2014/main" id="{1AB60C77-0F08-4A8E-B74D-B720676C6BEC}"/>
              </a:ext>
            </a:extLst>
          </p:cNvPr>
          <p:cNvPicPr>
            <a:picLocks noGrp="1" noChangeAspect="1"/>
          </p:cNvPicPr>
          <p:nvPr>
            <p:ph idx="1"/>
          </p:nvPr>
        </p:nvPicPr>
        <p:blipFill>
          <a:blip r:embed="rId3"/>
          <a:stretch>
            <a:fillRect/>
          </a:stretch>
        </p:blipFill>
        <p:spPr>
          <a:xfrm>
            <a:off x="2674375" y="5992237"/>
            <a:ext cx="6352894" cy="943583"/>
          </a:xfrm>
          <a:prstGeom prst="rect">
            <a:avLst/>
          </a:prstGeom>
        </p:spPr>
      </p:pic>
      <p:pic>
        <p:nvPicPr>
          <p:cNvPr id="5" name="Picture 4">
            <a:extLst>
              <a:ext uri="{FF2B5EF4-FFF2-40B4-BE49-F238E27FC236}">
                <a16:creationId xmlns="" xmlns:a16="http://schemas.microsoft.com/office/drawing/2014/main" id="{EB60FEF2-5EC3-4CFA-BB16-EBEA3EF2683B}"/>
              </a:ext>
            </a:extLst>
          </p:cNvPr>
          <p:cNvPicPr>
            <a:picLocks noChangeAspect="1"/>
          </p:cNvPicPr>
          <p:nvPr/>
        </p:nvPicPr>
        <p:blipFill>
          <a:blip r:embed="rId4"/>
          <a:stretch>
            <a:fillRect/>
          </a:stretch>
        </p:blipFill>
        <p:spPr>
          <a:xfrm>
            <a:off x="1896894" y="1118681"/>
            <a:ext cx="7130374" cy="4990289"/>
          </a:xfrm>
          <a:prstGeom prst="rect">
            <a:avLst/>
          </a:prstGeom>
        </p:spPr>
      </p:pic>
    </p:spTree>
    <p:extLst>
      <p:ext uri="{BB962C8B-B14F-4D97-AF65-F5344CB8AC3E}">
        <p14:creationId xmlns:p14="http://schemas.microsoft.com/office/powerpoint/2010/main" val="34930452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4CC97B-B4BE-4B8B-A27D-DD68E7AFD3BF}"/>
              </a:ext>
            </a:extLst>
          </p:cNvPr>
          <p:cNvSpPr>
            <a:spLocks noGrp="1"/>
          </p:cNvSpPr>
          <p:nvPr>
            <p:ph type="title"/>
          </p:nvPr>
        </p:nvSpPr>
        <p:spPr>
          <a:xfrm>
            <a:off x="0" y="0"/>
            <a:ext cx="11397770" cy="501445"/>
          </a:xfrm>
        </p:spPr>
        <p:txBody>
          <a:bodyPr>
            <a:normAutofit fontScale="90000"/>
          </a:bodyPr>
          <a:lstStyle/>
          <a:p>
            <a:pPr algn="ctr"/>
            <a:r>
              <a:rPr lang="en-US" sz="2800" b="1" dirty="0">
                <a:solidFill>
                  <a:srgbClr val="FF0000"/>
                </a:solidFill>
                <a:latin typeface="Arial" panose="020B0604020202020204" pitchFamily="34" charset="0"/>
                <a:cs typeface="Arial" panose="020B0604020202020204" pitchFamily="34" charset="0"/>
              </a:rPr>
              <a:t>HÌNH ẢNH MINH HỌA</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229F1F8E-FC41-4653-94EB-138F4C1BDCE6}"/>
              </a:ext>
            </a:extLst>
          </p:cNvPr>
          <p:cNvSpPr>
            <a:spLocks noGrp="1"/>
          </p:cNvSpPr>
          <p:nvPr>
            <p:ph idx="1"/>
          </p:nvPr>
        </p:nvSpPr>
        <p:spPr>
          <a:xfrm>
            <a:off x="1" y="6489290"/>
            <a:ext cx="11729884" cy="368710"/>
          </a:xfrm>
        </p:spPr>
        <p:txBody>
          <a:bodyPr>
            <a:normAutofit fontScale="62500" lnSpcReduction="20000"/>
          </a:bodyPr>
          <a:lstStyle/>
          <a:p>
            <a:pPr marL="0" indent="0">
              <a:buNone/>
            </a:pPr>
            <a:r>
              <a:rPr lang="vi-VN" sz="3300" dirty="0">
                <a:solidFill>
                  <a:srgbClr val="FF0000"/>
                </a:solidFill>
              </a:rPr>
              <a:t>                    Nhìn trộm hoặc ép buộc trẻ phô bày cơ thể hoặc bộ phận sinh dục trước người khác</a:t>
            </a:r>
          </a:p>
          <a:p>
            <a:endParaRPr lang="en-US" dirty="0"/>
          </a:p>
        </p:txBody>
      </p:sp>
      <p:pic>
        <p:nvPicPr>
          <p:cNvPr id="4" name="Picture 3">
            <a:extLst>
              <a:ext uri="{FF2B5EF4-FFF2-40B4-BE49-F238E27FC236}">
                <a16:creationId xmlns="" xmlns:a16="http://schemas.microsoft.com/office/drawing/2014/main" id="{8A041991-5325-44CA-BD38-E349AA03A579}"/>
              </a:ext>
            </a:extLst>
          </p:cNvPr>
          <p:cNvPicPr>
            <a:picLocks noChangeAspect="1"/>
          </p:cNvPicPr>
          <p:nvPr/>
        </p:nvPicPr>
        <p:blipFill>
          <a:blip r:embed="rId2"/>
          <a:stretch>
            <a:fillRect/>
          </a:stretch>
        </p:blipFill>
        <p:spPr>
          <a:xfrm>
            <a:off x="530942" y="648929"/>
            <a:ext cx="10866828" cy="5614219"/>
          </a:xfrm>
          <a:prstGeom prst="rect">
            <a:avLst/>
          </a:prstGeom>
        </p:spPr>
      </p:pic>
    </p:spTree>
    <p:extLst>
      <p:ext uri="{BB962C8B-B14F-4D97-AF65-F5344CB8AC3E}">
        <p14:creationId xmlns:p14="http://schemas.microsoft.com/office/powerpoint/2010/main" val="6277946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EB0F4-51BD-4567-9E16-1C8B711B81CD}"/>
              </a:ext>
            </a:extLst>
          </p:cNvPr>
          <p:cNvSpPr>
            <a:spLocks noGrp="1"/>
          </p:cNvSpPr>
          <p:nvPr>
            <p:ph type="title"/>
          </p:nvPr>
        </p:nvSpPr>
        <p:spPr>
          <a:xfrm>
            <a:off x="117987" y="0"/>
            <a:ext cx="11562735" cy="629265"/>
          </a:xfrm>
        </p:spPr>
        <p:txBody>
          <a:bodyPr>
            <a:normAutofit fontScale="90000"/>
          </a:bodyPr>
          <a:lstStyle/>
          <a:p>
            <a:pPr algn="ctr"/>
            <a:r>
              <a:rPr lang="en-US" sz="3100" b="1" dirty="0">
                <a:solidFill>
                  <a:srgbClr val="FF0000"/>
                </a:solidFill>
                <a:latin typeface="Arial" panose="020B0604020202020204" pitchFamily="34" charset="0"/>
                <a:cs typeface="Arial" panose="020B0604020202020204" pitchFamily="34" charset="0"/>
              </a:rPr>
              <a:t>HÌNH ẢNH MINH HỌA</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03BE7601-8A28-4CCD-954F-97713A7D67C3}"/>
              </a:ext>
            </a:extLst>
          </p:cNvPr>
          <p:cNvSpPr>
            <a:spLocks noGrp="1"/>
          </p:cNvSpPr>
          <p:nvPr>
            <p:ph idx="1"/>
          </p:nvPr>
        </p:nvSpPr>
        <p:spPr>
          <a:xfrm>
            <a:off x="0" y="6312310"/>
            <a:ext cx="11680722" cy="545690"/>
          </a:xfrm>
        </p:spPr>
        <p:txBody>
          <a:bodyPr>
            <a:normAutofit/>
          </a:bodyPr>
          <a:lstStyle/>
          <a:p>
            <a:pPr marL="0" indent="0" algn="ctr">
              <a:buNone/>
            </a:pPr>
            <a:r>
              <a:rPr lang="en-US" sz="2400" b="1" dirty="0" err="1">
                <a:solidFill>
                  <a:srgbClr val="FF0000"/>
                </a:solidFill>
                <a:latin typeface="Arial" panose="020B0604020202020204" pitchFamily="34" charset="0"/>
                <a:cs typeface="Arial" panose="020B0604020202020204" pitchFamily="34" charset="0"/>
              </a:rPr>
              <a:t>Chụp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ảnh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trẻ</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không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mặc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quần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áo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với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mục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đích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khác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nhau</a:t>
            </a:r>
            <a:endParaRPr lang="en-US" sz="2400" b="1" dirty="0">
              <a:solidFill>
                <a:srgbClr val="FF0000"/>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 xmlns:a16="http://schemas.microsoft.com/office/drawing/2014/main" id="{2170B6A5-211E-4D7C-9FAB-4D64098E08D6}"/>
              </a:ext>
            </a:extLst>
          </p:cNvPr>
          <p:cNvPicPr>
            <a:picLocks noChangeAspect="1"/>
          </p:cNvPicPr>
          <p:nvPr/>
        </p:nvPicPr>
        <p:blipFill>
          <a:blip r:embed="rId3"/>
          <a:stretch>
            <a:fillRect/>
          </a:stretch>
        </p:blipFill>
        <p:spPr>
          <a:xfrm>
            <a:off x="117988" y="629265"/>
            <a:ext cx="11464412" cy="5584721"/>
          </a:xfrm>
          <a:prstGeom prst="rect">
            <a:avLst/>
          </a:prstGeom>
        </p:spPr>
      </p:pic>
    </p:spTree>
    <p:extLst>
      <p:ext uri="{BB962C8B-B14F-4D97-AF65-F5344CB8AC3E}">
        <p14:creationId xmlns:p14="http://schemas.microsoft.com/office/powerpoint/2010/main" val="985769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E760E0-A071-4FA1-886F-0D169EA5DB6D}"/>
              </a:ext>
            </a:extLst>
          </p:cNvPr>
          <p:cNvSpPr>
            <a:spLocks noGrp="1"/>
          </p:cNvSpPr>
          <p:nvPr>
            <p:ph type="title"/>
          </p:nvPr>
        </p:nvSpPr>
        <p:spPr>
          <a:xfrm>
            <a:off x="361950" y="-95250"/>
            <a:ext cx="11487150" cy="647700"/>
          </a:xfrm>
        </p:spPr>
        <p:txBody>
          <a:bodyPr>
            <a:normAutofit/>
          </a:bodyPr>
          <a:lstStyle/>
          <a:p>
            <a:pPr algn="ctr"/>
            <a:r>
              <a:rPr lang="vi-VN" sz="3200" b="1" dirty="0">
                <a:solidFill>
                  <a:srgbClr val="FF0000"/>
                </a:solidFill>
                <a:latin typeface="Arial" panose="020B0604020202020204" pitchFamily="34" charset="0"/>
                <a:cs typeface="Arial" panose="020B0604020202020204" pitchFamily="34" charset="0"/>
              </a:rPr>
              <a:t>1.2. MỘT SỐ KHÁI NIỆM</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 xmlns:a16="http://schemas.microsoft.com/office/drawing/2014/main" id="{D630A82B-9337-47E2-837A-EE6FFD283A44}"/>
              </a:ext>
            </a:extLst>
          </p:cNvPr>
          <p:cNvPicPr>
            <a:picLocks noGrp="1" noChangeAspect="1"/>
          </p:cNvPicPr>
          <p:nvPr>
            <p:ph idx="1"/>
          </p:nvPr>
        </p:nvPicPr>
        <p:blipFill>
          <a:blip r:embed="rId3"/>
          <a:stretch>
            <a:fillRect/>
          </a:stretch>
        </p:blipFill>
        <p:spPr>
          <a:xfrm>
            <a:off x="3514725" y="419100"/>
            <a:ext cx="8162925" cy="6438900"/>
          </a:xfrm>
          <a:prstGeom prst="rect">
            <a:avLst/>
          </a:prstGeom>
        </p:spPr>
      </p:pic>
      <p:sp>
        <p:nvSpPr>
          <p:cNvPr id="6" name="Rectangle 5">
            <a:extLst>
              <a:ext uri="{FF2B5EF4-FFF2-40B4-BE49-F238E27FC236}">
                <a16:creationId xmlns="" xmlns:a16="http://schemas.microsoft.com/office/drawing/2014/main" id="{CD7E8AFB-B256-4672-A533-A8356B0A7AAE}"/>
              </a:ext>
            </a:extLst>
          </p:cNvPr>
          <p:cNvSpPr/>
          <p:nvPr/>
        </p:nvSpPr>
        <p:spPr>
          <a:xfrm>
            <a:off x="-1" y="981075"/>
            <a:ext cx="3181351" cy="4755148"/>
          </a:xfrm>
          <a:prstGeom prst="rect">
            <a:avLst/>
          </a:prstGeom>
        </p:spPr>
        <p:txBody>
          <a:bodyPr wrap="square">
            <a:spAutoFit/>
          </a:bodyPr>
          <a:lstStyle/>
          <a:p>
            <a:pPr lvl="0" defTabSz="914400">
              <a:spcBef>
                <a:spcPts val="900"/>
              </a:spcBef>
              <a:buClr>
                <a:srgbClr val="BCD0E0"/>
              </a:buClr>
            </a:pPr>
            <a:r>
              <a:rPr lang="vi-VN" sz="3200" dirty="0">
                <a:solidFill>
                  <a:srgbClr val="FF0000"/>
                </a:solidFill>
                <a:latin typeface="Arial" panose="020B0604020202020204" pitchFamily="34" charset="0"/>
                <a:cs typeface="Arial" panose="020B0604020202020204" pitchFamily="34" charset="0"/>
              </a:rPr>
              <a:t>1.2.1. Khái niệm vị thành niên, thanh niên:</a:t>
            </a:r>
          </a:p>
          <a:p>
            <a:pPr lvl="0" defTabSz="914400">
              <a:spcBef>
                <a:spcPts val="900"/>
              </a:spcBef>
              <a:buClr>
                <a:srgbClr val="BCD0E0"/>
              </a:buClr>
            </a:pPr>
            <a:r>
              <a:rPr lang="vi-VN" sz="3200" dirty="0">
                <a:solidFill>
                  <a:srgbClr val="002060"/>
                </a:solidFill>
                <a:latin typeface="Arial" panose="020B0604020202020204" pitchFamily="34" charset="0"/>
                <a:cs typeface="Arial" panose="020B0604020202020204" pitchFamily="34" charset="0"/>
              </a:rPr>
              <a:t>-Vị thành niên là người trong độ tuổi từ (10-18); </a:t>
            </a:r>
          </a:p>
          <a:p>
            <a:pPr lvl="0" defTabSz="914400">
              <a:spcBef>
                <a:spcPts val="900"/>
              </a:spcBef>
              <a:buClr>
                <a:srgbClr val="BCD0E0"/>
              </a:buClr>
            </a:pPr>
            <a:r>
              <a:rPr lang="vi-VN" sz="3200" dirty="0">
                <a:solidFill>
                  <a:srgbClr val="002060"/>
                </a:solidFill>
                <a:latin typeface="Arial" panose="020B0604020202020204" pitchFamily="34" charset="0"/>
                <a:cs typeface="Arial" panose="020B0604020202020204" pitchFamily="34" charset="0"/>
              </a:rPr>
              <a:t>-Thanh niên trẻ là người trong độ tuổi Từ16-24. </a:t>
            </a:r>
          </a:p>
        </p:txBody>
      </p:sp>
    </p:spTree>
    <p:extLst>
      <p:ext uri="{BB962C8B-B14F-4D97-AF65-F5344CB8AC3E}">
        <p14:creationId xmlns:p14="http://schemas.microsoft.com/office/powerpoint/2010/main" val="3007656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E73903-36E6-4E8A-B276-8DE2F2682E92}"/>
              </a:ext>
            </a:extLst>
          </p:cNvPr>
          <p:cNvSpPr>
            <a:spLocks noGrp="1"/>
          </p:cNvSpPr>
          <p:nvPr>
            <p:ph type="title"/>
          </p:nvPr>
        </p:nvSpPr>
        <p:spPr>
          <a:xfrm>
            <a:off x="0" y="0"/>
            <a:ext cx="11729884" cy="560439"/>
          </a:xfrm>
        </p:spPr>
        <p:txBody>
          <a:bodyPr>
            <a:normAutofit fontScale="90000"/>
          </a:bodyPr>
          <a:lstStyle/>
          <a:p>
            <a:pPr algn="ctr"/>
            <a:r>
              <a:rPr lang="en-US" sz="2800" b="1" dirty="0">
                <a:solidFill>
                  <a:srgbClr val="FF0000"/>
                </a:solidFill>
                <a:latin typeface="Arial" panose="020B0604020202020204" pitchFamily="34" charset="0"/>
                <a:cs typeface="Arial" panose="020B0604020202020204" pitchFamily="34" charset="0"/>
              </a:rPr>
              <a:t>MỘT SỐ HÌNH ẢNH MINH HỌA</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5B2A54B2-3935-4622-9A80-9C37898F1FBB}"/>
              </a:ext>
            </a:extLst>
          </p:cNvPr>
          <p:cNvSpPr>
            <a:spLocks noGrp="1"/>
          </p:cNvSpPr>
          <p:nvPr>
            <p:ph idx="1"/>
          </p:nvPr>
        </p:nvSpPr>
        <p:spPr>
          <a:xfrm>
            <a:off x="0" y="6430297"/>
            <a:ext cx="11729884" cy="427703"/>
          </a:xfrm>
        </p:spPr>
        <p:txBody>
          <a:bodyPr>
            <a:normAutofit lnSpcReduction="10000"/>
          </a:bodyPr>
          <a:lstStyle/>
          <a:p>
            <a:pPr marL="0" indent="0" algn="ctr">
              <a:buNone/>
            </a:pPr>
            <a:r>
              <a:rPr lang="en-US" sz="2400" b="1" dirty="0">
                <a:solidFill>
                  <a:srgbClr val="FF0000"/>
                </a:solidFill>
              </a:rPr>
              <a:t>Quan </a:t>
            </a:r>
            <a:r>
              <a:rPr lang="en-US" sz="2400" b="1" dirty="0" err="1">
                <a:solidFill>
                  <a:srgbClr val="FF0000"/>
                </a:solidFill>
              </a:rPr>
              <a:t>hệ</a:t>
            </a:r>
            <a:r>
              <a:rPr lang="en-US" sz="2400" b="1" dirty="0">
                <a:solidFill>
                  <a:srgbClr val="FF0000"/>
                </a:solidFill>
              </a:rPr>
              <a:t> </a:t>
            </a:r>
            <a:r>
              <a:rPr lang="en-US" sz="2400" b="1" dirty="0" err="1">
                <a:solidFill>
                  <a:srgbClr val="FF0000"/>
                </a:solidFill>
              </a:rPr>
              <a:t>tình</a:t>
            </a:r>
            <a:r>
              <a:rPr lang="en-US" sz="2400" b="1" dirty="0">
                <a:solidFill>
                  <a:srgbClr val="FF0000"/>
                </a:solidFill>
              </a:rPr>
              <a:t> </a:t>
            </a:r>
            <a:r>
              <a:rPr lang="en-US" sz="2400" b="1" dirty="0" err="1">
                <a:solidFill>
                  <a:srgbClr val="FF0000"/>
                </a:solidFill>
              </a:rPr>
              <a:t>dục</a:t>
            </a:r>
            <a:r>
              <a:rPr lang="en-US" sz="2400" b="1" dirty="0">
                <a:solidFill>
                  <a:srgbClr val="FF0000"/>
                </a:solidFill>
              </a:rPr>
              <a:t> </a:t>
            </a:r>
            <a:r>
              <a:rPr lang="en-US" sz="2400" b="1" dirty="0" err="1">
                <a:solidFill>
                  <a:srgbClr val="FF0000"/>
                </a:solidFill>
              </a:rPr>
              <a:t>với</a:t>
            </a:r>
            <a:r>
              <a:rPr lang="en-US" sz="2400" b="1" dirty="0">
                <a:solidFill>
                  <a:srgbClr val="FF0000"/>
                </a:solidFill>
              </a:rPr>
              <a:t> </a:t>
            </a:r>
            <a:r>
              <a:rPr lang="en-US" sz="2400" b="1" dirty="0" err="1">
                <a:solidFill>
                  <a:srgbClr val="FF0000"/>
                </a:solidFill>
              </a:rPr>
              <a:t>trẻ</a:t>
            </a:r>
            <a:endParaRPr lang="en-US" sz="2400" b="1" dirty="0">
              <a:solidFill>
                <a:srgbClr val="FF0000"/>
              </a:solidFill>
            </a:endParaRPr>
          </a:p>
          <a:p>
            <a:endParaRPr lang="en-US" dirty="0"/>
          </a:p>
        </p:txBody>
      </p:sp>
      <p:pic>
        <p:nvPicPr>
          <p:cNvPr id="4" name="Picture 3">
            <a:extLst>
              <a:ext uri="{FF2B5EF4-FFF2-40B4-BE49-F238E27FC236}">
                <a16:creationId xmlns="" xmlns:a16="http://schemas.microsoft.com/office/drawing/2014/main" id="{AE8544FD-A39F-4840-90D1-F1C95EF4FB14}"/>
              </a:ext>
            </a:extLst>
          </p:cNvPr>
          <p:cNvPicPr>
            <a:picLocks noChangeAspect="1"/>
          </p:cNvPicPr>
          <p:nvPr/>
        </p:nvPicPr>
        <p:blipFill>
          <a:blip r:embed="rId3"/>
          <a:stretch>
            <a:fillRect/>
          </a:stretch>
        </p:blipFill>
        <p:spPr>
          <a:xfrm>
            <a:off x="226142" y="560439"/>
            <a:ext cx="11434916" cy="5869857"/>
          </a:xfrm>
          <a:prstGeom prst="rect">
            <a:avLst/>
          </a:prstGeom>
        </p:spPr>
      </p:pic>
    </p:spTree>
    <p:extLst>
      <p:ext uri="{BB962C8B-B14F-4D97-AF65-F5344CB8AC3E}">
        <p14:creationId xmlns:p14="http://schemas.microsoft.com/office/powerpoint/2010/main" val="2752334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B384CD-01F8-454A-8B60-9AF2213D7DAE}"/>
              </a:ext>
            </a:extLst>
          </p:cNvPr>
          <p:cNvSpPr>
            <a:spLocks noGrp="1"/>
          </p:cNvSpPr>
          <p:nvPr>
            <p:ph type="title"/>
          </p:nvPr>
        </p:nvSpPr>
        <p:spPr>
          <a:xfrm>
            <a:off x="0" y="0"/>
            <a:ext cx="11739716" cy="648929"/>
          </a:xfrm>
        </p:spPr>
        <p:txBody>
          <a:bodyPr>
            <a:normAutofit/>
          </a:bodyPr>
          <a:lstStyle/>
          <a:p>
            <a:pPr algn="ctr"/>
            <a:r>
              <a:rPr lang="en-US" sz="3200" b="1" dirty="0">
                <a:solidFill>
                  <a:srgbClr val="FF0000"/>
                </a:solidFill>
                <a:latin typeface="Arial" panose="020B0604020202020204" pitchFamily="34" charset="0"/>
                <a:cs typeface="Arial" panose="020B0604020202020204" pitchFamily="34" charset="0"/>
              </a:rPr>
              <a:t>THỦ PHẠM LÀ AI?</a:t>
            </a:r>
          </a:p>
        </p:txBody>
      </p:sp>
      <p:pic>
        <p:nvPicPr>
          <p:cNvPr id="4" name="Content Placeholder 3">
            <a:extLst>
              <a:ext uri="{FF2B5EF4-FFF2-40B4-BE49-F238E27FC236}">
                <a16:creationId xmlns="" xmlns:a16="http://schemas.microsoft.com/office/drawing/2014/main" id="{87E81BE0-24B9-4579-8128-528CB47166B8}"/>
              </a:ext>
            </a:extLst>
          </p:cNvPr>
          <p:cNvPicPr>
            <a:picLocks noGrp="1" noChangeAspect="1"/>
          </p:cNvPicPr>
          <p:nvPr>
            <p:ph idx="1"/>
          </p:nvPr>
        </p:nvPicPr>
        <p:blipFill>
          <a:blip r:embed="rId2"/>
          <a:stretch>
            <a:fillRect/>
          </a:stretch>
        </p:blipFill>
        <p:spPr>
          <a:xfrm>
            <a:off x="0" y="648930"/>
            <a:ext cx="11592231" cy="6209070"/>
          </a:xfrm>
          <a:prstGeom prst="rect">
            <a:avLst/>
          </a:prstGeom>
        </p:spPr>
      </p:pic>
    </p:spTree>
    <p:extLst>
      <p:ext uri="{BB962C8B-B14F-4D97-AF65-F5344CB8AC3E}">
        <p14:creationId xmlns:p14="http://schemas.microsoft.com/office/powerpoint/2010/main" val="31396271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A714CF-DAA9-43DA-86A7-B181315933F6}"/>
              </a:ext>
            </a:extLst>
          </p:cNvPr>
          <p:cNvSpPr>
            <a:spLocks noGrp="1"/>
          </p:cNvSpPr>
          <p:nvPr>
            <p:ph type="title"/>
          </p:nvPr>
        </p:nvSpPr>
        <p:spPr>
          <a:xfrm>
            <a:off x="0" y="0"/>
            <a:ext cx="11720052" cy="629265"/>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CÂU HỎI TRẮC NGHIỆM</a:t>
            </a:r>
          </a:p>
        </p:txBody>
      </p:sp>
      <p:sp>
        <p:nvSpPr>
          <p:cNvPr id="3" name="Content Placeholder 2">
            <a:extLst>
              <a:ext uri="{FF2B5EF4-FFF2-40B4-BE49-F238E27FC236}">
                <a16:creationId xmlns="" xmlns:a16="http://schemas.microsoft.com/office/drawing/2014/main" id="{A9F7A182-769F-43AE-B665-9191B2E9598D}"/>
              </a:ext>
            </a:extLst>
          </p:cNvPr>
          <p:cNvSpPr>
            <a:spLocks noGrp="1"/>
          </p:cNvSpPr>
          <p:nvPr>
            <p:ph idx="1"/>
          </p:nvPr>
        </p:nvSpPr>
        <p:spPr>
          <a:xfrm>
            <a:off x="1641986" y="629265"/>
            <a:ext cx="10078065" cy="6381135"/>
          </a:xfrm>
        </p:spPr>
        <p:txBody>
          <a:bodyPr/>
          <a:lstStyle/>
          <a:p>
            <a:pPr marL="0" indent="0">
              <a:buNone/>
            </a:pPr>
            <a:r>
              <a:rPr lang="vi-VN" sz="2800" dirty="0">
                <a:solidFill>
                  <a:srgbClr val="FF0000"/>
                </a:solidFill>
              </a:rPr>
              <a:t>Những người nào sau đây có thể là đối tượng xâm hại tình các con ?</a:t>
            </a:r>
          </a:p>
          <a:p>
            <a:pPr marL="0" indent="0">
              <a:buNone/>
            </a:pPr>
            <a:r>
              <a:rPr lang="vi-VN" sz="2800" dirty="0">
                <a:solidFill>
                  <a:srgbClr val="FF0000"/>
                </a:solidFill>
              </a:rPr>
              <a:t>A. Bố đẻ</a:t>
            </a:r>
          </a:p>
          <a:p>
            <a:pPr marL="0" indent="0">
              <a:buNone/>
            </a:pPr>
            <a:r>
              <a:rPr lang="vi-VN" sz="2800" dirty="0">
                <a:solidFill>
                  <a:srgbClr val="FF0000"/>
                </a:solidFill>
              </a:rPr>
              <a:t>B.Bố dượng</a:t>
            </a:r>
          </a:p>
          <a:p>
            <a:pPr marL="0" indent="0">
              <a:buNone/>
            </a:pPr>
            <a:r>
              <a:rPr lang="vi-VN" sz="2800" dirty="0">
                <a:solidFill>
                  <a:srgbClr val="FF0000"/>
                </a:solidFill>
              </a:rPr>
              <a:t>C.Ông, bà nội, ngoại</a:t>
            </a:r>
          </a:p>
          <a:p>
            <a:pPr marL="0" indent="0">
              <a:buNone/>
            </a:pPr>
            <a:r>
              <a:rPr lang="vi-VN" sz="2800" dirty="0">
                <a:solidFill>
                  <a:srgbClr val="FF0000"/>
                </a:solidFill>
              </a:rPr>
              <a:t>D.Anh, chị ruột</a:t>
            </a:r>
          </a:p>
          <a:p>
            <a:pPr marL="0" indent="0">
              <a:buNone/>
            </a:pPr>
            <a:r>
              <a:rPr lang="vi-VN" sz="2800" dirty="0">
                <a:solidFill>
                  <a:srgbClr val="FF0000"/>
                </a:solidFill>
              </a:rPr>
              <a:t>E. Người giúp việc trong nhà</a:t>
            </a:r>
          </a:p>
          <a:p>
            <a:pPr marL="0" indent="0">
              <a:buNone/>
            </a:pPr>
            <a:r>
              <a:rPr lang="vi-VN" sz="2800" dirty="0">
                <a:solidFill>
                  <a:srgbClr val="FF0000"/>
                </a:solidFill>
              </a:rPr>
              <a:t>F. Thầy, cô giáo</a:t>
            </a:r>
          </a:p>
          <a:p>
            <a:r>
              <a:rPr lang="vi-VN" sz="2800" dirty="0">
                <a:solidFill>
                  <a:srgbClr val="002060"/>
                </a:solidFill>
              </a:rPr>
              <a:t>Tất cả các đáp án từ A tới F đều sai</a:t>
            </a:r>
          </a:p>
          <a:p>
            <a:r>
              <a:rPr lang="vi-VN" sz="2800" dirty="0">
                <a:solidFill>
                  <a:schemeClr val="tx1"/>
                </a:solidFill>
              </a:rPr>
              <a:t>Tất cả các đáp án từ A tới F đều đúng</a:t>
            </a:r>
          </a:p>
          <a:p>
            <a:endParaRPr lang="vi-VN" dirty="0"/>
          </a:p>
          <a:p>
            <a:endParaRPr lang="en-US" dirty="0"/>
          </a:p>
        </p:txBody>
      </p:sp>
    </p:spTree>
    <p:extLst>
      <p:ext uri="{BB962C8B-B14F-4D97-AF65-F5344CB8AC3E}">
        <p14:creationId xmlns:p14="http://schemas.microsoft.com/office/powerpoint/2010/main" val="4658404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F815D0-4D9A-44E4-95A6-23A9E09F6BBD}"/>
              </a:ext>
            </a:extLst>
          </p:cNvPr>
          <p:cNvSpPr>
            <a:spLocks noGrp="1"/>
          </p:cNvSpPr>
          <p:nvPr>
            <p:ph type="title"/>
          </p:nvPr>
        </p:nvSpPr>
        <p:spPr>
          <a:xfrm>
            <a:off x="1" y="0"/>
            <a:ext cx="11710218" cy="815975"/>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THỦ ĐOẠN DỤ DỖ TRẺ</a:t>
            </a:r>
          </a:p>
        </p:txBody>
      </p:sp>
      <p:pic>
        <p:nvPicPr>
          <p:cNvPr id="4" name="Content Placeholder 3">
            <a:extLst>
              <a:ext uri="{FF2B5EF4-FFF2-40B4-BE49-F238E27FC236}">
                <a16:creationId xmlns="" xmlns:a16="http://schemas.microsoft.com/office/drawing/2014/main" id="{7FAFA688-01C6-4E44-B7CE-354AF6AC53DF}"/>
              </a:ext>
            </a:extLst>
          </p:cNvPr>
          <p:cNvPicPr>
            <a:picLocks noGrp="1" noChangeAspect="1"/>
          </p:cNvPicPr>
          <p:nvPr>
            <p:ph idx="1"/>
          </p:nvPr>
        </p:nvPicPr>
        <p:blipFill>
          <a:blip r:embed="rId2"/>
          <a:stretch>
            <a:fillRect/>
          </a:stretch>
        </p:blipFill>
        <p:spPr>
          <a:xfrm>
            <a:off x="132736" y="698090"/>
            <a:ext cx="11444748" cy="6159910"/>
          </a:xfrm>
          <a:prstGeom prst="rect">
            <a:avLst/>
          </a:prstGeom>
        </p:spPr>
      </p:pic>
    </p:spTree>
    <p:extLst>
      <p:ext uri="{BB962C8B-B14F-4D97-AF65-F5344CB8AC3E}">
        <p14:creationId xmlns:p14="http://schemas.microsoft.com/office/powerpoint/2010/main" val="1804007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E3FA56-B791-472A-B731-ECCD63E2C862}"/>
              </a:ext>
            </a:extLst>
          </p:cNvPr>
          <p:cNvSpPr>
            <a:spLocks noGrp="1"/>
          </p:cNvSpPr>
          <p:nvPr>
            <p:ph type="title"/>
          </p:nvPr>
        </p:nvSpPr>
        <p:spPr>
          <a:xfrm>
            <a:off x="0" y="0"/>
            <a:ext cx="11729884" cy="589935"/>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THỦ ĐOẠN DỤ DỖ TRẺ</a:t>
            </a:r>
          </a:p>
        </p:txBody>
      </p:sp>
      <p:pic>
        <p:nvPicPr>
          <p:cNvPr id="4" name="Content Placeholder 3">
            <a:extLst>
              <a:ext uri="{FF2B5EF4-FFF2-40B4-BE49-F238E27FC236}">
                <a16:creationId xmlns="" xmlns:a16="http://schemas.microsoft.com/office/drawing/2014/main" id="{206203EF-CF23-4132-A3DE-65806FAC6B0B}"/>
              </a:ext>
            </a:extLst>
          </p:cNvPr>
          <p:cNvPicPr>
            <a:picLocks noGrp="1" noChangeAspect="1"/>
          </p:cNvPicPr>
          <p:nvPr>
            <p:ph idx="1"/>
          </p:nvPr>
        </p:nvPicPr>
        <p:blipFill>
          <a:blip r:embed="rId2"/>
          <a:stretch>
            <a:fillRect/>
          </a:stretch>
        </p:blipFill>
        <p:spPr>
          <a:xfrm>
            <a:off x="0" y="589936"/>
            <a:ext cx="11729883" cy="6268064"/>
          </a:xfrm>
          <a:prstGeom prst="rect">
            <a:avLst/>
          </a:prstGeom>
        </p:spPr>
      </p:pic>
    </p:spTree>
    <p:extLst>
      <p:ext uri="{BB962C8B-B14F-4D97-AF65-F5344CB8AC3E}">
        <p14:creationId xmlns:p14="http://schemas.microsoft.com/office/powerpoint/2010/main" val="21439529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906E19-1292-4360-92C4-557BF214A2F1}"/>
              </a:ext>
            </a:extLst>
          </p:cNvPr>
          <p:cNvSpPr>
            <a:spLocks noGrp="1"/>
          </p:cNvSpPr>
          <p:nvPr>
            <p:ph type="title"/>
          </p:nvPr>
        </p:nvSpPr>
        <p:spPr>
          <a:xfrm>
            <a:off x="0" y="0"/>
            <a:ext cx="11720052" cy="658761"/>
          </a:xfrm>
        </p:spPr>
        <p:txBody>
          <a:bodyPr>
            <a:normAutofit/>
          </a:bodyPr>
          <a:lstStyle/>
          <a:p>
            <a:pPr algn="ctr"/>
            <a:r>
              <a:rPr lang="en-US" sz="3200" b="1" dirty="0">
                <a:solidFill>
                  <a:srgbClr val="FF0000"/>
                </a:solidFill>
              </a:rPr>
              <a:t>THỦ ĐOẠN DỤ DỖ TRẺ</a:t>
            </a:r>
          </a:p>
        </p:txBody>
      </p:sp>
      <p:pic>
        <p:nvPicPr>
          <p:cNvPr id="4" name="Content Placeholder 3">
            <a:extLst>
              <a:ext uri="{FF2B5EF4-FFF2-40B4-BE49-F238E27FC236}">
                <a16:creationId xmlns="" xmlns:a16="http://schemas.microsoft.com/office/drawing/2014/main" id="{4A944FE5-8B64-4E18-BAD3-07661BB9371D}"/>
              </a:ext>
            </a:extLst>
          </p:cNvPr>
          <p:cNvPicPr>
            <a:picLocks noGrp="1" noChangeAspect="1"/>
          </p:cNvPicPr>
          <p:nvPr>
            <p:ph idx="1"/>
          </p:nvPr>
        </p:nvPicPr>
        <p:blipFill>
          <a:blip r:embed="rId2"/>
          <a:stretch>
            <a:fillRect/>
          </a:stretch>
        </p:blipFill>
        <p:spPr>
          <a:xfrm>
            <a:off x="117987" y="747252"/>
            <a:ext cx="11464413" cy="6110747"/>
          </a:xfrm>
          <a:prstGeom prst="rect">
            <a:avLst/>
          </a:prstGeom>
        </p:spPr>
      </p:pic>
    </p:spTree>
    <p:extLst>
      <p:ext uri="{BB962C8B-B14F-4D97-AF65-F5344CB8AC3E}">
        <p14:creationId xmlns:p14="http://schemas.microsoft.com/office/powerpoint/2010/main" val="2076893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A757C0-A391-4D1A-93FE-ED9A5319A225}"/>
              </a:ext>
            </a:extLst>
          </p:cNvPr>
          <p:cNvSpPr>
            <a:spLocks noGrp="1"/>
          </p:cNvSpPr>
          <p:nvPr>
            <p:ph type="title"/>
          </p:nvPr>
        </p:nvSpPr>
        <p:spPr>
          <a:xfrm>
            <a:off x="0" y="0"/>
            <a:ext cx="11739716" cy="648929"/>
          </a:xfrm>
        </p:spPr>
        <p:txBody>
          <a:bodyPr>
            <a:normAutofit/>
          </a:bodyPr>
          <a:lstStyle/>
          <a:p>
            <a:pPr algn="ctr"/>
            <a:r>
              <a:rPr lang="en-US" sz="3200" b="1" dirty="0">
                <a:solidFill>
                  <a:srgbClr val="FF0000"/>
                </a:solidFill>
                <a:latin typeface="Arial" panose="020B0604020202020204" pitchFamily="34" charset="0"/>
                <a:cs typeface="Arial" panose="020B0604020202020204" pitchFamily="34" charset="0"/>
              </a:rPr>
              <a:t>THỦ ĐOẠN DỤ DỖ TRẺ</a:t>
            </a:r>
          </a:p>
        </p:txBody>
      </p:sp>
      <p:pic>
        <p:nvPicPr>
          <p:cNvPr id="4" name="Content Placeholder 3">
            <a:extLst>
              <a:ext uri="{FF2B5EF4-FFF2-40B4-BE49-F238E27FC236}">
                <a16:creationId xmlns="" xmlns:a16="http://schemas.microsoft.com/office/drawing/2014/main" id="{3755BE64-FF46-4AF3-923D-B0FBEE13C461}"/>
              </a:ext>
            </a:extLst>
          </p:cNvPr>
          <p:cNvPicPr>
            <a:picLocks noGrp="1" noChangeAspect="1"/>
          </p:cNvPicPr>
          <p:nvPr>
            <p:ph idx="1"/>
          </p:nvPr>
        </p:nvPicPr>
        <p:blipFill>
          <a:blip r:embed="rId3"/>
          <a:stretch>
            <a:fillRect/>
          </a:stretch>
        </p:blipFill>
        <p:spPr>
          <a:xfrm>
            <a:off x="0" y="766916"/>
            <a:ext cx="11739716" cy="6091084"/>
          </a:xfrm>
          <a:prstGeom prst="rect">
            <a:avLst/>
          </a:prstGeom>
        </p:spPr>
      </p:pic>
    </p:spTree>
    <p:extLst>
      <p:ext uri="{BB962C8B-B14F-4D97-AF65-F5344CB8AC3E}">
        <p14:creationId xmlns:p14="http://schemas.microsoft.com/office/powerpoint/2010/main" val="31896082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1CBC6-1879-44A2-823F-FDDE323CB23D}"/>
              </a:ext>
            </a:extLst>
          </p:cNvPr>
          <p:cNvSpPr>
            <a:spLocks noGrp="1"/>
          </p:cNvSpPr>
          <p:nvPr>
            <p:ph type="title"/>
          </p:nvPr>
        </p:nvSpPr>
        <p:spPr>
          <a:xfrm>
            <a:off x="-78658" y="0"/>
            <a:ext cx="11818374" cy="609600"/>
          </a:xfrm>
        </p:spPr>
        <p:txBody>
          <a:bodyPr>
            <a:normAutofit/>
          </a:bodyPr>
          <a:lstStyle/>
          <a:p>
            <a:pPr algn="ctr"/>
            <a:r>
              <a:rPr lang="en-US" sz="3200" b="1" dirty="0">
                <a:solidFill>
                  <a:srgbClr val="FF0000"/>
                </a:solidFill>
                <a:latin typeface="Arial" panose="020B0604020202020204" pitchFamily="34" charset="0"/>
                <a:cs typeface="Arial" panose="020B0604020202020204" pitchFamily="34" charset="0"/>
              </a:rPr>
              <a:t>THỦ ĐOẠN DỤ DỖ TRẺ</a:t>
            </a:r>
          </a:p>
        </p:txBody>
      </p:sp>
      <p:pic>
        <p:nvPicPr>
          <p:cNvPr id="4" name="Content Placeholder 3">
            <a:extLst>
              <a:ext uri="{FF2B5EF4-FFF2-40B4-BE49-F238E27FC236}">
                <a16:creationId xmlns="" xmlns:a16="http://schemas.microsoft.com/office/drawing/2014/main" id="{EAA42261-A335-4EB2-84B6-1603309CEDA9}"/>
              </a:ext>
            </a:extLst>
          </p:cNvPr>
          <p:cNvPicPr>
            <a:picLocks noGrp="1" noChangeAspect="1"/>
          </p:cNvPicPr>
          <p:nvPr>
            <p:ph idx="1"/>
          </p:nvPr>
        </p:nvPicPr>
        <p:blipFill>
          <a:blip r:embed="rId2"/>
          <a:stretch>
            <a:fillRect/>
          </a:stretch>
        </p:blipFill>
        <p:spPr>
          <a:xfrm>
            <a:off x="0" y="845574"/>
            <a:ext cx="5289755" cy="6154994"/>
          </a:xfrm>
          <a:prstGeom prst="rect">
            <a:avLst/>
          </a:prstGeom>
        </p:spPr>
      </p:pic>
      <p:pic>
        <p:nvPicPr>
          <p:cNvPr id="5" name="Picture 4">
            <a:extLst>
              <a:ext uri="{FF2B5EF4-FFF2-40B4-BE49-F238E27FC236}">
                <a16:creationId xmlns="" xmlns:a16="http://schemas.microsoft.com/office/drawing/2014/main" id="{8CDBC1D6-0F83-4771-825A-29A192847A13}"/>
              </a:ext>
            </a:extLst>
          </p:cNvPr>
          <p:cNvPicPr>
            <a:picLocks noChangeAspect="1"/>
          </p:cNvPicPr>
          <p:nvPr/>
        </p:nvPicPr>
        <p:blipFill>
          <a:blip r:embed="rId3"/>
          <a:stretch>
            <a:fillRect/>
          </a:stretch>
        </p:blipFill>
        <p:spPr>
          <a:xfrm>
            <a:off x="5545394" y="609600"/>
            <a:ext cx="6115664" cy="6390968"/>
          </a:xfrm>
          <a:prstGeom prst="rect">
            <a:avLst/>
          </a:prstGeom>
        </p:spPr>
      </p:pic>
    </p:spTree>
    <p:extLst>
      <p:ext uri="{BB962C8B-B14F-4D97-AF65-F5344CB8AC3E}">
        <p14:creationId xmlns:p14="http://schemas.microsoft.com/office/powerpoint/2010/main" val="28637933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C10BAE-BEA3-4263-9E81-86846BF34E52}"/>
              </a:ext>
            </a:extLst>
          </p:cNvPr>
          <p:cNvSpPr>
            <a:spLocks noGrp="1"/>
          </p:cNvSpPr>
          <p:nvPr>
            <p:ph type="title"/>
          </p:nvPr>
        </p:nvSpPr>
        <p:spPr>
          <a:xfrm>
            <a:off x="68827" y="0"/>
            <a:ext cx="11631560" cy="589935"/>
          </a:xfrm>
        </p:spPr>
        <p:txBody>
          <a:bodyPr>
            <a:normAutofit fontScale="90000"/>
          </a:bodyPr>
          <a:lstStyle/>
          <a:p>
            <a:pPr algn="ctr"/>
            <a:r>
              <a:rPr lang="vi-VN" sz="2800" b="1" dirty="0">
                <a:solidFill>
                  <a:srgbClr val="FF0000"/>
                </a:solidFill>
                <a:latin typeface="Arial" panose="020B0604020202020204" pitchFamily="34" charset="0"/>
                <a:cs typeface="Arial" panose="020B0604020202020204" pitchFamily="34" charset="0"/>
              </a:rPr>
              <a:t>NGUYÊN TẮC “VÙNG ĐỒ BƠI</a:t>
            </a:r>
            <a:r>
              <a:rPr lang="vi-VN" dirty="0">
                <a:solidFill>
                  <a:srgbClr val="FF0000"/>
                </a:solidFill>
              </a:rPr>
              <a:t>”</a:t>
            </a:r>
            <a:endParaRPr lang="en-US" dirty="0">
              <a:solidFill>
                <a:srgbClr val="FF0000"/>
              </a:solidFill>
            </a:endParaRPr>
          </a:p>
        </p:txBody>
      </p:sp>
      <p:sp>
        <p:nvSpPr>
          <p:cNvPr id="3" name="Content Placeholder 2">
            <a:extLst>
              <a:ext uri="{FF2B5EF4-FFF2-40B4-BE49-F238E27FC236}">
                <a16:creationId xmlns="" xmlns:a16="http://schemas.microsoft.com/office/drawing/2014/main" id="{E33A34A3-440B-4408-999B-3B025683D109}"/>
              </a:ext>
            </a:extLst>
          </p:cNvPr>
          <p:cNvSpPr>
            <a:spLocks noGrp="1"/>
          </p:cNvSpPr>
          <p:nvPr>
            <p:ph idx="1"/>
          </p:nvPr>
        </p:nvSpPr>
        <p:spPr>
          <a:xfrm>
            <a:off x="157317" y="5867612"/>
            <a:ext cx="11405418" cy="990388"/>
          </a:xfrm>
        </p:spPr>
        <p:txBody>
          <a:bodyPr>
            <a:normAutofit fontScale="85000" lnSpcReduction="20000"/>
          </a:bodyPr>
          <a:lstStyle/>
          <a:p>
            <a:pPr marL="0" indent="0">
              <a:buNone/>
            </a:pPr>
            <a:endParaRPr lang="vi-VN" dirty="0"/>
          </a:p>
          <a:p>
            <a:pPr marL="0" indent="0" algn="ctr">
              <a:buNone/>
            </a:pPr>
            <a:r>
              <a:rPr lang="vi-VN" sz="2800" dirty="0">
                <a:solidFill>
                  <a:srgbClr val="FF0000"/>
                </a:solidFill>
              </a:rPr>
              <a:t>Những vùng kín che chắn khi mặc đồ bơi được xem là khu vực bí mật, không ai được nhìn, nói đến, chạm, sờ hoặc làm đau (trừ các trường hợp đặc biệt)</a:t>
            </a:r>
          </a:p>
          <a:p>
            <a:pPr marL="0" indent="0">
              <a:buNone/>
            </a:pPr>
            <a:endParaRPr lang="en-US" dirty="0"/>
          </a:p>
        </p:txBody>
      </p:sp>
      <p:pic>
        <p:nvPicPr>
          <p:cNvPr id="4" name="Picture 3">
            <a:extLst>
              <a:ext uri="{FF2B5EF4-FFF2-40B4-BE49-F238E27FC236}">
                <a16:creationId xmlns="" xmlns:a16="http://schemas.microsoft.com/office/drawing/2014/main" id="{DECD0D96-31CA-42E0-AB42-14FC079ADB0A}"/>
              </a:ext>
            </a:extLst>
          </p:cNvPr>
          <p:cNvPicPr>
            <a:picLocks noChangeAspect="1"/>
          </p:cNvPicPr>
          <p:nvPr/>
        </p:nvPicPr>
        <p:blipFill>
          <a:blip r:embed="rId2"/>
          <a:stretch>
            <a:fillRect/>
          </a:stretch>
        </p:blipFill>
        <p:spPr>
          <a:xfrm>
            <a:off x="363795" y="589935"/>
            <a:ext cx="11198940" cy="5555225"/>
          </a:xfrm>
          <a:prstGeom prst="rect">
            <a:avLst/>
          </a:prstGeom>
        </p:spPr>
      </p:pic>
    </p:spTree>
    <p:extLst>
      <p:ext uri="{BB962C8B-B14F-4D97-AF65-F5344CB8AC3E}">
        <p14:creationId xmlns:p14="http://schemas.microsoft.com/office/powerpoint/2010/main" val="8247123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E4AAE2-9CCA-4240-9942-A26B011C58F1}"/>
              </a:ext>
            </a:extLst>
          </p:cNvPr>
          <p:cNvSpPr>
            <a:spLocks noGrp="1"/>
          </p:cNvSpPr>
          <p:nvPr>
            <p:ph type="title"/>
          </p:nvPr>
        </p:nvSpPr>
        <p:spPr>
          <a:xfrm>
            <a:off x="0" y="0"/>
            <a:ext cx="11739716" cy="815975"/>
          </a:xfrm>
        </p:spPr>
        <p:txBody>
          <a:bodyPr/>
          <a:lstStyle/>
          <a:p>
            <a:pPr algn="ctr"/>
            <a:r>
              <a:rPr lang="en-US" b="1" dirty="0">
                <a:solidFill>
                  <a:srgbClr val="FF0000"/>
                </a:solidFill>
              </a:rPr>
              <a:t>“QUY TẮC BÀN TAY”</a:t>
            </a:r>
          </a:p>
        </p:txBody>
      </p:sp>
      <p:pic>
        <p:nvPicPr>
          <p:cNvPr id="4" name="Content Placeholder 3">
            <a:extLst>
              <a:ext uri="{FF2B5EF4-FFF2-40B4-BE49-F238E27FC236}">
                <a16:creationId xmlns="" xmlns:a16="http://schemas.microsoft.com/office/drawing/2014/main" id="{BE293937-970F-47C1-AEE7-9D60F4CBE85E}"/>
              </a:ext>
            </a:extLst>
          </p:cNvPr>
          <p:cNvPicPr>
            <a:picLocks noGrp="1" noChangeAspect="1"/>
          </p:cNvPicPr>
          <p:nvPr>
            <p:ph idx="1"/>
          </p:nvPr>
        </p:nvPicPr>
        <p:blipFill>
          <a:blip r:embed="rId2"/>
          <a:stretch>
            <a:fillRect/>
          </a:stretch>
        </p:blipFill>
        <p:spPr>
          <a:xfrm>
            <a:off x="78658" y="815976"/>
            <a:ext cx="11661058" cy="6042024"/>
          </a:xfrm>
          <a:prstGeom prst="rect">
            <a:avLst/>
          </a:prstGeom>
        </p:spPr>
      </p:pic>
    </p:spTree>
    <p:extLst>
      <p:ext uri="{BB962C8B-B14F-4D97-AF65-F5344CB8AC3E}">
        <p14:creationId xmlns:p14="http://schemas.microsoft.com/office/powerpoint/2010/main" val="1969840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9" descr="https://tse2.mm.bing.net/th?id=OIP.xPn94iw7F2j3jqkOUCjNdAAAAA&amp;pid=Api&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0"/>
            <a:ext cx="7111234" cy="32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https://tse1.mm.bing.net/th?id=OIP.ebD53ItM2Eee-kkyhvBCgwHaFj&amp;pid=Api&amp;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3268717"/>
            <a:ext cx="7187434" cy="383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1"/>
          <p:cNvSpPr>
            <a:spLocks noChangeArrowheads="1"/>
          </p:cNvSpPr>
          <p:nvPr/>
        </p:nvSpPr>
        <p:spPr bwMode="auto">
          <a:xfrm>
            <a:off x="66675" y="0"/>
            <a:ext cx="4514849" cy="677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dirty="0">
                <a:solidFill>
                  <a:srgbClr val="FF0000"/>
                </a:solidFill>
                <a:cs typeface="Arial" panose="020B0604020202020204" pitchFamily="34" charset="0"/>
              </a:rPr>
              <a:t>1.2.2. KN </a:t>
            </a:r>
            <a:r>
              <a:rPr lang="en-US" altLang="en-US" dirty="0" err="1">
                <a:solidFill>
                  <a:srgbClr val="FF0000"/>
                </a:solidFill>
                <a:cs typeface="Arial" panose="020B0604020202020204" pitchFamily="34" charset="0"/>
              </a:rPr>
              <a:t>Sức</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khỏe</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sinh</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sản</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vị</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thành</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niên</a:t>
            </a:r>
            <a:r>
              <a:rPr lang="en-US" altLang="en-US" dirty="0">
                <a:solidFill>
                  <a:srgbClr val="FF0000"/>
                </a:solidFill>
                <a:cs typeface="Arial" panose="020B0604020202020204" pitchFamily="34" charset="0"/>
              </a:rPr>
              <a:t>?</a:t>
            </a:r>
          </a:p>
          <a:p>
            <a:pPr algn="just">
              <a:spcBef>
                <a:spcPct val="0"/>
              </a:spcBef>
              <a:buFontTx/>
              <a:buNone/>
            </a:pPr>
            <a:r>
              <a:rPr lang="en-US" altLang="en-US" dirty="0">
                <a:solidFill>
                  <a:srgbClr val="002060"/>
                </a:solidFill>
                <a:cs typeface="Arial" panose="020B0604020202020204" pitchFamily="34" charset="0"/>
              </a:rPr>
              <a:t>- SKSS VTN </a:t>
            </a:r>
            <a:r>
              <a:rPr lang="en-US" altLang="en-US" dirty="0" err="1">
                <a:solidFill>
                  <a:srgbClr val="002060"/>
                </a:solidFill>
                <a:cs typeface="Arial" panose="020B0604020202020204" pitchFamily="34" charset="0"/>
              </a:rPr>
              <a:t>là</a:t>
            </a:r>
            <a:r>
              <a:rPr lang="en-US" altLang="en-US" dirty="0">
                <a:solidFill>
                  <a:srgbClr val="002060"/>
                </a:solidFill>
                <a:cs typeface="Arial" panose="020B0604020202020204" pitchFamily="34" charset="0"/>
              </a:rPr>
              <a:t> </a:t>
            </a:r>
            <a:r>
              <a:rPr lang="en-US" altLang="en-US" dirty="0" err="1">
                <a:solidFill>
                  <a:srgbClr val="002060"/>
                </a:solidFill>
                <a:cs typeface="Arial" panose="020B0604020202020204" pitchFamily="34" charset="0"/>
              </a:rPr>
              <a:t>những</a:t>
            </a:r>
            <a:r>
              <a:rPr lang="en-US" altLang="en-US" dirty="0">
                <a:solidFill>
                  <a:srgbClr val="002060"/>
                </a:solidFill>
                <a:cs typeface="Arial" panose="020B0604020202020204" pitchFamily="34" charset="0"/>
              </a:rPr>
              <a:t> </a:t>
            </a:r>
            <a:r>
              <a:rPr lang="en-US" altLang="en-US" dirty="0" err="1">
                <a:solidFill>
                  <a:srgbClr val="002060"/>
                </a:solidFill>
                <a:cs typeface="Arial" panose="020B0604020202020204" pitchFamily="34" charset="0"/>
              </a:rPr>
              <a:t>nội</a:t>
            </a:r>
            <a:r>
              <a:rPr lang="en-US" altLang="en-US" dirty="0">
                <a:solidFill>
                  <a:srgbClr val="002060"/>
                </a:solidFill>
                <a:cs typeface="Arial" panose="020B0604020202020204" pitchFamily="34" charset="0"/>
              </a:rPr>
              <a:t> dung </a:t>
            </a:r>
            <a:r>
              <a:rPr lang="en-US" altLang="en-US" dirty="0" err="1">
                <a:solidFill>
                  <a:srgbClr val="002060"/>
                </a:solidFill>
                <a:cs typeface="Arial" panose="020B0604020202020204" pitchFamily="34" charset="0"/>
              </a:rPr>
              <a:t>về</a:t>
            </a:r>
            <a:r>
              <a:rPr lang="en-US" altLang="en-US" dirty="0">
                <a:solidFill>
                  <a:srgbClr val="002060"/>
                </a:solidFill>
                <a:cs typeface="Arial" panose="020B0604020202020204" pitchFamily="34" charset="0"/>
              </a:rPr>
              <a:t> SKSS </a:t>
            </a:r>
            <a:r>
              <a:rPr lang="en-US" altLang="en-US" dirty="0" err="1">
                <a:solidFill>
                  <a:srgbClr val="002060"/>
                </a:solidFill>
                <a:cs typeface="Arial" panose="020B0604020202020204" pitchFamily="34" charset="0"/>
              </a:rPr>
              <a:t>liên</a:t>
            </a:r>
            <a:r>
              <a:rPr lang="en-US" altLang="en-US" dirty="0">
                <a:solidFill>
                  <a:srgbClr val="002060"/>
                </a:solidFill>
                <a:cs typeface="Arial" panose="020B0604020202020204" pitchFamily="34" charset="0"/>
              </a:rPr>
              <a:t> </a:t>
            </a:r>
            <a:r>
              <a:rPr lang="en-US" altLang="en-US" dirty="0" err="1">
                <a:solidFill>
                  <a:srgbClr val="002060"/>
                </a:solidFill>
                <a:cs typeface="Arial" panose="020B0604020202020204" pitchFamily="34" charset="0"/>
              </a:rPr>
              <a:t>quan</a:t>
            </a:r>
            <a:r>
              <a:rPr lang="en-US" altLang="en-US" dirty="0">
                <a:solidFill>
                  <a:srgbClr val="002060"/>
                </a:solidFill>
                <a:cs typeface="Arial" panose="020B0604020202020204" pitchFamily="34" charset="0"/>
              </a:rPr>
              <a:t>, </a:t>
            </a:r>
            <a:r>
              <a:rPr lang="en-US" altLang="en-US" dirty="0" err="1">
                <a:solidFill>
                  <a:srgbClr val="002060"/>
                </a:solidFill>
                <a:cs typeface="Arial" panose="020B0604020202020204" pitchFamily="34" charset="0"/>
              </a:rPr>
              <a:t>tương</a:t>
            </a:r>
            <a:r>
              <a:rPr lang="en-US" altLang="en-US" dirty="0">
                <a:solidFill>
                  <a:srgbClr val="002060"/>
                </a:solidFill>
                <a:cs typeface="Arial" panose="020B0604020202020204" pitchFamily="34" charset="0"/>
              </a:rPr>
              <a:t> </a:t>
            </a:r>
            <a:r>
              <a:rPr lang="en-US" altLang="en-US" dirty="0" err="1">
                <a:solidFill>
                  <a:srgbClr val="002060"/>
                </a:solidFill>
                <a:cs typeface="Arial" panose="020B0604020202020204" pitchFamily="34" charset="0"/>
              </a:rPr>
              <a:t>ứng</a:t>
            </a:r>
            <a:r>
              <a:rPr lang="en-US" altLang="en-US" dirty="0">
                <a:solidFill>
                  <a:srgbClr val="002060"/>
                </a:solidFill>
                <a:cs typeface="Arial" panose="020B0604020202020204" pitchFamily="34" charset="0"/>
              </a:rPr>
              <a:t> </a:t>
            </a:r>
            <a:r>
              <a:rPr lang="en-US" altLang="en-US" dirty="0" err="1">
                <a:solidFill>
                  <a:srgbClr val="002060"/>
                </a:solidFill>
                <a:cs typeface="Arial" panose="020B0604020202020204" pitchFamily="34" charset="0"/>
              </a:rPr>
              <a:t>với</a:t>
            </a:r>
            <a:r>
              <a:rPr lang="en-US" altLang="en-US" dirty="0">
                <a:solidFill>
                  <a:srgbClr val="002060"/>
                </a:solidFill>
                <a:cs typeface="Arial" panose="020B0604020202020204" pitchFamily="34" charset="0"/>
              </a:rPr>
              <a:t> </a:t>
            </a:r>
            <a:r>
              <a:rPr lang="en-US" altLang="en-US" dirty="0" err="1">
                <a:solidFill>
                  <a:srgbClr val="002060"/>
                </a:solidFill>
                <a:cs typeface="Arial" panose="020B0604020202020204" pitchFamily="34" charset="0"/>
              </a:rPr>
              <a:t>lứa</a:t>
            </a:r>
            <a:r>
              <a:rPr lang="en-US" altLang="en-US" dirty="0">
                <a:solidFill>
                  <a:srgbClr val="002060"/>
                </a:solidFill>
                <a:cs typeface="Arial" panose="020B0604020202020204" pitchFamily="34" charset="0"/>
              </a:rPr>
              <a:t> </a:t>
            </a:r>
            <a:r>
              <a:rPr lang="en-US" altLang="en-US" dirty="0" err="1">
                <a:solidFill>
                  <a:srgbClr val="002060"/>
                </a:solidFill>
                <a:cs typeface="Arial" panose="020B0604020202020204" pitchFamily="34" charset="0"/>
              </a:rPr>
              <a:t>tuổi</a:t>
            </a:r>
            <a:r>
              <a:rPr lang="en-US" altLang="en-US" dirty="0">
                <a:solidFill>
                  <a:srgbClr val="002060"/>
                </a:solidFill>
                <a:cs typeface="Arial" panose="020B0604020202020204" pitchFamily="34" charset="0"/>
              </a:rPr>
              <a:t> VTN, </a:t>
            </a:r>
            <a:r>
              <a:rPr lang="en-US" altLang="en-US" dirty="0" err="1">
                <a:solidFill>
                  <a:srgbClr val="002060"/>
                </a:solidFill>
                <a:cs typeface="Arial" panose="020B0604020202020204" pitchFamily="34" charset="0"/>
              </a:rPr>
              <a:t>đó</a:t>
            </a:r>
            <a:r>
              <a:rPr lang="en-US" altLang="en-US" dirty="0">
                <a:solidFill>
                  <a:srgbClr val="002060"/>
                </a:solidFill>
                <a:cs typeface="Arial" panose="020B0604020202020204" pitchFamily="34" charset="0"/>
              </a:rPr>
              <a:t> </a:t>
            </a:r>
            <a:r>
              <a:rPr lang="en-US" altLang="en-US" u="sng" dirty="0" err="1">
                <a:solidFill>
                  <a:srgbClr val="FF0000"/>
                </a:solidFill>
                <a:cs typeface="Arial" panose="020B0604020202020204" pitchFamily="34" charset="0"/>
              </a:rPr>
              <a:t>là</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tình</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trạng</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khỏe</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mạnh</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của</a:t>
            </a:r>
            <a:r>
              <a:rPr lang="en-US" altLang="en-US" u="sng" dirty="0">
                <a:solidFill>
                  <a:srgbClr val="FF0000"/>
                </a:solidFill>
                <a:cs typeface="Arial" panose="020B0604020202020204" pitchFamily="34" charset="0"/>
              </a:rPr>
              <a:t> VTN </a:t>
            </a:r>
            <a:r>
              <a:rPr lang="en-US" altLang="en-US" u="sng" dirty="0" err="1">
                <a:solidFill>
                  <a:srgbClr val="FF0000"/>
                </a:solidFill>
                <a:cs typeface="Arial" panose="020B0604020202020204" pitchFamily="34" charset="0"/>
              </a:rPr>
              <a:t>về</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thể</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chất</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tinh</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thần</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và</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xã</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hội</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trong</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mọi</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vấn</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đề</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liên</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quan</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đến</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hệ</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thống</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sinh</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sản</a:t>
            </a:r>
            <a:r>
              <a:rPr lang="en-US" altLang="en-US" u="sng" dirty="0">
                <a:solidFill>
                  <a:srgbClr val="FF0000"/>
                </a:solidFill>
                <a:cs typeface="Arial" panose="020B0604020202020204" pitchFamily="34" charset="0"/>
              </a:rPr>
              <a:t>,</a:t>
            </a:r>
            <a:r>
              <a:rPr lang="en-US" altLang="en-US"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chức</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năng</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và</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quá</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trình</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hoạt</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động</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của</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nó</a:t>
            </a:r>
            <a:r>
              <a:rPr lang="en-US" altLang="en-US" u="sng" dirty="0">
                <a:solidFill>
                  <a:srgbClr val="FF0000"/>
                </a:solidFill>
                <a:cs typeface="Arial" panose="020B0604020202020204" pitchFamily="34" charset="0"/>
              </a:rPr>
              <a:t>.</a:t>
            </a:r>
          </a:p>
          <a:p>
            <a:pPr>
              <a:spcBef>
                <a:spcPct val="0"/>
              </a:spcBef>
              <a:buFontTx/>
              <a:buNone/>
            </a:pP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68527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ED224-8ED5-4B85-A417-AE0B082002E6}"/>
              </a:ext>
            </a:extLst>
          </p:cNvPr>
          <p:cNvSpPr>
            <a:spLocks noGrp="1"/>
          </p:cNvSpPr>
          <p:nvPr>
            <p:ph type="title"/>
          </p:nvPr>
        </p:nvSpPr>
        <p:spPr>
          <a:xfrm>
            <a:off x="0" y="0"/>
            <a:ext cx="11739716" cy="648929"/>
          </a:xfrm>
        </p:spPr>
        <p:txBody>
          <a:bodyPr>
            <a:normAutofit/>
          </a:bodyPr>
          <a:lstStyle/>
          <a:p>
            <a:pPr algn="ctr"/>
            <a:r>
              <a:rPr lang="en-US" sz="3200" b="1" dirty="0">
                <a:solidFill>
                  <a:srgbClr val="FF0000"/>
                </a:solidFill>
                <a:latin typeface="Arial" panose="020B0604020202020204" pitchFamily="34" charset="0"/>
                <a:cs typeface="Arial" panose="020B0604020202020204" pitchFamily="34" charset="0"/>
              </a:rPr>
              <a:t>NĂM CẢNH BÁO BỊ XÂM HẠI</a:t>
            </a:r>
          </a:p>
        </p:txBody>
      </p:sp>
      <p:sp>
        <p:nvSpPr>
          <p:cNvPr id="3" name="Content Placeholder 2">
            <a:extLst>
              <a:ext uri="{FF2B5EF4-FFF2-40B4-BE49-F238E27FC236}">
                <a16:creationId xmlns="" xmlns:a16="http://schemas.microsoft.com/office/drawing/2014/main" id="{69873442-B3D6-4695-A3BB-8EBC7833295A}"/>
              </a:ext>
            </a:extLst>
          </p:cNvPr>
          <p:cNvSpPr>
            <a:spLocks noGrp="1"/>
          </p:cNvSpPr>
          <p:nvPr>
            <p:ph idx="1"/>
          </p:nvPr>
        </p:nvSpPr>
        <p:spPr>
          <a:xfrm>
            <a:off x="677335" y="737419"/>
            <a:ext cx="2409994" cy="3018503"/>
          </a:xfrm>
        </p:spPr>
        <p:txBody>
          <a:bodyPr>
            <a:normAutofit/>
          </a:bodyPr>
          <a:lstStyle/>
          <a:p>
            <a:r>
              <a:rPr lang="en-US" sz="2800" dirty="0" err="1">
                <a:solidFill>
                  <a:srgbClr val="FF0000"/>
                </a:solidFill>
                <a:latin typeface="Arial" panose="020B0604020202020204" pitchFamily="34" charset="0"/>
                <a:cs typeface="Arial" panose="020B0604020202020204" pitchFamily="34" charset="0"/>
              </a:rPr>
              <a:t>Nhìn</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Nói</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Sờ</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Ôm</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mình</a:t>
            </a:r>
            <a:endParaRPr lang="en-US" sz="2800" dirty="0">
              <a:solidFill>
                <a:srgbClr val="FF0000"/>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 xmlns:a16="http://schemas.microsoft.com/office/drawing/2014/main" id="{7FF4154A-AF0A-4533-B120-2734480D5EFC}"/>
              </a:ext>
            </a:extLst>
          </p:cNvPr>
          <p:cNvPicPr>
            <a:picLocks noChangeAspect="1"/>
          </p:cNvPicPr>
          <p:nvPr/>
        </p:nvPicPr>
        <p:blipFill>
          <a:blip r:embed="rId2"/>
          <a:stretch>
            <a:fillRect/>
          </a:stretch>
        </p:blipFill>
        <p:spPr>
          <a:xfrm>
            <a:off x="7452852" y="737420"/>
            <a:ext cx="4061813" cy="6204154"/>
          </a:xfrm>
          <a:prstGeom prst="rect">
            <a:avLst/>
          </a:prstGeom>
        </p:spPr>
      </p:pic>
      <p:pic>
        <p:nvPicPr>
          <p:cNvPr id="5" name="Picture 4">
            <a:extLst>
              <a:ext uri="{FF2B5EF4-FFF2-40B4-BE49-F238E27FC236}">
                <a16:creationId xmlns="" xmlns:a16="http://schemas.microsoft.com/office/drawing/2014/main" id="{3CFD6BF1-AFD2-4B6B-82B4-F6781BEAF39D}"/>
              </a:ext>
            </a:extLst>
          </p:cNvPr>
          <p:cNvPicPr>
            <a:picLocks noChangeAspect="1"/>
          </p:cNvPicPr>
          <p:nvPr/>
        </p:nvPicPr>
        <p:blipFill>
          <a:blip r:embed="rId3"/>
          <a:stretch>
            <a:fillRect/>
          </a:stretch>
        </p:blipFill>
        <p:spPr>
          <a:xfrm>
            <a:off x="2939845" y="737419"/>
            <a:ext cx="4227871" cy="6120580"/>
          </a:xfrm>
          <a:prstGeom prst="rect">
            <a:avLst/>
          </a:prstGeom>
        </p:spPr>
      </p:pic>
    </p:spTree>
    <p:extLst>
      <p:ext uri="{BB962C8B-B14F-4D97-AF65-F5344CB8AC3E}">
        <p14:creationId xmlns:p14="http://schemas.microsoft.com/office/powerpoint/2010/main" val="39819086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F75001-3433-422D-A965-BFE00D1CE4F7}"/>
              </a:ext>
            </a:extLst>
          </p:cNvPr>
          <p:cNvSpPr>
            <a:spLocks noGrp="1"/>
          </p:cNvSpPr>
          <p:nvPr>
            <p:ph type="title"/>
          </p:nvPr>
        </p:nvSpPr>
        <p:spPr>
          <a:xfrm>
            <a:off x="1" y="0"/>
            <a:ext cx="11690554" cy="934065"/>
          </a:xfrm>
        </p:spPr>
        <p:txBody>
          <a:bodyPr>
            <a:normAutofit fontScale="90000"/>
          </a:bodyPr>
          <a:lstStyle/>
          <a:p>
            <a:pPr algn="ctr"/>
            <a:r>
              <a:rPr lang="vi-VN" sz="2800" b="1" dirty="0">
                <a:solidFill>
                  <a:srgbClr val="FF0000"/>
                </a:solidFill>
                <a:latin typeface="Arial" panose="020B0604020202020204" pitchFamily="34" charset="0"/>
                <a:cs typeface="Arial" panose="020B0604020202020204" pitchFamily="34" charset="0"/>
              </a:rPr>
              <a:t>BA BƯỚC CÁC EM CẦN XỬ LÝ </a:t>
            </a:r>
            <a:br>
              <a:rPr lang="vi-VN" sz="2800" b="1" dirty="0">
                <a:solidFill>
                  <a:srgbClr val="FF0000"/>
                </a:solidFill>
                <a:latin typeface="Arial" panose="020B0604020202020204" pitchFamily="34" charset="0"/>
                <a:cs typeface="Arial" panose="020B0604020202020204" pitchFamily="34" charset="0"/>
              </a:rPr>
            </a:br>
            <a:r>
              <a:rPr lang="vi-VN" sz="2800" b="1" dirty="0">
                <a:solidFill>
                  <a:srgbClr val="FF0000"/>
                </a:solidFill>
                <a:latin typeface="Arial" panose="020B0604020202020204" pitchFamily="34" charset="0"/>
                <a:cs typeface="Arial" panose="020B0604020202020204" pitchFamily="34" charset="0"/>
              </a:rPr>
              <a:t>KHI BỊ XÂM HẠI</a:t>
            </a:r>
            <a:endParaRPr lang="en-US" sz="2800"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A107B21E-ED60-4A50-A7CD-2F86E98A15A6}"/>
              </a:ext>
            </a:extLst>
          </p:cNvPr>
          <p:cNvSpPr>
            <a:spLocks noGrp="1"/>
          </p:cNvSpPr>
          <p:nvPr>
            <p:ph idx="1"/>
          </p:nvPr>
        </p:nvSpPr>
        <p:spPr>
          <a:xfrm>
            <a:off x="677333" y="934065"/>
            <a:ext cx="10934563" cy="5840361"/>
          </a:xfrm>
        </p:spPr>
        <p:txBody>
          <a:bodyPr/>
          <a:lstStyle/>
          <a:p>
            <a:pPr algn="just"/>
            <a:r>
              <a:rPr lang="vi-VN" sz="3200" dirty="0">
                <a:solidFill>
                  <a:srgbClr val="FF0000"/>
                </a:solidFill>
              </a:rPr>
              <a:t>Bước 1: Nói “không” với những cảnh báo từ bất cứ ai.</a:t>
            </a:r>
          </a:p>
          <a:p>
            <a:pPr algn="just"/>
            <a:r>
              <a:rPr lang="vi-VN" sz="3200" dirty="0">
                <a:solidFill>
                  <a:srgbClr val="FF0000"/>
                </a:solidFill>
              </a:rPr>
              <a:t>Bước 2: sau khi nói "Không“ thì bỏ chạy về phía một người lớn khác, hoặc hãy chạy ra chỗ có người.</a:t>
            </a:r>
          </a:p>
          <a:p>
            <a:pPr algn="just"/>
            <a:r>
              <a:rPr lang="vi-VN" sz="3200" dirty="0">
                <a:solidFill>
                  <a:srgbClr val="FF0000"/>
                </a:solidFill>
              </a:rPr>
              <a:t>Bước 3: Hãy kể chính xác vị trí bị chạm vào với bố, mẹ, người thân </a:t>
            </a:r>
          </a:p>
          <a:p>
            <a:endParaRPr lang="en-US" dirty="0"/>
          </a:p>
        </p:txBody>
      </p:sp>
    </p:spTree>
    <p:extLst>
      <p:ext uri="{BB962C8B-B14F-4D97-AF65-F5344CB8AC3E}">
        <p14:creationId xmlns:p14="http://schemas.microsoft.com/office/powerpoint/2010/main" val="2881785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28C54E-5E2E-4E1F-8FA6-EB90199BAD96}"/>
              </a:ext>
            </a:extLst>
          </p:cNvPr>
          <p:cNvSpPr>
            <a:spLocks noGrp="1"/>
          </p:cNvSpPr>
          <p:nvPr>
            <p:ph type="title"/>
          </p:nvPr>
        </p:nvSpPr>
        <p:spPr>
          <a:xfrm>
            <a:off x="1" y="0"/>
            <a:ext cx="11710218" cy="983226"/>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MỘT SỐ KỸ NĂNG THOÁT THÂN </a:t>
            </a:r>
            <a:br>
              <a:rPr lang="en-US" sz="2800" b="1" dirty="0">
                <a:solidFill>
                  <a:srgbClr val="FF00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KHI BỊ XÂM HẠI</a:t>
            </a:r>
          </a:p>
        </p:txBody>
      </p:sp>
      <p:sp>
        <p:nvSpPr>
          <p:cNvPr id="3" name="Content Placeholder 2">
            <a:extLst>
              <a:ext uri="{FF2B5EF4-FFF2-40B4-BE49-F238E27FC236}">
                <a16:creationId xmlns="" xmlns:a16="http://schemas.microsoft.com/office/drawing/2014/main" id="{FEA9A9C1-154E-43F7-A398-2EEAB64123BB}"/>
              </a:ext>
            </a:extLst>
          </p:cNvPr>
          <p:cNvSpPr>
            <a:spLocks noGrp="1"/>
          </p:cNvSpPr>
          <p:nvPr>
            <p:ph idx="1"/>
          </p:nvPr>
        </p:nvSpPr>
        <p:spPr>
          <a:xfrm>
            <a:off x="1602657" y="1108537"/>
            <a:ext cx="9950245" cy="3880773"/>
          </a:xfrm>
        </p:spPr>
        <p:txBody>
          <a:bodyPr/>
          <a:lstStyle/>
          <a:p>
            <a:r>
              <a:rPr lang="vi-VN" sz="3200" dirty="0">
                <a:solidFill>
                  <a:srgbClr val="FF0000"/>
                </a:solidFill>
              </a:rPr>
              <a:t>Đánh vào chỗ hiểm</a:t>
            </a:r>
          </a:p>
          <a:p>
            <a:r>
              <a:rPr lang="vi-VN" sz="3200" dirty="0">
                <a:solidFill>
                  <a:srgbClr val="FF0000"/>
                </a:solidFill>
              </a:rPr>
              <a:t>Thoát ra khi bị ôm từ đằng trước</a:t>
            </a:r>
          </a:p>
          <a:p>
            <a:r>
              <a:rPr lang="vi-VN" sz="3200" dirty="0">
                <a:solidFill>
                  <a:srgbClr val="FF0000"/>
                </a:solidFill>
              </a:rPr>
              <a:t>Thoát ra khi bị ôm từ đằng sau</a:t>
            </a:r>
          </a:p>
          <a:p>
            <a:r>
              <a:rPr lang="vi-VN" sz="3200" dirty="0">
                <a:solidFill>
                  <a:srgbClr val="FF0000"/>
                </a:solidFill>
              </a:rPr>
              <a:t>Thoát ra khi bị cầm tay kéo đi</a:t>
            </a:r>
          </a:p>
          <a:p>
            <a:r>
              <a:rPr lang="vi-VN" sz="3200" dirty="0">
                <a:solidFill>
                  <a:srgbClr val="FF0000"/>
                </a:solidFill>
              </a:rPr>
              <a:t>Thoát ra khi bị túm tóc</a:t>
            </a:r>
          </a:p>
          <a:p>
            <a:r>
              <a:rPr lang="vi-VN" sz="3200" dirty="0">
                <a:solidFill>
                  <a:srgbClr val="FF0000"/>
                </a:solidFill>
              </a:rPr>
              <a:t>Nói dối tạo sự đồng tình rồi tìm cách thoát thân</a:t>
            </a:r>
          </a:p>
          <a:p>
            <a:endParaRPr lang="en-US" dirty="0"/>
          </a:p>
        </p:txBody>
      </p:sp>
    </p:spTree>
    <p:extLst>
      <p:ext uri="{BB962C8B-B14F-4D97-AF65-F5344CB8AC3E}">
        <p14:creationId xmlns:p14="http://schemas.microsoft.com/office/powerpoint/2010/main" val="23197002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31DE35-6DFD-4F19-B283-620FBE2C7022}"/>
              </a:ext>
            </a:extLst>
          </p:cNvPr>
          <p:cNvSpPr>
            <a:spLocks noGrp="1"/>
          </p:cNvSpPr>
          <p:nvPr>
            <p:ph type="title"/>
          </p:nvPr>
        </p:nvSpPr>
        <p:spPr>
          <a:xfrm>
            <a:off x="88490" y="98324"/>
            <a:ext cx="11651226" cy="717652"/>
          </a:xfrm>
        </p:spPr>
        <p:txBody>
          <a:bodyPr/>
          <a:lstStyle/>
          <a:p>
            <a:pPr algn="ctr"/>
            <a:r>
              <a:rPr lang="vi-VN" b="1" dirty="0">
                <a:solidFill>
                  <a:srgbClr val="FF0000"/>
                </a:solidFill>
                <a:latin typeface="Arial" panose="020B0604020202020204" pitchFamily="34" charset="0"/>
                <a:cs typeface="Arial" panose="020B0604020202020204" pitchFamily="34" charset="0"/>
              </a:rPr>
              <a:t>TƯƠNG LAI CỦA BẠN - DO BẠN QUYẾT ĐỊNH</a:t>
            </a:r>
            <a:endParaRPr lang="en-US" b="1" dirty="0">
              <a:solidFill>
                <a:srgbClr val="FF0000"/>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 xmlns:a16="http://schemas.microsoft.com/office/drawing/2014/main" id="{152282E1-19BA-4DEE-99C6-C64B80A1E30F}"/>
              </a:ext>
            </a:extLst>
          </p:cNvPr>
          <p:cNvPicPr>
            <a:picLocks noGrp="1" noChangeAspect="1"/>
          </p:cNvPicPr>
          <p:nvPr>
            <p:ph idx="1"/>
          </p:nvPr>
        </p:nvPicPr>
        <p:blipFill>
          <a:blip r:embed="rId3"/>
          <a:stretch>
            <a:fillRect/>
          </a:stretch>
        </p:blipFill>
        <p:spPr>
          <a:xfrm>
            <a:off x="1" y="815976"/>
            <a:ext cx="11552902" cy="6042024"/>
          </a:xfrm>
          <a:prstGeom prst="rect">
            <a:avLst/>
          </a:prstGeom>
        </p:spPr>
      </p:pic>
    </p:spTree>
    <p:extLst>
      <p:ext uri="{BB962C8B-B14F-4D97-AF65-F5344CB8AC3E}">
        <p14:creationId xmlns:p14="http://schemas.microsoft.com/office/powerpoint/2010/main" val="39461842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7D6818-C5B3-4027-8D4B-4B9CBD2E6FC7}"/>
              </a:ext>
            </a:extLst>
          </p:cNvPr>
          <p:cNvSpPr>
            <a:spLocks noGrp="1"/>
          </p:cNvSpPr>
          <p:nvPr>
            <p:ph type="title"/>
          </p:nvPr>
        </p:nvSpPr>
        <p:spPr>
          <a:xfrm>
            <a:off x="0" y="98323"/>
            <a:ext cx="11729884" cy="1832077"/>
          </a:xfrm>
        </p:spPr>
        <p:txBody>
          <a:bodyPr/>
          <a:lstStyle/>
          <a:p>
            <a:pPr algn="ctr"/>
            <a:r>
              <a:rPr lang="vi-VN" b="1" dirty="0">
                <a:solidFill>
                  <a:srgbClr val="FF0000"/>
                </a:solidFill>
                <a:latin typeface="Arial" panose="020B0604020202020204" pitchFamily="34" charset="0"/>
                <a:cs typeface="Arial" panose="020B0604020202020204" pitchFamily="34" charset="0"/>
              </a:rPr>
              <a:t>TRÂN TRỌNG CẢM ƠN!</a:t>
            </a:r>
            <a:br>
              <a:rPr lang="vi-VN" b="1" dirty="0">
                <a:solidFill>
                  <a:srgbClr val="FF0000"/>
                </a:solidFill>
                <a:latin typeface="Arial" panose="020B0604020202020204" pitchFamily="34" charset="0"/>
                <a:cs typeface="Arial" panose="020B0604020202020204" pitchFamily="34" charset="0"/>
              </a:rPr>
            </a:br>
            <a:endParaRPr lang="en-US" b="1" dirty="0">
              <a:solidFill>
                <a:srgbClr val="FF0000"/>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 xmlns:a16="http://schemas.microsoft.com/office/drawing/2014/main" id="{98237089-35F6-4781-BEB1-17DB664A6950}"/>
              </a:ext>
            </a:extLst>
          </p:cNvPr>
          <p:cNvPicPr>
            <a:picLocks noGrp="1" noChangeAspect="1"/>
          </p:cNvPicPr>
          <p:nvPr>
            <p:ph idx="1"/>
          </p:nvPr>
        </p:nvPicPr>
        <p:blipFill>
          <a:blip r:embed="rId2"/>
          <a:stretch>
            <a:fillRect/>
          </a:stretch>
        </p:blipFill>
        <p:spPr>
          <a:xfrm>
            <a:off x="0" y="953730"/>
            <a:ext cx="11729884" cy="5904270"/>
          </a:xfrm>
          <a:prstGeom prst="rect">
            <a:avLst/>
          </a:prstGeom>
        </p:spPr>
      </p:pic>
    </p:spTree>
    <p:extLst>
      <p:ext uri="{BB962C8B-B14F-4D97-AF65-F5344CB8AC3E}">
        <p14:creationId xmlns:p14="http://schemas.microsoft.com/office/powerpoint/2010/main" val="33043728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42" y="114300"/>
            <a:ext cx="11781692" cy="628650"/>
          </a:xfrm>
        </p:spPr>
        <p:txBody>
          <a:bodyPr>
            <a:noAutofit/>
          </a:bodyPr>
          <a:lstStyle/>
          <a:p>
            <a:pPr algn="ctr"/>
            <a:r>
              <a:rPr lang="vi-VN" sz="3200" b="1" dirty="0">
                <a:solidFill>
                  <a:srgbClr val="FF0000"/>
                </a:solidFill>
                <a:latin typeface="Arial" panose="020B0604020202020204" pitchFamily="34" charset="0"/>
                <a:cs typeface="Arial" panose="020B0604020202020204" pitchFamily="34" charset="0"/>
              </a:rPr>
              <a:t> 1.</a:t>
            </a:r>
            <a:r>
              <a:rPr lang="vi-VN" sz="2800" b="1" dirty="0">
                <a:solidFill>
                  <a:srgbClr val="FF0000"/>
                </a:solidFill>
                <a:latin typeface="Arial" panose="020B0604020202020204" pitchFamily="34" charset="0"/>
                <a:cs typeface="Arial" panose="020B0604020202020204" pitchFamily="34" charset="0"/>
              </a:rPr>
              <a:t>3. NHỮNG QUYỀN CỦA VTN/TN VỀ SỨC</a:t>
            </a:r>
            <a:r>
              <a:rPr lang="en-US" sz="2800" b="1" dirty="0">
                <a:solidFill>
                  <a:srgbClr val="FF0000"/>
                </a:solidFill>
                <a:latin typeface="Arial" panose="020B0604020202020204" pitchFamily="34" charset="0"/>
                <a:cs typeface="Arial" panose="020B0604020202020204" pitchFamily="34" charset="0"/>
              </a:rPr>
              <a:t> </a:t>
            </a:r>
            <a:r>
              <a:rPr lang="vi-VN" sz="2800" b="1" dirty="0">
                <a:solidFill>
                  <a:srgbClr val="FF0000"/>
                </a:solidFill>
                <a:latin typeface="Arial" panose="020B0604020202020204" pitchFamily="34" charset="0"/>
                <a:cs typeface="Arial" panose="020B0604020202020204" pitchFamily="34" charset="0"/>
              </a:rPr>
              <a:t>KHỎE/SKSS/SKTD</a:t>
            </a:r>
            <a:endParaRPr lang="en-US" sz="2800" dirty="0">
              <a:solidFill>
                <a:srgbClr val="FF0000"/>
              </a:solidFill>
            </a:endParaRPr>
          </a:p>
        </p:txBody>
      </p:sp>
      <p:sp>
        <p:nvSpPr>
          <p:cNvPr id="3" name="Content Placeholder 2"/>
          <p:cNvSpPr>
            <a:spLocks noGrp="1"/>
          </p:cNvSpPr>
          <p:nvPr>
            <p:ph idx="1"/>
          </p:nvPr>
        </p:nvSpPr>
        <p:spPr>
          <a:xfrm>
            <a:off x="0" y="742950"/>
            <a:ext cx="11781692" cy="6334125"/>
          </a:xfrm>
        </p:spPr>
        <p:txBody>
          <a:bodyPr>
            <a:noAutofit/>
          </a:bodyPr>
          <a:lstStyle/>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VTN/TN có tất cả các quyền cơ bản về SKSS/SKTD, đặc biệt cần thiết các quyền:</a:t>
            </a:r>
            <a:endParaRPr lang="en-US" sz="2800" dirty="0">
              <a:solidFill>
                <a:srgbClr val="002060"/>
              </a:solidFill>
              <a:latin typeface="Arial" panose="020B0604020202020204" pitchFamily="34" charset="0"/>
              <a:cs typeface="Arial" panose="020B0604020202020204" pitchFamily="34" charset="0"/>
            </a:endParaRPr>
          </a:p>
          <a:p>
            <a:pPr lvl="0" algn="just" fontAlgn="base"/>
            <a:r>
              <a:rPr lang="en-US" sz="2800" dirty="0">
                <a:solidFill>
                  <a:srgbClr val="002060"/>
                </a:solidFill>
                <a:latin typeface="Arial" panose="020B0604020202020204" pitchFamily="34" charset="0"/>
                <a:cs typeface="Arial" panose="020B0604020202020204" pitchFamily="34" charset="0"/>
              </a:rPr>
              <a:t>Q</a:t>
            </a:r>
            <a:r>
              <a:rPr lang="vi-VN" sz="2800" dirty="0">
                <a:solidFill>
                  <a:srgbClr val="002060"/>
                </a:solidFill>
                <a:latin typeface="Arial" panose="020B0604020202020204" pitchFamily="34" charset="0"/>
                <a:cs typeface="Arial" panose="020B0604020202020204" pitchFamily="34" charset="0"/>
              </a:rPr>
              <a:t>uyền được thông tin đầy đủ, chính xác về sức khỏe/SKSS/SKTD.</a:t>
            </a:r>
            <a:endParaRPr lang="en-US" sz="2800" dirty="0">
              <a:solidFill>
                <a:srgbClr val="002060"/>
              </a:solidFill>
              <a:latin typeface="Arial" panose="020B0604020202020204" pitchFamily="34" charset="0"/>
              <a:cs typeface="Arial" panose="020B0604020202020204" pitchFamily="34" charset="0"/>
            </a:endParaRPr>
          </a:p>
          <a:p>
            <a:pPr lvl="0" algn="just" fontAlgn="base"/>
            <a:r>
              <a:rPr lang="vi-VN" sz="2800" dirty="0">
                <a:solidFill>
                  <a:srgbClr val="002060"/>
                </a:solidFill>
                <a:latin typeface="Arial" panose="020B0604020202020204" pitchFamily="34" charset="0"/>
                <a:cs typeface="Arial" panose="020B0604020202020204" pitchFamily="34" charset="0"/>
              </a:rPr>
              <a:t>Quyền tiếp cận các dịch vụ chăm sóc sức khỏe/SKSS/SKTD phù hợp và có chất lượng.</a:t>
            </a:r>
            <a:endParaRPr lang="en-US" sz="2800" dirty="0">
              <a:solidFill>
                <a:srgbClr val="002060"/>
              </a:solidFill>
              <a:latin typeface="Arial" panose="020B0604020202020204" pitchFamily="34" charset="0"/>
              <a:cs typeface="Arial" panose="020B0604020202020204" pitchFamily="34" charset="0"/>
            </a:endParaRPr>
          </a:p>
          <a:p>
            <a:pPr lvl="0" algn="just" fontAlgn="base"/>
            <a:r>
              <a:rPr lang="vi-VN" sz="2800" dirty="0">
                <a:solidFill>
                  <a:srgbClr val="002060"/>
                </a:solidFill>
                <a:latin typeface="Arial" panose="020B0604020202020204" pitchFamily="34" charset="0"/>
                <a:cs typeface="Arial" panose="020B0604020202020204" pitchFamily="34" charset="0"/>
              </a:rPr>
              <a:t> Quyền được đối xử bình đẳng, tôn trọng, không bị cưỡng bức, bạo hành.</a:t>
            </a:r>
            <a:endParaRPr lang="en-US" sz="2800" dirty="0">
              <a:solidFill>
                <a:srgbClr val="002060"/>
              </a:solidFill>
              <a:latin typeface="Arial" panose="020B0604020202020204" pitchFamily="34" charset="0"/>
              <a:cs typeface="Arial" panose="020B0604020202020204" pitchFamily="34" charset="0"/>
            </a:endParaRPr>
          </a:p>
          <a:p>
            <a:pPr lvl="0" algn="just" fontAlgn="base"/>
            <a:r>
              <a:rPr lang="vi-VN" sz="2800" dirty="0">
                <a:solidFill>
                  <a:srgbClr val="002060"/>
                </a:solidFill>
                <a:latin typeface="Arial" panose="020B0604020202020204" pitchFamily="34" charset="0"/>
                <a:cs typeface="Arial" panose="020B0604020202020204" pitchFamily="34" charset="0"/>
              </a:rPr>
              <a:t> Quyền tự quyết định và chịu trách nhiệm về quyết định của mình trong các vấn đề liên quan đến sức khỏe/SKSS/SKTD (kết hôn hay không, giữ thai hay chấm dứt thai kỳ...) trên cơ sở được cung cấp đầy đủ thông tin và phù hợp với pháp luật.</a:t>
            </a:r>
            <a:endParaRPr lang="en-US" sz="2800" dirty="0">
              <a:solidFill>
                <a:srgbClr val="002060"/>
              </a:solidFill>
              <a:latin typeface="Arial" panose="020B0604020202020204" pitchFamily="34" charset="0"/>
              <a:cs typeface="Arial" panose="020B0604020202020204" pitchFamily="34"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351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6" y="-1"/>
            <a:ext cx="12018353" cy="1143001"/>
          </a:xfrm>
        </p:spPr>
        <p:txBody>
          <a:bodyPr>
            <a:noAutofit/>
          </a:bodyPr>
          <a:lstStyle/>
          <a:p>
            <a:r>
              <a:rPr lang="vi-VN" sz="2800" b="1" dirty="0">
                <a:solidFill>
                  <a:srgbClr val="FF0000"/>
                </a:solidFill>
                <a:latin typeface="Arial" panose="020B0604020202020204" pitchFamily="34" charset="0"/>
                <a:cs typeface="Arial" panose="020B0604020202020204" pitchFamily="34" charset="0"/>
              </a:rPr>
              <a:t>    </a:t>
            </a:r>
            <a:r>
              <a:rPr lang="vi-VN" sz="2400" b="1" dirty="0">
                <a:solidFill>
                  <a:srgbClr val="FF0000"/>
                </a:solidFill>
                <a:latin typeface="Arial" panose="020B0604020202020204" pitchFamily="34" charset="0"/>
                <a:cs typeface="Arial" panose="020B0604020202020204" pitchFamily="34" charset="0"/>
              </a:rPr>
              <a:t>1.4. NHỮNG RÀO CẢN KHIẾN VTN/TN KHÓ THỰC HIỆN MONG MUỐN VÀ </a:t>
            </a:r>
            <a:br>
              <a:rPr lang="vi-VN" sz="2400" b="1" dirty="0">
                <a:solidFill>
                  <a:srgbClr val="FF0000"/>
                </a:solidFill>
                <a:latin typeface="Arial" panose="020B0604020202020204" pitchFamily="34" charset="0"/>
                <a:cs typeface="Arial" panose="020B0604020202020204" pitchFamily="34" charset="0"/>
              </a:rPr>
            </a:br>
            <a:r>
              <a:rPr lang="vi-VN" sz="2400" b="1" dirty="0">
                <a:solidFill>
                  <a:srgbClr val="FF0000"/>
                </a:solidFill>
                <a:latin typeface="Arial" panose="020B0604020202020204" pitchFamily="34" charset="0"/>
                <a:cs typeface="Arial" panose="020B0604020202020204" pitchFamily="34" charset="0"/>
              </a:rPr>
              <a:t>     QUYỀN TRONG LĨNHVỰC SKSS/SKTD.</a:t>
            </a:r>
            <a:endParaRPr lang="en-US" sz="2400"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895350"/>
            <a:ext cx="11799278" cy="5867400"/>
          </a:xfrm>
        </p:spPr>
        <p:txBody>
          <a:bodyPr>
            <a:normAutofit/>
          </a:bodyPr>
          <a:lstStyle/>
          <a:p>
            <a:pPr algn="just"/>
            <a:r>
              <a:rPr lang="vi-VN" sz="2800" dirty="0">
                <a:solidFill>
                  <a:srgbClr val="002060"/>
                </a:solidFill>
                <a:latin typeface="Arial" panose="020B0604020202020204" pitchFamily="34" charset="0"/>
                <a:cs typeface="Arial" panose="020B0604020202020204" pitchFamily="34" charset="0"/>
              </a:rPr>
              <a:t>Quan niệm của xã hội đối với việc chăm sóc và giáo dục SKSS/SKTD cho VTN/TN còn hạn chế, chưa thống nhất.</a:t>
            </a:r>
            <a:endParaRPr lang="en-US" sz="2800" dirty="0">
              <a:solidFill>
                <a:srgbClr val="002060"/>
              </a:solidFill>
              <a:latin typeface="Arial" panose="020B0604020202020204" pitchFamily="34" charset="0"/>
              <a:cs typeface="Arial" panose="020B0604020202020204" pitchFamily="34" charset="0"/>
            </a:endParaRPr>
          </a:p>
          <a:p>
            <a:pPr lvl="0" algn="just" fontAlgn="base"/>
            <a:r>
              <a:rPr lang="vi-VN" sz="2800" dirty="0">
                <a:solidFill>
                  <a:srgbClr val="002060"/>
                </a:solidFill>
                <a:latin typeface="Arial" panose="020B0604020202020204" pitchFamily="34" charset="0"/>
                <a:cs typeface="Arial" panose="020B0604020202020204" pitchFamily="34" charset="0"/>
              </a:rPr>
              <a:t> Các chính sách, chiến lược về SKSS/SKTD cho thanh thiếu niên còn ít, chưa cụ thể, chưa có nhiều chính sách động viên VTN/TN.</a:t>
            </a:r>
            <a:endParaRPr lang="en-US" sz="2800" dirty="0">
              <a:solidFill>
                <a:srgbClr val="002060"/>
              </a:solidFill>
              <a:latin typeface="Arial" panose="020B0604020202020204" pitchFamily="34" charset="0"/>
              <a:cs typeface="Arial" panose="020B0604020202020204" pitchFamily="34" charset="0"/>
            </a:endParaRPr>
          </a:p>
          <a:p>
            <a:pPr lvl="0" algn="just" fontAlgn="base"/>
            <a:r>
              <a:rPr lang="vi-VN" sz="2800" dirty="0">
                <a:solidFill>
                  <a:srgbClr val="002060"/>
                </a:solidFill>
                <a:latin typeface="Arial" panose="020B0604020202020204" pitchFamily="34" charset="0"/>
                <a:cs typeface="Arial" panose="020B0604020202020204" pitchFamily="34" charset="0"/>
              </a:rPr>
              <a:t> Thiếu các cơ sở cung cấp dịch vụ sức khỏe thân thiện với VTN/TN.</a:t>
            </a:r>
            <a:endParaRPr lang="en-US" sz="2800" dirty="0">
              <a:solidFill>
                <a:srgbClr val="002060"/>
              </a:solidFill>
              <a:latin typeface="Arial" panose="020B0604020202020204" pitchFamily="34" charset="0"/>
              <a:cs typeface="Arial" panose="020B0604020202020204" pitchFamily="34" charset="0"/>
            </a:endParaRPr>
          </a:p>
          <a:p>
            <a:pPr lvl="0" algn="just" fontAlgn="base"/>
            <a:r>
              <a:rPr lang="vi-VN" sz="2800" dirty="0">
                <a:solidFill>
                  <a:srgbClr val="002060"/>
                </a:solidFill>
                <a:latin typeface="Arial" panose="020B0604020202020204" pitchFamily="34" charset="0"/>
                <a:cs typeface="Arial" panose="020B0604020202020204" pitchFamily="34" charset="0"/>
              </a:rPr>
              <a:t> Thái độ định kiến của thầy cô giáo, cha mẹ, cộng đồng, đặc biệt là người cung cấp dịch vụ, đối với việc cung cấp thông tin và dịch vụ chăm sóc SKSS/SKTD là những rào cản lớn đối với VTN/TN.</a:t>
            </a:r>
            <a:endParaRPr lang="en-US" sz="2800" dirty="0">
              <a:solidFill>
                <a:srgbClr val="002060"/>
              </a:solidFill>
              <a:latin typeface="Arial" panose="020B0604020202020204" pitchFamily="34" charset="0"/>
              <a:cs typeface="Arial" panose="020B0604020202020204" pitchFamily="34" charset="0"/>
            </a:endParaRPr>
          </a:p>
          <a:p>
            <a:pPr algn="just"/>
            <a:r>
              <a:rPr lang="vi-VN" sz="2800" dirty="0">
                <a:solidFill>
                  <a:srgbClr val="002060"/>
                </a:solidFill>
                <a:latin typeface="Arial" panose="020B0604020202020204" pitchFamily="34" charset="0"/>
                <a:cs typeface="Arial" panose="020B0604020202020204" pitchFamily="34" charset="0"/>
              </a:rPr>
              <a:t>Đa số các cán bộ cung cấp dịch vụ còn chưa được huấn luyện để biết cách làm việc với VTN/TN</a:t>
            </a:r>
            <a:endParaRPr lang="en-US" sz="2800" dirty="0">
              <a:solidFill>
                <a:srgbClr val="002060"/>
              </a:solidFill>
              <a:latin typeface="Arial" panose="020B0604020202020204" pitchFamily="34" charset="0"/>
              <a:cs typeface="Arial" panose="020B0604020202020204" pitchFamily="34" charset="0"/>
            </a:endParaRPr>
          </a:p>
          <a:p>
            <a:endParaRPr lang="en-US" sz="2700" dirty="0"/>
          </a:p>
        </p:txBody>
      </p:sp>
    </p:spTree>
    <p:extLst>
      <p:ext uri="{BB962C8B-B14F-4D97-AF65-F5344CB8AC3E}">
        <p14:creationId xmlns:p14="http://schemas.microsoft.com/office/powerpoint/2010/main" val="1942424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75"/>
            <a:ext cx="12192000" cy="619125"/>
          </a:xfrm>
        </p:spPr>
        <p:txBody>
          <a:bodyPr>
            <a:normAutofit/>
          </a:bodyPr>
          <a:lstStyle/>
          <a:p>
            <a:r>
              <a:rPr lang="vi-VN" sz="2800" b="1" dirty="0">
                <a:solidFill>
                  <a:srgbClr val="FF0000"/>
                </a:solidFill>
                <a:latin typeface="Arial" panose="020B0604020202020204" pitchFamily="34" charset="0"/>
                <a:cs typeface="Arial" panose="020B0604020202020204" pitchFamily="34" charset="0"/>
              </a:rPr>
              <a:t>  </a:t>
            </a:r>
            <a:r>
              <a:rPr lang="vi-VN" sz="2400" b="1" dirty="0">
                <a:solidFill>
                  <a:srgbClr val="FF0000"/>
                </a:solidFill>
                <a:latin typeface="Arial" panose="020B0604020202020204" pitchFamily="34" charset="0"/>
                <a:cs typeface="Arial" panose="020B0604020202020204" pitchFamily="34" charset="0"/>
              </a:rPr>
              <a:t>2. </a:t>
            </a:r>
            <a:r>
              <a:rPr lang="en-US" sz="2400" b="1" dirty="0">
                <a:solidFill>
                  <a:srgbClr val="FF0000"/>
                </a:solidFill>
                <a:latin typeface="Arial" panose="020B0604020202020204" pitchFamily="34" charset="0"/>
                <a:cs typeface="Arial" panose="020B0604020202020204" pitchFamily="34" charset="0"/>
              </a:rPr>
              <a:t>NHỮNG THÔNG TIN </a:t>
            </a:r>
            <a:r>
              <a:rPr lang="vi-VN" sz="2400" b="1" dirty="0">
                <a:solidFill>
                  <a:srgbClr val="FF0000"/>
                </a:solidFill>
                <a:latin typeface="Arial" panose="020B0604020202020204" pitchFamily="34" charset="0"/>
                <a:cs typeface="Arial" panose="020B0604020202020204" pitchFamily="34" charset="0"/>
              </a:rPr>
              <a:t>VỊ THÀNH NIÊN</a:t>
            </a:r>
            <a:r>
              <a:rPr lang="en-US" sz="2400" b="1" dirty="0">
                <a:solidFill>
                  <a:srgbClr val="FF0000"/>
                </a:solidFill>
                <a:latin typeface="Arial" panose="020B0604020202020204" pitchFamily="34" charset="0"/>
                <a:cs typeface="Arial" panose="020B0604020202020204" pitchFamily="34" charset="0"/>
              </a:rPr>
              <a:t> CẦN BIẾT</a:t>
            </a:r>
          </a:p>
        </p:txBody>
      </p:sp>
      <p:sp>
        <p:nvSpPr>
          <p:cNvPr id="3" name="Content Placeholder 2"/>
          <p:cNvSpPr>
            <a:spLocks noGrp="1"/>
          </p:cNvSpPr>
          <p:nvPr>
            <p:ph idx="1"/>
          </p:nvPr>
        </p:nvSpPr>
        <p:spPr>
          <a:xfrm>
            <a:off x="0" y="761999"/>
            <a:ext cx="11813628" cy="5953125"/>
          </a:xfrm>
        </p:spPr>
        <p:txBody>
          <a:bodyPr>
            <a:noAutofit/>
          </a:bodyPr>
          <a:lstStyle/>
          <a:p>
            <a:pPr marL="0" indent="0">
              <a:buNone/>
              <a:defRPr/>
            </a:pPr>
            <a:r>
              <a:rPr lang="vi-VN" sz="2800" dirty="0">
                <a:solidFill>
                  <a:schemeClr val="accent6">
                    <a:lumMod val="50000"/>
                  </a:schemeClr>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Đặc điểm phát triển cơ thể, tâm - sinh lý tuổi VTN.</a:t>
            </a:r>
            <a:endParaRPr lang="en-US" sz="2800" dirty="0">
              <a:solidFill>
                <a:srgbClr val="002060"/>
              </a:solidFill>
              <a:latin typeface="Arial" panose="020B0604020202020204" pitchFamily="34" charset="0"/>
              <a:cs typeface="Arial" panose="020B0604020202020204" pitchFamily="34" charset="0"/>
            </a:endParaRPr>
          </a:p>
          <a:p>
            <a:pPr marL="0" indent="0">
              <a:buNone/>
              <a:defRPr/>
            </a:pPr>
            <a:r>
              <a:rPr lang="vi-VN" sz="2800" dirty="0">
                <a:solidFill>
                  <a:srgbClr val="002060"/>
                </a:solidFill>
                <a:latin typeface="Arial" panose="020B0604020202020204" pitchFamily="34" charset="0"/>
                <a:cs typeface="Arial" panose="020B0604020202020204" pitchFamily="34" charset="0"/>
              </a:rPr>
              <a:t>- Kinh nguyệt bình thường và bất thường tuổi VTN.</a:t>
            </a:r>
            <a:endParaRPr lang="en-US" sz="2800" dirty="0">
              <a:solidFill>
                <a:srgbClr val="002060"/>
              </a:solidFill>
              <a:latin typeface="Arial" panose="020B0604020202020204" pitchFamily="34" charset="0"/>
              <a:cs typeface="Arial" panose="020B0604020202020204" pitchFamily="34" charset="0"/>
            </a:endParaRPr>
          </a:p>
          <a:p>
            <a:pPr marL="0" indent="0">
              <a:buNone/>
              <a:defRPr/>
            </a:pPr>
            <a:r>
              <a:rPr lang="vi-VN" sz="2800" dirty="0">
                <a:solidFill>
                  <a:srgbClr val="002060"/>
                </a:solidFill>
                <a:latin typeface="Arial" panose="020B0604020202020204" pitchFamily="34" charset="0"/>
                <a:cs typeface="Arial" panose="020B0604020202020204" pitchFamily="34" charset="0"/>
              </a:rPr>
              <a:t>- Thai nghén và sinh đẻ ở tuổi VTN.</a:t>
            </a:r>
            <a:endParaRPr lang="en-US" sz="2800" dirty="0">
              <a:solidFill>
                <a:srgbClr val="002060"/>
              </a:solidFill>
              <a:latin typeface="Arial" panose="020B0604020202020204" pitchFamily="34" charset="0"/>
              <a:cs typeface="Arial" panose="020B0604020202020204" pitchFamily="34" charset="0"/>
            </a:endParaRPr>
          </a:p>
          <a:p>
            <a:pPr marL="0" indent="0">
              <a:buNone/>
              <a:defRPr/>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thai</a:t>
            </a:r>
            <a:r>
              <a:rPr lang="en-US" sz="2800" dirty="0">
                <a:solidFill>
                  <a:srgbClr val="002060"/>
                </a:solidFill>
                <a:latin typeface="Arial" panose="020B0604020202020204" pitchFamily="34" charset="0"/>
                <a:cs typeface="Arial" panose="020B0604020202020204" pitchFamily="34" charset="0"/>
              </a:rPr>
              <a:t> ở </a:t>
            </a:r>
            <a:r>
              <a:rPr lang="en-US" sz="2800" dirty="0" err="1">
                <a:solidFill>
                  <a:srgbClr val="002060"/>
                </a:solidFill>
                <a:latin typeface="Arial" panose="020B0604020202020204" pitchFamily="34" charset="0"/>
                <a:cs typeface="Arial" panose="020B0604020202020204" pitchFamily="34" charset="0"/>
              </a:rPr>
              <a:t>tuổi</a:t>
            </a:r>
            <a:r>
              <a:rPr lang="en-US" sz="2800" dirty="0">
                <a:solidFill>
                  <a:srgbClr val="002060"/>
                </a:solidFill>
                <a:latin typeface="Arial" panose="020B0604020202020204" pitchFamily="34" charset="0"/>
                <a:cs typeface="Arial" panose="020B0604020202020204" pitchFamily="34" charset="0"/>
              </a:rPr>
              <a:t> VTN.</a:t>
            </a:r>
          </a:p>
          <a:p>
            <a:pPr marL="0" indent="0">
              <a:buNone/>
              <a:defRPr/>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Tiết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dịch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âm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niệu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đạo</a:t>
            </a:r>
            <a:r>
              <a:rPr lang="en-US" sz="2800" dirty="0">
                <a:solidFill>
                  <a:srgbClr val="002060"/>
                </a:solidFill>
                <a:latin typeface="Arial" panose="020B0604020202020204" pitchFamily="34" charset="0"/>
                <a:cs typeface="Arial" panose="020B0604020202020204" pitchFamily="34" charset="0"/>
              </a:rPr>
              <a:t> ở </a:t>
            </a:r>
            <a:r>
              <a:rPr lang="en-US" sz="2800" dirty="0" err="1">
                <a:solidFill>
                  <a:srgbClr val="002060"/>
                </a:solidFill>
                <a:latin typeface="Arial" panose="020B0604020202020204" pitchFamily="34" charset="0"/>
                <a:cs typeface="Arial" panose="020B0604020202020204" pitchFamily="34" charset="0"/>
              </a:rPr>
              <a:t>tuổi</a:t>
            </a:r>
            <a:r>
              <a:rPr lang="en-US" sz="2800" dirty="0">
                <a:solidFill>
                  <a:srgbClr val="002060"/>
                </a:solidFill>
                <a:latin typeface="Arial" panose="020B0604020202020204" pitchFamily="34" charset="0"/>
                <a:cs typeface="Arial" panose="020B0604020202020204" pitchFamily="34" charset="0"/>
              </a:rPr>
              <a:t> VTN.</a:t>
            </a:r>
          </a:p>
          <a:p>
            <a:pPr marL="0" indent="0">
              <a:buNone/>
              <a:defRPr/>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thủ</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dâm</a:t>
            </a:r>
            <a:r>
              <a:rPr lang="en-US" sz="2800" dirty="0">
                <a:solidFill>
                  <a:srgbClr val="002060"/>
                </a:solidFill>
                <a:latin typeface="Arial" panose="020B0604020202020204" pitchFamily="34" charset="0"/>
                <a:cs typeface="Arial" panose="020B0604020202020204" pitchFamily="34" charset="0"/>
              </a:rPr>
              <a:t>.</a:t>
            </a:r>
          </a:p>
          <a:p>
            <a:pPr marL="0" indent="0">
              <a:buNone/>
              <a:defRPr/>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Nhiễm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khuẩn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NKLTQĐTD </a:t>
            </a:r>
            <a:r>
              <a:rPr lang="en-US" sz="2800" dirty="0" err="1">
                <a:solidFill>
                  <a:srgbClr val="002060"/>
                </a:solidFill>
                <a:latin typeface="Arial" panose="020B0604020202020204" pitchFamily="34" charset="0"/>
                <a:cs typeface="Arial" panose="020B0604020202020204" pitchFamily="34" charset="0"/>
              </a:rPr>
              <a:t>bao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gồm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a:t>
            </a:r>
            <a:r>
              <a:rPr lang="en-US" sz="2800" dirty="0">
                <a:solidFill>
                  <a:srgbClr val="002060"/>
                </a:solidFill>
                <a:latin typeface="Arial" panose="020B0604020202020204" pitchFamily="34" charset="0"/>
                <a:cs typeface="Arial" panose="020B0604020202020204" pitchFamily="34" charset="0"/>
              </a:rPr>
              <a:t> HIV/AIDS.</a:t>
            </a:r>
          </a:p>
          <a:p>
            <a:pPr marL="0" indent="0">
              <a:buNone/>
              <a:defRPr/>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dục</a:t>
            </a:r>
            <a:r>
              <a:rPr lang="en-US" sz="2800" dirty="0">
                <a:solidFill>
                  <a:srgbClr val="002060"/>
                </a:solidFill>
                <a:latin typeface="Arial" panose="020B0604020202020204" pitchFamily="34" charset="0"/>
                <a:cs typeface="Arial" panose="020B0604020202020204" pitchFamily="34" charset="0"/>
              </a:rPr>
              <a:t> an </a:t>
            </a:r>
            <a:r>
              <a:rPr lang="en-US" sz="2800" dirty="0" err="1">
                <a:solidFill>
                  <a:srgbClr val="002060"/>
                </a:solidFill>
                <a:latin typeface="Arial" panose="020B0604020202020204" pitchFamily="34" charset="0"/>
                <a:cs typeface="Arial" panose="020B0604020202020204" pitchFamily="34" charset="0"/>
              </a:rPr>
              <a:t>toàn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mạnh</a:t>
            </a:r>
            <a:r>
              <a:rPr lang="en-US" sz="2800" dirty="0">
                <a:solidFill>
                  <a:srgbClr val="002060"/>
                </a:solidFill>
                <a:latin typeface="Arial" panose="020B0604020202020204" pitchFamily="34" charset="0"/>
                <a:cs typeface="Arial" panose="020B0604020202020204" pitchFamily="34" charset="0"/>
              </a:rPr>
              <a:t>.</a:t>
            </a:r>
          </a:p>
          <a:p>
            <a:pPr marL="0" indent="0">
              <a:buNone/>
              <a:defRPr/>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dụng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dục</a:t>
            </a:r>
            <a:r>
              <a:rPr lang="en-US" sz="2800" dirty="0">
                <a:solidFill>
                  <a:srgbClr val="002060"/>
                </a:solidFill>
                <a:latin typeface="Arial" panose="020B0604020202020204" pitchFamily="34" charset="0"/>
                <a:cs typeface="Arial" panose="020B0604020202020204" pitchFamily="34" charset="0"/>
              </a:rPr>
              <a:t>.</a:t>
            </a:r>
          </a:p>
          <a:p>
            <a:pPr marL="0" indent="0">
              <a:buNone/>
              <a:defRPr/>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dụng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nghiện</a:t>
            </a:r>
            <a:r>
              <a:rPr lang="en-US" sz="2800" dirty="0">
                <a:solidFill>
                  <a:schemeClr val="accent6">
                    <a:lumMod val="50000"/>
                  </a:schemeClr>
                </a:solidFill>
                <a:latin typeface="Arial" panose="020B0604020202020204" pitchFamily="34" charset="0"/>
                <a:cs typeface="Arial" panose="020B0604020202020204" pitchFamily="34" charset="0"/>
              </a:rPr>
              <a:t>.</a:t>
            </a:r>
          </a:p>
          <a:p>
            <a:endParaRPr lang="en-US" sz="1600" dirty="0"/>
          </a:p>
        </p:txBody>
      </p:sp>
    </p:spTree>
    <p:extLst>
      <p:ext uri="{BB962C8B-B14F-4D97-AF65-F5344CB8AC3E}">
        <p14:creationId xmlns:p14="http://schemas.microsoft.com/office/powerpoint/2010/main" val="7783329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753" y="89666"/>
            <a:ext cx="11324493" cy="6138042"/>
          </a:xfrm>
        </p:spPr>
        <p:txBody>
          <a:bodyPr>
            <a:normAutofit/>
          </a:bodyPr>
          <a:lstStyle/>
          <a:p>
            <a:pPr marL="0" indent="0" algn="ctr">
              <a:buNone/>
            </a:pPr>
            <a:r>
              <a:rPr lang="vi-VN" sz="2800" dirty="0">
                <a:latin typeface="Arial" panose="020B0604020202020204" pitchFamily="34" charset="0"/>
                <a:cs typeface="Arial" panose="020B0604020202020204" pitchFamily="34" charset="0"/>
              </a:rPr>
              <a:t>	</a:t>
            </a:r>
            <a:r>
              <a:rPr lang="vi-VN" sz="2400" b="1" dirty="0">
                <a:solidFill>
                  <a:srgbClr val="FF0000"/>
                </a:solidFill>
                <a:latin typeface="Arial" panose="020B0604020202020204" pitchFamily="34" charset="0"/>
                <a:cs typeface="Arial" panose="020B0604020202020204" pitchFamily="34" charset="0"/>
              </a:rPr>
              <a:t>PHÂN LOẠI TUỔI VỊ THÀNH NIÊN</a:t>
            </a:r>
            <a:endParaRPr lang="en-US" sz="2400" b="1" dirty="0">
              <a:solidFill>
                <a:srgbClr val="FF0000"/>
              </a:solidFill>
              <a:latin typeface="Arial" panose="020B0604020202020204" pitchFamily="34" charset="0"/>
              <a:cs typeface="Arial" panose="020B0604020202020204" pitchFamily="34" charset="0"/>
            </a:endParaRPr>
          </a:p>
          <a:p>
            <a:pPr marL="457200" lvl="1" indent="0" algn="just">
              <a:buNone/>
            </a:pPr>
            <a:r>
              <a:rPr lang="vi-VN" sz="2400" dirty="0">
                <a:solidFill>
                  <a:srgbClr val="002060"/>
                </a:solidFill>
                <a:latin typeface="Arial" panose="020B0604020202020204" pitchFamily="34" charset="0"/>
                <a:cs typeface="Arial" panose="020B0604020202020204" pitchFamily="34" charset="0"/>
              </a:rPr>
              <a:t>Lứa tuổi VTN là từ 10 đến 1</a:t>
            </a:r>
            <a:r>
              <a:rPr lang="en-US" sz="2400" dirty="0">
                <a:solidFill>
                  <a:srgbClr val="002060"/>
                </a:solidFill>
                <a:latin typeface="Arial" panose="020B0604020202020204" pitchFamily="34" charset="0"/>
                <a:cs typeface="Arial" panose="020B0604020202020204" pitchFamily="34" charset="0"/>
              </a:rPr>
              <a:t>9</a:t>
            </a:r>
            <a:r>
              <a:rPr lang="vi-VN" sz="2400" dirty="0">
                <a:solidFill>
                  <a:srgbClr val="002060"/>
                </a:solidFill>
                <a:latin typeface="Arial" panose="020B0604020202020204" pitchFamily="34" charset="0"/>
                <a:cs typeface="Arial" panose="020B0604020202020204" pitchFamily="34" charset="0"/>
              </a:rPr>
              <a:t> tuổi và được chia ra 3 giai đoạn:</a:t>
            </a:r>
            <a:endParaRPr lang="en-US" sz="2400" dirty="0">
              <a:solidFill>
                <a:srgbClr val="002060"/>
              </a:solidFill>
              <a:latin typeface="Arial" panose="020B0604020202020204" pitchFamily="34" charset="0"/>
              <a:cs typeface="Arial" panose="020B0604020202020204" pitchFamily="34" charset="0"/>
            </a:endParaRPr>
          </a:p>
          <a:p>
            <a:pPr lvl="1" algn="just"/>
            <a:r>
              <a:rPr lang="vi-VN" sz="2400" dirty="0">
                <a:solidFill>
                  <a:srgbClr val="002060"/>
                </a:solidFill>
                <a:latin typeface="Arial" panose="020B0604020202020204" pitchFamily="34" charset="0"/>
                <a:cs typeface="Arial" panose="020B0604020202020204" pitchFamily="34" charset="0"/>
              </a:rPr>
              <a:t>+ VTN sớm:	Từ</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10 đến</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13 tuổi</a:t>
            </a:r>
            <a:endParaRPr lang="en-US" sz="2400" dirty="0">
              <a:solidFill>
                <a:srgbClr val="002060"/>
              </a:solidFill>
              <a:latin typeface="Arial" panose="020B0604020202020204" pitchFamily="34" charset="0"/>
              <a:cs typeface="Arial" panose="020B0604020202020204" pitchFamily="34" charset="0"/>
            </a:endParaRPr>
          </a:p>
          <a:p>
            <a:pPr lvl="1" algn="just"/>
            <a:r>
              <a:rPr lang="vi-VN" sz="2400" dirty="0">
                <a:solidFill>
                  <a:srgbClr val="002060"/>
                </a:solidFill>
                <a:latin typeface="Arial" panose="020B0604020202020204" pitchFamily="34" charset="0"/>
                <a:cs typeface="Arial" panose="020B0604020202020204" pitchFamily="34" charset="0"/>
              </a:rPr>
              <a:t>+ VTN giữa:	Từ</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14 đến 16 tuổi</a:t>
            </a:r>
            <a:endParaRPr lang="en-US" sz="2400" dirty="0">
              <a:solidFill>
                <a:srgbClr val="002060"/>
              </a:solidFill>
              <a:latin typeface="Arial" panose="020B0604020202020204" pitchFamily="34" charset="0"/>
              <a:cs typeface="Arial" panose="020B0604020202020204" pitchFamily="34" charset="0"/>
            </a:endParaRPr>
          </a:p>
          <a:p>
            <a:pPr lvl="1" algn="just"/>
            <a:r>
              <a:rPr lang="vi-VN" sz="2400" dirty="0">
                <a:solidFill>
                  <a:srgbClr val="002060"/>
                </a:solidFill>
                <a:latin typeface="Arial" panose="020B0604020202020204" pitchFamily="34" charset="0"/>
                <a:cs typeface="Arial" panose="020B0604020202020204" pitchFamily="34" charset="0"/>
              </a:rPr>
              <a:t>+ VTN muộn:	Từ</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17 đến 19 tuổi</a:t>
            </a:r>
            <a:endParaRPr lang="en-US" sz="2400" dirty="0">
              <a:solidFill>
                <a:srgbClr val="002060"/>
              </a:solidFill>
              <a:latin typeface="Arial" panose="020B0604020202020204" pitchFamily="34" charset="0"/>
              <a:cs typeface="Arial" panose="020B0604020202020204" pitchFamily="34" charset="0"/>
            </a:endParaRPr>
          </a:p>
          <a:p>
            <a:pPr marL="457200" lvl="1" indent="0" algn="just">
              <a:buNone/>
            </a:pPr>
            <a:r>
              <a:rPr lang="vi-VN" sz="2400" i="1" dirty="0">
                <a:solidFill>
                  <a:srgbClr val="002060"/>
                </a:solidFill>
                <a:latin typeface="Arial" panose="020B0604020202020204" pitchFamily="34" charset="0"/>
                <a:cs typeface="Arial" panose="020B0604020202020204" pitchFamily="34" charset="0"/>
              </a:rPr>
              <a:t>(Ba giai đoạn phân chia này chỉ có tính tương đối, có thể khác nhau ở từng VTN).</a:t>
            </a:r>
            <a:endParaRPr lang="en-US" sz="2400" i="1" dirty="0">
              <a:solidFill>
                <a:srgbClr val="00206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76407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4070</TotalTime>
  <Words>2804</Words>
  <Application>Microsoft Office PowerPoint</Application>
  <PresentationFormat>Custom</PresentationFormat>
  <Paragraphs>287</Paragraphs>
  <Slides>55</Slides>
  <Notes>15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Facet</vt:lpstr>
      <vt:lpstr>           TRUYỀN THÔNG, TƯ VẤN CHĂM SÓC SỨC KHỎE SINH SẢN  TUỔI VỊ THÀNH NIÊN</vt:lpstr>
      <vt:lpstr> NỘI DUNG TRUYỀN THÔNG</vt:lpstr>
      <vt:lpstr>1. THÔNG TIN CHUNG</vt:lpstr>
      <vt:lpstr>1.2. MỘT SỐ KHÁI NIỆM</vt:lpstr>
      <vt:lpstr>PowerPoint Presentation</vt:lpstr>
      <vt:lpstr> 1.3. NHỮNG QUYỀN CỦA VTN/TN VỀ SỨC KHỎE/SKSS/SKTD</vt:lpstr>
      <vt:lpstr>    1.4. NHỮNG RÀO CẢN KHIẾN VTN/TN KHÓ THỰC HIỆN MONG MUỐN VÀ       QUYỀN TRONG LĨNHVỰC SKSS/SKTD.</vt:lpstr>
      <vt:lpstr>  2. NHỮNG THÔNG TIN VỊ THÀNH NIÊN CẦN BIẾT</vt:lpstr>
      <vt:lpstr>PowerPoint Presentation</vt:lpstr>
      <vt:lpstr> 2.1. NHỮNG THAY ĐỔI VỀ GIẢI PHẪU VÀ SINH LÝ TRONG THỜI KỲ VTN</vt:lpstr>
      <vt:lpstr>2.2. SỰ PHÁT TRIỂN THỂ CHẤT CỦA TUỔI VỊ THÀNH NIÊN</vt:lpstr>
      <vt:lpstr>2.3.NHỮNG THAY ĐỔI KHI BƯỚC SANG TUỔI DẬY THÌ</vt:lpstr>
      <vt:lpstr>2.4. MỘT SỐ LƯU Ý Ở VTN NỮ</vt:lpstr>
      <vt:lpstr>MỘT SỐ LƯU Ý Ở VTN NỮ</vt:lpstr>
      <vt:lpstr>MỘT SỐ LƯU Ý Ở VTN NỮ</vt:lpstr>
      <vt:lpstr>MỘT SỐ LƯU Ý Ở VTN NỮ</vt:lpstr>
      <vt:lpstr>     2.5. MỘT SỐ LƯU Ý Ở VTN NAM</vt:lpstr>
      <vt:lpstr>MỘT SỐ LƯU Ý Ở VTN NAM</vt:lpstr>
      <vt:lpstr>MỘT SỐ LƯU Ý Ở VTN NAM</vt:lpstr>
      <vt:lpstr>2.6. NHỮNG BIẾN ĐỔI VỀ TÂM LÝ TRONG THỜI KỲ VTN </vt:lpstr>
      <vt:lpstr>2.7. KỸ NĂNG SỐNG LIÊN QUAN ĐẾN SỨC KHỎE SINH SẢN/SỨC KHỎE TlNH DỤC CỦA VỊ THÀNH NIÊN VÀ THANH NIÊN</vt:lpstr>
      <vt:lpstr>2.8. NHỮNG KĨ NĂNG SỐNG CẦN CHO SỰ PHÁT TRIỂN  VỀ SỨC KHỎE CỦA VTN/TN</vt:lpstr>
      <vt:lpstr>2.9. TÌNH DỤC AN TOÀN</vt:lpstr>
      <vt:lpstr>PowerPoint Presentation</vt:lpstr>
      <vt:lpstr>CÁC BIỆN PHÁP TRÁNH THAI</vt:lpstr>
      <vt:lpstr>PowerPoint Presentation</vt:lpstr>
      <vt:lpstr>PowerPoint Presentation</vt:lpstr>
      <vt:lpstr>2.11. NHỮNG NGUY CƠ CÓ THỂ GẶP KHI MANG THAI Ở TUỔI VTN</vt:lpstr>
      <vt:lpstr>NHỮNG NGUY CƠ CÓ THỂ GẶP KHI MANG THAI Ở TUỔI VTN</vt:lpstr>
      <vt:lpstr>3. PHÒNG TRÁNH BẠO LỰC HỌC ĐƯỜNG, </vt:lpstr>
      <vt:lpstr>4. XÂM HẠI TÌNH DỤC Ở TUỔI VTN</vt:lpstr>
      <vt:lpstr>LẠM DỤNG, XÂM HẠI TÌNH DỤC</vt:lpstr>
      <vt:lpstr>XÂM HẠI TÌNH DỤC Ở TUỔI VTN</vt:lpstr>
      <vt:lpstr>NHỮNG ĐIỀU CẦN BIẾT VỀ XÂM HẠI TÌNH DỤC TRẺ EM</vt:lpstr>
      <vt:lpstr>HÀNH VI NÀO ?</vt:lpstr>
      <vt:lpstr>HÌNH ẢNH MINH HỌA</vt:lpstr>
      <vt:lpstr>HÌNH ẢNH MINH HỌA </vt:lpstr>
      <vt:lpstr>HÌNH ẢNH MINH HỌA </vt:lpstr>
      <vt:lpstr>HÌNH ẢNH MINH HỌA </vt:lpstr>
      <vt:lpstr>MỘT SỐ HÌNH ẢNH MINH HỌA </vt:lpstr>
      <vt:lpstr>THỦ PHẠM LÀ AI?</vt:lpstr>
      <vt:lpstr>CÂU HỎI TRẮC NGHIỆM</vt:lpstr>
      <vt:lpstr>THỦ ĐOẠN DỤ DỖ TRẺ</vt:lpstr>
      <vt:lpstr>THỦ ĐOẠN DỤ DỖ TRẺ</vt:lpstr>
      <vt:lpstr>THỦ ĐOẠN DỤ DỖ TRẺ</vt:lpstr>
      <vt:lpstr>THỦ ĐOẠN DỤ DỖ TRẺ</vt:lpstr>
      <vt:lpstr>THỦ ĐOẠN DỤ DỖ TRẺ</vt:lpstr>
      <vt:lpstr>NGUYÊN TẮC “VÙNG ĐỒ BƠI”</vt:lpstr>
      <vt:lpstr>“QUY TẮC BÀN TAY”</vt:lpstr>
      <vt:lpstr>NĂM CẢNH BÁO BỊ XÂM HẠI</vt:lpstr>
      <vt:lpstr>BA BƯỚC CÁC EM CẦN XỬ LÝ  KHI BỊ XÂM HẠI</vt:lpstr>
      <vt:lpstr>MỘT SỐ KỸ NĂNG THOÁT THÂN  KHI BỊ XÂM HẠI</vt:lpstr>
      <vt:lpstr>TƯƠNG LAI CỦA BẠN - DO BẠN QUYẾT ĐỊNH</vt:lpstr>
      <vt:lpstr>TRÂN TRỌNG CẢM ƠN!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Chăm sóc sức khỏe  sinh sản tuổi vị thành niên</dc:title>
  <dc:creator>Administrator</dc:creator>
  <cp:lastModifiedBy>21AK22</cp:lastModifiedBy>
  <cp:revision>174</cp:revision>
  <dcterms:created xsi:type="dcterms:W3CDTF">2022-06-20T15:23:12Z</dcterms:created>
  <dcterms:modified xsi:type="dcterms:W3CDTF">2024-09-19T08:26:00Z</dcterms:modified>
</cp:coreProperties>
</file>