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2"/>
  </p:notesMasterIdLst>
  <p:sldIdLst>
    <p:sldId id="257" r:id="rId2"/>
    <p:sldId id="260" r:id="rId3"/>
    <p:sldId id="258" r:id="rId4"/>
    <p:sldId id="302" r:id="rId5"/>
    <p:sldId id="259" r:id="rId6"/>
    <p:sldId id="282" r:id="rId7"/>
    <p:sldId id="267" r:id="rId8"/>
    <p:sldId id="268" r:id="rId9"/>
    <p:sldId id="269" r:id="rId10"/>
    <p:sldId id="270" r:id="rId11"/>
    <p:sldId id="271" r:id="rId12"/>
    <p:sldId id="283" r:id="rId13"/>
    <p:sldId id="272" r:id="rId14"/>
    <p:sldId id="273" r:id="rId15"/>
    <p:sldId id="274" r:id="rId16"/>
    <p:sldId id="275" r:id="rId17"/>
    <p:sldId id="277" r:id="rId18"/>
    <p:sldId id="278" r:id="rId19"/>
    <p:sldId id="279" r:id="rId20"/>
    <p:sldId id="281" r:id="rId21"/>
    <p:sldId id="290" r:id="rId22"/>
    <p:sldId id="291" r:id="rId23"/>
    <p:sldId id="292" r:id="rId24"/>
    <p:sldId id="280" r:id="rId25"/>
    <p:sldId id="284" r:id="rId26"/>
    <p:sldId id="285" r:id="rId27"/>
    <p:sldId id="308" r:id="rId28"/>
    <p:sldId id="262" r:id="rId29"/>
    <p:sldId id="287" r:id="rId30"/>
    <p:sldId id="286" r:id="rId31"/>
    <p:sldId id="263" r:id="rId32"/>
    <p:sldId id="261" r:id="rId33"/>
    <p:sldId id="293" r:id="rId34"/>
    <p:sldId id="294" r:id="rId35"/>
    <p:sldId id="264" r:id="rId36"/>
    <p:sldId id="288" r:id="rId37"/>
    <p:sldId id="295" r:id="rId38"/>
    <p:sldId id="296" r:id="rId39"/>
    <p:sldId id="297" r:id="rId40"/>
    <p:sldId id="289" r:id="rId41"/>
    <p:sldId id="298" r:id="rId42"/>
    <p:sldId id="265" r:id="rId43"/>
    <p:sldId id="299" r:id="rId44"/>
    <p:sldId id="300" r:id="rId45"/>
    <p:sldId id="303" r:id="rId46"/>
    <p:sldId id="304" r:id="rId47"/>
    <p:sldId id="305" r:id="rId48"/>
    <p:sldId id="306" r:id="rId49"/>
    <p:sldId id="307" r:id="rId50"/>
    <p:sldId id="30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26/10/2024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EDAAE-29F5-4EC2-90F2-4833B963FBD9}" type="slidenum">
              <a:rPr lang="vi-VN" smtClean="0"/>
              <a:t>7</a:t>
            </a:fld>
            <a:endParaRPr lang="vi-VN"/>
          </a:p>
        </p:txBody>
      </p:sp>
    </p:spTree>
    <p:extLst>
      <p:ext uri="{BB962C8B-B14F-4D97-AF65-F5344CB8AC3E}">
        <p14:creationId xmlns:p14="http://schemas.microsoft.com/office/powerpoint/2010/main" val="333653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746EDAAE-29F5-4EC2-90F2-4833B963FBD9}" type="slidenum">
              <a:rPr lang="vi-VN" smtClean="0"/>
              <a:t>15</a:t>
            </a:fld>
            <a:endParaRPr lang="vi-VN"/>
          </a:p>
        </p:txBody>
      </p:sp>
    </p:spTree>
    <p:extLst>
      <p:ext uri="{BB962C8B-B14F-4D97-AF65-F5344CB8AC3E}">
        <p14:creationId xmlns:p14="http://schemas.microsoft.com/office/powerpoint/2010/main" val="908255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1E844F7F-EB3B-4F10-8402-0D848D6DF082}" type="slidenum">
              <a:rPr lang="en-US" altLang="en-US"/>
              <a:pPr/>
              <a:t>37</a:t>
            </a:fld>
            <a:endParaRPr lang="en-US" altLang="en-US"/>
          </a:p>
        </p:txBody>
      </p:sp>
      <p:sp>
        <p:nvSpPr>
          <p:cNvPr id="37890" name="Rectangle 2"/>
          <p:cNvSpPr>
            <a:spLocks noGrp="1" noRot="1" noChangeAspect="1" noChangeArrowheads="1" noTextEdit="1"/>
          </p:cNvSpPr>
          <p:nvPr>
            <p:ph type="sldImg" idx="4294967295"/>
          </p:nvPr>
        </p:nvSpPr>
        <p:spPr>
          <a:ln>
            <a:miter lim="800000"/>
          </a:ln>
        </p:spPr>
      </p:sp>
      <p:sp>
        <p:nvSpPr>
          <p:cNvPr id="37891"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82540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xfrm>
            <a:off x="3884613" y="8685213"/>
            <a:ext cx="29718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BDAFCF0-2C7C-4D60-8615-B77E7C2CA35F}" type="slidenum">
              <a:rPr lang="en-US" altLang="en-US"/>
              <a:pPr/>
              <a:t>38</a:t>
            </a:fld>
            <a:endParaRPr lang="en-US" altLang="en-US"/>
          </a:p>
        </p:txBody>
      </p:sp>
      <p:sp>
        <p:nvSpPr>
          <p:cNvPr id="39938" name="Rectangle 2"/>
          <p:cNvSpPr>
            <a:spLocks noGrp="1" noRot="1" noChangeAspect="1" noChangeArrowheads="1" noTextEdit="1"/>
          </p:cNvSpPr>
          <p:nvPr>
            <p:ph type="sldImg" idx="4294967295"/>
          </p:nvPr>
        </p:nvSpPr>
        <p:spPr>
          <a:ln>
            <a:miter lim="800000"/>
          </a:ln>
        </p:spPr>
      </p:sp>
      <p:sp>
        <p:nvSpPr>
          <p:cNvPr id="39939" name="Rectangle 3"/>
          <p:cNvSpPr>
            <a:spLocks noGrp="1" noChangeArrowheads="1"/>
          </p:cNvSpPr>
          <p:nvPr>
            <p:ph type="body" idx="4294967295"/>
          </p:nvPr>
        </p:nvSpPr>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29755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56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982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230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26/10/2024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26/10/2024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26/10/2024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4031167" y="2234236"/>
            <a:ext cx="41296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
        <p:nvSpPr>
          <p:cNvPr id="18" name="Google Shape;18;p5"/>
          <p:cNvSpPr txBox="1">
            <a:spLocks noGrp="1"/>
          </p:cNvSpPr>
          <p:nvPr>
            <p:ph type="ctrTitle"/>
          </p:nvPr>
        </p:nvSpPr>
        <p:spPr>
          <a:xfrm>
            <a:off x="2580733" y="479267"/>
            <a:ext cx="7030800" cy="12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4000" b="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 name="Google Shape;19;p5"/>
          <p:cNvSpPr txBox="1">
            <a:spLocks noGrp="1"/>
          </p:cNvSpPr>
          <p:nvPr>
            <p:ph type="subTitle" idx="2"/>
          </p:nvPr>
        </p:nvSpPr>
        <p:spPr>
          <a:xfrm>
            <a:off x="4788200" y="1965956"/>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4788200" y="4195889"/>
            <a:ext cx="2615600" cy="50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667">
                <a:latin typeface="Redressed"/>
                <a:ea typeface="Redressed"/>
                <a:cs typeface="Redressed"/>
                <a:sym typeface="Redressed"/>
              </a:defRPr>
            </a:lvl1pPr>
            <a:lvl2pPr lvl="1" algn="ctr" rtl="0">
              <a:lnSpc>
                <a:spcPct val="100000"/>
              </a:lnSpc>
              <a:spcBef>
                <a:spcPts val="0"/>
              </a:spcBef>
              <a:spcAft>
                <a:spcPts val="0"/>
              </a:spcAft>
              <a:buNone/>
              <a:defRPr sz="2667">
                <a:latin typeface="Redressed"/>
                <a:ea typeface="Redressed"/>
                <a:cs typeface="Redressed"/>
                <a:sym typeface="Redressed"/>
              </a:defRPr>
            </a:lvl2pPr>
            <a:lvl3pPr lvl="2" algn="ctr" rtl="0">
              <a:lnSpc>
                <a:spcPct val="100000"/>
              </a:lnSpc>
              <a:spcBef>
                <a:spcPts val="0"/>
              </a:spcBef>
              <a:spcAft>
                <a:spcPts val="0"/>
              </a:spcAft>
              <a:buNone/>
              <a:defRPr sz="2667">
                <a:latin typeface="Redressed"/>
                <a:ea typeface="Redressed"/>
                <a:cs typeface="Redressed"/>
                <a:sym typeface="Redressed"/>
              </a:defRPr>
            </a:lvl3pPr>
            <a:lvl4pPr lvl="3" algn="ctr" rtl="0">
              <a:lnSpc>
                <a:spcPct val="100000"/>
              </a:lnSpc>
              <a:spcBef>
                <a:spcPts val="0"/>
              </a:spcBef>
              <a:spcAft>
                <a:spcPts val="0"/>
              </a:spcAft>
              <a:buNone/>
              <a:defRPr sz="2667">
                <a:latin typeface="Redressed"/>
                <a:ea typeface="Redressed"/>
                <a:cs typeface="Redressed"/>
                <a:sym typeface="Redressed"/>
              </a:defRPr>
            </a:lvl4pPr>
            <a:lvl5pPr lvl="4" algn="ctr" rtl="0">
              <a:lnSpc>
                <a:spcPct val="100000"/>
              </a:lnSpc>
              <a:spcBef>
                <a:spcPts val="0"/>
              </a:spcBef>
              <a:spcAft>
                <a:spcPts val="0"/>
              </a:spcAft>
              <a:buNone/>
              <a:defRPr sz="2667">
                <a:latin typeface="Redressed"/>
                <a:ea typeface="Redressed"/>
                <a:cs typeface="Redressed"/>
                <a:sym typeface="Redressed"/>
              </a:defRPr>
            </a:lvl5pPr>
            <a:lvl6pPr lvl="5" algn="ctr" rtl="0">
              <a:lnSpc>
                <a:spcPct val="100000"/>
              </a:lnSpc>
              <a:spcBef>
                <a:spcPts val="0"/>
              </a:spcBef>
              <a:spcAft>
                <a:spcPts val="0"/>
              </a:spcAft>
              <a:buNone/>
              <a:defRPr sz="2667">
                <a:latin typeface="Redressed"/>
                <a:ea typeface="Redressed"/>
                <a:cs typeface="Redressed"/>
                <a:sym typeface="Redressed"/>
              </a:defRPr>
            </a:lvl6pPr>
            <a:lvl7pPr lvl="6" algn="ctr" rtl="0">
              <a:lnSpc>
                <a:spcPct val="100000"/>
              </a:lnSpc>
              <a:spcBef>
                <a:spcPts val="0"/>
              </a:spcBef>
              <a:spcAft>
                <a:spcPts val="0"/>
              </a:spcAft>
              <a:buNone/>
              <a:defRPr sz="2667">
                <a:latin typeface="Redressed"/>
                <a:ea typeface="Redressed"/>
                <a:cs typeface="Redressed"/>
                <a:sym typeface="Redressed"/>
              </a:defRPr>
            </a:lvl7pPr>
            <a:lvl8pPr lvl="7" algn="ctr" rtl="0">
              <a:lnSpc>
                <a:spcPct val="100000"/>
              </a:lnSpc>
              <a:spcBef>
                <a:spcPts val="0"/>
              </a:spcBef>
              <a:spcAft>
                <a:spcPts val="0"/>
              </a:spcAft>
              <a:buNone/>
              <a:defRPr sz="2667">
                <a:latin typeface="Redressed"/>
                <a:ea typeface="Redressed"/>
                <a:cs typeface="Redressed"/>
                <a:sym typeface="Redressed"/>
              </a:defRPr>
            </a:lvl8pPr>
            <a:lvl9pPr lvl="8" algn="ctr" rtl="0">
              <a:lnSpc>
                <a:spcPct val="100000"/>
              </a:lnSpc>
              <a:spcBef>
                <a:spcPts val="0"/>
              </a:spcBef>
              <a:spcAft>
                <a:spcPts val="0"/>
              </a:spcAft>
              <a:buNone/>
              <a:defRPr sz="2667">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4112600" y="4464169"/>
            <a:ext cx="3966800" cy="13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atin typeface="Livvic"/>
                <a:ea typeface="Livvic"/>
                <a:cs typeface="Livvic"/>
                <a:sym typeface="Livvic"/>
              </a:defRPr>
            </a:lvl1pPr>
            <a:lvl2pPr lvl="1" algn="ctr" rtl="0">
              <a:lnSpc>
                <a:spcPct val="100000"/>
              </a:lnSpc>
              <a:spcBef>
                <a:spcPts val="2133"/>
              </a:spcBef>
              <a:spcAft>
                <a:spcPts val="0"/>
              </a:spcAft>
              <a:buNone/>
              <a:defRPr sz="1867">
                <a:latin typeface="Livvic"/>
                <a:ea typeface="Livvic"/>
                <a:cs typeface="Livvic"/>
                <a:sym typeface="Livvic"/>
              </a:defRPr>
            </a:lvl2pPr>
            <a:lvl3pPr lvl="2" algn="ctr" rtl="0">
              <a:lnSpc>
                <a:spcPct val="100000"/>
              </a:lnSpc>
              <a:spcBef>
                <a:spcPts val="2133"/>
              </a:spcBef>
              <a:spcAft>
                <a:spcPts val="0"/>
              </a:spcAft>
              <a:buNone/>
              <a:defRPr sz="1867">
                <a:latin typeface="Livvic"/>
                <a:ea typeface="Livvic"/>
                <a:cs typeface="Livvic"/>
                <a:sym typeface="Livvic"/>
              </a:defRPr>
            </a:lvl3pPr>
            <a:lvl4pPr lvl="3" algn="ctr" rtl="0">
              <a:lnSpc>
                <a:spcPct val="100000"/>
              </a:lnSpc>
              <a:spcBef>
                <a:spcPts val="2133"/>
              </a:spcBef>
              <a:spcAft>
                <a:spcPts val="0"/>
              </a:spcAft>
              <a:buNone/>
              <a:defRPr sz="1867">
                <a:latin typeface="Livvic"/>
                <a:ea typeface="Livvic"/>
                <a:cs typeface="Livvic"/>
                <a:sym typeface="Livvic"/>
              </a:defRPr>
            </a:lvl4pPr>
            <a:lvl5pPr lvl="4" algn="ctr" rtl="0">
              <a:lnSpc>
                <a:spcPct val="100000"/>
              </a:lnSpc>
              <a:spcBef>
                <a:spcPts val="2133"/>
              </a:spcBef>
              <a:spcAft>
                <a:spcPts val="0"/>
              </a:spcAft>
              <a:buNone/>
              <a:defRPr sz="1867">
                <a:latin typeface="Livvic"/>
                <a:ea typeface="Livvic"/>
                <a:cs typeface="Livvic"/>
                <a:sym typeface="Livvic"/>
              </a:defRPr>
            </a:lvl5pPr>
            <a:lvl6pPr lvl="5" algn="ctr" rtl="0">
              <a:lnSpc>
                <a:spcPct val="100000"/>
              </a:lnSpc>
              <a:spcBef>
                <a:spcPts val="2133"/>
              </a:spcBef>
              <a:spcAft>
                <a:spcPts val="0"/>
              </a:spcAft>
              <a:buNone/>
              <a:defRPr sz="1867">
                <a:latin typeface="Livvic"/>
                <a:ea typeface="Livvic"/>
                <a:cs typeface="Livvic"/>
                <a:sym typeface="Livvic"/>
              </a:defRPr>
            </a:lvl6pPr>
            <a:lvl7pPr lvl="6" algn="ctr" rtl="0">
              <a:lnSpc>
                <a:spcPct val="100000"/>
              </a:lnSpc>
              <a:spcBef>
                <a:spcPts val="2133"/>
              </a:spcBef>
              <a:spcAft>
                <a:spcPts val="0"/>
              </a:spcAft>
              <a:buNone/>
              <a:defRPr sz="1867">
                <a:latin typeface="Livvic"/>
                <a:ea typeface="Livvic"/>
                <a:cs typeface="Livvic"/>
                <a:sym typeface="Livvic"/>
              </a:defRPr>
            </a:lvl7pPr>
            <a:lvl8pPr lvl="7" algn="ctr" rtl="0">
              <a:lnSpc>
                <a:spcPct val="100000"/>
              </a:lnSpc>
              <a:spcBef>
                <a:spcPts val="2133"/>
              </a:spcBef>
              <a:spcAft>
                <a:spcPts val="0"/>
              </a:spcAft>
              <a:buNone/>
              <a:defRPr sz="1867">
                <a:latin typeface="Livvic"/>
                <a:ea typeface="Livvic"/>
                <a:cs typeface="Livvic"/>
                <a:sym typeface="Livvic"/>
              </a:defRPr>
            </a:lvl8pPr>
            <a:lvl9pPr lvl="8" algn="ctr" rtl="0">
              <a:lnSpc>
                <a:spcPct val="100000"/>
              </a:lnSpc>
              <a:spcBef>
                <a:spcPts val="2133"/>
              </a:spcBef>
              <a:spcAft>
                <a:spcPts val="2133"/>
              </a:spcAft>
              <a:buNone/>
              <a:defRPr sz="1867">
                <a:latin typeface="Livvic"/>
                <a:ea typeface="Livvic"/>
                <a:cs typeface="Livvic"/>
                <a:sym typeface="Livvic"/>
              </a:defRPr>
            </a:lvl9pPr>
          </a:lstStyle>
          <a:p>
            <a:endParaRPr/>
          </a:p>
        </p:txBody>
      </p:sp>
    </p:spTree>
    <p:extLst>
      <p:ext uri="{BB962C8B-B14F-4D97-AF65-F5344CB8AC3E}">
        <p14:creationId xmlns:p14="http://schemas.microsoft.com/office/powerpoint/2010/main" val="78606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6F10E6-0E70-4471-BC6C-D54E93E4B0D6}" type="datetimeFigureOut">
              <a:rPr lang="en-US" smtClean="0"/>
              <a:t>26/10/2024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26/10/2024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6F10E6-0E70-4471-BC6C-D54E93E4B0D6}" type="datetimeFigureOut">
              <a:rPr lang="en-US" smtClean="0"/>
              <a:t>26/10/2024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6F10E6-0E70-4471-BC6C-D54E93E4B0D6}" type="datetimeFigureOut">
              <a:rPr lang="en-US" smtClean="0"/>
              <a:t>26/10/2024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6F10E6-0E70-4471-BC6C-D54E93E4B0D6}" type="datetimeFigureOut">
              <a:rPr lang="en-US" smtClean="0"/>
              <a:t>26/10/2024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26/10/2024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26/10/2024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26/10/2024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26/10/2024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wmf"/><Relationship Id="rId5" Type="http://schemas.openxmlformats.org/officeDocument/2006/relationships/oleObject" Target="../embeddings/oleObject2.bin"/><Relationship Id="rId4" Type="http://schemas.openxmlformats.org/officeDocument/2006/relationships/image" Target="../media/image51.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9.bin"/><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58.wmf"/><Relationship Id="rId2" Type="http://schemas.openxmlformats.org/officeDocument/2006/relationships/slideLayout" Target="../slideLayouts/slideLayout2.xml"/><Relationship Id="rId16" Type="http://schemas.openxmlformats.org/officeDocument/2006/relationships/image" Target="../media/image60.wmf"/><Relationship Id="rId1" Type="http://schemas.openxmlformats.org/officeDocument/2006/relationships/vmlDrawing" Target="../drawings/vmlDrawing2.vml"/><Relationship Id="rId6" Type="http://schemas.openxmlformats.org/officeDocument/2006/relationships/image" Target="../media/image55.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oleObject" Target="../embeddings/oleObject10.bin"/><Relationship Id="rId10" Type="http://schemas.openxmlformats.org/officeDocument/2006/relationships/image" Target="../media/image57.wmf"/><Relationship Id="rId4" Type="http://schemas.openxmlformats.org/officeDocument/2006/relationships/image" Target="../media/image54.wmf"/><Relationship Id="rId9" Type="http://schemas.openxmlformats.org/officeDocument/2006/relationships/oleObject" Target="../embeddings/oleObject7.bin"/><Relationship Id="rId14" Type="http://schemas.openxmlformats.org/officeDocument/2006/relationships/image" Target="../media/image59.wmf"/></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2.wmf"/><Relationship Id="rId4" Type="http://schemas.openxmlformats.org/officeDocument/2006/relationships/oleObject" Target="../embeddings/oleObject1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3.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image" Target="../media/image72.wmf"/><Relationship Id="rId4" Type="http://schemas.openxmlformats.org/officeDocument/2006/relationships/oleObject" Target="../embeddings/oleObject12.bin"/></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3.jpg"/><Relationship Id="rId5" Type="http://schemas.openxmlformats.org/officeDocument/2006/relationships/slide" Target="slide20.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1.wav"/><Relationship Id="rId7"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slide" Target="slide20.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340511" y="1453176"/>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smtClean="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2316482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03411" y="174811"/>
            <a:ext cx="6777317" cy="2931459"/>
          </a:xfrm>
          <a:prstGeom prst="cloudCallout">
            <a:avLst>
              <a:gd name="adj1" fmla="val -45903"/>
              <a:gd name="adj2" fmla="val 6295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KHHH </a:t>
            </a:r>
            <a:r>
              <a:rPr lang="en-US" sz="2800" i="1" dirty="0" err="1" smtClean="0"/>
              <a:t>của</a:t>
            </a:r>
            <a:r>
              <a:rPr lang="en-US" sz="2800" i="1" dirty="0" smtClean="0"/>
              <a:t> </a:t>
            </a:r>
            <a:r>
              <a:rPr lang="en-US" sz="2800" i="1" dirty="0" err="1" smtClean="0"/>
              <a:t>đơn</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A,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1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n. </a:t>
            </a:r>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đơn</a:t>
            </a:r>
            <a:r>
              <a:rPr lang="en-US" sz="2800" i="1" dirty="0" smtClean="0"/>
              <a:t> </a:t>
            </a:r>
            <a:r>
              <a:rPr lang="en-US" sz="2800" i="1" dirty="0" err="1" smtClean="0"/>
              <a:t>chất</a:t>
            </a:r>
            <a:r>
              <a:rPr lang="en-US" sz="2800" i="1" dirty="0" smtClean="0"/>
              <a:t>.</a:t>
            </a:r>
            <a:endParaRPr lang="vi-VN" sz="2800" i="1" dirty="0"/>
          </a:p>
        </p:txBody>
      </p:sp>
      <p:sp>
        <p:nvSpPr>
          <p:cNvPr id="6" name="Rectangle 5"/>
          <p:cNvSpPr/>
          <p:nvPr/>
        </p:nvSpPr>
        <p:spPr>
          <a:xfrm>
            <a:off x="1680882" y="3436158"/>
            <a:ext cx="1095935" cy="7664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5" name="TextBox 4"/>
          <p:cNvSpPr txBox="1"/>
          <p:nvPr/>
        </p:nvSpPr>
        <p:spPr>
          <a:xfrm>
            <a:off x="1882588" y="3496235"/>
            <a:ext cx="2191871" cy="646331"/>
          </a:xfrm>
          <a:prstGeom prst="rect">
            <a:avLst/>
          </a:prstGeom>
          <a:noFill/>
        </p:spPr>
        <p:txBody>
          <a:bodyPr wrap="square" rtlCol="0">
            <a:spAutoFit/>
          </a:bodyPr>
          <a:lstStyle/>
          <a:p>
            <a:r>
              <a:rPr lang="en-US" sz="3600" b="1" dirty="0" smtClean="0">
                <a:solidFill>
                  <a:srgbClr val="FF0000"/>
                </a:solidFill>
              </a:rPr>
              <a:t>A</a:t>
            </a:r>
            <a:r>
              <a:rPr lang="en-US" sz="3600" b="1" baseline="-25000" dirty="0" smtClean="0">
                <a:solidFill>
                  <a:srgbClr val="FF0000"/>
                </a:solidFill>
              </a:rPr>
              <a:t>n</a:t>
            </a:r>
            <a:endParaRPr lang="vi-VN" sz="3600" b="1" dirty="0">
              <a:solidFill>
                <a:srgbClr val="FF0000"/>
              </a:solidFill>
            </a:endParaRPr>
          </a:p>
        </p:txBody>
      </p:sp>
      <p:sp>
        <p:nvSpPr>
          <p:cNvPr id="7" name="TextBox 6"/>
          <p:cNvSpPr txBox="1"/>
          <p:nvPr/>
        </p:nvSpPr>
        <p:spPr>
          <a:xfrm>
            <a:off x="349622" y="4370294"/>
            <a:ext cx="5419166" cy="2246769"/>
          </a:xfrm>
          <a:prstGeom prst="rect">
            <a:avLst/>
          </a:prstGeom>
          <a:noFill/>
        </p:spPr>
        <p:txBody>
          <a:bodyPr wrap="square" rtlCol="0">
            <a:spAutoFit/>
          </a:bodyPr>
          <a:lstStyle/>
          <a:p>
            <a:pPr marL="457200" indent="-457200">
              <a:buFontTx/>
              <a:buChar char="-"/>
            </a:pPr>
            <a:r>
              <a:rPr lang="en-US" sz="2800" dirty="0" smtClean="0"/>
              <a:t>Kim </a:t>
            </a:r>
            <a:r>
              <a:rPr lang="en-US" sz="2800" dirty="0" err="1" smtClean="0"/>
              <a:t>loại</a:t>
            </a:r>
            <a:r>
              <a:rPr lang="en-US" sz="2800" dirty="0" smtClean="0"/>
              <a:t>: n = 1 -&gt; CTHH </a:t>
            </a:r>
            <a:r>
              <a:rPr lang="en-US" sz="2800" dirty="0" err="1" smtClean="0"/>
              <a:t>là</a:t>
            </a:r>
            <a:r>
              <a:rPr lang="en-US" sz="2800" dirty="0" smtClean="0"/>
              <a:t> KHHH.</a:t>
            </a:r>
          </a:p>
          <a:p>
            <a:pPr marL="457200" indent="-457200">
              <a:buFontTx/>
              <a:buChar char="-"/>
            </a:pPr>
            <a:r>
              <a:rPr lang="en-US" sz="2800" dirty="0" smtClean="0"/>
              <a:t>Phi </a:t>
            </a:r>
            <a:r>
              <a:rPr lang="en-US" sz="2800" dirty="0" err="1" smtClean="0"/>
              <a:t>kim</a:t>
            </a:r>
            <a:r>
              <a:rPr lang="en-US" sz="2800" dirty="0" smtClean="0"/>
              <a:t>:</a:t>
            </a:r>
          </a:p>
          <a:p>
            <a:r>
              <a:rPr lang="en-US" sz="2800" dirty="0"/>
              <a:t> </a:t>
            </a:r>
            <a:r>
              <a:rPr lang="en-US" sz="2800" dirty="0" smtClean="0"/>
              <a:t>    </a:t>
            </a:r>
            <a:r>
              <a:rPr lang="en-US" sz="2800" dirty="0" err="1" smtClean="0"/>
              <a:t>Rắn</a:t>
            </a:r>
            <a:r>
              <a:rPr lang="en-US" sz="2800" dirty="0" smtClean="0"/>
              <a:t>: n = 1 -&gt; CTHH </a:t>
            </a:r>
            <a:r>
              <a:rPr lang="en-US" sz="2800" dirty="0" err="1" smtClean="0"/>
              <a:t>là</a:t>
            </a:r>
            <a:r>
              <a:rPr lang="en-US" sz="2800" dirty="0" smtClean="0"/>
              <a:t> KHHH.</a:t>
            </a:r>
          </a:p>
          <a:p>
            <a:r>
              <a:rPr lang="en-US" sz="2800" dirty="0"/>
              <a:t> </a:t>
            </a:r>
            <a:r>
              <a:rPr lang="en-US" sz="2800" dirty="0" smtClean="0"/>
              <a:t>    </a:t>
            </a:r>
            <a:r>
              <a:rPr lang="en-US" sz="2800" dirty="0" err="1" smtClean="0"/>
              <a:t>Lỏng</a:t>
            </a:r>
            <a:r>
              <a:rPr lang="en-US" sz="2800" dirty="0" smtClean="0"/>
              <a:t>: n = 2, 3 -&gt; CTHH: A</a:t>
            </a:r>
            <a:r>
              <a:rPr lang="en-US" sz="2800" baseline="-25000" dirty="0" smtClean="0"/>
              <a:t>2</a:t>
            </a:r>
            <a:r>
              <a:rPr lang="en-US" sz="2800" dirty="0" smtClean="0"/>
              <a:t>, A</a:t>
            </a:r>
            <a:r>
              <a:rPr lang="en-US" sz="2800" baseline="-25000" dirty="0" smtClean="0"/>
              <a:t>3</a:t>
            </a:r>
            <a:r>
              <a:rPr lang="en-US" sz="2800" dirty="0" smtClean="0"/>
              <a:t>. </a:t>
            </a:r>
            <a:endParaRPr lang="vi-VN" sz="2800" dirty="0"/>
          </a:p>
        </p:txBody>
      </p:sp>
      <p:graphicFrame>
        <p:nvGraphicFramePr>
          <p:cNvPr id="8" name="Table 7"/>
          <p:cNvGraphicFramePr>
            <a:graphicFrameLocks noGrp="1"/>
          </p:cNvGraphicFramePr>
          <p:nvPr>
            <p:extLst/>
          </p:nvPr>
        </p:nvGraphicFramePr>
        <p:xfrm>
          <a:off x="5768788" y="420973"/>
          <a:ext cx="6278138" cy="6150524"/>
        </p:xfrm>
        <a:graphic>
          <a:graphicData uri="http://schemas.openxmlformats.org/drawingml/2006/table">
            <a:tbl>
              <a:tblPr firstRow="1" bandRow="1">
                <a:tableStyleId>{5940675A-B579-460E-94D1-54222C63F5DA}</a:tableStyleId>
              </a:tblPr>
              <a:tblGrid>
                <a:gridCol w="1005630">
                  <a:extLst>
                    <a:ext uri="{9D8B030D-6E8A-4147-A177-3AD203B41FA5}">
                      <a16:colId xmlns:a16="http://schemas.microsoft.com/office/drawing/2014/main" val="20000"/>
                    </a:ext>
                  </a:extLst>
                </a:gridCol>
                <a:gridCol w="975284">
                  <a:extLst>
                    <a:ext uri="{9D8B030D-6E8A-4147-A177-3AD203B41FA5}">
                      <a16:colId xmlns:a16="http://schemas.microsoft.com/office/drawing/2014/main" val="20001"/>
                    </a:ext>
                  </a:extLst>
                </a:gridCol>
                <a:gridCol w="1196195">
                  <a:extLst>
                    <a:ext uri="{9D8B030D-6E8A-4147-A177-3AD203B41FA5}">
                      <a16:colId xmlns:a16="http://schemas.microsoft.com/office/drawing/2014/main" val="20002"/>
                    </a:ext>
                  </a:extLst>
                </a:gridCol>
                <a:gridCol w="2084368">
                  <a:extLst>
                    <a:ext uri="{9D8B030D-6E8A-4147-A177-3AD203B41FA5}">
                      <a16:colId xmlns:a16="http://schemas.microsoft.com/office/drawing/2014/main" val="20003"/>
                    </a:ext>
                  </a:extLst>
                </a:gridCol>
                <a:gridCol w="1016661">
                  <a:extLst>
                    <a:ext uri="{9D8B030D-6E8A-4147-A177-3AD203B41FA5}">
                      <a16:colId xmlns:a16="http://schemas.microsoft.com/office/drawing/2014/main" val="20004"/>
                    </a:ext>
                  </a:extLst>
                </a:gridCol>
              </a:tblGrid>
              <a:tr h="876613">
                <a:tc gridSpan="2">
                  <a:txBody>
                    <a:bodyPr/>
                    <a:lstStyle/>
                    <a:p>
                      <a:pPr algn="ctr"/>
                      <a:r>
                        <a:rPr lang="en-US" sz="2400" dirty="0" smtClean="0"/>
                        <a:t>Đơn</a:t>
                      </a:r>
                      <a:r>
                        <a:rPr lang="en-US" sz="2400" baseline="0" dirty="0" smtClean="0"/>
                        <a:t> chất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t>Số</a:t>
                      </a:r>
                      <a:r>
                        <a:rPr lang="en-US" sz="2400" baseline="0" dirty="0" smtClean="0"/>
                        <a:t> nguyên tố</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Số</a:t>
                      </a:r>
                      <a:r>
                        <a:rPr lang="en-US" sz="2400" baseline="0" dirty="0" smtClean="0"/>
                        <a:t> nguyên tử cấu tạo nên 1 phân tử của chất</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Công</a:t>
                      </a:r>
                      <a:r>
                        <a:rPr lang="en-US" sz="2400" baseline="0" dirty="0" smtClean="0"/>
                        <a:t> thức hóa học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653340">
                <a:tc rowSpan="2">
                  <a:txBody>
                    <a:bodyPr/>
                    <a:lstStyle/>
                    <a:p>
                      <a:r>
                        <a:rPr lang="en-US" sz="2400" dirty="0" smtClean="0"/>
                        <a:t>Kim loại</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400" dirty="0" smtClean="0"/>
                        <a:t>Đồng</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Vàng</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Au</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668454">
                <a:tc rowSpan="4">
                  <a:txBody>
                    <a:bodyPr/>
                    <a:lstStyle/>
                    <a:p>
                      <a:r>
                        <a:rPr lang="en-US" sz="2400" dirty="0" smtClean="0"/>
                        <a:t>Phi kim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400" dirty="0" smtClean="0"/>
                        <a:t>Cacbon</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C</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68604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Oxi </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O</a:t>
                      </a:r>
                      <a:r>
                        <a:rPr lang="en-US" sz="2400" baseline="-250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650864">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Nito</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N</a:t>
                      </a:r>
                      <a:r>
                        <a:rPr lang="en-US" sz="2400" baseline="-25000" dirty="0" smtClean="0"/>
                        <a:t>2</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580499">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smtClean="0"/>
                        <a:t>Khí</a:t>
                      </a:r>
                      <a:r>
                        <a:rPr lang="en-US" sz="2400" baseline="0" dirty="0" smtClean="0"/>
                        <a:t> Ozon</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1</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smtClean="0"/>
                        <a:t>O</a:t>
                      </a:r>
                      <a:r>
                        <a:rPr lang="en-US" sz="2400" baseline="-25000" dirty="0" smtClean="0"/>
                        <a:t>3</a:t>
                      </a:r>
                      <a:endParaRPr lang="en-US" sz="24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7440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1" nodeType="clickEffect">
                                  <p:stCondLst>
                                    <p:cond delay="0"/>
                                  </p:stCondLst>
                                  <p:childTnLst>
                                    <p:animEffect transition="out" filter="randombar(horizontal)">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1: </a:t>
            </a:r>
            <a:r>
              <a:rPr lang="en-US" sz="4000" dirty="0" err="1" smtClean="0">
                <a:latin typeface="Times New Roman" panose="02020603050405020304" pitchFamily="18" charset="0"/>
                <a:cs typeface="Times New Roman" panose="02020603050405020304" pitchFamily="18" charset="0"/>
              </a:rPr>
              <a:t>Viết</a:t>
            </a:r>
            <a:r>
              <a:rPr lang="en-US" sz="4000" dirty="0" smtClean="0">
                <a:latin typeface="Times New Roman" panose="02020603050405020304" pitchFamily="18" charset="0"/>
                <a:cs typeface="Times New Roman" panose="02020603050405020304" pitchFamily="18" charset="0"/>
              </a:rPr>
              <a:t> CTHH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5555147"/>
              </p:ext>
            </p:extLst>
          </p:nvPr>
        </p:nvGraphicFramePr>
        <p:xfrm>
          <a:off x="653721" y="2134228"/>
          <a:ext cx="10917382" cy="4587417"/>
        </p:xfrm>
        <a:graphic>
          <a:graphicData uri="http://schemas.openxmlformats.org/drawingml/2006/table">
            <a:tbl>
              <a:tblPr firstRow="1" bandRow="1">
                <a:tableStyleId>{5C22544A-7EE6-4342-B048-85BDC9FD1C3A}</a:tableStyleId>
              </a:tblPr>
              <a:tblGrid>
                <a:gridCol w="7397083">
                  <a:extLst>
                    <a:ext uri="{9D8B030D-6E8A-4147-A177-3AD203B41FA5}">
                      <a16:colId xmlns:a16="http://schemas.microsoft.com/office/drawing/2014/main" val="20000"/>
                    </a:ext>
                  </a:extLst>
                </a:gridCol>
                <a:gridCol w="3520299">
                  <a:extLst>
                    <a:ext uri="{9D8B030D-6E8A-4147-A177-3AD203B41FA5}">
                      <a16:colId xmlns:a16="http://schemas.microsoft.com/office/drawing/2014/main" val="20001"/>
                    </a:ext>
                  </a:extLst>
                </a:gridCol>
              </a:tblGrid>
              <a:tr h="675817">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Đơn</a:t>
                      </a:r>
                      <a:r>
                        <a:rPr lang="en-US" sz="3200" baseline="0" dirty="0" smtClean="0">
                          <a:solidFill>
                            <a:schemeClr val="tx1"/>
                          </a:solidFill>
                          <a:latin typeface="Times New Roman" panose="02020603050405020304" pitchFamily="18" charset="0"/>
                          <a:cs typeface="Times New Roman" panose="02020603050405020304" pitchFamily="18" charset="0"/>
                        </a:rPr>
                        <a:t> chất</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CTHH</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11200">
                <a:tc>
                  <a:txBody>
                    <a:bodyPr/>
                    <a:lstStyle/>
                    <a:p>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chlorine (biết phân tử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chlorine)</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11200">
                <a:tc>
                  <a:txBody>
                    <a:bodyPr/>
                    <a:lstStyle/>
                    <a:p>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 (biết phân tử có 1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Aluminium</a:t>
                      </a:r>
                      <a:r>
                        <a:rPr lang="en-US" sz="3200" dirty="0" smtClean="0">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Phân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r>
                        <a:rPr lang="en-US" sz="3200" dirty="0" smtClean="0">
                          <a:latin typeface="Times New Roman" panose="02020603050405020304" pitchFamily="18" charset="0"/>
                          <a:cs typeface="Times New Roman" panose="02020603050405020304" pitchFamily="18" charset="0"/>
                        </a:rPr>
                        <a:t> có 2 nguyên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brominium</a:t>
                      </a:r>
                      <a:endParaRPr lang="en-US" sz="3200" dirty="0">
                        <a:solidFill>
                          <a:srgbClr val="00206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11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latin typeface="Times New Roman" panose="02020603050405020304" pitchFamily="18" charset="0"/>
                          <a:cs typeface="Times New Roman" panose="02020603050405020304" pitchFamily="18" charset="0"/>
                        </a:rPr>
                        <a:t>4 phân</a:t>
                      </a:r>
                      <a:r>
                        <a:rPr lang="en-US" sz="3200" b="0" baseline="0" dirty="0" smtClean="0">
                          <a:solidFill>
                            <a:schemeClr val="tx1"/>
                          </a:solidFill>
                          <a:latin typeface="Times New Roman" panose="02020603050405020304" pitchFamily="18" charset="0"/>
                          <a:cs typeface="Times New Roman" panose="02020603050405020304" pitchFamily="18" charset="0"/>
                        </a:rPr>
                        <a:t> </a:t>
                      </a:r>
                      <a:r>
                        <a:rPr lang="en-US" sz="3200" b="0" baseline="0" dirty="0" err="1" smtClean="0">
                          <a:solidFill>
                            <a:schemeClr val="tx1"/>
                          </a:solidFill>
                          <a:latin typeface="Times New Roman" panose="02020603050405020304" pitchFamily="18" charset="0"/>
                          <a:cs typeface="Times New Roman" panose="02020603050405020304" pitchFamily="18" charset="0"/>
                        </a:rPr>
                        <a:t>tư</a:t>
                      </a:r>
                      <a:r>
                        <a:rPr lang="en-US" sz="3200" b="0" baseline="0" dirty="0" smtClean="0">
                          <a:solidFill>
                            <a:schemeClr val="tx1"/>
                          </a:solidFill>
                          <a:latin typeface="Times New Roman" panose="02020603050405020304" pitchFamily="18" charset="0"/>
                          <a:cs typeface="Times New Roman" panose="02020603050405020304" pitchFamily="18" charset="0"/>
                        </a:rPr>
                        <a:t>̉ Chlorine</a:t>
                      </a:r>
                      <a:endParaRPr lang="en-US"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TextBox 5"/>
          <p:cNvSpPr txBox="1"/>
          <p:nvPr/>
        </p:nvSpPr>
        <p:spPr>
          <a:xfrm>
            <a:off x="8631380" y="4317057"/>
            <a:ext cx="2355273" cy="584775"/>
          </a:xfrm>
          <a:prstGeom prst="rect">
            <a:avLst/>
          </a:prstGeom>
          <a:noFill/>
        </p:spPr>
        <p:txBody>
          <a:bodyPr wrap="square" rtlCol="0">
            <a:spAutoFit/>
          </a:bodyPr>
          <a:lstStyle/>
          <a:p>
            <a:pPr algn="ctr"/>
            <a:r>
              <a:rPr lang="en-US" sz="3200" dirty="0" smtClean="0">
                <a:solidFill>
                  <a:srgbClr val="FF0000"/>
                </a:solidFill>
              </a:rPr>
              <a:t>Al</a:t>
            </a:r>
            <a:endParaRPr lang="vi-VN" sz="3200" dirty="0">
              <a:solidFill>
                <a:srgbClr val="FF0000"/>
              </a:solidFill>
            </a:endParaRPr>
          </a:p>
        </p:txBody>
      </p:sp>
      <p:sp>
        <p:nvSpPr>
          <p:cNvPr id="7" name="TextBox 6"/>
          <p:cNvSpPr txBox="1"/>
          <p:nvPr/>
        </p:nvSpPr>
        <p:spPr>
          <a:xfrm>
            <a:off x="8722819" y="6072250"/>
            <a:ext cx="2355273" cy="584775"/>
          </a:xfrm>
          <a:prstGeom prst="rect">
            <a:avLst/>
          </a:prstGeom>
          <a:noFill/>
        </p:spPr>
        <p:txBody>
          <a:bodyPr wrap="square" rtlCol="0">
            <a:spAutoFit/>
          </a:bodyPr>
          <a:lstStyle/>
          <a:p>
            <a:pPr algn="ctr"/>
            <a:r>
              <a:rPr lang="en-US" sz="3200" dirty="0" smtClean="0">
                <a:solidFill>
                  <a:srgbClr val="FF0000"/>
                </a:solidFill>
              </a:rPr>
              <a:t>4 Cl</a:t>
            </a:r>
            <a:r>
              <a:rPr lang="en-US" sz="3200" baseline="-25000" dirty="0" smtClean="0">
                <a:solidFill>
                  <a:srgbClr val="FF0000"/>
                </a:solidFill>
              </a:rPr>
              <a:t>2</a:t>
            </a:r>
            <a:endParaRPr lang="vi-VN" sz="3200" dirty="0">
              <a:solidFill>
                <a:srgbClr val="FF0000"/>
              </a:solidFill>
            </a:endParaRPr>
          </a:p>
        </p:txBody>
      </p:sp>
      <p:sp>
        <p:nvSpPr>
          <p:cNvPr id="8" name="TextBox 7"/>
          <p:cNvSpPr txBox="1"/>
          <p:nvPr/>
        </p:nvSpPr>
        <p:spPr>
          <a:xfrm>
            <a:off x="8631380" y="3059527"/>
            <a:ext cx="2355273" cy="584775"/>
          </a:xfrm>
          <a:prstGeom prst="rect">
            <a:avLst/>
          </a:prstGeom>
          <a:noFill/>
        </p:spPr>
        <p:txBody>
          <a:bodyPr wrap="square" rtlCol="0">
            <a:spAutoFit/>
          </a:bodyPr>
          <a:lstStyle/>
          <a:p>
            <a:pPr algn="ctr"/>
            <a:r>
              <a:rPr lang="en-US" sz="3200" dirty="0" smtClean="0">
                <a:solidFill>
                  <a:srgbClr val="FF0000"/>
                </a:solidFill>
              </a:rPr>
              <a:t>Cl</a:t>
            </a:r>
            <a:r>
              <a:rPr lang="en-US" sz="3200" baseline="-25000" dirty="0" smtClean="0">
                <a:solidFill>
                  <a:srgbClr val="FF0000"/>
                </a:solidFill>
              </a:rPr>
              <a:t>2</a:t>
            </a:r>
            <a:endParaRPr lang="vi-VN" sz="3200" dirty="0">
              <a:solidFill>
                <a:srgbClr val="FF0000"/>
              </a:solidFill>
            </a:endParaRPr>
          </a:p>
        </p:txBody>
      </p:sp>
      <p:sp>
        <p:nvSpPr>
          <p:cNvPr id="9" name="TextBox 8"/>
          <p:cNvSpPr txBox="1"/>
          <p:nvPr/>
        </p:nvSpPr>
        <p:spPr>
          <a:xfrm>
            <a:off x="8722819" y="5194653"/>
            <a:ext cx="2355273" cy="584775"/>
          </a:xfrm>
          <a:prstGeom prst="rect">
            <a:avLst/>
          </a:prstGeom>
          <a:noFill/>
        </p:spPr>
        <p:txBody>
          <a:bodyPr wrap="square" rtlCol="0">
            <a:spAutoFit/>
          </a:bodyPr>
          <a:lstStyle/>
          <a:p>
            <a:pPr algn="ctr"/>
            <a:r>
              <a:rPr lang="en-US" sz="3200" dirty="0" smtClean="0">
                <a:solidFill>
                  <a:srgbClr val="FF0000"/>
                </a:solidFill>
              </a:rPr>
              <a:t>Br</a:t>
            </a:r>
            <a:r>
              <a:rPr lang="en-US" sz="3200" baseline="-25000" dirty="0" smtClean="0">
                <a:solidFill>
                  <a:srgbClr val="FF0000"/>
                </a:solidFill>
              </a:rPr>
              <a:t>2</a:t>
            </a:r>
            <a:endParaRPr lang="vi-VN" sz="3200" dirty="0">
              <a:solidFill>
                <a:srgbClr val="FF0000"/>
              </a:solidFill>
            </a:endParaRPr>
          </a:p>
        </p:txBody>
      </p:sp>
    </p:spTree>
    <p:extLst>
      <p:ext uri="{BB962C8B-B14F-4D97-AF65-F5344CB8AC3E}">
        <p14:creationId xmlns:p14="http://schemas.microsoft.com/office/powerpoint/2010/main" val="1301215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32651"/>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 Arrow 3"/>
          <p:cNvSpPr/>
          <p:nvPr/>
        </p:nvSpPr>
        <p:spPr>
          <a:xfrm>
            <a:off x="4504293" y="2132465"/>
            <a:ext cx="4073525" cy="2400300"/>
          </a:xfrm>
          <a:prstGeom prst="quadArrow">
            <a:avLst/>
          </a:prstGeom>
          <a:solidFill>
            <a:srgbClr val="FFFFCC"/>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Times New Roman" pitchFamily="18" charset="0"/>
                <a:cs typeface="Times New Roman" pitchFamily="18" charset="0"/>
              </a:rPr>
              <a:t> </a:t>
            </a:r>
            <a:r>
              <a:rPr lang="en-US" sz="2400" b="1" dirty="0">
                <a:solidFill>
                  <a:schemeClr val="tx1"/>
                </a:solidFill>
                <a:latin typeface="Times New Roman" pitchFamily="18" charset="0"/>
                <a:cs typeface="Times New Roman" pitchFamily="18" charset="0"/>
              </a:rPr>
              <a:t>THẢO LUẬN</a:t>
            </a:r>
            <a:r>
              <a:rPr lang="en-US" sz="2000" b="1" dirty="0">
                <a:solidFill>
                  <a:schemeClr val="tx1"/>
                </a:solidFill>
                <a:latin typeface="Times New Roman" pitchFamily="18" charset="0"/>
                <a:cs typeface="Times New Roman" pitchFamily="18" charset="0"/>
              </a:rPr>
              <a:t> </a:t>
            </a:r>
          </a:p>
        </p:txBody>
      </p:sp>
      <p:grpSp>
        <p:nvGrpSpPr>
          <p:cNvPr id="5" name="Group 5"/>
          <p:cNvGrpSpPr>
            <a:grpSpLocks/>
          </p:cNvGrpSpPr>
          <p:nvPr/>
        </p:nvGrpSpPr>
        <p:grpSpPr bwMode="auto">
          <a:xfrm>
            <a:off x="8761558" y="2419802"/>
            <a:ext cx="2673350" cy="1825625"/>
            <a:chOff x="6839324" y="1700809"/>
            <a:chExt cx="2673484" cy="1825352"/>
          </a:xfrm>
        </p:grpSpPr>
        <p:sp>
          <p:nvSpPr>
            <p:cNvPr id="6" name="Oval 9"/>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7" name="Oval 10"/>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8" name="Text Box 36"/>
            <p:cNvSpPr txBox="1">
              <a:spLocks noChangeArrowheads="1"/>
            </p:cNvSpPr>
            <p:nvPr/>
          </p:nvSpPr>
          <p:spPr bwMode="auto">
            <a:xfrm>
              <a:off x="6889334" y="3068960"/>
              <a:ext cx="128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err="1"/>
                <a:t>Muối</a:t>
              </a:r>
              <a:r>
                <a:rPr lang="en-US" sz="2400" b="1" dirty="0"/>
                <a:t> </a:t>
              </a:r>
              <a:r>
                <a:rPr lang="en-US" sz="2400" b="1" dirty="0" err="1"/>
                <a:t>ăn</a:t>
              </a:r>
              <a:endParaRPr lang="en-US" sz="2400" b="1" dirty="0"/>
            </a:p>
          </p:txBody>
        </p:sp>
        <p:sp>
          <p:nvSpPr>
            <p:cNvPr id="9" name="Rounded Rectangle 8"/>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0" name="Group 7"/>
          <p:cNvGrpSpPr>
            <a:grpSpLocks/>
          </p:cNvGrpSpPr>
          <p:nvPr/>
        </p:nvGrpSpPr>
        <p:grpSpPr bwMode="auto">
          <a:xfrm>
            <a:off x="5381385" y="144902"/>
            <a:ext cx="2319337" cy="1755775"/>
            <a:chOff x="3297843" y="1865474"/>
            <a:chExt cx="2319711" cy="1755452"/>
          </a:xfrm>
        </p:grpSpPr>
        <p:sp>
          <p:nvSpPr>
            <p:cNvPr id="11"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3"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4" name="Text Box 36"/>
            <p:cNvSpPr txBox="1">
              <a:spLocks noChangeArrowheads="1"/>
            </p:cNvSpPr>
            <p:nvPr/>
          </p:nvSpPr>
          <p:spPr bwMode="auto">
            <a:xfrm>
              <a:off x="3562562" y="3036660"/>
              <a:ext cx="97469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5" name="Rounded Rectangle 14"/>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6" name="Group 8"/>
          <p:cNvGrpSpPr>
            <a:grpSpLocks/>
          </p:cNvGrpSpPr>
          <p:nvPr/>
        </p:nvGrpSpPr>
        <p:grpSpPr bwMode="auto">
          <a:xfrm>
            <a:off x="654086" y="1750670"/>
            <a:ext cx="3675064" cy="3163887"/>
            <a:chOff x="-1" y="3905055"/>
            <a:chExt cx="3152802" cy="3164568"/>
          </a:xfrm>
        </p:grpSpPr>
        <p:sp>
          <p:nvSpPr>
            <p:cNvPr id="17" name="Text Box 36"/>
            <p:cNvSpPr txBox="1">
              <a:spLocks noChangeArrowheads="1"/>
            </p:cNvSpPr>
            <p:nvPr/>
          </p:nvSpPr>
          <p:spPr bwMode="auto">
            <a:xfrm>
              <a:off x="424275" y="6504825"/>
              <a:ext cx="2058822" cy="46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endParaRPr lang="en-US" sz="2400" b="1" dirty="0"/>
            </a:p>
          </p:txBody>
        </p:sp>
        <p:grpSp>
          <p:nvGrpSpPr>
            <p:cNvPr id="18" name="Group 48"/>
            <p:cNvGrpSpPr>
              <a:grpSpLocks/>
            </p:cNvGrpSpPr>
            <p:nvPr/>
          </p:nvGrpSpPr>
          <p:grpSpPr bwMode="auto">
            <a:xfrm>
              <a:off x="128464" y="3962399"/>
              <a:ext cx="2559050" cy="2466975"/>
              <a:chOff x="3168" y="1728"/>
              <a:chExt cx="1344" cy="1632"/>
            </a:xfrm>
          </p:grpSpPr>
          <p:sp>
            <p:nvSpPr>
              <p:cNvPr id="20"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2"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3"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4"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5"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9" name="Rounded Rectangle 18"/>
            <p:cNvSpPr/>
            <p:nvPr/>
          </p:nvSpPr>
          <p:spPr>
            <a:xfrm>
              <a:off x="-1" y="3905055"/>
              <a:ext cx="3152802" cy="31645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6" name="Group 6"/>
          <p:cNvGrpSpPr>
            <a:grpSpLocks/>
          </p:cNvGrpSpPr>
          <p:nvPr/>
        </p:nvGrpSpPr>
        <p:grpSpPr bwMode="auto">
          <a:xfrm>
            <a:off x="5292486" y="4662084"/>
            <a:ext cx="2497137" cy="2051050"/>
            <a:chOff x="6170452" y="4489498"/>
            <a:chExt cx="2497298" cy="2050728"/>
          </a:xfrm>
        </p:grpSpPr>
        <p:sp>
          <p:nvSpPr>
            <p:cNvPr id="27"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8"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30" name="Text Box 36"/>
            <p:cNvSpPr txBox="1">
              <a:spLocks noChangeArrowheads="1"/>
            </p:cNvSpPr>
            <p:nvPr/>
          </p:nvSpPr>
          <p:spPr bwMode="auto">
            <a:xfrm>
              <a:off x="6524050" y="6021638"/>
              <a:ext cx="16489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1" name="Rounded Rectangle 30"/>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Tree>
    <p:extLst>
      <p:ext uri="{BB962C8B-B14F-4D97-AF65-F5344CB8AC3E}">
        <p14:creationId xmlns:p14="http://schemas.microsoft.com/office/powerpoint/2010/main" val="184632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p:cNvGrpSpPr>
            <a:grpSpLocks/>
          </p:cNvGrpSpPr>
          <p:nvPr/>
        </p:nvGrpSpPr>
        <p:grpSpPr bwMode="auto">
          <a:xfrm>
            <a:off x="7071925" y="1440117"/>
            <a:ext cx="2006120" cy="1441476"/>
            <a:chOff x="6839324" y="1700809"/>
            <a:chExt cx="2904649" cy="2012793"/>
          </a:xfrm>
        </p:grpSpPr>
        <p:sp>
          <p:nvSpPr>
            <p:cNvPr id="5" name="Oval 4"/>
            <p:cNvSpPr>
              <a:spLocks noChangeArrowheads="1"/>
            </p:cNvSpPr>
            <p:nvPr/>
          </p:nvSpPr>
          <p:spPr bwMode="auto">
            <a:xfrm>
              <a:off x="7594600" y="1844824"/>
              <a:ext cx="1320800" cy="1066800"/>
            </a:xfrm>
            <a:prstGeom prst="ellipse">
              <a:avLst/>
            </a:prstGeom>
            <a:gradFill rotWithShape="1">
              <a:gsLst>
                <a:gs pos="0">
                  <a:srgbClr val="FFFFFF"/>
                </a:gs>
                <a:gs pos="100000">
                  <a:srgbClr val="339966"/>
                </a:gs>
              </a:gsLst>
              <a:path path="shape">
                <a:fillToRect l="50000" t="50000" r="50000" b="50000"/>
              </a:path>
            </a:gradFill>
            <a:ln w="15875">
              <a:solidFill>
                <a:schemeClr val="bg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a:t>Cl</a:t>
              </a:r>
            </a:p>
          </p:txBody>
        </p:sp>
        <p:sp>
          <p:nvSpPr>
            <p:cNvPr id="6" name="Oval 5"/>
            <p:cNvSpPr>
              <a:spLocks noChangeArrowheads="1"/>
            </p:cNvSpPr>
            <p:nvPr/>
          </p:nvSpPr>
          <p:spPr bwMode="auto">
            <a:xfrm>
              <a:off x="7016750" y="2149624"/>
              <a:ext cx="742950" cy="609600"/>
            </a:xfrm>
            <a:prstGeom prst="ellipse">
              <a:avLst/>
            </a:prstGeom>
            <a:solidFill>
              <a:schemeClr val="bg2"/>
            </a:solidFill>
            <a:ln w="9525">
              <a:solidFill>
                <a:srgbClr val="FF0000"/>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N</a:t>
              </a:r>
              <a:r>
                <a:rPr lang="en-US" sz="2000" b="1"/>
                <a:t>a</a:t>
              </a:r>
            </a:p>
          </p:txBody>
        </p:sp>
        <p:sp>
          <p:nvSpPr>
            <p:cNvPr id="7" name="Text Box 36"/>
            <p:cNvSpPr txBox="1">
              <a:spLocks noChangeArrowheads="1"/>
            </p:cNvSpPr>
            <p:nvPr/>
          </p:nvSpPr>
          <p:spPr bwMode="auto">
            <a:xfrm>
              <a:off x="6889334" y="3068960"/>
              <a:ext cx="2854639" cy="644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Muối ăn</a:t>
              </a:r>
            </a:p>
          </p:txBody>
        </p:sp>
        <p:sp>
          <p:nvSpPr>
            <p:cNvPr id="8" name="Rounded Rectangle 7"/>
            <p:cNvSpPr/>
            <p:nvPr/>
          </p:nvSpPr>
          <p:spPr>
            <a:xfrm>
              <a:off x="6839324" y="1700809"/>
              <a:ext cx="2673484" cy="1825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9" name="Group 7"/>
          <p:cNvGrpSpPr>
            <a:grpSpLocks/>
          </p:cNvGrpSpPr>
          <p:nvPr/>
        </p:nvGrpSpPr>
        <p:grpSpPr bwMode="auto">
          <a:xfrm>
            <a:off x="5533293" y="206402"/>
            <a:ext cx="1628865" cy="1407886"/>
            <a:chOff x="3297843" y="1865474"/>
            <a:chExt cx="2319711" cy="1755452"/>
          </a:xfrm>
        </p:grpSpPr>
        <p:sp>
          <p:nvSpPr>
            <p:cNvPr id="10" name="Oval 7"/>
            <p:cNvSpPr>
              <a:spLocks noChangeArrowheads="1"/>
            </p:cNvSpPr>
            <p:nvPr/>
          </p:nvSpPr>
          <p:spPr bwMode="auto">
            <a:xfrm rot="-5400000">
              <a:off x="3575050" y="2417763"/>
              <a:ext cx="531813" cy="573087"/>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1" name="Oval 8"/>
            <p:cNvSpPr>
              <a:spLocks noChangeArrowheads="1"/>
            </p:cNvSpPr>
            <p:nvPr/>
          </p:nvSpPr>
          <p:spPr bwMode="auto">
            <a:xfrm rot="-5400000">
              <a:off x="4478337" y="2493963"/>
              <a:ext cx="531813" cy="573088"/>
            </a:xfrm>
            <a:prstGeom prst="ellipse">
              <a:avLst/>
            </a:prstGeom>
            <a:gradFill rotWithShape="1">
              <a:gsLst>
                <a:gs pos="0">
                  <a:schemeClr val="bg1"/>
                </a:gs>
                <a:gs pos="100000">
                  <a:srgbClr val="333333"/>
                </a:gs>
              </a:gsLst>
              <a:path path="shape">
                <a:fillToRect l="50000" t="50000" r="50000" b="50000"/>
              </a:path>
            </a:gradFill>
            <a:ln>
              <a:noFill/>
            </a:ln>
            <a:extLst>
              <a:ext uri="{91240B29-F687-4F45-9708-019B960494DF}">
                <a14:hiddenLine xmlns:a14="http://schemas.microsoft.com/office/drawing/2010/main" w="15875">
                  <a:solidFill>
                    <a:srgbClr val="000000"/>
                  </a:solidFill>
                  <a:round/>
                  <a:headEnd/>
                  <a:tailEnd/>
                </a14:hiddenLine>
              </a:ext>
            </a:extLst>
          </p:spPr>
          <p:txBody>
            <a:bodyPr vert="eaVert"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solidFill>
                    <a:srgbClr val="FF00FF"/>
                  </a:solidFill>
                </a:rPr>
                <a:t>H</a:t>
              </a:r>
            </a:p>
          </p:txBody>
        </p:sp>
        <p:sp>
          <p:nvSpPr>
            <p:cNvPr id="12" name="Oval 70"/>
            <p:cNvSpPr>
              <a:spLocks noChangeArrowheads="1"/>
            </p:cNvSpPr>
            <p:nvPr/>
          </p:nvSpPr>
          <p:spPr bwMode="auto">
            <a:xfrm>
              <a:off x="3879850" y="1981200"/>
              <a:ext cx="908050" cy="7620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13" name="Text Box 36"/>
            <p:cNvSpPr txBox="1">
              <a:spLocks noChangeArrowheads="1"/>
            </p:cNvSpPr>
            <p:nvPr/>
          </p:nvSpPr>
          <p:spPr bwMode="auto">
            <a:xfrm>
              <a:off x="3562561" y="3036660"/>
              <a:ext cx="1538238" cy="57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a:t>Nước</a:t>
              </a:r>
            </a:p>
          </p:txBody>
        </p:sp>
        <p:sp>
          <p:nvSpPr>
            <p:cNvPr id="14" name="Rounded Rectangle 13"/>
            <p:cNvSpPr/>
            <p:nvPr/>
          </p:nvSpPr>
          <p:spPr>
            <a:xfrm>
              <a:off x="3297843" y="1865474"/>
              <a:ext cx="2319711" cy="17554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15" name="Group 8"/>
          <p:cNvGrpSpPr>
            <a:grpSpLocks/>
          </p:cNvGrpSpPr>
          <p:nvPr/>
        </p:nvGrpSpPr>
        <p:grpSpPr bwMode="auto">
          <a:xfrm>
            <a:off x="282388" y="1091774"/>
            <a:ext cx="3381828" cy="1597535"/>
            <a:chOff x="-2353010" y="3873410"/>
            <a:chExt cx="8833946" cy="3546419"/>
          </a:xfrm>
        </p:grpSpPr>
        <p:sp>
          <p:nvSpPr>
            <p:cNvPr id="16" name="Text Box 36"/>
            <p:cNvSpPr txBox="1">
              <a:spLocks noChangeArrowheads="1"/>
            </p:cNvSpPr>
            <p:nvPr/>
          </p:nvSpPr>
          <p:spPr bwMode="auto">
            <a:xfrm>
              <a:off x="-2353010" y="6413255"/>
              <a:ext cx="8833946" cy="100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Canxi cacbonat</a:t>
              </a:r>
              <a:r>
                <a:rPr lang="en-US" sz="2400" b="1" dirty="0"/>
                <a:t>:</a:t>
              </a:r>
            </a:p>
          </p:txBody>
        </p:sp>
        <p:grpSp>
          <p:nvGrpSpPr>
            <p:cNvPr id="17" name="Group 48"/>
            <p:cNvGrpSpPr>
              <a:grpSpLocks/>
            </p:cNvGrpSpPr>
            <p:nvPr/>
          </p:nvGrpSpPr>
          <p:grpSpPr bwMode="auto">
            <a:xfrm>
              <a:off x="128467" y="3962400"/>
              <a:ext cx="2559051" cy="2466976"/>
              <a:chOff x="3168" y="1728"/>
              <a:chExt cx="1344" cy="1632"/>
            </a:xfrm>
          </p:grpSpPr>
          <p:sp>
            <p:nvSpPr>
              <p:cNvPr id="19" name="Oval 49"/>
              <p:cNvSpPr>
                <a:spLocks noChangeArrowheads="1"/>
              </p:cNvSpPr>
              <p:nvPr/>
            </p:nvSpPr>
            <p:spPr bwMode="auto">
              <a:xfrm>
                <a:off x="3168"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0" name="Oval 50"/>
              <p:cNvSpPr>
                <a:spLocks noChangeArrowheads="1"/>
              </p:cNvSpPr>
              <p:nvPr/>
            </p:nvSpPr>
            <p:spPr bwMode="auto">
              <a:xfrm>
                <a:off x="4080" y="2640"/>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1" name="Oval 51"/>
              <p:cNvSpPr>
                <a:spLocks noChangeArrowheads="1"/>
              </p:cNvSpPr>
              <p:nvPr/>
            </p:nvSpPr>
            <p:spPr bwMode="auto">
              <a:xfrm>
                <a:off x="3408" y="2208"/>
                <a:ext cx="912" cy="9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a:t>C</a:t>
                </a:r>
              </a:p>
            </p:txBody>
          </p:sp>
          <p:sp>
            <p:nvSpPr>
              <p:cNvPr id="22" name="Oval 52"/>
              <p:cNvSpPr>
                <a:spLocks noChangeArrowheads="1"/>
              </p:cNvSpPr>
              <p:nvPr/>
            </p:nvSpPr>
            <p:spPr bwMode="auto">
              <a:xfrm>
                <a:off x="3408" y="2208"/>
                <a:ext cx="912" cy="912"/>
              </a:xfrm>
              <a:prstGeom prst="ellipse">
                <a:avLst/>
              </a:prstGeom>
              <a:gradFill rotWithShape="1">
                <a:gsLst>
                  <a:gs pos="0">
                    <a:schemeClr val="bg1"/>
                  </a:gs>
                  <a:gs pos="100000">
                    <a:srgbClr val="2D0CB8"/>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4000" b="1" dirty="0"/>
                  <a:t>Ca</a:t>
                </a:r>
              </a:p>
            </p:txBody>
          </p:sp>
          <p:sp>
            <p:nvSpPr>
              <p:cNvPr id="23" name="Oval 53"/>
              <p:cNvSpPr>
                <a:spLocks noChangeArrowheads="1"/>
              </p:cNvSpPr>
              <p:nvPr/>
            </p:nvSpPr>
            <p:spPr bwMode="auto">
              <a:xfrm>
                <a:off x="3600" y="2928"/>
                <a:ext cx="432" cy="432"/>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4" name="Oval 54"/>
              <p:cNvSpPr>
                <a:spLocks noChangeArrowheads="1"/>
              </p:cNvSpPr>
              <p:nvPr/>
            </p:nvSpPr>
            <p:spPr bwMode="auto">
              <a:xfrm>
                <a:off x="3552" y="1728"/>
                <a:ext cx="672" cy="672"/>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grpSp>
        <p:sp>
          <p:nvSpPr>
            <p:cNvPr id="18" name="Rounded Rectangle 17"/>
            <p:cNvSpPr/>
            <p:nvPr/>
          </p:nvSpPr>
          <p:spPr>
            <a:xfrm>
              <a:off x="-4" y="3873410"/>
              <a:ext cx="3933475" cy="31962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grpSp>
        <p:nvGrpSpPr>
          <p:cNvPr id="25" name="Group 6"/>
          <p:cNvGrpSpPr>
            <a:grpSpLocks/>
          </p:cNvGrpSpPr>
          <p:nvPr/>
        </p:nvGrpSpPr>
        <p:grpSpPr bwMode="auto">
          <a:xfrm>
            <a:off x="3831877" y="1425601"/>
            <a:ext cx="1646626" cy="1374253"/>
            <a:chOff x="6170452" y="4489498"/>
            <a:chExt cx="3072981" cy="2252244"/>
          </a:xfrm>
        </p:grpSpPr>
        <p:sp>
          <p:nvSpPr>
            <p:cNvPr id="26" name="Oval 44"/>
            <p:cNvSpPr>
              <a:spLocks noChangeArrowheads="1"/>
            </p:cNvSpPr>
            <p:nvPr/>
          </p:nvSpPr>
          <p:spPr bwMode="auto">
            <a:xfrm>
              <a:off x="6604000" y="4953000"/>
              <a:ext cx="1403350" cy="1066800"/>
            </a:xfrm>
            <a:prstGeom prst="ellipse">
              <a:avLst/>
            </a:prstGeom>
            <a:gradFill rotWithShape="1">
              <a:gsLst>
                <a:gs pos="0">
                  <a:schemeClr val="bg1"/>
                </a:gs>
                <a:gs pos="100000">
                  <a:srgbClr val="FA8504"/>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3600" b="1" dirty="0"/>
                <a:t>C</a:t>
              </a:r>
            </a:p>
          </p:txBody>
        </p:sp>
        <p:sp>
          <p:nvSpPr>
            <p:cNvPr id="27" name="Oval 71"/>
            <p:cNvSpPr>
              <a:spLocks noChangeArrowheads="1"/>
            </p:cNvSpPr>
            <p:nvPr/>
          </p:nvSpPr>
          <p:spPr bwMode="auto">
            <a:xfrm>
              <a:off x="7924800" y="51816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dirty="0"/>
                <a:t>O</a:t>
              </a:r>
            </a:p>
          </p:txBody>
        </p:sp>
        <p:sp>
          <p:nvSpPr>
            <p:cNvPr id="28" name="Oval 74"/>
            <p:cNvSpPr>
              <a:spLocks noChangeArrowheads="1"/>
            </p:cNvSpPr>
            <p:nvPr/>
          </p:nvSpPr>
          <p:spPr bwMode="auto">
            <a:xfrm>
              <a:off x="6191250" y="4648200"/>
              <a:ext cx="742950" cy="685800"/>
            </a:xfrm>
            <a:prstGeom prst="ellipse">
              <a:avLst/>
            </a:prstGeom>
            <a:gradFill rotWithShape="1">
              <a:gsLst>
                <a:gs pos="0">
                  <a:schemeClr val="bg1"/>
                </a:gs>
                <a:gs pos="100000">
                  <a:srgbClr val="EF2A03"/>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sz="2400" b="1"/>
                <a:t>O</a:t>
              </a:r>
            </a:p>
          </p:txBody>
        </p:sp>
        <p:sp>
          <p:nvSpPr>
            <p:cNvPr id="29" name="Text Box 36"/>
            <p:cNvSpPr txBox="1">
              <a:spLocks noChangeArrowheads="1"/>
            </p:cNvSpPr>
            <p:nvPr/>
          </p:nvSpPr>
          <p:spPr bwMode="auto">
            <a:xfrm>
              <a:off x="6226174" y="5985126"/>
              <a:ext cx="3017259" cy="75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spcBef>
                  <a:spcPct val="50000"/>
                </a:spcBef>
              </a:pPr>
              <a:r>
                <a:rPr lang="en-US" sz="2400" b="1" dirty="0" smtClean="0"/>
                <a:t>Cacbonic</a:t>
              </a:r>
              <a:endParaRPr lang="en-US" sz="2400" b="1" dirty="0"/>
            </a:p>
          </p:txBody>
        </p:sp>
        <p:sp>
          <p:nvSpPr>
            <p:cNvPr id="30" name="Rounded Rectangle 29"/>
            <p:cNvSpPr/>
            <p:nvPr/>
          </p:nvSpPr>
          <p:spPr>
            <a:xfrm>
              <a:off x="6170452" y="4489498"/>
              <a:ext cx="2497298" cy="20507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grpSp>
      <p:sp>
        <p:nvSpPr>
          <p:cNvPr id="31" name="Cloud Callout 30"/>
          <p:cNvSpPr/>
          <p:nvPr/>
        </p:nvSpPr>
        <p:spPr>
          <a:xfrm>
            <a:off x="8954833" y="583082"/>
            <a:ext cx="3113955" cy="1780507"/>
          </a:xfrm>
          <a:prstGeom prst="cloudCallout">
            <a:avLst>
              <a:gd name="adj1" fmla="val -45016"/>
              <a:gd name="adj2" fmla="val 62500"/>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i="1" dirty="0" err="1" smtClean="0"/>
              <a:t>Hoàn</a:t>
            </a:r>
            <a:r>
              <a:rPr lang="en-US" sz="3200" i="1" dirty="0" smtClean="0"/>
              <a:t> </a:t>
            </a:r>
            <a:r>
              <a:rPr lang="en-US" sz="3200" i="1" dirty="0" err="1" smtClean="0"/>
              <a:t>thành</a:t>
            </a:r>
            <a:r>
              <a:rPr lang="en-US" sz="3200" i="1" dirty="0" smtClean="0"/>
              <a:t> </a:t>
            </a:r>
            <a:r>
              <a:rPr lang="en-US" sz="3200" i="1" dirty="0" err="1" smtClean="0"/>
              <a:t>bảng</a:t>
            </a:r>
            <a:r>
              <a:rPr lang="en-US" sz="3200" i="1" dirty="0" smtClean="0"/>
              <a:t> </a:t>
            </a:r>
            <a:r>
              <a:rPr lang="en-US" sz="3200" i="1" dirty="0" err="1" smtClean="0"/>
              <a:t>sau</a:t>
            </a:r>
            <a:r>
              <a:rPr lang="en-US" sz="3200" i="1" dirty="0" smtClean="0"/>
              <a:t>:</a:t>
            </a:r>
            <a:endParaRPr lang="vi-VN" sz="3200" i="1" dirty="0"/>
          </a:p>
        </p:txBody>
      </p:sp>
      <p:graphicFrame>
        <p:nvGraphicFramePr>
          <p:cNvPr id="34" name="Table 33"/>
          <p:cNvGraphicFramePr>
            <a:graphicFrameLocks noGrp="1"/>
          </p:cNvGraphicFramePr>
          <p:nvPr>
            <p:extLst/>
          </p:nvPr>
        </p:nvGraphicFramePr>
        <p:xfrm>
          <a:off x="521890" y="3177919"/>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tc>
                <a:extLst>
                  <a:ext uri="{0D108BD9-81ED-4DB2-BD59-A6C34878D82A}">
                    <a16:rowId xmlns:a16="http://schemas.microsoft.com/office/drawing/2014/main" val="4129594882"/>
                  </a:ext>
                </a:extLst>
              </a:tr>
              <a:tr h="585022">
                <a:tc>
                  <a:txBody>
                    <a:bodyPr/>
                    <a:lstStyle/>
                    <a:p>
                      <a:r>
                        <a:rPr lang="en-US" sz="2800" dirty="0" err="1" smtClean="0"/>
                        <a:t>Nước</a:t>
                      </a:r>
                      <a:endParaRPr lang="vi-VN" sz="2800" dirty="0"/>
                    </a:p>
                  </a:txBody>
                  <a:tcPr anchor="ctr"/>
                </a:tc>
                <a:tc>
                  <a:txBody>
                    <a:bodyPr/>
                    <a:lstStyle/>
                    <a:p>
                      <a:endParaRPr lang="vi-VN" sz="2800" dirty="0"/>
                    </a:p>
                  </a:txBody>
                  <a:tcPr anchor="ctr"/>
                </a:tc>
                <a:tc>
                  <a:txBody>
                    <a:bodyPr/>
                    <a:lstStyle/>
                    <a:p>
                      <a:endParaRPr lang="vi-VN" sz="2800"/>
                    </a:p>
                  </a:txBody>
                  <a:tcPr anchor="ctr"/>
                </a:tc>
                <a:tc>
                  <a:txBody>
                    <a:bodyPr/>
                    <a:lstStyle/>
                    <a:p>
                      <a:endParaRPr lang="vi-VN" sz="2800" dirty="0"/>
                    </a:p>
                  </a:txBody>
                  <a:tcPr anchor="ctr"/>
                </a:tc>
                <a:extLst>
                  <a:ext uri="{0D108BD9-81ED-4DB2-BD59-A6C34878D82A}">
                    <a16:rowId xmlns:a16="http://schemas.microsoft.com/office/drawing/2014/main"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tc>
                <a:tc>
                  <a:txBody>
                    <a:bodyPr/>
                    <a:lstStyle/>
                    <a:p>
                      <a:endParaRPr lang="vi-VN" sz="2800" dirty="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a:p>
                  </a:txBody>
                  <a:tcPr anchor="ctr"/>
                </a:tc>
                <a:extLst>
                  <a:ext uri="{0D108BD9-81ED-4DB2-BD59-A6C34878D82A}">
                    <a16:rowId xmlns:a16="http://schemas.microsoft.com/office/drawing/2014/main"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tc>
                <a:tc>
                  <a:txBody>
                    <a:bodyPr/>
                    <a:lstStyle/>
                    <a:p>
                      <a:endParaRPr lang="vi-VN" sz="2800"/>
                    </a:p>
                  </a:txBody>
                  <a:tcPr anchor="ctr"/>
                </a:tc>
                <a:tc>
                  <a:txBody>
                    <a:bodyPr/>
                    <a:lstStyle/>
                    <a:p>
                      <a:endParaRPr lang="vi-VN" sz="2800" dirty="0"/>
                    </a:p>
                  </a:txBody>
                  <a:tcPr anchor="ctr"/>
                </a:tc>
                <a:tc>
                  <a:txBody>
                    <a:bodyPr/>
                    <a:lstStyle/>
                    <a:p>
                      <a:endParaRPr lang="vi-VN" sz="2800" dirty="0"/>
                    </a:p>
                  </a:txBody>
                  <a:tcPr anchor="ctr"/>
                </a:tc>
                <a:extLst>
                  <a:ext uri="{0D108BD9-81ED-4DB2-BD59-A6C34878D82A}">
                    <a16:rowId xmlns:a16="http://schemas.microsoft.com/office/drawing/2014/main" val="2706054187"/>
                  </a:ext>
                </a:extLst>
              </a:tr>
            </a:tbl>
          </a:graphicData>
        </a:graphic>
      </p:graphicFrame>
    </p:spTree>
    <p:extLst>
      <p:ext uri="{BB962C8B-B14F-4D97-AF65-F5344CB8AC3E}">
        <p14:creationId xmlns:p14="http://schemas.microsoft.com/office/powerpoint/2010/main" val="583083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535337" y="394378"/>
          <a:ext cx="11187952" cy="3284968"/>
        </p:xfrm>
        <a:graphic>
          <a:graphicData uri="http://schemas.openxmlformats.org/drawingml/2006/table">
            <a:tbl>
              <a:tblPr firstRow="1" bandRow="1">
                <a:tableStyleId>{5940675A-B579-460E-94D1-54222C63F5DA}</a:tableStyleId>
              </a:tblPr>
              <a:tblGrid>
                <a:gridCol w="2796988">
                  <a:extLst>
                    <a:ext uri="{9D8B030D-6E8A-4147-A177-3AD203B41FA5}">
                      <a16:colId xmlns:a16="http://schemas.microsoft.com/office/drawing/2014/main" val="1197534052"/>
                    </a:ext>
                  </a:extLst>
                </a:gridCol>
                <a:gridCol w="2796988">
                  <a:extLst>
                    <a:ext uri="{9D8B030D-6E8A-4147-A177-3AD203B41FA5}">
                      <a16:colId xmlns:a16="http://schemas.microsoft.com/office/drawing/2014/main" val="3480205819"/>
                    </a:ext>
                  </a:extLst>
                </a:gridCol>
                <a:gridCol w="2796988">
                  <a:extLst>
                    <a:ext uri="{9D8B030D-6E8A-4147-A177-3AD203B41FA5}">
                      <a16:colId xmlns:a16="http://schemas.microsoft.com/office/drawing/2014/main" val="422454594"/>
                    </a:ext>
                  </a:extLst>
                </a:gridCol>
                <a:gridCol w="2796988">
                  <a:extLst>
                    <a:ext uri="{9D8B030D-6E8A-4147-A177-3AD203B41FA5}">
                      <a16:colId xmlns:a16="http://schemas.microsoft.com/office/drawing/2014/main" val="3152169789"/>
                    </a:ext>
                  </a:extLst>
                </a:gridCol>
              </a:tblGrid>
              <a:tr h="585022">
                <a:tc>
                  <a:txBody>
                    <a:bodyPr/>
                    <a:lstStyle/>
                    <a:p>
                      <a:pPr algn="ctr"/>
                      <a:r>
                        <a:rPr lang="en-US" sz="2800" b="1"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tố</a:t>
                      </a:r>
                      <a:r>
                        <a:rPr lang="en-US" sz="2800" b="1" baseline="0" dirty="0" smtClean="0"/>
                        <a:t> </a:t>
                      </a:r>
                      <a:r>
                        <a:rPr lang="en-US" sz="2800" b="1" baseline="0" dirty="0" err="1" smtClean="0"/>
                        <a:t>tạo</a:t>
                      </a:r>
                      <a:r>
                        <a:rPr lang="en-US" sz="2800" b="1" baseline="0" dirty="0" smtClean="0"/>
                        <a:t> </a:t>
                      </a:r>
                      <a:r>
                        <a:rPr lang="en-US" sz="2800" b="1" baseline="0" dirty="0" err="1" smtClean="0"/>
                        <a:t>nên</a:t>
                      </a:r>
                      <a:r>
                        <a:rPr lang="en-US" sz="2800" b="1" baseline="0" dirty="0" smtClean="0"/>
                        <a:t> </a:t>
                      </a:r>
                      <a:r>
                        <a:rPr lang="en-US" sz="2800" b="1" baseline="0" dirty="0" err="1" smtClean="0"/>
                        <a:t>hợp</a:t>
                      </a:r>
                      <a:r>
                        <a:rPr lang="en-US" sz="2800" b="1" baseline="0" dirty="0" smtClean="0"/>
                        <a:t> </a:t>
                      </a:r>
                      <a:r>
                        <a:rPr lang="en-US" sz="2800" b="1" baseline="0" dirty="0" err="1" smtClean="0"/>
                        <a:t>chất</a:t>
                      </a:r>
                      <a:endParaRPr lang="vi-VN" sz="2800" b="1" dirty="0"/>
                    </a:p>
                  </a:txBody>
                  <a:tcPr anchor="ctr">
                    <a:solidFill>
                      <a:schemeClr val="bg1"/>
                    </a:solidFill>
                  </a:tcPr>
                </a:tc>
                <a:tc>
                  <a:txBody>
                    <a:bodyPr/>
                    <a:lstStyle/>
                    <a:p>
                      <a:pPr algn="ctr"/>
                      <a:r>
                        <a:rPr lang="en-US" sz="2800" b="1" dirty="0" err="1" smtClean="0"/>
                        <a:t>Số</a:t>
                      </a:r>
                      <a:r>
                        <a:rPr lang="en-US" sz="2800" b="1" baseline="0" dirty="0" smtClean="0"/>
                        <a:t> </a:t>
                      </a:r>
                      <a:r>
                        <a:rPr lang="en-US" sz="2800" b="1" baseline="0" dirty="0" err="1" smtClean="0"/>
                        <a:t>nguyên</a:t>
                      </a:r>
                      <a:r>
                        <a:rPr lang="en-US" sz="2800" b="1" baseline="0" dirty="0" smtClean="0"/>
                        <a:t> </a:t>
                      </a:r>
                      <a:r>
                        <a:rPr lang="en-US" sz="2800" b="1" baseline="0" dirty="0" err="1" smtClean="0"/>
                        <a:t>tử</a:t>
                      </a:r>
                      <a:r>
                        <a:rPr lang="en-US" sz="2800" b="1" baseline="0" dirty="0" smtClean="0"/>
                        <a:t> </a:t>
                      </a:r>
                      <a:r>
                        <a:rPr lang="en-US" sz="2800" b="1" baseline="0" dirty="0" err="1" smtClean="0"/>
                        <a:t>mỗi</a:t>
                      </a:r>
                      <a:r>
                        <a:rPr lang="en-US" sz="2800" b="1" baseline="0" dirty="0" smtClean="0"/>
                        <a:t> </a:t>
                      </a:r>
                      <a:r>
                        <a:rPr lang="en-US" sz="2800" b="1" baseline="0" dirty="0" err="1" smtClean="0"/>
                        <a:t>nguyên</a:t>
                      </a:r>
                      <a:r>
                        <a:rPr lang="en-US" sz="2800" b="1" baseline="0" dirty="0" smtClean="0"/>
                        <a:t> </a:t>
                      </a:r>
                      <a:r>
                        <a:rPr lang="en-US" sz="2800" b="1" baseline="0" dirty="0" err="1" smtClean="0"/>
                        <a:t>tố</a:t>
                      </a:r>
                      <a:endParaRPr lang="vi-VN" sz="2800" b="1" dirty="0"/>
                    </a:p>
                  </a:txBody>
                  <a:tcPr anchor="ctr">
                    <a:solidFill>
                      <a:schemeClr val="bg1"/>
                    </a:solidFill>
                  </a:tcPr>
                </a:tc>
                <a:tc>
                  <a:txBody>
                    <a:bodyPr/>
                    <a:lstStyle/>
                    <a:p>
                      <a:pPr algn="ctr"/>
                      <a:r>
                        <a:rPr lang="en-US" sz="2800" b="1" dirty="0" err="1" smtClean="0"/>
                        <a:t>Công</a:t>
                      </a:r>
                      <a:r>
                        <a:rPr lang="en-US" sz="2800" b="1" baseline="0" dirty="0" smtClean="0"/>
                        <a:t> </a:t>
                      </a:r>
                      <a:r>
                        <a:rPr lang="en-US" sz="2800" b="1" baseline="0" dirty="0" err="1" smtClean="0"/>
                        <a:t>thức</a:t>
                      </a:r>
                      <a:r>
                        <a:rPr lang="en-US" sz="2800" b="1" baseline="0" dirty="0" smtClean="0"/>
                        <a:t> </a:t>
                      </a:r>
                      <a:r>
                        <a:rPr lang="en-US" sz="2800" b="1" baseline="0" dirty="0" err="1" smtClean="0"/>
                        <a:t>hóa</a:t>
                      </a:r>
                      <a:r>
                        <a:rPr lang="en-US" sz="2800" b="1" baseline="0" dirty="0" smtClean="0"/>
                        <a:t> </a:t>
                      </a:r>
                      <a:r>
                        <a:rPr lang="en-US" sz="2800" b="1" baseline="0" dirty="0" err="1" smtClean="0"/>
                        <a:t>học</a:t>
                      </a:r>
                      <a:endParaRPr lang="vi-VN" sz="2800" b="1" dirty="0"/>
                    </a:p>
                  </a:txBody>
                  <a:tcPr anchor="ctr">
                    <a:solidFill>
                      <a:schemeClr val="bg1"/>
                    </a:solidFill>
                  </a:tcPr>
                </a:tc>
                <a:extLst>
                  <a:ext uri="{0D108BD9-81ED-4DB2-BD59-A6C34878D82A}">
                    <a16:rowId xmlns:a16="http://schemas.microsoft.com/office/drawing/2014/main" val="4129594882"/>
                  </a:ext>
                </a:extLst>
              </a:tr>
              <a:tr h="585022">
                <a:tc>
                  <a:txBody>
                    <a:bodyPr/>
                    <a:lstStyle/>
                    <a:p>
                      <a:r>
                        <a:rPr lang="en-US" sz="2800" dirty="0" err="1" smtClean="0"/>
                        <a:t>Nước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2 H</a:t>
                      </a:r>
                      <a:r>
                        <a:rPr lang="en-US" sz="2800" baseline="0" dirty="0" smtClean="0"/>
                        <a:t> </a:t>
                      </a:r>
                      <a:r>
                        <a:rPr lang="en-US" sz="2800" baseline="0" dirty="0" err="1" smtClean="0"/>
                        <a:t>và</a:t>
                      </a:r>
                      <a:r>
                        <a:rPr lang="en-US" sz="2800" baseline="0" dirty="0" smtClean="0"/>
                        <a:t> 1 O</a:t>
                      </a:r>
                      <a:endParaRPr lang="vi-VN" sz="2800" dirty="0"/>
                    </a:p>
                  </a:txBody>
                  <a:tcPr anchor="ctr">
                    <a:solidFill>
                      <a:schemeClr val="bg1"/>
                    </a:solidFill>
                  </a:tcPr>
                </a:tc>
                <a:tc>
                  <a:txBody>
                    <a:bodyPr/>
                    <a:lstStyle/>
                    <a:p>
                      <a:pPr algn="ctr"/>
                      <a:r>
                        <a:rPr lang="en-US" sz="2800" dirty="0" smtClean="0"/>
                        <a:t>H</a:t>
                      </a:r>
                      <a:r>
                        <a:rPr lang="en-US" sz="2800" baseline="-25000" dirty="0" smtClean="0"/>
                        <a:t>2</a:t>
                      </a:r>
                      <a:r>
                        <a:rPr lang="en-US" sz="2800" baseline="0" dirty="0" smtClean="0"/>
                        <a:t>O</a:t>
                      </a:r>
                      <a:endParaRPr lang="vi-VN" sz="2800" dirty="0"/>
                    </a:p>
                  </a:txBody>
                  <a:tcPr anchor="ctr">
                    <a:solidFill>
                      <a:schemeClr val="bg1"/>
                    </a:solidFill>
                  </a:tcPr>
                </a:tc>
                <a:extLst>
                  <a:ext uri="{0D108BD9-81ED-4DB2-BD59-A6C34878D82A}">
                    <a16:rowId xmlns:a16="http://schemas.microsoft.com/office/drawing/2014/main" val="2835853888"/>
                  </a:ext>
                </a:extLst>
              </a:tr>
              <a:tr h="585022">
                <a:tc>
                  <a:txBody>
                    <a:bodyPr/>
                    <a:lstStyle/>
                    <a:p>
                      <a:r>
                        <a:rPr lang="en-US" sz="2800" dirty="0" err="1" smtClean="0"/>
                        <a:t>Muối</a:t>
                      </a:r>
                      <a:r>
                        <a:rPr lang="en-US" sz="2800" baseline="0" dirty="0" smtClean="0"/>
                        <a:t> </a:t>
                      </a:r>
                      <a:r>
                        <a:rPr lang="en-US" sz="2800" baseline="0" dirty="0" err="1" smtClean="0"/>
                        <a:t>ăn</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Na </a:t>
                      </a:r>
                      <a:r>
                        <a:rPr lang="en-US" sz="2800" dirty="0" err="1" smtClean="0"/>
                        <a:t>và</a:t>
                      </a:r>
                      <a:r>
                        <a:rPr lang="en-US" sz="2800" baseline="0" dirty="0" smtClean="0"/>
                        <a:t> 1 Cl</a:t>
                      </a:r>
                      <a:endParaRPr lang="vi-VN" sz="2800" dirty="0"/>
                    </a:p>
                  </a:txBody>
                  <a:tcPr anchor="ctr">
                    <a:solidFill>
                      <a:schemeClr val="bg1"/>
                    </a:solidFill>
                  </a:tcPr>
                </a:tc>
                <a:tc>
                  <a:txBody>
                    <a:bodyPr/>
                    <a:lstStyle/>
                    <a:p>
                      <a:pPr algn="ctr"/>
                      <a:r>
                        <a:rPr lang="en-US" sz="2800" dirty="0" err="1" smtClean="0"/>
                        <a:t>NaCl</a:t>
                      </a:r>
                      <a:endParaRPr lang="vi-VN" sz="2800" dirty="0"/>
                    </a:p>
                  </a:txBody>
                  <a:tcPr anchor="ctr">
                    <a:solidFill>
                      <a:schemeClr val="bg1"/>
                    </a:solidFill>
                  </a:tcPr>
                </a:tc>
                <a:extLst>
                  <a:ext uri="{0D108BD9-81ED-4DB2-BD59-A6C34878D82A}">
                    <a16:rowId xmlns:a16="http://schemas.microsoft.com/office/drawing/2014/main" val="1632053051"/>
                  </a:ext>
                </a:extLst>
              </a:tr>
              <a:tr h="585022">
                <a:tc>
                  <a:txBody>
                    <a:bodyPr/>
                    <a:lstStyle/>
                    <a:p>
                      <a:r>
                        <a:rPr lang="en-US" sz="2800" dirty="0" err="1" smtClean="0"/>
                        <a:t>Canxi</a:t>
                      </a:r>
                      <a:r>
                        <a:rPr lang="en-US" sz="2800" baseline="0" dirty="0" smtClean="0"/>
                        <a:t> </a:t>
                      </a:r>
                      <a:r>
                        <a:rPr lang="en-US" sz="2800" baseline="0" dirty="0" err="1" smtClean="0"/>
                        <a:t>cacbonat</a:t>
                      </a:r>
                      <a:endParaRPr lang="vi-VN" sz="2800" dirty="0"/>
                    </a:p>
                  </a:txBody>
                  <a:tcPr anchor="ctr">
                    <a:solidFill>
                      <a:schemeClr val="bg1"/>
                    </a:solidFill>
                  </a:tcPr>
                </a:tc>
                <a:tc>
                  <a:txBody>
                    <a:bodyPr/>
                    <a:lstStyle/>
                    <a:p>
                      <a:pPr algn="ctr"/>
                      <a:r>
                        <a:rPr lang="en-US" sz="2800" dirty="0" smtClean="0"/>
                        <a:t>3</a:t>
                      </a:r>
                      <a:endParaRPr lang="vi-VN" sz="2800" dirty="0"/>
                    </a:p>
                  </a:txBody>
                  <a:tcPr anchor="ctr">
                    <a:solidFill>
                      <a:schemeClr val="bg1"/>
                    </a:solidFill>
                  </a:tcPr>
                </a:tc>
                <a:tc>
                  <a:txBody>
                    <a:bodyPr/>
                    <a:lstStyle/>
                    <a:p>
                      <a:pPr algn="ctr"/>
                      <a:r>
                        <a:rPr lang="en-US" sz="2800" dirty="0" smtClean="0"/>
                        <a:t>1 Ca;</a:t>
                      </a:r>
                      <a:r>
                        <a:rPr lang="en-US" sz="2800" baseline="0" dirty="0" smtClean="0"/>
                        <a:t> 1 C </a:t>
                      </a:r>
                      <a:r>
                        <a:rPr lang="en-US" sz="2800" baseline="0" dirty="0" err="1" smtClean="0"/>
                        <a:t>và</a:t>
                      </a:r>
                      <a:r>
                        <a:rPr lang="en-US" sz="2800" baseline="0" dirty="0" smtClean="0"/>
                        <a:t> 3 O</a:t>
                      </a:r>
                      <a:endParaRPr lang="vi-VN" sz="2800" dirty="0"/>
                    </a:p>
                  </a:txBody>
                  <a:tcPr anchor="ctr">
                    <a:solidFill>
                      <a:schemeClr val="bg1"/>
                    </a:solidFill>
                  </a:tcPr>
                </a:tc>
                <a:tc>
                  <a:txBody>
                    <a:bodyPr/>
                    <a:lstStyle/>
                    <a:p>
                      <a:pPr algn="ctr"/>
                      <a:r>
                        <a:rPr lang="en-US" sz="2800" dirty="0" smtClean="0"/>
                        <a:t>CaCO</a:t>
                      </a:r>
                      <a:r>
                        <a:rPr lang="en-US" sz="2800" baseline="-25000" dirty="0" smtClean="0"/>
                        <a:t>3</a:t>
                      </a:r>
                      <a:endParaRPr lang="vi-VN" sz="2800" dirty="0"/>
                    </a:p>
                  </a:txBody>
                  <a:tcPr anchor="ctr">
                    <a:solidFill>
                      <a:schemeClr val="bg1"/>
                    </a:solidFill>
                  </a:tcPr>
                </a:tc>
                <a:extLst>
                  <a:ext uri="{0D108BD9-81ED-4DB2-BD59-A6C34878D82A}">
                    <a16:rowId xmlns:a16="http://schemas.microsoft.com/office/drawing/2014/main" val="3110504671"/>
                  </a:ext>
                </a:extLst>
              </a:tr>
              <a:tr h="585022">
                <a:tc>
                  <a:txBody>
                    <a:bodyPr/>
                    <a:lstStyle/>
                    <a:p>
                      <a:r>
                        <a:rPr lang="en-US" sz="2800" dirty="0" err="1" smtClean="0"/>
                        <a:t>Khí</a:t>
                      </a:r>
                      <a:r>
                        <a:rPr lang="en-US" sz="2800" baseline="0" dirty="0" smtClean="0"/>
                        <a:t> </a:t>
                      </a:r>
                      <a:r>
                        <a:rPr lang="en-US" sz="2800" baseline="0" dirty="0" err="1" smtClean="0"/>
                        <a:t>cacbonic</a:t>
                      </a:r>
                      <a:endParaRPr lang="vi-VN" sz="2800" dirty="0"/>
                    </a:p>
                  </a:txBody>
                  <a:tcPr anchor="ctr">
                    <a:solidFill>
                      <a:schemeClr val="bg1"/>
                    </a:solidFill>
                  </a:tcPr>
                </a:tc>
                <a:tc>
                  <a:txBody>
                    <a:bodyPr/>
                    <a:lstStyle/>
                    <a:p>
                      <a:pPr algn="ctr"/>
                      <a:r>
                        <a:rPr lang="en-US" sz="2800" dirty="0" smtClean="0"/>
                        <a:t>2</a:t>
                      </a:r>
                      <a:endParaRPr lang="vi-VN" sz="2800" dirty="0"/>
                    </a:p>
                  </a:txBody>
                  <a:tcPr anchor="ctr">
                    <a:solidFill>
                      <a:schemeClr val="bg1"/>
                    </a:solidFill>
                  </a:tcPr>
                </a:tc>
                <a:tc>
                  <a:txBody>
                    <a:bodyPr/>
                    <a:lstStyle/>
                    <a:p>
                      <a:pPr algn="ctr"/>
                      <a:r>
                        <a:rPr lang="en-US" sz="2800" dirty="0" smtClean="0"/>
                        <a:t>1 C </a:t>
                      </a:r>
                      <a:r>
                        <a:rPr lang="en-US" sz="2800" dirty="0" err="1" smtClean="0"/>
                        <a:t>và</a:t>
                      </a:r>
                      <a:r>
                        <a:rPr lang="en-US" sz="2800" baseline="0" dirty="0" smtClean="0"/>
                        <a:t> 2 O</a:t>
                      </a:r>
                      <a:endParaRPr lang="vi-VN" sz="2800" dirty="0"/>
                    </a:p>
                  </a:txBody>
                  <a:tcPr anchor="ctr">
                    <a:solidFill>
                      <a:schemeClr val="bg1"/>
                    </a:solidFill>
                  </a:tcPr>
                </a:tc>
                <a:tc>
                  <a:txBody>
                    <a:bodyPr/>
                    <a:lstStyle/>
                    <a:p>
                      <a:pPr algn="ctr"/>
                      <a:r>
                        <a:rPr lang="en-US" sz="2800" dirty="0" smtClean="0"/>
                        <a:t>CO</a:t>
                      </a:r>
                      <a:r>
                        <a:rPr lang="en-US" sz="2800" baseline="-25000" dirty="0" smtClean="0"/>
                        <a:t>2</a:t>
                      </a:r>
                      <a:endParaRPr lang="vi-VN" sz="2800" dirty="0"/>
                    </a:p>
                  </a:txBody>
                  <a:tcPr anchor="ctr">
                    <a:solidFill>
                      <a:schemeClr val="bg1"/>
                    </a:solidFill>
                  </a:tcPr>
                </a:tc>
                <a:extLst>
                  <a:ext uri="{0D108BD9-81ED-4DB2-BD59-A6C34878D82A}">
                    <a16:rowId xmlns:a16="http://schemas.microsoft.com/office/drawing/2014/main" val="2706054187"/>
                  </a:ext>
                </a:extLst>
              </a:tr>
            </a:tbl>
          </a:graphicData>
        </a:graphic>
      </p:graphicFrame>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779561" y="3840277"/>
            <a:ext cx="1244896" cy="1244896"/>
          </a:xfrm>
          <a:prstGeom prst="rect">
            <a:avLst/>
          </a:prstGeom>
        </p:spPr>
      </p:pic>
      <p:sp>
        <p:nvSpPr>
          <p:cNvPr id="7" name="TextBox 6"/>
          <p:cNvSpPr txBox="1"/>
          <p:nvPr/>
        </p:nvSpPr>
        <p:spPr>
          <a:xfrm>
            <a:off x="4132034" y="3924116"/>
            <a:ext cx="7698832" cy="1077218"/>
          </a:xfrm>
          <a:prstGeom prst="rect">
            <a:avLst/>
          </a:prstGeom>
          <a:noFill/>
        </p:spPr>
        <p:txBody>
          <a:bodyPr wrap="square" rtlCol="0">
            <a:spAutoFit/>
          </a:bodyPr>
          <a:lstStyle/>
          <a:p>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hợp</a:t>
            </a:r>
            <a:r>
              <a:rPr lang="en-US" sz="3200" i="1" dirty="0" smtClean="0"/>
              <a:t> </a:t>
            </a:r>
            <a:r>
              <a:rPr lang="en-US" sz="3200" i="1" dirty="0" err="1" smtClean="0"/>
              <a:t>chất</a:t>
            </a:r>
            <a:r>
              <a:rPr lang="en-US" sz="3200" i="1" dirty="0" smtClean="0"/>
              <a:t> </a:t>
            </a:r>
            <a:r>
              <a:rPr lang="en-US" sz="3200" i="1" dirty="0" err="1" smtClean="0"/>
              <a:t>gồm</a:t>
            </a:r>
            <a:r>
              <a:rPr lang="en-US" sz="3200" i="1" dirty="0" smtClean="0"/>
              <a:t> </a:t>
            </a:r>
            <a:r>
              <a:rPr lang="en-US" sz="3200" i="1" dirty="0" err="1" smtClean="0"/>
              <a:t>những</a:t>
            </a:r>
            <a:r>
              <a:rPr lang="en-US" sz="3200" i="1" dirty="0" smtClean="0"/>
              <a:t> </a:t>
            </a:r>
            <a:r>
              <a:rPr lang="en-US" sz="3200" i="1" dirty="0" err="1" smtClean="0"/>
              <a:t>gì</a:t>
            </a:r>
            <a:r>
              <a:rPr lang="en-US" sz="3200" i="1" dirty="0" smtClean="0"/>
              <a:t>?</a:t>
            </a:r>
            <a:endParaRPr lang="vi-VN" sz="3200" i="1" dirty="0"/>
          </a:p>
        </p:txBody>
      </p:sp>
      <p:sp>
        <p:nvSpPr>
          <p:cNvPr id="8" name="TextBox 7"/>
          <p:cNvSpPr txBox="1"/>
          <p:nvPr/>
        </p:nvSpPr>
        <p:spPr>
          <a:xfrm>
            <a:off x="3227294" y="5112067"/>
            <a:ext cx="8603572" cy="1569660"/>
          </a:xfrm>
          <a:prstGeom prst="rect">
            <a:avLst/>
          </a:prstGeom>
          <a:noFill/>
        </p:spPr>
        <p:txBody>
          <a:bodyPr wrap="square" rtlCol="0">
            <a:spAutoFit/>
          </a:bodyPr>
          <a:lstStyle/>
          <a:p>
            <a:pPr marL="457200" indent="-457200">
              <a:buFont typeface="Wingdings" panose="05000000000000000000" pitchFamily="2" charset="2"/>
              <a:buChar char="Ø"/>
            </a:pPr>
            <a:r>
              <a:rPr lang="en-US" sz="3200" dirty="0" err="1" smtClean="0">
                <a:solidFill>
                  <a:srgbClr val="FF0000"/>
                </a:solidFill>
              </a:rPr>
              <a:t>Gồm</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 </a:t>
            </a:r>
            <a:r>
              <a:rPr lang="en-US" sz="3200" dirty="0" err="1" smtClean="0">
                <a:solidFill>
                  <a:srgbClr val="FF0000"/>
                </a:solidFill>
              </a:rPr>
              <a:t>hóa</a:t>
            </a:r>
            <a:r>
              <a:rPr lang="en-US" sz="3200" dirty="0" smtClean="0">
                <a:solidFill>
                  <a:srgbClr val="FF0000"/>
                </a:solidFill>
              </a:rPr>
              <a:t> </a:t>
            </a:r>
            <a:r>
              <a:rPr lang="en-US" sz="3200" dirty="0" err="1" smtClean="0">
                <a:solidFill>
                  <a:srgbClr val="FF0000"/>
                </a:solidFill>
              </a:rPr>
              <a:t>học</a:t>
            </a:r>
            <a:r>
              <a:rPr lang="en-US" sz="3200" dirty="0" smtClean="0">
                <a:solidFill>
                  <a:srgbClr val="FF0000"/>
                </a:solidFill>
              </a:rPr>
              <a:t> </a:t>
            </a:r>
            <a:r>
              <a:rPr lang="en-US" sz="3200" dirty="0" err="1" smtClean="0">
                <a:solidFill>
                  <a:srgbClr val="FF0000"/>
                </a:solidFill>
              </a:rPr>
              <a:t>của</a:t>
            </a:r>
            <a:r>
              <a:rPr lang="en-US" sz="3200" dirty="0" smtClean="0">
                <a:solidFill>
                  <a:srgbClr val="FF0000"/>
                </a:solidFill>
              </a:rPr>
              <a:t> </a:t>
            </a:r>
            <a:r>
              <a:rPr lang="en-US" sz="3200" dirty="0" err="1" smtClean="0">
                <a:solidFill>
                  <a:srgbClr val="FF0000"/>
                </a:solidFill>
              </a:rPr>
              <a:t>những</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tố</a:t>
            </a:r>
            <a:r>
              <a:rPr lang="en-US" sz="3200" dirty="0" smtClean="0">
                <a:solidFill>
                  <a:srgbClr val="FF0000"/>
                </a:solidFill>
              </a:rPr>
              <a:t> </a:t>
            </a:r>
            <a:r>
              <a:rPr lang="en-US" sz="3200" dirty="0" err="1" smtClean="0">
                <a:solidFill>
                  <a:srgbClr val="FF0000"/>
                </a:solidFill>
              </a:rPr>
              <a:t>tạo</a:t>
            </a:r>
            <a:r>
              <a:rPr lang="en-US" sz="3200" dirty="0" smtClean="0">
                <a:solidFill>
                  <a:srgbClr val="FF0000"/>
                </a:solidFill>
              </a:rPr>
              <a:t> </a:t>
            </a:r>
            <a:r>
              <a:rPr lang="en-US" sz="3200" dirty="0" err="1" smtClean="0">
                <a:solidFill>
                  <a:srgbClr val="FF0000"/>
                </a:solidFill>
              </a:rPr>
              <a:t>ra</a:t>
            </a:r>
            <a:r>
              <a:rPr lang="en-US" sz="3200" dirty="0" smtClean="0">
                <a:solidFill>
                  <a:srgbClr val="FF0000"/>
                </a:solidFill>
              </a:rPr>
              <a:t> </a:t>
            </a:r>
            <a:r>
              <a:rPr lang="en-US" sz="3200" dirty="0" err="1" smtClean="0">
                <a:solidFill>
                  <a:srgbClr val="FF0000"/>
                </a:solidFill>
              </a:rPr>
              <a:t>chất</a:t>
            </a:r>
            <a:r>
              <a:rPr lang="en-US" sz="3200" dirty="0" smtClean="0">
                <a:solidFill>
                  <a:srgbClr val="FF0000"/>
                </a:solidFill>
              </a:rPr>
              <a:t> </a:t>
            </a:r>
            <a:r>
              <a:rPr lang="en-US" sz="3200" dirty="0" err="1" smtClean="0">
                <a:solidFill>
                  <a:srgbClr val="FF0000"/>
                </a:solidFill>
              </a:rPr>
              <a:t>và</a:t>
            </a:r>
            <a:r>
              <a:rPr lang="en-US" sz="3200" dirty="0" smtClean="0">
                <a:solidFill>
                  <a:srgbClr val="FF0000"/>
                </a:solidFill>
              </a:rPr>
              <a:t> </a:t>
            </a:r>
            <a:r>
              <a:rPr lang="en-US" sz="3200" dirty="0" err="1" smtClean="0">
                <a:solidFill>
                  <a:srgbClr val="FF0000"/>
                </a:solidFill>
              </a:rPr>
              <a:t>kèm</a:t>
            </a:r>
            <a:r>
              <a:rPr lang="en-US" sz="3200" dirty="0" smtClean="0">
                <a:solidFill>
                  <a:srgbClr val="FF0000"/>
                </a:solidFill>
              </a:rPr>
              <a:t> </a:t>
            </a:r>
            <a:r>
              <a:rPr lang="en-US" sz="3200" dirty="0" err="1" smtClean="0">
                <a:solidFill>
                  <a:srgbClr val="FF0000"/>
                </a:solidFill>
              </a:rPr>
              <a:t>theo</a:t>
            </a:r>
            <a:r>
              <a:rPr lang="en-US" sz="3200" dirty="0" smtClean="0">
                <a:solidFill>
                  <a:srgbClr val="FF0000"/>
                </a:solidFill>
              </a:rPr>
              <a:t> </a:t>
            </a:r>
            <a:r>
              <a:rPr lang="en-US" sz="3200" dirty="0" err="1" smtClean="0">
                <a:solidFill>
                  <a:srgbClr val="FF0000"/>
                </a:solidFill>
              </a:rPr>
              <a:t>chỉ</a:t>
            </a:r>
            <a:r>
              <a:rPr lang="en-US" sz="3200" dirty="0" smtClean="0">
                <a:solidFill>
                  <a:srgbClr val="FF0000"/>
                </a:solidFill>
              </a:rPr>
              <a:t> </a:t>
            </a:r>
            <a:r>
              <a:rPr lang="en-US" sz="3200" dirty="0" err="1" smtClean="0">
                <a:solidFill>
                  <a:srgbClr val="FF0000"/>
                </a:solidFill>
              </a:rPr>
              <a:t>số</a:t>
            </a:r>
            <a:r>
              <a:rPr lang="en-US" sz="3200" dirty="0" smtClean="0">
                <a:solidFill>
                  <a:srgbClr val="FF0000"/>
                </a:solidFill>
              </a:rPr>
              <a:t> </a:t>
            </a:r>
            <a:r>
              <a:rPr lang="en-US" sz="3200" dirty="0" err="1" smtClean="0">
                <a:solidFill>
                  <a:srgbClr val="FF0000"/>
                </a:solidFill>
              </a:rPr>
              <a:t>nguyên</a:t>
            </a:r>
            <a:r>
              <a:rPr lang="en-US" sz="3200" dirty="0" smtClean="0">
                <a:solidFill>
                  <a:srgbClr val="FF0000"/>
                </a:solidFill>
              </a:rPr>
              <a:t> </a:t>
            </a:r>
            <a:r>
              <a:rPr lang="en-US" sz="3200" dirty="0" err="1" smtClean="0">
                <a:solidFill>
                  <a:srgbClr val="FF0000"/>
                </a:solidFill>
              </a:rPr>
              <a:t>tử</a:t>
            </a:r>
            <a:r>
              <a:rPr lang="en-US" sz="3200" dirty="0" smtClean="0">
                <a:solidFill>
                  <a:srgbClr val="FF0000"/>
                </a:solidFill>
              </a:rPr>
              <a:t> ở </a:t>
            </a:r>
            <a:r>
              <a:rPr lang="en-US" sz="3200" dirty="0" err="1" smtClean="0">
                <a:solidFill>
                  <a:srgbClr val="FF0000"/>
                </a:solidFill>
              </a:rPr>
              <a:t>dưới</a:t>
            </a:r>
            <a:r>
              <a:rPr lang="en-US" sz="3200" dirty="0" smtClean="0">
                <a:solidFill>
                  <a:srgbClr val="FF0000"/>
                </a:solidFill>
              </a:rPr>
              <a:t> </a:t>
            </a:r>
            <a:r>
              <a:rPr lang="en-US" sz="3200" dirty="0" err="1" smtClean="0">
                <a:solidFill>
                  <a:srgbClr val="FF0000"/>
                </a:solidFill>
              </a:rPr>
              <a:t>chân</a:t>
            </a:r>
            <a:r>
              <a:rPr lang="en-US" sz="3200" dirty="0" smtClean="0">
                <a:solidFill>
                  <a:srgbClr val="FF0000"/>
                </a:solidFill>
              </a:rPr>
              <a:t> </a:t>
            </a:r>
            <a:r>
              <a:rPr lang="en-US" sz="3200" dirty="0" err="1" smtClean="0">
                <a:solidFill>
                  <a:srgbClr val="FF0000"/>
                </a:solidFill>
              </a:rPr>
              <a:t>kí</a:t>
            </a:r>
            <a:r>
              <a:rPr lang="en-US" sz="3200" dirty="0" smtClean="0">
                <a:solidFill>
                  <a:srgbClr val="FF0000"/>
                </a:solidFill>
              </a:rPr>
              <a:t> </a:t>
            </a:r>
            <a:r>
              <a:rPr lang="en-US" sz="3200" dirty="0" err="1" smtClean="0">
                <a:solidFill>
                  <a:srgbClr val="FF0000"/>
                </a:solidFill>
              </a:rPr>
              <a:t>hiệu</a:t>
            </a:r>
            <a:r>
              <a:rPr lang="en-US" sz="3200" dirty="0" smtClean="0">
                <a:solidFill>
                  <a:srgbClr val="FF0000"/>
                </a:solidFill>
              </a:rPr>
              <a:t>.</a:t>
            </a:r>
            <a:endParaRPr lang="vi-VN" sz="3200" dirty="0">
              <a:solidFill>
                <a:srgbClr val="FF0000"/>
              </a:solidFill>
            </a:endParaRPr>
          </a:p>
        </p:txBody>
      </p:sp>
    </p:spTree>
    <p:extLst>
      <p:ext uri="{BB962C8B-B14F-4D97-AF65-F5344CB8AC3E}">
        <p14:creationId xmlns:p14="http://schemas.microsoft.com/office/powerpoint/2010/main" val="692245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0" y="4248686"/>
            <a:ext cx="3383573" cy="2609314"/>
          </a:xfrm>
          <a:prstGeom prst="rect">
            <a:avLst/>
          </a:prstGeom>
        </p:spPr>
      </p:pic>
      <p:sp>
        <p:nvSpPr>
          <p:cNvPr id="5" name="Rounded Rectangular Callout 4"/>
          <p:cNvSpPr/>
          <p:nvPr/>
        </p:nvSpPr>
        <p:spPr>
          <a:xfrm>
            <a:off x="806824" y="632012"/>
            <a:ext cx="6252883" cy="2810435"/>
          </a:xfrm>
          <a:prstGeom prst="wedgeRoundRectCallout">
            <a:avLst>
              <a:gd name="adj1" fmla="val -33951"/>
              <a:gd name="adj2" fmla="val 7764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i="1" dirty="0" err="1" smtClean="0"/>
              <a:t>Giả</a:t>
            </a:r>
            <a:r>
              <a:rPr lang="en-US" sz="2800" i="1" dirty="0" smtClean="0"/>
              <a:t> </a:t>
            </a:r>
            <a:r>
              <a:rPr lang="en-US" sz="2800" i="1" dirty="0" err="1" smtClean="0"/>
              <a:t>sử</a:t>
            </a:r>
            <a:r>
              <a:rPr lang="en-US" sz="2800" i="1" dirty="0" smtClean="0"/>
              <a:t> </a:t>
            </a:r>
            <a:r>
              <a:rPr lang="en-US" sz="2800" i="1" dirty="0" err="1" smtClean="0"/>
              <a:t>hợp</a:t>
            </a:r>
            <a:r>
              <a:rPr lang="en-US" sz="2800" i="1" dirty="0" smtClean="0"/>
              <a:t> </a:t>
            </a:r>
            <a:r>
              <a:rPr lang="en-US" sz="2800" i="1" dirty="0" err="1" smtClean="0"/>
              <a:t>chất</a:t>
            </a:r>
            <a:r>
              <a:rPr lang="en-US" sz="2800" i="1" dirty="0" smtClean="0"/>
              <a:t> </a:t>
            </a:r>
            <a:r>
              <a:rPr lang="en-US" sz="2800" i="1" dirty="0" err="1" smtClean="0"/>
              <a:t>chứa</a:t>
            </a:r>
            <a:r>
              <a:rPr lang="en-US" sz="2800" i="1" dirty="0" smtClean="0"/>
              <a:t> 2 </a:t>
            </a:r>
            <a:r>
              <a:rPr lang="en-US" sz="2800" i="1" dirty="0" err="1" smtClean="0"/>
              <a:t>nguyên</a:t>
            </a:r>
            <a:r>
              <a:rPr lang="en-US" sz="2800" i="1" dirty="0" smtClean="0"/>
              <a:t> </a:t>
            </a:r>
            <a:r>
              <a:rPr lang="en-US" sz="2800" i="1" dirty="0" err="1" smtClean="0"/>
              <a:t>tố</a:t>
            </a:r>
            <a:r>
              <a:rPr lang="en-US" sz="2800" i="1" dirty="0" smtClean="0"/>
              <a:t> </a:t>
            </a:r>
            <a:r>
              <a:rPr lang="en-US" sz="2800" i="1" dirty="0" err="1" smtClean="0"/>
              <a:t>là</a:t>
            </a:r>
            <a:r>
              <a:rPr lang="en-US" sz="2800" i="1" dirty="0" smtClean="0"/>
              <a:t> A </a:t>
            </a:r>
            <a:r>
              <a:rPr lang="en-US" sz="2800" i="1" dirty="0" err="1" smtClean="0"/>
              <a:t>và</a:t>
            </a:r>
            <a:r>
              <a:rPr lang="en-US" sz="2800" i="1" dirty="0" smtClean="0"/>
              <a:t> B, </a:t>
            </a:r>
            <a:r>
              <a:rPr lang="en-US" sz="2800" i="1" dirty="0" err="1" smtClean="0"/>
              <a:t>số</a:t>
            </a:r>
            <a:r>
              <a:rPr lang="en-US" sz="2800" i="1" dirty="0" smtClean="0"/>
              <a:t> </a:t>
            </a:r>
            <a:r>
              <a:rPr lang="en-US" sz="2800" i="1" dirty="0" err="1" smtClean="0"/>
              <a:t>nguyên</a:t>
            </a:r>
            <a:r>
              <a:rPr lang="en-US" sz="2800" i="1" dirty="0" smtClean="0"/>
              <a:t> </a:t>
            </a:r>
            <a:r>
              <a:rPr lang="en-US" sz="2800" i="1" dirty="0" err="1" smtClean="0"/>
              <a:t>tử</a:t>
            </a:r>
            <a:r>
              <a:rPr lang="en-US" sz="2800" i="1" dirty="0" smtClean="0"/>
              <a:t> </a:t>
            </a:r>
            <a:r>
              <a:rPr lang="en-US" sz="2800" i="1" dirty="0" err="1" smtClean="0"/>
              <a:t>trong</a:t>
            </a:r>
            <a:r>
              <a:rPr lang="en-US" sz="2800" i="1" dirty="0" smtClean="0"/>
              <a:t> </a:t>
            </a:r>
            <a:r>
              <a:rPr lang="en-US" sz="2800" i="1" dirty="0" err="1" smtClean="0"/>
              <a:t>một</a:t>
            </a:r>
            <a:r>
              <a:rPr lang="en-US" sz="2800" i="1" dirty="0" smtClean="0"/>
              <a:t> </a:t>
            </a:r>
            <a:r>
              <a:rPr lang="en-US" sz="2800" i="1" dirty="0" err="1" smtClean="0"/>
              <a:t>phân</a:t>
            </a:r>
            <a:r>
              <a:rPr lang="en-US" sz="2800" i="1" dirty="0" smtClean="0"/>
              <a:t> </a:t>
            </a:r>
            <a:r>
              <a:rPr lang="en-US" sz="2800" i="1" dirty="0" err="1" smtClean="0"/>
              <a:t>tử</a:t>
            </a:r>
            <a:r>
              <a:rPr lang="en-US" sz="2800" i="1" dirty="0" smtClean="0"/>
              <a:t> </a:t>
            </a:r>
            <a:r>
              <a:rPr lang="en-US" sz="2800" i="1" dirty="0" err="1" smtClean="0"/>
              <a:t>chất</a:t>
            </a:r>
            <a:r>
              <a:rPr lang="en-US" sz="2800" i="1" dirty="0" smtClean="0"/>
              <a:t> </a:t>
            </a:r>
            <a:r>
              <a:rPr lang="en-US" sz="2800" i="1" dirty="0" err="1" smtClean="0"/>
              <a:t>là</a:t>
            </a:r>
            <a:r>
              <a:rPr lang="en-US" sz="2800" i="1" dirty="0" smtClean="0"/>
              <a:t> x, y.</a:t>
            </a:r>
          </a:p>
          <a:p>
            <a:pPr algn="ctr"/>
            <a:endParaRPr lang="en-US" sz="2800" i="1" dirty="0"/>
          </a:p>
          <a:p>
            <a:pPr algn="ctr"/>
            <a:r>
              <a:rPr lang="en-US" sz="2800" i="1" dirty="0" err="1" smtClean="0"/>
              <a:t>Hãy</a:t>
            </a:r>
            <a:r>
              <a:rPr lang="en-US" sz="2800" i="1" dirty="0" smtClean="0"/>
              <a:t> </a:t>
            </a:r>
            <a:r>
              <a:rPr lang="en-US" sz="2800" i="1" dirty="0" err="1" smtClean="0"/>
              <a:t>chỉ</a:t>
            </a:r>
            <a:r>
              <a:rPr lang="en-US" sz="2800" i="1" dirty="0" smtClean="0"/>
              <a:t> </a:t>
            </a:r>
            <a:r>
              <a:rPr lang="en-US" sz="2800" i="1" dirty="0" err="1" smtClean="0"/>
              <a:t>ra</a:t>
            </a:r>
            <a:r>
              <a:rPr lang="en-US" sz="2800" i="1" dirty="0" smtClean="0"/>
              <a:t> </a:t>
            </a:r>
            <a:r>
              <a:rPr lang="en-US" sz="2800" i="1" dirty="0" err="1" smtClean="0"/>
              <a:t>cách</a:t>
            </a:r>
            <a:r>
              <a:rPr lang="en-US" sz="2800" i="1" dirty="0" smtClean="0"/>
              <a:t> </a:t>
            </a:r>
            <a:r>
              <a:rPr lang="en-US" sz="2800" i="1" dirty="0" err="1" smtClean="0"/>
              <a:t>viết</a:t>
            </a:r>
            <a:r>
              <a:rPr lang="en-US" sz="2800" i="1" dirty="0" smtClean="0"/>
              <a:t> CTHH </a:t>
            </a:r>
            <a:r>
              <a:rPr lang="en-US" sz="2800" i="1" dirty="0" err="1" smtClean="0"/>
              <a:t>chung</a:t>
            </a:r>
            <a:r>
              <a:rPr lang="en-US" sz="2800" i="1" dirty="0" smtClean="0"/>
              <a:t> </a:t>
            </a:r>
            <a:r>
              <a:rPr lang="en-US" sz="2800" i="1" dirty="0" err="1" smtClean="0"/>
              <a:t>của</a:t>
            </a:r>
            <a:r>
              <a:rPr lang="en-US" sz="2800" i="1" dirty="0" smtClean="0"/>
              <a:t> </a:t>
            </a:r>
            <a:r>
              <a:rPr lang="en-US" sz="2800" i="1" dirty="0" err="1" smtClean="0"/>
              <a:t>hợp</a:t>
            </a:r>
            <a:r>
              <a:rPr lang="en-US" sz="2800" i="1" dirty="0" smtClean="0"/>
              <a:t> </a:t>
            </a:r>
            <a:r>
              <a:rPr lang="en-US" sz="2800" i="1" dirty="0" err="1" smtClean="0"/>
              <a:t>chất</a:t>
            </a:r>
            <a:r>
              <a:rPr lang="en-US" sz="2800" i="1" dirty="0"/>
              <a:t>.</a:t>
            </a:r>
            <a:endParaRPr lang="vi-VN" sz="2800" i="1" dirty="0"/>
          </a:p>
        </p:txBody>
      </p:sp>
      <p:sp>
        <p:nvSpPr>
          <p:cNvPr id="6" name="Rounded Rectangle 5"/>
          <p:cNvSpPr/>
          <p:nvPr/>
        </p:nvSpPr>
        <p:spPr>
          <a:xfrm>
            <a:off x="3933265" y="2600184"/>
            <a:ext cx="7823200" cy="362580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endParaRPr lang="en-US" sz="2800" dirty="0" smtClean="0">
              <a:solidFill>
                <a:schemeClr val="tx1"/>
              </a:solidFill>
              <a:latin typeface="Times New Roman" panose="02020603050405020304" pitchFamily="18" charset="0"/>
              <a:cs typeface="Times New Roman" panose="02020603050405020304" pitchFamily="18" charset="0"/>
            </a:endParaRPr>
          </a:p>
          <a:p>
            <a:pPr algn="ctr"/>
            <a:r>
              <a:rPr lang="en-US" sz="2800" dirty="0" smtClean="0">
                <a:solidFill>
                  <a:schemeClr val="tx1"/>
                </a:solidFill>
                <a:latin typeface="Times New Roman" panose="02020603050405020304" pitchFamily="18" charset="0"/>
                <a:cs typeface="Times New Roman" panose="02020603050405020304" pitchFamily="18" charset="0"/>
              </a:rPr>
              <a:t>CTHH: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baseline="-25000"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hoặc</a:t>
            </a:r>
            <a:r>
              <a:rPr lang="en-US" sz="2800" b="1" dirty="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A</a:t>
            </a:r>
            <a:r>
              <a:rPr lang="en-US" sz="2800" b="1" baseline="-25000" dirty="0" err="1" smtClean="0">
                <a:solidFill>
                  <a:srgbClr val="0033CC"/>
                </a:solidFill>
                <a:latin typeface="Times New Roman" panose="02020603050405020304" pitchFamily="18" charset="0"/>
                <a:cs typeface="Times New Roman" panose="02020603050405020304" pitchFamily="18" charset="0"/>
              </a:rPr>
              <a:t>x</a:t>
            </a:r>
            <a:r>
              <a:rPr lang="en-US" sz="2800" b="1" dirty="0" err="1" smtClean="0">
                <a:solidFill>
                  <a:srgbClr val="0033CC"/>
                </a:solidFill>
                <a:latin typeface="Times New Roman" panose="02020603050405020304" pitchFamily="18" charset="0"/>
                <a:cs typeface="Times New Roman" panose="02020603050405020304" pitchFamily="18" charset="0"/>
              </a:rPr>
              <a:t>B</a:t>
            </a:r>
            <a:r>
              <a:rPr lang="en-US" sz="2800" b="1" baseline="-25000" dirty="0" err="1" smtClean="0">
                <a:solidFill>
                  <a:srgbClr val="0033CC"/>
                </a:solidFill>
                <a:latin typeface="Times New Roman" panose="02020603050405020304" pitchFamily="18" charset="0"/>
                <a:cs typeface="Times New Roman" panose="02020603050405020304" pitchFamily="18" charset="0"/>
              </a:rPr>
              <a:t>y</a:t>
            </a:r>
            <a:r>
              <a:rPr lang="en-US" sz="2800" b="1" dirty="0" err="1" smtClean="0">
                <a:solidFill>
                  <a:srgbClr val="0033CC"/>
                </a:solidFill>
                <a:latin typeface="Times New Roman" panose="02020603050405020304" pitchFamily="18" charset="0"/>
                <a:cs typeface="Times New Roman" panose="02020603050405020304" pitchFamily="18" charset="0"/>
              </a:rPr>
              <a:t>C</a:t>
            </a:r>
            <a:r>
              <a:rPr lang="en-US" sz="2800" b="1" baseline="-25000" dirty="0" err="1" smtClean="0">
                <a:solidFill>
                  <a:srgbClr val="0033CC"/>
                </a:solidFill>
                <a:latin typeface="Times New Roman" panose="02020603050405020304" pitchFamily="18" charset="0"/>
                <a:cs typeface="Times New Roman" panose="02020603050405020304" pitchFamily="18" charset="0"/>
              </a:rPr>
              <a:t>z</a:t>
            </a:r>
            <a:endParaRPr lang="en-US" sz="2800" b="1" dirty="0">
              <a:solidFill>
                <a:srgbClr val="0033CC"/>
              </a:solidFill>
              <a:latin typeface="Times New Roman" panose="02020603050405020304" pitchFamily="18" charset="0"/>
              <a:cs typeface="Times New Roman" panose="02020603050405020304" pitchFamily="18" charset="0"/>
            </a:endParaRPr>
          </a:p>
          <a:p>
            <a:pPr algn="ctr"/>
            <a:r>
              <a:rPr lang="en-US" sz="2800" b="1" dirty="0" smtClean="0">
                <a:solidFill>
                  <a:srgbClr val="0033CC"/>
                </a:solidFill>
                <a:latin typeface="Times New Roman" panose="02020603050405020304" pitchFamily="18" charset="0"/>
                <a:cs typeface="Times New Roman" panose="02020603050405020304" pitchFamily="18" charset="0"/>
              </a:rPr>
              <a:t>B </a:t>
            </a:r>
            <a:r>
              <a:rPr lang="en-US" sz="2800" dirty="0" smtClean="0">
                <a:solidFill>
                  <a:schemeClr val="tx1"/>
                </a:solidFill>
                <a:latin typeface="Times New Roman" panose="02020603050405020304" pitchFamily="18" charset="0"/>
                <a:cs typeface="Times New Roman" panose="02020603050405020304" pitchFamily="18" charset="0"/>
              </a:rPr>
              <a:t>có thể là </a:t>
            </a:r>
            <a:r>
              <a:rPr lang="en-US" sz="2800" dirty="0" smtClean="0">
                <a:solidFill>
                  <a:srgbClr val="FF0000"/>
                </a:solidFill>
                <a:latin typeface="Times New Roman" panose="02020603050405020304" pitchFamily="18" charset="0"/>
                <a:cs typeface="Times New Roman" panose="02020603050405020304" pitchFamily="18" charset="0"/>
              </a:rPr>
              <a:t>nhóm nguyên tử </a:t>
            </a:r>
            <a:r>
              <a:rPr lang="en-US" sz="2800" dirty="0" smtClean="0">
                <a:solidFill>
                  <a:schemeClr val="tx1"/>
                </a:solidFill>
                <a:latin typeface="Times New Roman" panose="02020603050405020304" pitchFamily="18" charset="0"/>
                <a:cs typeface="Times New Roman" panose="02020603050405020304" pitchFamily="18" charset="0"/>
              </a:rPr>
              <a:t>và được viết ở phía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a:t>
            </a:r>
            <a:r>
              <a:rPr lang="en-US" sz="2800" b="1" dirty="0" smtClean="0">
                <a:solidFill>
                  <a:srgbClr val="0033CC"/>
                </a:solidFill>
                <a:latin typeface="Times New Roman" panose="02020603050405020304" pitchFamily="18" charset="0"/>
                <a:cs typeface="Times New Roman" panose="02020603050405020304" pitchFamily="18" charset="0"/>
              </a:rPr>
              <a:t>Ca(OH)</a:t>
            </a:r>
            <a:r>
              <a:rPr lang="en-US" sz="2800" b="1" baseline="-25000" dirty="0" smtClean="0">
                <a:solidFill>
                  <a:srgbClr val="0033CC"/>
                </a:solidFill>
                <a:latin typeface="Times New Roman" panose="02020603050405020304" pitchFamily="18" charset="0"/>
                <a:cs typeface="Times New Roman" panose="02020603050405020304" pitchFamily="18" charset="0"/>
              </a:rPr>
              <a:t>2,   </a:t>
            </a:r>
            <a:r>
              <a:rPr lang="en-US" sz="2800" b="1" dirty="0" smtClean="0">
                <a:solidFill>
                  <a:srgbClr val="0033CC"/>
                </a:solidFill>
                <a:latin typeface="Times New Roman" panose="02020603050405020304" pitchFamily="18" charset="0"/>
                <a:cs typeface="Times New Roman" panose="02020603050405020304" pitchFamily="18" charset="0"/>
              </a:rPr>
              <a:t>Al</a:t>
            </a:r>
            <a:r>
              <a:rPr lang="en-US" sz="2800" b="1" baseline="-25000" dirty="0" smtClean="0">
                <a:solidFill>
                  <a:srgbClr val="0033CC"/>
                </a:solidFill>
                <a:latin typeface="Times New Roman" panose="02020603050405020304" pitchFamily="18" charset="0"/>
                <a:cs typeface="Times New Roman" panose="02020603050405020304" pitchFamily="18" charset="0"/>
              </a:rPr>
              <a:t>2</a:t>
            </a:r>
            <a:r>
              <a:rPr lang="en-US" sz="2800" b="1" dirty="0" smtClean="0">
                <a:solidFill>
                  <a:srgbClr val="0033CC"/>
                </a:solidFill>
                <a:latin typeface="Times New Roman" panose="02020603050405020304" pitchFamily="18" charset="0"/>
                <a:cs typeface="Times New Roman" panose="02020603050405020304" pitchFamily="18" charset="0"/>
              </a:rPr>
              <a:t>(SO</a:t>
            </a:r>
            <a:r>
              <a:rPr lang="en-US" sz="2800" b="1" baseline="-25000" dirty="0" smtClean="0">
                <a:solidFill>
                  <a:srgbClr val="0033CC"/>
                </a:solidFill>
                <a:latin typeface="Times New Roman" panose="02020603050405020304" pitchFamily="18" charset="0"/>
                <a:cs typeface="Times New Roman" panose="02020603050405020304" pitchFamily="18" charset="0"/>
              </a:rPr>
              <a:t>4</a:t>
            </a:r>
            <a:r>
              <a:rPr lang="en-US" sz="2800" b="1" dirty="0" smtClean="0">
                <a:solidFill>
                  <a:srgbClr val="0033CC"/>
                </a:solidFill>
                <a:latin typeface="Times New Roman" panose="02020603050405020304" pitchFamily="18" charset="0"/>
                <a:cs typeface="Times New Roman" panose="02020603050405020304" pitchFamily="18" charset="0"/>
              </a:rPr>
              <a:t>)</a:t>
            </a:r>
            <a:r>
              <a:rPr lang="en-US" sz="2800" b="1" baseline="-25000" dirty="0" smtClean="0">
                <a:solidFill>
                  <a:srgbClr val="0033CC"/>
                </a:solidFill>
                <a:latin typeface="Times New Roman" panose="02020603050405020304" pitchFamily="18" charset="0"/>
                <a:cs typeface="Times New Roman" panose="02020603050405020304" pitchFamily="18" charset="0"/>
              </a:rPr>
              <a:t>3 ....</a:t>
            </a:r>
          </a:p>
          <a:p>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x,y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baseline="-25000" dirty="0" smtClean="0">
              <a:solidFill>
                <a:srgbClr val="0033CC"/>
              </a:solidFill>
              <a:latin typeface="Times New Roman" panose="02020603050405020304" pitchFamily="18" charset="0"/>
              <a:cs typeface="Times New Roman" panose="02020603050405020304" pitchFamily="18" charset="0"/>
            </a:endParaRPr>
          </a:p>
          <a:p>
            <a:pPr marL="342900" indent="-342900"/>
            <a:r>
              <a:rPr lang="en-US" sz="2800" dirty="0" smtClean="0">
                <a:solidFill>
                  <a:schemeClr val="tx1"/>
                </a:solidFill>
                <a:latin typeface="Times New Roman" panose="02020603050405020304" pitchFamily="18" charset="0"/>
                <a:cs typeface="Times New Roman" panose="02020603050405020304" pitchFamily="18" charset="0"/>
              </a:rPr>
              <a:t>*/ Trong hợp chất giữa kim loại và phi kim, KHHH của </a:t>
            </a:r>
            <a:r>
              <a:rPr lang="en-US" sz="2800" dirty="0" smtClean="0">
                <a:solidFill>
                  <a:srgbClr val="FF0000"/>
                </a:solidFill>
                <a:latin typeface="Times New Roman" panose="02020603050405020304" pitchFamily="18" charset="0"/>
                <a:cs typeface="Times New Roman" panose="02020603050405020304" pitchFamily="18" charset="0"/>
              </a:rPr>
              <a:t>phi kim </a:t>
            </a:r>
            <a:r>
              <a:rPr lang="en-US" sz="2800" dirty="0" smtClean="0">
                <a:solidFill>
                  <a:schemeClr val="tx1"/>
                </a:solidFill>
                <a:latin typeface="Times New Roman" panose="02020603050405020304" pitchFamily="18" charset="0"/>
                <a:cs typeface="Times New Roman" panose="02020603050405020304" pitchFamily="18" charset="0"/>
              </a:rPr>
              <a:t>viết </a:t>
            </a:r>
            <a:r>
              <a:rPr lang="en-US" sz="2800" dirty="0" smtClean="0">
                <a:solidFill>
                  <a:srgbClr val="FF0000"/>
                </a:solidFill>
                <a:latin typeface="Times New Roman" panose="02020603050405020304" pitchFamily="18" charset="0"/>
                <a:cs typeface="Times New Roman" panose="02020603050405020304" pitchFamily="18" charset="0"/>
              </a:rPr>
              <a:t>bên phải</a:t>
            </a:r>
            <a:r>
              <a:rPr lang="en-US" sz="2800" dirty="0" smtClean="0">
                <a:solidFill>
                  <a:schemeClr val="tx1"/>
                </a:solidFill>
                <a:latin typeface="Times New Roman" panose="02020603050405020304" pitchFamily="18" charset="0"/>
                <a:cs typeface="Times New Roman" panose="02020603050405020304" pitchFamily="18" charset="0"/>
              </a:rPr>
              <a:t>. Ví dụ: NaCl, CuO, FeS.... </a:t>
            </a:r>
          </a:p>
          <a:p>
            <a:pPr algn="ctr"/>
            <a:endParaRPr lang="en-US" sz="2800" dirty="0">
              <a:solidFill>
                <a:srgbClr val="0033CC"/>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1825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891" y="0"/>
            <a:ext cx="10515600" cy="1325563"/>
          </a:xfrm>
        </p:spPr>
        <p:txBody>
          <a:bodyPr>
            <a:normAutofit/>
          </a:bodyPr>
          <a:lstStyle/>
          <a:p>
            <a:pPr algn="ctr"/>
            <a:r>
              <a:rPr lang="en-US" sz="3600" b="1" dirty="0" smtClean="0">
                <a:latin typeface="Times New Roman" panose="02020603050405020304" pitchFamily="18" charset="0"/>
                <a:cs typeface="Times New Roman" panose="02020603050405020304" pitchFamily="18" charset="0"/>
              </a:rPr>
              <a:t>PHIẾU HỌC TẬP 1</a:t>
            </a:r>
            <a:endParaRPr lang="en-US" sz="36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45471803"/>
              </p:ext>
            </p:extLst>
          </p:nvPr>
        </p:nvGraphicFramePr>
        <p:xfrm>
          <a:off x="248195" y="1325562"/>
          <a:ext cx="11105605" cy="4983797"/>
        </p:xfrm>
        <a:graphic>
          <a:graphicData uri="http://schemas.openxmlformats.org/drawingml/2006/table">
            <a:tbl>
              <a:tblPr>
                <a:tableStyleId>{5C22544A-7EE6-4342-B048-85BDC9FD1C3A}</a:tableStyleId>
              </a:tblPr>
              <a:tblGrid>
                <a:gridCol w="4645586">
                  <a:extLst>
                    <a:ext uri="{9D8B030D-6E8A-4147-A177-3AD203B41FA5}">
                      <a16:colId xmlns:a16="http://schemas.microsoft.com/office/drawing/2014/main" val="1944574268"/>
                    </a:ext>
                  </a:extLst>
                </a:gridCol>
                <a:gridCol w="3418427">
                  <a:extLst>
                    <a:ext uri="{9D8B030D-6E8A-4147-A177-3AD203B41FA5}">
                      <a16:colId xmlns:a16="http://schemas.microsoft.com/office/drawing/2014/main" val="204866149"/>
                    </a:ext>
                  </a:extLst>
                </a:gridCol>
                <a:gridCol w="3041592">
                  <a:extLst>
                    <a:ext uri="{9D8B030D-6E8A-4147-A177-3AD203B41FA5}">
                      <a16:colId xmlns:a16="http://schemas.microsoft.com/office/drawing/2014/main" val="951311726"/>
                    </a:ext>
                  </a:extLst>
                </a:gridCol>
              </a:tblGrid>
              <a:tr h="1193303">
                <a:tc>
                  <a:txBody>
                    <a:bodyPr/>
                    <a:lstStyle/>
                    <a:p>
                      <a:pPr lvl="0" indent="254000" algn="ctr">
                        <a:lnSpc>
                          <a:spcPct val="132000"/>
                        </a:lnSpc>
                        <a:spcAft>
                          <a:spcPts val="0"/>
                        </a:spcAft>
                      </a:pPr>
                      <a:r>
                        <a:rPr lang="vi-VN" sz="2400" b="1" dirty="0">
                          <a:effectLst/>
                          <a:latin typeface="+mj-lt"/>
                        </a:rPr>
                        <a:t>Các hợp chất thông dụng</a:t>
                      </a:r>
                      <a:endParaRPr lang="en-US" sz="24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2400" b="1" dirty="0">
                          <a:effectLst/>
                          <a:latin typeface="+mj-lt"/>
                        </a:rPr>
                        <a:t>Nguyên tố hoá học tạo nên hợp ch</a:t>
                      </a:r>
                      <a:r>
                        <a:rPr lang="en-US" sz="2400" b="1" dirty="0">
                          <a:effectLst/>
                          <a:latin typeface="+mj-lt"/>
                        </a:rPr>
                        <a:t>ấ</a:t>
                      </a:r>
                      <a:r>
                        <a:rPr lang="vi-VN" sz="2400" b="1" dirty="0">
                          <a:effectLst/>
                          <a:latin typeface="+mj-lt"/>
                        </a:rPr>
                        <a:t>t</a:t>
                      </a:r>
                      <a:endParaRPr lang="en-US" sz="2400" b="1" dirty="0">
                        <a:effectLst/>
                        <a:latin typeface="+mj-lt"/>
                        <a:ea typeface="Times New Roman" panose="02020603050405020304" pitchFamily="18" charset="0"/>
                        <a:cs typeface="Times New Roman" panose="02020603050405020304" pitchFamily="18" charset="0"/>
                      </a:endParaRPr>
                    </a:p>
                  </a:txBody>
                  <a:tcPr marL="6350" marR="6350" marT="0" marB="0" anchor="ctr"/>
                </a:tc>
                <a:tc>
                  <a:txBody>
                    <a:bodyPr/>
                    <a:lstStyle/>
                    <a:p>
                      <a:pPr lvl="0" indent="254000" algn="ctr">
                        <a:lnSpc>
                          <a:spcPct val="115000"/>
                        </a:lnSpc>
                        <a:spcAft>
                          <a:spcPts val="0"/>
                        </a:spcAft>
                      </a:pPr>
                      <a:r>
                        <a:rPr lang="vi-VN" sz="2400" b="1" dirty="0">
                          <a:effectLst/>
                          <a:latin typeface="+mj-lt"/>
                        </a:rPr>
                        <a:t>Số nguyên tử của mỗi nguyên tố</a:t>
                      </a:r>
                      <a:endParaRPr lang="en-US" sz="2400" b="1" dirty="0">
                        <a:effectLst/>
                        <a:latin typeface="+mj-lt"/>
                        <a:ea typeface="Times New Roman" panose="02020603050405020304" pitchFamily="18" charset="0"/>
                        <a:cs typeface="Times New Roman" panose="02020603050405020304" pitchFamily="18" charset="0"/>
                      </a:endParaRPr>
                    </a:p>
                  </a:txBody>
                  <a:tcPr marL="6350" marR="6350" marT="0" marB="0" anchor="ctr"/>
                </a:tc>
                <a:extLst>
                  <a:ext uri="{0D108BD9-81ED-4DB2-BD59-A6C34878D82A}">
                    <a16:rowId xmlns:a16="http://schemas.microsoft.com/office/drawing/2014/main" val="133084116"/>
                  </a:ext>
                </a:extLst>
              </a:tr>
              <a:tr h="747475">
                <a:tc>
                  <a:txBody>
                    <a:bodyPr/>
                    <a:lstStyle/>
                    <a:p>
                      <a:pPr indent="254000">
                        <a:lnSpc>
                          <a:spcPct val="132000"/>
                        </a:lnSpc>
                        <a:spcAft>
                          <a:spcPts val="0"/>
                        </a:spcAft>
                      </a:pPr>
                      <a:r>
                        <a:rPr lang="en-US" sz="2400" dirty="0">
                          <a:effectLst/>
                          <a:latin typeface="Times New Roman" panose="02020603050405020304" pitchFamily="18" charset="0"/>
                          <a:cs typeface="Times New Roman" panose="02020603050405020304" pitchFamily="18" charset="0"/>
                        </a:rPr>
                        <a:t>Ammonia, </a:t>
                      </a:r>
                      <a:r>
                        <a:rPr lang="vi-VN" sz="2400" dirty="0">
                          <a:effectLst/>
                          <a:latin typeface="Times New Roman" panose="02020603050405020304" pitchFamily="18" charset="0"/>
                          <a:cs typeface="Times New Roman" panose="02020603050405020304" pitchFamily="18" charset="0"/>
                        </a:rPr>
                        <a:t>NH</a:t>
                      </a:r>
                      <a:r>
                        <a:rPr lang="vi-VN" sz="2400" baseline="-25000" dirty="0">
                          <a:effectLst/>
                          <a:latin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464946398"/>
                  </a:ext>
                </a:extLst>
              </a:tr>
              <a:tr h="764549">
                <a:tc>
                  <a:txBody>
                    <a:bodyPr/>
                    <a:lstStyle/>
                    <a:p>
                      <a:pPr indent="254000">
                        <a:lnSpc>
                          <a:spcPct val="132000"/>
                        </a:lnSpc>
                        <a:spcAft>
                          <a:spcPts val="0"/>
                        </a:spcAft>
                      </a:pPr>
                      <a:r>
                        <a:rPr lang="en-US" sz="2400" dirty="0" err="1">
                          <a:effectLst/>
                          <a:latin typeface="Times New Roman" panose="02020603050405020304" pitchFamily="18" charset="0"/>
                          <a:cs typeface="Times New Roman" panose="02020603050405020304" pitchFamily="18" charset="0"/>
                        </a:rPr>
                        <a:t>Saccharose</a:t>
                      </a: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(đường ăn), </a:t>
                      </a:r>
                      <a:r>
                        <a:rPr lang="en-US" sz="2400" dirty="0">
                          <a:effectLst/>
                          <a:latin typeface="Times New Roman" panose="02020603050405020304" pitchFamily="18" charset="0"/>
                          <a:cs typeface="Times New Roman" panose="02020603050405020304" pitchFamily="18" charset="0"/>
                        </a:rPr>
                        <a:t>C</a:t>
                      </a:r>
                      <a:r>
                        <a:rPr lang="en-US" sz="2400" baseline="-25000" dirty="0">
                          <a:effectLst/>
                          <a:latin typeface="Times New Roman" panose="02020603050405020304" pitchFamily="18" charset="0"/>
                          <a:cs typeface="Times New Roman" panose="02020603050405020304" pitchFamily="18" charset="0"/>
                        </a:rPr>
                        <a:t>12</a:t>
                      </a:r>
                      <a:r>
                        <a:rPr lang="vi-VN" sz="2400" dirty="0">
                          <a:effectLst/>
                          <a:latin typeface="Times New Roman" panose="02020603050405020304" pitchFamily="18" charset="0"/>
                          <a:cs typeface="Times New Roman" panose="02020603050405020304" pitchFamily="18" charset="0"/>
                        </a:rPr>
                        <a:t>H</a:t>
                      </a:r>
                      <a:r>
                        <a:rPr lang="vi-VN" sz="2400" baseline="-25000" dirty="0">
                          <a:effectLst/>
                          <a:latin typeface="Times New Roman" panose="02020603050405020304" pitchFamily="18" charset="0"/>
                          <a:cs typeface="Times New Roman" panose="02020603050405020304" pitchFamily="18" charset="0"/>
                        </a:rPr>
                        <a:t>22</a:t>
                      </a:r>
                      <a:r>
                        <a:rPr lang="vi-VN" sz="2400" dirty="0">
                          <a:effectLst/>
                          <a:latin typeface="Times New Roman" panose="02020603050405020304" pitchFamily="18" charset="0"/>
                          <a:cs typeface="Times New Roman" panose="02020603050405020304" pitchFamily="18" charset="0"/>
                        </a:rPr>
                        <a:t>O</a:t>
                      </a:r>
                      <a:r>
                        <a:rPr lang="en-US" sz="2400" baseline="-25000" dirty="0">
                          <a:effectLst/>
                          <a:latin typeface="Times New Roman" panose="02020603050405020304" pitchFamily="18" charset="0"/>
                          <a:cs typeface="Times New Roman" panose="02020603050405020304" pitchFamily="18" charset="0"/>
                        </a:rPr>
                        <a:t>11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546490665"/>
                  </a:ext>
                </a:extLst>
              </a:tr>
              <a:tr h="747475">
                <a:tc>
                  <a:txBody>
                    <a:bodyPr/>
                    <a:lstStyle/>
                    <a:p>
                      <a:pPr indent="254000">
                        <a:lnSpc>
                          <a:spcPct val="132000"/>
                        </a:lnSpc>
                        <a:spcAft>
                          <a:spcPts val="0"/>
                        </a:spcAft>
                      </a:pPr>
                      <a:r>
                        <a:rPr lang="en-US" sz="2400" dirty="0">
                          <a:effectLst/>
                          <a:latin typeface="Times New Roman" panose="02020603050405020304" pitchFamily="18" charset="0"/>
                          <a:cs typeface="Times New Roman" panose="02020603050405020304" pitchFamily="18" charset="0"/>
                        </a:rPr>
                        <a:t>Sodium chloride </a:t>
                      </a:r>
                      <a:r>
                        <a:rPr lang="vi-VN" sz="2400" dirty="0">
                          <a:effectLst/>
                          <a:latin typeface="Times New Roman" panose="02020603050405020304" pitchFamily="18" charset="0"/>
                          <a:cs typeface="Times New Roman" panose="02020603050405020304" pitchFamily="18" charset="0"/>
                        </a:rPr>
                        <a:t>(muối ăn), NaCl</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834192690"/>
                  </a:ext>
                </a:extLst>
              </a:tr>
              <a:tr h="747475">
                <a:tc>
                  <a:txBody>
                    <a:bodyPr/>
                    <a:lstStyle/>
                    <a:p>
                      <a:pPr indent="254000">
                        <a:lnSpc>
                          <a:spcPct val="132000"/>
                        </a:lnSpc>
                        <a:spcAft>
                          <a:spcPts val="0"/>
                        </a:spcAft>
                      </a:pPr>
                      <a:r>
                        <a:rPr lang="vi-VN" sz="2400" dirty="0">
                          <a:effectLst/>
                          <a:latin typeface="Times New Roman" panose="02020603050405020304" pitchFamily="18" charset="0"/>
                          <a:cs typeface="Times New Roman" panose="02020603050405020304" pitchFamily="18" charset="0"/>
                        </a:rPr>
                        <a:t>Nước, </a:t>
                      </a:r>
                      <a:r>
                        <a:rPr lang="vi-VN" sz="2400" dirty="0" smtClean="0">
                          <a:effectLst/>
                          <a:latin typeface="Times New Roman" panose="02020603050405020304" pitchFamily="18" charset="0"/>
                          <a:cs typeface="Times New Roman" panose="02020603050405020304" pitchFamily="18" charset="0"/>
                        </a:rPr>
                        <a:t>H</a:t>
                      </a:r>
                      <a:r>
                        <a:rPr lang="en-US" sz="2400" baseline="-25000" dirty="0" smtClean="0">
                          <a:effectLst/>
                          <a:latin typeface="Times New Roman" panose="02020603050405020304" pitchFamily="18" charset="0"/>
                          <a:cs typeface="Times New Roman" panose="02020603050405020304" pitchFamily="18" charset="0"/>
                        </a:rPr>
                        <a:t>2</a:t>
                      </a:r>
                      <a:r>
                        <a:rPr lang="en-US" sz="2400" dirty="0" smtClean="0">
                          <a:effectLst/>
                          <a:latin typeface="Times New Roman" panose="02020603050405020304" pitchFamily="18" charset="0"/>
                          <a:cs typeface="Times New Roman" panose="02020603050405020304" pitchFamily="18" charset="0"/>
                        </a:rPr>
                        <a:t>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814814417"/>
                  </a:ext>
                </a:extLst>
              </a:tr>
              <a:tr h="783520">
                <a:tc>
                  <a:txBody>
                    <a:bodyPr/>
                    <a:lstStyle/>
                    <a:p>
                      <a:pPr indent="254000">
                        <a:lnSpc>
                          <a:spcPct val="132000"/>
                        </a:lnSpc>
                        <a:spcAft>
                          <a:spcPts val="0"/>
                        </a:spcAft>
                      </a:pPr>
                      <a:r>
                        <a:rPr lang="en-US" sz="2400" dirty="0">
                          <a:effectLst/>
                          <a:latin typeface="Times New Roman" panose="02020603050405020304" pitchFamily="18" charset="0"/>
                          <a:cs typeface="Times New Roman" panose="02020603050405020304" pitchFamily="18" charset="0"/>
                        </a:rPr>
                        <a:t>Sodium bicarbonate, </a:t>
                      </a:r>
                      <a:r>
                        <a:rPr lang="vi-VN" sz="2400" dirty="0">
                          <a:effectLst/>
                          <a:latin typeface="Times New Roman" panose="02020603050405020304" pitchFamily="18" charset="0"/>
                          <a:cs typeface="Times New Roman" panose="02020603050405020304" pitchFamily="18" charset="0"/>
                        </a:rPr>
                        <a:t>NaHCO</a:t>
                      </a:r>
                      <a:r>
                        <a:rPr lang="vi-VN" sz="2400" baseline="-25000" dirty="0">
                          <a:effectLst/>
                          <a:latin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0" marR="6350" marT="0" marB="0" anchor="b"/>
                </a:tc>
                <a:tc>
                  <a:txBody>
                    <a:bodyPr/>
                    <a:lstStyle/>
                    <a:p>
                      <a:pPr>
                        <a:lnSpc>
                          <a:spcPct val="107000"/>
                        </a:lnSpc>
                        <a:spcAft>
                          <a:spcPts val="80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a:lnSpc>
                          <a:spcPct val="107000"/>
                        </a:lnSpc>
                        <a:spcAft>
                          <a:spcPts val="80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786982316"/>
                  </a:ext>
                </a:extLst>
              </a:tr>
            </a:tbl>
          </a:graphicData>
        </a:graphic>
      </p:graphicFrame>
      <p:sp>
        <p:nvSpPr>
          <p:cNvPr id="5" name="TextBox 4"/>
          <p:cNvSpPr txBox="1"/>
          <p:nvPr/>
        </p:nvSpPr>
        <p:spPr>
          <a:xfrm>
            <a:off x="981891" y="662781"/>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7111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32" y="478219"/>
            <a:ext cx="11321253" cy="58465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04" y="1289133"/>
            <a:ext cx="5302055" cy="4224745"/>
          </a:xfrm>
          <a:prstGeom prst="rect">
            <a:avLst/>
          </a:prstGeom>
        </p:spPr>
      </p:pic>
      <p:sp>
        <p:nvSpPr>
          <p:cNvPr id="6" name="TextBox 5"/>
          <p:cNvSpPr txBox="1"/>
          <p:nvPr/>
        </p:nvSpPr>
        <p:spPr>
          <a:xfrm>
            <a:off x="2093216" y="4692421"/>
            <a:ext cx="3380830" cy="80021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CTHH của nước: </a:t>
            </a:r>
            <a:r>
              <a:rPr lang="en-US" sz="2800" b="1" dirty="0">
                <a:solidFill>
                  <a:srgbClr val="0033CC"/>
                </a:solidFill>
                <a:latin typeface="Times New Roman" panose="02020603050405020304" pitchFamily="18" charset="0"/>
                <a:cs typeface="Times New Roman" panose="02020603050405020304" pitchFamily="18" charset="0"/>
              </a:rPr>
              <a:t>H</a:t>
            </a:r>
            <a:r>
              <a:rPr lang="en-US" sz="2800" b="1" baseline="-25000" dirty="0">
                <a:solidFill>
                  <a:srgbClr val="0033CC"/>
                </a:solidFill>
                <a:latin typeface="Times New Roman" panose="02020603050405020304" pitchFamily="18" charset="0"/>
                <a:cs typeface="Times New Roman" panose="02020603050405020304" pitchFamily="18" charset="0"/>
              </a:rPr>
              <a:t>2</a:t>
            </a:r>
            <a:r>
              <a:rPr lang="en-US" sz="2800" b="1" dirty="0">
                <a:solidFill>
                  <a:srgbClr val="0033CC"/>
                </a:solidFill>
                <a:latin typeface="Times New Roman" panose="02020603050405020304" pitchFamily="18" charset="0"/>
                <a:cs typeface="Times New Roman" panose="02020603050405020304" pitchFamily="18" charset="0"/>
              </a:rPr>
              <a:t>O</a:t>
            </a:r>
          </a:p>
          <a:p>
            <a:endParaRPr lang="en-US" dirty="0"/>
          </a:p>
        </p:txBody>
      </p:sp>
      <p:sp>
        <p:nvSpPr>
          <p:cNvPr id="7" name="Cloud 6"/>
          <p:cNvSpPr/>
          <p:nvPr/>
        </p:nvSpPr>
        <p:spPr>
          <a:xfrm>
            <a:off x="7081645" y="-8509"/>
            <a:ext cx="5096435" cy="2595283"/>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Nước</a:t>
            </a:r>
            <a:r>
              <a:rPr lang="en-US" sz="3200" i="1" dirty="0" smtClean="0"/>
              <a:t> </a:t>
            </a:r>
            <a:r>
              <a:rPr lang="en-US" sz="3200" i="1" dirty="0" err="1" smtClean="0"/>
              <a:t>cho</a:t>
            </a:r>
            <a:r>
              <a:rPr lang="en-US" sz="3200" i="1" dirty="0" smtClean="0"/>
              <a:t> ta </a:t>
            </a:r>
            <a:r>
              <a:rPr lang="en-US" sz="3200" i="1" dirty="0" err="1" smtClean="0"/>
              <a:t>biết</a:t>
            </a:r>
            <a:r>
              <a:rPr lang="en-US" sz="3200" i="1" dirty="0" smtClean="0"/>
              <a:t> </a:t>
            </a:r>
            <a:r>
              <a:rPr lang="en-US" sz="3200" i="1" dirty="0" err="1" smtClean="0"/>
              <a:t>những</a:t>
            </a:r>
            <a:r>
              <a:rPr lang="en-US" sz="3200" i="1" dirty="0" smtClean="0"/>
              <a:t> </a:t>
            </a:r>
            <a:r>
              <a:rPr lang="en-US" sz="3200" i="1" dirty="0" err="1" smtClean="0"/>
              <a:t>thông</a:t>
            </a:r>
            <a:r>
              <a:rPr lang="en-US" sz="3200" i="1" dirty="0" smtClean="0"/>
              <a:t> tin </a:t>
            </a:r>
            <a:r>
              <a:rPr lang="en-US" sz="3200" i="1" dirty="0" err="1" smtClean="0"/>
              <a:t>gì</a:t>
            </a:r>
            <a:r>
              <a:rPr lang="en-US" sz="3200" i="1" dirty="0"/>
              <a:t>?</a:t>
            </a:r>
            <a:endParaRPr lang="vi-VN" sz="3200" i="1" dirty="0"/>
          </a:p>
        </p:txBody>
      </p:sp>
      <p:sp>
        <p:nvSpPr>
          <p:cNvPr id="8" name="TextBox 7"/>
          <p:cNvSpPr txBox="1"/>
          <p:nvPr/>
        </p:nvSpPr>
        <p:spPr>
          <a:xfrm>
            <a:off x="6450512" y="1970343"/>
            <a:ext cx="4710547" cy="2862322"/>
          </a:xfrm>
          <a:prstGeom prst="rect">
            <a:avLst/>
          </a:prstGeom>
          <a:noFill/>
        </p:spPr>
        <p:txBody>
          <a:bodyPr wrap="square" rtlCol="0">
            <a:spAutoFit/>
          </a:bodyPr>
          <a:lstStyle/>
          <a:p>
            <a:pPr marL="571500" indent="-571500">
              <a:buFontTx/>
              <a:buChar char="-"/>
            </a:pPr>
            <a:r>
              <a:rPr lang="en-US" sz="3600" dirty="0" err="1" smtClean="0"/>
              <a:t>Nước</a:t>
            </a:r>
            <a:r>
              <a:rPr lang="en-US" sz="3600" dirty="0" smtClean="0"/>
              <a:t> do </a:t>
            </a:r>
            <a:r>
              <a:rPr lang="en-US" sz="3600" dirty="0" err="1" smtClean="0"/>
              <a:t>nguyên</a:t>
            </a:r>
            <a:r>
              <a:rPr lang="en-US" sz="3600" dirty="0" smtClean="0"/>
              <a:t> </a:t>
            </a:r>
            <a:r>
              <a:rPr lang="en-US" sz="3600" dirty="0" err="1" smtClean="0"/>
              <a:t>tố</a:t>
            </a:r>
            <a:r>
              <a:rPr lang="en-US" sz="3600" dirty="0" smtClean="0"/>
              <a:t> H </a:t>
            </a:r>
            <a:r>
              <a:rPr lang="en-US" sz="3600" dirty="0" err="1" smtClean="0"/>
              <a:t>và</a:t>
            </a:r>
            <a:r>
              <a:rPr lang="en-US" sz="3600" dirty="0" smtClean="0"/>
              <a:t> O </a:t>
            </a:r>
            <a:r>
              <a:rPr lang="en-US" sz="3600" dirty="0" err="1" smtClean="0"/>
              <a:t>tạo</a:t>
            </a:r>
            <a:r>
              <a:rPr lang="en-US" sz="3600" dirty="0" smtClean="0"/>
              <a:t> </a:t>
            </a:r>
            <a:r>
              <a:rPr lang="en-US" sz="3600" dirty="0" err="1" smtClean="0"/>
              <a:t>nên</a:t>
            </a:r>
            <a:r>
              <a:rPr lang="en-US" sz="3600" dirty="0" smtClean="0"/>
              <a:t>.</a:t>
            </a:r>
          </a:p>
          <a:p>
            <a:pPr marL="571500" indent="-571500">
              <a:buFontTx/>
              <a:buChar char="-"/>
            </a:pPr>
            <a:r>
              <a:rPr lang="en-US" sz="3600" dirty="0" err="1" smtClean="0"/>
              <a:t>Trong</a:t>
            </a:r>
            <a:r>
              <a:rPr lang="en-US" sz="3600" dirty="0" smtClean="0"/>
              <a:t> </a:t>
            </a:r>
            <a:r>
              <a:rPr lang="en-US" sz="3600" dirty="0" err="1" smtClean="0"/>
              <a:t>phân</a:t>
            </a:r>
            <a:r>
              <a:rPr lang="en-US" sz="3600" dirty="0" smtClean="0"/>
              <a:t> </a:t>
            </a:r>
            <a:r>
              <a:rPr lang="en-US" sz="3600" dirty="0" err="1" smtClean="0"/>
              <a:t>tử</a:t>
            </a:r>
            <a:r>
              <a:rPr lang="en-US" sz="3600" dirty="0" smtClean="0"/>
              <a:t> </a:t>
            </a:r>
            <a:r>
              <a:rPr lang="en-US" sz="3600" dirty="0" err="1" smtClean="0"/>
              <a:t>có</a:t>
            </a:r>
            <a:r>
              <a:rPr lang="en-US" sz="3600" dirty="0" smtClean="0"/>
              <a:t> 2 H </a:t>
            </a:r>
            <a:r>
              <a:rPr lang="en-US" sz="3600" dirty="0" err="1" smtClean="0"/>
              <a:t>và</a:t>
            </a:r>
            <a:r>
              <a:rPr lang="en-US" sz="3600" dirty="0" smtClean="0"/>
              <a:t> 1 O.</a:t>
            </a:r>
          </a:p>
          <a:p>
            <a:pPr marL="571500" indent="-571500">
              <a:buFontTx/>
              <a:buChar char="-"/>
            </a:pPr>
            <a:r>
              <a:rPr lang="en-US" sz="3600" dirty="0" smtClean="0"/>
              <a:t>PTK: 18 </a:t>
            </a:r>
            <a:r>
              <a:rPr lang="en-US" sz="3600" dirty="0" err="1" smtClean="0"/>
              <a:t>amu</a:t>
            </a:r>
            <a:r>
              <a:rPr lang="en-US" sz="3600" dirty="0" smtClean="0"/>
              <a:t>.</a:t>
            </a:r>
            <a:endParaRPr lang="vi-VN" sz="3600" dirty="0"/>
          </a:p>
        </p:txBody>
      </p:sp>
    </p:spTree>
    <p:extLst>
      <p:ext uri="{BB962C8B-B14F-4D97-AF65-F5344CB8AC3E}">
        <p14:creationId xmlns:p14="http://schemas.microsoft.com/office/powerpoint/2010/main" val="264383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1" nodeType="clickEffect">
                                  <p:stCondLst>
                                    <p:cond delay="0"/>
                                  </p:stCondLst>
                                  <p:childTnLst>
                                    <p:animEffect transition="out" filter="randombar(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9" y="896230"/>
            <a:ext cx="11321253" cy="58465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59" y="3653391"/>
            <a:ext cx="7760881" cy="1944793"/>
          </a:xfrm>
          <a:prstGeom prst="rect">
            <a:avLst/>
          </a:prstGeom>
        </p:spPr>
      </p:pic>
      <p:sp>
        <p:nvSpPr>
          <p:cNvPr id="2" name="TextBox 1"/>
          <p:cNvSpPr txBox="1"/>
          <p:nvPr/>
        </p:nvSpPr>
        <p:spPr>
          <a:xfrm>
            <a:off x="1542334" y="1486249"/>
            <a:ext cx="9386047" cy="2862322"/>
          </a:xfrm>
          <a:prstGeom prst="rect">
            <a:avLst/>
          </a:prstGeom>
          <a:noFill/>
        </p:spPr>
        <p:txBody>
          <a:bodyPr wrap="square" rtlCol="0">
            <a:spAutoFit/>
          </a:bodyPr>
          <a:lstStyle/>
          <a:p>
            <a:pPr marL="571500" indent="-571500">
              <a:buFont typeface="Wingdings" panose="05000000000000000000" pitchFamily="2" charset="2"/>
              <a:buChar char="Ø"/>
            </a:pPr>
            <a:r>
              <a:rPr lang="en-US" sz="3600" dirty="0" err="1" smtClean="0"/>
              <a:t>Công</a:t>
            </a:r>
            <a:r>
              <a:rPr lang="en-US" sz="3600" dirty="0" smtClean="0"/>
              <a:t> </a:t>
            </a:r>
            <a:r>
              <a:rPr lang="en-US" sz="3600" dirty="0" err="1" smtClean="0"/>
              <a:t>thức</a:t>
            </a:r>
            <a:r>
              <a:rPr lang="en-US" sz="3600" dirty="0" smtClean="0"/>
              <a:t> </a:t>
            </a:r>
            <a:r>
              <a:rPr lang="en-US" sz="3600" dirty="0" err="1" smtClean="0"/>
              <a:t>hóa</a:t>
            </a:r>
            <a:r>
              <a:rPr lang="en-US" sz="3600" dirty="0" smtClean="0"/>
              <a:t> </a:t>
            </a:r>
            <a:r>
              <a:rPr lang="en-US" sz="3600" dirty="0" err="1" smtClean="0"/>
              <a:t>học</a:t>
            </a:r>
            <a:r>
              <a:rPr lang="en-US" sz="3600" dirty="0" smtClean="0"/>
              <a:t> </a:t>
            </a:r>
            <a:r>
              <a:rPr lang="en-US" sz="3600" dirty="0" err="1" smtClean="0"/>
              <a:t>cho</a:t>
            </a:r>
            <a:r>
              <a:rPr lang="en-US" sz="3600" dirty="0" smtClean="0"/>
              <a:t> ta </a:t>
            </a:r>
            <a:r>
              <a:rPr lang="en-US" sz="3600" dirty="0" err="1" smtClean="0"/>
              <a:t>biết</a:t>
            </a:r>
            <a:r>
              <a:rPr lang="en-US" sz="3600" dirty="0" smtClean="0"/>
              <a:t> </a:t>
            </a:r>
            <a:r>
              <a:rPr lang="en-US" sz="3600" dirty="0" err="1" smtClean="0"/>
              <a:t>được</a:t>
            </a:r>
            <a:r>
              <a:rPr lang="en-US" sz="3600" dirty="0" smtClean="0"/>
              <a:t>:</a:t>
            </a:r>
          </a:p>
          <a:p>
            <a:pPr marL="1143000" indent="-577850">
              <a:buFont typeface="Wingdings" panose="05000000000000000000" pitchFamily="2" charset="2"/>
              <a:buChar char="v"/>
            </a:pPr>
            <a:r>
              <a:rPr lang="en-US" sz="3600" dirty="0" err="1" smtClean="0"/>
              <a:t>Tên</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tạo</a:t>
            </a:r>
            <a:r>
              <a:rPr lang="en-US" sz="3600" dirty="0" smtClean="0"/>
              <a:t> </a:t>
            </a:r>
            <a:r>
              <a:rPr lang="en-US" sz="3600" dirty="0" err="1" smtClean="0"/>
              <a:t>nên</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Số</a:t>
            </a:r>
            <a:r>
              <a:rPr lang="en-US" sz="3600" dirty="0" smtClean="0"/>
              <a:t> </a:t>
            </a:r>
            <a:r>
              <a:rPr lang="en-US" sz="3600" dirty="0" err="1" smtClean="0"/>
              <a:t>nguyên</a:t>
            </a:r>
            <a:r>
              <a:rPr lang="en-US" sz="3600" dirty="0" smtClean="0"/>
              <a:t> </a:t>
            </a:r>
            <a:r>
              <a:rPr lang="en-US" sz="3600" dirty="0" err="1" smtClean="0"/>
              <a:t>tử</a:t>
            </a:r>
            <a:r>
              <a:rPr lang="en-US" sz="3600" dirty="0" smtClean="0"/>
              <a:t> </a:t>
            </a:r>
            <a:r>
              <a:rPr lang="en-US" sz="3600" dirty="0" err="1" smtClean="0"/>
              <a:t>mỗi</a:t>
            </a:r>
            <a:r>
              <a:rPr lang="en-US" sz="3600" dirty="0" smtClean="0"/>
              <a:t> </a:t>
            </a:r>
            <a:r>
              <a:rPr lang="en-US" sz="3600" dirty="0" err="1" smtClean="0"/>
              <a:t>nguyên</a:t>
            </a:r>
            <a:r>
              <a:rPr lang="en-US" sz="3600" dirty="0" smtClean="0"/>
              <a:t> </a:t>
            </a:r>
            <a:r>
              <a:rPr lang="en-US" sz="3600" dirty="0" err="1" smtClean="0"/>
              <a:t>tố</a:t>
            </a:r>
            <a:r>
              <a:rPr lang="en-US" sz="3600" dirty="0" smtClean="0"/>
              <a:t> </a:t>
            </a:r>
            <a:r>
              <a:rPr lang="en-US" sz="3600" dirty="0" err="1" smtClean="0"/>
              <a:t>có</a:t>
            </a:r>
            <a:r>
              <a:rPr lang="en-US" sz="3600" dirty="0" smtClean="0"/>
              <a:t> </a:t>
            </a:r>
            <a:r>
              <a:rPr lang="en-US" sz="3600" dirty="0" err="1" smtClean="0"/>
              <a:t>trong</a:t>
            </a:r>
            <a:r>
              <a:rPr lang="en-US" sz="3600" dirty="0" smtClean="0"/>
              <a:t> 1 </a:t>
            </a:r>
            <a:r>
              <a:rPr lang="en-US" sz="3600" dirty="0" err="1" smtClean="0"/>
              <a:t>phân</a:t>
            </a:r>
            <a:r>
              <a:rPr lang="en-US" sz="3600" dirty="0" smtClean="0"/>
              <a:t> </a:t>
            </a:r>
            <a:r>
              <a:rPr lang="en-US" sz="3600" dirty="0" err="1" smtClean="0"/>
              <a:t>tử</a:t>
            </a:r>
            <a:r>
              <a:rPr lang="en-US" sz="3600" dirty="0" smtClean="0"/>
              <a:t> </a:t>
            </a:r>
            <a:r>
              <a:rPr lang="en-US" sz="3600" dirty="0" err="1" smtClean="0"/>
              <a:t>của</a:t>
            </a:r>
            <a:r>
              <a:rPr lang="en-US" sz="3600" dirty="0" smtClean="0"/>
              <a:t> </a:t>
            </a:r>
            <a:r>
              <a:rPr lang="en-US" sz="3600" dirty="0" err="1" smtClean="0"/>
              <a:t>chất</a:t>
            </a:r>
            <a:r>
              <a:rPr lang="en-US" sz="3600" dirty="0" smtClean="0"/>
              <a:t>.</a:t>
            </a:r>
          </a:p>
          <a:p>
            <a:pPr marL="1143000" indent="-577850">
              <a:buFont typeface="Wingdings" panose="05000000000000000000" pitchFamily="2" charset="2"/>
              <a:buChar char="v"/>
            </a:pPr>
            <a:r>
              <a:rPr lang="en-US" sz="3600" dirty="0" err="1" smtClean="0"/>
              <a:t>Phân</a:t>
            </a:r>
            <a:r>
              <a:rPr lang="en-US" sz="3600" dirty="0" smtClean="0"/>
              <a:t> </a:t>
            </a:r>
            <a:r>
              <a:rPr lang="en-US" sz="3600" dirty="0" err="1" smtClean="0"/>
              <a:t>tử</a:t>
            </a:r>
            <a:r>
              <a:rPr lang="en-US" sz="3600" dirty="0" smtClean="0"/>
              <a:t> </a:t>
            </a:r>
            <a:r>
              <a:rPr lang="en-US" sz="3600" dirty="0" err="1" smtClean="0"/>
              <a:t>khối</a:t>
            </a:r>
            <a:r>
              <a:rPr lang="en-US" sz="3600" dirty="0" smtClean="0"/>
              <a:t> </a:t>
            </a:r>
            <a:r>
              <a:rPr lang="en-US" sz="3600" dirty="0" err="1" smtClean="0"/>
              <a:t>của</a:t>
            </a:r>
            <a:r>
              <a:rPr lang="en-US" sz="3600" dirty="0" smtClean="0"/>
              <a:t> </a:t>
            </a:r>
            <a:r>
              <a:rPr lang="en-US" sz="3600" dirty="0" err="1" smtClean="0"/>
              <a:t>chất</a:t>
            </a:r>
            <a:r>
              <a:rPr lang="en-US" sz="3600" dirty="0" smtClean="0"/>
              <a:t>.</a:t>
            </a:r>
            <a:endParaRPr lang="vi-VN" sz="3600" dirty="0"/>
          </a:p>
        </p:txBody>
      </p:sp>
      <p:sp>
        <p:nvSpPr>
          <p:cNvPr id="5" name="object 63"/>
          <p:cNvSpPr txBox="1"/>
          <p:nvPr/>
        </p:nvSpPr>
        <p:spPr>
          <a:xfrm>
            <a:off x="1072071" y="1083920"/>
            <a:ext cx="8407652" cy="632651"/>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3. Ý </a:t>
            </a:r>
            <a:r>
              <a:rPr lang="en-US" sz="4000" b="1" spc="-400" dirty="0" err="1" smtClean="0">
                <a:solidFill>
                  <a:srgbClr val="253D68"/>
                </a:solidFill>
                <a:latin typeface="Verdana"/>
                <a:cs typeface="Verdana"/>
              </a:rPr>
              <a:t>nghĩa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CTHH</a:t>
            </a:r>
          </a:p>
        </p:txBody>
      </p:sp>
    </p:spTree>
    <p:extLst>
      <p:ext uri="{BB962C8B-B14F-4D97-AF65-F5344CB8AC3E}">
        <p14:creationId xmlns:p14="http://schemas.microsoft.com/office/powerpoint/2010/main" val="111030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824" y="3121199"/>
            <a:ext cx="8317310" cy="3345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423" y="3121200"/>
            <a:ext cx="2499577" cy="3736800"/>
          </a:xfrm>
          <a:prstGeom prst="rect">
            <a:avLst/>
          </a:prstGeom>
        </p:spPr>
      </p:pic>
      <p:sp>
        <p:nvSpPr>
          <p:cNvPr id="6" name="Cloud Callout 5"/>
          <p:cNvSpPr/>
          <p:nvPr/>
        </p:nvSpPr>
        <p:spPr>
          <a:xfrm>
            <a:off x="4932164" y="697350"/>
            <a:ext cx="4760259" cy="2423849"/>
          </a:xfrm>
          <a:prstGeom prst="cloudCallout">
            <a:avLst>
              <a:gd name="adj1" fmla="val 55156"/>
              <a:gd name="adj2" fmla="val 5890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chất</a:t>
            </a:r>
            <a:r>
              <a:rPr lang="en-US" sz="2000" dirty="0" smtClean="0">
                <a:latin typeface="Times New Roman" panose="02020603050405020304" pitchFamily="18" charset="0"/>
                <a:cs typeface="Times New Roman" panose="02020603050405020304" pitchFamily="18" charset="0"/>
              </a:rPr>
              <a:t>.</a:t>
            </a:r>
            <a:r>
              <a:rPr lang="en-US" sz="2000" dirty="0"/>
              <a:t> </a:t>
            </a:r>
            <a:r>
              <a:rPr lang="en-US" sz="2000" dirty="0" err="1">
                <a:latin typeface="Times New Roman" panose="02020603050405020304" pitchFamily="18" charset="0"/>
                <a:cs typeface="Times New Roman" panose="02020603050405020304" pitchFamily="18" charset="0"/>
              </a:rPr>
              <a:t>Nêu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a:t>
            </a:r>
          </a:p>
          <a:p>
            <a:pPr algn="ct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1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xit" presetSubtype="10" fill="hold" grpId="1" nodeType="withEffect">
                                  <p:stCondLst>
                                    <p:cond delay="0"/>
                                  </p:stCondLst>
                                  <p:childTnLst>
                                    <p:animEffect transition="out" filter="randombar(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55409" y="168812"/>
            <a:ext cx="8314006" cy="707886"/>
          </a:xfrm>
          <a:prstGeom prst="rect">
            <a:avLst/>
          </a:prstGeom>
          <a:noFill/>
        </p:spPr>
        <p:txBody>
          <a:bodyPr wrap="square" rtlCol="0">
            <a:spAutoFit/>
          </a:bodyPr>
          <a:lstStyle/>
          <a:p>
            <a:pPr algn="ctr"/>
            <a:r>
              <a:rPr lang="en-US" sz="4000" b="1" dirty="0" err="1" smtClean="0"/>
              <a:t>Bài</a:t>
            </a:r>
            <a:r>
              <a:rPr lang="en-US" sz="4000" b="1" dirty="0" smtClean="0"/>
              <a:t> </a:t>
            </a:r>
            <a:r>
              <a:rPr lang="en-US" sz="4000" b="1" dirty="0" err="1" smtClean="0"/>
              <a:t>tập</a:t>
            </a:r>
            <a:r>
              <a:rPr lang="en-US" sz="4000" b="1" dirty="0" smtClean="0"/>
              <a:t> 3: </a:t>
            </a:r>
            <a:r>
              <a:rPr lang="en-US" sz="4000" dirty="0" err="1" smtClean="0"/>
              <a:t>Nêu</a:t>
            </a:r>
            <a:r>
              <a:rPr lang="en-US" sz="4000" dirty="0" smtClean="0"/>
              <a:t> ý </a:t>
            </a:r>
            <a:r>
              <a:rPr lang="en-US" sz="4000" dirty="0" err="1" smtClean="0"/>
              <a:t>nghĩa</a:t>
            </a:r>
            <a:r>
              <a:rPr lang="en-US" sz="4000" dirty="0" smtClean="0"/>
              <a:t> </a:t>
            </a:r>
            <a:r>
              <a:rPr lang="en-US" sz="4000" dirty="0" err="1" smtClean="0"/>
              <a:t>của</a:t>
            </a:r>
            <a:r>
              <a:rPr lang="en-US" sz="4000" dirty="0" smtClean="0"/>
              <a:t> CTHH </a:t>
            </a:r>
            <a:r>
              <a:rPr lang="en-US" sz="4000" dirty="0" err="1" smtClean="0"/>
              <a:t>sau</a:t>
            </a:r>
            <a:r>
              <a:rPr lang="en-US" sz="4000" dirty="0" smtClean="0"/>
              <a:t>:</a:t>
            </a:r>
            <a:endParaRPr lang="vi-VN" sz="4000" b="1" dirty="0"/>
          </a:p>
        </p:txBody>
      </p:sp>
      <p:sp>
        <p:nvSpPr>
          <p:cNvPr id="2" name="Rounded Rectangle 1"/>
          <p:cNvSpPr/>
          <p:nvPr/>
        </p:nvSpPr>
        <p:spPr>
          <a:xfrm>
            <a:off x="1955409" y="1089212"/>
            <a:ext cx="8314006" cy="126402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514350" indent="-514350">
              <a:buAutoNum type="alphaLcParenR"/>
            </a:pPr>
            <a:r>
              <a:rPr lang="en-US" sz="3200" dirty="0" err="1" smtClean="0"/>
              <a:t>Sunfuric</a:t>
            </a:r>
            <a:r>
              <a:rPr lang="en-US" sz="3200" dirty="0" smtClean="0"/>
              <a:t> </a:t>
            </a:r>
            <a:r>
              <a:rPr lang="en-US" sz="3200" dirty="0" err="1" smtClean="0"/>
              <a:t>acide</a:t>
            </a:r>
            <a:r>
              <a:rPr lang="en-US" sz="3200" dirty="0" smtClean="0"/>
              <a:t>: H</a:t>
            </a:r>
            <a:r>
              <a:rPr lang="en-US" sz="3200" baseline="-25000" dirty="0" smtClean="0"/>
              <a:t>2</a:t>
            </a:r>
            <a:r>
              <a:rPr lang="en-US" sz="3200" dirty="0" smtClean="0"/>
              <a:t>SO</a:t>
            </a:r>
            <a:r>
              <a:rPr lang="en-US" sz="3200" baseline="-25000" dirty="0" smtClean="0"/>
              <a:t>4</a:t>
            </a:r>
            <a:endParaRPr lang="en-US" sz="3200" dirty="0" smtClean="0"/>
          </a:p>
          <a:p>
            <a:pPr marL="514350" indent="-514350">
              <a:buAutoNum type="alphaLcParenR"/>
            </a:pPr>
            <a:r>
              <a:rPr lang="en-US" sz="3200" dirty="0" err="1" smtClean="0"/>
              <a:t>Điphotphorus</a:t>
            </a:r>
            <a:r>
              <a:rPr lang="en-US" sz="3200" dirty="0" smtClean="0"/>
              <a:t> </a:t>
            </a:r>
            <a:r>
              <a:rPr lang="en-US" sz="3200" dirty="0" err="1" smtClean="0"/>
              <a:t>pentaoxide</a:t>
            </a:r>
            <a:r>
              <a:rPr lang="en-US" sz="3200" dirty="0" smtClean="0"/>
              <a:t>: P</a:t>
            </a:r>
            <a:r>
              <a:rPr lang="en-US" sz="3200" baseline="-25000" dirty="0" smtClean="0"/>
              <a:t>2</a:t>
            </a:r>
            <a:r>
              <a:rPr lang="en-US" sz="3200" dirty="0" smtClean="0"/>
              <a:t>O</a:t>
            </a:r>
            <a:r>
              <a:rPr lang="en-US" sz="3200" baseline="-25000" dirty="0"/>
              <a:t>5</a:t>
            </a:r>
            <a:endParaRPr lang="vi-VN" sz="3200" dirty="0"/>
          </a:p>
        </p:txBody>
      </p:sp>
      <p:sp>
        <p:nvSpPr>
          <p:cNvPr id="3" name="Rectangle 2"/>
          <p:cNvSpPr/>
          <p:nvPr/>
        </p:nvSpPr>
        <p:spPr>
          <a:xfrm>
            <a:off x="6287224" y="2565750"/>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P</a:t>
            </a:r>
            <a:r>
              <a:rPr lang="en-US" sz="3200" baseline="-25000" dirty="0" smtClean="0"/>
              <a:t>2</a:t>
            </a:r>
            <a:r>
              <a:rPr lang="en-US" sz="3200" dirty="0" smtClean="0"/>
              <a:t>O</a:t>
            </a:r>
            <a:r>
              <a:rPr lang="en-US" sz="3200" baseline="-25000" dirty="0" smtClean="0"/>
              <a:t>5</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2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a:t> </a:t>
            </a:r>
            <a:r>
              <a:rPr lang="en-US" sz="3200" dirty="0" err="1" smtClean="0"/>
              <a:t>là</a:t>
            </a:r>
            <a:r>
              <a:rPr lang="en-US" sz="3200" dirty="0" smtClean="0"/>
              <a:t>: P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2P </a:t>
            </a:r>
            <a:r>
              <a:rPr lang="en-US" sz="3200" dirty="0" err="1" smtClean="0"/>
              <a:t>và</a:t>
            </a:r>
            <a:r>
              <a:rPr lang="en-US" sz="3200" dirty="0" smtClean="0"/>
              <a:t> 5O</a:t>
            </a:r>
          </a:p>
          <a:p>
            <a:pPr marL="457200" indent="-457200">
              <a:buFont typeface="Arial" panose="020B0604020202020204" pitchFamily="34" charset="0"/>
              <a:buChar char="•"/>
            </a:pPr>
            <a:r>
              <a:rPr lang="en-US" sz="3200" dirty="0" smtClean="0"/>
              <a:t>PTK </a:t>
            </a:r>
            <a:r>
              <a:rPr lang="en-US" sz="3200" dirty="0" err="1" smtClean="0"/>
              <a:t>là</a:t>
            </a:r>
            <a:r>
              <a:rPr lang="en-US" sz="3200" dirty="0"/>
              <a:t> </a:t>
            </a:r>
            <a:r>
              <a:rPr lang="en-US" sz="3200" dirty="0" smtClean="0"/>
              <a:t>142 </a:t>
            </a:r>
            <a:r>
              <a:rPr lang="en-US" sz="3200" dirty="0" err="1" smtClean="0"/>
              <a:t>amu</a:t>
            </a:r>
            <a:r>
              <a:rPr lang="en-US" sz="3200" dirty="0" smtClean="0"/>
              <a:t>.</a:t>
            </a:r>
            <a:endParaRPr lang="vi-VN" sz="3200" dirty="0"/>
          </a:p>
        </p:txBody>
      </p:sp>
      <p:sp>
        <p:nvSpPr>
          <p:cNvPr id="10" name="Rectangle 9"/>
          <p:cNvSpPr/>
          <p:nvPr/>
        </p:nvSpPr>
        <p:spPr>
          <a:xfrm>
            <a:off x="464647" y="2565749"/>
            <a:ext cx="5459506" cy="40475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3200" dirty="0" err="1" smtClean="0"/>
              <a:t>Công</a:t>
            </a:r>
            <a:r>
              <a:rPr lang="en-US" sz="3200" dirty="0" smtClean="0"/>
              <a:t> </a:t>
            </a:r>
            <a:r>
              <a:rPr lang="en-US" sz="3200" dirty="0" err="1" smtClean="0"/>
              <a:t>thức</a:t>
            </a:r>
            <a:r>
              <a:rPr lang="en-US" sz="3200" dirty="0" smtClean="0"/>
              <a:t> H</a:t>
            </a:r>
            <a:r>
              <a:rPr lang="en-US" sz="3200" baseline="-25000" dirty="0" smtClean="0"/>
              <a:t>2</a:t>
            </a:r>
            <a:r>
              <a:rPr lang="en-US" sz="3200" dirty="0" smtClean="0"/>
              <a:t>SO</a:t>
            </a:r>
            <a:r>
              <a:rPr lang="en-US" sz="3200" baseline="-25000" dirty="0" smtClean="0"/>
              <a:t>4</a:t>
            </a:r>
            <a:r>
              <a:rPr lang="en-US" sz="3200" dirty="0" smtClean="0"/>
              <a:t> </a:t>
            </a:r>
            <a:r>
              <a:rPr lang="en-US" sz="3200" dirty="0" err="1" smtClean="0"/>
              <a:t>cho</a:t>
            </a:r>
            <a:r>
              <a:rPr lang="en-US" sz="3200" dirty="0" smtClean="0"/>
              <a:t> ta </a:t>
            </a:r>
            <a:r>
              <a:rPr lang="en-US" sz="3200" dirty="0" err="1" smtClean="0"/>
              <a:t>biết</a:t>
            </a:r>
            <a:r>
              <a:rPr lang="en-US" sz="3200" dirty="0" smtClean="0"/>
              <a:t>:</a:t>
            </a:r>
          </a:p>
          <a:p>
            <a:pPr marL="457200" indent="-457200">
              <a:buFont typeface="Arial" panose="020B0604020202020204" pitchFamily="34" charset="0"/>
              <a:buChar char="•"/>
            </a:pPr>
            <a:r>
              <a:rPr lang="en-US" sz="3200" dirty="0" err="1" smtClean="0"/>
              <a:t>Có</a:t>
            </a:r>
            <a:r>
              <a:rPr lang="en-US" sz="3200" dirty="0" smtClean="0"/>
              <a:t> 3 </a:t>
            </a:r>
            <a:r>
              <a:rPr lang="en-US" sz="3200" dirty="0" err="1" smtClean="0"/>
              <a:t>nguyên</a:t>
            </a:r>
            <a:r>
              <a:rPr lang="en-US" sz="3200" dirty="0" smtClean="0"/>
              <a:t> </a:t>
            </a:r>
            <a:r>
              <a:rPr lang="en-US" sz="3200" dirty="0" err="1" smtClean="0"/>
              <a:t>tố</a:t>
            </a:r>
            <a:r>
              <a:rPr lang="en-US" sz="3200" dirty="0" smtClean="0"/>
              <a:t> </a:t>
            </a:r>
            <a:r>
              <a:rPr lang="en-US" sz="3200" dirty="0" err="1" smtClean="0"/>
              <a:t>tạo</a:t>
            </a:r>
            <a:r>
              <a:rPr lang="en-US" sz="3200" dirty="0" smtClean="0"/>
              <a:t> </a:t>
            </a:r>
            <a:r>
              <a:rPr lang="en-US" sz="3200" dirty="0" err="1" smtClean="0"/>
              <a:t>nên</a:t>
            </a:r>
            <a:r>
              <a:rPr lang="en-US" sz="3200" dirty="0" smtClean="0"/>
              <a:t> </a:t>
            </a:r>
            <a:r>
              <a:rPr lang="en-US" sz="3200" dirty="0" err="1" smtClean="0"/>
              <a:t>chất</a:t>
            </a:r>
            <a:r>
              <a:rPr lang="en-US" sz="3200" dirty="0" smtClean="0"/>
              <a:t> </a:t>
            </a:r>
            <a:r>
              <a:rPr lang="en-US" sz="3200" dirty="0" err="1" smtClean="0"/>
              <a:t>là</a:t>
            </a:r>
            <a:r>
              <a:rPr lang="en-US" sz="3200" dirty="0" smtClean="0"/>
              <a:t>: H, S </a:t>
            </a:r>
            <a:r>
              <a:rPr lang="en-US" sz="3200" dirty="0" err="1" smtClean="0"/>
              <a:t>và</a:t>
            </a:r>
            <a:r>
              <a:rPr lang="en-US" sz="3200" dirty="0" smtClean="0"/>
              <a:t> O.</a:t>
            </a:r>
          </a:p>
          <a:p>
            <a:pPr marL="457200" indent="-457200">
              <a:buFont typeface="Arial" panose="020B0604020202020204" pitchFamily="34" charset="0"/>
              <a:buChar char="•"/>
            </a:pPr>
            <a:r>
              <a:rPr lang="en-US" sz="3200" dirty="0" err="1" smtClean="0"/>
              <a:t>Số</a:t>
            </a:r>
            <a:r>
              <a:rPr lang="en-US" sz="3200" dirty="0" smtClean="0"/>
              <a:t> </a:t>
            </a:r>
            <a:r>
              <a:rPr lang="en-US" sz="3200" dirty="0" err="1" smtClean="0"/>
              <a:t>nguyên</a:t>
            </a:r>
            <a:r>
              <a:rPr lang="en-US" sz="3200" dirty="0" smtClean="0"/>
              <a:t> </a:t>
            </a:r>
            <a:r>
              <a:rPr lang="en-US" sz="3200" dirty="0" err="1" smtClean="0"/>
              <a:t>tử</a:t>
            </a:r>
            <a:r>
              <a:rPr lang="en-US" sz="3200" dirty="0" smtClean="0"/>
              <a:t> </a:t>
            </a:r>
            <a:r>
              <a:rPr lang="en-US" sz="3200" dirty="0" err="1" smtClean="0"/>
              <a:t>của</a:t>
            </a:r>
            <a:r>
              <a:rPr lang="en-US" sz="3200" dirty="0" smtClean="0"/>
              <a:t> </a:t>
            </a:r>
            <a:r>
              <a:rPr lang="en-US" sz="3200" dirty="0" err="1" smtClean="0"/>
              <a:t>mỗi</a:t>
            </a:r>
            <a:r>
              <a:rPr lang="en-US" sz="3200" dirty="0" smtClean="0"/>
              <a:t> </a:t>
            </a:r>
            <a:r>
              <a:rPr lang="en-US" sz="3200" dirty="0" err="1" smtClean="0"/>
              <a:t>nguyên</a:t>
            </a:r>
            <a:r>
              <a:rPr lang="en-US" sz="3200" dirty="0" smtClean="0"/>
              <a:t> </a:t>
            </a:r>
            <a:r>
              <a:rPr lang="en-US" sz="3200" dirty="0" err="1" smtClean="0"/>
              <a:t>tố</a:t>
            </a:r>
            <a:r>
              <a:rPr lang="en-US" sz="3200" dirty="0" smtClean="0"/>
              <a:t> </a:t>
            </a:r>
            <a:r>
              <a:rPr lang="en-US" sz="3200" dirty="0" err="1" smtClean="0"/>
              <a:t>có</a:t>
            </a:r>
            <a:r>
              <a:rPr lang="en-US" sz="3200" dirty="0" smtClean="0"/>
              <a:t> </a:t>
            </a:r>
            <a:r>
              <a:rPr lang="en-US" sz="3200" dirty="0" err="1" smtClean="0"/>
              <a:t>trong</a:t>
            </a:r>
            <a:r>
              <a:rPr lang="en-US" sz="3200" dirty="0" smtClean="0"/>
              <a:t> 1 </a:t>
            </a:r>
            <a:r>
              <a:rPr lang="en-US" sz="3200" dirty="0" err="1" smtClean="0"/>
              <a:t>phân</a:t>
            </a:r>
            <a:r>
              <a:rPr lang="en-US" sz="3200" dirty="0" smtClean="0"/>
              <a:t> </a:t>
            </a:r>
            <a:r>
              <a:rPr lang="en-US" sz="3200" dirty="0" err="1" smtClean="0"/>
              <a:t>tử</a:t>
            </a:r>
            <a:r>
              <a:rPr lang="en-US" sz="3200" dirty="0" smtClean="0"/>
              <a:t> </a:t>
            </a:r>
            <a:r>
              <a:rPr lang="en-US" sz="3200" dirty="0" err="1" smtClean="0"/>
              <a:t>là</a:t>
            </a:r>
            <a:r>
              <a:rPr lang="en-US" sz="3200" dirty="0" smtClean="0"/>
              <a:t>: 2H, 1S </a:t>
            </a:r>
            <a:r>
              <a:rPr lang="en-US" sz="3200" dirty="0" err="1" smtClean="0"/>
              <a:t>và</a:t>
            </a:r>
            <a:r>
              <a:rPr lang="en-US" sz="3200" dirty="0" smtClean="0"/>
              <a:t> 4O.</a:t>
            </a:r>
          </a:p>
          <a:p>
            <a:pPr marL="457200" indent="-457200">
              <a:buFont typeface="Arial" panose="020B0604020202020204" pitchFamily="34" charset="0"/>
              <a:buChar char="•"/>
            </a:pPr>
            <a:r>
              <a:rPr lang="en-US" sz="3200" dirty="0" smtClean="0"/>
              <a:t>PTK </a:t>
            </a:r>
            <a:r>
              <a:rPr lang="en-US" sz="3200" dirty="0" err="1" smtClean="0"/>
              <a:t>là</a:t>
            </a:r>
            <a:r>
              <a:rPr lang="en-US" sz="3200" dirty="0" smtClean="0"/>
              <a:t> 98 </a:t>
            </a:r>
            <a:r>
              <a:rPr lang="en-US" sz="3200" dirty="0" err="1" smtClean="0"/>
              <a:t>amu</a:t>
            </a:r>
            <a:r>
              <a:rPr lang="en-US" sz="3200" dirty="0" smtClean="0"/>
              <a:t>.</a:t>
            </a:r>
            <a:endParaRPr lang="vi-VN" sz="3200" dirty="0"/>
          </a:p>
        </p:txBody>
      </p:sp>
    </p:spTree>
    <p:extLst>
      <p:ext uri="{BB962C8B-B14F-4D97-AF65-F5344CB8AC3E}">
        <p14:creationId xmlns:p14="http://schemas.microsoft.com/office/powerpoint/2010/main" val="2409330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wipe(left)">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left)">
                                      <p:cBhvr>
                                        <p:cTn id="34" dur="5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wipe(left)">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4637" y="2153697"/>
            <a:ext cx="9102725" cy="1516063"/>
          </a:xfrm>
        </p:spPr>
        <p:txBody>
          <a:bodyPr>
            <a:normAutofit fontScale="92500" lnSpcReduction="20000"/>
          </a:bodyPr>
          <a:lstStyle/>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1</a:t>
            </a:r>
            <a:r>
              <a:rPr lang="nl-NL" altLang="en-US" dirty="0">
                <a:latin typeface="Times New Roman" panose="02020603050405020304" pitchFamily="18" charset="0"/>
                <a:cs typeface="Times New Roman" panose="02020603050405020304" pitchFamily="18" charset="0"/>
              </a:rPr>
              <a:t>: Tìm </a:t>
            </a:r>
            <a:r>
              <a:rPr lang="nl-NL" altLang="en-US" dirty="0" smtClean="0">
                <a:latin typeface="Times New Roman" panose="02020603050405020304" pitchFamily="18" charset="0"/>
                <a:cs typeface="Times New Roman" panose="02020603050405020304" pitchFamily="18" charset="0"/>
              </a:rPr>
              <a:t>Khối lượng phân tử M</a:t>
            </a:r>
            <a:r>
              <a:rPr lang="nl-NL" altLang="en-US" baseline="-25000" dirty="0" smtClean="0">
                <a:latin typeface="Times New Roman" panose="02020603050405020304" pitchFamily="18" charset="0"/>
                <a:cs typeface="Times New Roman" panose="02020603050405020304" pitchFamily="18" charset="0"/>
              </a:rPr>
              <a:t>hợp </a:t>
            </a:r>
            <a:r>
              <a:rPr lang="nl-NL" altLang="en-US" baseline="-25000" dirty="0">
                <a:latin typeface="Times New Roman" panose="02020603050405020304" pitchFamily="18" charset="0"/>
                <a:cs typeface="Times New Roman" panose="02020603050405020304" pitchFamily="18" charset="0"/>
              </a:rPr>
              <a:t>chất </a:t>
            </a:r>
            <a:endParaRPr lang="en-US" altLang="en-US" baseline="-25000"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2</a:t>
            </a:r>
            <a:r>
              <a:rPr lang="nl-NL" altLang="en-US" dirty="0">
                <a:latin typeface="Times New Roman" panose="02020603050405020304" pitchFamily="18" charset="0"/>
                <a:cs typeface="Times New Roman" panose="02020603050405020304" pitchFamily="18" charset="0"/>
              </a:rPr>
              <a:t>: Tìm </a:t>
            </a:r>
            <a:r>
              <a:rPr lang="nl-NL" altLang="en-US" dirty="0" smtClean="0">
                <a:latin typeface="Times New Roman" panose="02020603050405020304" pitchFamily="18" charset="0"/>
                <a:cs typeface="Times New Roman" panose="02020603050405020304" pitchFamily="18" charset="0"/>
              </a:rPr>
              <a:t>số nguyên tử của </a:t>
            </a:r>
            <a:r>
              <a:rPr lang="nl-NL" altLang="en-US" dirty="0">
                <a:latin typeface="Times New Roman" panose="02020603050405020304" pitchFamily="18" charset="0"/>
                <a:cs typeface="Times New Roman" panose="02020603050405020304" pitchFamily="18" charset="0"/>
              </a:rPr>
              <a:t>mỗi nguyên tố trong 1 </a:t>
            </a:r>
            <a:r>
              <a:rPr lang="nl-NL" altLang="en-US" dirty="0" smtClean="0">
                <a:latin typeface="Times New Roman" panose="02020603050405020304" pitchFamily="18" charset="0"/>
                <a:cs typeface="Times New Roman" panose="02020603050405020304" pitchFamily="18" charset="0"/>
              </a:rPr>
              <a:t>phân tử </a:t>
            </a:r>
            <a:r>
              <a:rPr lang="nl-NL" altLang="en-US" dirty="0">
                <a:latin typeface="Times New Roman" panose="02020603050405020304" pitchFamily="18" charset="0"/>
                <a:cs typeface="Times New Roman" panose="02020603050405020304" pitchFamily="18" charset="0"/>
              </a:rPr>
              <a:t>hợp chất.</a:t>
            </a:r>
            <a:endParaRPr lang="en-US" altLang="en-US" dirty="0">
              <a:latin typeface="Times New Roman" panose="02020603050405020304" pitchFamily="18" charset="0"/>
              <a:cs typeface="Times New Roman" panose="02020603050405020304" pitchFamily="18" charset="0"/>
            </a:endParaRPr>
          </a:p>
          <a:p>
            <a:pPr marL="0" indent="0">
              <a:buNone/>
            </a:pPr>
            <a:r>
              <a:rPr lang="nl-NL" altLang="en-US" dirty="0">
                <a:latin typeface="Times New Roman" panose="02020603050405020304" pitchFamily="18" charset="0"/>
                <a:cs typeface="Times New Roman" panose="02020603050405020304" pitchFamily="18" charset="0"/>
              </a:rPr>
              <a:t>* B</a:t>
            </a:r>
            <a:r>
              <a:rPr lang="nl-NL" altLang="en-US" baseline="-25000" dirty="0">
                <a:latin typeface="Times New Roman" panose="02020603050405020304" pitchFamily="18" charset="0"/>
                <a:cs typeface="Times New Roman" panose="02020603050405020304" pitchFamily="18" charset="0"/>
              </a:rPr>
              <a:t>3</a:t>
            </a:r>
            <a:r>
              <a:rPr lang="nl-NL" altLang="en-US" dirty="0">
                <a:latin typeface="Times New Roman" panose="02020603050405020304" pitchFamily="18" charset="0"/>
                <a:cs typeface="Times New Roman" panose="02020603050405020304" pitchFamily="18" charset="0"/>
              </a:rPr>
              <a:t>: Tìm thành phần % theo khối lượng của mỗi nguyên tố</a:t>
            </a:r>
            <a:r>
              <a:rPr lang="nl-NL" altLang="en-US" sz="2600" dirty="0"/>
              <a:t>.</a:t>
            </a:r>
          </a:p>
        </p:txBody>
      </p:sp>
      <p:sp>
        <p:nvSpPr>
          <p:cNvPr id="4" name="Slide Number Placeholder 3"/>
          <p:cNvSpPr>
            <a:spLocks noGrp="1"/>
          </p:cNvSpPr>
          <p:nvPr>
            <p:ph type="sldNum" sz="quarter" idx="12"/>
          </p:nvPr>
        </p:nvSpPr>
        <p:spPr>
          <a:xfrm>
            <a:off x="10210800" y="6381750"/>
            <a:ext cx="4572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F1F360-7D32-4A5F-8854-6C10E9D404F4}" type="slidenum">
              <a:rPr lang="en-US" altLang="en-US">
                <a:solidFill>
                  <a:srgbClr val="000000"/>
                </a:solidFill>
              </a:rPr>
              <a:pPr/>
              <a:t>21</a:t>
            </a:fld>
            <a:endParaRPr lang="en-US" altLang="en-US">
              <a:solidFill>
                <a:srgbClr val="00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46833310"/>
              </p:ext>
            </p:extLst>
          </p:nvPr>
        </p:nvGraphicFramePr>
        <p:xfrm>
          <a:off x="2619376" y="4176722"/>
          <a:ext cx="2346325" cy="852487"/>
        </p:xfrm>
        <a:graphic>
          <a:graphicData uri="http://schemas.openxmlformats.org/presentationml/2006/ole">
            <mc:AlternateContent xmlns:mc="http://schemas.openxmlformats.org/markup-compatibility/2006">
              <mc:Choice xmlns:v="urn:schemas-microsoft-com:vml" Requires="v">
                <p:oleObj spid="_x0000_s1068" name="Equation" r:id="rId3" imgW="1206500" imgH="444500" progId="Equation.DSMT4">
                  <p:embed/>
                </p:oleObj>
              </mc:Choice>
              <mc:Fallback>
                <p:oleObj name="Equation" r:id="rId3" imgW="1206500" imgH="4445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76" y="4176722"/>
                        <a:ext cx="23463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34332733"/>
              </p:ext>
            </p:extLst>
          </p:nvPr>
        </p:nvGraphicFramePr>
        <p:xfrm>
          <a:off x="2678114" y="5029208"/>
          <a:ext cx="2397125" cy="857250"/>
        </p:xfrm>
        <a:graphic>
          <a:graphicData uri="http://schemas.openxmlformats.org/presentationml/2006/ole">
            <mc:AlternateContent xmlns:mc="http://schemas.openxmlformats.org/markup-compatibility/2006">
              <mc:Choice xmlns:v="urn:schemas-microsoft-com:vml" Requires="v">
                <p:oleObj spid="_x0000_s1069" name="Equation" r:id="rId5" imgW="1219200" imgH="431800" progId="Equation.DSMT4">
                  <p:embed/>
                </p:oleObj>
              </mc:Choice>
              <mc:Fallback>
                <p:oleObj name="Equation" r:id="rId5" imgW="1219200" imgH="431800" progId="Equation.DSMT4">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114" y="5029208"/>
                        <a:ext cx="2397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72677150"/>
              </p:ext>
            </p:extLst>
          </p:nvPr>
        </p:nvGraphicFramePr>
        <p:xfrm>
          <a:off x="2514600" y="5891221"/>
          <a:ext cx="2281238" cy="819150"/>
        </p:xfrm>
        <a:graphic>
          <a:graphicData uri="http://schemas.openxmlformats.org/presentationml/2006/ole">
            <mc:AlternateContent xmlns:mc="http://schemas.openxmlformats.org/markup-compatibility/2006">
              <mc:Choice xmlns:v="urn:schemas-microsoft-com:vml" Requires="v">
                <p:oleObj spid="_x0000_s1070" name="Equation" r:id="rId7" imgW="1206500" imgH="431800" progId="Equation.DSMT4">
                  <p:embed/>
                </p:oleObj>
              </mc:Choice>
              <mc:Fallback>
                <p:oleObj name="Equation" r:id="rId7" imgW="1206500" imgH="431800" progId="Equation.DSMT4">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5891221"/>
                        <a:ext cx="22812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4"/>
          <p:cNvSpPr>
            <a:spLocks noChangeArrowheads="1"/>
          </p:cNvSpPr>
          <p:nvPr/>
        </p:nvSpPr>
        <p:spPr bwMode="auto">
          <a:xfrm>
            <a:off x="1981200" y="3665873"/>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800" b="1" dirty="0">
                <a:solidFill>
                  <a:srgbClr val="000000"/>
                </a:solidFill>
                <a:latin typeface="Times New Roman" panose="02020603050405020304" pitchFamily="18" charset="0"/>
                <a:cs typeface="Times New Roman" panose="02020603050405020304" pitchFamily="18" charset="0"/>
              </a:rPr>
              <a:t>* Giả sử, ta có CTHH của hợp chất: A</a:t>
            </a:r>
            <a:r>
              <a:rPr lang="nl-NL" altLang="en-US" sz="2800" b="1" baseline="-30000" dirty="0">
                <a:solidFill>
                  <a:srgbClr val="000000"/>
                </a:solidFill>
                <a:latin typeface="Times New Roman" panose="02020603050405020304" pitchFamily="18" charset="0"/>
                <a:cs typeface="Times New Roman" panose="02020603050405020304" pitchFamily="18" charset="0"/>
              </a:rPr>
              <a:t>x</a:t>
            </a:r>
            <a:r>
              <a:rPr lang="nl-NL" altLang="en-US" sz="2800" b="1" dirty="0">
                <a:solidFill>
                  <a:srgbClr val="000000"/>
                </a:solidFill>
                <a:latin typeface="Times New Roman" panose="02020603050405020304" pitchFamily="18" charset="0"/>
                <a:cs typeface="Times New Roman" panose="02020603050405020304" pitchFamily="18" charset="0"/>
              </a:rPr>
              <a:t>B</a:t>
            </a:r>
            <a:r>
              <a:rPr lang="nl-NL" altLang="en-US" sz="2800" b="1" baseline="-30000" dirty="0">
                <a:solidFill>
                  <a:srgbClr val="000000"/>
                </a:solidFill>
                <a:latin typeface="Times New Roman" panose="02020603050405020304" pitchFamily="18" charset="0"/>
                <a:cs typeface="Times New Roman" panose="02020603050405020304" pitchFamily="18" charset="0"/>
              </a:rPr>
              <a:t>y</a:t>
            </a:r>
            <a:r>
              <a:rPr lang="nl-NL" altLang="en-US" sz="2800" b="1" dirty="0">
                <a:solidFill>
                  <a:srgbClr val="000000"/>
                </a:solidFill>
                <a:latin typeface="Times New Roman" panose="02020603050405020304" pitchFamily="18" charset="0"/>
                <a:cs typeface="Times New Roman" panose="02020603050405020304" pitchFamily="18" charset="0"/>
              </a:rPr>
              <a:t>C</a:t>
            </a:r>
            <a:r>
              <a:rPr lang="nl-NL" altLang="en-US" sz="2800" b="1" baseline="-30000" dirty="0">
                <a:solidFill>
                  <a:srgbClr val="000000"/>
                </a:solidFill>
                <a:latin typeface="Times New Roman" panose="02020603050405020304" pitchFamily="18" charset="0"/>
                <a:cs typeface="Times New Roman" panose="02020603050405020304" pitchFamily="18" charset="0"/>
              </a:rPr>
              <a:t>z</a:t>
            </a:r>
            <a:r>
              <a:rPr lang="nl-NL" altLang="en-US" sz="2800" b="1" dirty="0">
                <a:solidFill>
                  <a:srgbClr val="000000"/>
                </a:solidFill>
                <a:latin typeface="Times New Roman" panose="02020603050405020304" pitchFamily="18" charset="0"/>
                <a:cs typeface="Times New Roman" panose="02020603050405020304" pitchFamily="18" charset="0"/>
              </a:rPr>
              <a:t> </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
        <p:nvSpPr>
          <p:cNvPr id="2057" name="Rectangle 5"/>
          <p:cNvSpPr>
            <a:spLocks noChangeArrowheads="1"/>
          </p:cNvSpPr>
          <p:nvPr/>
        </p:nvSpPr>
        <p:spPr bwMode="auto">
          <a:xfrm>
            <a:off x="1482725" y="797026"/>
            <a:ext cx="234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nl-NL" altLang="en-US" sz="1400">
                <a:solidFill>
                  <a:srgbClr val="000000"/>
                </a:solidFill>
                <a:cs typeface="Times New Roman" panose="02020603050405020304" pitchFamily="18" charset="0"/>
              </a:rPr>
              <a:t> </a:t>
            </a:r>
            <a:endParaRPr lang="nl-NL" altLang="en-US">
              <a:solidFill>
                <a:srgbClr val="000000"/>
              </a:solidFill>
            </a:endParaRPr>
          </a:p>
        </p:txBody>
      </p:sp>
      <p:sp>
        <p:nvSpPr>
          <p:cNvPr id="11" name="Rectangle 4"/>
          <p:cNvSpPr>
            <a:spLocks noChangeArrowheads="1"/>
          </p:cNvSpPr>
          <p:nvPr/>
        </p:nvSpPr>
        <p:spPr bwMode="auto">
          <a:xfrm>
            <a:off x="4953000" y="5972184"/>
            <a:ext cx="48768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2743200" algn="ctr"/>
                <a:tab pos="5486400" algn="r"/>
              </a:tabLst>
              <a:defRPr>
                <a:solidFill>
                  <a:schemeClr val="tx1"/>
                </a:solidFill>
                <a:latin typeface="Arial" panose="020B0604020202020204" pitchFamily="34" charset="0"/>
              </a:defRPr>
            </a:lvl1pPr>
            <a:lvl2pPr marL="742950" indent="-285750">
              <a:tabLst>
                <a:tab pos="2743200" algn="ctr"/>
                <a:tab pos="5486400" algn="r"/>
              </a:tabLst>
              <a:defRPr>
                <a:solidFill>
                  <a:schemeClr val="tx1"/>
                </a:solidFill>
                <a:latin typeface="Arial" panose="020B0604020202020204" pitchFamily="34" charset="0"/>
              </a:defRPr>
            </a:lvl2pPr>
            <a:lvl3pPr marL="1143000" indent="-228600">
              <a:tabLst>
                <a:tab pos="2743200" algn="ctr"/>
                <a:tab pos="5486400" algn="r"/>
              </a:tabLst>
              <a:defRPr>
                <a:solidFill>
                  <a:schemeClr val="tx1"/>
                </a:solidFill>
                <a:latin typeface="Arial" panose="020B0604020202020204" pitchFamily="34" charset="0"/>
              </a:defRPr>
            </a:lvl3pPr>
            <a:lvl4pPr marL="1600200" indent="-228600">
              <a:tabLst>
                <a:tab pos="2743200" algn="ctr"/>
                <a:tab pos="5486400" algn="r"/>
              </a:tabLst>
              <a:defRPr>
                <a:solidFill>
                  <a:schemeClr val="tx1"/>
                </a:solidFill>
                <a:latin typeface="Arial" panose="020B0604020202020204" pitchFamily="34" charset="0"/>
              </a:defRPr>
            </a:lvl4pPr>
            <a:lvl5pPr marL="2057400" indent="-228600">
              <a:tabLst>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743200" algn="ctr"/>
                <a:tab pos="5486400" algn="r"/>
              </a:tabLst>
              <a:defRPr>
                <a:solidFill>
                  <a:schemeClr val="tx1"/>
                </a:solidFill>
                <a:latin typeface="Arial" panose="020B0604020202020204" pitchFamily="34" charset="0"/>
              </a:defRPr>
            </a:lvl9pPr>
          </a:lstStyle>
          <a:p>
            <a:r>
              <a:rPr lang="nl-NL" altLang="en-US" sz="2600" b="1" i="1" dirty="0">
                <a:solidFill>
                  <a:srgbClr val="000000"/>
                </a:solidFill>
                <a:latin typeface="Times New Roman" panose="02020603050405020304" pitchFamily="18" charset="0"/>
                <a:cs typeface="Times New Roman" panose="02020603050405020304" pitchFamily="18" charset="0"/>
              </a:rPr>
              <a:t>Hoặc %C = 100% - (%A + %B)</a:t>
            </a:r>
            <a:endParaRPr lang="en-US" altLang="en-US" sz="2600" b="1" i="1" dirty="0">
              <a:solidFill>
                <a:srgbClr val="000000"/>
              </a:solidFill>
              <a:latin typeface="Times New Roman" panose="02020603050405020304" pitchFamily="18" charset="0"/>
              <a:cs typeface="Times New Roman" panose="02020603050405020304" pitchFamily="18" charset="0"/>
            </a:endParaRPr>
          </a:p>
        </p:txBody>
      </p:sp>
      <p:sp>
        <p:nvSpPr>
          <p:cNvPr id="12" name="object 63"/>
          <p:cNvSpPr txBox="1"/>
          <p:nvPr/>
        </p:nvSpPr>
        <p:spPr>
          <a:xfrm>
            <a:off x="1176574" y="245746"/>
            <a:ext cx="10919632" cy="1248205"/>
          </a:xfrm>
          <a:prstGeom prst="rect">
            <a:avLst/>
          </a:prstGeom>
        </p:spPr>
        <p:txBody>
          <a:bodyPr vert="horz" wrap="square" lIns="0" tIns="16933" rIns="0" bIns="0" rtlCol="0">
            <a:spAutoFit/>
          </a:bodyPr>
          <a:lstStyle/>
          <a:p>
            <a:pPr>
              <a:spcBef>
                <a:spcPts val="133"/>
              </a:spcBef>
            </a:pPr>
            <a:r>
              <a:rPr lang="en-US" sz="4000" b="1" spc="-400" dirty="0" smtClean="0">
                <a:solidFill>
                  <a:srgbClr val="253D68"/>
                </a:solidFill>
                <a:latin typeface="Verdana"/>
                <a:cs typeface="Verdana"/>
              </a:rPr>
              <a:t>4.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tính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được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khối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lượng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trong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2" name="Title 1"/>
          <p:cNvSpPr>
            <a:spLocks noGrp="1"/>
          </p:cNvSpPr>
          <p:nvPr>
            <p:ph type="title"/>
          </p:nvPr>
        </p:nvSpPr>
        <p:spPr>
          <a:xfrm>
            <a:off x="838200" y="1148270"/>
            <a:ext cx="10515600" cy="1325563"/>
          </a:xfrm>
        </p:spPr>
        <p:txBody>
          <a:bodyPr>
            <a:normAutofit/>
          </a:bodyPr>
          <a:lstStyle/>
          <a:p>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bước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6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52400"/>
            <a:ext cx="8839200" cy="1384300"/>
          </a:xfrm>
          <a:prstGeom prst="rect">
            <a:avLst/>
          </a:prstGeom>
        </p:spPr>
        <p:txBody>
          <a:bodyPr>
            <a:spAutoFit/>
          </a:bodyPr>
          <a:lstStyle/>
          <a:p>
            <a:pPr>
              <a:defRPr/>
            </a:pPr>
            <a:r>
              <a:rPr lang="en-US" sz="2800" b="1" u="sng" dirty="0">
                <a:solidFill>
                  <a:srgbClr val="0000FF"/>
                </a:solidFill>
                <a:effectLst>
                  <a:outerShdw blurRad="38100" dist="38100" dir="2700000" algn="tl">
                    <a:srgbClr val="C0C0C0"/>
                  </a:outerShdw>
                </a:effectLst>
                <a:latin typeface="Times New Roman" pitchFamily="18" charset="0"/>
              </a:rPr>
              <a:t>VD 1: </a:t>
            </a:r>
            <a:r>
              <a:rPr lang="en-US" sz="2800" b="1" dirty="0" err="1">
                <a:solidFill>
                  <a:srgbClr val="0000FF"/>
                </a:solidFill>
                <a:effectLst>
                  <a:outerShdw blurRad="38100" dist="38100" dir="2700000" algn="tl">
                    <a:srgbClr val="C0C0C0"/>
                  </a:outerShdw>
                </a:effectLst>
                <a:latin typeface="Times New Roman" pitchFamily="18" charset="0"/>
              </a:rPr>
              <a:t>Một</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loại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phân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bón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hóa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học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có</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công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thức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a:effectLst>
                  <a:outerShdw blurRad="38100" dist="38100" dir="2700000" algn="tl">
                    <a:srgbClr val="C0C0C0"/>
                  </a:outerShdw>
                </a:effectLst>
                <a:latin typeface="Times New Roman" pitchFamily="18" charset="0"/>
              </a:rPr>
              <a:t>KNO</a:t>
            </a:r>
            <a:r>
              <a:rPr lang="en-US" sz="2800" b="1" baseline="-25000" dirty="0">
                <a:effectLst>
                  <a:outerShdw blurRad="38100" dist="38100" dir="2700000" algn="tl">
                    <a:srgbClr val="C0C0C0"/>
                  </a:outerShdw>
                </a:effectLst>
                <a:latin typeface="Times New Roman" pitchFamily="18" charset="0"/>
              </a:rPr>
              <a:t>3</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em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hãy</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tính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thành</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phần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trăm</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theo</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khối</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lượng</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của</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các</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nguyên</a:t>
            </a:r>
            <a:r>
              <a:rPr lang="en-US" sz="2800" b="1" dirty="0">
                <a:solidFill>
                  <a:srgbClr val="0000FF"/>
                </a:solidFill>
                <a:effectLst>
                  <a:outerShdw blurRad="38100" dist="38100" dir="2700000" algn="tl">
                    <a:srgbClr val="C0C0C0"/>
                  </a:outerShdw>
                </a:effectLst>
                <a:latin typeface="Times New Roman" pitchFamily="18" charset="0"/>
              </a:rPr>
              <a:t> </a:t>
            </a:r>
            <a:r>
              <a:rPr lang="en-US" sz="2800" b="1" dirty="0" err="1">
                <a:solidFill>
                  <a:srgbClr val="0000FF"/>
                </a:solidFill>
                <a:effectLst>
                  <a:outerShdw blurRad="38100" dist="38100" dir="2700000" algn="tl">
                    <a:srgbClr val="C0C0C0"/>
                  </a:outerShdw>
                </a:effectLst>
                <a:latin typeface="Times New Roman" pitchFamily="18" charset="0"/>
              </a:rPr>
              <a:t>tố</a:t>
            </a:r>
            <a:r>
              <a:rPr lang="en-US" sz="2800" b="1" dirty="0">
                <a:solidFill>
                  <a:srgbClr val="0000FF"/>
                </a:solidFill>
                <a:effectLst>
                  <a:outerShdw blurRad="38100" dist="38100" dir="2700000" algn="tl">
                    <a:srgbClr val="C0C0C0"/>
                  </a:outerShdw>
                </a:effectLst>
                <a:latin typeface="Times New Roman" pitchFamily="18" charset="0"/>
              </a:rPr>
              <a:t> </a:t>
            </a:r>
            <a:endParaRPr lang="en-US" sz="2800" b="1" dirty="0">
              <a:solidFill>
                <a:srgbClr val="0000FF"/>
              </a:solidFill>
              <a:latin typeface="Times New Roman" pitchFamily="18" charset="0"/>
            </a:endParaRPr>
          </a:p>
        </p:txBody>
      </p:sp>
      <p:sp>
        <p:nvSpPr>
          <p:cNvPr id="1040" name="Rectangle 16"/>
          <p:cNvSpPr>
            <a:spLocks noChangeArrowheads="1"/>
          </p:cNvSpPr>
          <p:nvPr/>
        </p:nvSpPr>
        <p:spPr bwMode="auto">
          <a:xfrm>
            <a:off x="3200400" y="1828801"/>
            <a:ext cx="6477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tabLst>
                <a:tab pos="685800" algn="l"/>
                <a:tab pos="2743200" algn="ctr"/>
                <a:tab pos="5486400" algn="r"/>
              </a:tabLst>
              <a:defRPr>
                <a:solidFill>
                  <a:schemeClr val="tx1"/>
                </a:solidFill>
                <a:latin typeface="Arial" panose="020B0604020202020204" pitchFamily="34" charset="0"/>
              </a:defRPr>
            </a:lvl1pPr>
            <a:lvl2pPr marL="742950" indent="-285750">
              <a:tabLst>
                <a:tab pos="685800" algn="l"/>
                <a:tab pos="2743200" algn="ctr"/>
                <a:tab pos="5486400" algn="r"/>
              </a:tabLst>
              <a:defRPr>
                <a:solidFill>
                  <a:schemeClr val="tx1"/>
                </a:solidFill>
                <a:latin typeface="Arial" panose="020B0604020202020204" pitchFamily="34" charset="0"/>
              </a:defRPr>
            </a:lvl2pPr>
            <a:lvl3pPr marL="1143000" indent="-228600">
              <a:tabLst>
                <a:tab pos="685800" algn="l"/>
                <a:tab pos="2743200" algn="ctr"/>
                <a:tab pos="5486400" algn="r"/>
              </a:tabLst>
              <a:defRPr>
                <a:solidFill>
                  <a:schemeClr val="tx1"/>
                </a:solidFill>
                <a:latin typeface="Arial" panose="020B0604020202020204" pitchFamily="34" charset="0"/>
              </a:defRPr>
            </a:lvl3pPr>
            <a:lvl4pPr marL="1600200" indent="-228600">
              <a:tabLst>
                <a:tab pos="685800" algn="l"/>
                <a:tab pos="2743200" algn="ctr"/>
                <a:tab pos="5486400" algn="r"/>
              </a:tabLst>
              <a:defRPr>
                <a:solidFill>
                  <a:schemeClr val="tx1"/>
                </a:solidFill>
                <a:latin typeface="Arial" panose="020B0604020202020204" pitchFamily="34" charset="0"/>
              </a:defRPr>
            </a:lvl4pPr>
            <a:lvl5pPr marL="2057400" indent="-228600">
              <a:tabLst>
                <a:tab pos="685800" algn="l"/>
                <a:tab pos="2743200" algn="ctr"/>
                <a:tab pos="54864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685800" algn="l"/>
                <a:tab pos="2743200" algn="ctr"/>
                <a:tab pos="5486400" algn="r"/>
              </a:tabLst>
              <a:defRPr>
                <a:solidFill>
                  <a:schemeClr val="tx1"/>
                </a:solidFill>
                <a:latin typeface="Arial" panose="020B0604020202020204" pitchFamily="34" charset="0"/>
              </a:defRPr>
            </a:lvl9pPr>
          </a:lstStyle>
          <a:p>
            <a:r>
              <a:rPr lang="nl-NL" altLang="en-US" sz="3200" b="1">
                <a:solidFill>
                  <a:srgbClr val="000000"/>
                </a:solidFill>
                <a:latin typeface="Times New Roman" panose="02020603050405020304" pitchFamily="18" charset="0"/>
                <a:cs typeface="Times New Roman" panose="02020603050405020304" pitchFamily="18" charset="0"/>
              </a:rPr>
              <a:t>Cho Công thức: </a:t>
            </a:r>
            <a:r>
              <a:rPr lang="nl-NL" altLang="en-US" sz="3200">
                <a:solidFill>
                  <a:srgbClr val="000000"/>
                </a:solidFill>
                <a:latin typeface="Times New Roman" panose="02020603050405020304" pitchFamily="18" charset="0"/>
                <a:cs typeface="Times New Roman" panose="02020603050405020304" pitchFamily="18" charset="0"/>
              </a:rPr>
              <a:t>KNO</a:t>
            </a:r>
            <a:r>
              <a:rPr lang="nl-NL" altLang="en-US" sz="3200" baseline="-30000">
                <a:solidFill>
                  <a:srgbClr val="000000"/>
                </a:solidFill>
                <a:latin typeface="Times New Roman" panose="02020603050405020304" pitchFamily="18" charset="0"/>
                <a:cs typeface="Times New Roman" panose="02020603050405020304" pitchFamily="18" charset="0"/>
              </a:rPr>
              <a:t>3</a:t>
            </a:r>
            <a:r>
              <a:rPr lang="nl-NL" altLang="en-US" sz="3200">
                <a:solidFill>
                  <a:srgbClr val="000000"/>
                </a:solidFill>
                <a:latin typeface="Times New Roman" panose="02020603050405020304" pitchFamily="18" charset="0"/>
                <a:cs typeface="Times New Roman" panose="02020603050405020304" pitchFamily="18" charset="0"/>
              </a:rPr>
              <a:t> </a:t>
            </a:r>
            <a:endParaRPr lang="en-US" altLang="en-US" sz="3200">
              <a:latin typeface="Times New Roman" panose="02020603050405020304" pitchFamily="18" charset="0"/>
              <a:cs typeface="Times New Roman" panose="02020603050405020304" pitchFamily="18" charset="0"/>
            </a:endParaRPr>
          </a:p>
          <a:p>
            <a:r>
              <a:rPr lang="nl-NL" altLang="en-US" sz="3200" b="1">
                <a:solidFill>
                  <a:srgbClr val="000000"/>
                </a:solidFill>
                <a:latin typeface="Times New Roman" panose="02020603050405020304" pitchFamily="18" charset="0"/>
                <a:cs typeface="Times New Roman" panose="02020603050405020304" pitchFamily="18" charset="0"/>
              </a:rPr>
              <a:t>Tìm:    </a:t>
            </a:r>
            <a:r>
              <a:rPr lang="nl-NL" altLang="en-US" sz="3200">
                <a:solidFill>
                  <a:srgbClr val="000000"/>
                </a:solidFill>
                <a:latin typeface="Times New Roman" panose="02020603050405020304" pitchFamily="18" charset="0"/>
                <a:cs typeface="Times New Roman" panose="02020603050405020304" pitchFamily="18" charset="0"/>
              </a:rPr>
              <a:t>%K ;    %N ;     %O </a:t>
            </a:r>
            <a:endParaRPr lang="nl-NL"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205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Slide Number Placeholder 5"/>
          <p:cNvSpPr>
            <a:spLocks noGrp="1"/>
          </p:cNvSpPr>
          <p:nvPr>
            <p:ph type="sldNum" sz="quarter" idx="12"/>
          </p:nvPr>
        </p:nvSpPr>
        <p:spPr>
          <a:xfrm>
            <a:off x="8077200" y="622935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3FEB5-AED5-44C5-ADCE-9CE23855F4C0}" type="slidenum">
              <a:rPr lang="en-US" altLang="en-US"/>
              <a:pPr/>
              <a:t>23</a:t>
            </a:fld>
            <a:endParaRPr lang="en-US" altLang="en-US"/>
          </a:p>
        </p:txBody>
      </p:sp>
      <p:sp>
        <p:nvSpPr>
          <p:cNvPr id="5" name="Text Box 24"/>
          <p:cNvSpPr txBox="1">
            <a:spLocks noChangeArrowheads="1"/>
          </p:cNvSpPr>
          <p:nvPr/>
        </p:nvSpPr>
        <p:spPr bwMode="auto">
          <a:xfrm>
            <a:off x="1676400" y="1431926"/>
            <a:ext cx="8382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Tìm</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khối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lượng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mol</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của</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hợp</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chất</a:t>
            </a:r>
            <a:r>
              <a:rPr lang="en-US" altLang="en-US" sz="2600" b="1" dirty="0">
                <a:latin typeface="Times New Roman" panose="02020603050405020304" pitchFamily="18" charset="0"/>
              </a:rPr>
              <a:t>:</a:t>
            </a:r>
          </a:p>
        </p:txBody>
      </p:sp>
      <p:sp>
        <p:nvSpPr>
          <p:cNvPr id="6" name="Text Box 25"/>
          <p:cNvSpPr txBox="1">
            <a:spLocks noChangeArrowheads="1"/>
          </p:cNvSpPr>
          <p:nvPr/>
        </p:nvSpPr>
        <p:spPr bwMode="auto">
          <a:xfrm>
            <a:off x="1676400" y="2362201"/>
            <a:ext cx="8763000" cy="892175"/>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600" b="1" dirty="0">
                <a:latin typeface="Times New Roman" pitchFamily="18" charset="0"/>
              </a:rPr>
              <a:t> </a:t>
            </a:r>
            <a:r>
              <a:rPr lang="en-US" altLang="en-US" sz="2600" b="1" dirty="0" err="1">
                <a:latin typeface="Times New Roman" pitchFamily="18" charset="0"/>
              </a:rPr>
              <a:t>Tìm</a:t>
            </a:r>
            <a:r>
              <a:rPr lang="en-US" altLang="en-US" sz="2600" b="1" dirty="0">
                <a:latin typeface="Times New Roman" pitchFamily="18" charset="0"/>
              </a:rPr>
              <a:t> </a:t>
            </a:r>
            <a:r>
              <a:rPr lang="en-US" altLang="en-US" sz="2600" b="1" dirty="0" err="1">
                <a:latin typeface="Times New Roman" pitchFamily="18" charset="0"/>
              </a:rPr>
              <a:t>số</a:t>
            </a:r>
            <a:r>
              <a:rPr lang="en-US" altLang="en-US" sz="2600" b="1" dirty="0">
                <a:latin typeface="Times New Roman" pitchFamily="18" charset="0"/>
              </a:rPr>
              <a:t> mol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tử</a:t>
            </a:r>
            <a:r>
              <a:rPr lang="en-US" altLang="en-US" sz="2600" b="1" dirty="0">
                <a:latin typeface="Times New Roman" pitchFamily="18" charset="0"/>
              </a:rPr>
              <a:t> </a:t>
            </a:r>
            <a:r>
              <a:rPr lang="en-US" altLang="en-US" sz="2600" b="1" dirty="0" err="1">
                <a:latin typeface="Times New Roman" pitchFamily="18" charset="0"/>
              </a:rPr>
              <a:t>của</a:t>
            </a:r>
            <a:r>
              <a:rPr lang="en-US" altLang="en-US" sz="2600" b="1" dirty="0">
                <a:latin typeface="Times New Roman" pitchFamily="18" charset="0"/>
              </a:rPr>
              <a:t> </a:t>
            </a:r>
            <a:r>
              <a:rPr lang="en-US" altLang="en-US" sz="2600" b="1" dirty="0" err="1">
                <a:latin typeface="Times New Roman" pitchFamily="18" charset="0"/>
              </a:rPr>
              <a:t>mỗi</a:t>
            </a:r>
            <a:r>
              <a:rPr lang="en-US" altLang="en-US" sz="2600" b="1" dirty="0">
                <a:latin typeface="Times New Roman" pitchFamily="18" charset="0"/>
              </a:rPr>
              <a:t> </a:t>
            </a:r>
            <a:r>
              <a:rPr lang="en-US" altLang="en-US" sz="2600" b="1" dirty="0" err="1">
                <a:latin typeface="Times New Roman" pitchFamily="18" charset="0"/>
              </a:rPr>
              <a:t>nguyên</a:t>
            </a:r>
            <a:r>
              <a:rPr lang="en-US" altLang="en-US" sz="2600" b="1" dirty="0">
                <a:latin typeface="Times New Roman" pitchFamily="18" charset="0"/>
              </a:rPr>
              <a:t> </a:t>
            </a:r>
            <a:r>
              <a:rPr lang="en-US" altLang="en-US" sz="2600" b="1" dirty="0" err="1">
                <a:latin typeface="Times New Roman" pitchFamily="18" charset="0"/>
              </a:rPr>
              <a:t>tố</a:t>
            </a:r>
            <a:r>
              <a:rPr lang="en-US" altLang="en-US" sz="2600" b="1" dirty="0">
                <a:latin typeface="Times New Roman" pitchFamily="18" charset="0"/>
              </a:rPr>
              <a:t> </a:t>
            </a:r>
            <a:r>
              <a:rPr lang="en-US" altLang="en-US" sz="2600" b="1" dirty="0" err="1">
                <a:latin typeface="Times New Roman" pitchFamily="18" charset="0"/>
              </a:rPr>
              <a:t>trong</a:t>
            </a:r>
            <a:r>
              <a:rPr lang="en-US" altLang="en-US" sz="2600" b="1" dirty="0">
                <a:latin typeface="Times New Roman" pitchFamily="18" charset="0"/>
              </a:rPr>
              <a:t> 1 mol </a:t>
            </a:r>
            <a:r>
              <a:rPr lang="en-US" altLang="en-US" sz="2600" b="1" dirty="0" err="1">
                <a:latin typeface="Times New Roman" pitchFamily="18" charset="0"/>
              </a:rPr>
              <a:t>hợp</a:t>
            </a:r>
            <a:r>
              <a:rPr lang="en-US" altLang="en-US" sz="2600" b="1" dirty="0">
                <a:latin typeface="Times New Roman" pitchFamily="18" charset="0"/>
              </a:rPr>
              <a:t> </a:t>
            </a:r>
            <a:r>
              <a:rPr lang="en-US" altLang="en-US" sz="2600" b="1" dirty="0" err="1">
                <a:latin typeface="Times New Roman" pitchFamily="18" charset="0"/>
              </a:rPr>
              <a:t>chất</a:t>
            </a:r>
            <a:r>
              <a:rPr lang="en-US" altLang="en-US" sz="2600" b="1" dirty="0">
                <a:latin typeface="Times New Roman" pitchFamily="18" charset="0"/>
              </a:rPr>
              <a:t>: </a:t>
            </a:r>
            <a:r>
              <a:rPr lang="en-US" sz="2600" b="1" dirty="0">
                <a:effectLst>
                  <a:outerShdw blurRad="38100" dist="38100" dir="2700000" algn="tl">
                    <a:srgbClr val="C0C0C0"/>
                  </a:outerShdw>
                </a:effectLst>
                <a:latin typeface="Times New Roman" pitchFamily="18" charset="0"/>
              </a:rPr>
              <a:t>KNO</a:t>
            </a:r>
            <a:r>
              <a:rPr lang="en-US" sz="2600" b="1" baseline="-25000" dirty="0">
                <a:effectLst>
                  <a:outerShdw blurRad="38100" dist="38100" dir="2700000" algn="tl">
                    <a:srgbClr val="C0C0C0"/>
                  </a:outerShdw>
                </a:effectLst>
                <a:latin typeface="Times New Roman" pitchFamily="18" charset="0"/>
              </a:rPr>
              <a:t>3</a:t>
            </a:r>
            <a:endParaRPr lang="en-US" altLang="en-US" sz="2600" b="1" baseline="30000" dirty="0">
              <a:latin typeface="Times New Roman" pitchFamily="18" charset="0"/>
            </a:endParaRPr>
          </a:p>
        </p:txBody>
      </p:sp>
      <p:sp>
        <p:nvSpPr>
          <p:cNvPr id="7" name="Text Box 26"/>
          <p:cNvSpPr txBox="1">
            <a:spLocks noChangeArrowheads="1"/>
          </p:cNvSpPr>
          <p:nvPr/>
        </p:nvSpPr>
        <p:spPr bwMode="auto">
          <a:xfrm>
            <a:off x="1676400" y="3886200"/>
            <a:ext cx="8991600" cy="477838"/>
          </a:xfrm>
          <a:prstGeom prst="rect">
            <a:avLst/>
          </a:prstGeom>
          <a:noFill/>
          <a:ln w="9525">
            <a:noFill/>
            <a:miter lim="800000"/>
            <a:headEnd/>
            <a:tailEnd/>
          </a:ln>
        </p:spPr>
        <p:txBody>
          <a:bodyPr>
            <a:spAutoFit/>
          </a:bodyPr>
          <a:lstStyle/>
          <a:p>
            <a:pPr eaLnBrk="1" hangingPunct="1">
              <a:spcBef>
                <a:spcPct val="50000"/>
              </a:spcBef>
              <a:buFontTx/>
              <a:buChar char="-"/>
              <a:defRPr/>
            </a:pPr>
            <a:r>
              <a:rPr lang="en-US" altLang="en-US" sz="2500" b="1" dirty="0">
                <a:latin typeface="Times New Roman" pitchFamily="18" charset="0"/>
              </a:rPr>
              <a:t> </a:t>
            </a:r>
            <a:r>
              <a:rPr lang="en-US" altLang="en-US" sz="2500" b="1" dirty="0" err="1">
                <a:latin typeface="Times New Roman" pitchFamily="18" charset="0"/>
              </a:rPr>
              <a:t>Tìm</a:t>
            </a:r>
            <a:r>
              <a:rPr lang="en-US" altLang="en-US" sz="2500" b="1" dirty="0">
                <a:latin typeface="Times New Roman" pitchFamily="18" charset="0"/>
              </a:rPr>
              <a:t> </a:t>
            </a:r>
            <a:r>
              <a:rPr lang="en-US" altLang="en-US" sz="2500" b="1" dirty="0" err="1">
                <a:latin typeface="Times New Roman" pitchFamily="18" charset="0"/>
              </a:rPr>
              <a:t>thành</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phần</a:t>
            </a:r>
            <a:r>
              <a:rPr lang="en-US" altLang="en-US" sz="2500" b="1" dirty="0">
                <a:latin typeface="Times New Roman" pitchFamily="18" charset="0"/>
              </a:rPr>
              <a:t> </a:t>
            </a:r>
            <a:r>
              <a:rPr lang="en-US" altLang="en-US" sz="2500" b="1" dirty="0" err="1">
                <a:latin typeface="Times New Roman" pitchFamily="18" charset="0"/>
              </a:rPr>
              <a:t>trăm</a:t>
            </a:r>
            <a:r>
              <a:rPr lang="en-US" altLang="en-US" sz="2500" b="1" dirty="0">
                <a:latin typeface="Times New Roman" pitchFamily="18" charset="0"/>
              </a:rPr>
              <a:t> </a:t>
            </a:r>
            <a:r>
              <a:rPr lang="en-US" altLang="en-US" sz="2500" b="1" dirty="0" err="1">
                <a:latin typeface="Times New Roman" pitchFamily="18" charset="0"/>
              </a:rPr>
              <a:t>theo</a:t>
            </a:r>
            <a:r>
              <a:rPr lang="en-US" altLang="en-US" sz="2500" b="1" dirty="0">
                <a:latin typeface="Times New Roman" pitchFamily="18" charset="0"/>
              </a:rPr>
              <a:t> </a:t>
            </a:r>
            <a:r>
              <a:rPr lang="en-US" altLang="en-US" sz="2500" b="1" dirty="0" err="1">
                <a:solidFill>
                  <a:srgbClr val="C00000"/>
                </a:solidFill>
                <a:latin typeface="Times New Roman" pitchFamily="18" charset="0"/>
              </a:rPr>
              <a:t>khối</a:t>
            </a:r>
            <a:r>
              <a:rPr lang="en-US" altLang="en-US" sz="2500" b="1" dirty="0">
                <a:solidFill>
                  <a:srgbClr val="C00000"/>
                </a:solidFill>
                <a:latin typeface="Times New Roman" pitchFamily="18" charset="0"/>
              </a:rPr>
              <a:t> </a:t>
            </a:r>
            <a:r>
              <a:rPr lang="en-US" altLang="en-US" sz="2500" b="1" dirty="0" err="1">
                <a:solidFill>
                  <a:srgbClr val="C00000"/>
                </a:solidFill>
                <a:latin typeface="Times New Roman" pitchFamily="18" charset="0"/>
              </a:rPr>
              <a:t>lượng</a:t>
            </a:r>
            <a:r>
              <a:rPr lang="en-US" altLang="en-US" sz="2500" b="1" dirty="0">
                <a:solidFill>
                  <a:srgbClr val="C00000"/>
                </a:solidFill>
                <a:latin typeface="Times New Roman" pitchFamily="18" charset="0"/>
              </a:rPr>
              <a:t> </a:t>
            </a:r>
            <a:r>
              <a:rPr lang="en-US" altLang="en-US" sz="2500" b="1" dirty="0" err="1">
                <a:latin typeface="Times New Roman" pitchFamily="18" charset="0"/>
              </a:rPr>
              <a:t>của</a:t>
            </a:r>
            <a:r>
              <a:rPr lang="en-US" altLang="en-US" sz="2500" b="1" dirty="0">
                <a:latin typeface="Times New Roman" pitchFamily="18" charset="0"/>
              </a:rPr>
              <a:t> </a:t>
            </a:r>
            <a:r>
              <a:rPr lang="en-US" altLang="en-US" sz="2500" b="1" dirty="0" err="1">
                <a:latin typeface="Times New Roman" pitchFamily="18" charset="0"/>
              </a:rPr>
              <a:t>mỗi</a:t>
            </a:r>
            <a:r>
              <a:rPr lang="en-US" altLang="en-US" sz="2500" b="1" dirty="0">
                <a:latin typeface="Times New Roman" pitchFamily="18" charset="0"/>
              </a:rPr>
              <a:t> </a:t>
            </a:r>
            <a:r>
              <a:rPr lang="en-US" altLang="en-US" sz="2500" b="1" dirty="0" err="1">
                <a:latin typeface="Times New Roman" pitchFamily="18" charset="0"/>
              </a:rPr>
              <a:t>nguyên</a:t>
            </a:r>
            <a:r>
              <a:rPr lang="en-US" altLang="en-US" sz="2500" b="1" dirty="0">
                <a:latin typeface="Times New Roman" pitchFamily="18" charset="0"/>
              </a:rPr>
              <a:t> </a:t>
            </a:r>
            <a:r>
              <a:rPr lang="en-US" altLang="en-US" sz="2500" b="1" dirty="0" err="1">
                <a:latin typeface="Times New Roman" pitchFamily="18" charset="0"/>
              </a:rPr>
              <a:t>tố</a:t>
            </a:r>
            <a:r>
              <a:rPr lang="en-US" altLang="en-US" sz="2500" b="1" dirty="0">
                <a:latin typeface="Times New Roman" pitchFamily="18" charset="0"/>
              </a:rPr>
              <a:t>:</a:t>
            </a:r>
            <a:endParaRPr lang="en-US" altLang="en-US" sz="2500" b="1" dirty="0">
              <a:effectLst>
                <a:outerShdw blurRad="38100" dist="38100" dir="2700000" algn="tl">
                  <a:srgbClr val="000000">
                    <a:alpha val="43137"/>
                  </a:srgbClr>
                </a:outerShdw>
              </a:effectLst>
              <a:latin typeface="Times New Roman" pitchFamily="18" charset="0"/>
            </a:endParaRPr>
          </a:p>
        </p:txBody>
      </p:sp>
      <p:graphicFrame>
        <p:nvGraphicFramePr>
          <p:cNvPr id="9223" name="Object 1"/>
          <p:cNvGraphicFramePr>
            <a:graphicFrameLocks noChangeAspect="1"/>
          </p:cNvGraphicFramePr>
          <p:nvPr/>
        </p:nvGraphicFramePr>
        <p:xfrm>
          <a:off x="3157538" y="1828801"/>
          <a:ext cx="5605462" cy="695325"/>
        </p:xfrm>
        <a:graphic>
          <a:graphicData uri="http://schemas.openxmlformats.org/presentationml/2006/ole">
            <mc:AlternateContent xmlns:mc="http://schemas.openxmlformats.org/markup-compatibility/2006">
              <mc:Choice xmlns:v="urn:schemas-microsoft-com:vml" Requires="v">
                <p:oleObj spid="_x0000_s2148" name="Equation" r:id="rId3" imgW="2298700" imgH="292100" progId="Equation.DSMT4">
                  <p:embed/>
                </p:oleObj>
              </mc:Choice>
              <mc:Fallback>
                <p:oleObj name="Equation" r:id="rId3" imgW="2298700" imgH="292100" progId="Equation.DSMT4">
                  <p:embed/>
                  <p:pic>
                    <p:nvPicPr>
                      <p:cNvPr id="9223"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538" y="1828801"/>
                        <a:ext cx="56054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26"/>
          <p:cNvSpPr txBox="1">
            <a:spLocks noChangeArrowheads="1"/>
          </p:cNvSpPr>
          <p:nvPr/>
        </p:nvSpPr>
        <p:spPr bwMode="auto">
          <a:xfrm>
            <a:off x="1866900" y="3124201"/>
            <a:ext cx="8610600" cy="893763"/>
          </a:xfrm>
          <a:prstGeom prst="rect">
            <a:avLst/>
          </a:prstGeom>
          <a:noFill/>
          <a:ln w="9525">
            <a:noFill/>
            <a:miter lim="800000"/>
            <a:headEnd/>
            <a:tailEnd/>
          </a:ln>
        </p:spPr>
        <p:txBody>
          <a:bodyPr>
            <a:spAutoFit/>
          </a:bodyPr>
          <a:lstStyle/>
          <a:p>
            <a:pPr eaLnBrk="1" hangingPunct="1">
              <a:spcBef>
                <a:spcPct val="50000"/>
              </a:spcBef>
              <a:defRPr/>
            </a:pPr>
            <a:r>
              <a:rPr lang="en-US" altLang="en-US" sz="2600" i="1" dirty="0" err="1">
                <a:latin typeface="Times New Roman" pitchFamily="18" charset="0"/>
              </a:rPr>
              <a:t>Trong</a:t>
            </a:r>
            <a:r>
              <a:rPr lang="en-US" altLang="en-US" sz="2600" i="1" dirty="0">
                <a:latin typeface="Times New Roman" pitchFamily="18" charset="0"/>
              </a:rPr>
              <a:t> 1 </a:t>
            </a:r>
            <a:r>
              <a:rPr lang="en-US" altLang="en-US" sz="2600" i="1" dirty="0" err="1">
                <a:latin typeface="Times New Roman" pitchFamily="18" charset="0"/>
              </a:rPr>
              <a:t>mol</a:t>
            </a:r>
            <a:r>
              <a:rPr lang="en-US" altLang="en-US" sz="2600" i="1" dirty="0">
                <a:latin typeface="Times New Roman" pitchFamily="18" charset="0"/>
              </a:rPr>
              <a:t> </a:t>
            </a:r>
            <a:r>
              <a:rPr lang="en-US" sz="2600" i="1" dirty="0">
                <a:effectLst>
                  <a:outerShdw blurRad="38100" dist="38100" dir="2700000" algn="tl">
                    <a:srgbClr val="C0C0C0"/>
                  </a:outerShdw>
                </a:effectLst>
                <a:latin typeface="Times New Roman" pitchFamily="18" charset="0"/>
              </a:rPr>
              <a:t>KNO</a:t>
            </a:r>
            <a:r>
              <a:rPr lang="en-US" sz="2600" i="1" baseline="-25000" dirty="0">
                <a:effectLst>
                  <a:outerShdw blurRad="38100" dist="38100" dir="2700000" algn="tl">
                    <a:srgbClr val="C0C0C0"/>
                  </a:outerShdw>
                </a:effectLst>
                <a:latin typeface="Times New Roman" pitchFamily="18" charset="0"/>
              </a:rPr>
              <a:t>3</a:t>
            </a:r>
            <a:r>
              <a:rPr lang="en-US" sz="2600" i="1" baseline="30000" dirty="0">
                <a:latin typeface="Times New Roman" pitchFamily="18" charset="0"/>
              </a:rPr>
              <a:t> </a:t>
            </a:r>
            <a:r>
              <a:rPr lang="en-US" sz="2600" i="1" dirty="0" err="1">
                <a:latin typeface="Times New Roman" pitchFamily="18" charset="0"/>
              </a:rPr>
              <a:t>có</a:t>
            </a:r>
            <a:r>
              <a:rPr lang="en-US" sz="2600" i="1" dirty="0">
                <a:latin typeface="Times New Roman" pitchFamily="18" charset="0"/>
              </a:rPr>
              <a:t>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kali, 1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nitơ</a:t>
            </a:r>
            <a:r>
              <a:rPr lang="en-US" sz="2600" i="1" dirty="0">
                <a:latin typeface="Times New Roman" pitchFamily="18" charset="0"/>
              </a:rPr>
              <a:t> </a:t>
            </a:r>
            <a:r>
              <a:rPr lang="en-US" sz="2600" i="1" dirty="0" err="1">
                <a:latin typeface="Times New Roman" pitchFamily="18" charset="0"/>
              </a:rPr>
              <a:t>và</a:t>
            </a:r>
            <a:r>
              <a:rPr lang="en-US" sz="2600" i="1" dirty="0">
                <a:latin typeface="Times New Roman" pitchFamily="18" charset="0"/>
              </a:rPr>
              <a:t> 3 </a:t>
            </a:r>
            <a:r>
              <a:rPr lang="en-US" sz="2600" i="1" dirty="0" err="1">
                <a:latin typeface="Times New Roman" pitchFamily="18" charset="0"/>
              </a:rPr>
              <a:t>mol</a:t>
            </a:r>
            <a:r>
              <a:rPr lang="en-US" sz="2600" i="1" dirty="0">
                <a:latin typeface="Times New Roman" pitchFamily="18" charset="0"/>
              </a:rPr>
              <a:t> </a:t>
            </a:r>
            <a:r>
              <a:rPr lang="en-US" sz="2600" i="1" dirty="0" err="1">
                <a:latin typeface="Times New Roman" pitchFamily="18" charset="0"/>
              </a:rPr>
              <a:t>nguyên</a:t>
            </a:r>
            <a:r>
              <a:rPr lang="en-US" sz="2600" i="1" dirty="0">
                <a:latin typeface="Times New Roman" pitchFamily="18" charset="0"/>
              </a:rPr>
              <a:t> </a:t>
            </a:r>
            <a:r>
              <a:rPr lang="en-US" sz="2600" i="1" dirty="0" err="1">
                <a:latin typeface="Times New Roman" pitchFamily="18" charset="0"/>
              </a:rPr>
              <a:t>tử</a:t>
            </a:r>
            <a:r>
              <a:rPr lang="en-US" sz="2600" i="1" dirty="0">
                <a:latin typeface="Times New Roman" pitchFamily="18" charset="0"/>
              </a:rPr>
              <a:t> </a:t>
            </a:r>
            <a:r>
              <a:rPr lang="en-US" sz="2600" i="1" dirty="0" err="1">
                <a:latin typeface="Times New Roman" pitchFamily="18" charset="0"/>
              </a:rPr>
              <a:t>oxi</a:t>
            </a:r>
            <a:r>
              <a:rPr lang="en-US" altLang="en-US" sz="2600" i="1" dirty="0">
                <a:latin typeface="Times New Roman" pitchFamily="18" charset="0"/>
              </a:rPr>
              <a:t> </a:t>
            </a:r>
          </a:p>
        </p:txBody>
      </p:sp>
      <p:graphicFrame>
        <p:nvGraphicFramePr>
          <p:cNvPr id="2" name="Object 10"/>
          <p:cNvGraphicFramePr>
            <a:graphicFrameLocks noChangeAspect="1"/>
          </p:cNvGraphicFramePr>
          <p:nvPr/>
        </p:nvGraphicFramePr>
        <p:xfrm>
          <a:off x="3463926" y="4343401"/>
          <a:ext cx="2174875" cy="735013"/>
        </p:xfrm>
        <a:graphic>
          <a:graphicData uri="http://schemas.openxmlformats.org/presentationml/2006/ole">
            <mc:AlternateContent xmlns:mc="http://schemas.openxmlformats.org/markup-compatibility/2006">
              <mc:Choice xmlns:v="urn:schemas-microsoft-com:vml" Requires="v">
                <p:oleObj spid="_x0000_s2149" name="Equation" r:id="rId5" imgW="1333500" imgH="444500" progId="Equation.DSMT4">
                  <p:embed/>
                </p:oleObj>
              </mc:Choice>
              <mc:Fallback>
                <p:oleObj name="Equation" r:id="rId5" imgW="1333500" imgH="444500" progId="Equation.DSMT4">
                  <p:embed/>
                  <p:pic>
                    <p:nvPicPr>
                      <p:cNvPr id="2"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3926" y="4343401"/>
                        <a:ext cx="2174875"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5675314" y="4343400"/>
          <a:ext cx="2401887" cy="668338"/>
        </p:xfrm>
        <a:graphic>
          <a:graphicData uri="http://schemas.openxmlformats.org/presentationml/2006/ole">
            <mc:AlternateContent xmlns:mc="http://schemas.openxmlformats.org/markup-compatibility/2006">
              <mc:Choice xmlns:v="urn:schemas-microsoft-com:vml" Requires="v">
                <p:oleObj spid="_x0000_s2150" name="Equation" r:id="rId7" imgW="1397000" imgH="393700" progId="Equation.DSMT4">
                  <p:embed/>
                </p:oleObj>
              </mc:Choice>
              <mc:Fallback>
                <p:oleObj name="Equation" r:id="rId7" imgW="1397000" imgH="393700"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5314" y="4343400"/>
                        <a:ext cx="240188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nvGraphicFramePr>
        <p:xfrm>
          <a:off x="3427414" y="5105400"/>
          <a:ext cx="2135187" cy="706438"/>
        </p:xfrm>
        <a:graphic>
          <a:graphicData uri="http://schemas.openxmlformats.org/presentationml/2006/ole">
            <mc:AlternateContent xmlns:mc="http://schemas.openxmlformats.org/markup-compatibility/2006">
              <mc:Choice xmlns:v="urn:schemas-microsoft-com:vml" Requires="v">
                <p:oleObj spid="_x0000_s2151" name="Equation" r:id="rId9" imgW="1346200" imgH="444500" progId="Equation.DSMT4">
                  <p:embed/>
                </p:oleObj>
              </mc:Choice>
              <mc:Fallback>
                <p:oleObj name="Equation" r:id="rId9" imgW="1346200" imgH="444500" progId="Equation.DSMT4">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7414" y="5105400"/>
                        <a:ext cx="213518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nvGraphicFramePr>
        <p:xfrm>
          <a:off x="5638800" y="5105400"/>
          <a:ext cx="2286000" cy="642938"/>
        </p:xfrm>
        <a:graphic>
          <a:graphicData uri="http://schemas.openxmlformats.org/presentationml/2006/ole">
            <mc:AlternateContent xmlns:mc="http://schemas.openxmlformats.org/markup-compatibility/2006">
              <mc:Choice xmlns:v="urn:schemas-microsoft-com:vml" Requires="v">
                <p:oleObj spid="_x0000_s2152" name="Equation" r:id="rId11" imgW="1384300" imgH="393700" progId="Equation.DSMT4">
                  <p:embed/>
                </p:oleObj>
              </mc:Choice>
              <mc:Fallback>
                <p:oleObj name="Equation" r:id="rId11" imgW="1384300" imgH="393700" progId="Equation.DSMT4">
                  <p:embed/>
                  <p:pic>
                    <p:nvPicPr>
                      <p:cNvPr id="14"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38800" y="5105400"/>
                        <a:ext cx="2286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nvGraphicFramePr>
        <p:xfrm>
          <a:off x="3581401" y="5791200"/>
          <a:ext cx="1920875" cy="661988"/>
        </p:xfrm>
        <a:graphic>
          <a:graphicData uri="http://schemas.openxmlformats.org/presentationml/2006/ole">
            <mc:AlternateContent xmlns:mc="http://schemas.openxmlformats.org/markup-compatibility/2006">
              <mc:Choice xmlns:v="urn:schemas-microsoft-com:vml" Requires="v">
                <p:oleObj spid="_x0000_s2153" name="Equation" r:id="rId13" imgW="1308100" imgH="444500" progId="Equation.DSMT4">
                  <p:embed/>
                </p:oleObj>
              </mc:Choice>
              <mc:Fallback>
                <p:oleObj name="Equation" r:id="rId13" imgW="1308100" imgH="444500" progId="Equation.DSMT4">
                  <p:embed/>
                  <p:pic>
                    <p:nvPicPr>
                      <p:cNvPr id="15" name="Object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1401" y="5791200"/>
                        <a:ext cx="19208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nvGraphicFramePr>
        <p:xfrm>
          <a:off x="5715000" y="5805488"/>
          <a:ext cx="2165350" cy="595312"/>
        </p:xfrm>
        <a:graphic>
          <a:graphicData uri="http://schemas.openxmlformats.org/presentationml/2006/ole">
            <mc:AlternateContent xmlns:mc="http://schemas.openxmlformats.org/markup-compatibility/2006">
              <mc:Choice xmlns:v="urn:schemas-microsoft-com:vml" Requires="v">
                <p:oleObj spid="_x0000_s2154" name="Equation" r:id="rId15" imgW="1422400" imgH="393700" progId="Equation.DSMT4">
                  <p:embed/>
                </p:oleObj>
              </mc:Choice>
              <mc:Fallback>
                <p:oleObj name="Equation" r:id="rId15" imgW="1422400" imgH="393700" progId="Equation.DSMT4">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15000" y="5805488"/>
                        <a:ext cx="216535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42007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9223"/>
                                        </p:tgtEl>
                                        <p:attrNameLst>
                                          <p:attrName>style.visibility</p:attrName>
                                        </p:attrNameLst>
                                      </p:cBhvr>
                                      <p:to>
                                        <p:strVal val="visible"/>
                                      </p:to>
                                    </p:set>
                                    <p:animEffect transition="in" filter="blinds(horizontal)">
                                      <p:cBhvr>
                                        <p:cTn id="11" dur="500"/>
                                        <p:tgtEl>
                                          <p:spTgt spid="92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iterate type="lt">
                                    <p:tmAbs val="75"/>
                                  </p:iterate>
                                  <p:childTnLst>
                                    <p:set>
                                      <p:cBhvr>
                                        <p:cTn id="23" dur="1" fill="hold">
                                          <p:stCondLst>
                                            <p:cond delay="74"/>
                                          </p:stCondLst>
                                        </p:cTn>
                                        <p:tgtEl>
                                          <p:spTgt spid="7"/>
                                        </p:tgtEl>
                                        <p:attrNameLst>
                                          <p:attrName>style.visibility</p:attrName>
                                        </p:attrNameLst>
                                      </p:cBhvr>
                                      <p:to>
                                        <p:strVal val="visible"/>
                                      </p:to>
                                    </p:set>
                                  </p:childTnLst>
                                </p:cTn>
                              </p:par>
                            </p:childTnLst>
                          </p:cTn>
                        </p:par>
                        <p:par>
                          <p:cTn id="24" fill="hold" nodeType="afterGroup">
                            <p:stCondLst>
                              <p:cond delay="360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par>
                                <p:cTn id="28" presetID="22" presetClass="entr" presetSubtype="8"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22" presetClass="entr" presetSubtype="8"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22" presetClass="entr" presetSubtype="8"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22" presetClass="entr" presetSubtype="8"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utoUpdateAnimBg="0"/>
      <p:bldP spid="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754" y="235131"/>
            <a:ext cx="12592594" cy="2851187"/>
          </a:xfrm>
        </p:spPr>
      </p:pic>
      <p:sp>
        <p:nvSpPr>
          <p:cNvPr id="5" name="TextBox 4"/>
          <p:cNvSpPr txBox="1"/>
          <p:nvPr/>
        </p:nvSpPr>
        <p:spPr>
          <a:xfrm>
            <a:off x="661530" y="-36032"/>
            <a:ext cx="495082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0" y="3222625"/>
            <a:ext cx="785813" cy="95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175" y="3222625"/>
            <a:ext cx="790575" cy="95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52328" y="3232150"/>
            <a:ext cx="9471343" cy="2339102"/>
          </a:xfrm>
          <a:prstGeom prst="rect">
            <a:avLst/>
          </a:prstGeom>
        </p:spPr>
        <p:txBody>
          <a:bodyPr wrap="square">
            <a:spAutoFit/>
          </a:bodyPr>
          <a:lstStyle/>
          <a:p>
            <a:pPr lvl="0" eaLnBrk="0" fontAlgn="base" hangingPunct="0">
              <a:spcBef>
                <a:spcPct val="0"/>
              </a:spcBef>
              <a:spcAft>
                <a:spcPct val="0"/>
              </a:spcAft>
            </a:pPr>
            <a:r>
              <a:rPr lang="en-US" altLang="en-US" b="1" dirty="0" err="1">
                <a:latin typeface="Arial" panose="020B0604020202020204" pitchFamily="34" charset="0"/>
                <a:ea typeface="Times New Roman" panose="02020603050405020304" pitchFamily="18" charset="0"/>
                <a:cs typeface="Arial" panose="020B0604020202020204" pitchFamily="34" charset="0"/>
              </a:rPr>
              <a:t>Trả</a:t>
            </a:r>
            <a:r>
              <a:rPr lang="en-US" altLang="en-US" b="1" dirty="0">
                <a:latin typeface="Arial" panose="020B0604020202020204" pitchFamily="34" charset="0"/>
                <a:ea typeface="Times New Roman" panose="02020603050405020304" pitchFamily="18" charset="0"/>
                <a:cs typeface="Arial" panose="020B0604020202020204" pitchFamily="34" charset="0"/>
              </a:rPr>
              <a:t> </a:t>
            </a:r>
            <a:r>
              <a:rPr lang="en-US" altLang="en-US" b="1" dirty="0" err="1">
                <a:latin typeface="Arial" panose="020B0604020202020204" pitchFamily="34" charset="0"/>
                <a:ea typeface="Times New Roman" panose="02020603050405020304" pitchFamily="18" charset="0"/>
                <a:cs typeface="Arial" panose="020B0604020202020204" pitchFamily="34" charset="0"/>
              </a:rPr>
              <a:t>lời</a:t>
            </a:r>
            <a:r>
              <a:rPr lang="en-US" altLang="en-US" b="1"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copper sulfate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có</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 </a:t>
            </a:r>
            <a:r>
              <a:rPr lang="en-US" altLang="en-US" dirty="0" err="1">
                <a:latin typeface="Arial" panose="020B0604020202020204" pitchFamily="34" charset="0"/>
                <a:ea typeface="Times New Roman" panose="02020603050405020304" pitchFamily="18" charset="0"/>
                <a:cs typeface="Arial" panose="020B0604020202020204" pitchFamily="34" charset="0"/>
              </a:rPr>
              <a:t>một</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S </a:t>
            </a:r>
            <a:r>
              <a:rPr lang="en-US" altLang="en-US" dirty="0" err="1">
                <a:latin typeface="Arial" panose="020B0604020202020204" pitchFamily="34" charset="0"/>
                <a:ea typeface="Times New Roman" panose="02020603050405020304" pitchFamily="18" charset="0"/>
                <a:cs typeface="Arial" panose="020B0604020202020204" pitchFamily="34" charset="0"/>
              </a:rPr>
              <a:t>và</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bốn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O.</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phân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tử</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bằng</a:t>
            </a:r>
            <a:r>
              <a:rPr lang="en-US" altLang="en-US" dirty="0">
                <a:latin typeface="Arial" panose="020B0604020202020204" pitchFamily="34" charset="0"/>
                <a:ea typeface="Times New Roman" panose="02020603050405020304" pitchFamily="18" charset="0"/>
                <a:cs typeface="Arial" panose="020B0604020202020204" pitchFamily="34" charset="0"/>
              </a:rPr>
              <a:t>: 64.1 + 32.1 + 16.4 = 160 (</a:t>
            </a:r>
            <a:r>
              <a:rPr lang="en-US" altLang="en-US" dirty="0" err="1">
                <a:latin typeface="Arial" panose="020B0604020202020204" pitchFamily="34" charset="0"/>
                <a:ea typeface="Times New Roman" panose="02020603050405020304" pitchFamily="18" charset="0"/>
                <a:cs typeface="Arial" panose="020B0604020202020204" pitchFamily="34" charset="0"/>
              </a:rPr>
              <a:t>amu</a:t>
            </a:r>
            <a:r>
              <a:rPr lang="en-US" altLang="en-US" dirty="0">
                <a:latin typeface="Arial" panose="020B0604020202020204" pitchFamily="34" charset="0"/>
                <a:ea typeface="Times New Roman" panose="02020603050405020304" pitchFamily="18" charset="0"/>
                <a:cs typeface="Arial" panose="020B0604020202020204" pitchFamily="34" charset="0"/>
              </a:rPr>
              <a:t>)</a:t>
            </a:r>
            <a:endParaRPr lang="en-US" altLang="en-US" sz="1400" dirty="0">
              <a:latin typeface="Arial" panose="020B0604020202020204" pitchFamily="34" charset="0"/>
            </a:endParaRPr>
          </a:p>
          <a:p>
            <a:pPr lvl="0" eaLnBrk="0" fontAlgn="base" hangingPunct="0">
              <a:spcBef>
                <a:spcPct val="0"/>
              </a:spcBef>
              <a:spcAft>
                <a:spcPct val="0"/>
              </a:spcAft>
            </a:pPr>
            <a:r>
              <a:rPr lang="en-US" altLang="en-US" dirty="0" err="1">
                <a:latin typeface="Arial" panose="020B0604020202020204" pitchFamily="34" charset="0"/>
                <a:ea typeface="Times New Roman" panose="02020603050405020304" pitchFamily="18" charset="0"/>
                <a:cs typeface="Arial" panose="020B0604020202020204" pitchFamily="34" charset="0"/>
              </a:rPr>
              <a:t>Phần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trăm</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khối</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lượng</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các</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nguyên</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tố</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trong</a:t>
            </a:r>
            <a:r>
              <a:rPr lang="en-US" altLang="en-US" dirty="0">
                <a:latin typeface="Arial" panose="020B0604020202020204" pitchFamily="34" charset="0"/>
                <a:ea typeface="Times New Roman" panose="02020603050405020304" pitchFamily="18" charset="0"/>
                <a:cs typeface="Arial" panose="020B0604020202020204" pitchFamily="34" charset="0"/>
              </a:rPr>
              <a:t> CuSO</a:t>
            </a:r>
            <a:r>
              <a:rPr lang="en-US" altLang="en-US" sz="2400" baseline="-30000" dirty="0">
                <a:latin typeface="Arial" panose="020B0604020202020204" pitchFamily="34" charset="0"/>
                <a:ea typeface="Times New Roman" panose="02020603050405020304" pitchFamily="18" charset="0"/>
                <a:cs typeface="Arial" panose="020B0604020202020204" pitchFamily="34" charset="0"/>
              </a:rPr>
              <a:t>4</a:t>
            </a:r>
            <a:r>
              <a:rPr lang="en-US" altLang="en-US" dirty="0">
                <a:latin typeface="Arial" panose="020B0604020202020204" pitchFamily="34" charset="0"/>
                <a:ea typeface="Times New Roman" panose="02020603050405020304" pitchFamily="18" charset="0"/>
                <a:cs typeface="Arial" panose="020B0604020202020204" pitchFamily="34" charset="0"/>
              </a:rPr>
              <a:t> </a:t>
            </a:r>
            <a:r>
              <a:rPr lang="en-US" altLang="en-US" dirty="0" err="1">
                <a:latin typeface="Arial" panose="020B0604020202020204" pitchFamily="34" charset="0"/>
                <a:ea typeface="Times New Roman" panose="02020603050405020304" pitchFamily="18" charset="0"/>
                <a:cs typeface="Arial" panose="020B0604020202020204" pitchFamily="34" charset="0"/>
              </a:rPr>
              <a:t>là</a:t>
            </a:r>
            <a:r>
              <a:rPr lang="en-US" altLang="en-US" dirty="0">
                <a:latin typeface="Arial" panose="020B0604020202020204" pitchFamily="34" charset="0"/>
                <a:ea typeface="Times New Roman" panose="02020603050405020304" pitchFamily="18" charset="0"/>
                <a:cs typeface="Arial" panose="020B0604020202020204" pitchFamily="34" charset="0"/>
              </a:rPr>
              <a:t>:</a:t>
            </a:r>
          </a:p>
          <a:p>
            <a:pPr lvl="0" eaLnBrk="0" fontAlgn="base" hangingPunct="0">
              <a:spcBef>
                <a:spcPct val="0"/>
              </a:spcBef>
              <a:spcAft>
                <a:spcPct val="0"/>
              </a:spcAft>
            </a:pPr>
            <a:r>
              <a:rPr lang="en-US" altLang="en-US" dirty="0">
                <a:latin typeface="Arial" panose="020B0604020202020204" pitchFamily="34" charset="0"/>
                <a:ea typeface="Times New Roman" panose="02020603050405020304" pitchFamily="18" charset="0"/>
                <a:cs typeface="Arial" panose="020B0604020202020204" pitchFamily="34" charset="0"/>
              </a:rPr>
              <a:t/>
            </a:r>
            <a:br>
              <a:rPr lang="en-US" altLang="en-US" dirty="0">
                <a:latin typeface="Arial" panose="020B0604020202020204" pitchFamily="34" charset="0"/>
                <a:ea typeface="Times New Roman" panose="02020603050405020304" pitchFamily="18" charset="0"/>
                <a:cs typeface="Arial" panose="020B0604020202020204" pitchFamily="34" charset="0"/>
              </a:rPr>
            </a:br>
            <a:endParaRPr lang="en-US" altLang="en-US" sz="1400" dirty="0">
              <a:latin typeface="Arial" panose="020B0604020202020204" pitchFamily="34" charset="0"/>
            </a:endParaRPr>
          </a:p>
          <a:p>
            <a:pPr lvl="0" eaLnBrk="0" fontAlgn="base" hangingPunct="0">
              <a:spcBef>
                <a:spcPct val="0"/>
              </a:spcBef>
              <a:spcAft>
                <a:spcPct val="0"/>
              </a:spcAft>
            </a:pPr>
            <a:endParaRPr lang="en-US" altLang="en-US" sz="2400" dirty="0">
              <a:latin typeface="Arial" panose="020B0604020202020204" pitchFamily="34" charset="0"/>
            </a:endParaRPr>
          </a:p>
        </p:txBody>
      </p:sp>
      <p:pic>
        <p:nvPicPr>
          <p:cNvPr id="10" name="Picture 9"/>
          <p:cNvPicPr>
            <a:picLocks noChangeAspect="1"/>
          </p:cNvPicPr>
          <p:nvPr/>
        </p:nvPicPr>
        <p:blipFill>
          <a:blip r:embed="rId5"/>
          <a:stretch>
            <a:fillRect/>
          </a:stretch>
        </p:blipFill>
        <p:spPr>
          <a:xfrm>
            <a:off x="1587523" y="4988028"/>
            <a:ext cx="6326005" cy="1185497"/>
          </a:xfrm>
          <a:prstGeom prst="rect">
            <a:avLst/>
          </a:prstGeom>
        </p:spPr>
      </p:pic>
      <p:sp>
        <p:nvSpPr>
          <p:cNvPr id="11" name="Rectangle 10"/>
          <p:cNvSpPr/>
          <p:nvPr/>
        </p:nvSpPr>
        <p:spPr>
          <a:xfrm>
            <a:off x="1523360" y="6182687"/>
            <a:ext cx="3227165" cy="369332"/>
          </a:xfrm>
          <a:prstGeom prst="rect">
            <a:avLst/>
          </a:prstGeom>
        </p:spPr>
        <p:txBody>
          <a:bodyPr wrap="none">
            <a:spAutoFit/>
          </a:bodyPr>
          <a:lstStyle/>
          <a:p>
            <a:pPr>
              <a:spcAft>
                <a:spcPts val="0"/>
              </a:spcAft>
            </a:pPr>
            <a:r>
              <a:rPr lang="en-US" dirty="0">
                <a:latin typeface="Times New Roman" panose="02020603050405020304" pitchFamily="18" charset="0"/>
                <a:ea typeface="Times New Roman" panose="02020603050405020304" pitchFamily="18" charset="0"/>
                <a:cs typeface="Arial" panose="020B0604020202020204" pitchFamily="34" charset="0"/>
              </a:rPr>
              <a:t>%O = 100% - 40% - 20% = 40%</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798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  HOÁ TRỊ</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Cách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xác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định</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2</a:t>
            </a:r>
            <a:endParaRPr sz="5400" dirty="0">
              <a:solidFill>
                <a:schemeClr val="bg1"/>
              </a:solidFill>
            </a:endParaRPr>
          </a:p>
        </p:txBody>
      </p:sp>
    </p:spTree>
    <p:extLst>
      <p:ext uri="{BB962C8B-B14F-4D97-AF65-F5344CB8AC3E}">
        <p14:creationId xmlns:p14="http://schemas.microsoft.com/office/powerpoint/2010/main" val="23853417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DEE8F91-369E-441E-BE0F-CEA7E07E8AB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6F864C1-4DE6-49ED-A92C-9A519901476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724276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4297" y="875209"/>
            <a:ext cx="9509760" cy="5355312"/>
          </a:xfrm>
          <a:prstGeom prst="rect">
            <a:avLst/>
          </a:prstGeom>
          <a:noFill/>
        </p:spPr>
        <p:txBody>
          <a:bodyPr wrap="square" rtlCol="0">
            <a:spAutoFit/>
          </a:bodyPr>
          <a:lstStyle/>
          <a:p>
            <a:r>
              <a:rPr lang="en-US" sz="2400" dirty="0" err="1" smtClean="0">
                <a:solidFill>
                  <a:srgbClr val="FF0000"/>
                </a:solidFill>
                <a:latin typeface="Times New Roman" panose="02020603050405020304" pitchFamily="18" charset="0"/>
                <a:cs typeface="Times New Roman" panose="02020603050405020304" pitchFamily="18" charset="0"/>
              </a:rPr>
              <a:t>Kết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luận</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-Hoá trị </a:t>
            </a:r>
            <a:r>
              <a:rPr lang="nl-NL" sz="2000" i="1" dirty="0" smtClean="0">
                <a:solidFill>
                  <a:srgbClr val="0070C0"/>
                </a:solidFill>
                <a:latin typeface="Times New Roman" panose="02020603050405020304" pitchFamily="18" charset="0"/>
                <a:cs typeface="Times New Roman" panose="02020603050405020304" pitchFamily="18" charset="0"/>
              </a:rPr>
              <a:t>là con số biểu </a:t>
            </a:r>
            <a:r>
              <a:rPr lang="nl-NL" sz="2000" i="1" dirty="0">
                <a:solidFill>
                  <a:srgbClr val="0070C0"/>
                </a:solidFill>
                <a:latin typeface="Times New Roman" panose="02020603050405020304" pitchFamily="18" charset="0"/>
                <a:cs typeface="Times New Roman" panose="02020603050405020304" pitchFamily="18" charset="0"/>
              </a:rPr>
              <a:t>thị khả năng liên kết của nguyên tử của nguyên tố này với nguyên tử của nguyên tố khác hay với nhóm nguyên tử khác.</a:t>
            </a:r>
            <a:endParaRPr lang="en-US" sz="2000" dirty="0">
              <a:solidFill>
                <a:srgbClr val="0070C0"/>
              </a:solidFill>
              <a:latin typeface="Times New Roman" panose="02020603050405020304" pitchFamily="18" charset="0"/>
              <a:cs typeface="Times New Roman" panose="02020603050405020304" pitchFamily="18" charset="0"/>
            </a:endParaRPr>
          </a:p>
          <a:p>
            <a:r>
              <a:rPr lang="nl-NL" sz="2000" i="1" dirty="0">
                <a:solidFill>
                  <a:srgbClr val="0070C0"/>
                </a:solidFill>
                <a:latin typeface="Times New Roman" panose="02020603050405020304" pitchFamily="18" charset="0"/>
                <a:cs typeface="Times New Roman" panose="02020603050405020304" pitchFamily="18" charset="0"/>
              </a:rPr>
              <a:t>-Hóa trị của một nguyên tố trong hợp chất cụ thể được xác định theo hóa trị của H  và O</a:t>
            </a:r>
            <a:r>
              <a:rPr lang="nl-NL" sz="2000" i="1" dirty="0" smtClean="0">
                <a:solidFill>
                  <a:srgbClr val="0070C0"/>
                </a:solidFill>
                <a:latin typeface="Times New Roman" panose="02020603050405020304" pitchFamily="18" charset="0"/>
                <a:cs typeface="Times New Roman" panose="02020603050405020304" pitchFamily="18" charset="0"/>
              </a:rPr>
              <a:t>.</a:t>
            </a:r>
          </a:p>
          <a:p>
            <a:endParaRPr lang="pt-BR" sz="2000" b="1" dirty="0" smtClean="0">
              <a:latin typeface="Times New Roman" panose="02020603050405020304" pitchFamily="18" charset="0"/>
              <a:cs typeface="Times New Roman" panose="02020603050405020304" pitchFamily="18" charset="0"/>
            </a:endParaRPr>
          </a:p>
          <a:p>
            <a:r>
              <a:rPr lang="pt-BR" sz="2000" b="1" dirty="0" smtClean="0">
                <a:latin typeface="Times New Roman" panose="02020603050405020304" pitchFamily="18" charset="0"/>
                <a:cs typeface="Times New Roman" panose="02020603050405020304" pitchFamily="18" charset="0"/>
              </a:rPr>
              <a:t>Vd</a:t>
            </a:r>
            <a:r>
              <a:rPr lang="pt-BR" sz="2000" b="1" dirty="0">
                <a:latin typeface="Times New Roman" panose="02020603050405020304" pitchFamily="18" charset="0"/>
                <a:cs typeface="Times New Roman" panose="02020603050405020304" pitchFamily="18" charset="0"/>
              </a:rPr>
              <a:t>:</a:t>
            </a:r>
            <a:r>
              <a:rPr lang="pt-BR" sz="2000" dirty="0">
                <a:latin typeface="Times New Roman" panose="02020603050405020304" pitchFamily="18" charset="0"/>
                <a:cs typeface="Times New Roman" panose="02020603050405020304" pitchFamily="18" charset="0"/>
              </a:rPr>
              <a:t>+NH</a:t>
            </a:r>
            <a:r>
              <a:rPr lang="pt-BR"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N(III)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HCl</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Cl</a:t>
            </a:r>
            <a:r>
              <a:rPr lang="en-US" sz="2000" dirty="0">
                <a:latin typeface="Times New Roman" panose="02020603050405020304" pitchFamily="18" charset="0"/>
                <a:cs typeface="Times New Roman" panose="02020603050405020304" pitchFamily="18" charset="0"/>
              </a:rPr>
              <a:t>(I)</a:t>
            </a:r>
          </a:p>
          <a:p>
            <a:r>
              <a:rPr lang="en-US" sz="2000" dirty="0">
                <a:latin typeface="Times New Roman" panose="02020603050405020304" pitchFamily="18" charset="0"/>
                <a:cs typeface="Times New Roman" panose="02020603050405020304" pitchFamily="18" charset="0"/>
              </a:rPr>
              <a:t>+CH</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C(IV)</a:t>
            </a:r>
          </a:p>
          <a:p>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pt-BR" sz="2000" dirty="0" smtClean="0">
                <a:latin typeface="Times New Roman" panose="02020603050405020304" pitchFamily="18" charset="0"/>
                <a:cs typeface="Times New Roman" panose="02020603050405020304" pitchFamily="18" charset="0"/>
              </a:rPr>
              <a:t>+</a:t>
            </a:r>
            <a:r>
              <a:rPr lang="pt-BR" sz="2000" b="1" i="1" dirty="0" smtClean="0">
                <a:latin typeface="Times New Roman" panose="02020603050405020304" pitchFamily="18" charset="0"/>
                <a:cs typeface="Times New Roman" panose="02020603050405020304" pitchFamily="18" charset="0"/>
              </a:rPr>
              <a:t> </a:t>
            </a:r>
            <a:r>
              <a:rPr lang="pt-BR" sz="2000" dirty="0">
                <a:latin typeface="Times New Roman" panose="02020603050405020304" pitchFamily="18" charset="0"/>
                <a:cs typeface="Times New Roman" panose="02020603050405020304" pitchFamily="18" charset="0"/>
              </a:rPr>
              <a:t>K</a:t>
            </a:r>
            <a:r>
              <a:rPr lang="pt-BR" sz="2000" baseline="-25000" dirty="0">
                <a:latin typeface="Times New Roman" panose="02020603050405020304" pitchFamily="18" charset="0"/>
                <a:cs typeface="Times New Roman" panose="02020603050405020304" pitchFamily="18" charset="0"/>
              </a:rPr>
              <a:t>2</a:t>
            </a:r>
            <a:r>
              <a:rPr lang="pt-BR" sz="2000" dirty="0">
                <a:latin typeface="Times New Roman" panose="02020603050405020304" pitchFamily="18" charset="0"/>
                <a:cs typeface="Times New Roman" panose="02020603050405020304" pitchFamily="18" charset="0"/>
              </a:rPr>
              <a:t>O</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pt-BR" sz="2000" dirty="0">
                <a:latin typeface="Times New Roman" panose="02020603050405020304" pitchFamily="18" charset="0"/>
                <a:cs typeface="Times New Roman" panose="02020603050405020304" pitchFamily="18" charset="0"/>
              </a:rPr>
              <a:t>K (I)</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ZnO</a:t>
            </a:r>
            <a:r>
              <a:rPr lang="en-US" sz="2000" dirty="0" err="1">
                <a:latin typeface="Times New Roman" panose="02020603050405020304" pitchFamily="18" charset="0"/>
                <a:cs typeface="Times New Roman" panose="02020603050405020304" pitchFamily="18" charset="0"/>
                <a:sym typeface="Wingdings 3" panose="05040102010807070707" pitchFamily="18" charset="2"/>
              </a:rPr>
              <a:t></a:t>
            </a:r>
            <a:r>
              <a:rPr lang="en-US" sz="2000" dirty="0" err="1">
                <a:latin typeface="Times New Roman" panose="02020603050405020304" pitchFamily="18" charset="0"/>
                <a:cs typeface="Times New Roman" panose="02020603050405020304" pitchFamily="18" charset="0"/>
              </a:rPr>
              <a:t>Zn</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 +SO</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S(IV</a:t>
            </a:r>
            <a:r>
              <a:rPr lang="en-US" sz="2000" dirty="0" smtClean="0">
                <a:latin typeface="Times New Roman" panose="02020603050405020304" pitchFamily="18" charset="0"/>
                <a:cs typeface="Times New Roman" panose="02020603050405020304" pitchFamily="18" charset="0"/>
              </a:rPr>
              <a:t>)</a:t>
            </a: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SO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(II)</a:t>
            </a:r>
          </a:p>
          <a:p>
            <a:r>
              <a:rPr lang="en-US" sz="2000" dirty="0">
                <a:latin typeface="Times New Roman" panose="02020603050405020304" pitchFamily="18" charset="0"/>
                <a:cs typeface="Times New Roman" panose="02020603050405020304" pitchFamily="18" charset="0"/>
              </a:rPr>
              <a:t>+H</a:t>
            </a:r>
            <a:r>
              <a:rPr lang="en-US" sz="2000" baseline="-25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3" panose="05040102010807070707" pitchFamily="18" charset="2"/>
              </a:rPr>
              <a:t></a:t>
            </a:r>
            <a:r>
              <a:rPr lang="en-US" sz="2000" dirty="0">
                <a:latin typeface="Times New Roman" panose="02020603050405020304" pitchFamily="18" charset="0"/>
                <a:cs typeface="Times New Roman" panose="02020603050405020304" pitchFamily="18" charset="0"/>
              </a:rPr>
              <a:t>PO</a:t>
            </a:r>
            <a:r>
              <a:rPr lang="en-US" sz="2000" baseline="-25000" dirty="0">
                <a:latin typeface="Times New Roman" panose="02020603050405020304" pitchFamily="18" charset="0"/>
                <a:cs typeface="Times New Roman" panose="02020603050405020304" pitchFamily="18" charset="0"/>
              </a:rPr>
              <a:t>4 </a:t>
            </a:r>
            <a:r>
              <a:rPr lang="en-US" sz="2000" dirty="0">
                <a:latin typeface="Times New Roman" panose="02020603050405020304" pitchFamily="18" charset="0"/>
                <a:cs typeface="Times New Roman" panose="02020603050405020304" pitchFamily="18" charset="0"/>
              </a:rPr>
              <a:t>(III)</a:t>
            </a:r>
          </a:p>
          <a:p>
            <a:endParaRPr lang="en-US" dirty="0"/>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45544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6109" y="239496"/>
            <a:ext cx="7697606" cy="6265807"/>
          </a:xfrm>
          <a:prstGeom prst="rect">
            <a:avLst/>
          </a:prstGeom>
        </p:spPr>
      </p:pic>
    </p:spTree>
    <p:extLst>
      <p:ext uri="{BB962C8B-B14F-4D97-AF65-F5344CB8AC3E}">
        <p14:creationId xmlns:p14="http://schemas.microsoft.com/office/powerpoint/2010/main" val="2563127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495" y="1660824"/>
            <a:ext cx="6253934" cy="25630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2263" y="755320"/>
            <a:ext cx="8382000" cy="939360"/>
          </a:xfrm>
          <a:prstGeom prst="rect">
            <a:avLst/>
          </a:prstGeom>
        </p:spPr>
        <p:txBody>
          <a:bodyPr wrap="square">
            <a:spAutoFit/>
          </a:bodyPr>
          <a:lstStyle/>
          <a:p>
            <a:pPr>
              <a:lnSpc>
                <a:spcPct val="145000"/>
              </a:lnSpc>
              <a:spcAft>
                <a:spcPts val="0"/>
              </a:spcAft>
            </a:pP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Sơ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đồ</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sau</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mô</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tả</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sự</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hình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liên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kết</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cộng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b="1" dirty="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HCl</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xác</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định</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hoá</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trị</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chlorine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trong</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hợp</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chất</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trên</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480456" y="4649149"/>
            <a:ext cx="9283337" cy="1918602"/>
          </a:xfrm>
          <a:prstGeom prst="rect">
            <a:avLst/>
          </a:prstGeom>
        </p:spPr>
        <p:txBody>
          <a:bodyPr wrap="square">
            <a:spAutoFit/>
          </a:bodyPr>
          <a:lstStyle/>
          <a:p>
            <a:pPr>
              <a:lnSpc>
                <a:spcPct val="145000"/>
              </a:lnSpc>
              <a:spcAft>
                <a:spcPts val="0"/>
              </a:spcAft>
            </a:pP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Trả</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r>
              <a:rPr lang="en-US" b="1" i="1" dirty="0" err="1" smtClean="0">
                <a:latin typeface="Times New Roman" panose="02020603050405020304" pitchFamily="18" charset="0"/>
                <a:ea typeface="Times New Roman" panose="02020603050405020304" pitchFamily="18" charset="0"/>
                <a:cs typeface="Arial" panose="020B0604020202020204" pitchFamily="34" charset="0"/>
              </a:rPr>
              <a:t>lời</a:t>
            </a:r>
            <a:r>
              <a:rPr lang="en-US" b="1" i="1" dirty="0" smtClean="0">
                <a:latin typeface="Times New Roman" panose="02020603050405020304" pitchFamily="18" charset="0"/>
                <a:ea typeface="Times New Roman" panose="02020603050405020304" pitchFamily="18" charset="0"/>
                <a:cs typeface="Arial" panose="020B0604020202020204" pitchFamily="34" charset="0"/>
              </a:rPr>
              <a:t>: </a:t>
            </a:r>
          </a:p>
          <a:p>
            <a:pPr>
              <a:lnSpc>
                <a:spcPct val="145000"/>
              </a:lnSpc>
              <a:spcAft>
                <a:spcPts val="0"/>
              </a:spcAft>
            </a:pPr>
            <a:r>
              <a:rPr lang="en-US" i="1" dirty="0" err="1" smtClean="0">
                <a:latin typeface="Times New Roman" panose="02020603050405020304" pitchFamily="18" charset="0"/>
                <a:ea typeface="Times New Roman" panose="02020603050405020304" pitchFamily="18" charset="0"/>
                <a:cs typeface="Times New Roman" panose="02020603050405020304" pitchFamily="18" charset="0"/>
              </a:rPr>
              <a:t>Trong</a:t>
            </a:r>
            <a:r>
              <a:rPr lang="en-US"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xác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i="1"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75"/>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Theo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đồ</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tả</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liên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HCl</a:t>
            </a:r>
            <a:r>
              <a:rPr lang="en-US" dirty="0">
                <a:latin typeface="Times New Roman" panose="02020603050405020304" pitchFamily="18" charset="0"/>
                <a:ea typeface="Times New Roman" panose="02020603050405020304" pitchFamily="18" charset="0"/>
                <a:cs typeface="Times New Roman" panose="02020603050405020304" pitchFamily="18" charset="0"/>
              </a:rPr>
              <a:t> ta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ts val="920"/>
              </a:lnSpc>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78000"/>
              </a:lnSpc>
              <a:spcAft>
                <a:spcPts val="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cặp</a:t>
            </a:r>
            <a:r>
              <a:rPr lang="en-US" dirty="0">
                <a:latin typeface="Times New Roman" panose="02020603050405020304" pitchFamily="18" charset="0"/>
                <a:ea typeface="Times New Roman" panose="02020603050405020304" pitchFamily="18" charset="0"/>
                <a:cs typeface="Times New Roman" panose="02020603050405020304" pitchFamily="18" charset="0"/>
              </a:rPr>
              <a:t> electron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dirty="0">
                <a:latin typeface="Times New Roman" panose="02020603050405020304" pitchFamily="18" charset="0"/>
                <a:ea typeface="Times New Roman" panose="02020603050405020304" pitchFamily="18" charset="0"/>
                <a:cs typeface="Times New Roman" panose="02020603050405020304" pitchFamily="18" charset="0"/>
              </a:rPr>
              <a:t> H</a:t>
            </a:r>
            <a:r>
              <a:rPr lang="en-US" dirty="0">
                <a:latin typeface="Times New Roman" panose="02020603050405020304" pitchFamily="18" charset="0"/>
                <a:ea typeface="Cambria Math" panose="020405030504060302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latin typeface="Times New Roman" panose="02020603050405020304" pitchFamily="18" charset="0"/>
                <a:ea typeface="Times New Roman" panose="02020603050405020304" pitchFamily="18" charset="0"/>
                <a:cs typeface="Times New Roman" panose="02020603050405020304" pitchFamily="18" charset="0"/>
              </a:rPr>
              <a:t> Cl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dirty="0">
                <a:latin typeface="Times New Roman" panose="02020603050405020304" pitchFamily="18" charset="0"/>
                <a:ea typeface="Times New Roman" panose="02020603050405020304" pitchFamily="18" charset="0"/>
                <a:cs typeface="Times New Roman" panose="02020603050405020304" pitchFamily="18" charset="0"/>
              </a:rPr>
              <a:t> I.</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7583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24151" y="2787227"/>
            <a:ext cx="8424333" cy="2030535"/>
          </a:xfrm>
          <a:prstGeom prst="rect">
            <a:avLst/>
          </a:prstGeom>
        </p:spPr>
        <p:txBody>
          <a:bodyPr vert="horz" wrap="square" lIns="0" tIns="16933" rIns="0" bIns="0" rtlCol="0">
            <a:spAutoFit/>
          </a:bodyPr>
          <a:lstStyle/>
          <a:p>
            <a:pPr algn="ctr">
              <a:spcBef>
                <a:spcPts val="133"/>
              </a:spcBef>
            </a:pPr>
            <a:r>
              <a:rPr lang="en-US" sz="4267" b="1" spc="-400" dirty="0" err="1" smtClean="0">
                <a:solidFill>
                  <a:srgbClr val="253D68"/>
                </a:solidFill>
                <a:latin typeface="Verdana"/>
                <a:cs typeface="Verdana"/>
              </a:rPr>
              <a:t>Bài</a:t>
            </a:r>
            <a:r>
              <a:rPr lang="en-US" sz="4267" b="1" spc="-400" dirty="0" smtClean="0">
                <a:solidFill>
                  <a:srgbClr val="253D68"/>
                </a:solidFill>
                <a:latin typeface="Verdana"/>
                <a:cs typeface="Verdana"/>
              </a:rPr>
              <a:t> 7: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trị</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và</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công</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thức</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hoá</a:t>
            </a:r>
            <a:r>
              <a:rPr lang="en-US" sz="4267" b="1" spc="-400" dirty="0" smtClean="0">
                <a:solidFill>
                  <a:srgbClr val="253D68"/>
                </a:solidFill>
                <a:latin typeface="Verdana"/>
                <a:cs typeface="Verdana"/>
              </a:rPr>
              <a:t> </a:t>
            </a:r>
            <a:r>
              <a:rPr lang="en-US" sz="4267" b="1" spc="-400" dirty="0" err="1" smtClean="0">
                <a:solidFill>
                  <a:srgbClr val="253D68"/>
                </a:solidFill>
                <a:latin typeface="Verdana"/>
                <a:cs typeface="Verdana"/>
              </a:rPr>
              <a:t>học</a:t>
            </a:r>
            <a:endParaRPr sz="4267" dirty="0">
              <a:latin typeface="Verdana"/>
              <a:cs typeface="Verdana"/>
            </a:endParaRPr>
          </a:p>
          <a:p>
            <a:pPr marR="124457" algn="ctr">
              <a:spcBef>
                <a:spcPts val="2927"/>
              </a:spcBef>
            </a:pPr>
            <a:r>
              <a:rPr sz="2133" b="1" spc="-7" dirty="0" smtClean="0">
                <a:latin typeface="Comfortaa"/>
                <a:cs typeface="Comfortaa"/>
              </a:rPr>
              <a:t>(</a:t>
            </a:r>
            <a:r>
              <a:rPr lang="en-US" sz="2133" b="1" spc="-7" dirty="0" smtClean="0">
                <a:latin typeface="Comfortaa"/>
                <a:cs typeface="Comfortaa"/>
              </a:rPr>
              <a:t>3</a:t>
            </a:r>
            <a:r>
              <a:rPr sz="2133" b="1" dirty="0" smtClean="0">
                <a:latin typeface="Comfortaa"/>
                <a:cs typeface="Comfortaa"/>
              </a:rPr>
              <a:t> </a:t>
            </a:r>
            <a:r>
              <a:rPr sz="2133" b="1" spc="-7" dirty="0">
                <a:latin typeface="Comfortaa"/>
                <a:cs typeface="Comfortaa"/>
              </a:rPr>
              <a:t>tiết)</a:t>
            </a:r>
            <a:endParaRPr sz="2133" dirty="0">
              <a:latin typeface="Comfortaa"/>
              <a:cs typeface="Comforta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73150" cy="6858000"/>
          </a:xfrm>
          <a:prstGeom prst="rect">
            <a:avLst/>
          </a:prstGeom>
        </p:spPr>
      </p:pic>
      <p:sp>
        <p:nvSpPr>
          <p:cNvPr id="4" name="Oval 3"/>
          <p:cNvSpPr/>
          <p:nvPr/>
        </p:nvSpPr>
        <p:spPr>
          <a:xfrm>
            <a:off x="7471953" y="209006"/>
            <a:ext cx="1175658"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C00000"/>
                </a:solidFill>
              </a:rPr>
              <a:t>2.1</a:t>
            </a:r>
            <a:endParaRPr lang="en-US" sz="3200" dirty="0">
              <a:solidFill>
                <a:srgbClr val="C00000"/>
              </a:solidFill>
            </a:endParaRPr>
          </a:p>
        </p:txBody>
      </p:sp>
    </p:spTree>
    <p:extLst>
      <p:ext uri="{BB962C8B-B14F-4D97-AF65-F5344CB8AC3E}">
        <p14:creationId xmlns:p14="http://schemas.microsoft.com/office/powerpoint/2010/main" val="1891657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42914"/>
            <a:ext cx="10492254" cy="2393954"/>
          </a:xfrm>
          <a:prstGeom prst="rect">
            <a:avLst/>
          </a:prstGeom>
        </p:spPr>
      </p:pic>
      <p:sp>
        <p:nvSpPr>
          <p:cNvPr id="3" name="Title 1"/>
          <p:cNvSpPr txBox="1">
            <a:spLocks/>
          </p:cNvSpPr>
          <p:nvPr/>
        </p:nvSpPr>
        <p:spPr>
          <a:xfrm>
            <a:off x="838200" y="86151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latin typeface="Times New Roman" panose="02020603050405020304" pitchFamily="18" charset="0"/>
                <a:cs typeface="Times New Roman" panose="02020603050405020304" pitchFamily="18" charset="0"/>
              </a:rPr>
              <a:t>PHIẾU HỌC TẬP 2.2</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167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53" y="627017"/>
            <a:ext cx="12348754" cy="6074229"/>
          </a:xfrm>
          <a:prstGeom prst="rect">
            <a:avLst/>
          </a:prstGeom>
        </p:spPr>
      </p:pic>
      <p:sp>
        <p:nvSpPr>
          <p:cNvPr id="6" name="Flowchart: Delay 5"/>
          <p:cNvSpPr/>
          <p:nvPr/>
        </p:nvSpPr>
        <p:spPr>
          <a:xfrm>
            <a:off x="0" y="0"/>
            <a:ext cx="4140926" cy="627017"/>
          </a:xfrm>
          <a:prstGeom prst="flowChartDelay">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anose="02020603050405020304" pitchFamily="18" charset="0"/>
                <a:cs typeface="Times New Roman" panose="02020603050405020304" pitchFamily="18" charset="0"/>
              </a:rPr>
              <a:t>2. </a:t>
            </a:r>
            <a:r>
              <a:rPr lang="en-US" sz="3600" dirty="0" err="1" smtClean="0">
                <a:solidFill>
                  <a:schemeClr val="tx1"/>
                </a:solidFill>
                <a:latin typeface="Times New Roman" panose="02020603050405020304" pitchFamily="18" charset="0"/>
                <a:cs typeface="Times New Roman" panose="02020603050405020304" pitchFamily="18" charset="0"/>
              </a:rPr>
              <a:t>Quy</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tắc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hoá</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trị</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88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56300107"/>
              </p:ext>
            </p:extLst>
          </p:nvPr>
        </p:nvGraphicFramePr>
        <p:xfrm>
          <a:off x="1431834" y="1365862"/>
          <a:ext cx="9057639" cy="1853346"/>
        </p:xfrm>
        <a:graphic>
          <a:graphicData uri="http://schemas.openxmlformats.org/drawingml/2006/table">
            <a:tbl>
              <a:tblPr/>
              <a:tblGrid>
                <a:gridCol w="905764">
                  <a:extLst>
                    <a:ext uri="{9D8B030D-6E8A-4147-A177-3AD203B41FA5}">
                      <a16:colId xmlns:a16="http://schemas.microsoft.com/office/drawing/2014/main" val="898051608"/>
                    </a:ext>
                  </a:extLst>
                </a:gridCol>
                <a:gridCol w="2065142">
                  <a:extLst>
                    <a:ext uri="{9D8B030D-6E8A-4147-A177-3AD203B41FA5}">
                      <a16:colId xmlns:a16="http://schemas.microsoft.com/office/drawing/2014/main" val="3472104559"/>
                    </a:ext>
                  </a:extLst>
                </a:gridCol>
                <a:gridCol w="3206404">
                  <a:extLst>
                    <a:ext uri="{9D8B030D-6E8A-4147-A177-3AD203B41FA5}">
                      <a16:colId xmlns:a16="http://schemas.microsoft.com/office/drawing/2014/main" val="3912481268"/>
                    </a:ext>
                  </a:extLst>
                </a:gridCol>
                <a:gridCol w="2880329">
                  <a:extLst>
                    <a:ext uri="{9D8B030D-6E8A-4147-A177-3AD203B41FA5}">
                      <a16:colId xmlns:a16="http://schemas.microsoft.com/office/drawing/2014/main" val="2616253677"/>
                    </a:ext>
                  </a:extLst>
                </a:gridCol>
              </a:tblGrid>
              <a:tr h="221641">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Hóa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 trị</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600" b="1">
                          <a:effectLst/>
                          <a:latin typeface="Times New Roman" panose="02020603050405020304" pitchFamily="18" charset="0"/>
                          <a:ea typeface="Times New Roman" panose="02020603050405020304" pitchFamily="18" charset="0"/>
                          <a:cs typeface="Arial" panose="020B0604020202020204" pitchFamily="34" charset="0"/>
                        </a:rPr>
                        <a:t>Tích của chỉ số và hóa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13490907"/>
                  </a:ext>
                </a:extLst>
              </a:tr>
              <a:tr h="318608">
                <a:tc>
                  <a:txBody>
                    <a:bodyPr/>
                    <a:lstStyle/>
                    <a:p>
                      <a:pPr>
                        <a:spcAft>
                          <a:spcPts val="0"/>
                        </a:spcAft>
                      </a:pPr>
                      <a:r>
                        <a:rPr lang="en-US" sz="12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lưu</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huỳnh</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/carbon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spcAft>
                          <a:spcPts val="0"/>
                        </a:spcAft>
                      </a:pP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trị</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a:t>
                      </a:r>
                      <a:r>
                        <a:rPr lang="en-US" sz="1600" b="1" dirty="0" err="1">
                          <a:effectLst/>
                          <a:latin typeface="Times New Roman" panose="02020603050405020304" pitchFamily="18" charset="0"/>
                          <a:ea typeface="Times New Roman" panose="02020603050405020304" pitchFamily="18" charset="0"/>
                          <a:cs typeface="Arial" panose="020B0604020202020204" pitchFamily="34" charset="0"/>
                        </a:rPr>
                        <a:t>của</a:t>
                      </a:r>
                      <a:r>
                        <a:rPr lang="en-US" sz="1600" b="1" dirty="0">
                          <a:effectLst/>
                          <a:latin typeface="Times New Roman" panose="02020603050405020304" pitchFamily="18" charset="0"/>
                          <a:ea typeface="Times New Roman" panose="02020603050405020304" pitchFamily="18" charset="0"/>
                          <a:cs typeface="Arial" panose="020B0604020202020204" pitchFamily="34" charset="0"/>
                        </a:rPr>
                        <a:t> hydrogen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49290986"/>
                  </a:ext>
                </a:extLst>
              </a:tr>
              <a:tr h="110820">
                <a:tc>
                  <a:txBody>
                    <a:bodyPr/>
                    <a:lstStyle/>
                    <a:p>
                      <a:pPr>
                        <a:spcAft>
                          <a:spcPts val="0"/>
                        </a:spcAft>
                      </a:pPr>
                      <a:r>
                        <a:rPr lang="en-US" sz="7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777930"/>
                  </a:ext>
                </a:extLst>
              </a:tr>
              <a:tr h="274412">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2</a:t>
                      </a:r>
                      <a:r>
                        <a:rPr lang="en-US" sz="1600" dirty="0">
                          <a:effectLst/>
                          <a:latin typeface="Times New Roman" panose="02020603050405020304" pitchFamily="18" charset="0"/>
                          <a:ea typeface="Times New Roman" panose="02020603050405020304" pitchFamily="18" charset="0"/>
                          <a:cs typeface="Arial" panose="020B0604020202020204" pitchFamily="34" charset="0"/>
                        </a:rPr>
                        <a: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1.II</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2.I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6563736"/>
                  </a:ext>
                </a:extLst>
              </a:tr>
              <a:tr h="87073">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413674"/>
                  </a:ext>
                </a:extLst>
              </a:tr>
              <a:tr h="284966">
                <a:tc>
                  <a:txBody>
                    <a:bodyPr/>
                    <a:lstStyle/>
                    <a:p>
                      <a:pPr marL="63500">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CH</a:t>
                      </a:r>
                      <a:r>
                        <a:rPr lang="en-US" sz="1600" baseline="-25000" dirty="0">
                          <a:effectLst/>
                          <a:latin typeface="Times New Roman" panose="02020603050405020304" pitchFamily="18" charset="0"/>
                          <a:ea typeface="Times New Roman" panose="02020603050405020304" pitchFamily="18" charset="0"/>
                          <a:cs typeface="Arial" panose="020B0604020202020204" pitchFamily="34" charset="0"/>
                        </a:rPr>
                        <a:t>4</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IV</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1.IV</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R="812800" algn="r">
                        <a:lnSpc>
                          <a:spcPts val="1540"/>
                        </a:lnSpc>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4.1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58346664"/>
                  </a:ext>
                </a:extLst>
              </a:tr>
              <a:tr h="79817">
                <a:tc>
                  <a:txBody>
                    <a:bodyPr/>
                    <a:lstStyle/>
                    <a:p>
                      <a:pPr>
                        <a:spcAft>
                          <a:spcPts val="0"/>
                        </a:spcAft>
                      </a:pPr>
                      <a:r>
                        <a:rPr lang="en-US" sz="500">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0609097"/>
                  </a:ext>
                </a:extLst>
              </a:tr>
            </a:tbl>
          </a:graphicData>
        </a:graphic>
      </p:graphicFrame>
      <p:sp>
        <p:nvSpPr>
          <p:cNvPr id="4" name="Rectangle 3"/>
          <p:cNvSpPr/>
          <p:nvPr/>
        </p:nvSpPr>
        <p:spPr>
          <a:xfrm>
            <a:off x="1022892" y="3302999"/>
            <a:ext cx="13010606" cy="3217356"/>
          </a:xfrm>
          <a:prstGeom prst="rect">
            <a:avLst/>
          </a:prstGeom>
        </p:spPr>
        <p:txBody>
          <a:bodyPr wrap="square">
            <a:spAutoFit/>
          </a:bodyPr>
          <a:lstStyle/>
          <a:p>
            <a:pPr marL="4445">
              <a:lnSpc>
                <a:spcPct val="96000"/>
              </a:lnSpc>
              <a:spcAft>
                <a:spcPts val="0"/>
              </a:spcAft>
            </a:pP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0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4991100" lvl="0" indent="-342900">
              <a:lnSpc>
                <a:spcPct val="151000"/>
              </a:lnSpc>
              <a:spcAft>
                <a:spcPts val="0"/>
              </a:spcAft>
              <a:buFont typeface="+mj-lt"/>
              <a:buAutoNum type="arabicPeriod"/>
              <a:tabLst>
                <a:tab pos="18288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4991100" lvl="0">
              <a:lnSpc>
                <a:spcPct val="151000"/>
              </a:lnSpc>
              <a:spcAft>
                <a:spcPts val="0"/>
              </a:spcAft>
              <a:tabLst>
                <a:tab pos="18288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1.II = 2.I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79000"/>
              </a:lnSpc>
              <a:spcAft>
                <a:spcPts val="0"/>
              </a:spcAft>
              <a:buFont typeface="Arial" panose="020B0604020202020204" pitchFamily="34" charset="0"/>
              <a:buChar char="⇒"/>
              <a:tabLst>
                <a:tab pos="207645"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82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CH</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marR="4927600">
              <a:lnSpc>
                <a:spcPct val="151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1.IV = 4.I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0"/>
              </a:lnSpc>
              <a:spcAft>
                <a:spcPts val="0"/>
              </a:spcAft>
            </a:pP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marR="12700" lvl="0" indent="-342900">
              <a:lnSpc>
                <a:spcPct val="78000"/>
              </a:lnSpc>
              <a:spcAft>
                <a:spcPts val="0"/>
              </a:spcAft>
              <a:buFont typeface="Arial" panose="020B0604020202020204" pitchFamily="34" charset="0"/>
              <a:buChar char="⇒"/>
              <a:tabLst>
                <a:tab pos="218440" algn="l"/>
              </a:tabLs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22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3" name="Text Box 13"/>
          <p:cNvSpPr txBox="1">
            <a:spLocks noChangeArrowheads="1"/>
          </p:cNvSpPr>
          <p:nvPr/>
        </p:nvSpPr>
        <p:spPr bwMode="auto">
          <a:xfrm>
            <a:off x="6096000" y="1441451"/>
            <a:ext cx="1841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p>
          <a:p>
            <a:endParaRPr lang="en-US" altLang="en-US" sz="3200"/>
          </a:p>
        </p:txBody>
      </p:sp>
      <p:sp>
        <p:nvSpPr>
          <p:cNvPr id="92176" name="Text Box 16"/>
          <p:cNvSpPr txBox="1">
            <a:spLocks noChangeArrowheads="1"/>
          </p:cNvSpPr>
          <p:nvPr/>
        </p:nvSpPr>
        <p:spPr bwMode="auto">
          <a:xfrm>
            <a:off x="1631951" y="620714"/>
            <a:ext cx="892651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u="sng" dirty="0" err="1" smtClean="0">
                <a:solidFill>
                  <a:schemeClr val="accent2"/>
                </a:solidFill>
                <a:latin typeface="Times New Roman" panose="02020603050405020304" pitchFamily="18" charset="0"/>
                <a:cs typeface="Times New Roman" panose="02020603050405020304" pitchFamily="18" charset="0"/>
              </a:rPr>
              <a:t>Quy</a:t>
            </a:r>
            <a:r>
              <a:rPr lang="en-US" altLang="en-US" sz="2800" b="1" u="sng" dirty="0" smtClean="0">
                <a:solidFill>
                  <a:schemeClr val="accent2"/>
                </a:solidFill>
                <a:latin typeface="Times New Roman" panose="02020603050405020304" pitchFamily="18" charset="0"/>
                <a:cs typeface="Times New Roman" panose="02020603050405020304" pitchFamily="18" charset="0"/>
              </a:rPr>
              <a:t> </a:t>
            </a:r>
            <a:r>
              <a:rPr lang="en-US" altLang="en-US" sz="2800" b="1" u="sng" dirty="0" err="1" smtClean="0">
                <a:solidFill>
                  <a:schemeClr val="accent2"/>
                </a:solidFill>
                <a:latin typeface="Times New Roman" panose="02020603050405020304" pitchFamily="18" charset="0"/>
                <a:cs typeface="Times New Roman" panose="02020603050405020304" pitchFamily="18" charset="0"/>
              </a:rPr>
              <a:t>tắc</a:t>
            </a:r>
            <a:r>
              <a:rPr lang="en-US" altLang="en-US" sz="2800" b="1" dirty="0" smtClean="0">
                <a:solidFill>
                  <a:schemeClr val="accent2"/>
                </a:solidFill>
                <a:latin typeface="Times New Roman" panose="02020603050405020304" pitchFamily="18" charset="0"/>
                <a:cs typeface="Times New Roman" panose="02020603050405020304" pitchFamily="18" charset="0"/>
              </a:rPr>
              <a:t>:</a:t>
            </a:r>
            <a:r>
              <a:rPr lang="en-US" altLang="en-US" sz="2800" dirty="0" smtClean="0">
                <a:solidFill>
                  <a:srgbClr val="FF0066"/>
                </a:solidFill>
                <a:latin typeface="Times New Roman" panose="02020603050405020304" pitchFamily="18" charset="0"/>
                <a:cs typeface="Times New Roman" panose="02020603050405020304" pitchFamily="18" charset="0"/>
              </a:rPr>
              <a:t> </a:t>
            </a:r>
            <a:endParaRPr lang="en-US" altLang="en-US" sz="2800" dirty="0">
              <a:solidFill>
                <a:srgbClr val="FF0066"/>
              </a:solidFill>
              <a:latin typeface="Times New Roman" panose="02020603050405020304" pitchFamily="18" charset="0"/>
              <a:cs typeface="Times New Roman" panose="02020603050405020304" pitchFamily="18" charset="0"/>
            </a:endParaRPr>
          </a:p>
          <a:p>
            <a:r>
              <a:rPr lang="en-US" altLang="en-US" sz="2800" dirty="0" err="1" smtClean="0">
                <a:solidFill>
                  <a:srgbClr val="0070C0"/>
                </a:solidFill>
                <a:latin typeface="Times New Roman" panose="02020603050405020304" pitchFamily="18" charset="0"/>
                <a:cs typeface="Times New Roman" panose="02020603050405020304" pitchFamily="18" charset="0"/>
              </a:rPr>
              <a:t>Trong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công</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thức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hoá</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dirty="0" err="1" smtClean="0">
                <a:solidFill>
                  <a:srgbClr val="0070C0"/>
                </a:solidFill>
                <a:latin typeface="Times New Roman" panose="02020603050405020304" pitchFamily="18" charset="0"/>
                <a:cs typeface="Times New Roman" panose="02020603050405020304" pitchFamily="18" charset="0"/>
              </a:rPr>
              <a:t>học</a:t>
            </a:r>
            <a:r>
              <a:rPr lang="en-US" altLang="en-US" sz="2800"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này</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bằng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tích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chỉ</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số</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hoá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trị</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của</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nguyên</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tố</a:t>
            </a:r>
            <a:r>
              <a:rPr lang="en-US" altLang="en-US" sz="2800" b="1" dirty="0" smtClean="0">
                <a:solidFill>
                  <a:srgbClr val="0070C0"/>
                </a:solidFill>
                <a:latin typeface="Times New Roman" panose="02020603050405020304" pitchFamily="18" charset="0"/>
                <a:cs typeface="Times New Roman" panose="02020603050405020304" pitchFamily="18" charset="0"/>
              </a:rPr>
              <a:t> </a:t>
            </a:r>
            <a:r>
              <a:rPr lang="en-US" altLang="en-US" sz="2800" b="1" dirty="0" err="1" smtClean="0">
                <a:solidFill>
                  <a:srgbClr val="0070C0"/>
                </a:solidFill>
                <a:latin typeface="Times New Roman" panose="02020603050405020304" pitchFamily="18" charset="0"/>
                <a:cs typeface="Times New Roman" panose="02020603050405020304" pitchFamily="18" charset="0"/>
              </a:rPr>
              <a:t>kia</a:t>
            </a:r>
            <a:endParaRPr lang="en-US" altLang="en-US" sz="2800" dirty="0">
              <a:solidFill>
                <a:srgbClr val="0070C0"/>
              </a:solidFill>
              <a:latin typeface="Times New Roman" panose="02020603050405020304" pitchFamily="18" charset="0"/>
              <a:cs typeface="Times New Roman" panose="02020603050405020304" pitchFamily="18" charset="0"/>
            </a:endParaRPr>
          </a:p>
          <a:p>
            <a:r>
              <a:rPr lang="en-US" altLang="en-US" sz="1600"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 </a:t>
            </a:r>
            <a:r>
              <a:rPr lang="vi-VN" altLang="en-US" dirty="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a </a:t>
            </a:r>
            <a:r>
              <a:rPr lang="en-US" altLang="en-US" dirty="0" smtClean="0">
                <a:solidFill>
                  <a:srgbClr val="000099"/>
                </a:solidFill>
                <a:latin typeface="Times New Roman" panose="02020603050405020304" pitchFamily="18" charset="0"/>
                <a:cs typeface="Times New Roman" panose="02020603050405020304" pitchFamily="18" charset="0"/>
              </a:rPr>
              <a:t>    </a:t>
            </a:r>
            <a:r>
              <a:rPr lang="en-US" altLang="en-US" dirty="0">
                <a:solidFill>
                  <a:srgbClr val="000099"/>
                </a:solidFill>
                <a:latin typeface="Times New Roman" panose="02020603050405020304" pitchFamily="18" charset="0"/>
                <a:cs typeface="Times New Roman" panose="02020603050405020304" pitchFamily="18" charset="0"/>
              </a:rPr>
              <a:t>b</a:t>
            </a:r>
            <a:endParaRPr lang="en-US" altLang="en-US" sz="1600" dirty="0">
              <a:solidFill>
                <a:srgbClr val="000099"/>
              </a:solidFill>
              <a:latin typeface="Times New Roman" panose="02020603050405020304" pitchFamily="18" charset="0"/>
              <a:cs typeface="Times New Roman" panose="02020603050405020304" pitchFamily="18" charset="0"/>
            </a:endParaRPr>
          </a:p>
          <a:p>
            <a:r>
              <a:rPr lang="en-US" altLang="en-US" sz="3200" dirty="0">
                <a:solidFill>
                  <a:srgbClr val="000099"/>
                </a:solidFill>
                <a:latin typeface="Times New Roman" panose="02020603050405020304" pitchFamily="18" charset="0"/>
                <a:cs typeface="Times New Roman" panose="02020603050405020304" pitchFamily="18" charset="0"/>
              </a:rPr>
              <a:t>Ta </a:t>
            </a:r>
            <a:r>
              <a:rPr lang="en-US" altLang="en-US" sz="3200" dirty="0" err="1">
                <a:solidFill>
                  <a:srgbClr val="000099"/>
                </a:solidFill>
                <a:latin typeface="Times New Roman" panose="02020603050405020304" pitchFamily="18" charset="0"/>
                <a:cs typeface="Times New Roman" panose="02020603050405020304" pitchFamily="18" charset="0"/>
              </a:rPr>
              <a:t>có</a:t>
            </a:r>
            <a:r>
              <a:rPr lang="en-US" altLang="en-US" sz="3200" dirty="0">
                <a:solidFill>
                  <a:srgbClr val="000099"/>
                </a:solidFill>
                <a:latin typeface="Times New Roman" panose="02020603050405020304" pitchFamily="18" charset="0"/>
                <a:cs typeface="Times New Roman" panose="02020603050405020304" pitchFamily="18" charset="0"/>
              </a:rPr>
              <a:t>: </a:t>
            </a:r>
            <a:r>
              <a:rPr lang="en-US" altLang="en-US" sz="3200" dirty="0" err="1">
                <a:solidFill>
                  <a:srgbClr val="000099"/>
                </a:solidFill>
                <a:latin typeface="Times New Roman" panose="02020603050405020304" pitchFamily="18" charset="0"/>
                <a:cs typeface="Times New Roman" panose="02020603050405020304" pitchFamily="18" charset="0"/>
              </a:rPr>
              <a:t>A</a:t>
            </a:r>
            <a:r>
              <a:rPr lang="en-US" altLang="en-US" sz="3200" baseline="-25000" dirty="0" err="1">
                <a:solidFill>
                  <a:srgbClr val="000099"/>
                </a:solidFill>
                <a:latin typeface="Times New Roman" panose="02020603050405020304" pitchFamily="18" charset="0"/>
                <a:cs typeface="Times New Roman" panose="02020603050405020304" pitchFamily="18" charset="0"/>
              </a:rPr>
              <a:t>x</a:t>
            </a:r>
            <a:r>
              <a:rPr lang="en-US" altLang="en-US" sz="3200" dirty="0" err="1">
                <a:solidFill>
                  <a:srgbClr val="000099"/>
                </a:solidFill>
                <a:latin typeface="Times New Roman" panose="02020603050405020304" pitchFamily="18" charset="0"/>
                <a:cs typeface="Times New Roman" panose="02020603050405020304" pitchFamily="18" charset="0"/>
              </a:rPr>
              <a:t>B</a:t>
            </a:r>
            <a:r>
              <a:rPr lang="en-US" altLang="en-US" sz="3200" baseline="-25000" dirty="0" err="1">
                <a:solidFill>
                  <a:srgbClr val="000099"/>
                </a:solidFill>
                <a:latin typeface="Times New Roman" panose="02020603050405020304" pitchFamily="18" charset="0"/>
                <a:cs typeface="Times New Roman" panose="02020603050405020304" pitchFamily="18" charset="0"/>
              </a:rPr>
              <a:t>y</a:t>
            </a:r>
            <a:r>
              <a:rPr lang="en-US" altLang="en-US" sz="3200" dirty="0">
                <a:solidFill>
                  <a:srgbClr val="000099"/>
                </a:solidFill>
                <a:latin typeface="Times New Roman" panose="02020603050405020304" pitchFamily="18" charset="0"/>
                <a:cs typeface="Times New Roman" panose="02020603050405020304" pitchFamily="18" charset="0"/>
              </a:rPr>
              <a:t>  =&gt;  x .a = y. b</a:t>
            </a:r>
            <a:endParaRPr lang="en-US" altLang="en-US" sz="3200" i="1" dirty="0">
              <a:solidFill>
                <a:srgbClr val="000099"/>
              </a:solidFill>
              <a:latin typeface="Times New Roman" panose="02020603050405020304" pitchFamily="18" charset="0"/>
              <a:cs typeface="Times New Roman" panose="02020603050405020304" pitchFamily="18" charset="0"/>
            </a:endParaRPr>
          </a:p>
        </p:txBody>
      </p:sp>
      <p:sp>
        <p:nvSpPr>
          <p:cNvPr id="92177" name="Text Box 17"/>
          <p:cNvSpPr txBox="1">
            <a:spLocks noChangeArrowheads="1"/>
          </p:cNvSpPr>
          <p:nvPr/>
        </p:nvSpPr>
        <p:spPr bwMode="auto">
          <a:xfrm>
            <a:off x="1487487" y="3789363"/>
            <a:ext cx="8963026"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i="1" dirty="0">
                <a:latin typeface="Comic Sans MS" panose="030F0702030302020204" pitchFamily="66" charset="0"/>
              </a:rPr>
              <a:t>*</a:t>
            </a:r>
            <a:r>
              <a:rPr lang="en-US" altLang="en-US" sz="2800" i="1" dirty="0" err="1">
                <a:solidFill>
                  <a:srgbClr val="003300"/>
                </a:solidFill>
                <a:latin typeface="Comic Sans MS" panose="030F0702030302020204" pitchFamily="66" charset="0"/>
              </a:rPr>
              <a:t>Quy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tắc</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này</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đúng</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cả</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khi</a:t>
            </a:r>
            <a:r>
              <a:rPr lang="en-US" altLang="en-US" sz="2800" i="1" dirty="0">
                <a:solidFill>
                  <a:srgbClr val="003300"/>
                </a:solidFill>
                <a:latin typeface="Comic Sans MS" panose="030F0702030302020204" pitchFamily="66" charset="0"/>
              </a:rPr>
              <a:t>  B </a:t>
            </a:r>
            <a:r>
              <a:rPr lang="en-US" altLang="en-US" sz="2800" i="1" dirty="0" err="1">
                <a:solidFill>
                  <a:srgbClr val="003300"/>
                </a:solidFill>
                <a:latin typeface="Comic Sans MS" panose="030F0702030302020204" pitchFamily="66" charset="0"/>
              </a:rPr>
              <a:t>là</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nhóm</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nguyên</a:t>
            </a:r>
            <a:r>
              <a:rPr lang="en-US" altLang="en-US" sz="2800" i="1" dirty="0">
                <a:solidFill>
                  <a:srgbClr val="003300"/>
                </a:solidFill>
                <a:latin typeface="Comic Sans MS" panose="030F0702030302020204" pitchFamily="66" charset="0"/>
              </a:rPr>
              <a:t> </a:t>
            </a:r>
            <a:r>
              <a:rPr lang="en-US" altLang="en-US" sz="2800" i="1" dirty="0" err="1">
                <a:solidFill>
                  <a:srgbClr val="003300"/>
                </a:solidFill>
                <a:latin typeface="Comic Sans MS" panose="030F0702030302020204" pitchFamily="66" charset="0"/>
              </a:rPr>
              <a:t>tử</a:t>
            </a:r>
            <a:endParaRPr lang="en-US" altLang="en-US" sz="2800" i="1" dirty="0">
              <a:solidFill>
                <a:srgbClr val="003300"/>
              </a:solidFill>
              <a:latin typeface="Comic Sans MS" panose="030F0702030302020204" pitchFamily="66" charset="0"/>
            </a:endParaRPr>
          </a:p>
          <a:p>
            <a:endParaRPr lang="en-US" altLang="en-US" sz="2800" dirty="0">
              <a:latin typeface="Comic Sans MS" panose="030F0702030302020204" pitchFamily="66" charset="0"/>
            </a:endParaRPr>
          </a:p>
          <a:p>
            <a:r>
              <a:rPr lang="en-US" altLang="en-US" sz="2800" dirty="0">
                <a:latin typeface="Comic Sans MS" panose="030F0702030302020204" pitchFamily="66" charset="0"/>
              </a:rPr>
              <a:t>VD:  II    I</a:t>
            </a:r>
          </a:p>
          <a:p>
            <a:r>
              <a:rPr lang="en-US" altLang="en-US" sz="2800" dirty="0">
                <a:latin typeface="Comic Sans MS" panose="030F0702030302020204" pitchFamily="66" charset="0"/>
              </a:rPr>
              <a:t>       Zn (OH)</a:t>
            </a:r>
            <a:r>
              <a:rPr lang="en-US" altLang="en-US" sz="2800" baseline="-25000" dirty="0">
                <a:latin typeface="Comic Sans MS" panose="030F0702030302020204" pitchFamily="66" charset="0"/>
              </a:rPr>
              <a:t>2</a:t>
            </a:r>
            <a:r>
              <a:rPr lang="en-US" altLang="en-US" sz="2800" dirty="0">
                <a:latin typeface="Comic Sans MS" panose="030F0702030302020204" pitchFamily="66" charset="0"/>
              </a:rPr>
              <a:t>                     </a:t>
            </a:r>
          </a:p>
          <a:p>
            <a:r>
              <a:rPr lang="en-US" altLang="en-US" sz="2800" dirty="0">
                <a:latin typeface="Comic Sans MS" panose="030F0702030302020204" pitchFamily="66" charset="0"/>
              </a:rPr>
              <a:t>         </a:t>
            </a:r>
          </a:p>
          <a:p>
            <a:r>
              <a:rPr lang="en-US" altLang="en-US" sz="3200" dirty="0">
                <a:latin typeface="Comic Sans MS" panose="030F0702030302020204" pitchFamily="66" charset="0"/>
              </a:rPr>
              <a:t>      Ta </a:t>
            </a:r>
            <a:r>
              <a:rPr lang="en-US" altLang="en-US" sz="3200" dirty="0" err="1">
                <a:latin typeface="Comic Sans MS" panose="030F0702030302020204" pitchFamily="66" charset="0"/>
              </a:rPr>
              <a:t>có</a:t>
            </a:r>
            <a:r>
              <a:rPr lang="en-US" altLang="en-US" sz="3200" dirty="0">
                <a:solidFill>
                  <a:schemeClr val="accent2"/>
                </a:solidFill>
                <a:latin typeface="Comic Sans MS" panose="030F0702030302020204" pitchFamily="66" charset="0"/>
              </a:rPr>
              <a:t>: </a:t>
            </a:r>
            <a:r>
              <a:rPr lang="en-US" altLang="en-US" sz="3200" b="1" dirty="0">
                <a:solidFill>
                  <a:schemeClr val="accent2"/>
                </a:solidFill>
                <a:latin typeface="Comic Sans MS" panose="030F0702030302020204" pitchFamily="66" charset="0"/>
              </a:rPr>
              <a:t>1.II  =2. I </a:t>
            </a:r>
          </a:p>
          <a:p>
            <a:endParaRPr lang="en-US" altLang="en-US" sz="3200" b="1" i="1" dirty="0">
              <a:solidFill>
                <a:schemeClr val="accent2"/>
              </a:solidFill>
              <a:latin typeface="Comic Sans MS" panose="030F0702030302020204" pitchFamily="66" charset="0"/>
            </a:endParaRPr>
          </a:p>
        </p:txBody>
      </p:sp>
    </p:spTree>
    <p:extLst>
      <p:ext uri="{BB962C8B-B14F-4D97-AF65-F5344CB8AC3E}">
        <p14:creationId xmlns:p14="http://schemas.microsoft.com/office/powerpoint/2010/main" val="1581918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nodePh="1">
                                  <p:stCondLst>
                                    <p:cond delay="0"/>
                                  </p:stCondLst>
                                  <p:endCondLst>
                                    <p:cond evt="begin" delay="0"/>
                                  </p:endCondLst>
                                  <p:childTnLst>
                                    <p:set>
                                      <p:cBhvr>
                                        <p:cTn id="6" dur="1" fill="hold">
                                          <p:stCondLst>
                                            <p:cond delay="0"/>
                                          </p:stCondLst>
                                        </p:cTn>
                                        <p:tgtEl>
                                          <p:spTgt spid="92173"/>
                                        </p:tgtEl>
                                        <p:attrNameLst>
                                          <p:attrName>style.visibility</p:attrName>
                                        </p:attrNameLst>
                                      </p:cBhvr>
                                      <p:to>
                                        <p:strVal val="visible"/>
                                      </p:to>
                                    </p:set>
                                    <p:animEffect transition="in" filter="diamond(in)">
                                      <p:cBhvr>
                                        <p:cTn id="7" dur="2000"/>
                                        <p:tgtEl>
                                          <p:spTgt spid="92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2176"/>
                                        </p:tgtEl>
                                        <p:attrNameLst>
                                          <p:attrName>style.visibility</p:attrName>
                                        </p:attrNameLst>
                                      </p:cBhvr>
                                      <p:to>
                                        <p:strVal val="visible"/>
                                      </p:to>
                                    </p:set>
                                    <p:animEffect transition="in" filter="fade">
                                      <p:cBhvr>
                                        <p:cTn id="12" dur="800" decel="100000"/>
                                        <p:tgtEl>
                                          <p:spTgt spid="92176"/>
                                        </p:tgtEl>
                                      </p:cBhvr>
                                    </p:animEffect>
                                    <p:anim calcmode="lin" valueType="num">
                                      <p:cBhvr>
                                        <p:cTn id="13" dur="800" decel="100000" fill="hold"/>
                                        <p:tgtEl>
                                          <p:spTgt spid="92176"/>
                                        </p:tgtEl>
                                        <p:attrNameLst>
                                          <p:attrName>style.rotation</p:attrName>
                                        </p:attrNameLst>
                                      </p:cBhvr>
                                      <p:tavLst>
                                        <p:tav tm="0">
                                          <p:val>
                                            <p:fltVal val="-90"/>
                                          </p:val>
                                        </p:tav>
                                        <p:tav tm="100000">
                                          <p:val>
                                            <p:fltVal val="0"/>
                                          </p:val>
                                        </p:tav>
                                      </p:tavLst>
                                    </p:anim>
                                    <p:anim calcmode="lin" valueType="num">
                                      <p:cBhvr>
                                        <p:cTn id="14" dur="800" decel="100000" fill="hold"/>
                                        <p:tgtEl>
                                          <p:spTgt spid="92176"/>
                                        </p:tgtEl>
                                        <p:attrNameLst>
                                          <p:attrName>ppt_x</p:attrName>
                                        </p:attrNameLst>
                                      </p:cBhvr>
                                      <p:tavLst>
                                        <p:tav tm="0">
                                          <p:val>
                                            <p:strVal val="#ppt_x+0.4"/>
                                          </p:val>
                                        </p:tav>
                                        <p:tav tm="100000">
                                          <p:val>
                                            <p:strVal val="#ppt_x-0.05"/>
                                          </p:val>
                                        </p:tav>
                                      </p:tavLst>
                                    </p:anim>
                                    <p:anim calcmode="lin" valueType="num">
                                      <p:cBhvr>
                                        <p:cTn id="15" dur="800" decel="100000" fill="hold"/>
                                        <p:tgtEl>
                                          <p:spTgt spid="9217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217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2176"/>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2177"/>
                                        </p:tgtEl>
                                        <p:attrNameLst>
                                          <p:attrName>style.visibility</p:attrName>
                                        </p:attrNameLst>
                                      </p:cBhvr>
                                      <p:to>
                                        <p:strVal val="visible"/>
                                      </p:to>
                                    </p:set>
                                    <p:animEffect transition="in" filter="fade">
                                      <p:cBhvr>
                                        <p:cTn id="22" dur="800" decel="100000"/>
                                        <p:tgtEl>
                                          <p:spTgt spid="92177"/>
                                        </p:tgtEl>
                                      </p:cBhvr>
                                    </p:animEffect>
                                    <p:anim calcmode="lin" valueType="num">
                                      <p:cBhvr>
                                        <p:cTn id="23" dur="800" decel="100000" fill="hold"/>
                                        <p:tgtEl>
                                          <p:spTgt spid="92177"/>
                                        </p:tgtEl>
                                        <p:attrNameLst>
                                          <p:attrName>style.rotation</p:attrName>
                                        </p:attrNameLst>
                                      </p:cBhvr>
                                      <p:tavLst>
                                        <p:tav tm="0">
                                          <p:val>
                                            <p:fltVal val="-90"/>
                                          </p:val>
                                        </p:tav>
                                        <p:tav tm="100000">
                                          <p:val>
                                            <p:fltVal val="0"/>
                                          </p:val>
                                        </p:tav>
                                      </p:tavLst>
                                    </p:anim>
                                    <p:anim calcmode="lin" valueType="num">
                                      <p:cBhvr>
                                        <p:cTn id="24" dur="800" decel="100000" fill="hold"/>
                                        <p:tgtEl>
                                          <p:spTgt spid="92177"/>
                                        </p:tgtEl>
                                        <p:attrNameLst>
                                          <p:attrName>ppt_x</p:attrName>
                                        </p:attrNameLst>
                                      </p:cBhvr>
                                      <p:tavLst>
                                        <p:tav tm="0">
                                          <p:val>
                                            <p:strVal val="#ppt_x+0.4"/>
                                          </p:val>
                                        </p:tav>
                                        <p:tav tm="100000">
                                          <p:val>
                                            <p:strVal val="#ppt_x-0.05"/>
                                          </p:val>
                                        </p:tav>
                                      </p:tavLst>
                                    </p:anim>
                                    <p:anim calcmode="lin" valueType="num">
                                      <p:cBhvr>
                                        <p:cTn id="25" dur="800" decel="100000" fill="hold"/>
                                        <p:tgtEl>
                                          <p:spTgt spid="9217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217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217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p:bldP spid="92176" grpId="0"/>
      <p:bldP spid="9217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32" y="2194560"/>
            <a:ext cx="11499946" cy="2338251"/>
          </a:xfrm>
          <a:prstGeom prst="rect">
            <a:avLst/>
          </a:prstGeom>
        </p:spPr>
      </p:pic>
      <p:sp>
        <p:nvSpPr>
          <p:cNvPr id="3" name="TextBox 2"/>
          <p:cNvSpPr txBox="1"/>
          <p:nvPr/>
        </p:nvSpPr>
        <p:spPr>
          <a:xfrm>
            <a:off x="927462" y="1486674"/>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828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532882" y="518564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958784"/>
          </a:xfrm>
          <a:prstGeom prst="rect">
            <a:avLst/>
          </a:prstGeom>
        </p:spPr>
        <p:txBody>
          <a:bodyPr vert="horz" wrap="square" lIns="0" tIns="16933" rIns="0" bIns="0" rtlCol="0">
            <a:spAutoFit/>
          </a:bodyPr>
          <a:lstStyle/>
          <a:p>
            <a:pPr algn="ctr">
              <a:spcBef>
                <a:spcPts val="133"/>
              </a:spcBef>
            </a:pPr>
            <a:r>
              <a:rPr lang="en-US" sz="4267" b="1" spc="-400" dirty="0" smtClean="0">
                <a:solidFill>
                  <a:srgbClr val="FF0000"/>
                </a:solidFill>
                <a:latin typeface="Verdana"/>
                <a:cs typeface="Verdana"/>
              </a:rPr>
              <a:t>III.  LẬP CÔNG THỨC HOÁ HỌC CỦA HỢP CHẤT</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khi</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biết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trị</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3</a:t>
            </a:r>
            <a:endParaRPr sz="5400" dirty="0">
              <a:solidFill>
                <a:schemeClr val="bg1"/>
              </a:solidFill>
            </a:endParaRPr>
          </a:p>
        </p:txBody>
      </p:sp>
    </p:spTree>
    <p:extLst>
      <p:ext uri="{BB962C8B-B14F-4D97-AF65-F5344CB8AC3E}">
        <p14:creationId xmlns:p14="http://schemas.microsoft.com/office/powerpoint/2010/main" val="1980214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5"/>
          <p:cNvSpPr>
            <a:spLocks noChangeArrowheads="1"/>
          </p:cNvSpPr>
          <p:nvPr/>
        </p:nvSpPr>
        <p:spPr bwMode="auto">
          <a:xfrm>
            <a:off x="1690688" y="333238"/>
            <a:ext cx="8972550" cy="6577013"/>
          </a:xfrm>
          <a:prstGeom prst="flowChartAlternateProcess">
            <a:avLst/>
          </a:prstGeom>
          <a:solidFill>
            <a:srgbClr val="FFFFCC"/>
          </a:solidFill>
          <a:ln w="57150">
            <a:solidFill>
              <a:srgbClr val="0000FF"/>
            </a:solidFill>
            <a:miter lim="800000"/>
            <a:headEnd/>
            <a:tailEnd/>
          </a:ln>
        </p:spPr>
        <p:txBody>
          <a:bodyPr wrap="none" anchor="ctr"/>
          <a:lstStyle/>
          <a:p>
            <a:pPr algn="ctr"/>
            <a:r>
              <a:rPr lang="en-US" altLang="en-US" sz="2800">
                <a:latin typeface="Comic Sans MS" panose="030F0702030302020204" pitchFamily="66" charset="0"/>
              </a:rPr>
              <a:t>       </a:t>
            </a:r>
          </a:p>
        </p:txBody>
      </p:sp>
      <p:sp>
        <p:nvSpPr>
          <p:cNvPr id="36867" name="Text Box 8"/>
          <p:cNvSpPr txBox="1">
            <a:spLocks noChangeArrowheads="1"/>
          </p:cNvSpPr>
          <p:nvPr/>
        </p:nvSpPr>
        <p:spPr bwMode="auto">
          <a:xfrm>
            <a:off x="2757488" y="2841625"/>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sz="3200">
              <a:latin typeface="Comic Sans MS" panose="030F0702030302020204" pitchFamily="66" charset="0"/>
            </a:endParaRPr>
          </a:p>
        </p:txBody>
      </p:sp>
      <p:graphicFrame>
        <p:nvGraphicFramePr>
          <p:cNvPr id="36868"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5135" r:id="rId4" imgW="114151" imgH="215619" progId="Equation.DSMT4">
                  <p:embed/>
                </p:oleObj>
              </mc:Choice>
              <mc:Fallback>
                <p:oleObj r:id="rId4" imgW="114151" imgH="215619" progId="Equation.DSMT4">
                  <p:embed/>
                  <p:pic>
                    <p:nvPicPr>
                      <p:cNvPr id="36868"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6869" name="Text Box 10"/>
          <p:cNvSpPr txBox="1">
            <a:spLocks noChangeArrowheads="1"/>
          </p:cNvSpPr>
          <p:nvPr/>
        </p:nvSpPr>
        <p:spPr bwMode="auto">
          <a:xfrm>
            <a:off x="4951414" y="1125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0" name="Text Box 11"/>
          <p:cNvSpPr txBox="1">
            <a:spLocks noChangeArrowheads="1"/>
          </p:cNvSpPr>
          <p:nvPr/>
        </p:nvSpPr>
        <p:spPr bwMode="auto">
          <a:xfrm>
            <a:off x="2284414" y="8207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1" name="Text Box 12"/>
          <p:cNvSpPr txBox="1">
            <a:spLocks noChangeArrowheads="1"/>
          </p:cNvSpPr>
          <p:nvPr/>
        </p:nvSpPr>
        <p:spPr bwMode="auto">
          <a:xfrm>
            <a:off x="3198814" y="744539"/>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sz="3200">
              <a:latin typeface="Comic Sans MS" panose="030F0702030302020204" pitchFamily="66" charset="0"/>
            </a:endParaRPr>
          </a:p>
        </p:txBody>
      </p:sp>
      <p:sp>
        <p:nvSpPr>
          <p:cNvPr id="36872" name="Text Box 17"/>
          <p:cNvSpPr txBox="1">
            <a:spLocks noChangeArrowheads="1"/>
          </p:cNvSpPr>
          <p:nvPr/>
        </p:nvSpPr>
        <p:spPr bwMode="auto">
          <a:xfrm>
            <a:off x="1690688" y="1546225"/>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sz="3200">
              <a:latin typeface="Comic Sans MS" panose="030F0702030302020204" pitchFamily="66" charset="0"/>
            </a:endParaRPr>
          </a:p>
        </p:txBody>
      </p:sp>
      <p:sp>
        <p:nvSpPr>
          <p:cNvPr id="42007" name="Text Box 23"/>
          <p:cNvSpPr txBox="1">
            <a:spLocks noChangeArrowheads="1"/>
          </p:cNvSpPr>
          <p:nvPr/>
        </p:nvSpPr>
        <p:spPr bwMode="auto">
          <a:xfrm>
            <a:off x="7248525" y="1038225"/>
            <a:ext cx="14430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FF3300"/>
                </a:solidFill>
                <a:latin typeface="Comic Sans MS" panose="030F0702030302020204" pitchFamily="66" charset="0"/>
              </a:rPr>
              <a:t>a b</a:t>
            </a:r>
          </a:p>
        </p:txBody>
      </p:sp>
      <p:sp>
        <p:nvSpPr>
          <p:cNvPr id="42008" name="Text Box 24"/>
          <p:cNvSpPr txBox="1">
            <a:spLocks noChangeArrowheads="1"/>
          </p:cNvSpPr>
          <p:nvPr/>
        </p:nvSpPr>
        <p:spPr bwMode="auto">
          <a:xfrm>
            <a:off x="1776414" y="1917700"/>
            <a:ext cx="60912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biểu thức qui tắc hóa trị :</a:t>
            </a:r>
          </a:p>
        </p:txBody>
      </p:sp>
      <p:sp>
        <p:nvSpPr>
          <p:cNvPr id="42010" name="Text Box 26"/>
          <p:cNvSpPr txBox="1">
            <a:spLocks noChangeArrowheads="1"/>
          </p:cNvSpPr>
          <p:nvPr/>
        </p:nvSpPr>
        <p:spPr bwMode="auto">
          <a:xfrm>
            <a:off x="2063751" y="3092450"/>
            <a:ext cx="47529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sz="2800" b="1" dirty="0" err="1">
                <a:solidFill>
                  <a:srgbClr val="0000FF"/>
                </a:solidFill>
                <a:latin typeface="Comic Sans MS" panose="030F0702030302020204" pitchFamily="66" charset="0"/>
              </a:rPr>
              <a:t>Chuyển</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thành</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tỉ</a:t>
            </a:r>
            <a:r>
              <a:rPr lang="en-US" altLang="en-US" sz="2800" b="1" dirty="0">
                <a:solidFill>
                  <a:srgbClr val="0000FF"/>
                </a:solidFill>
                <a:latin typeface="Comic Sans MS" panose="030F0702030302020204" pitchFamily="66" charset="0"/>
              </a:rPr>
              <a:t> </a:t>
            </a:r>
            <a:r>
              <a:rPr lang="en-US" altLang="en-US" sz="2800" b="1" dirty="0" err="1">
                <a:solidFill>
                  <a:srgbClr val="0000FF"/>
                </a:solidFill>
                <a:latin typeface="Comic Sans MS" panose="030F0702030302020204" pitchFamily="66" charset="0"/>
              </a:rPr>
              <a:t>lệ</a:t>
            </a:r>
            <a:r>
              <a:rPr lang="en-US" altLang="en-US" sz="2800" b="1" dirty="0">
                <a:solidFill>
                  <a:srgbClr val="0000FF"/>
                </a:solidFill>
                <a:latin typeface="Comic Sans MS" panose="030F0702030302020204" pitchFamily="66" charset="0"/>
              </a:rPr>
              <a:t>:</a:t>
            </a:r>
          </a:p>
          <a:p>
            <a:pPr>
              <a:spcBef>
                <a:spcPct val="50000"/>
              </a:spcBef>
            </a:pPr>
            <a:r>
              <a:rPr lang="en-US" altLang="en-US" sz="2800" b="1" dirty="0">
                <a:solidFill>
                  <a:srgbClr val="0000FF"/>
                </a:solidFill>
                <a:latin typeface="Comic Sans MS" panose="030F0702030302020204" pitchFamily="66" charset="0"/>
              </a:rPr>
              <a:t>        </a:t>
            </a:r>
          </a:p>
        </p:txBody>
      </p:sp>
      <p:sp>
        <p:nvSpPr>
          <p:cNvPr id="42011" name="Text Box 27"/>
          <p:cNvSpPr txBox="1">
            <a:spLocks noChangeArrowheads="1"/>
          </p:cNvSpPr>
          <p:nvPr/>
        </p:nvSpPr>
        <p:spPr bwMode="auto">
          <a:xfrm>
            <a:off x="6169025" y="2951163"/>
            <a:ext cx="685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x</a:t>
            </a:r>
          </a:p>
        </p:txBody>
      </p:sp>
      <p:sp>
        <p:nvSpPr>
          <p:cNvPr id="42012" name="Text Box 28"/>
          <p:cNvSpPr txBox="1">
            <a:spLocks noChangeArrowheads="1"/>
          </p:cNvSpPr>
          <p:nvPr/>
        </p:nvSpPr>
        <p:spPr bwMode="auto">
          <a:xfrm>
            <a:off x="6148388" y="3371850"/>
            <a:ext cx="53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y</a:t>
            </a:r>
          </a:p>
        </p:txBody>
      </p:sp>
      <p:sp>
        <p:nvSpPr>
          <p:cNvPr id="42013" name="Text Box 29"/>
          <p:cNvSpPr txBox="1">
            <a:spLocks noChangeArrowheads="1"/>
          </p:cNvSpPr>
          <p:nvPr/>
        </p:nvSpPr>
        <p:spPr bwMode="auto">
          <a:xfrm>
            <a:off x="6513513" y="3171825"/>
            <a:ext cx="304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latin typeface="Comic Sans MS" panose="030F0702030302020204" pitchFamily="66" charset="0"/>
              </a:rPr>
              <a:t>=</a:t>
            </a:r>
          </a:p>
        </p:txBody>
      </p:sp>
      <p:sp>
        <p:nvSpPr>
          <p:cNvPr id="42015" name="Text Box 31"/>
          <p:cNvSpPr txBox="1">
            <a:spLocks noChangeArrowheads="1"/>
          </p:cNvSpPr>
          <p:nvPr/>
        </p:nvSpPr>
        <p:spPr bwMode="auto">
          <a:xfrm>
            <a:off x="6818313" y="2959101"/>
            <a:ext cx="5334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p>
        </p:txBody>
      </p:sp>
      <p:sp>
        <p:nvSpPr>
          <p:cNvPr id="42016" name="Text Box 32"/>
          <p:cNvSpPr txBox="1">
            <a:spLocks noChangeArrowheads="1"/>
          </p:cNvSpPr>
          <p:nvPr/>
        </p:nvSpPr>
        <p:spPr bwMode="auto">
          <a:xfrm>
            <a:off x="6856413" y="3354388"/>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p>
        </p:txBody>
      </p:sp>
      <p:sp>
        <p:nvSpPr>
          <p:cNvPr id="42019" name="Text Box 35"/>
          <p:cNvSpPr txBox="1">
            <a:spLocks noChangeArrowheads="1"/>
          </p:cNvSpPr>
          <p:nvPr/>
        </p:nvSpPr>
        <p:spPr bwMode="auto">
          <a:xfrm>
            <a:off x="7199313" y="3111501"/>
            <a:ext cx="7620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a:latin typeface="Comic Sans MS" panose="030F0702030302020204" pitchFamily="66" charset="0"/>
              </a:rPr>
              <a:t>=</a:t>
            </a:r>
          </a:p>
        </p:txBody>
      </p:sp>
      <p:sp>
        <p:nvSpPr>
          <p:cNvPr id="42020" name="Text Box 36"/>
          <p:cNvSpPr txBox="1">
            <a:spLocks noChangeArrowheads="1"/>
          </p:cNvSpPr>
          <p:nvPr/>
        </p:nvSpPr>
        <p:spPr bwMode="auto">
          <a:xfrm>
            <a:off x="2208213" y="4105275"/>
            <a:ext cx="7715250" cy="11684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Bef>
                <a:spcPct val="50000"/>
              </a:spcBef>
              <a:buFontTx/>
              <a:buChar char="-"/>
              <a:defRPr/>
            </a:pPr>
            <a:r>
              <a:rPr lang="en-US" altLang="en-US" sz="2800" b="1" dirty="0" err="1">
                <a:solidFill>
                  <a:srgbClr val="0000FF"/>
                </a:solidFill>
                <a:latin typeface="Comic Sans MS" panose="030F0702030302020204" charset="0"/>
                <a:cs typeface="Comic Sans MS" panose="030F0702030302020204" charset="0"/>
              </a:rPr>
              <a:t>Chọn</a:t>
            </a:r>
            <a:r>
              <a:rPr lang="en-US" altLang="en-US" sz="2800" b="1" dirty="0">
                <a:solidFill>
                  <a:srgbClr val="0000FF"/>
                </a:solidFill>
                <a:latin typeface="Comic Sans MS" panose="030F0702030302020204" charset="0"/>
                <a:cs typeface="Comic Sans MS" panose="030F0702030302020204" charset="0"/>
              </a:rPr>
              <a:t>  x = </a:t>
            </a:r>
            <a:r>
              <a:rPr lang="en-US" altLang="en-US" sz="2800" b="1" dirty="0">
                <a:solidFill>
                  <a:srgbClr val="FF0000"/>
                </a:solidFill>
                <a:latin typeface="Comic Sans MS" panose="030F0702030302020204" charset="0"/>
                <a:cs typeface="Comic Sans MS" panose="030F0702030302020204" charset="0"/>
              </a:rPr>
              <a:t>b</a:t>
            </a:r>
            <a:r>
              <a:rPr lang="en-US" altLang="en-US" sz="2800" b="1" dirty="0">
                <a:solidFill>
                  <a:srgbClr val="0000FF"/>
                </a:solidFill>
                <a:latin typeface="Comic Sans MS" panose="030F0702030302020204" charset="0"/>
                <a:cs typeface="Comic Sans MS" panose="030F0702030302020204" charset="0"/>
              </a:rPr>
              <a:t> hay (</a:t>
            </a:r>
            <a:r>
              <a:rPr lang="en-US" altLang="en-US" sz="2800" b="1" dirty="0">
                <a:solidFill>
                  <a:srgbClr val="FF0000"/>
                </a:solidFill>
                <a:latin typeface="Comic Sans MS" panose="030F0702030302020204" charset="0"/>
                <a:cs typeface="Comic Sans MS" panose="030F0702030302020204" charset="0"/>
              </a:rPr>
              <a:t>b</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 </a:t>
            </a:r>
          </a:p>
          <a:p>
            <a:pPr>
              <a:spcBef>
                <a:spcPct val="50000"/>
              </a:spcBef>
              <a:defRPr/>
            </a:pPr>
            <a:r>
              <a:rPr lang="en-US" altLang="en-US" sz="2800" b="1" dirty="0">
                <a:solidFill>
                  <a:srgbClr val="0000FF"/>
                </a:solidFill>
                <a:latin typeface="Comic Sans MS" panose="030F0702030302020204" charset="0"/>
                <a:cs typeface="Comic Sans MS" panose="030F0702030302020204" charset="0"/>
              </a:rPr>
              <a:t>          y =  </a:t>
            </a:r>
            <a:r>
              <a:rPr lang="en-US" altLang="en-US" sz="2800" b="1" dirty="0">
                <a:solidFill>
                  <a:srgbClr val="FF0000"/>
                </a:solidFill>
                <a:latin typeface="Comic Sans MS" panose="030F0702030302020204" charset="0"/>
                <a:cs typeface="Comic Sans MS" panose="030F0702030302020204" charset="0"/>
              </a:rPr>
              <a:t>a</a:t>
            </a:r>
            <a:r>
              <a:rPr lang="en-US" altLang="en-US" sz="2800" b="1" dirty="0">
                <a:solidFill>
                  <a:srgbClr val="0000FF"/>
                </a:solidFill>
                <a:latin typeface="Comic Sans MS" panose="030F0702030302020204" charset="0"/>
                <a:cs typeface="Comic Sans MS" panose="030F0702030302020204" charset="0"/>
              </a:rPr>
              <a:t> hay ( </a:t>
            </a:r>
            <a:r>
              <a:rPr lang="en-US" altLang="en-US" sz="2800" b="1" dirty="0">
                <a:solidFill>
                  <a:srgbClr val="FF0000"/>
                </a:solidFill>
                <a:latin typeface="Comic Sans MS" panose="030F0702030302020204" charset="0"/>
                <a:cs typeface="Comic Sans MS" panose="030F0702030302020204" charset="0"/>
              </a:rPr>
              <a:t>a</a:t>
            </a:r>
            <a:r>
              <a:rPr lang="en-US" altLang="en-US" sz="2800" b="1" baseline="30000" dirty="0">
                <a:solidFill>
                  <a:srgbClr val="FF0000"/>
                </a:solidFill>
                <a:latin typeface="Comic Sans MS" panose="030F0702030302020204" charset="0"/>
                <a:cs typeface="Comic Sans MS" panose="030F0702030302020204" charset="0"/>
              </a:rPr>
              <a:t>’</a:t>
            </a:r>
            <a:r>
              <a:rPr lang="en-US" altLang="en-US" sz="2800" b="1" dirty="0">
                <a:solidFill>
                  <a:srgbClr val="0000FF"/>
                </a:solidFill>
                <a:latin typeface="Comic Sans MS" panose="030F0702030302020204" charset="0"/>
                <a:cs typeface="Comic Sans MS" panose="030F0702030302020204" charset="0"/>
              </a:rPr>
              <a:t>)</a:t>
            </a:r>
          </a:p>
        </p:txBody>
      </p:sp>
      <p:sp>
        <p:nvSpPr>
          <p:cNvPr id="42021" name="Text Box 37"/>
          <p:cNvSpPr txBox="1">
            <a:spLocks noChangeArrowheads="1"/>
          </p:cNvSpPr>
          <p:nvPr/>
        </p:nvSpPr>
        <p:spPr bwMode="auto">
          <a:xfrm>
            <a:off x="2711451" y="5283200"/>
            <a:ext cx="74215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đúng của hợp chất</a:t>
            </a:r>
          </a:p>
          <a:p>
            <a:pPr>
              <a:spcBef>
                <a:spcPct val="50000"/>
              </a:spcBef>
            </a:pPr>
            <a:endParaRPr lang="vi-VN" altLang="en-US" sz="2800" b="1">
              <a:solidFill>
                <a:srgbClr val="0000FF"/>
              </a:solidFill>
              <a:latin typeface="Comic Sans MS" panose="030F0702030302020204" pitchFamily="66" charset="0"/>
            </a:endParaRPr>
          </a:p>
        </p:txBody>
      </p:sp>
      <p:sp>
        <p:nvSpPr>
          <p:cNvPr id="4" name="Text Box 21"/>
          <p:cNvSpPr txBox="1">
            <a:spLocks noChangeArrowheads="1"/>
          </p:cNvSpPr>
          <p:nvPr/>
        </p:nvSpPr>
        <p:spPr bwMode="auto">
          <a:xfrm>
            <a:off x="1905001" y="395289"/>
            <a:ext cx="6943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en-US" sz="2800" b="1" u="sng">
                <a:solidFill>
                  <a:srgbClr val="0000FF"/>
                </a:solidFill>
                <a:latin typeface="Comic Sans MS" panose="030F0702030302020204" pitchFamily="66" charset="0"/>
              </a:rPr>
              <a:t>Các bước lập công thức hóa học</a:t>
            </a:r>
          </a:p>
        </p:txBody>
      </p:sp>
      <p:sp>
        <p:nvSpPr>
          <p:cNvPr id="5" name="Text Box 22"/>
          <p:cNvSpPr txBox="1">
            <a:spLocks noChangeArrowheads="1"/>
          </p:cNvSpPr>
          <p:nvPr/>
        </p:nvSpPr>
        <p:spPr bwMode="auto">
          <a:xfrm>
            <a:off x="1974850" y="1404939"/>
            <a:ext cx="68024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2800" b="1">
                <a:solidFill>
                  <a:srgbClr val="0000FF"/>
                </a:solidFill>
                <a:latin typeface="Comic Sans MS" panose="030F0702030302020204" pitchFamily="66" charset="0"/>
              </a:rPr>
              <a:t>- Viết công thức dạng chung: A</a:t>
            </a:r>
            <a:r>
              <a:rPr lang="en-US" altLang="en-US" sz="2800" b="1" baseline="-25000">
                <a:solidFill>
                  <a:srgbClr val="0000FF"/>
                </a:solidFill>
                <a:latin typeface="Comic Sans MS" panose="030F0702030302020204" pitchFamily="66" charset="0"/>
              </a:rPr>
              <a:t>x</a:t>
            </a:r>
            <a:r>
              <a:rPr lang="en-US" altLang="en-US" sz="2800" b="1">
                <a:solidFill>
                  <a:srgbClr val="0000FF"/>
                </a:solidFill>
                <a:latin typeface="Comic Sans MS" panose="030F0702030302020204" pitchFamily="66" charset="0"/>
              </a:rPr>
              <a:t>B</a:t>
            </a:r>
            <a:r>
              <a:rPr lang="en-US" altLang="en-US" sz="2800" b="1" baseline="-25000">
                <a:solidFill>
                  <a:srgbClr val="0000FF"/>
                </a:solidFill>
                <a:latin typeface="Comic Sans MS" panose="030F0702030302020204" pitchFamily="66" charset="0"/>
              </a:rPr>
              <a:t>y</a:t>
            </a:r>
          </a:p>
        </p:txBody>
      </p:sp>
      <p:sp>
        <p:nvSpPr>
          <p:cNvPr id="7" name="Text Box 25"/>
          <p:cNvSpPr txBox="1">
            <a:spLocks noChangeArrowheads="1"/>
          </p:cNvSpPr>
          <p:nvPr/>
        </p:nvSpPr>
        <p:spPr bwMode="auto">
          <a:xfrm>
            <a:off x="2563813" y="2319338"/>
            <a:ext cx="478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dirty="0">
                <a:latin typeface="Comic Sans MS" panose="030F0702030302020204" pitchFamily="66" charset="0"/>
              </a:rPr>
              <a:t>       x . </a:t>
            </a:r>
            <a:r>
              <a:rPr lang="en-US" altLang="en-US" sz="3200" b="1" dirty="0">
                <a:solidFill>
                  <a:srgbClr val="FF3300"/>
                </a:solidFill>
                <a:latin typeface="Comic Sans MS" panose="030F0702030302020204" pitchFamily="66" charset="0"/>
              </a:rPr>
              <a:t>a</a:t>
            </a:r>
            <a:r>
              <a:rPr lang="en-US" altLang="en-US" sz="3200" b="1" dirty="0">
                <a:latin typeface="Comic Sans MS" panose="030F0702030302020204" pitchFamily="66" charset="0"/>
              </a:rPr>
              <a:t>   =  y .  </a:t>
            </a:r>
            <a:r>
              <a:rPr lang="en-US" altLang="en-US" sz="3200" b="1" dirty="0">
                <a:solidFill>
                  <a:srgbClr val="FF3300"/>
                </a:solidFill>
                <a:latin typeface="Comic Sans MS" panose="030F0702030302020204" pitchFamily="66" charset="0"/>
              </a:rPr>
              <a:t>b</a:t>
            </a:r>
          </a:p>
        </p:txBody>
      </p:sp>
      <p:sp>
        <p:nvSpPr>
          <p:cNvPr id="2" name="Text Box 33"/>
          <p:cNvSpPr txBox="1">
            <a:spLocks noChangeArrowheads="1"/>
          </p:cNvSpPr>
          <p:nvPr/>
        </p:nvSpPr>
        <p:spPr bwMode="auto">
          <a:xfrm>
            <a:off x="7466013" y="2887663"/>
            <a:ext cx="5334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u="sng">
                <a:latin typeface="Comic Sans MS" panose="030F0702030302020204" pitchFamily="66" charset="0"/>
              </a:rPr>
              <a:t>b</a:t>
            </a:r>
            <a:r>
              <a:rPr lang="en-US" altLang="en-US" sz="3600" b="1" u="sng" baseline="30000">
                <a:latin typeface="Comic Sans MS" panose="030F0702030302020204" pitchFamily="66" charset="0"/>
              </a:rPr>
              <a:t>’</a:t>
            </a:r>
          </a:p>
        </p:txBody>
      </p:sp>
      <p:sp>
        <p:nvSpPr>
          <p:cNvPr id="3" name="Text Box 34"/>
          <p:cNvSpPr txBox="1">
            <a:spLocks noChangeArrowheads="1"/>
          </p:cNvSpPr>
          <p:nvPr/>
        </p:nvSpPr>
        <p:spPr bwMode="auto">
          <a:xfrm>
            <a:off x="7542213" y="3282951"/>
            <a:ext cx="6096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sz="3200" b="1">
                <a:latin typeface="Comic Sans MS" panose="030F0702030302020204" pitchFamily="66" charset="0"/>
              </a:rPr>
              <a:t>a</a:t>
            </a:r>
            <a:r>
              <a:rPr lang="en-US" altLang="en-US" sz="3600" b="1" baseline="30000">
                <a:latin typeface="Comic Sans MS" panose="030F0702030302020204" pitchFamily="66" charset="0"/>
              </a:rPr>
              <a:t>’</a:t>
            </a:r>
          </a:p>
        </p:txBody>
      </p:sp>
    </p:spTree>
    <p:extLst>
      <p:ext uri="{BB962C8B-B14F-4D97-AF65-F5344CB8AC3E}">
        <p14:creationId xmlns:p14="http://schemas.microsoft.com/office/powerpoint/2010/main" val="1474890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2007"/>
                                        </p:tgtEl>
                                        <p:attrNameLst>
                                          <p:attrName>style.visibility</p:attrName>
                                        </p:attrNameLst>
                                      </p:cBhvr>
                                      <p:to>
                                        <p:strVal val="visible"/>
                                      </p:to>
                                    </p:set>
                                    <p:animEffect transition="in" filter="box(in)">
                                      <p:cBhvr>
                                        <p:cTn id="7" dur="500"/>
                                        <p:tgtEl>
                                          <p:spTgt spid="420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42008"/>
                                        </p:tgtEl>
                                        <p:attrNameLst>
                                          <p:attrName>style.visibility</p:attrName>
                                        </p:attrNameLst>
                                      </p:cBhvr>
                                      <p:to>
                                        <p:strVal val="visible"/>
                                      </p:to>
                                    </p:set>
                                    <p:animEffect transition="in" filter="fade">
                                      <p:cBhvr>
                                        <p:cTn id="12" dur="500"/>
                                        <p:tgtEl>
                                          <p:spTgt spid="42008"/>
                                        </p:tgtEl>
                                      </p:cBhvr>
                                    </p:animEffect>
                                    <p:anim calcmode="lin" valueType="num">
                                      <p:cBhvr>
                                        <p:cTn id="13" dur="500" fill="hold"/>
                                        <p:tgtEl>
                                          <p:spTgt spid="42008"/>
                                        </p:tgtEl>
                                        <p:attrNameLst>
                                          <p:attrName>ppt_x</p:attrName>
                                        </p:attrNameLst>
                                      </p:cBhvr>
                                      <p:tavLst>
                                        <p:tav tm="0">
                                          <p:val>
                                            <p:strVal val="#ppt_x-.1"/>
                                          </p:val>
                                        </p:tav>
                                        <p:tav tm="100000">
                                          <p:val>
                                            <p:strVal val="#ppt_x"/>
                                          </p:val>
                                        </p:tav>
                                      </p:tavLst>
                                    </p:anim>
                                    <p:anim calcmode="lin" valueType="num">
                                      <p:cBhvr>
                                        <p:cTn id="14" dur="500" fill="hold"/>
                                        <p:tgtEl>
                                          <p:spTgt spid="4200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grpId="0" nodeType="clickEffect">
                                  <p:stCondLst>
                                    <p:cond delay="0"/>
                                  </p:stCondLst>
                                  <p:iterate type="lt">
                                    <p:tmPct val="10000"/>
                                  </p:iterate>
                                  <p:childTnLst>
                                    <p:set>
                                      <p:cBhvr>
                                        <p:cTn id="18" dur="1" fill="hold">
                                          <p:stCondLst>
                                            <p:cond delay="0"/>
                                          </p:stCondLst>
                                        </p:cTn>
                                        <p:tgtEl>
                                          <p:spTgt spid="42010"/>
                                        </p:tgtEl>
                                        <p:attrNameLst>
                                          <p:attrName>style.visibility</p:attrName>
                                        </p:attrNameLst>
                                      </p:cBhvr>
                                      <p:to>
                                        <p:strVal val="visible"/>
                                      </p:to>
                                    </p:set>
                                    <p:animEffect transition="in" filter="fade">
                                      <p:cBhvr>
                                        <p:cTn id="19" dur="500"/>
                                        <p:tgtEl>
                                          <p:spTgt spid="42010"/>
                                        </p:tgtEl>
                                      </p:cBhvr>
                                    </p:animEffect>
                                    <p:anim calcmode="lin" valueType="num">
                                      <p:cBhvr>
                                        <p:cTn id="20" dur="500" fill="hold"/>
                                        <p:tgtEl>
                                          <p:spTgt spid="42010"/>
                                        </p:tgtEl>
                                        <p:attrNameLst>
                                          <p:attrName>ppt_x</p:attrName>
                                        </p:attrNameLst>
                                      </p:cBhvr>
                                      <p:tavLst>
                                        <p:tav tm="0">
                                          <p:val>
                                            <p:strVal val="#ppt_x-.1"/>
                                          </p:val>
                                        </p:tav>
                                        <p:tav tm="100000">
                                          <p:val>
                                            <p:strVal val="#ppt_x"/>
                                          </p:val>
                                        </p:tav>
                                      </p:tavLst>
                                    </p:anim>
                                    <p:anim calcmode="lin" valueType="num">
                                      <p:cBhvr>
                                        <p:cTn id="21" dur="500" fill="hold"/>
                                        <p:tgtEl>
                                          <p:spTgt spid="42010"/>
                                        </p:tgtEl>
                                        <p:attrNameLst>
                                          <p:attrName>ppt_y</p:attrName>
                                        </p:attrNameLst>
                                      </p:cBhvr>
                                      <p:tavLst>
                                        <p:tav tm="0">
                                          <p:val>
                                            <p:strVal val="#ppt_y"/>
                                          </p:val>
                                        </p:tav>
                                        <p:tav tm="100000">
                                          <p:val>
                                            <p:strVal val="#ppt_y"/>
                                          </p:val>
                                        </p:tav>
                                      </p:tavLst>
                                    </p:anim>
                                  </p:childTnLst>
                                </p:cTn>
                              </p:par>
                              <p:par>
                                <p:cTn id="22" presetID="40" presetClass="entr" presetSubtype="0" fill="hold" grpId="0" nodeType="withEffect">
                                  <p:stCondLst>
                                    <p:cond delay="0"/>
                                  </p:stCondLst>
                                  <p:iterate type="lt">
                                    <p:tmPct val="10000"/>
                                  </p:iterate>
                                  <p:childTnLst>
                                    <p:set>
                                      <p:cBhvr>
                                        <p:cTn id="23" dur="1" fill="hold">
                                          <p:stCondLst>
                                            <p:cond delay="0"/>
                                          </p:stCondLst>
                                        </p:cTn>
                                        <p:tgtEl>
                                          <p:spTgt spid="42011"/>
                                        </p:tgtEl>
                                        <p:attrNameLst>
                                          <p:attrName>style.visibility</p:attrName>
                                        </p:attrNameLst>
                                      </p:cBhvr>
                                      <p:to>
                                        <p:strVal val="visible"/>
                                      </p:to>
                                    </p:set>
                                    <p:animEffect transition="in" filter="fade">
                                      <p:cBhvr>
                                        <p:cTn id="24" dur="500"/>
                                        <p:tgtEl>
                                          <p:spTgt spid="42011"/>
                                        </p:tgtEl>
                                      </p:cBhvr>
                                    </p:animEffect>
                                    <p:anim calcmode="lin" valueType="num">
                                      <p:cBhvr>
                                        <p:cTn id="25" dur="500" fill="hold"/>
                                        <p:tgtEl>
                                          <p:spTgt spid="42011"/>
                                        </p:tgtEl>
                                        <p:attrNameLst>
                                          <p:attrName>ppt_x</p:attrName>
                                        </p:attrNameLst>
                                      </p:cBhvr>
                                      <p:tavLst>
                                        <p:tav tm="0">
                                          <p:val>
                                            <p:strVal val="#ppt_x-.1"/>
                                          </p:val>
                                        </p:tav>
                                        <p:tav tm="100000">
                                          <p:val>
                                            <p:strVal val="#ppt_x"/>
                                          </p:val>
                                        </p:tav>
                                      </p:tavLst>
                                    </p:anim>
                                    <p:anim calcmode="lin" valueType="num">
                                      <p:cBhvr>
                                        <p:cTn id="26" dur="500" fill="hold"/>
                                        <p:tgtEl>
                                          <p:spTgt spid="42011"/>
                                        </p:tgtEl>
                                        <p:attrNameLst>
                                          <p:attrName>ppt_y</p:attrName>
                                        </p:attrNameLst>
                                      </p:cBhvr>
                                      <p:tavLst>
                                        <p:tav tm="0">
                                          <p:val>
                                            <p:strVal val="#ppt_y"/>
                                          </p:val>
                                        </p:tav>
                                        <p:tav tm="100000">
                                          <p:val>
                                            <p:strVal val="#ppt_y"/>
                                          </p:val>
                                        </p:tav>
                                      </p:tavLst>
                                    </p:anim>
                                  </p:childTnLst>
                                </p:cTn>
                              </p:par>
                              <p:par>
                                <p:cTn id="27" presetID="40" presetClass="entr" presetSubtype="0" fill="hold" grpId="0" nodeType="withEffect">
                                  <p:stCondLst>
                                    <p:cond delay="0"/>
                                  </p:stCondLst>
                                  <p:iterate type="lt">
                                    <p:tmPct val="10000"/>
                                  </p:iterate>
                                  <p:childTnLst>
                                    <p:set>
                                      <p:cBhvr>
                                        <p:cTn id="28" dur="1" fill="hold">
                                          <p:stCondLst>
                                            <p:cond delay="0"/>
                                          </p:stCondLst>
                                        </p:cTn>
                                        <p:tgtEl>
                                          <p:spTgt spid="42012"/>
                                        </p:tgtEl>
                                        <p:attrNameLst>
                                          <p:attrName>style.visibility</p:attrName>
                                        </p:attrNameLst>
                                      </p:cBhvr>
                                      <p:to>
                                        <p:strVal val="visible"/>
                                      </p:to>
                                    </p:set>
                                    <p:animEffect transition="in" filter="fade">
                                      <p:cBhvr>
                                        <p:cTn id="29" dur="500"/>
                                        <p:tgtEl>
                                          <p:spTgt spid="42012"/>
                                        </p:tgtEl>
                                      </p:cBhvr>
                                    </p:animEffect>
                                    <p:anim calcmode="lin" valueType="num">
                                      <p:cBhvr>
                                        <p:cTn id="30" dur="500" fill="hold"/>
                                        <p:tgtEl>
                                          <p:spTgt spid="42012"/>
                                        </p:tgtEl>
                                        <p:attrNameLst>
                                          <p:attrName>ppt_x</p:attrName>
                                        </p:attrNameLst>
                                      </p:cBhvr>
                                      <p:tavLst>
                                        <p:tav tm="0">
                                          <p:val>
                                            <p:strVal val="#ppt_x-.1"/>
                                          </p:val>
                                        </p:tav>
                                        <p:tav tm="100000">
                                          <p:val>
                                            <p:strVal val="#ppt_x"/>
                                          </p:val>
                                        </p:tav>
                                      </p:tavLst>
                                    </p:anim>
                                    <p:anim calcmode="lin" valueType="num">
                                      <p:cBhvr>
                                        <p:cTn id="31" dur="500" fill="hold"/>
                                        <p:tgtEl>
                                          <p:spTgt spid="42012"/>
                                        </p:tgtEl>
                                        <p:attrNameLst>
                                          <p:attrName>ppt_y</p:attrName>
                                        </p:attrNameLst>
                                      </p:cBhvr>
                                      <p:tavLst>
                                        <p:tav tm="0">
                                          <p:val>
                                            <p:strVal val="#ppt_y"/>
                                          </p:val>
                                        </p:tav>
                                        <p:tav tm="100000">
                                          <p:val>
                                            <p:strVal val="#ppt_y"/>
                                          </p:val>
                                        </p:tav>
                                      </p:tavLst>
                                    </p:anim>
                                  </p:childTnLst>
                                </p:cTn>
                              </p:par>
                              <p:par>
                                <p:cTn id="32" presetID="40" presetClass="entr" presetSubtype="0" fill="hold" grpId="0" nodeType="withEffect">
                                  <p:stCondLst>
                                    <p:cond delay="0"/>
                                  </p:stCondLst>
                                  <p:iterate type="lt">
                                    <p:tmPct val="10000"/>
                                  </p:iterate>
                                  <p:childTnLst>
                                    <p:set>
                                      <p:cBhvr>
                                        <p:cTn id="33" dur="1" fill="hold">
                                          <p:stCondLst>
                                            <p:cond delay="0"/>
                                          </p:stCondLst>
                                        </p:cTn>
                                        <p:tgtEl>
                                          <p:spTgt spid="42013"/>
                                        </p:tgtEl>
                                        <p:attrNameLst>
                                          <p:attrName>style.visibility</p:attrName>
                                        </p:attrNameLst>
                                      </p:cBhvr>
                                      <p:to>
                                        <p:strVal val="visible"/>
                                      </p:to>
                                    </p:set>
                                    <p:animEffect transition="in" filter="fade">
                                      <p:cBhvr>
                                        <p:cTn id="34" dur="500"/>
                                        <p:tgtEl>
                                          <p:spTgt spid="42013"/>
                                        </p:tgtEl>
                                      </p:cBhvr>
                                    </p:animEffect>
                                    <p:anim calcmode="lin" valueType="num">
                                      <p:cBhvr>
                                        <p:cTn id="35" dur="500" fill="hold"/>
                                        <p:tgtEl>
                                          <p:spTgt spid="42013"/>
                                        </p:tgtEl>
                                        <p:attrNameLst>
                                          <p:attrName>ppt_x</p:attrName>
                                        </p:attrNameLst>
                                      </p:cBhvr>
                                      <p:tavLst>
                                        <p:tav tm="0">
                                          <p:val>
                                            <p:strVal val="#ppt_x-.1"/>
                                          </p:val>
                                        </p:tav>
                                        <p:tav tm="100000">
                                          <p:val>
                                            <p:strVal val="#ppt_x"/>
                                          </p:val>
                                        </p:tav>
                                      </p:tavLst>
                                    </p:anim>
                                    <p:anim calcmode="lin" valueType="num">
                                      <p:cBhvr>
                                        <p:cTn id="36" dur="500" fill="hold"/>
                                        <p:tgtEl>
                                          <p:spTgt spid="4201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0" presetClass="entr" presetSubtype="0" fill="hold" grpId="0" nodeType="clickEffect">
                                  <p:stCondLst>
                                    <p:cond delay="0"/>
                                  </p:stCondLst>
                                  <p:iterate type="lt">
                                    <p:tmPct val="10000"/>
                                  </p:iterate>
                                  <p:childTnLst>
                                    <p:set>
                                      <p:cBhvr>
                                        <p:cTn id="40" dur="1" fill="hold">
                                          <p:stCondLst>
                                            <p:cond delay="0"/>
                                          </p:stCondLst>
                                        </p:cTn>
                                        <p:tgtEl>
                                          <p:spTgt spid="42016"/>
                                        </p:tgtEl>
                                        <p:attrNameLst>
                                          <p:attrName>style.visibility</p:attrName>
                                        </p:attrNameLst>
                                      </p:cBhvr>
                                      <p:to>
                                        <p:strVal val="visible"/>
                                      </p:to>
                                    </p:set>
                                    <p:animEffect transition="in" filter="fade">
                                      <p:cBhvr>
                                        <p:cTn id="41" dur="500"/>
                                        <p:tgtEl>
                                          <p:spTgt spid="42016"/>
                                        </p:tgtEl>
                                      </p:cBhvr>
                                    </p:animEffect>
                                    <p:anim calcmode="lin" valueType="num">
                                      <p:cBhvr>
                                        <p:cTn id="42" dur="500" fill="hold"/>
                                        <p:tgtEl>
                                          <p:spTgt spid="42016"/>
                                        </p:tgtEl>
                                        <p:attrNameLst>
                                          <p:attrName>ppt_x</p:attrName>
                                        </p:attrNameLst>
                                      </p:cBhvr>
                                      <p:tavLst>
                                        <p:tav tm="0">
                                          <p:val>
                                            <p:strVal val="#ppt_x-.1"/>
                                          </p:val>
                                        </p:tav>
                                        <p:tav tm="100000">
                                          <p:val>
                                            <p:strVal val="#ppt_x"/>
                                          </p:val>
                                        </p:tav>
                                      </p:tavLst>
                                    </p:anim>
                                    <p:anim calcmode="lin" valueType="num">
                                      <p:cBhvr>
                                        <p:cTn id="43" dur="500" fill="hold"/>
                                        <p:tgtEl>
                                          <p:spTgt spid="42016"/>
                                        </p:tgtEl>
                                        <p:attrNameLst>
                                          <p:attrName>ppt_y</p:attrName>
                                        </p:attrNameLst>
                                      </p:cBhvr>
                                      <p:tavLst>
                                        <p:tav tm="0">
                                          <p:val>
                                            <p:strVal val="#ppt_y"/>
                                          </p:val>
                                        </p:tav>
                                        <p:tav tm="100000">
                                          <p:val>
                                            <p:strVal val="#ppt_y"/>
                                          </p:val>
                                        </p:tav>
                                      </p:tavLst>
                                    </p:anim>
                                  </p:childTnLst>
                                </p:cTn>
                              </p:par>
                              <p:par>
                                <p:cTn id="44" presetID="40" presetClass="entr" presetSubtype="0" fill="hold" grpId="0" nodeType="withEffect">
                                  <p:stCondLst>
                                    <p:cond delay="0"/>
                                  </p:stCondLst>
                                  <p:iterate type="lt">
                                    <p:tmPct val="10000"/>
                                  </p:iterate>
                                  <p:childTnLst>
                                    <p:set>
                                      <p:cBhvr>
                                        <p:cTn id="45" dur="1" fill="hold">
                                          <p:stCondLst>
                                            <p:cond delay="0"/>
                                          </p:stCondLst>
                                        </p:cTn>
                                        <p:tgtEl>
                                          <p:spTgt spid="42015"/>
                                        </p:tgtEl>
                                        <p:attrNameLst>
                                          <p:attrName>style.visibility</p:attrName>
                                        </p:attrNameLst>
                                      </p:cBhvr>
                                      <p:to>
                                        <p:strVal val="visible"/>
                                      </p:to>
                                    </p:set>
                                    <p:animEffect transition="in" filter="fade">
                                      <p:cBhvr>
                                        <p:cTn id="46" dur="500"/>
                                        <p:tgtEl>
                                          <p:spTgt spid="42015"/>
                                        </p:tgtEl>
                                      </p:cBhvr>
                                    </p:animEffect>
                                    <p:anim calcmode="lin" valueType="num">
                                      <p:cBhvr>
                                        <p:cTn id="47" dur="500" fill="hold"/>
                                        <p:tgtEl>
                                          <p:spTgt spid="42015"/>
                                        </p:tgtEl>
                                        <p:attrNameLst>
                                          <p:attrName>ppt_x</p:attrName>
                                        </p:attrNameLst>
                                      </p:cBhvr>
                                      <p:tavLst>
                                        <p:tav tm="0">
                                          <p:val>
                                            <p:strVal val="#ppt_x-.1"/>
                                          </p:val>
                                        </p:tav>
                                        <p:tav tm="100000">
                                          <p:val>
                                            <p:strVal val="#ppt_x"/>
                                          </p:val>
                                        </p:tav>
                                      </p:tavLst>
                                    </p:anim>
                                    <p:anim calcmode="lin" valueType="num">
                                      <p:cBhvr>
                                        <p:cTn id="48" dur="500" fill="hold"/>
                                        <p:tgtEl>
                                          <p:spTgt spid="42015"/>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0" presetClass="entr" presetSubtype="0" fill="hold" grpId="0" nodeType="clickEffect">
                                  <p:stCondLst>
                                    <p:cond delay="0"/>
                                  </p:stCondLst>
                                  <p:iterate type="lt">
                                    <p:tmPct val="10000"/>
                                  </p:iterate>
                                  <p:childTnLst>
                                    <p:set>
                                      <p:cBhvr>
                                        <p:cTn id="52" dur="1" fill="hold">
                                          <p:stCondLst>
                                            <p:cond delay="0"/>
                                          </p:stCondLst>
                                        </p:cTn>
                                        <p:tgtEl>
                                          <p:spTgt spid="42019"/>
                                        </p:tgtEl>
                                        <p:attrNameLst>
                                          <p:attrName>style.visibility</p:attrName>
                                        </p:attrNameLst>
                                      </p:cBhvr>
                                      <p:to>
                                        <p:strVal val="visible"/>
                                      </p:to>
                                    </p:set>
                                    <p:animEffect transition="in" filter="fade">
                                      <p:cBhvr>
                                        <p:cTn id="53" dur="500"/>
                                        <p:tgtEl>
                                          <p:spTgt spid="42019"/>
                                        </p:tgtEl>
                                      </p:cBhvr>
                                    </p:animEffect>
                                    <p:anim calcmode="lin" valueType="num">
                                      <p:cBhvr>
                                        <p:cTn id="54" dur="500" fill="hold"/>
                                        <p:tgtEl>
                                          <p:spTgt spid="42019"/>
                                        </p:tgtEl>
                                        <p:attrNameLst>
                                          <p:attrName>ppt_x</p:attrName>
                                        </p:attrNameLst>
                                      </p:cBhvr>
                                      <p:tavLst>
                                        <p:tav tm="0">
                                          <p:val>
                                            <p:strVal val="#ppt_x-.1"/>
                                          </p:val>
                                        </p:tav>
                                        <p:tav tm="100000">
                                          <p:val>
                                            <p:strVal val="#ppt_x"/>
                                          </p:val>
                                        </p:tav>
                                      </p:tavLst>
                                    </p:anim>
                                    <p:anim calcmode="lin" valueType="num">
                                      <p:cBhvr>
                                        <p:cTn id="55" dur="500" fill="hold"/>
                                        <p:tgtEl>
                                          <p:spTgt spid="42019"/>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0" presetClass="entr" presetSubtype="0" fill="hold" grpId="0" nodeType="clickEffect">
                                  <p:stCondLst>
                                    <p:cond delay="0"/>
                                  </p:stCondLst>
                                  <p:iterate type="lt">
                                    <p:tmPct val="10000"/>
                                  </p:iterate>
                                  <p:childTnLst>
                                    <p:set>
                                      <p:cBhvr>
                                        <p:cTn id="59" dur="1" fill="hold">
                                          <p:stCondLst>
                                            <p:cond delay="0"/>
                                          </p:stCondLst>
                                        </p:cTn>
                                        <p:tgtEl>
                                          <p:spTgt spid="42020"/>
                                        </p:tgtEl>
                                        <p:attrNameLst>
                                          <p:attrName>style.visibility</p:attrName>
                                        </p:attrNameLst>
                                      </p:cBhvr>
                                      <p:to>
                                        <p:strVal val="visible"/>
                                      </p:to>
                                    </p:set>
                                    <p:animEffect transition="in" filter="fade">
                                      <p:cBhvr>
                                        <p:cTn id="60" dur="500"/>
                                        <p:tgtEl>
                                          <p:spTgt spid="42020"/>
                                        </p:tgtEl>
                                      </p:cBhvr>
                                    </p:animEffect>
                                    <p:anim calcmode="lin" valueType="num">
                                      <p:cBhvr>
                                        <p:cTn id="61" dur="500" fill="hold"/>
                                        <p:tgtEl>
                                          <p:spTgt spid="42020"/>
                                        </p:tgtEl>
                                        <p:attrNameLst>
                                          <p:attrName>ppt_x</p:attrName>
                                        </p:attrNameLst>
                                      </p:cBhvr>
                                      <p:tavLst>
                                        <p:tav tm="0">
                                          <p:val>
                                            <p:strVal val="#ppt_x-.1"/>
                                          </p:val>
                                        </p:tav>
                                        <p:tav tm="100000">
                                          <p:val>
                                            <p:strVal val="#ppt_x"/>
                                          </p:val>
                                        </p:tav>
                                      </p:tavLst>
                                    </p:anim>
                                    <p:anim calcmode="lin" valueType="num">
                                      <p:cBhvr>
                                        <p:cTn id="62" dur="500" fill="hold"/>
                                        <p:tgtEl>
                                          <p:spTgt spid="42020"/>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40" presetClass="entr" presetSubtype="0" fill="hold" grpId="0" nodeType="clickEffect">
                                  <p:stCondLst>
                                    <p:cond delay="0"/>
                                  </p:stCondLst>
                                  <p:iterate type="lt">
                                    <p:tmPct val="10000"/>
                                  </p:iterate>
                                  <p:childTnLst>
                                    <p:set>
                                      <p:cBhvr>
                                        <p:cTn id="66" dur="1" fill="hold">
                                          <p:stCondLst>
                                            <p:cond delay="0"/>
                                          </p:stCondLst>
                                        </p:cTn>
                                        <p:tgtEl>
                                          <p:spTgt spid="42021"/>
                                        </p:tgtEl>
                                        <p:attrNameLst>
                                          <p:attrName>style.visibility</p:attrName>
                                        </p:attrNameLst>
                                      </p:cBhvr>
                                      <p:to>
                                        <p:strVal val="visible"/>
                                      </p:to>
                                    </p:set>
                                    <p:animEffect transition="in" filter="fade">
                                      <p:cBhvr>
                                        <p:cTn id="67" dur="500"/>
                                        <p:tgtEl>
                                          <p:spTgt spid="42021"/>
                                        </p:tgtEl>
                                      </p:cBhvr>
                                    </p:animEffect>
                                    <p:anim calcmode="lin" valueType="num">
                                      <p:cBhvr>
                                        <p:cTn id="68" dur="500" fill="hold"/>
                                        <p:tgtEl>
                                          <p:spTgt spid="42021"/>
                                        </p:tgtEl>
                                        <p:attrNameLst>
                                          <p:attrName>ppt_x</p:attrName>
                                        </p:attrNameLst>
                                      </p:cBhvr>
                                      <p:tavLst>
                                        <p:tav tm="0">
                                          <p:val>
                                            <p:strVal val="#ppt_x-.1"/>
                                          </p:val>
                                        </p:tav>
                                        <p:tav tm="100000">
                                          <p:val>
                                            <p:strVal val="#ppt_x"/>
                                          </p:val>
                                        </p:tav>
                                      </p:tavLst>
                                    </p:anim>
                                    <p:anim calcmode="lin" valueType="num">
                                      <p:cBhvr>
                                        <p:cTn id="69" dur="500" fill="hold"/>
                                        <p:tgtEl>
                                          <p:spTgt spid="42021"/>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0" presetClass="entr" presetSubtype="0" fill="hold" grpId="0" nodeType="clickEffect">
                                  <p:stCondLst>
                                    <p:cond delay="0"/>
                                  </p:stCondLst>
                                  <p:iterate type="lt">
                                    <p:tmPct val="10000"/>
                                  </p:iterate>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anim calcmode="lin" valueType="num">
                                      <p:cBhvr>
                                        <p:cTn id="75" dur="500" fill="hold"/>
                                        <p:tgtEl>
                                          <p:spTgt spid="4"/>
                                        </p:tgtEl>
                                        <p:attrNameLst>
                                          <p:attrName>ppt_x</p:attrName>
                                        </p:attrNameLst>
                                      </p:cBhvr>
                                      <p:tavLst>
                                        <p:tav tm="0">
                                          <p:val>
                                            <p:strVal val="#ppt_x-.1"/>
                                          </p:val>
                                        </p:tav>
                                        <p:tav tm="100000">
                                          <p:val>
                                            <p:strVal val="#ppt_x"/>
                                          </p:val>
                                        </p:tav>
                                      </p:tavLst>
                                    </p:anim>
                                    <p:anim calcmode="lin" valueType="num">
                                      <p:cBhvr>
                                        <p:cTn id="7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40" presetClass="entr" presetSubtype="0" fill="hold" grpId="0" nodeType="clickEffect">
                                  <p:stCondLst>
                                    <p:cond delay="0"/>
                                  </p:stCondLst>
                                  <p:iterate type="lt">
                                    <p:tmPct val="10000"/>
                                  </p:iterate>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anim calcmode="lin" valueType="num">
                                      <p:cBhvr>
                                        <p:cTn id="82" dur="500" fill="hold"/>
                                        <p:tgtEl>
                                          <p:spTgt spid="5"/>
                                        </p:tgtEl>
                                        <p:attrNameLst>
                                          <p:attrName>ppt_x</p:attrName>
                                        </p:attrNameLst>
                                      </p:cBhvr>
                                      <p:tavLst>
                                        <p:tav tm="0">
                                          <p:val>
                                            <p:strVal val="#ppt_x-.1"/>
                                          </p:val>
                                        </p:tav>
                                        <p:tav tm="100000">
                                          <p:val>
                                            <p:strVal val="#ppt_x"/>
                                          </p:val>
                                        </p:tav>
                                      </p:tavLst>
                                    </p:anim>
                                    <p:anim calcmode="lin" valueType="num">
                                      <p:cBhvr>
                                        <p:cTn id="8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40" presetClass="entr" presetSubtype="0" fill="hold" grpId="0" nodeType="clickEffect">
                                  <p:stCondLst>
                                    <p:cond delay="0"/>
                                  </p:stCondLst>
                                  <p:iterate type="lt">
                                    <p:tmPct val="10000"/>
                                  </p:iterate>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anim calcmode="lin" valueType="num">
                                      <p:cBhvr>
                                        <p:cTn id="89" dur="500" fill="hold"/>
                                        <p:tgtEl>
                                          <p:spTgt spid="7"/>
                                        </p:tgtEl>
                                        <p:attrNameLst>
                                          <p:attrName>ppt_x</p:attrName>
                                        </p:attrNameLst>
                                      </p:cBhvr>
                                      <p:tavLst>
                                        <p:tav tm="0">
                                          <p:val>
                                            <p:strVal val="#ppt_x-.1"/>
                                          </p:val>
                                        </p:tav>
                                        <p:tav tm="100000">
                                          <p:val>
                                            <p:strVal val="#ppt_x"/>
                                          </p:val>
                                        </p:tav>
                                      </p:tavLst>
                                    </p:anim>
                                    <p:anim calcmode="lin" valueType="num">
                                      <p:cBhvr>
                                        <p:cTn id="90" dur="500" fill="hold"/>
                                        <p:tgtEl>
                                          <p:spTgt spid="7"/>
                                        </p:tgtEl>
                                        <p:attrNameLst>
                                          <p:attrName>ppt_y</p:attrName>
                                        </p:attrNameLst>
                                      </p:cBhvr>
                                      <p:tavLst>
                                        <p:tav tm="0">
                                          <p:val>
                                            <p:strVal val="#ppt_y"/>
                                          </p:val>
                                        </p:tav>
                                        <p:tav tm="100000">
                                          <p:val>
                                            <p:strVal val="#ppt_y"/>
                                          </p:val>
                                        </p:tav>
                                      </p:tavLst>
                                    </p:anim>
                                  </p:childTnLst>
                                </p:cTn>
                              </p:par>
                              <p:par>
                                <p:cTn id="91" presetID="40" presetClass="entr" presetSubtype="0" fill="hold" grpId="0" nodeType="withEffect">
                                  <p:stCondLst>
                                    <p:cond delay="0"/>
                                  </p:stCondLst>
                                  <p:iterate type="lt">
                                    <p:tmPct val="10000"/>
                                  </p:iterate>
                                  <p:childTnLst>
                                    <p:set>
                                      <p:cBhvr>
                                        <p:cTn id="92" dur="1" fill="hold">
                                          <p:stCondLst>
                                            <p:cond delay="0"/>
                                          </p:stCondLst>
                                        </p:cTn>
                                        <p:tgtEl>
                                          <p:spTgt spid="2"/>
                                        </p:tgtEl>
                                        <p:attrNameLst>
                                          <p:attrName>style.visibility</p:attrName>
                                        </p:attrNameLst>
                                      </p:cBhvr>
                                      <p:to>
                                        <p:strVal val="visible"/>
                                      </p:to>
                                    </p:set>
                                    <p:animEffect transition="in" filter="fade">
                                      <p:cBhvr>
                                        <p:cTn id="93" dur="500"/>
                                        <p:tgtEl>
                                          <p:spTgt spid="2"/>
                                        </p:tgtEl>
                                      </p:cBhvr>
                                    </p:animEffect>
                                    <p:anim calcmode="lin" valueType="num">
                                      <p:cBhvr>
                                        <p:cTn id="94" dur="500" fill="hold"/>
                                        <p:tgtEl>
                                          <p:spTgt spid="2"/>
                                        </p:tgtEl>
                                        <p:attrNameLst>
                                          <p:attrName>ppt_x</p:attrName>
                                        </p:attrNameLst>
                                      </p:cBhvr>
                                      <p:tavLst>
                                        <p:tav tm="0">
                                          <p:val>
                                            <p:strVal val="#ppt_x-.1"/>
                                          </p:val>
                                        </p:tav>
                                        <p:tav tm="100000">
                                          <p:val>
                                            <p:strVal val="#ppt_x"/>
                                          </p:val>
                                        </p:tav>
                                      </p:tavLst>
                                    </p:anim>
                                    <p:anim calcmode="lin" valueType="num">
                                      <p:cBhvr>
                                        <p:cTn id="95" dur="500" fill="hold"/>
                                        <p:tgtEl>
                                          <p:spTgt spid="2"/>
                                        </p:tgtEl>
                                        <p:attrNameLst>
                                          <p:attrName>ppt_y</p:attrName>
                                        </p:attrNameLst>
                                      </p:cBhvr>
                                      <p:tavLst>
                                        <p:tav tm="0">
                                          <p:val>
                                            <p:strVal val="#ppt_y"/>
                                          </p:val>
                                        </p:tav>
                                        <p:tav tm="100000">
                                          <p:val>
                                            <p:strVal val="#ppt_y"/>
                                          </p:val>
                                        </p:tav>
                                      </p:tavLst>
                                    </p:anim>
                                  </p:childTnLst>
                                </p:cTn>
                              </p:par>
                              <p:par>
                                <p:cTn id="96" presetID="40" presetClass="entr" presetSubtype="0" fill="hold" grpId="0" nodeType="withEffect">
                                  <p:stCondLst>
                                    <p:cond delay="0"/>
                                  </p:stCondLst>
                                  <p:iterate type="lt">
                                    <p:tmPct val="10000"/>
                                  </p:iterate>
                                  <p:childTnLst>
                                    <p:set>
                                      <p:cBhvr>
                                        <p:cTn id="97" dur="1" fill="hold">
                                          <p:stCondLst>
                                            <p:cond delay="0"/>
                                          </p:stCondLst>
                                        </p:cTn>
                                        <p:tgtEl>
                                          <p:spTgt spid="3"/>
                                        </p:tgtEl>
                                        <p:attrNameLst>
                                          <p:attrName>style.visibility</p:attrName>
                                        </p:attrNameLst>
                                      </p:cBhvr>
                                      <p:to>
                                        <p:strVal val="visible"/>
                                      </p:to>
                                    </p:set>
                                    <p:animEffect transition="in" filter="fade">
                                      <p:cBhvr>
                                        <p:cTn id="98" dur="500"/>
                                        <p:tgtEl>
                                          <p:spTgt spid="3"/>
                                        </p:tgtEl>
                                      </p:cBhvr>
                                    </p:animEffect>
                                    <p:anim calcmode="lin" valueType="num">
                                      <p:cBhvr>
                                        <p:cTn id="99" dur="500" fill="hold"/>
                                        <p:tgtEl>
                                          <p:spTgt spid="3"/>
                                        </p:tgtEl>
                                        <p:attrNameLst>
                                          <p:attrName>ppt_x</p:attrName>
                                        </p:attrNameLst>
                                      </p:cBhvr>
                                      <p:tavLst>
                                        <p:tav tm="0">
                                          <p:val>
                                            <p:strVal val="#ppt_x-.1"/>
                                          </p:val>
                                        </p:tav>
                                        <p:tav tm="100000">
                                          <p:val>
                                            <p:strVal val="#ppt_x"/>
                                          </p:val>
                                        </p:tav>
                                      </p:tavLst>
                                    </p:anim>
                                    <p:anim calcmode="lin" valueType="num">
                                      <p:cBhvr>
                                        <p:cTn id="10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07" grpId="0"/>
      <p:bldP spid="42008" grpId="0"/>
      <p:bldP spid="42010" grpId="0"/>
      <p:bldP spid="42011" grpId="0"/>
      <p:bldP spid="42012" grpId="0"/>
      <p:bldP spid="42013" grpId="0"/>
      <p:bldP spid="42015" grpId="0"/>
      <p:bldP spid="42016" grpId="0"/>
      <p:bldP spid="42019" grpId="0"/>
      <p:bldP spid="42020" grpId="0" bldLvl="0" animBg="1"/>
      <p:bldP spid="42021" grpId="0"/>
      <p:bldP spid="4" grpId="0"/>
      <p:bldP spid="5" grpId="0"/>
      <p:bldP spid="7" grpId="0"/>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1630363" y="117476"/>
            <a:ext cx="9072562" cy="6621463"/>
          </a:xfrm>
          <a:prstGeom prst="flowChartAlternateProcess">
            <a:avLst/>
          </a:prstGeom>
          <a:solidFill>
            <a:srgbClr val="FFFFCC"/>
          </a:solidFill>
          <a:ln w="57150">
            <a:solidFill>
              <a:srgbClr val="0000FF"/>
            </a:solidFill>
            <a:miter lim="800000"/>
            <a:headEnd/>
            <a:tailEnd/>
          </a:ln>
        </p:spPr>
        <p:txBody>
          <a:bodyPr wrap="none" anchor="ctr"/>
          <a:lstStyle/>
          <a:p>
            <a:pPr algn="ctr"/>
            <a:endParaRPr lang="vi-VN" altLang="en-US">
              <a:latin typeface="Comic Sans MS" panose="030F0702030302020204" pitchFamily="66" charset="0"/>
            </a:endParaRPr>
          </a:p>
        </p:txBody>
      </p:sp>
      <p:sp>
        <p:nvSpPr>
          <p:cNvPr id="38915" name="Text Box 8"/>
          <p:cNvSpPr txBox="1">
            <a:spLocks noChangeArrowheads="1"/>
          </p:cNvSpPr>
          <p:nvPr/>
        </p:nvSpPr>
        <p:spPr bwMode="auto">
          <a:xfrm>
            <a:off x="2757488" y="2841626"/>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vi-VN" altLang="en-US">
              <a:latin typeface="Comic Sans MS" panose="030F0702030302020204" pitchFamily="66" charset="0"/>
            </a:endParaRPr>
          </a:p>
        </p:txBody>
      </p:sp>
      <p:graphicFrame>
        <p:nvGraphicFramePr>
          <p:cNvPr id="38916" name="Object 37"/>
          <p:cNvGraphicFramePr>
            <a:graphicFrameLocks noChangeAspect="1"/>
          </p:cNvGraphicFramePr>
          <p:nvPr/>
        </p:nvGraphicFramePr>
        <p:xfrm>
          <a:off x="6357938" y="3800475"/>
          <a:ext cx="114300" cy="215900"/>
        </p:xfrm>
        <a:graphic>
          <a:graphicData uri="http://schemas.openxmlformats.org/presentationml/2006/ole">
            <mc:AlternateContent xmlns:mc="http://schemas.openxmlformats.org/markup-compatibility/2006">
              <mc:Choice xmlns:v="urn:schemas-microsoft-com:vml" Requires="v">
                <p:oleObj spid="_x0000_s6174" r:id="rId4" imgW="114151" imgH="215619" progId="Equation.DSMT4">
                  <p:embed/>
                </p:oleObj>
              </mc:Choice>
              <mc:Fallback>
                <p:oleObj r:id="rId4" imgW="114151" imgH="215619" progId="Equation.DSMT4">
                  <p:embed/>
                  <p:pic>
                    <p:nvPicPr>
                      <p:cNvPr id="38916" name="Object 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938" y="3800475"/>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38917" name="Text Box 10"/>
          <p:cNvSpPr txBox="1">
            <a:spLocks noChangeArrowheads="1"/>
          </p:cNvSpPr>
          <p:nvPr/>
        </p:nvSpPr>
        <p:spPr bwMode="auto">
          <a:xfrm>
            <a:off x="4951413" y="1125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8" name="Text Box 11"/>
          <p:cNvSpPr txBox="1">
            <a:spLocks noChangeArrowheads="1"/>
          </p:cNvSpPr>
          <p:nvPr/>
        </p:nvSpPr>
        <p:spPr bwMode="auto">
          <a:xfrm>
            <a:off x="2284413" y="8207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19" name="Text Box 12"/>
          <p:cNvSpPr txBox="1">
            <a:spLocks noChangeArrowheads="1"/>
          </p:cNvSpPr>
          <p:nvPr/>
        </p:nvSpPr>
        <p:spPr bwMode="auto">
          <a:xfrm>
            <a:off x="3198813" y="7445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en-US">
              <a:latin typeface="Comic Sans MS" panose="030F0702030302020204" pitchFamily="66" charset="0"/>
            </a:endParaRPr>
          </a:p>
        </p:txBody>
      </p:sp>
      <p:sp>
        <p:nvSpPr>
          <p:cNvPr id="38920" name="Text Box 17"/>
          <p:cNvSpPr txBox="1">
            <a:spLocks noChangeArrowheads="1"/>
          </p:cNvSpPr>
          <p:nvPr/>
        </p:nvSpPr>
        <p:spPr bwMode="auto">
          <a:xfrm>
            <a:off x="1690688" y="1546226"/>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en-US" altLang="en-US">
              <a:latin typeface="Comic Sans MS" panose="030F0702030302020204" pitchFamily="66" charset="0"/>
            </a:endParaRPr>
          </a:p>
        </p:txBody>
      </p:sp>
      <p:sp>
        <p:nvSpPr>
          <p:cNvPr id="42022" name="Text Box 38"/>
          <p:cNvSpPr txBox="1">
            <a:spLocks noChangeArrowheads="1"/>
          </p:cNvSpPr>
          <p:nvPr/>
        </p:nvSpPr>
        <p:spPr bwMode="auto">
          <a:xfrm>
            <a:off x="2228850" y="293688"/>
            <a:ext cx="68961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altLang="en-US" b="1" u="sng" dirty="0" smtClean="0">
                <a:latin typeface="Comic Sans MS" panose="030F0702030302020204" pitchFamily="66" charset="0"/>
              </a:rPr>
              <a:t>VD1</a:t>
            </a:r>
            <a:r>
              <a:rPr lang="en-US" altLang="en-US" b="1" dirty="0">
                <a:latin typeface="Comic Sans MS" panose="030F0702030302020204" pitchFamily="66" charset="0"/>
              </a:rPr>
              <a:t>: </a:t>
            </a:r>
            <a:r>
              <a:rPr lang="en-US" altLang="en-US" b="1" dirty="0" err="1">
                <a:latin typeface="Comic Sans MS" panose="030F0702030302020204" pitchFamily="66" charset="0"/>
              </a:rPr>
              <a:t>Lập</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err="1">
                <a:latin typeface="Comic Sans MS" panose="030F0702030302020204" pitchFamily="66" charset="0"/>
              </a:rPr>
              <a:t>của</a:t>
            </a:r>
            <a:r>
              <a:rPr lang="en-US" altLang="en-US" b="1" dirty="0">
                <a:latin typeface="Comic Sans MS" panose="030F0702030302020204" pitchFamily="66" charset="0"/>
              </a:rPr>
              <a:t> </a:t>
            </a:r>
            <a:r>
              <a:rPr lang="en-US" altLang="en-US" b="1" dirty="0" err="1">
                <a:latin typeface="Comic Sans MS" panose="030F0702030302020204" pitchFamily="66" charset="0"/>
              </a:rPr>
              <a:t>hợp</a:t>
            </a:r>
            <a:r>
              <a:rPr lang="en-US" altLang="en-US" b="1" dirty="0">
                <a:latin typeface="Comic Sans MS" panose="030F0702030302020204" pitchFamily="66" charset="0"/>
              </a:rPr>
              <a:t> </a:t>
            </a:r>
            <a:r>
              <a:rPr lang="en-US" altLang="en-US" b="1" dirty="0" err="1">
                <a:latin typeface="Comic Sans MS" panose="030F0702030302020204" pitchFamily="66" charset="0"/>
              </a:rPr>
              <a:t>chất</a:t>
            </a:r>
            <a:r>
              <a:rPr lang="en-US" altLang="en-US" b="1" dirty="0">
                <a:latin typeface="Comic Sans MS" panose="030F0702030302020204" pitchFamily="66" charset="0"/>
              </a:rPr>
              <a:t> </a:t>
            </a:r>
            <a:r>
              <a:rPr lang="en-US" altLang="en-US" b="1" dirty="0" err="1">
                <a:latin typeface="Comic Sans MS" panose="030F0702030302020204" pitchFamily="66" charset="0"/>
              </a:rPr>
              <a:t>tạo</a:t>
            </a:r>
            <a:r>
              <a:rPr lang="en-US" altLang="en-US" b="1" dirty="0">
                <a:latin typeface="Comic Sans MS" panose="030F0702030302020204" pitchFamily="66" charset="0"/>
              </a:rPr>
              <a:t> </a:t>
            </a:r>
            <a:r>
              <a:rPr lang="en-US" altLang="en-US" b="1" dirty="0" err="1">
                <a:latin typeface="Comic Sans MS" panose="030F0702030302020204" pitchFamily="66" charset="0"/>
              </a:rPr>
              <a:t>bởi</a:t>
            </a:r>
            <a:r>
              <a:rPr lang="en-US" altLang="en-US" b="1" dirty="0">
                <a:latin typeface="Comic Sans MS" panose="030F0702030302020204" pitchFamily="66" charset="0"/>
              </a:rPr>
              <a:t> </a:t>
            </a:r>
            <a:r>
              <a:rPr lang="en-US" altLang="en-US" b="1" dirty="0" smtClean="0">
                <a:latin typeface="Comic Sans MS" panose="030F0702030302020204" pitchFamily="66" charset="0"/>
              </a:rPr>
              <a:t>S </a:t>
            </a:r>
            <a:r>
              <a:rPr lang="en-US" altLang="en-US" b="1" dirty="0" err="1" smtClean="0">
                <a:latin typeface="Comic Sans MS" panose="030F0702030302020204" pitchFamily="66" charset="0"/>
              </a:rPr>
              <a:t>hoá</a:t>
            </a:r>
            <a:r>
              <a:rPr lang="en-US" altLang="en-US" b="1" dirty="0" smtClean="0">
                <a:latin typeface="Comic Sans MS" panose="030F0702030302020204" pitchFamily="66" charset="0"/>
              </a:rPr>
              <a:t> </a:t>
            </a:r>
            <a:r>
              <a:rPr lang="en-US" altLang="en-US" b="1" dirty="0" err="1" smtClean="0">
                <a:latin typeface="Comic Sans MS" panose="030F0702030302020204" pitchFamily="66" charset="0"/>
              </a:rPr>
              <a:t>trị</a:t>
            </a:r>
            <a:r>
              <a:rPr lang="en-US" altLang="en-US" b="1" dirty="0" smtClean="0">
                <a:latin typeface="Comic Sans MS" panose="030F0702030302020204" pitchFamily="66" charset="0"/>
              </a:rPr>
              <a:t> IV</a:t>
            </a:r>
            <a:r>
              <a:rPr lang="en-US" altLang="en-US" sz="2000" b="1" dirty="0" smtClean="0">
                <a:solidFill>
                  <a:srgbClr val="FF3300"/>
                </a:solidFill>
                <a:latin typeface="Comic Sans MS" panose="030F0702030302020204" pitchFamily="66" charset="0"/>
              </a:rPr>
              <a:t> </a:t>
            </a:r>
            <a:r>
              <a:rPr lang="en-US" altLang="en-US" b="1" dirty="0" err="1">
                <a:latin typeface="Comic Sans MS" panose="030F0702030302020204" pitchFamily="66" charset="0"/>
              </a:rPr>
              <a:t>và</a:t>
            </a:r>
            <a:r>
              <a:rPr lang="en-US" altLang="en-US" b="1" dirty="0">
                <a:latin typeface="Comic Sans MS" panose="030F0702030302020204" pitchFamily="66" charset="0"/>
              </a:rPr>
              <a:t> </a:t>
            </a:r>
            <a:r>
              <a:rPr lang="en-US" altLang="en-US" b="1" dirty="0" smtClean="0">
                <a:latin typeface="Comic Sans MS" panose="030F0702030302020204" pitchFamily="66" charset="0"/>
              </a:rPr>
              <a:t>Oxygen</a:t>
            </a:r>
            <a:endParaRPr lang="vi-VN" altLang="en-US" b="1" dirty="0">
              <a:latin typeface="Comic Sans MS" panose="030F0702030302020204" pitchFamily="66" charset="0"/>
            </a:endParaRPr>
          </a:p>
        </p:txBody>
      </p:sp>
      <p:sp>
        <p:nvSpPr>
          <p:cNvPr id="42023" name="Text Box 39"/>
          <p:cNvSpPr txBox="1">
            <a:spLocks noChangeArrowheads="1"/>
          </p:cNvSpPr>
          <p:nvPr/>
        </p:nvSpPr>
        <p:spPr bwMode="auto">
          <a:xfrm>
            <a:off x="3490913" y="1339850"/>
            <a:ext cx="99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u="sng">
                <a:latin typeface="Comic Sans MS" panose="030F0702030302020204" pitchFamily="66" charset="0"/>
              </a:rPr>
              <a:t>GIẢI</a:t>
            </a:r>
          </a:p>
        </p:txBody>
      </p:sp>
      <p:sp>
        <p:nvSpPr>
          <p:cNvPr id="42024" name="Text Box 40"/>
          <p:cNvSpPr txBox="1">
            <a:spLocks noChangeArrowheads="1"/>
          </p:cNvSpPr>
          <p:nvPr/>
        </p:nvSpPr>
        <p:spPr bwMode="auto">
          <a:xfrm>
            <a:off x="1614488" y="1728789"/>
            <a:ext cx="67119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Viết</a:t>
            </a: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dạng</a:t>
            </a:r>
            <a:r>
              <a:rPr lang="en-US" altLang="en-US" b="1" dirty="0">
                <a:latin typeface="Comic Sans MS" panose="030F0702030302020204" pitchFamily="66" charset="0"/>
              </a:rPr>
              <a:t> </a:t>
            </a:r>
            <a:r>
              <a:rPr lang="en-US" altLang="en-US" b="1" dirty="0" err="1">
                <a:latin typeface="Comic Sans MS" panose="030F0702030302020204" pitchFamily="66" charset="0"/>
              </a:rPr>
              <a:t>chung</a:t>
            </a:r>
            <a:r>
              <a:rPr lang="en-US" altLang="en-US" b="1" dirty="0">
                <a:latin typeface="Comic Sans MS" panose="030F0702030302020204" pitchFamily="66" charset="0"/>
              </a:rPr>
              <a:t>:</a:t>
            </a:r>
            <a:r>
              <a:rPr lang="vi-VN" altLang="en-US" b="1" dirty="0">
                <a:latin typeface="Comic Sans MS" panose="030F0702030302020204" pitchFamily="66" charset="0"/>
              </a:rPr>
              <a:t>  </a:t>
            </a:r>
            <a:r>
              <a:rPr lang="en-US" altLang="en-US" sz="2800" b="1" dirty="0" err="1" smtClean="0">
                <a:latin typeface="Comic Sans MS" panose="030F0702030302020204" pitchFamily="66" charset="0"/>
              </a:rPr>
              <a:t>S</a:t>
            </a:r>
            <a:r>
              <a:rPr lang="en-US" altLang="en-US" sz="2800" b="1" baseline="-25000" dirty="0" err="1" smtClean="0">
                <a:latin typeface="Comic Sans MS" panose="030F0702030302020204" pitchFamily="66" charset="0"/>
              </a:rPr>
              <a:t>x</a:t>
            </a:r>
            <a:r>
              <a:rPr lang="en-US" altLang="en-US" sz="3600" b="1" dirty="0" err="1" smtClean="0">
                <a:latin typeface="Comic Sans MS" panose="030F0702030302020204" pitchFamily="66" charset="0"/>
              </a:rPr>
              <a:t>O</a:t>
            </a:r>
            <a:r>
              <a:rPr lang="en-US" altLang="en-US" sz="2800" b="1" baseline="-25000" dirty="0" err="1" smtClean="0">
                <a:latin typeface="Comic Sans MS" panose="030F0702030302020204" pitchFamily="66" charset="0"/>
              </a:rPr>
              <a:t>y</a:t>
            </a:r>
            <a:endParaRPr lang="en-US" altLang="en-US" sz="2800" b="1" baseline="-25000" dirty="0">
              <a:latin typeface="Comic Sans MS" panose="030F0702030302020204" pitchFamily="66" charset="0"/>
            </a:endParaRPr>
          </a:p>
        </p:txBody>
      </p:sp>
      <p:sp>
        <p:nvSpPr>
          <p:cNvPr id="42026" name="Text Box 42"/>
          <p:cNvSpPr txBox="1">
            <a:spLocks noChangeArrowheads="1"/>
          </p:cNvSpPr>
          <p:nvPr/>
        </p:nvSpPr>
        <p:spPr bwMode="auto">
          <a:xfrm>
            <a:off x="5201784" y="1491020"/>
            <a:ext cx="1349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smtClean="0">
                <a:solidFill>
                  <a:srgbClr val="FF3300"/>
                </a:solidFill>
                <a:latin typeface="Comic Sans MS" panose="030F0702030302020204" pitchFamily="66" charset="0"/>
              </a:rPr>
              <a:t>IV  </a:t>
            </a:r>
            <a:r>
              <a:rPr lang="en-US" altLang="en-US" b="1" dirty="0">
                <a:solidFill>
                  <a:srgbClr val="FF3300"/>
                </a:solidFill>
                <a:latin typeface="Comic Sans MS" panose="030F0702030302020204" pitchFamily="66" charset="0"/>
              </a:rPr>
              <a:t>II</a:t>
            </a:r>
          </a:p>
        </p:txBody>
      </p:sp>
      <p:sp>
        <p:nvSpPr>
          <p:cNvPr id="42027" name="Text Box 43"/>
          <p:cNvSpPr txBox="1">
            <a:spLocks noChangeArrowheads="1"/>
          </p:cNvSpPr>
          <p:nvPr/>
        </p:nvSpPr>
        <p:spPr bwMode="auto">
          <a:xfrm>
            <a:off x="1804989" y="2960688"/>
            <a:ext cx="614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FontTx/>
              <a:buChar char="-"/>
            </a:pPr>
            <a:r>
              <a:rPr lang="en-US" altLang="en-US" b="1">
                <a:latin typeface="Comic Sans MS" panose="030F0702030302020204" pitchFamily="66" charset="0"/>
              </a:rPr>
              <a:t> Theo qui tắc về hóa trị ta có:</a:t>
            </a:r>
          </a:p>
        </p:txBody>
      </p:sp>
      <p:sp>
        <p:nvSpPr>
          <p:cNvPr id="42036" name="Text Box 52"/>
          <p:cNvSpPr txBox="1">
            <a:spLocks noChangeArrowheads="1"/>
          </p:cNvSpPr>
          <p:nvPr/>
        </p:nvSpPr>
        <p:spPr bwMode="auto">
          <a:xfrm>
            <a:off x="2640013" y="3541713"/>
            <a:ext cx="381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x . </a:t>
            </a:r>
            <a:r>
              <a:rPr lang="en-US" altLang="en-US" b="1" dirty="0">
                <a:solidFill>
                  <a:srgbClr val="FF3300"/>
                </a:solidFill>
                <a:latin typeface="Comic Sans MS" panose="030F0702030302020204" pitchFamily="66" charset="0"/>
              </a:rPr>
              <a:t>I</a:t>
            </a:r>
            <a:r>
              <a:rPr lang="en-US" altLang="en-US" b="1" dirty="0" smtClean="0">
                <a:solidFill>
                  <a:srgbClr val="FF3300"/>
                </a:solidFill>
                <a:latin typeface="Comic Sans MS" panose="030F0702030302020204" pitchFamily="66" charset="0"/>
              </a:rPr>
              <a:t>V</a:t>
            </a:r>
            <a:r>
              <a:rPr lang="en-US" altLang="en-US" b="1" dirty="0" smtClean="0">
                <a:latin typeface="Comic Sans MS" panose="030F0702030302020204" pitchFamily="66" charset="0"/>
              </a:rPr>
              <a:t>  </a:t>
            </a:r>
            <a:r>
              <a:rPr lang="en-US" altLang="en-US" b="1" dirty="0">
                <a:latin typeface="Comic Sans MS" panose="030F0702030302020204" pitchFamily="66" charset="0"/>
              </a:rPr>
              <a:t>=  y . </a:t>
            </a:r>
            <a:r>
              <a:rPr lang="en-US" altLang="en-US" b="1" dirty="0">
                <a:solidFill>
                  <a:srgbClr val="FF3300"/>
                </a:solidFill>
                <a:latin typeface="Comic Sans MS" panose="030F0702030302020204" pitchFamily="66" charset="0"/>
              </a:rPr>
              <a:t>II</a:t>
            </a:r>
          </a:p>
        </p:txBody>
      </p:sp>
      <p:sp>
        <p:nvSpPr>
          <p:cNvPr id="42037" name="Text Box 53"/>
          <p:cNvSpPr txBox="1">
            <a:spLocks noChangeArrowheads="1"/>
          </p:cNvSpPr>
          <p:nvPr/>
        </p:nvSpPr>
        <p:spPr bwMode="auto">
          <a:xfrm>
            <a:off x="1990725" y="4221163"/>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 Chuyển thành tỉ lệ: </a:t>
            </a:r>
          </a:p>
        </p:txBody>
      </p:sp>
      <p:graphicFrame>
        <p:nvGraphicFramePr>
          <p:cNvPr id="42038" name="Object 54"/>
          <p:cNvGraphicFramePr>
            <a:graphicFrameLocks noChangeAspect="1"/>
          </p:cNvGraphicFramePr>
          <p:nvPr/>
        </p:nvGraphicFramePr>
        <p:xfrm>
          <a:off x="5391150" y="4114800"/>
          <a:ext cx="509588" cy="838200"/>
        </p:xfrm>
        <a:graphic>
          <a:graphicData uri="http://schemas.openxmlformats.org/presentationml/2006/ole">
            <mc:AlternateContent xmlns:mc="http://schemas.openxmlformats.org/markup-compatibility/2006">
              <mc:Choice xmlns:v="urn:schemas-microsoft-com:vml" Requires="v">
                <p:oleObj spid="_x0000_s6175" r:id="rId6" imgW="165028" imgH="418918" progId="Equation.DSMT4">
                  <p:embed/>
                </p:oleObj>
              </mc:Choice>
              <mc:Fallback>
                <p:oleObj r:id="rId6" imgW="165028" imgH="418918" progId="Equation.DSMT4">
                  <p:embed/>
                  <p:pic>
                    <p:nvPicPr>
                      <p:cNvPr id="42038" name="Object 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4114800"/>
                        <a:ext cx="5095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42040" name="Text Box 56"/>
          <p:cNvSpPr txBox="1">
            <a:spLocks noChangeArrowheads="1"/>
          </p:cNvSpPr>
          <p:nvPr/>
        </p:nvSpPr>
        <p:spPr bwMode="auto">
          <a:xfrm>
            <a:off x="5848350" y="4267200"/>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a:latin typeface="Comic Sans MS" panose="030F0702030302020204" pitchFamily="66" charset="0"/>
              </a:rPr>
              <a:t>=</a:t>
            </a:r>
          </a:p>
        </p:txBody>
      </p:sp>
      <p:sp>
        <p:nvSpPr>
          <p:cNvPr id="42042" name="Text Box 58"/>
          <p:cNvSpPr txBox="1">
            <a:spLocks noChangeArrowheads="1"/>
          </p:cNvSpPr>
          <p:nvPr/>
        </p:nvSpPr>
        <p:spPr bwMode="auto">
          <a:xfrm>
            <a:off x="6610350" y="4267200"/>
            <a:ext cx="22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a:latin typeface="Comic Sans MS" panose="030F0702030302020204" pitchFamily="66" charset="0"/>
              </a:rPr>
              <a:t>=</a:t>
            </a:r>
          </a:p>
        </p:txBody>
      </p:sp>
      <p:sp>
        <p:nvSpPr>
          <p:cNvPr id="42044" name="Text Box 60"/>
          <p:cNvSpPr txBox="1">
            <a:spLocks noChangeArrowheads="1"/>
          </p:cNvSpPr>
          <p:nvPr/>
        </p:nvSpPr>
        <p:spPr bwMode="auto">
          <a:xfrm>
            <a:off x="2033588" y="5330825"/>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Chọn</a:t>
            </a:r>
            <a:r>
              <a:rPr lang="en-US" altLang="en-US" b="1" dirty="0">
                <a:latin typeface="Comic Sans MS" panose="030F0702030302020204" pitchFamily="66" charset="0"/>
              </a:rPr>
              <a:t> x = </a:t>
            </a:r>
            <a:r>
              <a:rPr lang="en-US" altLang="en-US" b="1" dirty="0" smtClean="0">
                <a:latin typeface="Comic Sans MS" panose="030F0702030302020204" pitchFamily="66" charset="0"/>
              </a:rPr>
              <a:t>1 </a:t>
            </a:r>
            <a:r>
              <a:rPr lang="en-US" altLang="en-US" b="1" dirty="0" err="1">
                <a:latin typeface="Comic Sans MS" panose="030F0702030302020204" pitchFamily="66" charset="0"/>
              </a:rPr>
              <a:t>và</a:t>
            </a:r>
            <a:r>
              <a:rPr lang="en-US" altLang="en-US" b="1" dirty="0">
                <a:latin typeface="Comic Sans MS" panose="030F0702030302020204" pitchFamily="66" charset="0"/>
              </a:rPr>
              <a:t> y = </a:t>
            </a:r>
            <a:r>
              <a:rPr lang="en-US" altLang="en-US" b="1" dirty="0" smtClean="0">
                <a:latin typeface="Comic Sans MS" panose="030F0702030302020204" pitchFamily="66" charset="0"/>
              </a:rPr>
              <a:t>2</a:t>
            </a:r>
            <a:endParaRPr lang="vi-VN" altLang="en-US" b="1" dirty="0">
              <a:latin typeface="Comic Sans MS" panose="030F0702030302020204" pitchFamily="66" charset="0"/>
            </a:endParaRPr>
          </a:p>
        </p:txBody>
      </p:sp>
      <p:sp>
        <p:nvSpPr>
          <p:cNvPr id="42045" name="Text Box 61"/>
          <p:cNvSpPr txBox="1">
            <a:spLocks noChangeArrowheads="1"/>
          </p:cNvSpPr>
          <p:nvPr/>
        </p:nvSpPr>
        <p:spPr bwMode="auto">
          <a:xfrm>
            <a:off x="2033589" y="5903913"/>
            <a:ext cx="4687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en-US" b="1" dirty="0">
                <a:latin typeface="Comic Sans MS" panose="030F0702030302020204" pitchFamily="66" charset="0"/>
              </a:rPr>
              <a:t>- </a:t>
            </a:r>
            <a:r>
              <a:rPr lang="en-US" altLang="en-US" b="1" dirty="0" err="1">
                <a:latin typeface="Comic Sans MS" panose="030F0702030302020204" pitchFamily="66" charset="0"/>
              </a:rPr>
              <a:t>Công</a:t>
            </a:r>
            <a:r>
              <a:rPr lang="en-US" altLang="en-US" b="1" dirty="0">
                <a:latin typeface="Comic Sans MS" panose="030F0702030302020204" pitchFamily="66" charset="0"/>
              </a:rPr>
              <a:t> </a:t>
            </a:r>
            <a:r>
              <a:rPr lang="en-US" altLang="en-US" b="1" dirty="0" err="1">
                <a:latin typeface="Comic Sans MS" panose="030F0702030302020204" pitchFamily="66" charset="0"/>
              </a:rPr>
              <a:t>thức</a:t>
            </a:r>
            <a:r>
              <a:rPr lang="en-US" altLang="en-US" b="1" dirty="0">
                <a:latin typeface="Comic Sans MS" panose="030F0702030302020204" pitchFamily="66" charset="0"/>
              </a:rPr>
              <a:t> </a:t>
            </a:r>
            <a:r>
              <a:rPr lang="en-US" altLang="en-US" b="1" dirty="0" err="1">
                <a:latin typeface="Comic Sans MS" panose="030F0702030302020204" pitchFamily="66" charset="0"/>
              </a:rPr>
              <a:t>hóa</a:t>
            </a:r>
            <a:r>
              <a:rPr lang="en-US" altLang="en-US" b="1" dirty="0">
                <a:latin typeface="Comic Sans MS" panose="030F0702030302020204" pitchFamily="66" charset="0"/>
              </a:rPr>
              <a:t> </a:t>
            </a:r>
            <a:r>
              <a:rPr lang="en-US" altLang="en-US" b="1" dirty="0" err="1">
                <a:latin typeface="Comic Sans MS" panose="030F0702030302020204" pitchFamily="66" charset="0"/>
              </a:rPr>
              <a:t>học</a:t>
            </a:r>
            <a:r>
              <a:rPr lang="en-US" altLang="en-US" b="1" dirty="0">
                <a:latin typeface="Comic Sans MS" panose="030F0702030302020204" pitchFamily="66" charset="0"/>
              </a:rPr>
              <a:t>: </a:t>
            </a:r>
            <a:r>
              <a:rPr lang="en-US" altLang="en-US" b="1" dirty="0" smtClean="0">
                <a:latin typeface="Comic Sans MS" panose="030F0702030302020204" pitchFamily="66" charset="0"/>
              </a:rPr>
              <a:t>SO</a:t>
            </a:r>
            <a:r>
              <a:rPr lang="en-US" altLang="en-US" b="1" baseline="-25000" dirty="0" smtClean="0">
                <a:latin typeface="Comic Sans MS" panose="030F0702030302020204" pitchFamily="66" charset="0"/>
              </a:rPr>
              <a:t>2</a:t>
            </a:r>
            <a:endParaRPr lang="vi-VN" altLang="en-US" b="1" baseline="-25000" dirty="0">
              <a:latin typeface="Comic Sans MS" panose="030F0702030302020204" pitchFamily="66" charset="0"/>
            </a:endParaRPr>
          </a:p>
        </p:txBody>
      </p:sp>
    </p:spTree>
    <p:extLst>
      <p:ext uri="{BB962C8B-B14F-4D97-AF65-F5344CB8AC3E}">
        <p14:creationId xmlns:p14="http://schemas.microsoft.com/office/powerpoint/2010/main" val="10821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2022"/>
                                        </p:tgtEl>
                                        <p:attrNameLst>
                                          <p:attrName>style.visibility</p:attrName>
                                        </p:attrNameLst>
                                      </p:cBhvr>
                                      <p:to>
                                        <p:strVal val="visible"/>
                                      </p:to>
                                    </p:set>
                                    <p:animEffect transition="in" filter="fade">
                                      <p:cBhvr>
                                        <p:cTn id="7" dur="500"/>
                                        <p:tgtEl>
                                          <p:spTgt spid="42022"/>
                                        </p:tgtEl>
                                      </p:cBhvr>
                                    </p:animEffect>
                                    <p:anim calcmode="lin" valueType="num">
                                      <p:cBhvr>
                                        <p:cTn id="8" dur="500" fill="hold"/>
                                        <p:tgtEl>
                                          <p:spTgt spid="42022"/>
                                        </p:tgtEl>
                                        <p:attrNameLst>
                                          <p:attrName>ppt_x</p:attrName>
                                        </p:attrNameLst>
                                      </p:cBhvr>
                                      <p:tavLst>
                                        <p:tav tm="0">
                                          <p:val>
                                            <p:strVal val="#ppt_x-.1"/>
                                          </p:val>
                                        </p:tav>
                                        <p:tav tm="100000">
                                          <p:val>
                                            <p:strVal val="#ppt_x"/>
                                          </p:val>
                                        </p:tav>
                                      </p:tavLst>
                                    </p:anim>
                                    <p:anim calcmode="lin" valueType="num">
                                      <p:cBhvr>
                                        <p:cTn id="9" dur="500" fill="hold"/>
                                        <p:tgtEl>
                                          <p:spTgt spid="4202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42023"/>
                                        </p:tgtEl>
                                        <p:attrNameLst>
                                          <p:attrName>style.visibility</p:attrName>
                                        </p:attrNameLst>
                                      </p:cBhvr>
                                      <p:to>
                                        <p:strVal val="visible"/>
                                      </p:to>
                                    </p:set>
                                    <p:animEffect transition="in" filter="fade">
                                      <p:cBhvr>
                                        <p:cTn id="14" dur="500"/>
                                        <p:tgtEl>
                                          <p:spTgt spid="42023"/>
                                        </p:tgtEl>
                                      </p:cBhvr>
                                    </p:animEffect>
                                    <p:anim calcmode="lin" valueType="num">
                                      <p:cBhvr>
                                        <p:cTn id="15" dur="500" fill="hold"/>
                                        <p:tgtEl>
                                          <p:spTgt spid="42023"/>
                                        </p:tgtEl>
                                        <p:attrNameLst>
                                          <p:attrName>ppt_x</p:attrName>
                                        </p:attrNameLst>
                                      </p:cBhvr>
                                      <p:tavLst>
                                        <p:tav tm="0">
                                          <p:val>
                                            <p:strVal val="#ppt_x-.1"/>
                                          </p:val>
                                        </p:tav>
                                        <p:tav tm="100000">
                                          <p:val>
                                            <p:strVal val="#ppt_x"/>
                                          </p:val>
                                        </p:tav>
                                      </p:tavLst>
                                    </p:anim>
                                    <p:anim calcmode="lin" valueType="num">
                                      <p:cBhvr>
                                        <p:cTn id="16" dur="500" fill="hold"/>
                                        <p:tgtEl>
                                          <p:spTgt spid="42023"/>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650"/>
                            </p:stCondLst>
                            <p:childTnLst>
                              <p:par>
                                <p:cTn id="18" presetID="40" presetClass="entr" presetSubtype="0" fill="hold" grpId="0" nodeType="afterEffect">
                                  <p:stCondLst>
                                    <p:cond delay="0"/>
                                  </p:stCondLst>
                                  <p:iterate type="lt">
                                    <p:tmPct val="10000"/>
                                  </p:iterate>
                                  <p:childTnLst>
                                    <p:set>
                                      <p:cBhvr>
                                        <p:cTn id="19" dur="1" fill="hold">
                                          <p:stCondLst>
                                            <p:cond delay="0"/>
                                          </p:stCondLst>
                                        </p:cTn>
                                        <p:tgtEl>
                                          <p:spTgt spid="42024"/>
                                        </p:tgtEl>
                                        <p:attrNameLst>
                                          <p:attrName>style.visibility</p:attrName>
                                        </p:attrNameLst>
                                      </p:cBhvr>
                                      <p:to>
                                        <p:strVal val="visible"/>
                                      </p:to>
                                    </p:set>
                                    <p:animEffect transition="in" filter="fade">
                                      <p:cBhvr>
                                        <p:cTn id="20" dur="500"/>
                                        <p:tgtEl>
                                          <p:spTgt spid="42024"/>
                                        </p:tgtEl>
                                      </p:cBhvr>
                                    </p:animEffect>
                                    <p:anim calcmode="lin" valueType="num">
                                      <p:cBhvr>
                                        <p:cTn id="21" dur="500" fill="hold"/>
                                        <p:tgtEl>
                                          <p:spTgt spid="42024"/>
                                        </p:tgtEl>
                                        <p:attrNameLst>
                                          <p:attrName>ppt_x</p:attrName>
                                        </p:attrNameLst>
                                      </p:cBhvr>
                                      <p:tavLst>
                                        <p:tav tm="0">
                                          <p:val>
                                            <p:strVal val="#ppt_x-.1"/>
                                          </p:val>
                                        </p:tav>
                                        <p:tav tm="100000">
                                          <p:val>
                                            <p:strVal val="#ppt_x"/>
                                          </p:val>
                                        </p:tav>
                                      </p:tavLst>
                                    </p:anim>
                                    <p:anim calcmode="lin" valueType="num">
                                      <p:cBhvr>
                                        <p:cTn id="22" dur="500" fill="hold"/>
                                        <p:tgtEl>
                                          <p:spTgt spid="42024"/>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2450"/>
                            </p:stCondLst>
                            <p:childTnLst>
                              <p:par>
                                <p:cTn id="24" presetID="40" presetClass="entr" presetSubtype="0" fill="hold" grpId="0" nodeType="afterEffect">
                                  <p:stCondLst>
                                    <p:cond delay="0"/>
                                  </p:stCondLst>
                                  <p:iterate type="lt">
                                    <p:tmPct val="10000"/>
                                  </p:iterate>
                                  <p:childTnLst>
                                    <p:set>
                                      <p:cBhvr>
                                        <p:cTn id="25" dur="1" fill="hold">
                                          <p:stCondLst>
                                            <p:cond delay="0"/>
                                          </p:stCondLst>
                                        </p:cTn>
                                        <p:tgtEl>
                                          <p:spTgt spid="42026"/>
                                        </p:tgtEl>
                                        <p:attrNameLst>
                                          <p:attrName>style.visibility</p:attrName>
                                        </p:attrNameLst>
                                      </p:cBhvr>
                                      <p:to>
                                        <p:strVal val="visible"/>
                                      </p:to>
                                    </p:set>
                                    <p:animEffect transition="in" filter="fade">
                                      <p:cBhvr>
                                        <p:cTn id="26" dur="1000"/>
                                        <p:tgtEl>
                                          <p:spTgt spid="42026"/>
                                        </p:tgtEl>
                                      </p:cBhvr>
                                    </p:animEffect>
                                    <p:anim calcmode="lin" valueType="num">
                                      <p:cBhvr>
                                        <p:cTn id="27" dur="1000" fill="hold"/>
                                        <p:tgtEl>
                                          <p:spTgt spid="42026"/>
                                        </p:tgtEl>
                                        <p:attrNameLst>
                                          <p:attrName>ppt_x</p:attrName>
                                        </p:attrNameLst>
                                      </p:cBhvr>
                                      <p:tavLst>
                                        <p:tav tm="0">
                                          <p:val>
                                            <p:strVal val="#ppt_x-.1"/>
                                          </p:val>
                                        </p:tav>
                                        <p:tav tm="100000">
                                          <p:val>
                                            <p:strVal val="#ppt_x"/>
                                          </p:val>
                                        </p:tav>
                                      </p:tavLst>
                                    </p:anim>
                                    <p:anim calcmode="lin" valueType="num">
                                      <p:cBhvr>
                                        <p:cTn id="28" dur="1000" fill="hold"/>
                                        <p:tgtEl>
                                          <p:spTgt spid="4202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3750"/>
                            </p:stCondLst>
                            <p:childTnLst>
                              <p:par>
                                <p:cTn id="30" presetID="40" presetClass="entr" presetSubtype="0" fill="hold" grpId="0" nodeType="afterEffect">
                                  <p:stCondLst>
                                    <p:cond delay="0"/>
                                  </p:stCondLst>
                                  <p:iterate type="lt">
                                    <p:tmPct val="10000"/>
                                  </p:iterate>
                                  <p:childTnLst>
                                    <p:set>
                                      <p:cBhvr>
                                        <p:cTn id="31" dur="1" fill="hold">
                                          <p:stCondLst>
                                            <p:cond delay="0"/>
                                          </p:stCondLst>
                                        </p:cTn>
                                        <p:tgtEl>
                                          <p:spTgt spid="42027"/>
                                        </p:tgtEl>
                                        <p:attrNameLst>
                                          <p:attrName>style.visibility</p:attrName>
                                        </p:attrNameLst>
                                      </p:cBhvr>
                                      <p:to>
                                        <p:strVal val="visible"/>
                                      </p:to>
                                    </p:set>
                                    <p:animEffect transition="in" filter="fade">
                                      <p:cBhvr>
                                        <p:cTn id="32" dur="500"/>
                                        <p:tgtEl>
                                          <p:spTgt spid="42027"/>
                                        </p:tgtEl>
                                      </p:cBhvr>
                                    </p:animEffect>
                                    <p:anim calcmode="lin" valueType="num">
                                      <p:cBhvr>
                                        <p:cTn id="33" dur="500" fill="hold"/>
                                        <p:tgtEl>
                                          <p:spTgt spid="42027"/>
                                        </p:tgtEl>
                                        <p:attrNameLst>
                                          <p:attrName>ppt_x</p:attrName>
                                        </p:attrNameLst>
                                      </p:cBhvr>
                                      <p:tavLst>
                                        <p:tav tm="0">
                                          <p:val>
                                            <p:strVal val="#ppt_x-.1"/>
                                          </p:val>
                                        </p:tav>
                                        <p:tav tm="100000">
                                          <p:val>
                                            <p:strVal val="#ppt_x"/>
                                          </p:val>
                                        </p:tav>
                                      </p:tavLst>
                                    </p:anim>
                                    <p:anim calcmode="lin" valueType="num">
                                      <p:cBhvr>
                                        <p:cTn id="34" dur="500" fill="hold"/>
                                        <p:tgtEl>
                                          <p:spTgt spid="42027"/>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350"/>
                            </p:stCondLst>
                            <p:childTnLst>
                              <p:par>
                                <p:cTn id="36" presetID="40" presetClass="entr" presetSubtype="0" fill="hold" grpId="0" nodeType="afterEffect">
                                  <p:stCondLst>
                                    <p:cond delay="0"/>
                                  </p:stCondLst>
                                  <p:iterate type="lt">
                                    <p:tmPct val="10000"/>
                                  </p:iterate>
                                  <p:childTnLst>
                                    <p:set>
                                      <p:cBhvr>
                                        <p:cTn id="37" dur="1" fill="hold">
                                          <p:stCondLst>
                                            <p:cond delay="0"/>
                                          </p:stCondLst>
                                        </p:cTn>
                                        <p:tgtEl>
                                          <p:spTgt spid="42036"/>
                                        </p:tgtEl>
                                        <p:attrNameLst>
                                          <p:attrName>style.visibility</p:attrName>
                                        </p:attrNameLst>
                                      </p:cBhvr>
                                      <p:to>
                                        <p:strVal val="visible"/>
                                      </p:to>
                                    </p:set>
                                    <p:animEffect transition="in" filter="fade">
                                      <p:cBhvr>
                                        <p:cTn id="38" dur="500"/>
                                        <p:tgtEl>
                                          <p:spTgt spid="42036"/>
                                        </p:tgtEl>
                                      </p:cBhvr>
                                    </p:animEffect>
                                    <p:anim calcmode="lin" valueType="num">
                                      <p:cBhvr>
                                        <p:cTn id="39" dur="500" fill="hold"/>
                                        <p:tgtEl>
                                          <p:spTgt spid="42036"/>
                                        </p:tgtEl>
                                        <p:attrNameLst>
                                          <p:attrName>ppt_x</p:attrName>
                                        </p:attrNameLst>
                                      </p:cBhvr>
                                      <p:tavLst>
                                        <p:tav tm="0">
                                          <p:val>
                                            <p:strVal val="#ppt_x-.1"/>
                                          </p:val>
                                        </p:tav>
                                        <p:tav tm="100000">
                                          <p:val>
                                            <p:strVal val="#ppt_x"/>
                                          </p:val>
                                        </p:tav>
                                      </p:tavLst>
                                    </p:anim>
                                    <p:anim calcmode="lin" valueType="num">
                                      <p:cBhvr>
                                        <p:cTn id="40" dur="500" fill="hold"/>
                                        <p:tgtEl>
                                          <p:spTgt spid="42036"/>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6250"/>
                            </p:stCondLst>
                            <p:childTnLst>
                              <p:par>
                                <p:cTn id="42" presetID="40" presetClass="entr" presetSubtype="0" fill="hold" grpId="0" nodeType="afterEffect">
                                  <p:stCondLst>
                                    <p:cond delay="0"/>
                                  </p:stCondLst>
                                  <p:iterate type="lt">
                                    <p:tmPct val="10000"/>
                                  </p:iterate>
                                  <p:childTnLst>
                                    <p:set>
                                      <p:cBhvr>
                                        <p:cTn id="43" dur="1" fill="hold">
                                          <p:stCondLst>
                                            <p:cond delay="0"/>
                                          </p:stCondLst>
                                        </p:cTn>
                                        <p:tgtEl>
                                          <p:spTgt spid="42037"/>
                                        </p:tgtEl>
                                        <p:attrNameLst>
                                          <p:attrName>style.visibility</p:attrName>
                                        </p:attrNameLst>
                                      </p:cBhvr>
                                      <p:to>
                                        <p:strVal val="visible"/>
                                      </p:to>
                                    </p:set>
                                    <p:animEffect transition="in" filter="fade">
                                      <p:cBhvr>
                                        <p:cTn id="44" dur="500"/>
                                        <p:tgtEl>
                                          <p:spTgt spid="42037"/>
                                        </p:tgtEl>
                                      </p:cBhvr>
                                    </p:animEffect>
                                    <p:anim calcmode="lin" valueType="num">
                                      <p:cBhvr>
                                        <p:cTn id="45" dur="500" fill="hold"/>
                                        <p:tgtEl>
                                          <p:spTgt spid="42037"/>
                                        </p:tgtEl>
                                        <p:attrNameLst>
                                          <p:attrName>ppt_x</p:attrName>
                                        </p:attrNameLst>
                                      </p:cBhvr>
                                      <p:tavLst>
                                        <p:tav tm="0">
                                          <p:val>
                                            <p:strVal val="#ppt_x-.1"/>
                                          </p:val>
                                        </p:tav>
                                        <p:tav tm="100000">
                                          <p:val>
                                            <p:strVal val="#ppt_x"/>
                                          </p:val>
                                        </p:tav>
                                      </p:tavLst>
                                    </p:anim>
                                    <p:anim calcmode="lin" valueType="num">
                                      <p:cBhvr>
                                        <p:cTn id="46" dur="500" fill="hold"/>
                                        <p:tgtEl>
                                          <p:spTgt spid="42037"/>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7550"/>
                            </p:stCondLst>
                            <p:childTnLst>
                              <p:par>
                                <p:cTn id="48" presetID="8" presetClass="entr" presetSubtype="16" fill="hold" nodeType="afterEffect">
                                  <p:stCondLst>
                                    <p:cond delay="0"/>
                                  </p:stCondLst>
                                  <p:childTnLst>
                                    <p:set>
                                      <p:cBhvr>
                                        <p:cTn id="49" dur="1" fill="hold">
                                          <p:stCondLst>
                                            <p:cond delay="0"/>
                                          </p:stCondLst>
                                        </p:cTn>
                                        <p:tgtEl>
                                          <p:spTgt spid="42038"/>
                                        </p:tgtEl>
                                        <p:attrNameLst>
                                          <p:attrName>style.visibility</p:attrName>
                                        </p:attrNameLst>
                                      </p:cBhvr>
                                      <p:to>
                                        <p:strVal val="visible"/>
                                      </p:to>
                                    </p:set>
                                    <p:animEffect transition="in" filter="diamond(in)">
                                      <p:cBhvr>
                                        <p:cTn id="50" dur="500"/>
                                        <p:tgtEl>
                                          <p:spTgt spid="42038"/>
                                        </p:tgtEl>
                                      </p:cBhvr>
                                    </p:animEffect>
                                  </p:childTnLst>
                                </p:cTn>
                              </p:par>
                            </p:childTnLst>
                          </p:cTn>
                        </p:par>
                        <p:par>
                          <p:cTn id="51" fill="hold" nodeType="afterGroup">
                            <p:stCondLst>
                              <p:cond delay="8050"/>
                            </p:stCondLst>
                            <p:childTnLst>
                              <p:par>
                                <p:cTn id="52" presetID="8" presetClass="entr" presetSubtype="16" fill="hold" grpId="0" nodeType="afterEffect">
                                  <p:stCondLst>
                                    <p:cond delay="0"/>
                                  </p:stCondLst>
                                  <p:childTnLst>
                                    <p:set>
                                      <p:cBhvr>
                                        <p:cTn id="53" dur="1" fill="hold">
                                          <p:stCondLst>
                                            <p:cond delay="0"/>
                                          </p:stCondLst>
                                        </p:cTn>
                                        <p:tgtEl>
                                          <p:spTgt spid="42040"/>
                                        </p:tgtEl>
                                        <p:attrNameLst>
                                          <p:attrName>style.visibility</p:attrName>
                                        </p:attrNameLst>
                                      </p:cBhvr>
                                      <p:to>
                                        <p:strVal val="visible"/>
                                      </p:to>
                                    </p:set>
                                    <p:animEffect transition="in" filter="diamond(in)">
                                      <p:cBhvr>
                                        <p:cTn id="54" dur="500"/>
                                        <p:tgtEl>
                                          <p:spTgt spid="42040"/>
                                        </p:tgtEl>
                                      </p:cBhvr>
                                    </p:animEffect>
                                  </p:childTnLst>
                                </p:cTn>
                              </p:par>
                            </p:childTnLst>
                          </p:cTn>
                        </p:par>
                        <p:par>
                          <p:cTn id="55" fill="hold" nodeType="afterGroup">
                            <p:stCondLst>
                              <p:cond delay="8550"/>
                            </p:stCondLst>
                            <p:childTnLst>
                              <p:par>
                                <p:cTn id="56" presetID="8" presetClass="entr" presetSubtype="16" fill="hold" grpId="0" nodeType="afterEffect">
                                  <p:stCondLst>
                                    <p:cond delay="0"/>
                                  </p:stCondLst>
                                  <p:childTnLst>
                                    <p:set>
                                      <p:cBhvr>
                                        <p:cTn id="57" dur="1" fill="hold">
                                          <p:stCondLst>
                                            <p:cond delay="0"/>
                                          </p:stCondLst>
                                        </p:cTn>
                                        <p:tgtEl>
                                          <p:spTgt spid="42042"/>
                                        </p:tgtEl>
                                        <p:attrNameLst>
                                          <p:attrName>style.visibility</p:attrName>
                                        </p:attrNameLst>
                                      </p:cBhvr>
                                      <p:to>
                                        <p:strVal val="visible"/>
                                      </p:to>
                                    </p:set>
                                    <p:animEffect transition="in" filter="diamond(in)">
                                      <p:cBhvr>
                                        <p:cTn id="58" dur="500"/>
                                        <p:tgtEl>
                                          <p:spTgt spid="42042"/>
                                        </p:tgtEl>
                                      </p:cBhvr>
                                    </p:animEffect>
                                  </p:childTnLst>
                                </p:cTn>
                              </p:par>
                            </p:childTnLst>
                          </p:cTn>
                        </p:par>
                        <p:par>
                          <p:cTn id="59" fill="hold" nodeType="afterGroup">
                            <p:stCondLst>
                              <p:cond delay="9050"/>
                            </p:stCondLst>
                            <p:childTnLst>
                              <p:par>
                                <p:cTn id="60" presetID="40" presetClass="entr" presetSubtype="0" fill="hold" grpId="0" nodeType="afterEffect">
                                  <p:stCondLst>
                                    <p:cond delay="0"/>
                                  </p:stCondLst>
                                  <p:iterate type="lt">
                                    <p:tmPct val="10000"/>
                                  </p:iterate>
                                  <p:childTnLst>
                                    <p:set>
                                      <p:cBhvr>
                                        <p:cTn id="61" dur="1" fill="hold">
                                          <p:stCondLst>
                                            <p:cond delay="0"/>
                                          </p:stCondLst>
                                        </p:cTn>
                                        <p:tgtEl>
                                          <p:spTgt spid="42044"/>
                                        </p:tgtEl>
                                        <p:attrNameLst>
                                          <p:attrName>style.visibility</p:attrName>
                                        </p:attrNameLst>
                                      </p:cBhvr>
                                      <p:to>
                                        <p:strVal val="visible"/>
                                      </p:to>
                                    </p:set>
                                    <p:animEffect transition="in" filter="fade">
                                      <p:cBhvr>
                                        <p:cTn id="62" dur="500"/>
                                        <p:tgtEl>
                                          <p:spTgt spid="42044"/>
                                        </p:tgtEl>
                                      </p:cBhvr>
                                    </p:animEffect>
                                    <p:anim calcmode="lin" valueType="num">
                                      <p:cBhvr>
                                        <p:cTn id="63" dur="500" fill="hold"/>
                                        <p:tgtEl>
                                          <p:spTgt spid="42044"/>
                                        </p:tgtEl>
                                        <p:attrNameLst>
                                          <p:attrName>ppt_x</p:attrName>
                                        </p:attrNameLst>
                                      </p:cBhvr>
                                      <p:tavLst>
                                        <p:tav tm="0">
                                          <p:val>
                                            <p:strVal val="#ppt_x-.1"/>
                                          </p:val>
                                        </p:tav>
                                        <p:tav tm="100000">
                                          <p:val>
                                            <p:strVal val="#ppt_x"/>
                                          </p:val>
                                        </p:tav>
                                      </p:tavLst>
                                    </p:anim>
                                    <p:anim calcmode="lin" valueType="num">
                                      <p:cBhvr>
                                        <p:cTn id="64" dur="500" fill="hold"/>
                                        <p:tgtEl>
                                          <p:spTgt spid="42044"/>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10150"/>
                            </p:stCondLst>
                            <p:childTnLst>
                              <p:par>
                                <p:cTn id="66" presetID="40" presetClass="entr" presetSubtype="0" fill="hold" grpId="0" nodeType="afterEffect">
                                  <p:stCondLst>
                                    <p:cond delay="0"/>
                                  </p:stCondLst>
                                  <p:iterate type="lt">
                                    <p:tmPct val="10000"/>
                                  </p:iterate>
                                  <p:childTnLst>
                                    <p:set>
                                      <p:cBhvr>
                                        <p:cTn id="67" dur="1" fill="hold">
                                          <p:stCondLst>
                                            <p:cond delay="0"/>
                                          </p:stCondLst>
                                        </p:cTn>
                                        <p:tgtEl>
                                          <p:spTgt spid="42045"/>
                                        </p:tgtEl>
                                        <p:attrNameLst>
                                          <p:attrName>style.visibility</p:attrName>
                                        </p:attrNameLst>
                                      </p:cBhvr>
                                      <p:to>
                                        <p:strVal val="visible"/>
                                      </p:to>
                                    </p:set>
                                    <p:animEffect transition="in" filter="fade">
                                      <p:cBhvr>
                                        <p:cTn id="68" dur="500"/>
                                        <p:tgtEl>
                                          <p:spTgt spid="42045"/>
                                        </p:tgtEl>
                                      </p:cBhvr>
                                    </p:animEffect>
                                    <p:anim calcmode="lin" valueType="num">
                                      <p:cBhvr>
                                        <p:cTn id="69" dur="500" fill="hold"/>
                                        <p:tgtEl>
                                          <p:spTgt spid="42045"/>
                                        </p:tgtEl>
                                        <p:attrNameLst>
                                          <p:attrName>ppt_x</p:attrName>
                                        </p:attrNameLst>
                                      </p:cBhvr>
                                      <p:tavLst>
                                        <p:tav tm="0">
                                          <p:val>
                                            <p:strVal val="#ppt_x-.1"/>
                                          </p:val>
                                        </p:tav>
                                        <p:tav tm="100000">
                                          <p:val>
                                            <p:strVal val="#ppt_x"/>
                                          </p:val>
                                        </p:tav>
                                      </p:tavLst>
                                    </p:anim>
                                    <p:anim calcmode="lin" valueType="num">
                                      <p:cBhvr>
                                        <p:cTn id="70" dur="500" fill="hold"/>
                                        <p:tgtEl>
                                          <p:spTgt spid="420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22" grpId="0"/>
      <p:bldP spid="42023" grpId="0"/>
      <p:bldP spid="42024" grpId="0"/>
      <p:bldP spid="42026" grpId="0"/>
      <p:bldP spid="42027" grpId="0"/>
      <p:bldP spid="42036" grpId="0"/>
      <p:bldP spid="42037" grpId="0"/>
      <p:bldP spid="42040" grpId="0"/>
      <p:bldP spid="42042" grpId="0"/>
      <p:bldP spid="42044" grpId="0"/>
      <p:bldP spid="420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501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smtClean="0">
                <a:latin typeface="Verdana"/>
                <a:cs typeface="Verdana"/>
              </a:rPr>
              <a:t>MỤC TIÊU</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12" name="Rectangle 11"/>
          <p:cNvSpPr/>
          <p:nvPr/>
        </p:nvSpPr>
        <p:spPr>
          <a:xfrm>
            <a:off x="1430679" y="2201469"/>
            <a:ext cx="9121048" cy="3837333"/>
          </a:xfrm>
          <a:prstGeom prst="rect">
            <a:avLst/>
          </a:prstGeom>
        </p:spPr>
        <p:txBody>
          <a:bodyPr wrap="square">
            <a:spAutoFit/>
          </a:bodyPr>
          <a:lstStyle/>
          <a:p>
            <a:pPr marL="450215">
              <a:lnSpc>
                <a:spcPct val="107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0215" indent="-1581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Viết được công thức hoá học của một số chất và hợp chất đơn giản thông dụng.</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Nêu được mối liên hệ giữa hoá trị của nguyên tố với công thức hoá học của hợp chất.</a:t>
            </a:r>
            <a:endParaRPr lang="en-US" sz="2400" dirty="0">
              <a:latin typeface="Times New Roman" panose="02020603050405020304" pitchFamily="18" charset="0"/>
              <a:ea typeface="Times New Roman" panose="02020603050405020304" pitchFamily="18" charset="0"/>
            </a:endParaRPr>
          </a:p>
          <a:p>
            <a:pPr marL="450215" indent="-450215" algn="just">
              <a:spcAft>
                <a:spcPts val="0"/>
              </a:spcAft>
              <a:tabLst>
                <a:tab pos="486410" algn="l"/>
              </a:tabLst>
            </a:pPr>
            <a:r>
              <a:rPr lang="en-US" sz="2400" dirty="0">
                <a:solidFill>
                  <a:srgbClr val="000000"/>
                </a:solidFill>
                <a:latin typeface="Times New Roman" panose="02020603050405020304" pitchFamily="18" charset="0"/>
                <a:ea typeface="Times New Roman" panose="02020603050405020304" pitchFamily="18" charset="0"/>
              </a:rPr>
              <a:t>         </a:t>
            </a:r>
            <a:r>
              <a:rPr lang="en-US" sz="2400" dirty="0" smtClean="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Tính được phẩn trăm nguyên tố trong hợp chất khi biết công thức hoá học c</a:t>
            </a:r>
            <a:r>
              <a:rPr lang="en-US" sz="2400" dirty="0">
                <a:solidFill>
                  <a:srgbClr val="000000"/>
                </a:solidFill>
                <a:latin typeface="Times New Roman" panose="02020603050405020304" pitchFamily="18" charset="0"/>
                <a:ea typeface="Times New Roman" panose="02020603050405020304" pitchFamily="18" charset="0"/>
              </a:rPr>
              <a:t>ủ</a:t>
            </a:r>
            <a:r>
              <a:rPr lang="vi-VN" sz="2400" dirty="0">
                <a:solidFill>
                  <a:srgbClr val="000000"/>
                </a:solidFill>
                <a:latin typeface="Times New Roman" panose="02020603050405020304" pitchFamily="18" charset="0"/>
                <a:ea typeface="Times New Roman" panose="02020603050405020304" pitchFamily="18" charset="0"/>
              </a:rPr>
              <a:t>a nó.</a:t>
            </a:r>
            <a:endParaRPr lang="en-US" sz="2400" dirty="0">
              <a:latin typeface="Times New Roman" panose="02020603050405020304" pitchFamily="18" charset="0"/>
              <a:ea typeface="Times New Roman" panose="02020603050405020304" pitchFamily="18" charset="0"/>
            </a:endParaRPr>
          </a:p>
          <a:p>
            <a:pPr marL="450215" indent="-158115" algn="just">
              <a:spcAft>
                <a:spcPts val="0"/>
              </a:spcAft>
              <a:tabLst>
                <a:tab pos="489585" algn="l"/>
              </a:tabLst>
            </a:pPr>
            <a:r>
              <a:rPr lang="en-US" sz="2400" dirty="0">
                <a:solidFill>
                  <a:srgbClr val="000000"/>
                </a:solidFill>
                <a:latin typeface="Times New Roman" panose="02020603050405020304" pitchFamily="18" charset="0"/>
                <a:ea typeface="Times New Roman" panose="02020603050405020304" pitchFamily="18" charset="0"/>
              </a:rPr>
              <a:t>     - </a:t>
            </a:r>
            <a:r>
              <a:rPr lang="vi-VN" sz="2400" dirty="0">
                <a:solidFill>
                  <a:srgbClr val="000000"/>
                </a:solidFill>
                <a:latin typeface="Times New Roman" panose="02020603050405020304" pitchFamily="18" charset="0"/>
                <a:ea typeface="Times New Roman" panose="02020603050405020304" pitchFamily="18" charset="0"/>
              </a:rPr>
              <a:t>Xác định được công thức hoá học của hợp chất dựa vào phần </a:t>
            </a:r>
            <a:r>
              <a:rPr lang="en-US" sz="2400" dirty="0" err="1">
                <a:solidFill>
                  <a:srgbClr val="000000"/>
                </a:solidFill>
                <a:latin typeface="Times New Roman" panose="02020603050405020304" pitchFamily="18" charset="0"/>
                <a:ea typeface="Times New Roman" panose="02020603050405020304" pitchFamily="18" charset="0"/>
              </a:rPr>
              <a:t>trăm</a:t>
            </a:r>
            <a:r>
              <a:rPr lang="en-US" sz="2400"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nguyên tố và khối lượng phần tử</a:t>
            </a:r>
            <a:r>
              <a:rPr lang="vi-VN" sz="2000" dirty="0">
                <a:solidFill>
                  <a:srgbClr val="000000"/>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1823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179102" y="2367120"/>
            <a:ext cx="10047592" cy="1248205"/>
          </a:xfrm>
          <a:prstGeom prst="rect">
            <a:avLst/>
          </a:prstGeom>
        </p:spPr>
        <p:txBody>
          <a:bodyPr vert="horz" wrap="square" lIns="0" tIns="16933" rIns="0" bIns="0" rtlCol="0">
            <a:spAutoFit/>
          </a:bodyPr>
          <a:lstStyle/>
          <a:p>
            <a:pPr algn="ctr">
              <a:spcBef>
                <a:spcPts val="133"/>
              </a:spcBef>
            </a:pPr>
            <a:r>
              <a:rPr lang="en-US" sz="4000" b="1" spc="-400" dirty="0" smtClean="0">
                <a:solidFill>
                  <a:srgbClr val="253D68"/>
                </a:solidFill>
                <a:latin typeface="Verdana"/>
                <a:cs typeface="Verdana"/>
              </a:rPr>
              <a:t>2. </a:t>
            </a:r>
            <a:r>
              <a:rPr lang="en-US" sz="4000" b="1" spc="-400" dirty="0" err="1" smtClean="0">
                <a:solidFill>
                  <a:srgbClr val="253D68"/>
                </a:solidFill>
                <a:latin typeface="Verdana"/>
                <a:cs typeface="Verdana"/>
              </a:rPr>
              <a:t>Lập</a:t>
            </a:r>
            <a:r>
              <a:rPr lang="en-US" sz="4000" b="1" spc="-400" dirty="0" smtClean="0">
                <a:solidFill>
                  <a:srgbClr val="253D68"/>
                </a:solidFill>
                <a:latin typeface="Verdana"/>
                <a:cs typeface="Verdana"/>
              </a:rPr>
              <a:t> CTHH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hợp</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theo</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phần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trăm</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các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nguyên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tố</a:t>
            </a:r>
            <a:endParaRPr lang="en-US" sz="4000" b="1" spc="-400" dirty="0" smtClean="0">
              <a:solidFill>
                <a:srgbClr val="253D68"/>
              </a:solidFill>
              <a:latin typeface="Verdana"/>
              <a:cs typeface="Verdana"/>
            </a:endParaRPr>
          </a:p>
        </p:txBody>
      </p:sp>
    </p:spTree>
    <p:extLst>
      <p:ext uri="{BB962C8B-B14F-4D97-AF65-F5344CB8AC3E}">
        <p14:creationId xmlns:p14="http://schemas.microsoft.com/office/powerpoint/2010/main" val="24394652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latin typeface="Times New Roman" panose="02020603050405020304" pitchFamily="18" charset="0"/>
                <a:cs typeface="Times New Roman" panose="02020603050405020304" pitchFamily="18" charset="0"/>
              </a:rPr>
              <a:t>Ví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a:t>
            </a: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bởi</a:t>
            </a:r>
            <a:r>
              <a:rPr lang="en-US" sz="2400" dirty="0" smtClean="0">
                <a:latin typeface="Times New Roman" panose="02020603050405020304" pitchFamily="18" charset="0"/>
                <a:cs typeface="Times New Roman" panose="02020603050405020304" pitchFamily="18" charset="0"/>
              </a:rPr>
              <a:t> carbon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hydrogen,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lần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75% , 25%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16 </a:t>
            </a:r>
            <a:r>
              <a:rPr lang="en-US" sz="2400" dirty="0" err="1" smtClean="0">
                <a:latin typeface="Times New Roman" panose="02020603050405020304" pitchFamily="18" charset="0"/>
                <a:cs typeface="Times New Roman" panose="02020603050405020304" pitchFamily="18" charset="0"/>
              </a:rPr>
              <a:t>amu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ctr">
              <a:buNone/>
            </a:pPr>
            <a:r>
              <a:rPr lang="en-US" sz="2400" dirty="0" err="1" smtClean="0">
                <a:solidFill>
                  <a:srgbClr val="FF0000"/>
                </a:solidFill>
                <a:latin typeface="Times New Roman" panose="02020603050405020304" pitchFamily="18" charset="0"/>
                <a:cs typeface="Times New Roman" panose="02020603050405020304" pitchFamily="18" charset="0"/>
              </a:rPr>
              <a:t>Bài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làm</a:t>
            </a:r>
            <a:r>
              <a:rPr lang="en-US" sz="2400"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Viết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err="1" smtClean="0">
                <a:solidFill>
                  <a:srgbClr val="000099"/>
                </a:solidFill>
                <a:latin typeface="Times New Roman" panose="02020603050405020304" pitchFamily="18" charset="0"/>
                <a:cs typeface="Times New Roman" panose="02020603050405020304" pitchFamily="18" charset="0"/>
              </a:rPr>
              <a:t>C</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x</a:t>
            </a:r>
            <a:r>
              <a:rPr lang="en-US" altLang="en-US" sz="2400" dirty="0" err="1" smtClean="0">
                <a:solidFill>
                  <a:srgbClr val="000099"/>
                </a:solidFill>
                <a:latin typeface="Times New Roman" panose="02020603050405020304" pitchFamily="18" charset="0"/>
                <a:cs typeface="Times New Roman" panose="02020603050405020304" pitchFamily="18" charset="0"/>
              </a:rPr>
              <a:t>H</a:t>
            </a:r>
            <a:r>
              <a:rPr lang="en-US" altLang="en-US" sz="2400" baseline="-25000" dirty="0" err="1" smtClean="0">
                <a:solidFill>
                  <a:srgbClr val="000099"/>
                </a:solidFill>
                <a:latin typeface="Times New Roman" panose="02020603050405020304" pitchFamily="18" charset="0"/>
                <a:cs typeface="Times New Roman" panose="02020603050405020304" pitchFamily="18" charset="0"/>
              </a:rPr>
              <a:t>y</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12 x + y = 16</a:t>
            </a:r>
          </a:p>
          <a:p>
            <a:pPr marL="0" indent="0">
              <a:buNone/>
            </a:pP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Lập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 </a:t>
            </a:r>
            <a:r>
              <a:rPr lang="en-US" sz="2400" dirty="0" err="1" smtClean="0">
                <a:latin typeface="Times New Roman" panose="02020603050405020304" pitchFamily="18" charset="0"/>
                <a:cs typeface="Times New Roman" panose="02020603050405020304" pitchFamily="18" charset="0"/>
              </a:rPr>
              <a:t>để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tìm</a:t>
            </a:r>
            <a:r>
              <a:rPr lang="en-US" sz="2400" dirty="0" smtClean="0">
                <a:latin typeface="Times New Roman" panose="02020603050405020304" pitchFamily="18" charset="0"/>
                <a:cs typeface="Times New Roman" panose="02020603050405020304" pitchFamily="18" charset="0"/>
              </a:rPr>
              <a:t> x, y.</a:t>
            </a:r>
          </a:p>
          <a:p>
            <a:pPr marL="0" indent="0">
              <a:buNone/>
            </a:pP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smtClean="0">
              <a:latin typeface="Times New Roman" panose="02020603050405020304" pitchFamily="18" charset="0"/>
              <a:cs typeface="Times New Roman" panose="02020603050405020304" pitchFamily="18" charset="0"/>
            </a:endParaRPr>
          </a:p>
          <a:p>
            <a:pPr>
              <a:buFont typeface="Symbol" panose="05050102010706020507" pitchFamily="18" charset="2"/>
              <a:buChar char="Þ"/>
            </a:pPr>
            <a:r>
              <a:rPr lang="en-US" sz="2400" dirty="0" smtClean="0">
                <a:latin typeface="Times New Roman" panose="02020603050405020304" pitchFamily="18" charset="0"/>
                <a:cs typeface="Times New Roman" panose="02020603050405020304" pitchFamily="18" charset="0"/>
              </a:rPr>
              <a:t> x = 1, y = 4</a:t>
            </a:r>
          </a:p>
          <a:p>
            <a:pPr marL="0" indent="0">
              <a:buNone/>
            </a:pP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altLang="en-US" sz="2400" dirty="0" smtClean="0">
                <a:solidFill>
                  <a:srgbClr val="000099"/>
                </a:solidFill>
                <a:latin typeface="Times New Roman" panose="02020603050405020304" pitchFamily="18" charset="0"/>
                <a:cs typeface="Times New Roman" panose="02020603050405020304" pitchFamily="18" charset="0"/>
              </a:rPr>
              <a:t>CH</a:t>
            </a:r>
            <a:r>
              <a:rPr lang="en-US" altLang="en-US" sz="2400" baseline="-25000" dirty="0" smtClean="0">
                <a:solidFill>
                  <a:srgbClr val="000099"/>
                </a:solidFill>
                <a:latin typeface="Times New Roman" panose="02020603050405020304" pitchFamily="18" charset="0"/>
                <a:cs typeface="Times New Roman" panose="02020603050405020304" pitchFamily="18" charset="0"/>
              </a:rPr>
              <a:t>4</a:t>
            </a: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1908262" y="400129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𝐶</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12.</m:t>
                        </m:r>
                        <m:r>
                          <a:rPr lang="en-US" b="0" i="1" smtClean="0">
                            <a:latin typeface="Cambria Math" panose="02040503050406030204" pitchFamily="18" charset="0"/>
                          </a:rPr>
                          <m:t>𝑥</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oMath>
                </a14:m>
                <a:r>
                  <a:rPr lang="en-US" dirty="0" smtClean="0"/>
                  <a:t>75 %</a:t>
                </a:r>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908262" y="4001294"/>
                <a:ext cx="2572299" cy="400494"/>
              </a:xfrm>
              <a:prstGeom prst="rect">
                <a:avLst/>
              </a:prstGeom>
              <a:blipFill>
                <a:blip r:embed="rId2"/>
                <a:stretch>
                  <a:fillRect l="-3318" t="-3030"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908261" y="4688634"/>
                <a:ext cx="2572299" cy="400494"/>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𝐻</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r>
                          <a:rPr lang="en-US" b="0" i="1" smtClean="0">
                            <a:latin typeface="Cambria Math" panose="02040503050406030204" pitchFamily="18" charset="0"/>
                          </a:rPr>
                          <m:t>𝑦</m:t>
                        </m:r>
                        <m:r>
                          <a:rPr lang="en-US" b="0" i="1" smtClean="0">
                            <a:latin typeface="Cambria Math" panose="02040503050406030204" pitchFamily="18" charset="0"/>
                          </a:rPr>
                          <m:t>.100%</m:t>
                        </m:r>
                      </m:num>
                      <m:den>
                        <m:r>
                          <a:rPr lang="en-US" b="0" i="1" smtClean="0">
                            <a:latin typeface="Cambria Math" panose="02040503050406030204" pitchFamily="18" charset="0"/>
                          </a:rPr>
                          <m:t>16</m:t>
                        </m:r>
                      </m:den>
                    </m:f>
                    <m:r>
                      <a:rPr lang="en-US" b="0" i="1" smtClean="0">
                        <a:latin typeface="Cambria Math" panose="02040503050406030204" pitchFamily="18" charset="0"/>
                      </a:rPr>
                      <m:t>=</m:t>
                    </m:r>
                    <m:r>
                      <a:rPr lang="en-US" b="0" i="0" smtClean="0">
                        <a:latin typeface="Cambria Math" panose="02040503050406030204" pitchFamily="18" charset="0"/>
                      </a:rPr>
                      <m:t>2</m:t>
                    </m:r>
                  </m:oMath>
                </a14:m>
                <a:r>
                  <a:rPr lang="en-US" dirty="0" smtClean="0"/>
                  <a:t>5 %</a:t>
                </a: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908261" y="4688634"/>
                <a:ext cx="2572299" cy="400494"/>
              </a:xfrm>
              <a:prstGeom prst="rect">
                <a:avLst/>
              </a:prstGeom>
              <a:blipFill>
                <a:blip r:embed="rId3"/>
                <a:stretch>
                  <a:fillRect l="-3318" t="-3030" b="-21212"/>
                </a:stretch>
              </a:blipFill>
            </p:spPr>
            <p:txBody>
              <a:bodyPr/>
              <a:lstStyle/>
              <a:p>
                <a:r>
                  <a:rPr lang="en-US">
                    <a:noFill/>
                  </a:rPr>
                  <a:t> </a:t>
                </a:r>
              </a:p>
            </p:txBody>
          </p:sp>
        </mc:Fallback>
      </mc:AlternateContent>
    </p:spTree>
    <p:extLst>
      <p:ext uri="{BB962C8B-B14F-4D97-AF65-F5344CB8AC3E}">
        <p14:creationId xmlns:p14="http://schemas.microsoft.com/office/powerpoint/2010/main" val="2486359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84" y="992778"/>
            <a:ext cx="10536385" cy="2766028"/>
          </a:xfrm>
          <a:prstGeom prst="rect">
            <a:avLst/>
          </a:prstGeom>
        </p:spPr>
      </p:pic>
      <p:sp>
        <p:nvSpPr>
          <p:cNvPr id="3" name="TextBox 2"/>
          <p:cNvSpPr txBox="1"/>
          <p:nvPr/>
        </p:nvSpPr>
        <p:spPr>
          <a:xfrm>
            <a:off x="1115684" y="415520"/>
            <a:ext cx="2560320" cy="707886"/>
          </a:xfrm>
          <a:prstGeom prst="rect">
            <a:avLst/>
          </a:prstGeom>
          <a:noFill/>
        </p:spPr>
        <p:txBody>
          <a:bodyPr wrap="squar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Vận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0471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9349" y="3361285"/>
            <a:ext cx="6096000" cy="1238801"/>
          </a:xfrm>
          <a:prstGeom prst="rect">
            <a:avLst/>
          </a:prstGeom>
        </p:spPr>
        <p:txBody>
          <a:bodyPr>
            <a:spAutoFit/>
          </a:bodyPr>
          <a:lstStyle/>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2x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lnSpc>
                <a:spcPct val="80000"/>
              </a:lnSpc>
              <a:spcAft>
                <a:spcPts val="0"/>
              </a:spcAft>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4445">
              <a:lnSpc>
                <a:spcPct val="8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12.x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+ 16.2x = 44</a:t>
            </a:r>
            <a:r>
              <a:rPr lang="en-US" sz="2000" dirty="0">
                <a:latin typeface="Times New Roman" panose="02020603050405020304" pitchFamily="18" charset="0"/>
                <a:ea typeface="Cambria Math" panose="020405030504060302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x = 1,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335"/>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4445">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a:t>
            </a:r>
            <a:r>
              <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dirty="0">
                <a:latin typeface="Times New Roman" panose="02020603050405020304" pitchFamily="18" charset="0"/>
                <a:ea typeface="Times New Roman" panose="02020603050405020304" pitchFamily="18" charset="0"/>
                <a:cs typeface="Arial" panose="020B060402020202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Rectangle 16"/>
          <p:cNvSpPr>
            <a:spLocks noChangeArrowheads="1"/>
          </p:cNvSpPr>
          <p:nvPr/>
        </p:nvSpPr>
        <p:spPr bwMode="auto">
          <a:xfrm>
            <a:off x="5880100" y="4237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t/>
            </a:r>
            <a:br>
              <a:rPr kumimoji="0" lang="en-US" altLang="en-US" sz="800" b="0" i="0" u="none" strike="noStrike" cap="none" normalizeH="0" baseline="0" smtClean="0">
                <a:ln>
                  <a:noFill/>
                </a:ln>
                <a:solidFill>
                  <a:schemeClr val="tx1"/>
                </a:solidFill>
                <a:effectLst/>
                <a:latin typeface="Arial" panose="020B0604020202020204" pitchFamily="34" charset="0"/>
                <a:ea typeface="Cambria Math" panose="02040503050406030204" pitchFamily="18" charset="0"/>
                <a:cs typeface="Arial" panose="020B0604020202020204" pitchFamily="34" charset="0"/>
              </a:rPr>
            </a:br>
            <a:endParaRPr kumimoji="0" lang="en-US" altLang="en-US" sz="11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319349" y="1620937"/>
                <a:ext cx="8895806" cy="2040880"/>
              </a:xfrm>
              <a:prstGeom prst="rect">
                <a:avLst/>
              </a:prstGeom>
            </p:spPr>
            <p:txBody>
              <a:bodyPr wrap="square">
                <a:spAutoFit/>
              </a:bodyPr>
              <a:lstStyle/>
              <a:p>
                <a:pPr lvl="0" algn="ctr" eaLnBrk="0" fontAlgn="base" hangingPunct="0">
                  <a:spcBef>
                    <a:spcPct val="0"/>
                  </a:spcBef>
                  <a:spcAft>
                    <a:spcPct val="0"/>
                  </a:spcAft>
                </a:pP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alt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Đặt</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O</a:t>
                </a:r>
                <a:r>
                  <a:rPr lang="en-US" altLang="en-US" sz="2000" baseline="-30000" dirty="0" err="1">
                    <a:latin typeface="Times New Roman" panose="02020603050405020304" pitchFamily="18" charset="0"/>
                    <a:ea typeface="Times New Roman" panose="02020603050405020304" pitchFamily="18" charset="0"/>
                    <a:cs typeface="Times New Roman" panose="02020603050405020304" pitchFamily="18" charset="0"/>
                  </a:rPr>
                  <a:t>y</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Khối</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lượng</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carbon dioxide </a:t>
                </a:r>
                <a:r>
                  <a:rPr lang="en-US" alt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 12.x + 16.y = 44</a:t>
                </a:r>
              </a:p>
              <a:p>
                <a:pPr lvl="0" eaLnBrk="0" fontAlgn="base" hangingPunct="0">
                  <a:spcBef>
                    <a:spcPct val="0"/>
                  </a:spcBef>
                  <a:spcAft>
                    <a:spcPct val="0"/>
                  </a:spcAft>
                </a:pPr>
                <a:endParaRPr lang="en-US" altLang="en-US" sz="2000" dirty="0">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2000" dirty="0">
                    <a:latin typeface="Times New Roman" panose="02020603050405020304" pitchFamily="18" charset="0"/>
                    <a:ea typeface="Times New Roman" panose="02020603050405020304" pitchFamily="18" charset="0"/>
                    <a:cs typeface="Times New Roman" panose="02020603050405020304" pitchFamily="18" charset="0"/>
                  </a:rPr>
                  <a:t>Ta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12</m:t>
                        </m:r>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1</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𝑦</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smtClean="0">
                            <a:latin typeface="Cambria Math" panose="02040503050406030204" pitchFamily="18" charset="0"/>
                            <a:ea typeface="Times New Roman" panose="02020603050405020304" pitchFamily="18" charset="0"/>
                            <a:cs typeface="Times New Roman" panose="02020603050405020304" pitchFamily="18" charset="0"/>
                          </a:rPr>
                          <m:t>2</m:t>
                        </m:r>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,667</m:t>
                        </m:r>
                      </m:den>
                    </m:f>
                    <m:r>
                      <a:rPr lang="en-US" altLang="en-US" sz="2000" b="0" i="1" smtClean="0">
                        <a:latin typeface="Cambria Math" panose="02040503050406030204" pitchFamily="18" charset="0"/>
                        <a:ea typeface="Times New Roman" panose="02020603050405020304" pitchFamily="18" charset="0"/>
                        <a:cs typeface="Times New Roman" panose="02020603050405020304" pitchFamily="18" charset="0"/>
                      </a:rPr>
                      <m:t>⇒ </m:t>
                    </m:r>
                    <m:f>
                      <m:fPr>
                        <m:ctrlPr>
                          <a:rPr lang="en-US" alt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𝑥</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𝑦</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alt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altLang="en-US" sz="2000" i="1">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altLang="en-US" sz="2000" dirty="0" smtClean="0">
                    <a:latin typeface="Arial" panose="020B0604020202020204" pitchFamily="34" charset="0"/>
                    <a:ea typeface="Times New Roman" panose="02020603050405020304" pitchFamily="18" charset="0"/>
                    <a:cs typeface="Arial" panose="020B0604020202020204" pitchFamily="34" charset="0"/>
                  </a:rPr>
                  <a:t> =&gt; y = 2x</a:t>
                </a:r>
                <a:endParaRPr lang="en-US" altLang="en-US" sz="2000" dirty="0">
                  <a:latin typeface="Arial" panose="020B060402020202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lang="en-US" altLang="en-US" sz="1600" dirty="0">
                  <a:latin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319349" y="1620937"/>
                <a:ext cx="8895806" cy="2040880"/>
              </a:xfrm>
              <a:prstGeom prst="rect">
                <a:avLst/>
              </a:prstGeom>
              <a:blipFill>
                <a:blip r:embed="rId2"/>
                <a:stretch>
                  <a:fillRect l="-685" t="-1791"/>
                </a:stretch>
              </a:blipFill>
            </p:spPr>
            <p:txBody>
              <a:bodyPr/>
              <a:lstStyle/>
              <a:p>
                <a:r>
                  <a:rPr lang="en-US">
                    <a:noFill/>
                  </a:rPr>
                  <a:t> </a:t>
                </a:r>
              </a:p>
            </p:txBody>
          </p:sp>
        </mc:Fallback>
      </mc:AlternateContent>
      <p:sp>
        <p:nvSpPr>
          <p:cNvPr id="15" name="Rectangle 14"/>
          <p:cNvSpPr/>
          <p:nvPr/>
        </p:nvSpPr>
        <p:spPr>
          <a:xfrm>
            <a:off x="1454331" y="413043"/>
            <a:ext cx="10380617" cy="1247136"/>
          </a:xfrm>
          <a:prstGeom prst="rect">
            <a:avLst/>
          </a:prstGeom>
        </p:spPr>
        <p:txBody>
          <a:bodyPr wrap="square">
            <a:spAutoFit/>
          </a:bodyPr>
          <a:lstStyle/>
          <a:p>
            <a:pPr marL="4445">
              <a:spcAft>
                <a:spcPts val="0"/>
              </a:spcAft>
            </a:pPr>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a:latin typeface="Times New Roman" panose="02020603050405020304" pitchFamily="18" charset="0"/>
                <a:ea typeface="Times New Roman" panose="02020603050405020304" pitchFamily="18" charset="0"/>
                <a:cs typeface="Arial" panose="020B0604020202020204" pitchFamily="34" charset="0"/>
              </a:rPr>
              <a:t>carbon dioxide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luôn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endParaRPr lang="en-US" sz="2000" dirty="0" smtClean="0">
              <a:latin typeface="Calibri" panose="020F0502020204030204" pitchFamily="34" charset="0"/>
              <a:ea typeface="Calibri" panose="020F0502020204030204" pitchFamily="34" charset="0"/>
              <a:cs typeface="Arial" panose="020B0604020202020204" pitchFamily="34" charset="0"/>
            </a:endParaRPr>
          </a:p>
          <a:p>
            <a:pPr marL="4445" algn="just">
              <a:lnSpc>
                <a:spcPct val="145000"/>
              </a:lnSpc>
              <a:spcAft>
                <a:spcPts val="0"/>
              </a:spcAft>
            </a:pP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như</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sau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cứ</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1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tương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ứng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2,667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phần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oxygen.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lập</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công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thức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hóa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học</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carbon dioxide,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biết</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khối</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phân</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tử</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của</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nó</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là</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44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amu</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0823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3255" y="503648"/>
            <a:ext cx="10759441" cy="707886"/>
          </a:xfrm>
          <a:prstGeom prst="rect">
            <a:avLst/>
          </a:prstGeom>
        </p:spPr>
        <p:txBody>
          <a:bodyPr wrap="square">
            <a:spAutoFit/>
          </a:bodyPr>
          <a:lstStyle/>
          <a:p>
            <a:r>
              <a:rPr lang="en-US" sz="2000" b="1" dirty="0" err="1" smtClean="0">
                <a:latin typeface="Times New Roman" panose="02020603050405020304" pitchFamily="18" charset="0"/>
                <a:ea typeface="Times New Roman" panose="02020603050405020304" pitchFamily="18" charset="0"/>
                <a:cs typeface="Arial" panose="020B0604020202020204" pitchFamily="34" charset="0"/>
              </a:rPr>
              <a:t>Câu</a:t>
            </a:r>
            <a:r>
              <a:rPr lang="en-US" sz="2000" b="1" dirty="0" smtClean="0">
                <a:latin typeface="Times New Roman" panose="02020603050405020304" pitchFamily="18" charset="0"/>
                <a:ea typeface="Times New Roman" panose="02020603050405020304" pitchFamily="18" charset="0"/>
                <a:cs typeface="Arial" panose="020B0604020202020204" pitchFamily="34" charset="0"/>
              </a:rPr>
              <a:t> 2: </a:t>
            </a:r>
            <a:r>
              <a:rPr lang="en-US" sz="2000" dirty="0" err="1" smtClean="0">
                <a:latin typeface="Times New Roman" panose="02020603050405020304" pitchFamily="18" charset="0"/>
                <a:ea typeface="Times New Roman" panose="02020603050405020304" pitchFamily="18" charset="0"/>
                <a:cs typeface="Arial" panose="020B0604020202020204" pitchFamily="34" charset="0"/>
              </a:rPr>
              <a:t>Hãy</a:t>
            </a:r>
            <a:r>
              <a:rPr lang="en-US" sz="2000" dirty="0" smtClean="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lập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công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thức</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phân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tử</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khí</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sulfide, </a:t>
            </a:r>
            <a:r>
              <a:rPr lang="en-US" sz="2000" dirty="0" err="1">
                <a:latin typeface="Times New Roman" panose="02020603050405020304" pitchFamily="18" charset="0"/>
                <a:ea typeface="Times New Roman" panose="02020603050405020304" pitchFamily="18" charset="0"/>
                <a:cs typeface="Arial" panose="020B0604020202020204" pitchFamily="34" charset="0"/>
              </a:rPr>
              <a:t>biết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này</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có</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hóa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trị</a:t>
            </a:r>
            <a:r>
              <a:rPr lang="en-US" sz="2000" dirty="0">
                <a:latin typeface="Times New Roman" panose="02020603050405020304" pitchFamily="18" charset="0"/>
                <a:ea typeface="Times New Roman" panose="02020603050405020304" pitchFamily="18" charset="0"/>
                <a:cs typeface="Arial" panose="020B0604020202020204" pitchFamily="34" charset="0"/>
              </a:rPr>
              <a:t> II. </a:t>
            </a:r>
            <a:r>
              <a:rPr lang="en-US" sz="2000" dirty="0" err="1">
                <a:latin typeface="Times New Roman" panose="02020603050405020304" pitchFamily="18" charset="0"/>
                <a:ea typeface="Times New Roman" panose="02020603050405020304" pitchFamily="18" charset="0"/>
                <a:cs typeface="Arial" panose="020B0604020202020204" pitchFamily="34" charset="0"/>
              </a:rPr>
              <a:t>Tính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thành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phần</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trăm</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về</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khối</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lượng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lưu</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huỳnh</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và</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của</a:t>
            </a:r>
            <a:r>
              <a:rPr lang="en-US" sz="2000" dirty="0">
                <a:latin typeface="Times New Roman" panose="02020603050405020304" pitchFamily="18" charset="0"/>
                <a:ea typeface="Times New Roman" panose="02020603050405020304" pitchFamily="18" charset="0"/>
                <a:cs typeface="Arial" panose="020B0604020202020204" pitchFamily="34" charset="0"/>
              </a:rPr>
              <a:t> hydrogen </a:t>
            </a:r>
            <a:r>
              <a:rPr lang="en-US" sz="2000" dirty="0" err="1">
                <a:latin typeface="Times New Roman" panose="02020603050405020304" pitchFamily="18" charset="0"/>
                <a:ea typeface="Times New Roman" panose="02020603050405020304" pitchFamily="18" charset="0"/>
                <a:cs typeface="Arial" panose="020B0604020202020204" pitchFamily="34" charset="0"/>
              </a:rPr>
              <a:t>trong</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hợp</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chất</a:t>
            </a:r>
            <a:r>
              <a:rPr lang="en-US" sz="2000" dirty="0">
                <a:latin typeface="Times New Roman" panose="02020603050405020304" pitchFamily="18" charset="0"/>
                <a:ea typeface="Times New Roman" panose="02020603050405020304" pitchFamily="18" charset="0"/>
                <a:cs typeface="Arial" panose="020B0604020202020204" pitchFamily="34" charset="0"/>
              </a:rPr>
              <a:t> </a:t>
            </a:r>
            <a:r>
              <a:rPr lang="en-US" sz="2000" dirty="0" err="1">
                <a:latin typeface="Times New Roman" panose="02020603050405020304" pitchFamily="18" charset="0"/>
                <a:ea typeface="Times New Roman" panose="02020603050405020304" pitchFamily="18" charset="0"/>
                <a:cs typeface="Arial" panose="020B0604020202020204" pitchFamily="34" charset="0"/>
              </a:rPr>
              <a:t>đó</a:t>
            </a:r>
            <a:endParaRPr lang="en-US" sz="2000" dirty="0"/>
          </a:p>
        </p:txBody>
      </p:sp>
      <p:pic>
        <p:nvPicPr>
          <p:cNvPr id="1229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413" y="3560763"/>
            <a:ext cx="117475"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38" y="3560763"/>
            <a:ext cx="133350" cy="9525"/>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3560763"/>
            <a:ext cx="106363" cy="95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08712" y="1868757"/>
            <a:ext cx="7409401" cy="3170099"/>
          </a:xfrm>
          <a:prstGeom prst="rect">
            <a:avLst/>
          </a:prstGeom>
          <a:noFill/>
        </p:spPr>
        <p:txBody>
          <a:bodyPr wrap="none" rtlCol="0">
            <a:spAutoFit/>
          </a:bodyP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Trả</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lời</a:t>
            </a:r>
            <a:r>
              <a:rPr lang="en-US" sz="2000" dirty="0" smtClean="0">
                <a:solidFill>
                  <a:srgbClr val="FF0000"/>
                </a:solidFill>
                <a:latin typeface="Times New Roman" panose="02020603050405020304" pitchFamily="18" charset="0"/>
                <a:cs typeface="Times New Roman" panose="02020603050405020304" pitchFamily="18" charset="0"/>
              </a:rPr>
              <a:t>:</a:t>
            </a:r>
          </a:p>
          <a:p>
            <a:r>
              <a:rPr lang="en-US" sz="2000" dirty="0" err="1" smtClean="0">
                <a:latin typeface="Times New Roman" panose="02020603050405020304" pitchFamily="18" charset="0"/>
                <a:cs typeface="Times New Roman" panose="02020603050405020304" pitchFamily="18" charset="0"/>
              </a:rPr>
              <a:t>Đặt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khí</a:t>
            </a:r>
            <a:r>
              <a:rPr lang="en-US" sz="2000" dirty="0" smtClean="0">
                <a:latin typeface="Times New Roman" panose="02020603050405020304" pitchFamily="18" charset="0"/>
                <a:cs typeface="Times New Roman" panose="02020603050405020304" pitchFamily="18" charset="0"/>
              </a:rPr>
              <a:t> hydrogen sulfide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x</a:t>
            </a:r>
            <a:r>
              <a:rPr lang="en-US" alt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t>
            </a:r>
            <a:r>
              <a:rPr lang="en-US" altLang="en-US" sz="2000" baseline="-30000" dirty="0" err="1" smtClean="0">
                <a:latin typeface="Times New Roman" panose="02020603050405020304" pitchFamily="18" charset="0"/>
                <a:ea typeface="Times New Roman" panose="02020603050405020304" pitchFamily="18" charset="0"/>
                <a:cs typeface="Times New Roman" panose="02020603050405020304" pitchFamily="18" charset="0"/>
              </a:rPr>
              <a:t>y</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quy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x.I</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y.II</a:t>
            </a:r>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Lấy</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x = 2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y = 1.</a:t>
            </a:r>
          </a:p>
          <a:p>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Vậy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lvl="0"/>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hydrogen sulfide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2.1 + 32 = 34 (</a:t>
            </a:r>
            <a:r>
              <a:rPr lang="en-US" sz="2000" dirty="0" err="1">
                <a:latin typeface="Times New Roman" panose="02020603050405020304" pitchFamily="18" charset="0"/>
                <a:cs typeface="Times New Roman" panose="02020603050405020304" pitchFamily="18" charset="0"/>
              </a:rPr>
              <a:t>amu</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lvl="0"/>
            <a:r>
              <a:rPr lang="en-US" sz="2000" dirty="0" err="1" smtClean="0">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huỳnh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hydrogen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H</a:t>
            </a:r>
            <a:r>
              <a:rPr lang="en-US" sz="2000" baseline="-25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S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%H = 5,88%</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706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0085-A8BF-4927-8688-474F77D6E3C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66CF0CB-CF33-42B1-9DF8-5AA7D5A5B81E}"/>
              </a:ext>
            </a:extLst>
          </p:cNvPr>
          <p:cNvSpPr>
            <a:spLocks noGrp="1"/>
          </p:cNvSpPr>
          <p:nvPr>
            <p:ph type="subTitle" idx="1"/>
          </p:nvPr>
        </p:nvSpPr>
        <p:spPr/>
        <p:txBody>
          <a:bodyPr>
            <a:normAutofit/>
          </a:bodyPr>
          <a:lstStyle/>
          <a:p>
            <a:endParaRPr lang="vi-VN"/>
          </a:p>
        </p:txBody>
      </p:sp>
      <p:pic>
        <p:nvPicPr>
          <p:cNvPr id="5" name="y2mate.com - Intro Awal Video gratis {  No Copyraight free } 5 Opening Video_nDwWFyE_EFU_1080p">
            <a:hlinkClick r:id="" action="ppaction://media"/>
            <a:extLst>
              <a:ext uri="{FF2B5EF4-FFF2-40B4-BE49-F238E27FC236}">
                <a16:creationId xmlns:a16="http://schemas.microsoft.com/office/drawing/2014/main" id="{024CDC42-8E6B-4BD5-BF34-0AABAEDDAD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345135" cy="6944139"/>
          </a:xfrm>
          <a:prstGeom prst="rect">
            <a:avLst/>
          </a:prstGeom>
        </p:spPr>
      </p:pic>
      <p:sp>
        <p:nvSpPr>
          <p:cNvPr id="11" name="Rectangle: Rounded Corners 10">
            <a:hlinkClick r:id="rId5" action="ppaction://hlinksldjump"/>
            <a:extLst>
              <a:ext uri="{FF2B5EF4-FFF2-40B4-BE49-F238E27FC236}">
                <a16:creationId xmlns:a16="http://schemas.microsoft.com/office/drawing/2014/main" id="{775FE7F0-04D2-4310-8269-957DA3FE4501}"/>
              </a:ext>
            </a:extLst>
          </p:cNvPr>
          <p:cNvSpPr/>
          <p:nvPr/>
        </p:nvSpPr>
        <p:spPr>
          <a:xfrm>
            <a:off x="4958553" y="5049084"/>
            <a:ext cx="2428028" cy="1104997"/>
          </a:xfrm>
          <a:prstGeom prst="roundRect">
            <a:avLst>
              <a:gd name="adj" fmla="val 50000"/>
            </a:avLst>
          </a:prstGeom>
          <a:blipFill>
            <a:blip r:embed="rId6"/>
            <a:stretch>
              <a:fillRect l="-13000" t="-78000" r="-9000" b="-60000"/>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p>
        </p:txBody>
      </p:sp>
      <p:pic>
        <p:nvPicPr>
          <p:cNvPr id="10" name="Picture 9" descr="A picture containing graphics, sign, room&#10;&#10;Description automatically generated">
            <a:extLst>
              <a:ext uri="{FF2B5EF4-FFF2-40B4-BE49-F238E27FC236}">
                <a16:creationId xmlns:a16="http://schemas.microsoft.com/office/drawing/2014/main" id="{3B9D8A1B-8FA2-45BF-8966-8ABDF026C949}"/>
              </a:ext>
            </a:extLst>
          </p:cNvPr>
          <p:cNvPicPr>
            <a:picLocks noChangeAspect="1"/>
          </p:cNvPicPr>
          <p:nvPr/>
        </p:nvPicPr>
        <p:blipFill>
          <a:blip r:embed="rId7"/>
          <a:stretch>
            <a:fillRect/>
          </a:stretch>
        </p:blipFill>
        <p:spPr>
          <a:xfrm>
            <a:off x="4623383" y="2093509"/>
            <a:ext cx="3098360" cy="3098360"/>
          </a:xfrm>
          <a:prstGeom prst="rect">
            <a:avLst/>
          </a:prstGeom>
        </p:spPr>
      </p:pic>
      <p:sp>
        <p:nvSpPr>
          <p:cNvPr id="13" name="Rectangle 12">
            <a:extLst>
              <a:ext uri="{FF2B5EF4-FFF2-40B4-BE49-F238E27FC236}">
                <a16:creationId xmlns:a16="http://schemas.microsoft.com/office/drawing/2014/main" id="{BFCF1228-B6FA-4C40-AC80-E284B4CC66A5}"/>
              </a:ext>
            </a:extLst>
          </p:cNvPr>
          <p:cNvSpPr/>
          <p:nvPr/>
        </p:nvSpPr>
        <p:spPr>
          <a:xfrm>
            <a:off x="-30628" y="-191608"/>
            <a:ext cx="12345133" cy="7130119"/>
          </a:xfrm>
          <a:prstGeom prst="rect">
            <a:avLst/>
          </a:prstGeom>
          <a:solidFill>
            <a:srgbClr val="F39898">
              <a:alpha val="3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24443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48" fill="hold"/>
                                        <p:tgtEl>
                                          <p:spTgt spid="5"/>
                                        </p:tgtEl>
                                      </p:cBhvr>
                                    </p:cmd>
                                  </p:childTnLst>
                                </p:cTn>
                              </p:par>
                              <p:par>
                                <p:cTn id="7" presetID="1" presetClass="mediacall" presetSubtype="0" fill="hold" nodeType="withEffect">
                                  <p:stCondLst>
                                    <p:cond delay="0"/>
                                  </p:stCondLst>
                                  <p:childTnLst>
                                    <p:cmd type="call" cmd="playFrom(0.0)">
                                      <p:cBhvr>
                                        <p:cTn id="8" dur="63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650" y="365126"/>
            <a:ext cx="10387149" cy="1058726"/>
          </a:xfrm>
          <a:solidFill>
            <a:srgbClr val="00CC00"/>
          </a:solidFill>
        </p:spPr>
        <p:txBody>
          <a:bodyPr/>
          <a:lstStyle/>
          <a:p>
            <a:pPr algn="ctr">
              <a:defRPr/>
            </a:pPr>
            <a:r>
              <a:rPr lang="en-US" sz="3733" dirty="0">
                <a:solidFill>
                  <a:schemeClr val="bg1"/>
                </a:solidFill>
                <a:latin typeface="Times New Roman" pitchFamily="18" charset="0"/>
                <a:cs typeface="Times New Roman" pitchFamily="18" charset="0"/>
              </a:rPr>
              <a:t>THỂ LỆ CUỘC THI</a:t>
            </a:r>
          </a:p>
        </p:txBody>
      </p:sp>
      <p:sp>
        <p:nvSpPr>
          <p:cNvPr id="3" name="Content Placeholder 2"/>
          <p:cNvSpPr>
            <a:spLocks noGrp="1"/>
          </p:cNvSpPr>
          <p:nvPr>
            <p:ph idx="1"/>
          </p:nvPr>
        </p:nvSpPr>
        <p:spPr>
          <a:xfrm>
            <a:off x="609600" y="1600200"/>
            <a:ext cx="10972800" cy="3657600"/>
          </a:xfrm>
        </p:spPr>
        <p:txBody>
          <a:bodyPr/>
          <a:lstStyle/>
          <a:p>
            <a:pPr algn="just">
              <a:buFontTx/>
              <a:buChar char="-"/>
              <a:defRPr/>
            </a:pP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3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phần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a:t>
            </a:r>
          </a:p>
          <a:p>
            <a:pPr algn="just">
              <a:buFontTx/>
              <a:buChar char="-"/>
              <a:defRPr/>
            </a:pP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coi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lượt</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9076733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2436475" y="860601"/>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dirty="0" err="1" smtClean="0">
                <a:solidFill>
                  <a:srgbClr val="FF0000"/>
                </a:solidFill>
                <a:latin typeface="Times New Roman" pitchFamily="18" charset="0"/>
                <a:cs typeface="Times New Roman" pitchFamily="18" charset="0"/>
              </a:rPr>
              <a:t>Một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phân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chứa</a:t>
            </a:r>
            <a:r>
              <a:rPr lang="en-US" sz="3733" dirty="0" smtClean="0">
                <a:solidFill>
                  <a:srgbClr val="FF0000"/>
                </a:solidFill>
                <a:latin typeface="Times New Roman" pitchFamily="18" charset="0"/>
                <a:cs typeface="Times New Roman" pitchFamily="18" charset="0"/>
              </a:rPr>
              <a:t> 2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Sodium </a:t>
            </a:r>
            <a:r>
              <a:rPr lang="en-US" sz="3733" dirty="0" err="1" smtClean="0">
                <a:solidFill>
                  <a:srgbClr val="FF0000"/>
                </a:solidFill>
                <a:latin typeface="Times New Roman" pitchFamily="18" charset="0"/>
                <a:cs typeface="Times New Roman" pitchFamily="18" charset="0"/>
              </a:rPr>
              <a:t>và</a:t>
            </a:r>
            <a:r>
              <a:rPr lang="en-US" sz="3733" dirty="0" smtClean="0">
                <a:solidFill>
                  <a:srgbClr val="FF0000"/>
                </a:solidFill>
                <a:latin typeface="Times New Roman" pitchFamily="18" charset="0"/>
                <a:cs typeface="Times New Roman" pitchFamily="18" charset="0"/>
              </a:rPr>
              <a:t> 1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tử</a:t>
            </a:r>
            <a:r>
              <a:rPr lang="en-US" sz="3733" dirty="0" smtClean="0">
                <a:solidFill>
                  <a:srgbClr val="FF0000"/>
                </a:solidFill>
                <a:latin typeface="Times New Roman" pitchFamily="18" charset="0"/>
                <a:cs typeface="Times New Roman" pitchFamily="18" charset="0"/>
              </a:rPr>
              <a:t> oxygen. CTHH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Sodium oxide </a:t>
            </a:r>
            <a:r>
              <a:rPr lang="en-US" sz="3733" dirty="0" err="1" smtClean="0">
                <a:solidFill>
                  <a:srgbClr val="FF0000"/>
                </a:solidFill>
                <a:latin typeface="Times New Roman" pitchFamily="18" charset="0"/>
                <a:cs typeface="Times New Roman" pitchFamily="18" charset="0"/>
              </a:rPr>
              <a:t>là</a:t>
            </a:r>
            <a:r>
              <a:rPr lang="en-US" sz="3733" dirty="0" smtClean="0">
                <a:solidFill>
                  <a:srgbClr val="FF0000"/>
                </a:solidFill>
                <a:latin typeface="Times New Roman" pitchFamily="18" charset="0"/>
                <a:cs typeface="Times New Roman" pitchFamily="18" charset="0"/>
              </a:rPr>
              <a:t>: </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79692" y="2"/>
            <a:ext cx="2283680"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1</a:t>
            </a:r>
            <a:endParaRPr lang="vi-VN" sz="2400" b="1" dirty="0">
              <a:solidFill>
                <a:srgbClr val="002060"/>
              </a:solidFill>
              <a:latin typeface="+mj-lt"/>
            </a:endParaRPr>
          </a:p>
        </p:txBody>
      </p:sp>
      <p:sp>
        <p:nvSpPr>
          <p:cNvPr id="23" name="Rectangle: Rounded Corners 22">
            <a:extLst>
              <a:ext uri="{FF2B5EF4-FFF2-40B4-BE49-F238E27FC236}">
                <a16:creationId xmlns:a16="http://schemas.microsoft.com/office/drawing/2014/main"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id="{D5ACC46C-7379-4B1C-B0F7-0BEA601465BC}"/>
              </a:ext>
            </a:extLst>
          </p:cNvPr>
          <p:cNvGrpSpPr/>
          <p:nvPr/>
        </p:nvGrpSpPr>
        <p:grpSpPr>
          <a:xfrm>
            <a:off x="5038950" y="5585116"/>
            <a:ext cx="915533" cy="843261"/>
            <a:chOff x="3779212" y="4188837"/>
            <a:chExt cx="686650" cy="632446"/>
          </a:xfrm>
        </p:grpSpPr>
        <p:sp>
          <p:nvSpPr>
            <p:cNvPr id="15" name="Oval 14">
              <a:extLst>
                <a:ext uri="{FF2B5EF4-FFF2-40B4-BE49-F238E27FC236}">
                  <a16:creationId xmlns:a16="http://schemas.microsoft.com/office/drawing/2014/main"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id="{C95306B2-DA00-42FB-9BC4-D18ADAE8F07F}"/>
              </a:ext>
            </a:extLst>
          </p:cNvPr>
          <p:cNvGrpSpPr/>
          <p:nvPr/>
        </p:nvGrpSpPr>
        <p:grpSpPr>
          <a:xfrm>
            <a:off x="5032062" y="4105901"/>
            <a:ext cx="957423" cy="886691"/>
            <a:chOff x="3754838" y="3007068"/>
            <a:chExt cx="718067" cy="665018"/>
          </a:xfrm>
        </p:grpSpPr>
        <p:sp>
          <p:nvSpPr>
            <p:cNvPr id="12" name="Oval 11">
              <a:extLst>
                <a:ext uri="{FF2B5EF4-FFF2-40B4-BE49-F238E27FC236}">
                  <a16:creationId xmlns:a16="http://schemas.microsoft.com/office/drawing/2014/main"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id="{03CADCDB-16DF-4595-9E98-FA59CC43ABA8}"/>
              </a:ext>
            </a:extLst>
          </p:cNvPr>
          <p:cNvGrpSpPr/>
          <p:nvPr/>
        </p:nvGrpSpPr>
        <p:grpSpPr>
          <a:xfrm>
            <a:off x="141470" y="5673707"/>
            <a:ext cx="4449980" cy="886693"/>
            <a:chOff x="3765278" y="4073236"/>
            <a:chExt cx="3337485" cy="665019"/>
          </a:xfrm>
        </p:grpSpPr>
        <p:sp>
          <p:nvSpPr>
            <p:cNvPr id="59" name="đáp án B">
              <a:extLst>
                <a:ext uri="{FF2B5EF4-FFF2-40B4-BE49-F238E27FC236}">
                  <a16:creationId xmlns:a16="http://schemas.microsoft.com/office/drawing/2014/main" id="{6142F90D-2CD5-4698-8F9F-54A24DC8AC1A}"/>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Na</a:t>
              </a:r>
              <a:r>
                <a:rPr lang="en-US" sz="2400" baseline="-25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B</a:t>
              </a:r>
            </a:p>
          </p:txBody>
        </p:sp>
      </p:grpSp>
      <p:grpSp>
        <p:nvGrpSpPr>
          <p:cNvPr id="61" name="ĐÁP ÁN C">
            <a:extLst>
              <a:ext uri="{FF2B5EF4-FFF2-40B4-BE49-F238E27FC236}">
                <a16:creationId xmlns:a16="http://schemas.microsoft.com/office/drawing/2014/main" id="{FF866388-9258-45F1-B8AA-D0F65AC84995}"/>
              </a:ext>
            </a:extLst>
          </p:cNvPr>
          <p:cNvGrpSpPr/>
          <p:nvPr/>
        </p:nvGrpSpPr>
        <p:grpSpPr>
          <a:xfrm>
            <a:off x="6461711" y="4105901"/>
            <a:ext cx="4449980" cy="886691"/>
            <a:chOff x="3765278" y="4073237"/>
            <a:chExt cx="3337485" cy="665018"/>
          </a:xfrm>
        </p:grpSpPr>
        <p:sp>
          <p:nvSpPr>
            <p:cNvPr id="62" name="Đáp án C">
              <a:extLst>
                <a:ext uri="{FF2B5EF4-FFF2-40B4-BE49-F238E27FC236}">
                  <a16:creationId xmlns:a16="http://schemas.microsoft.com/office/drawing/2014/main"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2NaO</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id="{9FD5293E-9023-40FD-92A3-465D214064B1}"/>
              </a:ext>
            </a:extLst>
          </p:cNvPr>
          <p:cNvGrpSpPr/>
          <p:nvPr/>
        </p:nvGrpSpPr>
        <p:grpSpPr>
          <a:xfrm>
            <a:off x="6408539" y="5563400"/>
            <a:ext cx="4449980" cy="886691"/>
            <a:chOff x="3765278" y="4073237"/>
            <a:chExt cx="3337485" cy="665018"/>
          </a:xfrm>
        </p:grpSpPr>
        <p:sp>
          <p:nvSpPr>
            <p:cNvPr id="65" name="ĐÁP ÁN Đ">
              <a:extLst>
                <a:ext uri="{FF2B5EF4-FFF2-40B4-BE49-F238E27FC236}">
                  <a16:creationId xmlns:a16="http://schemas.microsoft.com/office/drawing/2014/main" id="{E053D07E-5FFF-43D8-B977-0C8915190F70}"/>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Na2O</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id="{6DB7E364-BC80-46DB-B1E8-B870852110A9}"/>
              </a:ext>
            </a:extLst>
          </p:cNvPr>
          <p:cNvGrpSpPr/>
          <p:nvPr/>
        </p:nvGrpSpPr>
        <p:grpSpPr>
          <a:xfrm>
            <a:off x="141470" y="4180560"/>
            <a:ext cx="4449980" cy="886691"/>
            <a:chOff x="3765278" y="4073237"/>
            <a:chExt cx="3337485" cy="665018"/>
          </a:xfrm>
        </p:grpSpPr>
        <p:sp>
          <p:nvSpPr>
            <p:cNvPr id="69" name="đáp án A">
              <a:extLst>
                <a:ext uri="{FF2B5EF4-FFF2-40B4-BE49-F238E27FC236}">
                  <a16:creationId xmlns:a16="http://schemas.microsoft.com/office/drawing/2014/main"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Na</a:t>
              </a:r>
              <a:r>
                <a:rPr lang="en-US" sz="2400" baseline="30000" dirty="0" smtClean="0">
                  <a:solidFill>
                    <a:srgbClr val="002060"/>
                  </a:solidFill>
                  <a:latin typeface="Times New Roman" pitchFamily="18" charset="0"/>
                  <a:cs typeface="Times New Roman" pitchFamily="18" charset="0"/>
                </a:rPr>
                <a:t>2</a:t>
              </a:r>
              <a:r>
                <a:rPr lang="en-US" sz="2400" dirty="0" smtClean="0">
                  <a:solidFill>
                    <a:srgbClr val="002060"/>
                  </a:solidFill>
                  <a:latin typeface="Times New Roman" pitchFamily="18" charset="0"/>
                  <a:cs typeface="Times New Roman" pitchFamily="18" charset="0"/>
                </a:rPr>
                <a:t>O</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A</a:t>
              </a:r>
            </a:p>
          </p:txBody>
        </p:sp>
      </p:grpSp>
      <p:grpSp>
        <p:nvGrpSpPr>
          <p:cNvPr id="73" name="Group 72">
            <a:extLst>
              <a:ext uri="{FF2B5EF4-FFF2-40B4-BE49-F238E27FC236}">
                <a16:creationId xmlns:a16="http://schemas.microsoft.com/office/drawing/2014/main" id="{08870FD0-423C-408F-AAB2-ED65F964085B}"/>
              </a:ext>
            </a:extLst>
          </p:cNvPr>
          <p:cNvGrpSpPr/>
          <p:nvPr/>
        </p:nvGrpSpPr>
        <p:grpSpPr>
          <a:xfrm>
            <a:off x="11105949" y="4105901"/>
            <a:ext cx="957423" cy="886691"/>
            <a:chOff x="3754838" y="3007068"/>
            <a:chExt cx="718067" cy="665018"/>
          </a:xfrm>
        </p:grpSpPr>
        <p:sp>
          <p:nvSpPr>
            <p:cNvPr id="74" name="Oval 73">
              <a:extLst>
                <a:ext uri="{FF2B5EF4-FFF2-40B4-BE49-F238E27FC236}">
                  <a16:creationId xmlns:a16="http://schemas.microsoft.com/office/drawing/2014/main"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id="{B38C35AC-E1C3-4236-AB5E-4F2DB51945D0}"/>
              </a:ext>
            </a:extLst>
          </p:cNvPr>
          <p:cNvGrpSpPr/>
          <p:nvPr/>
        </p:nvGrpSpPr>
        <p:grpSpPr>
          <a:xfrm>
            <a:off x="10971210" y="5563400"/>
            <a:ext cx="957423" cy="886691"/>
            <a:chOff x="3754838" y="3007068"/>
            <a:chExt cx="718067" cy="665018"/>
          </a:xfrm>
        </p:grpSpPr>
        <p:sp>
          <p:nvSpPr>
            <p:cNvPr id="77" name="Oval 76">
              <a:extLst>
                <a:ext uri="{FF2B5EF4-FFF2-40B4-BE49-F238E27FC236}">
                  <a16:creationId xmlns:a16="http://schemas.microsoft.com/office/drawing/2014/main"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id="{4BAAF9AE-8588-4B70-843D-B3002B212E0D}"/>
              </a:ext>
            </a:extLst>
          </p:cNvPr>
          <p:cNvSpPr/>
          <p:nvPr/>
        </p:nvSpPr>
        <p:spPr>
          <a:xfrm>
            <a:off x="268184" y="4325259"/>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id="{CC1E6859-B70B-4D97-85EC-970D03FC77EF}"/>
              </a:ext>
            </a:extLst>
          </p:cNvPr>
          <p:cNvSpPr/>
          <p:nvPr/>
        </p:nvSpPr>
        <p:spPr>
          <a:xfrm>
            <a:off x="6609101" y="423593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id="{63DB58E7-1B61-47FE-8FE6-DF3C3CE399F7}"/>
              </a:ext>
            </a:extLst>
          </p:cNvPr>
          <p:cNvSpPr/>
          <p:nvPr/>
        </p:nvSpPr>
        <p:spPr>
          <a:xfrm>
            <a:off x="249641" y="5818372"/>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id="{A5D6E97F-9E86-46FE-ADCC-728CD3AA5A8C}"/>
              </a:ext>
            </a:extLst>
          </p:cNvPr>
          <p:cNvSpPr/>
          <p:nvPr/>
        </p:nvSpPr>
        <p:spPr>
          <a:xfrm>
            <a:off x="6566550" y="56934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377970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left)">
                                      <p:cBhvr>
                                        <p:cTn id="25" dur="1600"/>
                                        <p:tgtEl>
                                          <p:spTgt spid="68"/>
                                        </p:tgtEl>
                                      </p:cBhvr>
                                    </p:animEffect>
                                  </p:childTnLst>
                                </p:cTn>
                              </p:par>
                              <p:par>
                                <p:cTn id="26" presetID="22" presetClass="entr" presetSubtype="8"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left)">
                                      <p:cBhvr>
                                        <p:cTn id="28" dur="1600"/>
                                        <p:tgtEl>
                                          <p:spTgt spid="61"/>
                                        </p:tgtEl>
                                      </p:cBhvr>
                                    </p:animEffect>
                                  </p:childTnLst>
                                </p:cTn>
                              </p:par>
                              <p:par>
                                <p:cTn id="29" presetID="22" presetClass="entr" presetSubtype="8"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left)">
                                      <p:cBhvr>
                                        <p:cTn id="31" dur="1500"/>
                                        <p:tgtEl>
                                          <p:spTgt spid="58"/>
                                        </p:tgtEl>
                                      </p:cBhvr>
                                    </p:animEffect>
                                  </p:childTnLst>
                                </p:cTn>
                              </p:par>
                              <p:par>
                                <p:cTn id="32" presetID="22" presetClass="entr" presetSubtype="8" fill="hold"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left)">
                                      <p:cBhvr>
                                        <p:cTn id="34"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8"/>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heel(1)">
                                      <p:cBhvr>
                                        <p:cTn id="40" dur="1100"/>
                                        <p:tgtEl>
                                          <p:spTgt spid="3"/>
                                        </p:tgtEl>
                                      </p:cBhvr>
                                    </p:animEffect>
                                  </p:childTnLst>
                                </p:cTn>
                              </p:par>
                            </p:childTnLst>
                          </p:cTn>
                        </p:par>
                        <p:par>
                          <p:cTn id="41" fill="hold">
                            <p:stCondLst>
                              <p:cond delay="1100"/>
                            </p:stCondLst>
                            <p:childTnLst>
                              <p:par>
                                <p:cTn id="42" presetID="53" presetClass="entr" presetSubtype="16" fill="hold" nodeType="afterEffect">
                                  <p:stCondLst>
                                    <p:cond delay="500"/>
                                  </p:stCondLst>
                                  <p:childTnLst>
                                    <p:set>
                                      <p:cBhvr>
                                        <p:cTn id="43" dur="1" fill="hold">
                                          <p:stCondLst>
                                            <p:cond delay="0"/>
                                          </p:stCondLst>
                                        </p:cTn>
                                        <p:tgtEl>
                                          <p:spTgt spid="13"/>
                                        </p:tgtEl>
                                        <p:attrNameLst>
                                          <p:attrName>style.visibility</p:attrName>
                                        </p:attrNameLst>
                                      </p:cBhvr>
                                      <p:to>
                                        <p:strVal val="visible"/>
                                      </p:to>
                                    </p:set>
                                    <p:anim calcmode="lin" valueType="num">
                                      <p:cBhvr>
                                        <p:cTn id="44" dur="700" fill="hold"/>
                                        <p:tgtEl>
                                          <p:spTgt spid="13"/>
                                        </p:tgtEl>
                                        <p:attrNameLst>
                                          <p:attrName>ppt_w</p:attrName>
                                        </p:attrNameLst>
                                      </p:cBhvr>
                                      <p:tavLst>
                                        <p:tav tm="0">
                                          <p:val>
                                            <p:fltVal val="0"/>
                                          </p:val>
                                        </p:tav>
                                        <p:tav tm="100000">
                                          <p:val>
                                            <p:strVal val="#ppt_w"/>
                                          </p:val>
                                        </p:tav>
                                      </p:tavLst>
                                    </p:anim>
                                    <p:anim calcmode="lin" valueType="num">
                                      <p:cBhvr>
                                        <p:cTn id="45" dur="700" fill="hold"/>
                                        <p:tgtEl>
                                          <p:spTgt spid="13"/>
                                        </p:tgtEl>
                                        <p:attrNameLst>
                                          <p:attrName>ppt_h</p:attrName>
                                        </p:attrNameLst>
                                      </p:cBhvr>
                                      <p:tavLst>
                                        <p:tav tm="0">
                                          <p:val>
                                            <p:fltVal val="0"/>
                                          </p:val>
                                        </p:tav>
                                        <p:tav tm="100000">
                                          <p:val>
                                            <p:strVal val="#ppt_h"/>
                                          </p:val>
                                        </p:tav>
                                      </p:tavLst>
                                    </p:anim>
                                    <p:animEffect transition="in" filter="fade">
                                      <p:cBhvr>
                                        <p:cTn id="46" dur="7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7" restart="whenNotActive" fill="hold" evtFilter="cancelBubble" nodeType="interactiveSeq">
                <p:stCondLst>
                  <p:cond evt="onClick" delay="0">
                    <p:tgtEl>
                      <p:spTgt spid="61"/>
                    </p:tgtEl>
                  </p:cond>
                </p:stCondLst>
                <p:endSync evt="end" delay="0">
                  <p:rtn val="all"/>
                </p:endSync>
                <p:childTnLst>
                  <p:par>
                    <p:cTn id="48" fill="hold">
                      <p:stCondLst>
                        <p:cond delay="0"/>
                      </p:stCondLst>
                      <p:childTnLst>
                        <p:par>
                          <p:cTn id="49" fill="hold">
                            <p:stCondLst>
                              <p:cond delay="0"/>
                            </p:stCondLst>
                            <p:childTnLst>
                              <p:par>
                                <p:cTn id="50" presetID="21" presetClass="entr" presetSubtype="1"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1200"/>
                                        <p:tgtEl>
                                          <p:spTgt spid="32"/>
                                        </p:tgtEl>
                                      </p:cBhvr>
                                    </p:animEffect>
                                  </p:childTnLst>
                                </p:cTn>
                              </p:par>
                            </p:childTnLst>
                          </p:cTn>
                        </p:par>
                        <p:par>
                          <p:cTn id="53" fill="hold">
                            <p:stCondLst>
                              <p:cond delay="1200"/>
                            </p:stCondLst>
                            <p:childTnLst>
                              <p:par>
                                <p:cTn id="54" presetID="53" presetClass="entr" presetSubtype="16" fill="hold" nodeType="afterEffect">
                                  <p:stCondLst>
                                    <p:cond delay="400"/>
                                  </p:stCondLst>
                                  <p:childTnLst>
                                    <p:set>
                                      <p:cBhvr>
                                        <p:cTn id="55" dur="1" fill="hold">
                                          <p:stCondLst>
                                            <p:cond delay="0"/>
                                          </p:stCondLst>
                                        </p:cTn>
                                        <p:tgtEl>
                                          <p:spTgt spid="73"/>
                                        </p:tgtEl>
                                        <p:attrNameLst>
                                          <p:attrName>style.visibility</p:attrName>
                                        </p:attrNameLst>
                                      </p:cBhvr>
                                      <p:to>
                                        <p:strVal val="visible"/>
                                      </p:to>
                                    </p:set>
                                    <p:anim calcmode="lin" valueType="num">
                                      <p:cBhvr>
                                        <p:cTn id="56" dur="700" fill="hold"/>
                                        <p:tgtEl>
                                          <p:spTgt spid="73"/>
                                        </p:tgtEl>
                                        <p:attrNameLst>
                                          <p:attrName>ppt_w</p:attrName>
                                        </p:attrNameLst>
                                      </p:cBhvr>
                                      <p:tavLst>
                                        <p:tav tm="0">
                                          <p:val>
                                            <p:fltVal val="0"/>
                                          </p:val>
                                        </p:tav>
                                        <p:tav tm="100000">
                                          <p:val>
                                            <p:strVal val="#ppt_w"/>
                                          </p:val>
                                        </p:tav>
                                      </p:tavLst>
                                    </p:anim>
                                    <p:anim calcmode="lin" valueType="num">
                                      <p:cBhvr>
                                        <p:cTn id="57" dur="700" fill="hold"/>
                                        <p:tgtEl>
                                          <p:spTgt spid="73"/>
                                        </p:tgtEl>
                                        <p:attrNameLst>
                                          <p:attrName>ppt_h</p:attrName>
                                        </p:attrNameLst>
                                      </p:cBhvr>
                                      <p:tavLst>
                                        <p:tav tm="0">
                                          <p:val>
                                            <p:fltVal val="0"/>
                                          </p:val>
                                        </p:tav>
                                        <p:tav tm="100000">
                                          <p:val>
                                            <p:strVal val="#ppt_h"/>
                                          </p:val>
                                        </p:tav>
                                      </p:tavLst>
                                    </p:anim>
                                    <p:animEffect transition="in" filter="fade">
                                      <p:cBhvr>
                                        <p:cTn id="58" dur="700"/>
                                        <p:tgtEl>
                                          <p:spTgt spid="73"/>
                                        </p:tgtEl>
                                      </p:cBhvr>
                                    </p:animEffect>
                                  </p:childTnLst>
                                  <p:subTnLst>
                                    <p:audio>
                                      <p:cMediaNode>
                                        <p:cTn display="0" masterRel="sameClick">
                                          <p:stCondLst>
                                            <p:cond evt="begin" delay="0">
                                              <p:tn val="54"/>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9" restart="whenNotActive" fill="hold" evtFilter="cancelBubble" nodeType="interactiveSeq">
                <p:stCondLst>
                  <p:cond evt="onClick" delay="0">
                    <p:tgtEl>
                      <p:spTgt spid="58"/>
                    </p:tgtEl>
                  </p:cond>
                </p:stCondLst>
                <p:endSync evt="end" delay="0">
                  <p:rtn val="all"/>
                </p:endSync>
                <p:childTnLst>
                  <p:par>
                    <p:cTn id="60" fill="hold">
                      <p:stCondLst>
                        <p:cond delay="0"/>
                      </p:stCondLst>
                      <p:childTnLst>
                        <p:par>
                          <p:cTn id="61" fill="hold">
                            <p:stCondLst>
                              <p:cond delay="0"/>
                            </p:stCondLst>
                            <p:childTnLst>
                              <p:par>
                                <p:cTn id="62" presetID="21" presetClass="entr" presetSubtype="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heel(1)">
                                      <p:cBhvr>
                                        <p:cTn id="64" dur="1300"/>
                                        <p:tgtEl>
                                          <p:spTgt spid="33"/>
                                        </p:tgtEl>
                                      </p:cBhvr>
                                    </p:animEffect>
                                  </p:childTnLst>
                                </p:cTn>
                              </p:par>
                            </p:childTnLst>
                          </p:cTn>
                        </p:par>
                        <p:par>
                          <p:cTn id="65" fill="hold">
                            <p:stCondLst>
                              <p:cond delay="1300"/>
                            </p:stCondLst>
                            <p:childTnLst>
                              <p:par>
                                <p:cTn id="66" presetID="53" presetClass="entr" presetSubtype="16" fill="hold" nodeType="afterEffect">
                                  <p:stCondLst>
                                    <p:cond delay="4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700" fill="hold"/>
                                        <p:tgtEl>
                                          <p:spTgt spid="16"/>
                                        </p:tgtEl>
                                        <p:attrNameLst>
                                          <p:attrName>ppt_w</p:attrName>
                                        </p:attrNameLst>
                                      </p:cBhvr>
                                      <p:tavLst>
                                        <p:tav tm="0">
                                          <p:val>
                                            <p:fltVal val="0"/>
                                          </p:val>
                                        </p:tav>
                                        <p:tav tm="100000">
                                          <p:val>
                                            <p:strVal val="#ppt_w"/>
                                          </p:val>
                                        </p:tav>
                                      </p:tavLst>
                                    </p:anim>
                                    <p:anim calcmode="lin" valueType="num">
                                      <p:cBhvr>
                                        <p:cTn id="69" dur="700" fill="hold"/>
                                        <p:tgtEl>
                                          <p:spTgt spid="16"/>
                                        </p:tgtEl>
                                        <p:attrNameLst>
                                          <p:attrName>ppt_h</p:attrName>
                                        </p:attrNameLst>
                                      </p:cBhvr>
                                      <p:tavLst>
                                        <p:tav tm="0">
                                          <p:val>
                                            <p:fltVal val="0"/>
                                          </p:val>
                                        </p:tav>
                                        <p:tav tm="100000">
                                          <p:val>
                                            <p:strVal val="#ppt_h"/>
                                          </p:val>
                                        </p:tav>
                                      </p:tavLst>
                                    </p:anim>
                                    <p:animEffect transition="in" filter="fade">
                                      <p:cBhvr>
                                        <p:cTn id="70" dur="700"/>
                                        <p:tgtEl>
                                          <p:spTgt spid="16"/>
                                        </p:tgtEl>
                                      </p:cBhvr>
                                    </p:animEffect>
                                  </p:childTnLst>
                                  <p:subTnLst>
                                    <p:audio>
                                      <p:cMediaNode>
                                        <p:cTn display="0" masterRel="sameClick">
                                          <p:stCondLst>
                                            <p:cond evt="begin" delay="0">
                                              <p:tn val="66"/>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71" restart="whenNotActive" fill="hold" evtFilter="cancelBubble" nodeType="interactiveSeq">
                <p:stCondLst>
                  <p:cond evt="onClick" delay="0">
                    <p:tgtEl>
                      <p:spTgt spid="64"/>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300"/>
                                        <p:tgtEl>
                                          <p:spTgt spid="34"/>
                                        </p:tgtEl>
                                      </p:cBhvr>
                                    </p:animEffect>
                                  </p:childTnLst>
                                </p:cTn>
                              </p:par>
                            </p:childTnLst>
                          </p:cTn>
                        </p:par>
                        <p:par>
                          <p:cTn id="77" fill="hold">
                            <p:stCondLst>
                              <p:cond delay="1300"/>
                            </p:stCondLst>
                            <p:childTnLst>
                              <p:par>
                                <p:cTn id="78" presetID="53" presetClass="entr" presetSubtype="16" fill="hold" nodeType="afterEffect">
                                  <p:stCondLst>
                                    <p:cond delay="400"/>
                                  </p:stCondLst>
                                  <p:childTnLst>
                                    <p:set>
                                      <p:cBhvr>
                                        <p:cTn id="79" dur="1" fill="hold">
                                          <p:stCondLst>
                                            <p:cond delay="0"/>
                                          </p:stCondLst>
                                        </p:cTn>
                                        <p:tgtEl>
                                          <p:spTgt spid="76"/>
                                        </p:tgtEl>
                                        <p:attrNameLst>
                                          <p:attrName>style.visibility</p:attrName>
                                        </p:attrNameLst>
                                      </p:cBhvr>
                                      <p:to>
                                        <p:strVal val="visible"/>
                                      </p:to>
                                    </p:set>
                                    <p:anim calcmode="lin" valueType="num">
                                      <p:cBhvr>
                                        <p:cTn id="80" dur="600" fill="hold"/>
                                        <p:tgtEl>
                                          <p:spTgt spid="76"/>
                                        </p:tgtEl>
                                        <p:attrNameLst>
                                          <p:attrName>ppt_w</p:attrName>
                                        </p:attrNameLst>
                                      </p:cBhvr>
                                      <p:tavLst>
                                        <p:tav tm="0">
                                          <p:val>
                                            <p:fltVal val="0"/>
                                          </p:val>
                                        </p:tav>
                                        <p:tav tm="100000">
                                          <p:val>
                                            <p:strVal val="#ppt_w"/>
                                          </p:val>
                                        </p:tav>
                                      </p:tavLst>
                                    </p:anim>
                                    <p:anim calcmode="lin" valueType="num">
                                      <p:cBhvr>
                                        <p:cTn id="81" dur="600" fill="hold"/>
                                        <p:tgtEl>
                                          <p:spTgt spid="76"/>
                                        </p:tgtEl>
                                        <p:attrNameLst>
                                          <p:attrName>ppt_h</p:attrName>
                                        </p:attrNameLst>
                                      </p:cBhvr>
                                      <p:tavLst>
                                        <p:tav tm="0">
                                          <p:val>
                                            <p:fltVal val="0"/>
                                          </p:val>
                                        </p:tav>
                                        <p:tav tm="100000">
                                          <p:val>
                                            <p:strVal val="#ppt_h"/>
                                          </p:val>
                                        </p:tav>
                                      </p:tavLst>
                                    </p:anim>
                                    <p:animEffect transition="in" filter="fade">
                                      <p:cBhvr>
                                        <p:cTn id="82" dur="600"/>
                                        <p:tgtEl>
                                          <p:spTgt spid="76"/>
                                        </p:tgtEl>
                                      </p:cBhvr>
                                    </p:animEffect>
                                  </p:childTnLst>
                                  <p:subTnLst>
                                    <p:audio>
                                      <p:cMediaNode>
                                        <p:cTn display="0" masterRel="sameClick">
                                          <p:stCondLst>
                                            <p:cond evt="begin" delay="0">
                                              <p:tn val="78"/>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1" grpId="0" animBg="1"/>
      <p:bldP spid="22" grpId="0" animBg="1"/>
      <p:bldP spid="23" grpId="0" animBg="1"/>
      <p:bldP spid="3" grpId="0" animBg="1"/>
      <p:bldP spid="32" grpId="0" animBg="1"/>
      <p:bldP spid="33" grpId="0" animBg="1"/>
      <p:bldP spid="3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7"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8"/>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2479026" y="833120"/>
            <a:ext cx="9584348" cy="2362200"/>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dirty="0" err="1" smtClean="0">
                <a:solidFill>
                  <a:srgbClr val="FF0000"/>
                </a:solidFill>
                <a:latin typeface="Times New Roman" pitchFamily="18" charset="0"/>
                <a:cs typeface="Times New Roman" pitchFamily="18" charset="0"/>
              </a:rPr>
              <a:t>Xác</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định</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hoá</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trị</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của</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nguyên</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tố</a:t>
            </a:r>
            <a:r>
              <a:rPr lang="en-US" sz="3733" dirty="0" smtClean="0">
                <a:solidFill>
                  <a:srgbClr val="FF0000"/>
                </a:solidFill>
                <a:latin typeface="Times New Roman" pitchFamily="18" charset="0"/>
                <a:cs typeface="Times New Roman" pitchFamily="18" charset="0"/>
              </a:rPr>
              <a:t> Si </a:t>
            </a:r>
            <a:r>
              <a:rPr lang="en-US" sz="3733" dirty="0" err="1" smtClean="0">
                <a:solidFill>
                  <a:srgbClr val="FF0000"/>
                </a:solidFill>
                <a:latin typeface="Times New Roman" pitchFamily="18" charset="0"/>
                <a:cs typeface="Times New Roman" pitchFamily="18" charset="0"/>
              </a:rPr>
              <a:t>trong</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hợp</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chất</a:t>
            </a:r>
            <a:r>
              <a:rPr lang="en-US" sz="3733" dirty="0" smtClean="0">
                <a:solidFill>
                  <a:srgbClr val="FF0000"/>
                </a:solidFill>
                <a:latin typeface="Times New Roman" pitchFamily="18" charset="0"/>
                <a:cs typeface="Times New Roman" pitchFamily="18" charset="0"/>
              </a:rPr>
              <a:t> </a:t>
            </a:r>
            <a:r>
              <a:rPr lang="en-US" sz="3733" dirty="0" err="1" smtClean="0">
                <a:solidFill>
                  <a:srgbClr val="FF0000"/>
                </a:solidFill>
                <a:latin typeface="Times New Roman" pitchFamily="18" charset="0"/>
                <a:cs typeface="Times New Roman" pitchFamily="18" charset="0"/>
              </a:rPr>
              <a:t>sau</a:t>
            </a:r>
            <a:r>
              <a:rPr lang="en-US" sz="3733" dirty="0" smtClean="0">
                <a:solidFill>
                  <a:srgbClr val="FF0000"/>
                </a:solidFill>
                <a:latin typeface="Times New Roman" pitchFamily="18" charset="0"/>
                <a:cs typeface="Times New Roman" pitchFamily="18" charset="0"/>
              </a:rPr>
              <a:t>: SiO</a:t>
            </a:r>
            <a:r>
              <a:rPr lang="en-US" sz="3733" baseline="-25000" dirty="0" smtClean="0">
                <a:solidFill>
                  <a:srgbClr val="FF0000"/>
                </a:solidFill>
                <a:latin typeface="Times New Roman" pitchFamily="18" charset="0"/>
                <a:cs typeface="Times New Roman" pitchFamily="18" charset="0"/>
              </a:rPr>
              <a:t>2</a:t>
            </a:r>
            <a:endParaRPr lang="en-US"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79693" y="2"/>
            <a:ext cx="2283681"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Times New Roman" pitchFamily="18" charset="0"/>
                <a:cs typeface="Times New Roman" pitchFamily="18" charset="0"/>
              </a:rPr>
              <a:t>CÂU HỎI : </a:t>
            </a:r>
            <a:r>
              <a:rPr lang="en-US" sz="2400" b="1" dirty="0">
                <a:solidFill>
                  <a:srgbClr val="002060"/>
                </a:solidFill>
                <a:latin typeface="Times New Roman" pitchFamily="18" charset="0"/>
                <a:cs typeface="Times New Roman" pitchFamily="18" charset="0"/>
              </a:rPr>
              <a:t>2</a:t>
            </a:r>
            <a:endParaRPr lang="vi-VN" sz="2400" b="1" dirty="0">
              <a:solidFill>
                <a:srgbClr val="002060"/>
              </a:solidFill>
              <a:latin typeface="Times New Roman" pitchFamily="18" charset="0"/>
              <a:cs typeface="Times New Roman" pitchFamily="18" charset="0"/>
            </a:endParaRPr>
          </a:p>
        </p:txBody>
      </p:sp>
      <p:sp>
        <p:nvSpPr>
          <p:cNvPr id="23" name="Rectangle: Rounded Corners 22">
            <a:extLst>
              <a:ext uri="{FF2B5EF4-FFF2-40B4-BE49-F238E27FC236}">
                <a16:creationId xmlns:a16="http://schemas.microsoft.com/office/drawing/2014/main" id="{D9E50199-AF30-4A7C-96C9-9EA31DE86E80}"/>
              </a:ext>
            </a:extLst>
          </p:cNvPr>
          <p:cNvSpPr/>
          <p:nvPr/>
        </p:nvSpPr>
        <p:spPr>
          <a:xfrm>
            <a:off x="4489159" y="3330900"/>
            <a:ext cx="2446824" cy="633461"/>
          </a:xfrm>
          <a:prstGeom prst="roundRect">
            <a:avLst>
              <a:gd name="adj" fmla="val 50000"/>
            </a:avLst>
          </a:prstGeom>
          <a:solidFill>
            <a:srgbClr val="00B05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9Slide03 Kaleko 105 Round Bold" pitchFamily="2" charset="0"/>
              </a:rPr>
              <a:t>ĐÁP ÁN: </a:t>
            </a:r>
          </a:p>
        </p:txBody>
      </p:sp>
      <p:grpSp>
        <p:nvGrpSpPr>
          <p:cNvPr id="16" name="Group 15">
            <a:extLst>
              <a:ext uri="{FF2B5EF4-FFF2-40B4-BE49-F238E27FC236}">
                <a16:creationId xmlns:a16="http://schemas.microsoft.com/office/drawing/2014/main" id="{D5ACC46C-7379-4B1C-B0F7-0BEA601465BC}"/>
              </a:ext>
            </a:extLst>
          </p:cNvPr>
          <p:cNvGrpSpPr/>
          <p:nvPr/>
        </p:nvGrpSpPr>
        <p:grpSpPr>
          <a:xfrm>
            <a:off x="4985370" y="4216940"/>
            <a:ext cx="915533" cy="843261"/>
            <a:chOff x="3779212" y="4188837"/>
            <a:chExt cx="686650" cy="632446"/>
          </a:xfrm>
        </p:grpSpPr>
        <p:sp>
          <p:nvSpPr>
            <p:cNvPr id="15" name="Oval 14">
              <a:extLst>
                <a:ext uri="{FF2B5EF4-FFF2-40B4-BE49-F238E27FC236}">
                  <a16:creationId xmlns:a16="http://schemas.microsoft.com/office/drawing/2014/main" id="{318B008C-738A-4057-9C61-0BEEC89C518A}"/>
                </a:ext>
              </a:extLst>
            </p:cNvPr>
            <p:cNvSpPr/>
            <p:nvPr/>
          </p:nvSpPr>
          <p:spPr>
            <a:xfrm>
              <a:off x="3875088" y="4280344"/>
              <a:ext cx="469268" cy="4494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6" name="Google Shape;533;p37">
              <a:extLst>
                <a:ext uri="{FF2B5EF4-FFF2-40B4-BE49-F238E27FC236}">
                  <a16:creationId xmlns:a16="http://schemas.microsoft.com/office/drawing/2014/main" id="{3F93ABC0-04AA-49BA-83D4-2EBBA909DDBD}"/>
                </a:ext>
              </a:extLst>
            </p:cNvPr>
            <p:cNvSpPr/>
            <p:nvPr/>
          </p:nvSpPr>
          <p:spPr>
            <a:xfrm>
              <a:off x="3779212" y="4188837"/>
              <a:ext cx="686650" cy="632446"/>
            </a:xfrm>
            <a:custGeom>
              <a:avLst/>
              <a:gdLst/>
              <a:ahLst/>
              <a:cxnLst/>
              <a:rect l="l" t="t" r="r" b="b"/>
              <a:pathLst>
                <a:path w="19273" h="19273" extrusionOk="0">
                  <a:moveTo>
                    <a:pt x="12728" y="5990"/>
                  </a:moveTo>
                  <a:cubicBezTo>
                    <a:pt x="13161" y="5990"/>
                    <a:pt x="13595" y="6156"/>
                    <a:pt x="13925" y="6487"/>
                  </a:cubicBezTo>
                  <a:cubicBezTo>
                    <a:pt x="14587" y="7149"/>
                    <a:pt x="14587" y="8221"/>
                    <a:pt x="13928" y="8884"/>
                  </a:cubicBezTo>
                  <a:lnTo>
                    <a:pt x="10028" y="12780"/>
                  </a:lnTo>
                  <a:cubicBezTo>
                    <a:pt x="9709" y="13100"/>
                    <a:pt x="9278" y="13280"/>
                    <a:pt x="8830" y="13280"/>
                  </a:cubicBezTo>
                  <a:lnTo>
                    <a:pt x="8815" y="13280"/>
                  </a:lnTo>
                  <a:cubicBezTo>
                    <a:pt x="8811" y="13280"/>
                    <a:pt x="8807" y="13280"/>
                    <a:pt x="8804" y="13280"/>
                  </a:cubicBezTo>
                  <a:cubicBezTo>
                    <a:pt x="8362" y="13280"/>
                    <a:pt x="7936" y="13103"/>
                    <a:pt x="7622" y="12789"/>
                  </a:cubicBezTo>
                  <a:lnTo>
                    <a:pt x="5346" y="10528"/>
                  </a:lnTo>
                  <a:cubicBezTo>
                    <a:pt x="4632" y="9877"/>
                    <a:pt x="4605" y="8760"/>
                    <a:pt x="5288" y="8077"/>
                  </a:cubicBezTo>
                  <a:cubicBezTo>
                    <a:pt x="5620" y="7745"/>
                    <a:pt x="6053" y="7581"/>
                    <a:pt x="6485" y="7581"/>
                  </a:cubicBezTo>
                  <a:cubicBezTo>
                    <a:pt x="6944" y="7581"/>
                    <a:pt x="7402" y="7766"/>
                    <a:pt x="7737" y="8134"/>
                  </a:cubicBezTo>
                  <a:lnTo>
                    <a:pt x="8812" y="9206"/>
                  </a:lnTo>
                  <a:lnTo>
                    <a:pt x="11531" y="6487"/>
                  </a:lnTo>
                  <a:cubicBezTo>
                    <a:pt x="11861" y="6156"/>
                    <a:pt x="12294" y="5990"/>
                    <a:pt x="12728" y="5990"/>
                  </a:cubicBezTo>
                  <a:close/>
                  <a:moveTo>
                    <a:pt x="9637" y="1"/>
                  </a:moveTo>
                  <a:cubicBezTo>
                    <a:pt x="7095" y="1"/>
                    <a:pt x="4686" y="1012"/>
                    <a:pt x="2849" y="2849"/>
                  </a:cubicBezTo>
                  <a:cubicBezTo>
                    <a:pt x="1013" y="4686"/>
                    <a:pt x="1" y="7098"/>
                    <a:pt x="1" y="9637"/>
                  </a:cubicBezTo>
                  <a:cubicBezTo>
                    <a:pt x="1" y="12175"/>
                    <a:pt x="1013" y="14587"/>
                    <a:pt x="2849" y="16424"/>
                  </a:cubicBezTo>
                  <a:cubicBezTo>
                    <a:pt x="4686" y="18261"/>
                    <a:pt x="7095" y="19273"/>
                    <a:pt x="9637" y="19273"/>
                  </a:cubicBezTo>
                  <a:cubicBezTo>
                    <a:pt x="12175" y="19273"/>
                    <a:pt x="14584" y="18261"/>
                    <a:pt x="16421" y="16424"/>
                  </a:cubicBezTo>
                  <a:cubicBezTo>
                    <a:pt x="18258" y="14587"/>
                    <a:pt x="19273" y="12175"/>
                    <a:pt x="19273" y="9637"/>
                  </a:cubicBezTo>
                  <a:cubicBezTo>
                    <a:pt x="19273" y="7098"/>
                    <a:pt x="18258" y="4686"/>
                    <a:pt x="16421" y="2849"/>
                  </a:cubicBezTo>
                  <a:cubicBezTo>
                    <a:pt x="14584" y="1012"/>
                    <a:pt x="12175" y="1"/>
                    <a:pt x="9637" y="1"/>
                  </a:cubicBezTo>
                  <a:close/>
                </a:path>
              </a:pathLst>
            </a:custGeom>
            <a:solidFill>
              <a:srgbClr val="00B050"/>
            </a:solidFill>
            <a:ln w="12700">
              <a:solidFill>
                <a:schemeClr val="tx2">
                  <a:lumMod val="25000"/>
                </a:schemeClr>
              </a:solidFill>
            </a:ln>
            <a:scene3d>
              <a:camera prst="obliqueBottomRight"/>
              <a:lightRig rig="threePt" dir="t"/>
            </a:scene3d>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13" name="Group 12">
            <a:extLst>
              <a:ext uri="{FF2B5EF4-FFF2-40B4-BE49-F238E27FC236}">
                <a16:creationId xmlns:a16="http://schemas.microsoft.com/office/drawing/2014/main" id="{C95306B2-DA00-42FB-9BC4-D18ADAE8F07F}"/>
              </a:ext>
            </a:extLst>
          </p:cNvPr>
          <p:cNvGrpSpPr/>
          <p:nvPr/>
        </p:nvGrpSpPr>
        <p:grpSpPr>
          <a:xfrm>
            <a:off x="4922539" y="5639784"/>
            <a:ext cx="957423" cy="886691"/>
            <a:chOff x="3754838" y="3007068"/>
            <a:chExt cx="718067" cy="665018"/>
          </a:xfrm>
        </p:grpSpPr>
        <p:sp>
          <p:nvSpPr>
            <p:cNvPr id="12" name="Oval 11">
              <a:extLst>
                <a:ext uri="{FF2B5EF4-FFF2-40B4-BE49-F238E27FC236}">
                  <a16:creationId xmlns:a16="http://schemas.microsoft.com/office/drawing/2014/main" id="{00D5F543-6078-4300-885C-8F12B236C4C0}"/>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37" name="Google Shape;534;p37">
              <a:extLst>
                <a:ext uri="{FF2B5EF4-FFF2-40B4-BE49-F238E27FC236}">
                  <a16:creationId xmlns:a16="http://schemas.microsoft.com/office/drawing/2014/main" id="{DA0C8BBC-ECCB-4924-A786-7789BD02DB17}"/>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58" name="ĐÁP ÁN B">
            <a:extLst>
              <a:ext uri="{FF2B5EF4-FFF2-40B4-BE49-F238E27FC236}">
                <a16:creationId xmlns:a16="http://schemas.microsoft.com/office/drawing/2014/main" id="{03CADCDB-16DF-4595-9E98-FA59CC43ABA8}"/>
              </a:ext>
            </a:extLst>
          </p:cNvPr>
          <p:cNvGrpSpPr/>
          <p:nvPr/>
        </p:nvGrpSpPr>
        <p:grpSpPr>
          <a:xfrm>
            <a:off x="320333" y="4232910"/>
            <a:ext cx="4449980" cy="886691"/>
            <a:chOff x="3765278" y="4073237"/>
            <a:chExt cx="3337485" cy="665018"/>
          </a:xfrm>
        </p:grpSpPr>
        <p:sp>
          <p:nvSpPr>
            <p:cNvPr id="59" name="đáp án B">
              <a:extLst>
                <a:ext uri="{FF2B5EF4-FFF2-40B4-BE49-F238E27FC236}">
                  <a16:creationId xmlns:a16="http://schemas.microsoft.com/office/drawing/2014/main" id="{6142F90D-2CD5-4698-8F9F-54A24DC8AC1A}"/>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IV</a:t>
              </a:r>
              <a:endParaRPr lang="vi-VN" sz="2400" dirty="0">
                <a:solidFill>
                  <a:srgbClr val="002060"/>
                </a:solidFill>
                <a:latin typeface="Times New Roman" pitchFamily="18" charset="0"/>
                <a:cs typeface="Times New Roman" pitchFamily="18" charset="0"/>
              </a:endParaRPr>
            </a:p>
          </p:txBody>
        </p:sp>
        <p:sp>
          <p:nvSpPr>
            <p:cNvPr id="60" name="Oval 59">
              <a:extLst>
                <a:ext uri="{FF2B5EF4-FFF2-40B4-BE49-F238E27FC236}">
                  <a16:creationId xmlns:a16="http://schemas.microsoft.com/office/drawing/2014/main" id="{3F4652A1-3023-4191-AA93-087CD3B8268B}"/>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A</a:t>
              </a:r>
              <a:endParaRPr lang="vi-VN" sz="3200" b="1" dirty="0">
                <a:solidFill>
                  <a:srgbClr val="002060"/>
                </a:solidFill>
                <a:latin typeface="#9Slide03 Kaleko 105 Round Bold" pitchFamily="2" charset="0"/>
              </a:endParaRPr>
            </a:p>
          </p:txBody>
        </p:sp>
      </p:grpSp>
      <p:grpSp>
        <p:nvGrpSpPr>
          <p:cNvPr id="61" name="ĐÁP ÁN C">
            <a:extLst>
              <a:ext uri="{FF2B5EF4-FFF2-40B4-BE49-F238E27FC236}">
                <a16:creationId xmlns:a16="http://schemas.microsoft.com/office/drawing/2014/main" id="{FF866388-9258-45F1-B8AA-D0F65AC84995}"/>
              </a:ext>
            </a:extLst>
          </p:cNvPr>
          <p:cNvGrpSpPr/>
          <p:nvPr/>
        </p:nvGrpSpPr>
        <p:grpSpPr>
          <a:xfrm>
            <a:off x="6478219" y="4125012"/>
            <a:ext cx="4449980" cy="886691"/>
            <a:chOff x="3765278" y="4073237"/>
            <a:chExt cx="3337485" cy="665018"/>
          </a:xfrm>
        </p:grpSpPr>
        <p:sp>
          <p:nvSpPr>
            <p:cNvPr id="62" name="Đáp án C">
              <a:extLst>
                <a:ext uri="{FF2B5EF4-FFF2-40B4-BE49-F238E27FC236}">
                  <a16:creationId xmlns:a16="http://schemas.microsoft.com/office/drawing/2014/main" id="{7DCAA1EC-967A-47C6-BF69-6C1136139328}"/>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II</a:t>
              </a:r>
              <a:endParaRPr lang="vi-VN" sz="2400" dirty="0">
                <a:solidFill>
                  <a:srgbClr val="002060"/>
                </a:solidFill>
                <a:latin typeface="Times New Roman" pitchFamily="18" charset="0"/>
                <a:cs typeface="Times New Roman" pitchFamily="18" charset="0"/>
              </a:endParaRPr>
            </a:p>
          </p:txBody>
        </p:sp>
        <p:sp>
          <p:nvSpPr>
            <p:cNvPr id="63" name="Oval 62">
              <a:extLst>
                <a:ext uri="{FF2B5EF4-FFF2-40B4-BE49-F238E27FC236}">
                  <a16:creationId xmlns:a16="http://schemas.microsoft.com/office/drawing/2014/main" id="{EC771543-D854-4D12-9FC4-A199873DE301}"/>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C</a:t>
              </a:r>
            </a:p>
          </p:txBody>
        </p:sp>
      </p:grpSp>
      <p:grpSp>
        <p:nvGrpSpPr>
          <p:cNvPr id="64" name="ĐÁP ÁN Đ">
            <a:extLst>
              <a:ext uri="{FF2B5EF4-FFF2-40B4-BE49-F238E27FC236}">
                <a16:creationId xmlns:a16="http://schemas.microsoft.com/office/drawing/2014/main" id="{9FD5293E-9023-40FD-92A3-465D214064B1}"/>
              </a:ext>
            </a:extLst>
          </p:cNvPr>
          <p:cNvGrpSpPr/>
          <p:nvPr/>
        </p:nvGrpSpPr>
        <p:grpSpPr>
          <a:xfrm>
            <a:off x="6478219" y="5549200"/>
            <a:ext cx="4449980" cy="886693"/>
            <a:chOff x="3765278" y="4073236"/>
            <a:chExt cx="3337485" cy="665019"/>
          </a:xfrm>
        </p:grpSpPr>
        <p:sp>
          <p:nvSpPr>
            <p:cNvPr id="65" name="ĐÁP ÁN Đ">
              <a:extLst>
                <a:ext uri="{FF2B5EF4-FFF2-40B4-BE49-F238E27FC236}">
                  <a16:creationId xmlns:a16="http://schemas.microsoft.com/office/drawing/2014/main" id="{E053D07E-5FFF-43D8-B977-0C8915190F70}"/>
                </a:ext>
              </a:extLst>
            </p:cNvPr>
            <p:cNvSpPr/>
            <p:nvPr/>
          </p:nvSpPr>
          <p:spPr>
            <a:xfrm>
              <a:off x="3848404" y="4073236"/>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III</a:t>
              </a:r>
              <a:endParaRPr lang="vi-VN" sz="2400" dirty="0">
                <a:solidFill>
                  <a:srgbClr val="002060"/>
                </a:solidFill>
                <a:latin typeface="Times New Roman" pitchFamily="18" charset="0"/>
                <a:cs typeface="Times New Roman" pitchFamily="18" charset="0"/>
              </a:endParaRPr>
            </a:p>
          </p:txBody>
        </p:sp>
        <p:sp>
          <p:nvSpPr>
            <p:cNvPr id="66" name="Oval 65">
              <a:extLst>
                <a:ext uri="{FF2B5EF4-FFF2-40B4-BE49-F238E27FC236}">
                  <a16:creationId xmlns:a16="http://schemas.microsoft.com/office/drawing/2014/main" id="{C78E16E3-48A0-4654-BA47-0944F817D3CE}"/>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9Slide03 Kaleko 105 Round Bold" pitchFamily="2" charset="0"/>
                </a:rPr>
                <a:t>D</a:t>
              </a:r>
            </a:p>
          </p:txBody>
        </p:sp>
      </p:grpSp>
      <p:grpSp>
        <p:nvGrpSpPr>
          <p:cNvPr id="68" name="ĐÁP ÁN A">
            <a:extLst>
              <a:ext uri="{FF2B5EF4-FFF2-40B4-BE49-F238E27FC236}">
                <a16:creationId xmlns:a16="http://schemas.microsoft.com/office/drawing/2014/main" id="{6DB7E364-BC80-46DB-B1E8-B870852110A9}"/>
              </a:ext>
            </a:extLst>
          </p:cNvPr>
          <p:cNvGrpSpPr/>
          <p:nvPr/>
        </p:nvGrpSpPr>
        <p:grpSpPr>
          <a:xfrm>
            <a:off x="138090" y="5651989"/>
            <a:ext cx="4449980" cy="886691"/>
            <a:chOff x="3765278" y="4073237"/>
            <a:chExt cx="3337485" cy="665018"/>
          </a:xfrm>
        </p:grpSpPr>
        <p:sp>
          <p:nvSpPr>
            <p:cNvPr id="69" name="đáp án A">
              <a:extLst>
                <a:ext uri="{FF2B5EF4-FFF2-40B4-BE49-F238E27FC236}">
                  <a16:creationId xmlns:a16="http://schemas.microsoft.com/office/drawing/2014/main" id="{7CD505B6-849E-4E50-83A3-7B5CF3F14B72}"/>
                </a:ext>
              </a:extLst>
            </p:cNvPr>
            <p:cNvSpPr/>
            <p:nvPr/>
          </p:nvSpPr>
          <p:spPr>
            <a:xfrm>
              <a:off x="3848404" y="4073237"/>
              <a:ext cx="3254359" cy="665018"/>
            </a:xfrm>
            <a:prstGeom prst="roundRect">
              <a:avLst>
                <a:gd name="adj" fmla="val 50000"/>
              </a:avLst>
            </a:prstGeom>
            <a:solidFill>
              <a:srgbClr val="FFE0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2060"/>
                  </a:solidFill>
                  <a:latin typeface="Times New Roman" pitchFamily="18" charset="0"/>
                  <a:cs typeface="Times New Roman" pitchFamily="18" charset="0"/>
                </a:rPr>
                <a:t>I</a:t>
              </a:r>
              <a:endParaRPr lang="vi-VN" sz="2400" dirty="0">
                <a:solidFill>
                  <a:srgbClr val="002060"/>
                </a:solidFill>
                <a:latin typeface="Times New Roman" pitchFamily="18" charset="0"/>
                <a:cs typeface="Times New Roman" pitchFamily="18" charset="0"/>
              </a:endParaRPr>
            </a:p>
          </p:txBody>
        </p:sp>
        <p:sp>
          <p:nvSpPr>
            <p:cNvPr id="70" name="Oval 69">
              <a:extLst>
                <a:ext uri="{FF2B5EF4-FFF2-40B4-BE49-F238E27FC236}">
                  <a16:creationId xmlns:a16="http://schemas.microsoft.com/office/drawing/2014/main" id="{3FF96642-92B7-4270-ACE3-CF23A6BF5155}"/>
                </a:ext>
              </a:extLst>
            </p:cNvPr>
            <p:cNvSpPr/>
            <p:nvPr/>
          </p:nvSpPr>
          <p:spPr>
            <a:xfrm>
              <a:off x="3765278" y="4073237"/>
              <a:ext cx="686650" cy="66501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9Slide03 Kaleko 105 Round Bold" pitchFamily="2" charset="0"/>
                </a:rPr>
                <a:t>B</a:t>
              </a:r>
              <a:endParaRPr lang="vi-VN" sz="3200" b="1" dirty="0">
                <a:solidFill>
                  <a:srgbClr val="002060"/>
                </a:solidFill>
                <a:latin typeface="#9Slide03 Kaleko 105 Round Bold" pitchFamily="2" charset="0"/>
              </a:endParaRPr>
            </a:p>
          </p:txBody>
        </p:sp>
      </p:grpSp>
      <p:grpSp>
        <p:nvGrpSpPr>
          <p:cNvPr id="73" name="Group 72">
            <a:extLst>
              <a:ext uri="{FF2B5EF4-FFF2-40B4-BE49-F238E27FC236}">
                <a16:creationId xmlns:a16="http://schemas.microsoft.com/office/drawing/2014/main" id="{08870FD0-423C-408F-AAB2-ED65F964085B}"/>
              </a:ext>
            </a:extLst>
          </p:cNvPr>
          <p:cNvGrpSpPr/>
          <p:nvPr/>
        </p:nvGrpSpPr>
        <p:grpSpPr>
          <a:xfrm>
            <a:off x="11031234" y="4130117"/>
            <a:ext cx="957423" cy="886691"/>
            <a:chOff x="3754838" y="3007068"/>
            <a:chExt cx="718067" cy="665018"/>
          </a:xfrm>
        </p:grpSpPr>
        <p:sp>
          <p:nvSpPr>
            <p:cNvPr id="74" name="Oval 73">
              <a:extLst>
                <a:ext uri="{FF2B5EF4-FFF2-40B4-BE49-F238E27FC236}">
                  <a16:creationId xmlns:a16="http://schemas.microsoft.com/office/drawing/2014/main" id="{B8653FCB-916C-4E2B-929D-2A6CF19414E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5" name="Google Shape;534;p37">
              <a:extLst>
                <a:ext uri="{FF2B5EF4-FFF2-40B4-BE49-F238E27FC236}">
                  <a16:creationId xmlns:a16="http://schemas.microsoft.com/office/drawing/2014/main" id="{4AF68D73-8D11-45D9-BF8E-F0FC1CCB1CF9}"/>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grpSp>
        <p:nvGrpSpPr>
          <p:cNvPr id="76" name="Group 75">
            <a:extLst>
              <a:ext uri="{FF2B5EF4-FFF2-40B4-BE49-F238E27FC236}">
                <a16:creationId xmlns:a16="http://schemas.microsoft.com/office/drawing/2014/main" id="{B38C35AC-E1C3-4236-AB5E-4F2DB51945D0}"/>
              </a:ext>
            </a:extLst>
          </p:cNvPr>
          <p:cNvGrpSpPr/>
          <p:nvPr/>
        </p:nvGrpSpPr>
        <p:grpSpPr>
          <a:xfrm>
            <a:off x="11039034" y="5549197"/>
            <a:ext cx="957423" cy="886691"/>
            <a:chOff x="3754838" y="3007068"/>
            <a:chExt cx="718067" cy="665018"/>
          </a:xfrm>
        </p:grpSpPr>
        <p:sp>
          <p:nvSpPr>
            <p:cNvPr id="77" name="Oval 76">
              <a:extLst>
                <a:ext uri="{FF2B5EF4-FFF2-40B4-BE49-F238E27FC236}">
                  <a16:creationId xmlns:a16="http://schemas.microsoft.com/office/drawing/2014/main" id="{BCB04FC5-62EA-44A2-B3BC-0CBEE673D4A1}"/>
                </a:ext>
              </a:extLst>
            </p:cNvPr>
            <p:cNvSpPr/>
            <p:nvPr/>
          </p:nvSpPr>
          <p:spPr>
            <a:xfrm>
              <a:off x="3866826" y="3084163"/>
              <a:ext cx="482393" cy="499564"/>
            </a:xfrm>
            <a:prstGeom prst="ellipse">
              <a:avLst/>
            </a:prstGeom>
            <a:solidFill>
              <a:schemeClr val="accent3">
                <a:lumMod val="7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9Slide03 Kaleko 105 Round Bold" pitchFamily="2" charset="0"/>
              </a:endParaRPr>
            </a:p>
          </p:txBody>
        </p:sp>
        <p:sp>
          <p:nvSpPr>
            <p:cNvPr id="78" name="Google Shape;534;p37">
              <a:extLst>
                <a:ext uri="{FF2B5EF4-FFF2-40B4-BE49-F238E27FC236}">
                  <a16:creationId xmlns:a16="http://schemas.microsoft.com/office/drawing/2014/main" id="{6730C47B-106F-4E2D-8754-4690DA9FFC1A}"/>
                </a:ext>
              </a:extLst>
            </p:cNvPr>
            <p:cNvSpPr/>
            <p:nvPr/>
          </p:nvSpPr>
          <p:spPr>
            <a:xfrm>
              <a:off x="3754838" y="3007068"/>
              <a:ext cx="718067" cy="665018"/>
            </a:xfrm>
            <a:custGeom>
              <a:avLst/>
              <a:gdLst/>
              <a:ahLst/>
              <a:cxnLst/>
              <a:rect l="l" t="t" r="r" b="b"/>
              <a:pathLst>
                <a:path w="19273" h="19273" extrusionOk="0">
                  <a:moveTo>
                    <a:pt x="12313" y="5263"/>
                  </a:moveTo>
                  <a:cubicBezTo>
                    <a:pt x="12748" y="5263"/>
                    <a:pt x="13183" y="5429"/>
                    <a:pt x="13515" y="5761"/>
                  </a:cubicBezTo>
                  <a:cubicBezTo>
                    <a:pt x="14174" y="6424"/>
                    <a:pt x="14171" y="7496"/>
                    <a:pt x="13509" y="8155"/>
                  </a:cubicBezTo>
                  <a:lnTo>
                    <a:pt x="12030" y="9637"/>
                  </a:lnTo>
                  <a:lnTo>
                    <a:pt x="13512" y="11118"/>
                  </a:lnTo>
                  <a:cubicBezTo>
                    <a:pt x="14174" y="11778"/>
                    <a:pt x="14177" y="12850"/>
                    <a:pt x="13515" y="13512"/>
                  </a:cubicBezTo>
                  <a:cubicBezTo>
                    <a:pt x="13184" y="13844"/>
                    <a:pt x="12749" y="14011"/>
                    <a:pt x="12315" y="14011"/>
                  </a:cubicBezTo>
                  <a:cubicBezTo>
                    <a:pt x="11883" y="14011"/>
                    <a:pt x="11451" y="13847"/>
                    <a:pt x="11121" y="13518"/>
                  </a:cubicBezTo>
                  <a:lnTo>
                    <a:pt x="9636" y="12088"/>
                  </a:lnTo>
                  <a:lnTo>
                    <a:pt x="8152" y="13518"/>
                  </a:lnTo>
                  <a:cubicBezTo>
                    <a:pt x="7822" y="13847"/>
                    <a:pt x="7390" y="14011"/>
                    <a:pt x="6958" y="14011"/>
                  </a:cubicBezTo>
                  <a:cubicBezTo>
                    <a:pt x="6523" y="14011"/>
                    <a:pt x="6087" y="13844"/>
                    <a:pt x="5755" y="13512"/>
                  </a:cubicBezTo>
                  <a:cubicBezTo>
                    <a:pt x="5095" y="12850"/>
                    <a:pt x="5098" y="11778"/>
                    <a:pt x="5761" y="11118"/>
                  </a:cubicBezTo>
                  <a:lnTo>
                    <a:pt x="7239" y="9637"/>
                  </a:lnTo>
                  <a:lnTo>
                    <a:pt x="5758" y="8155"/>
                  </a:lnTo>
                  <a:cubicBezTo>
                    <a:pt x="5095" y="7496"/>
                    <a:pt x="5092" y="6424"/>
                    <a:pt x="5755" y="5761"/>
                  </a:cubicBezTo>
                  <a:cubicBezTo>
                    <a:pt x="6085" y="5429"/>
                    <a:pt x="6519" y="5263"/>
                    <a:pt x="6954" y="5263"/>
                  </a:cubicBezTo>
                  <a:cubicBezTo>
                    <a:pt x="7386" y="5263"/>
                    <a:pt x="7818" y="5428"/>
                    <a:pt x="8149" y="5758"/>
                  </a:cubicBezTo>
                  <a:lnTo>
                    <a:pt x="9633" y="7188"/>
                  </a:lnTo>
                  <a:lnTo>
                    <a:pt x="11118" y="5758"/>
                  </a:lnTo>
                  <a:cubicBezTo>
                    <a:pt x="11448" y="5428"/>
                    <a:pt x="11881" y="5263"/>
                    <a:pt x="12313" y="5263"/>
                  </a:cubicBezTo>
                  <a:close/>
                  <a:moveTo>
                    <a:pt x="9636" y="1"/>
                  </a:moveTo>
                  <a:cubicBezTo>
                    <a:pt x="7095" y="1"/>
                    <a:pt x="4686" y="1012"/>
                    <a:pt x="2849" y="2849"/>
                  </a:cubicBezTo>
                  <a:cubicBezTo>
                    <a:pt x="1012" y="4686"/>
                    <a:pt x="0" y="7098"/>
                    <a:pt x="0" y="9637"/>
                  </a:cubicBezTo>
                  <a:cubicBezTo>
                    <a:pt x="0" y="12175"/>
                    <a:pt x="1012" y="14587"/>
                    <a:pt x="2849" y="16424"/>
                  </a:cubicBezTo>
                  <a:cubicBezTo>
                    <a:pt x="4686" y="18261"/>
                    <a:pt x="7095" y="19273"/>
                    <a:pt x="9636" y="19273"/>
                  </a:cubicBezTo>
                  <a:cubicBezTo>
                    <a:pt x="12175" y="19273"/>
                    <a:pt x="14584" y="18261"/>
                    <a:pt x="16421" y="16424"/>
                  </a:cubicBezTo>
                  <a:cubicBezTo>
                    <a:pt x="18261" y="14587"/>
                    <a:pt x="19272" y="12175"/>
                    <a:pt x="19272" y="9637"/>
                  </a:cubicBezTo>
                  <a:cubicBezTo>
                    <a:pt x="19272" y="7098"/>
                    <a:pt x="18261" y="4686"/>
                    <a:pt x="16421" y="2849"/>
                  </a:cubicBezTo>
                  <a:cubicBezTo>
                    <a:pt x="14584" y="1012"/>
                    <a:pt x="12175" y="1"/>
                    <a:pt x="9636" y="1"/>
                  </a:cubicBezTo>
                  <a:close/>
                </a:path>
              </a:pathLst>
            </a:custGeom>
            <a:solidFill>
              <a:srgbClr val="FF0000"/>
            </a:solidFill>
            <a:ln w="12700">
              <a:solidFill>
                <a:schemeClr val="tx1"/>
              </a:solidFill>
            </a:ln>
            <a:effectLst>
              <a:outerShdw blurRad="76200" dist="12700" dir="2700000" sy="-23000" kx="-800400" algn="bl" rotWithShape="0">
                <a:prstClr val="black">
                  <a:alpha val="20000"/>
                </a:prstClr>
              </a:outerShdw>
            </a:effectLst>
          </p:spPr>
          <p:txBody>
            <a:bodyPr spcFirstLastPara="1" wrap="square" lIns="121900" tIns="121900" rIns="121900" bIns="121900" anchor="ctr" anchorCtr="0">
              <a:noAutofit/>
            </a:bodyPr>
            <a:lstStyle/>
            <a:p>
              <a:endParaRPr sz="2400" dirty="0">
                <a:solidFill>
                  <a:srgbClr val="435D74"/>
                </a:solidFill>
                <a:latin typeface="#9Slide03 Kaleko 105 Round Bold" pitchFamily="2" charset="0"/>
              </a:endParaRPr>
            </a:p>
          </p:txBody>
        </p:sp>
      </p:grpSp>
      <p:sp>
        <p:nvSpPr>
          <p:cNvPr id="3" name="Oval 2">
            <a:extLst>
              <a:ext uri="{FF2B5EF4-FFF2-40B4-BE49-F238E27FC236}">
                <a16:creationId xmlns:a16="http://schemas.microsoft.com/office/drawing/2014/main" id="{4BAAF9AE-8588-4B70-843D-B3002B212E0D}"/>
              </a:ext>
            </a:extLst>
          </p:cNvPr>
          <p:cNvSpPr/>
          <p:nvPr/>
        </p:nvSpPr>
        <p:spPr>
          <a:xfrm>
            <a:off x="249644" y="5742577"/>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2" name="Oval 31">
            <a:extLst>
              <a:ext uri="{FF2B5EF4-FFF2-40B4-BE49-F238E27FC236}">
                <a16:creationId xmlns:a16="http://schemas.microsoft.com/office/drawing/2014/main" id="{CC1E6859-B70B-4D97-85EC-970D03FC77EF}"/>
              </a:ext>
            </a:extLst>
          </p:cNvPr>
          <p:cNvSpPr/>
          <p:nvPr/>
        </p:nvSpPr>
        <p:spPr>
          <a:xfrm>
            <a:off x="6609099" y="4255044"/>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3" name="Oval 32">
            <a:extLst>
              <a:ext uri="{FF2B5EF4-FFF2-40B4-BE49-F238E27FC236}">
                <a16:creationId xmlns:a16="http://schemas.microsoft.com/office/drawing/2014/main" id="{63DB58E7-1B61-47FE-8FE6-DF3C3CE399F7}"/>
              </a:ext>
            </a:extLst>
          </p:cNvPr>
          <p:cNvSpPr/>
          <p:nvPr/>
        </p:nvSpPr>
        <p:spPr>
          <a:xfrm>
            <a:off x="431168" y="436294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
        <p:nvSpPr>
          <p:cNvPr id="34" name="Oval 33">
            <a:extLst>
              <a:ext uri="{FF2B5EF4-FFF2-40B4-BE49-F238E27FC236}">
                <a16:creationId xmlns:a16="http://schemas.microsoft.com/office/drawing/2014/main" id="{A5D6E97F-9E86-46FE-ADCC-728CD3AA5A8C}"/>
              </a:ext>
            </a:extLst>
          </p:cNvPr>
          <p:cNvSpPr/>
          <p:nvPr/>
        </p:nvSpPr>
        <p:spPr>
          <a:xfrm>
            <a:off x="6609099" y="5697033"/>
            <a:ext cx="662099" cy="626624"/>
          </a:xfrm>
          <a:prstGeom prst="ellipse">
            <a:avLst/>
          </a:prstGeom>
          <a:noFill/>
          <a:ln w="57150">
            <a:solidFill>
              <a:srgbClr val="F05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p>
        </p:txBody>
      </p:sp>
    </p:spTree>
    <p:extLst>
      <p:ext uri="{BB962C8B-B14F-4D97-AF65-F5344CB8AC3E}">
        <p14:creationId xmlns:p14="http://schemas.microsoft.com/office/powerpoint/2010/main" val="16653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left)">
                                      <p:cBhvr>
                                        <p:cTn id="22" dur="1600"/>
                                        <p:tgtEl>
                                          <p:spTgt spid="68"/>
                                        </p:tgtEl>
                                      </p:cBhvr>
                                    </p:animEffect>
                                  </p:childTnLst>
                                </p:cTn>
                              </p:par>
                              <p:par>
                                <p:cTn id="23" presetID="22" presetClass="entr" presetSubtype="8"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left)">
                                      <p:cBhvr>
                                        <p:cTn id="25" dur="1600"/>
                                        <p:tgtEl>
                                          <p:spTgt spid="61"/>
                                        </p:tgtEl>
                                      </p:cBhvr>
                                    </p:animEffect>
                                  </p:childTnLst>
                                </p:cTn>
                              </p:par>
                              <p:par>
                                <p:cTn id="26" presetID="22" presetClass="entr" presetSubtype="8" fill="hold" nodeType="with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left)">
                                      <p:cBhvr>
                                        <p:cTn id="28" dur="1500"/>
                                        <p:tgtEl>
                                          <p:spTgt spid="58"/>
                                        </p:tgtEl>
                                      </p:cBhvr>
                                    </p:animEffect>
                                  </p:childTnLst>
                                </p:cTn>
                              </p:par>
                              <p:par>
                                <p:cTn id="29" presetID="22" presetClass="entr" presetSubtype="8"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1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21" presetClass="entr" presetSubtype="1"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1100"/>
                                        <p:tgtEl>
                                          <p:spTgt spid="3"/>
                                        </p:tgtEl>
                                      </p:cBhvr>
                                    </p:animEffect>
                                  </p:childTnLst>
                                </p:cTn>
                              </p:par>
                            </p:childTnLst>
                          </p:cTn>
                        </p:par>
                        <p:par>
                          <p:cTn id="38" fill="hold">
                            <p:stCondLst>
                              <p:cond delay="1100"/>
                            </p:stCondLst>
                            <p:childTnLst>
                              <p:par>
                                <p:cTn id="39" presetID="53" presetClass="entr" presetSubtype="16" fill="hold" nodeType="afterEffect">
                                  <p:stCondLst>
                                    <p:cond delay="5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700" fill="hold"/>
                                        <p:tgtEl>
                                          <p:spTgt spid="13"/>
                                        </p:tgtEl>
                                        <p:attrNameLst>
                                          <p:attrName>ppt_w</p:attrName>
                                        </p:attrNameLst>
                                      </p:cBhvr>
                                      <p:tavLst>
                                        <p:tav tm="0">
                                          <p:val>
                                            <p:fltVal val="0"/>
                                          </p:val>
                                        </p:tav>
                                        <p:tav tm="100000">
                                          <p:val>
                                            <p:strVal val="#ppt_w"/>
                                          </p:val>
                                        </p:tav>
                                      </p:tavLst>
                                    </p:anim>
                                    <p:anim calcmode="lin" valueType="num">
                                      <p:cBhvr>
                                        <p:cTn id="42" dur="700" fill="hold"/>
                                        <p:tgtEl>
                                          <p:spTgt spid="13"/>
                                        </p:tgtEl>
                                        <p:attrNameLst>
                                          <p:attrName>ppt_h</p:attrName>
                                        </p:attrNameLst>
                                      </p:cBhvr>
                                      <p:tavLst>
                                        <p:tav tm="0">
                                          <p:val>
                                            <p:fltVal val="0"/>
                                          </p:val>
                                        </p:tav>
                                        <p:tav tm="100000">
                                          <p:val>
                                            <p:strVal val="#ppt_h"/>
                                          </p:val>
                                        </p:tav>
                                      </p:tavLst>
                                    </p:anim>
                                    <p:animEffect transition="in" filter="fade">
                                      <p:cBhvr>
                                        <p:cTn id="43" dur="7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8"/>
                  </p:tgtEl>
                </p:cond>
              </p:nextCondLst>
            </p:seq>
            <p:seq concurrent="1" nextAc="seek">
              <p:cTn id="44" restart="whenNotActive" fill="hold" evtFilter="cancelBubble" nodeType="interactiveSeq">
                <p:stCondLst>
                  <p:cond evt="onClick" delay="0">
                    <p:tgtEl>
                      <p:spTgt spid="61"/>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heel(1)">
                                      <p:cBhvr>
                                        <p:cTn id="49" dur="1200"/>
                                        <p:tgtEl>
                                          <p:spTgt spid="32"/>
                                        </p:tgtEl>
                                      </p:cBhvr>
                                    </p:animEffect>
                                  </p:childTnLst>
                                </p:cTn>
                              </p:par>
                            </p:childTnLst>
                          </p:cTn>
                        </p:par>
                        <p:par>
                          <p:cTn id="50" fill="hold">
                            <p:stCondLst>
                              <p:cond delay="1200"/>
                            </p:stCondLst>
                            <p:childTnLst>
                              <p:par>
                                <p:cTn id="51" presetID="53" presetClass="entr" presetSubtype="16" fill="hold" nodeType="afterEffect">
                                  <p:stCondLst>
                                    <p:cond delay="400"/>
                                  </p:stCondLst>
                                  <p:childTnLst>
                                    <p:set>
                                      <p:cBhvr>
                                        <p:cTn id="52" dur="1" fill="hold">
                                          <p:stCondLst>
                                            <p:cond delay="0"/>
                                          </p:stCondLst>
                                        </p:cTn>
                                        <p:tgtEl>
                                          <p:spTgt spid="73"/>
                                        </p:tgtEl>
                                        <p:attrNameLst>
                                          <p:attrName>style.visibility</p:attrName>
                                        </p:attrNameLst>
                                      </p:cBhvr>
                                      <p:to>
                                        <p:strVal val="visible"/>
                                      </p:to>
                                    </p:set>
                                    <p:anim calcmode="lin" valueType="num">
                                      <p:cBhvr>
                                        <p:cTn id="53" dur="700" fill="hold"/>
                                        <p:tgtEl>
                                          <p:spTgt spid="73"/>
                                        </p:tgtEl>
                                        <p:attrNameLst>
                                          <p:attrName>ppt_w</p:attrName>
                                        </p:attrNameLst>
                                      </p:cBhvr>
                                      <p:tavLst>
                                        <p:tav tm="0">
                                          <p:val>
                                            <p:fltVal val="0"/>
                                          </p:val>
                                        </p:tav>
                                        <p:tav tm="100000">
                                          <p:val>
                                            <p:strVal val="#ppt_w"/>
                                          </p:val>
                                        </p:tav>
                                      </p:tavLst>
                                    </p:anim>
                                    <p:anim calcmode="lin" valueType="num">
                                      <p:cBhvr>
                                        <p:cTn id="54" dur="700" fill="hold"/>
                                        <p:tgtEl>
                                          <p:spTgt spid="73"/>
                                        </p:tgtEl>
                                        <p:attrNameLst>
                                          <p:attrName>ppt_h</p:attrName>
                                        </p:attrNameLst>
                                      </p:cBhvr>
                                      <p:tavLst>
                                        <p:tav tm="0">
                                          <p:val>
                                            <p:fltVal val="0"/>
                                          </p:val>
                                        </p:tav>
                                        <p:tav tm="100000">
                                          <p:val>
                                            <p:strVal val="#ppt_h"/>
                                          </p:val>
                                        </p:tav>
                                      </p:tavLst>
                                    </p:anim>
                                    <p:animEffect transition="in" filter="fade">
                                      <p:cBhvr>
                                        <p:cTn id="55" dur="700"/>
                                        <p:tgtEl>
                                          <p:spTgt spid="73"/>
                                        </p:tgtEl>
                                      </p:cBhvr>
                                    </p:animEffect>
                                  </p:childTnLst>
                                  <p:subTnLst>
                                    <p:audio>
                                      <p:cMediaNode>
                                        <p:cTn display="0" masterRel="sameClick">
                                          <p:stCondLst>
                                            <p:cond evt="begin" delay="0">
                                              <p:tn val="51"/>
                                            </p:cond>
                                          </p:stCondLst>
                                          <p:endCondLst>
                                            <p:cond evt="onStopAudio" delay="0">
                                              <p:tgtEl>
                                                <p:sldTgt/>
                                              </p:tgtEl>
                                            </p:cond>
                                          </p:endCondLst>
                                        </p:cTn>
                                        <p:tgtEl>
                                          <p:sndTgt r:embed="rId5" name="sai-mat-roi.wav"/>
                                        </p:tgtEl>
                                      </p:cMediaNode>
                                    </p:audio>
                                  </p:subTnLst>
                                </p:cTn>
                              </p:par>
                            </p:childTnLst>
                          </p:cTn>
                        </p:par>
                      </p:childTnLst>
                    </p:cTn>
                  </p:par>
                </p:childTnLst>
              </p:cTn>
              <p:nextCondLst>
                <p:cond evt="onClick" delay="0">
                  <p:tgtEl>
                    <p:spTgt spid="61"/>
                  </p:tgtEl>
                </p:cond>
              </p:nextCondLst>
            </p:seq>
            <p:seq concurrent="1" nextAc="seek">
              <p:cTn id="56" restart="whenNotActive" fill="hold" evtFilter="cancelBubble" nodeType="interactiveSeq">
                <p:stCondLst>
                  <p:cond evt="onClick" delay="0">
                    <p:tgtEl>
                      <p:spTgt spid="58"/>
                    </p:tgtEl>
                  </p:cond>
                </p:stCondLst>
                <p:endSync evt="end" delay="0">
                  <p:rtn val="all"/>
                </p:endSync>
                <p:childTnLst>
                  <p:par>
                    <p:cTn id="57" fill="hold">
                      <p:stCondLst>
                        <p:cond delay="0"/>
                      </p:stCondLst>
                      <p:childTnLst>
                        <p:par>
                          <p:cTn id="58" fill="hold">
                            <p:stCondLst>
                              <p:cond delay="0"/>
                            </p:stCondLst>
                            <p:childTnLst>
                              <p:par>
                                <p:cTn id="59" presetID="21" presetClass="entr" presetSubtype="1"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heel(1)">
                                      <p:cBhvr>
                                        <p:cTn id="61" dur="1300"/>
                                        <p:tgtEl>
                                          <p:spTgt spid="33"/>
                                        </p:tgtEl>
                                      </p:cBhvr>
                                    </p:animEffect>
                                  </p:childTnLst>
                                </p:cTn>
                              </p:par>
                            </p:childTnLst>
                          </p:cTn>
                        </p:par>
                        <p:par>
                          <p:cTn id="62" fill="hold">
                            <p:stCondLst>
                              <p:cond delay="1300"/>
                            </p:stCondLst>
                            <p:childTnLst>
                              <p:par>
                                <p:cTn id="63" presetID="53" presetClass="entr" presetSubtype="16" fill="hold" nodeType="afterEffect">
                                  <p:stCondLst>
                                    <p:cond delay="400"/>
                                  </p:stCondLst>
                                  <p:childTnLst>
                                    <p:set>
                                      <p:cBhvr>
                                        <p:cTn id="64" dur="1" fill="hold">
                                          <p:stCondLst>
                                            <p:cond delay="0"/>
                                          </p:stCondLst>
                                        </p:cTn>
                                        <p:tgtEl>
                                          <p:spTgt spid="16"/>
                                        </p:tgtEl>
                                        <p:attrNameLst>
                                          <p:attrName>style.visibility</p:attrName>
                                        </p:attrNameLst>
                                      </p:cBhvr>
                                      <p:to>
                                        <p:strVal val="visible"/>
                                      </p:to>
                                    </p:set>
                                    <p:anim calcmode="lin" valueType="num">
                                      <p:cBhvr>
                                        <p:cTn id="65" dur="700" fill="hold"/>
                                        <p:tgtEl>
                                          <p:spTgt spid="16"/>
                                        </p:tgtEl>
                                        <p:attrNameLst>
                                          <p:attrName>ppt_w</p:attrName>
                                        </p:attrNameLst>
                                      </p:cBhvr>
                                      <p:tavLst>
                                        <p:tav tm="0">
                                          <p:val>
                                            <p:fltVal val="0"/>
                                          </p:val>
                                        </p:tav>
                                        <p:tav tm="100000">
                                          <p:val>
                                            <p:strVal val="#ppt_w"/>
                                          </p:val>
                                        </p:tav>
                                      </p:tavLst>
                                    </p:anim>
                                    <p:anim calcmode="lin" valueType="num">
                                      <p:cBhvr>
                                        <p:cTn id="66" dur="700" fill="hold"/>
                                        <p:tgtEl>
                                          <p:spTgt spid="16"/>
                                        </p:tgtEl>
                                        <p:attrNameLst>
                                          <p:attrName>ppt_h</p:attrName>
                                        </p:attrNameLst>
                                      </p:cBhvr>
                                      <p:tavLst>
                                        <p:tav tm="0">
                                          <p:val>
                                            <p:fltVal val="0"/>
                                          </p:val>
                                        </p:tav>
                                        <p:tav tm="100000">
                                          <p:val>
                                            <p:strVal val="#ppt_h"/>
                                          </p:val>
                                        </p:tav>
                                      </p:tavLst>
                                    </p:anim>
                                    <p:animEffect transition="in" filter="fade">
                                      <p:cBhvr>
                                        <p:cTn id="67" dur="7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6" name="Am-thanh-tra-loi-dung-www_nhacchuongvui_com (online-audio-converter.com).wav"/>
                                        </p:tgtEl>
                                      </p:cMediaNode>
                                    </p:audio>
                                  </p:subTnLst>
                                </p:cTn>
                              </p:par>
                            </p:childTnLst>
                          </p:cTn>
                        </p:par>
                      </p:childTnLst>
                    </p:cTn>
                  </p:par>
                </p:childTnLst>
              </p:cTn>
              <p:nextCondLst>
                <p:cond evt="onClick" delay="0">
                  <p:tgtEl>
                    <p:spTgt spid="58"/>
                  </p:tgtEl>
                </p:cond>
              </p:nextCondLst>
            </p:seq>
            <p:seq concurrent="1" nextAc="seek">
              <p:cTn id="68" restart="whenNotActive" fill="hold" evtFilter="cancelBubble" nodeType="interactiveSeq">
                <p:stCondLst>
                  <p:cond evt="onClick" delay="0">
                    <p:tgtEl>
                      <p:spTgt spid="64"/>
                    </p:tgtEl>
                  </p:cond>
                </p:stCondLst>
                <p:endSync evt="end" delay="0">
                  <p:rtn val="all"/>
                </p:endSync>
                <p:childTnLst>
                  <p:par>
                    <p:cTn id="69" fill="hold">
                      <p:stCondLst>
                        <p:cond delay="0"/>
                      </p:stCondLst>
                      <p:childTnLst>
                        <p:par>
                          <p:cTn id="70" fill="hold">
                            <p:stCondLst>
                              <p:cond delay="0"/>
                            </p:stCondLst>
                            <p:childTnLst>
                              <p:par>
                                <p:cTn id="71" presetID="21" presetClass="entr" presetSubtype="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wheel(1)">
                                      <p:cBhvr>
                                        <p:cTn id="73" dur="1300"/>
                                        <p:tgtEl>
                                          <p:spTgt spid="34"/>
                                        </p:tgtEl>
                                      </p:cBhvr>
                                    </p:animEffect>
                                  </p:childTnLst>
                                </p:cTn>
                              </p:par>
                            </p:childTnLst>
                          </p:cTn>
                        </p:par>
                        <p:par>
                          <p:cTn id="74" fill="hold">
                            <p:stCondLst>
                              <p:cond delay="1300"/>
                            </p:stCondLst>
                            <p:childTnLst>
                              <p:par>
                                <p:cTn id="75" presetID="53" presetClass="entr" presetSubtype="16" fill="hold" nodeType="afterEffect">
                                  <p:stCondLst>
                                    <p:cond delay="400"/>
                                  </p:stCondLst>
                                  <p:childTnLst>
                                    <p:set>
                                      <p:cBhvr>
                                        <p:cTn id="76" dur="1" fill="hold">
                                          <p:stCondLst>
                                            <p:cond delay="0"/>
                                          </p:stCondLst>
                                        </p:cTn>
                                        <p:tgtEl>
                                          <p:spTgt spid="76"/>
                                        </p:tgtEl>
                                        <p:attrNameLst>
                                          <p:attrName>style.visibility</p:attrName>
                                        </p:attrNameLst>
                                      </p:cBhvr>
                                      <p:to>
                                        <p:strVal val="visible"/>
                                      </p:to>
                                    </p:set>
                                    <p:anim calcmode="lin" valueType="num">
                                      <p:cBhvr>
                                        <p:cTn id="77" dur="600" fill="hold"/>
                                        <p:tgtEl>
                                          <p:spTgt spid="76"/>
                                        </p:tgtEl>
                                        <p:attrNameLst>
                                          <p:attrName>ppt_w</p:attrName>
                                        </p:attrNameLst>
                                      </p:cBhvr>
                                      <p:tavLst>
                                        <p:tav tm="0">
                                          <p:val>
                                            <p:fltVal val="0"/>
                                          </p:val>
                                        </p:tav>
                                        <p:tav tm="100000">
                                          <p:val>
                                            <p:strVal val="#ppt_w"/>
                                          </p:val>
                                        </p:tav>
                                      </p:tavLst>
                                    </p:anim>
                                    <p:anim calcmode="lin" valueType="num">
                                      <p:cBhvr>
                                        <p:cTn id="78" dur="600" fill="hold"/>
                                        <p:tgtEl>
                                          <p:spTgt spid="76"/>
                                        </p:tgtEl>
                                        <p:attrNameLst>
                                          <p:attrName>ppt_h</p:attrName>
                                        </p:attrNameLst>
                                      </p:cBhvr>
                                      <p:tavLst>
                                        <p:tav tm="0">
                                          <p:val>
                                            <p:fltVal val="0"/>
                                          </p:val>
                                        </p:tav>
                                        <p:tav tm="100000">
                                          <p:val>
                                            <p:strVal val="#ppt_h"/>
                                          </p:val>
                                        </p:tav>
                                      </p:tavLst>
                                    </p:anim>
                                    <p:animEffect transition="in" filter="fade">
                                      <p:cBhvr>
                                        <p:cTn id="79" dur="600"/>
                                        <p:tgtEl>
                                          <p:spTgt spid="76"/>
                                        </p:tgtEl>
                                      </p:cBhvr>
                                    </p:animEffect>
                                  </p:childTnLst>
                                  <p:subTnLst>
                                    <p:audio>
                                      <p:cMediaNode>
                                        <p:cTn display="0" masterRel="sameClick">
                                          <p:stCondLst>
                                            <p:cond evt="begin" delay="0">
                                              <p:tn val="75"/>
                                            </p:cond>
                                          </p:stCondLst>
                                          <p:endCondLst>
                                            <p:cond evt="onStopAudio" delay="0">
                                              <p:tgtEl>
                                                <p:sldTgt/>
                                              </p:tgtEl>
                                            </p:cond>
                                          </p:endCondLst>
                                        </p:cTn>
                                        <p:tgtEl>
                                          <p:sndTgt r:embed="rId4" name="sai-3.wav"/>
                                        </p:tgtEl>
                                      </p:cMediaNode>
                                    </p:audio>
                                  </p:subTnLst>
                                </p:cTn>
                              </p:par>
                            </p:childTnLst>
                          </p:cTn>
                        </p:par>
                      </p:childTnLst>
                    </p:cTn>
                  </p:par>
                </p:childTnLst>
              </p:cTn>
              <p:nextCondLst>
                <p:cond evt="onClick" delay="0">
                  <p:tgtEl>
                    <p:spTgt spid="64"/>
                  </p:tgtEl>
                </p:cond>
              </p:nextCondLst>
            </p:seq>
          </p:childTnLst>
        </p:cTn>
      </p:par>
    </p:tnLst>
    <p:bldLst>
      <p:bldP spid="22" grpId="0" animBg="1"/>
      <p:bldP spid="23" grpId="0" animBg="1"/>
      <p:bldP spid="3" grpId="0" animBg="1"/>
      <p:bldP spid="32" grpId="0" animBg="1"/>
      <p:bldP spid="33" grpId="0" animBg="1"/>
      <p:bldP spid="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20" name="Picture 19" descr="A close up of a sign&#10;&#10;Description automatically generated">
            <a:hlinkClick r:id="rId4" action="ppaction://hlinksldjump"/>
            <a:extLst>
              <a:ext uri="{FF2B5EF4-FFF2-40B4-BE49-F238E27FC236}">
                <a16:creationId xmlns:a16="http://schemas.microsoft.com/office/drawing/2014/main" id="{E2C0FB5C-DCBF-4C76-9C55-290249D2ABA7}"/>
              </a:ext>
            </a:extLst>
          </p:cNvPr>
          <p:cNvPicPr>
            <a:picLocks noChangeAspect="1"/>
          </p:cNvPicPr>
          <p:nvPr/>
        </p:nvPicPr>
        <p:blipFill>
          <a:blip r:embed="rId5"/>
          <a:stretch>
            <a:fillRect/>
          </a:stretch>
        </p:blipFill>
        <p:spPr>
          <a:xfrm>
            <a:off x="138090" y="92223"/>
            <a:ext cx="2283681" cy="14817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Rounded Corners 20">
            <a:extLst>
              <a:ext uri="{FF2B5EF4-FFF2-40B4-BE49-F238E27FC236}">
                <a16:creationId xmlns:a16="http://schemas.microsoft.com/office/drawing/2014/main" id="{E9109FFD-0ED1-4C97-8C45-2C526B6DE523}"/>
              </a:ext>
            </a:extLst>
          </p:cNvPr>
          <p:cNvSpPr/>
          <p:nvPr/>
        </p:nvSpPr>
        <p:spPr>
          <a:xfrm>
            <a:off x="1024881" y="2255208"/>
            <a:ext cx="10392056" cy="4054152"/>
          </a:xfrm>
          <a:prstGeom prst="roundRect">
            <a:avLst>
              <a:gd name="adj" fmla="val 17546"/>
            </a:avLst>
          </a:prstGeom>
          <a:solidFill>
            <a:srgbClr val="F99158">
              <a:alpha val="39000"/>
            </a:srgbClr>
          </a:solidFill>
          <a:ln w="38100">
            <a:solidFill>
              <a:srgbClr val="F991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733" dirty="0" err="1" smtClean="0">
                <a:solidFill>
                  <a:srgbClr val="FF0000"/>
                </a:solidFill>
                <a:latin typeface="Times New Roman" pitchFamily="18" charset="0"/>
                <a:cs typeface="Times New Roman" pitchFamily="18" charset="0"/>
              </a:rPr>
              <a:t>Lập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công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thức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học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phân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tử</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được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tạo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từ</a:t>
            </a:r>
            <a:r>
              <a:rPr lang="en-GB" sz="3733" dirty="0" smtClean="0">
                <a:solidFill>
                  <a:srgbClr val="FF0000"/>
                </a:solidFill>
                <a:latin typeface="Times New Roman" pitchFamily="18" charset="0"/>
                <a:cs typeface="Times New Roman" pitchFamily="18" charset="0"/>
              </a:rPr>
              <a:t>: K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 </a:t>
            </a:r>
            <a:r>
              <a:rPr lang="en-GB" sz="3733" dirty="0" err="1" smtClean="0">
                <a:solidFill>
                  <a:srgbClr val="FF0000"/>
                </a:solidFill>
                <a:latin typeface="Times New Roman" pitchFamily="18" charset="0"/>
                <a:cs typeface="Times New Roman" pitchFamily="18" charset="0"/>
              </a:rPr>
              <a:t>và</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nhóm</a:t>
            </a:r>
            <a:r>
              <a:rPr lang="en-GB" sz="3733" dirty="0" smtClean="0">
                <a:solidFill>
                  <a:srgbClr val="FF0000"/>
                </a:solidFill>
                <a:latin typeface="Times New Roman" pitchFamily="18" charset="0"/>
                <a:cs typeface="Times New Roman" pitchFamily="18" charset="0"/>
              </a:rPr>
              <a:t> SO</a:t>
            </a:r>
            <a:r>
              <a:rPr lang="en-GB" sz="3733" baseline="-25000" dirty="0" smtClean="0">
                <a:solidFill>
                  <a:srgbClr val="FF0000"/>
                </a:solidFill>
                <a:latin typeface="Times New Roman" pitchFamily="18" charset="0"/>
                <a:cs typeface="Times New Roman" pitchFamily="18" charset="0"/>
              </a:rPr>
              <a:t>4</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hoá</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trị</a:t>
            </a:r>
            <a:r>
              <a:rPr lang="en-GB" sz="3733" dirty="0" smtClean="0">
                <a:solidFill>
                  <a:srgbClr val="FF0000"/>
                </a:solidFill>
                <a:latin typeface="Times New Roman" pitchFamily="18" charset="0"/>
                <a:cs typeface="Times New Roman" pitchFamily="18" charset="0"/>
              </a:rPr>
              <a:t> II. </a:t>
            </a:r>
            <a:r>
              <a:rPr lang="en-GB" sz="3733" dirty="0" err="1" smtClean="0">
                <a:solidFill>
                  <a:srgbClr val="FF0000"/>
                </a:solidFill>
                <a:latin typeface="Times New Roman" pitchFamily="18" charset="0"/>
                <a:cs typeface="Times New Roman" pitchFamily="18" charset="0"/>
              </a:rPr>
              <a:t>Tính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thành</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phần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trăm</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theo</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khối</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lượng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của</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các</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nguyên</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tố</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trong</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hợp</a:t>
            </a:r>
            <a:r>
              <a:rPr lang="en-GB" sz="3733" dirty="0" smtClean="0">
                <a:solidFill>
                  <a:srgbClr val="FF0000"/>
                </a:solidFill>
                <a:latin typeface="Times New Roman" pitchFamily="18" charset="0"/>
                <a:cs typeface="Times New Roman" pitchFamily="18" charset="0"/>
              </a:rPr>
              <a:t> </a:t>
            </a:r>
            <a:r>
              <a:rPr lang="en-GB" sz="3733" dirty="0" err="1" smtClean="0">
                <a:solidFill>
                  <a:srgbClr val="FF0000"/>
                </a:solidFill>
                <a:latin typeface="Times New Roman" pitchFamily="18" charset="0"/>
                <a:cs typeface="Times New Roman" pitchFamily="18" charset="0"/>
              </a:rPr>
              <a:t>chất</a:t>
            </a:r>
            <a:r>
              <a:rPr lang="en-GB" sz="3733" dirty="0" smtClean="0">
                <a:solidFill>
                  <a:srgbClr val="FF0000"/>
                </a:solidFill>
                <a:latin typeface="Times New Roman" pitchFamily="18" charset="0"/>
                <a:cs typeface="Times New Roman" pitchFamily="18" charset="0"/>
              </a:rPr>
              <a:t>.</a:t>
            </a:r>
            <a:endParaRPr lang="vi-VN" sz="3733" dirty="0">
              <a:solidFill>
                <a:srgbClr val="FF0000"/>
              </a:solidFill>
              <a:latin typeface="Times New Roman" pitchFamily="18" charset="0"/>
              <a:cs typeface="Times New Roman" pitchFamily="18" charset="0"/>
            </a:endParaRPr>
          </a:p>
        </p:txBody>
      </p:sp>
      <p:sp>
        <p:nvSpPr>
          <p:cNvPr id="22" name="Rectangle: Rounded Corners 21">
            <a:extLst>
              <a:ext uri="{FF2B5EF4-FFF2-40B4-BE49-F238E27FC236}">
                <a16:creationId xmlns:a16="http://schemas.microsoft.com/office/drawing/2014/main" id="{2B323AA1-4555-4A49-AF5D-5BB444509549}"/>
              </a:ext>
            </a:extLst>
          </p:cNvPr>
          <p:cNvSpPr/>
          <p:nvPr/>
        </p:nvSpPr>
        <p:spPr>
          <a:xfrm>
            <a:off x="9712981" y="2"/>
            <a:ext cx="2350393" cy="749220"/>
          </a:xfrm>
          <a:prstGeom prst="roundRect">
            <a:avLst>
              <a:gd name="adj" fmla="val 50000"/>
            </a:avLst>
          </a:prstGeom>
          <a:solidFill>
            <a:srgbClr val="FB9258"/>
          </a:solidFill>
          <a:ln w="95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mj-lt"/>
              </a:rPr>
              <a:t>CÂU HỎI : </a:t>
            </a:r>
            <a:r>
              <a:rPr lang="en-US" sz="2400" b="1" dirty="0">
                <a:solidFill>
                  <a:srgbClr val="002060"/>
                </a:solidFill>
                <a:latin typeface="+mj-lt"/>
              </a:rPr>
              <a:t>3</a:t>
            </a:r>
            <a:endParaRPr lang="vi-VN" sz="2400" b="1" dirty="0">
              <a:solidFill>
                <a:srgbClr val="002060"/>
              </a:solidFill>
              <a:latin typeface="+mj-lt"/>
            </a:endParaRPr>
          </a:p>
        </p:txBody>
      </p:sp>
    </p:spTree>
    <p:extLst>
      <p:ext uri="{BB962C8B-B14F-4D97-AF65-F5344CB8AC3E}">
        <p14:creationId xmlns:p14="http://schemas.microsoft.com/office/powerpoint/2010/main" val="59473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subTnLst>
                                    <p:audio>
                                      <p:cMediaNode vol="30000">
                                        <p:cTn display="0" masterRel="sameClick">
                                          <p:stCondLst>
                                            <p:cond evt="begin" delay="0">
                                              <p:tn val="5"/>
                                            </p:cond>
                                          </p:stCondLst>
                                          <p:endCondLst>
                                            <p:cond evt="onStopAudio" delay="0">
                                              <p:tgtEl>
                                                <p:sldTgt/>
                                              </p:tgtEl>
                                            </p:cond>
                                          </p:endCondLst>
                                        </p:cTn>
                                        <p:tgtEl>
                                          <p:sndTgt r:embed="rId3" name="nhanhnhuchopwwav.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0880" y="-4657"/>
            <a:ext cx="11501120" cy="2867660"/>
            <a:chOff x="518159" y="126"/>
            <a:chExt cx="8625840" cy="2150745"/>
          </a:xfrm>
        </p:grpSpPr>
        <p:sp>
          <p:nvSpPr>
            <p:cNvPr id="3" name="object 3"/>
            <p:cNvSpPr/>
            <p:nvPr/>
          </p:nvSpPr>
          <p:spPr>
            <a:xfrm>
              <a:off x="6023260" y="126"/>
              <a:ext cx="3121025" cy="2150745"/>
            </a:xfrm>
            <a:custGeom>
              <a:avLst/>
              <a:gdLst/>
              <a:ahLst/>
              <a:cxnLst/>
              <a:rect l="l" t="t" r="r" b="b"/>
              <a:pathLst>
                <a:path w="3121025" h="2150745">
                  <a:moveTo>
                    <a:pt x="3120739" y="0"/>
                  </a:moveTo>
                  <a:lnTo>
                    <a:pt x="6318" y="0"/>
                  </a:lnTo>
                  <a:lnTo>
                    <a:pt x="0" y="411335"/>
                  </a:lnTo>
                  <a:lnTo>
                    <a:pt x="118173" y="647017"/>
                  </a:lnTo>
                  <a:lnTo>
                    <a:pt x="469090" y="795760"/>
                  </a:lnTo>
                  <a:lnTo>
                    <a:pt x="1208870" y="956682"/>
                  </a:lnTo>
                  <a:lnTo>
                    <a:pt x="1254932" y="968194"/>
                  </a:lnTo>
                  <a:lnTo>
                    <a:pt x="1299250" y="980771"/>
                  </a:lnTo>
                  <a:lnTo>
                    <a:pt x="1341890" y="994375"/>
                  </a:lnTo>
                  <a:lnTo>
                    <a:pt x="1382915" y="1008963"/>
                  </a:lnTo>
                  <a:lnTo>
                    <a:pt x="1422387" y="1024496"/>
                  </a:lnTo>
                  <a:lnTo>
                    <a:pt x="1460372" y="1040932"/>
                  </a:lnTo>
                  <a:lnTo>
                    <a:pt x="1496932" y="1058232"/>
                  </a:lnTo>
                  <a:lnTo>
                    <a:pt x="1532131" y="1076355"/>
                  </a:lnTo>
                  <a:lnTo>
                    <a:pt x="1566033" y="1095260"/>
                  </a:lnTo>
                  <a:lnTo>
                    <a:pt x="1598702" y="1114906"/>
                  </a:lnTo>
                  <a:lnTo>
                    <a:pt x="1660594" y="1156261"/>
                  </a:lnTo>
                  <a:lnTo>
                    <a:pt x="1718316" y="1200097"/>
                  </a:lnTo>
                  <a:lnTo>
                    <a:pt x="1772377" y="1246087"/>
                  </a:lnTo>
                  <a:lnTo>
                    <a:pt x="1823288" y="1293909"/>
                  </a:lnTo>
                  <a:lnTo>
                    <a:pt x="1871557" y="1343237"/>
                  </a:lnTo>
                  <a:lnTo>
                    <a:pt x="1917693" y="1393747"/>
                  </a:lnTo>
                  <a:lnTo>
                    <a:pt x="1962207" y="1445115"/>
                  </a:lnTo>
                  <a:lnTo>
                    <a:pt x="2005606" y="1497016"/>
                  </a:lnTo>
                  <a:lnTo>
                    <a:pt x="2091102" y="1601120"/>
                  </a:lnTo>
                  <a:lnTo>
                    <a:pt x="2134217" y="1652674"/>
                  </a:lnTo>
                  <a:lnTo>
                    <a:pt x="2178255" y="1703464"/>
                  </a:lnTo>
                  <a:lnTo>
                    <a:pt x="2223726" y="1753165"/>
                  </a:lnTo>
                  <a:lnTo>
                    <a:pt x="2271140" y="1801452"/>
                  </a:lnTo>
                  <a:lnTo>
                    <a:pt x="2321005" y="1848002"/>
                  </a:lnTo>
                  <a:lnTo>
                    <a:pt x="2373831" y="1892489"/>
                  </a:lnTo>
                  <a:lnTo>
                    <a:pt x="2430128" y="1934590"/>
                  </a:lnTo>
                  <a:lnTo>
                    <a:pt x="2490404" y="1973979"/>
                  </a:lnTo>
                  <a:lnTo>
                    <a:pt x="2555169" y="2010333"/>
                  </a:lnTo>
                  <a:lnTo>
                    <a:pt x="2589394" y="2027270"/>
                  </a:lnTo>
                  <a:lnTo>
                    <a:pt x="2624933" y="2043327"/>
                  </a:lnTo>
                  <a:lnTo>
                    <a:pt x="2661848" y="2058463"/>
                  </a:lnTo>
                  <a:lnTo>
                    <a:pt x="2700204" y="2072637"/>
                  </a:lnTo>
                  <a:lnTo>
                    <a:pt x="2740064" y="2085809"/>
                  </a:lnTo>
                  <a:lnTo>
                    <a:pt x="2781492" y="2097938"/>
                  </a:lnTo>
                  <a:lnTo>
                    <a:pt x="2824552" y="2108983"/>
                  </a:lnTo>
                  <a:lnTo>
                    <a:pt x="2869307" y="2118905"/>
                  </a:lnTo>
                  <a:lnTo>
                    <a:pt x="2915821" y="2127662"/>
                  </a:lnTo>
                  <a:lnTo>
                    <a:pt x="2964157" y="2135215"/>
                  </a:lnTo>
                  <a:lnTo>
                    <a:pt x="3014380" y="2141522"/>
                  </a:lnTo>
                  <a:lnTo>
                    <a:pt x="3066552" y="2146542"/>
                  </a:lnTo>
                  <a:lnTo>
                    <a:pt x="3120739" y="2150237"/>
                  </a:lnTo>
                  <a:lnTo>
                    <a:pt x="3120739" y="0"/>
                  </a:lnTo>
                  <a:close/>
                </a:path>
              </a:pathLst>
            </a:custGeom>
            <a:solidFill>
              <a:srgbClr val="4E8BC9"/>
            </a:solidFill>
          </p:spPr>
          <p:txBody>
            <a:bodyPr wrap="square" lIns="0" tIns="0" rIns="0" bIns="0" rtlCol="0"/>
            <a:lstStyle/>
            <a:p>
              <a:endParaRPr sz="2400"/>
            </a:p>
          </p:txBody>
        </p:sp>
        <p:sp>
          <p:nvSpPr>
            <p:cNvPr id="4" name="object 4"/>
            <p:cNvSpPr/>
            <p:nvPr/>
          </p:nvSpPr>
          <p:spPr>
            <a:xfrm>
              <a:off x="518159" y="303212"/>
              <a:ext cx="8109204" cy="102419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720522" y="486156"/>
              <a:ext cx="7718425" cy="633095"/>
            </a:xfrm>
            <a:custGeom>
              <a:avLst/>
              <a:gdLst/>
              <a:ahLst/>
              <a:cxnLst/>
              <a:rect l="l" t="t" r="r" b="b"/>
              <a:pathLst>
                <a:path w="7718425" h="633094">
                  <a:moveTo>
                    <a:pt x="6781240" y="0"/>
                  </a:moveTo>
                  <a:lnTo>
                    <a:pt x="6677078" y="428"/>
                  </a:lnTo>
                  <a:lnTo>
                    <a:pt x="6519526" y="2309"/>
                  </a:lnTo>
                  <a:lnTo>
                    <a:pt x="6161952" y="8371"/>
                  </a:lnTo>
                  <a:lnTo>
                    <a:pt x="6066524" y="9477"/>
                  </a:lnTo>
                  <a:lnTo>
                    <a:pt x="3615206" y="14263"/>
                  </a:lnTo>
                  <a:lnTo>
                    <a:pt x="818082" y="6223"/>
                  </a:lnTo>
                  <a:lnTo>
                    <a:pt x="718873" y="7304"/>
                  </a:lnTo>
                  <a:lnTo>
                    <a:pt x="627883" y="10474"/>
                  </a:lnTo>
                  <a:lnTo>
                    <a:pt x="544765" y="15620"/>
                  </a:lnTo>
                  <a:lnTo>
                    <a:pt x="469173" y="22631"/>
                  </a:lnTo>
                  <a:lnTo>
                    <a:pt x="400760" y="31393"/>
                  </a:lnTo>
                  <a:lnTo>
                    <a:pt x="339181" y="41795"/>
                  </a:lnTo>
                  <a:lnTo>
                    <a:pt x="284089" y="53724"/>
                  </a:lnTo>
                  <a:lnTo>
                    <a:pt x="235138" y="67068"/>
                  </a:lnTo>
                  <a:lnTo>
                    <a:pt x="191981" y="81715"/>
                  </a:lnTo>
                  <a:lnTo>
                    <a:pt x="154272" y="97553"/>
                  </a:lnTo>
                  <a:lnTo>
                    <a:pt x="93814" y="132352"/>
                  </a:lnTo>
                  <a:lnTo>
                    <a:pt x="50992" y="170567"/>
                  </a:lnTo>
                  <a:lnTo>
                    <a:pt x="23035" y="211301"/>
                  </a:lnTo>
                  <a:lnTo>
                    <a:pt x="7174" y="253656"/>
                  </a:lnTo>
                  <a:lnTo>
                    <a:pt x="637" y="296733"/>
                  </a:lnTo>
                  <a:lnTo>
                    <a:pt x="0" y="318263"/>
                  </a:lnTo>
                  <a:lnTo>
                    <a:pt x="654" y="339637"/>
                  </a:lnTo>
                  <a:lnTo>
                    <a:pt x="2255" y="360742"/>
                  </a:lnTo>
                  <a:lnTo>
                    <a:pt x="4455" y="381468"/>
                  </a:lnTo>
                  <a:lnTo>
                    <a:pt x="6908" y="401701"/>
                  </a:lnTo>
                  <a:lnTo>
                    <a:pt x="8869" y="424699"/>
                  </a:lnTo>
                  <a:lnTo>
                    <a:pt x="16946" y="474707"/>
                  </a:lnTo>
                  <a:lnTo>
                    <a:pt x="49374" y="524701"/>
                  </a:lnTo>
                  <a:lnTo>
                    <a:pt x="81773" y="547685"/>
                  </a:lnTo>
                  <a:lnTo>
                    <a:pt x="128724" y="568253"/>
                  </a:lnTo>
                  <a:lnTo>
                    <a:pt x="193049" y="585603"/>
                  </a:lnTo>
                  <a:lnTo>
                    <a:pt x="277570" y="598932"/>
                  </a:lnTo>
                  <a:lnTo>
                    <a:pt x="323274" y="603413"/>
                  </a:lnTo>
                  <a:lnTo>
                    <a:pt x="370557" y="606682"/>
                  </a:lnTo>
                  <a:lnTo>
                    <a:pt x="418929" y="609017"/>
                  </a:lnTo>
                  <a:lnTo>
                    <a:pt x="467903" y="610701"/>
                  </a:lnTo>
                  <a:lnTo>
                    <a:pt x="770122" y="617647"/>
                  </a:lnTo>
                  <a:lnTo>
                    <a:pt x="1125834" y="623804"/>
                  </a:lnTo>
                  <a:lnTo>
                    <a:pt x="1584902" y="629177"/>
                  </a:lnTo>
                  <a:lnTo>
                    <a:pt x="2198731" y="632878"/>
                  </a:lnTo>
                  <a:lnTo>
                    <a:pt x="4558962" y="632980"/>
                  </a:lnTo>
                  <a:lnTo>
                    <a:pt x="6032885" y="625562"/>
                  </a:lnTo>
                  <a:lnTo>
                    <a:pt x="7099629" y="615442"/>
                  </a:lnTo>
                  <a:lnTo>
                    <a:pt x="7196487" y="612917"/>
                  </a:lnTo>
                  <a:lnTo>
                    <a:pt x="7283186" y="607784"/>
                  </a:lnTo>
                  <a:lnTo>
                    <a:pt x="7360237" y="600218"/>
                  </a:lnTo>
                  <a:lnTo>
                    <a:pt x="7428151" y="590393"/>
                  </a:lnTo>
                  <a:lnTo>
                    <a:pt x="7487438" y="578485"/>
                  </a:lnTo>
                  <a:lnTo>
                    <a:pt x="7538609" y="564667"/>
                  </a:lnTo>
                  <a:lnTo>
                    <a:pt x="7582175" y="549116"/>
                  </a:lnTo>
                  <a:lnTo>
                    <a:pt x="7618647" y="532006"/>
                  </a:lnTo>
                  <a:lnTo>
                    <a:pt x="7672352" y="493807"/>
                  </a:lnTo>
                  <a:lnTo>
                    <a:pt x="7703810" y="451471"/>
                  </a:lnTo>
                  <a:lnTo>
                    <a:pt x="7717108" y="406397"/>
                  </a:lnTo>
                  <a:lnTo>
                    <a:pt x="7718224" y="383270"/>
                  </a:lnTo>
                  <a:lnTo>
                    <a:pt x="7716333" y="359983"/>
                  </a:lnTo>
                  <a:lnTo>
                    <a:pt x="7705571" y="313628"/>
                  </a:lnTo>
                  <a:lnTo>
                    <a:pt x="7688909" y="268732"/>
                  </a:lnTo>
                  <a:lnTo>
                    <a:pt x="7667303" y="219852"/>
                  </a:lnTo>
                  <a:lnTo>
                    <a:pt x="7657637" y="197598"/>
                  </a:lnTo>
                  <a:lnTo>
                    <a:pt x="7638881" y="156126"/>
                  </a:lnTo>
                  <a:lnTo>
                    <a:pt x="7594050" y="114261"/>
                  </a:lnTo>
                  <a:lnTo>
                    <a:pt x="7559944" y="94214"/>
                  </a:lnTo>
                  <a:lnTo>
                    <a:pt x="7517920" y="75279"/>
                  </a:lnTo>
                  <a:lnTo>
                    <a:pt x="7467882" y="57844"/>
                  </a:lnTo>
                  <a:lnTo>
                    <a:pt x="7409739" y="42301"/>
                  </a:lnTo>
                  <a:lnTo>
                    <a:pt x="7343396" y="29040"/>
                  </a:lnTo>
                  <a:lnTo>
                    <a:pt x="7268759" y="18450"/>
                  </a:lnTo>
                  <a:lnTo>
                    <a:pt x="7185735" y="10922"/>
                  </a:lnTo>
                  <a:lnTo>
                    <a:pt x="7139132" y="8082"/>
                  </a:lnTo>
                  <a:lnTo>
                    <a:pt x="7091136" y="5732"/>
                  </a:lnTo>
                  <a:lnTo>
                    <a:pt x="7041878" y="3838"/>
                  </a:lnTo>
                  <a:lnTo>
                    <a:pt x="6991489" y="2365"/>
                  </a:lnTo>
                  <a:lnTo>
                    <a:pt x="6940099" y="1279"/>
                  </a:lnTo>
                  <a:lnTo>
                    <a:pt x="6887841" y="545"/>
                  </a:lnTo>
                  <a:lnTo>
                    <a:pt x="6834844" y="130"/>
                  </a:lnTo>
                  <a:lnTo>
                    <a:pt x="6781240" y="0"/>
                  </a:lnTo>
                  <a:close/>
                </a:path>
              </a:pathLst>
            </a:custGeom>
            <a:solidFill>
              <a:srgbClr val="FFF5D6"/>
            </a:solidFill>
          </p:spPr>
          <p:txBody>
            <a:bodyPr wrap="square" lIns="0" tIns="0" rIns="0" bIns="0" rtlCol="0"/>
            <a:lstStyle/>
            <a:p>
              <a:endParaRPr sz="2400"/>
            </a:p>
          </p:txBody>
        </p:sp>
      </p:grpSp>
      <p:sp>
        <p:nvSpPr>
          <p:cNvPr id="6" name="object 6"/>
          <p:cNvSpPr/>
          <p:nvPr/>
        </p:nvSpPr>
        <p:spPr>
          <a:xfrm>
            <a:off x="11699578" y="3168227"/>
            <a:ext cx="408940" cy="408940"/>
          </a:xfrm>
          <a:custGeom>
            <a:avLst/>
            <a:gdLst/>
            <a:ahLst/>
            <a:cxnLst/>
            <a:rect l="l" t="t" r="r" b="b"/>
            <a:pathLst>
              <a:path w="306704" h="306705">
                <a:moveTo>
                  <a:pt x="160527" y="0"/>
                </a:moveTo>
                <a:lnTo>
                  <a:pt x="111560" y="5639"/>
                </a:lnTo>
                <a:lnTo>
                  <a:pt x="68378" y="25489"/>
                </a:lnTo>
                <a:lnTo>
                  <a:pt x="33627" y="57085"/>
                </a:lnTo>
                <a:lnTo>
                  <a:pt x="9952" y="97966"/>
                </a:lnTo>
                <a:lnTo>
                  <a:pt x="0" y="145669"/>
                </a:lnTo>
                <a:lnTo>
                  <a:pt x="5661" y="194575"/>
                </a:lnTo>
                <a:lnTo>
                  <a:pt x="25599" y="237726"/>
                </a:lnTo>
                <a:lnTo>
                  <a:pt x="57387" y="272477"/>
                </a:lnTo>
                <a:lnTo>
                  <a:pt x="98600" y="296183"/>
                </a:lnTo>
                <a:lnTo>
                  <a:pt x="146812" y="306197"/>
                </a:lnTo>
                <a:lnTo>
                  <a:pt x="195612" y="300534"/>
                </a:lnTo>
                <a:lnTo>
                  <a:pt x="238512" y="280589"/>
                </a:lnTo>
                <a:lnTo>
                  <a:pt x="272962" y="248781"/>
                </a:lnTo>
                <a:lnTo>
                  <a:pt x="296415" y="207531"/>
                </a:lnTo>
                <a:lnTo>
                  <a:pt x="306324" y="159257"/>
                </a:lnTo>
                <a:lnTo>
                  <a:pt x="300719" y="110910"/>
                </a:lnTo>
                <a:lnTo>
                  <a:pt x="281027" y="68104"/>
                </a:lnTo>
                <a:lnTo>
                  <a:pt x="249558" y="33546"/>
                </a:lnTo>
                <a:lnTo>
                  <a:pt x="208621" y="9942"/>
                </a:lnTo>
                <a:lnTo>
                  <a:pt x="160527" y="0"/>
                </a:lnTo>
                <a:close/>
              </a:path>
            </a:pathLst>
          </a:custGeom>
          <a:solidFill>
            <a:srgbClr val="4E8BC9"/>
          </a:solidFill>
        </p:spPr>
        <p:txBody>
          <a:bodyPr wrap="square" lIns="0" tIns="0" rIns="0" bIns="0" rtlCol="0"/>
          <a:lstStyle/>
          <a:p>
            <a:endParaRPr sz="2400"/>
          </a:p>
        </p:txBody>
      </p:sp>
      <p:sp>
        <p:nvSpPr>
          <p:cNvPr id="22" name="object 22"/>
          <p:cNvSpPr txBox="1">
            <a:spLocks noGrp="1"/>
          </p:cNvSpPr>
          <p:nvPr>
            <p:ph type="title"/>
          </p:nvPr>
        </p:nvSpPr>
        <p:spPr>
          <a:xfrm>
            <a:off x="3813725" y="679390"/>
            <a:ext cx="4566072" cy="695062"/>
          </a:xfrm>
          <a:prstGeom prst="rect">
            <a:avLst/>
          </a:prstGeom>
        </p:spPr>
        <p:txBody>
          <a:bodyPr vert="horz" wrap="square" lIns="0" tIns="17780" rIns="0" bIns="0" rtlCol="0" anchor="ctr">
            <a:spAutoFit/>
          </a:bodyPr>
          <a:lstStyle/>
          <a:p>
            <a:pPr marL="16933">
              <a:lnSpc>
                <a:spcPct val="100000"/>
              </a:lnSpc>
              <a:spcBef>
                <a:spcPts val="140"/>
              </a:spcBef>
            </a:pPr>
            <a:r>
              <a:rPr lang="en-US" b="1" spc="-387" dirty="0" err="1" smtClean="0">
                <a:latin typeface="Verdana"/>
                <a:cs typeface="Verdana"/>
              </a:rPr>
              <a:t>Cấu</a:t>
            </a:r>
            <a:r>
              <a:rPr lang="en-US" b="1" spc="-387" dirty="0" smtClean="0">
                <a:latin typeface="Verdana"/>
                <a:cs typeface="Verdana"/>
              </a:rPr>
              <a:t> </a:t>
            </a:r>
            <a:r>
              <a:rPr lang="en-US" b="1" spc="-387" dirty="0" err="1" smtClean="0">
                <a:latin typeface="Verdana"/>
                <a:cs typeface="Verdana"/>
              </a:rPr>
              <a:t>trúc</a:t>
            </a:r>
            <a:endParaRPr b="1" spc="-140" dirty="0">
              <a:latin typeface="Verdana"/>
              <a:cs typeface="Verdana"/>
            </a:endParaRPr>
          </a:p>
        </p:txBody>
      </p:sp>
      <p:grpSp>
        <p:nvGrpSpPr>
          <p:cNvPr id="23" name="object 23"/>
          <p:cNvGrpSpPr/>
          <p:nvPr/>
        </p:nvGrpSpPr>
        <p:grpSpPr>
          <a:xfrm>
            <a:off x="724983" y="530351"/>
            <a:ext cx="10999893" cy="5853007"/>
            <a:chOff x="543737" y="397763"/>
            <a:chExt cx="8249920" cy="4389755"/>
          </a:xfrm>
        </p:grpSpPr>
        <p:sp>
          <p:nvSpPr>
            <p:cNvPr id="24" name="object 24"/>
            <p:cNvSpPr/>
            <p:nvPr/>
          </p:nvSpPr>
          <p:spPr>
            <a:xfrm>
              <a:off x="543737" y="1947925"/>
              <a:ext cx="1058545" cy="1511300"/>
            </a:xfrm>
            <a:custGeom>
              <a:avLst/>
              <a:gdLst/>
              <a:ahLst/>
              <a:cxnLst/>
              <a:rect l="l" t="t" r="r" b="b"/>
              <a:pathLst>
                <a:path w="1058545" h="1511300">
                  <a:moveTo>
                    <a:pt x="210693" y="1390650"/>
                  </a:moveTo>
                  <a:lnTo>
                    <a:pt x="204190" y="1342593"/>
                  </a:lnTo>
                  <a:lnTo>
                    <a:pt x="184480" y="1300022"/>
                  </a:lnTo>
                  <a:lnTo>
                    <a:pt x="181343" y="1296276"/>
                  </a:lnTo>
                  <a:lnTo>
                    <a:pt x="181343" y="1390650"/>
                  </a:lnTo>
                  <a:lnTo>
                    <a:pt x="180771" y="1403007"/>
                  </a:lnTo>
                  <a:lnTo>
                    <a:pt x="167055" y="1446720"/>
                  </a:lnTo>
                  <a:lnTo>
                    <a:pt x="135991" y="1474889"/>
                  </a:lnTo>
                  <a:lnTo>
                    <a:pt x="103162" y="1481582"/>
                  </a:lnTo>
                  <a:lnTo>
                    <a:pt x="92113" y="1480820"/>
                  </a:lnTo>
                  <a:lnTo>
                    <a:pt x="55676" y="1462697"/>
                  </a:lnTo>
                  <a:lnTo>
                    <a:pt x="34226" y="1425714"/>
                  </a:lnTo>
                  <a:lnTo>
                    <a:pt x="29337" y="1390396"/>
                  </a:lnTo>
                  <a:lnTo>
                    <a:pt x="29895" y="1376870"/>
                  </a:lnTo>
                  <a:lnTo>
                    <a:pt x="38341" y="1338453"/>
                  </a:lnTo>
                  <a:lnTo>
                    <a:pt x="64655" y="1298829"/>
                  </a:lnTo>
                  <a:lnTo>
                    <a:pt x="105638" y="1283843"/>
                  </a:lnTo>
                  <a:lnTo>
                    <a:pt x="116878" y="1284782"/>
                  </a:lnTo>
                  <a:lnTo>
                    <a:pt x="154063" y="1306728"/>
                  </a:lnTo>
                  <a:lnTo>
                    <a:pt x="176250" y="1350378"/>
                  </a:lnTo>
                  <a:lnTo>
                    <a:pt x="181343" y="1390650"/>
                  </a:lnTo>
                  <a:lnTo>
                    <a:pt x="181343" y="1296276"/>
                  </a:lnTo>
                  <a:lnTo>
                    <a:pt x="151130" y="1270127"/>
                  </a:lnTo>
                  <a:lnTo>
                    <a:pt x="104889" y="1259459"/>
                  </a:lnTo>
                  <a:lnTo>
                    <a:pt x="88404" y="1260678"/>
                  </a:lnTo>
                  <a:lnTo>
                    <a:pt x="46964" y="1278763"/>
                  </a:lnTo>
                  <a:lnTo>
                    <a:pt x="18237" y="1313916"/>
                  </a:lnTo>
                  <a:lnTo>
                    <a:pt x="2921" y="1358874"/>
                  </a:lnTo>
                  <a:lnTo>
                    <a:pt x="0" y="1390396"/>
                  </a:lnTo>
                  <a:lnTo>
                    <a:pt x="723" y="1405229"/>
                  </a:lnTo>
                  <a:lnTo>
                    <a:pt x="11760" y="1447038"/>
                  </a:lnTo>
                  <a:lnTo>
                    <a:pt x="36080" y="1480972"/>
                  </a:lnTo>
                  <a:lnTo>
                    <a:pt x="73139" y="1501889"/>
                  </a:lnTo>
                  <a:lnTo>
                    <a:pt x="103911" y="1505966"/>
                  </a:lnTo>
                  <a:lnTo>
                    <a:pt x="119913" y="1504988"/>
                  </a:lnTo>
                  <a:lnTo>
                    <a:pt x="161264" y="1490218"/>
                  </a:lnTo>
                  <a:lnTo>
                    <a:pt x="191046" y="1460500"/>
                  </a:lnTo>
                  <a:lnTo>
                    <a:pt x="207518" y="1420393"/>
                  </a:lnTo>
                  <a:lnTo>
                    <a:pt x="209880" y="1405801"/>
                  </a:lnTo>
                  <a:lnTo>
                    <a:pt x="210693" y="1390650"/>
                  </a:lnTo>
                  <a:close/>
                </a:path>
                <a:path w="1058545" h="1511300">
                  <a:moveTo>
                    <a:pt x="245795" y="147828"/>
                  </a:moveTo>
                  <a:lnTo>
                    <a:pt x="239255" y="99822"/>
                  </a:lnTo>
                  <a:lnTo>
                    <a:pt x="219506" y="57264"/>
                  </a:lnTo>
                  <a:lnTo>
                    <a:pt x="216458" y="53606"/>
                  </a:lnTo>
                  <a:lnTo>
                    <a:pt x="216458" y="147828"/>
                  </a:lnTo>
                  <a:lnTo>
                    <a:pt x="215887" y="160286"/>
                  </a:lnTo>
                  <a:lnTo>
                    <a:pt x="202196" y="203898"/>
                  </a:lnTo>
                  <a:lnTo>
                    <a:pt x="171170" y="232092"/>
                  </a:lnTo>
                  <a:lnTo>
                    <a:pt x="138353" y="238887"/>
                  </a:lnTo>
                  <a:lnTo>
                    <a:pt x="127304" y="238137"/>
                  </a:lnTo>
                  <a:lnTo>
                    <a:pt x="90843" y="220065"/>
                  </a:lnTo>
                  <a:lnTo>
                    <a:pt x="69367" y="183032"/>
                  </a:lnTo>
                  <a:lnTo>
                    <a:pt x="64439" y="147828"/>
                  </a:lnTo>
                  <a:lnTo>
                    <a:pt x="64998" y="134289"/>
                  </a:lnTo>
                  <a:lnTo>
                    <a:pt x="73393" y="95758"/>
                  </a:lnTo>
                  <a:lnTo>
                    <a:pt x="99682" y="56134"/>
                  </a:lnTo>
                  <a:lnTo>
                    <a:pt x="140639" y="41148"/>
                  </a:lnTo>
                  <a:lnTo>
                    <a:pt x="151879" y="42087"/>
                  </a:lnTo>
                  <a:lnTo>
                    <a:pt x="189090" y="64033"/>
                  </a:lnTo>
                  <a:lnTo>
                    <a:pt x="211302" y="107683"/>
                  </a:lnTo>
                  <a:lnTo>
                    <a:pt x="216458" y="147828"/>
                  </a:lnTo>
                  <a:lnTo>
                    <a:pt x="216458" y="53606"/>
                  </a:lnTo>
                  <a:lnTo>
                    <a:pt x="186131" y="27330"/>
                  </a:lnTo>
                  <a:lnTo>
                    <a:pt x="139877" y="16764"/>
                  </a:lnTo>
                  <a:lnTo>
                    <a:pt x="123393" y="17983"/>
                  </a:lnTo>
                  <a:lnTo>
                    <a:pt x="81965" y="36195"/>
                  </a:lnTo>
                  <a:lnTo>
                    <a:pt x="53276" y="71348"/>
                  </a:lnTo>
                  <a:lnTo>
                    <a:pt x="37998" y="116306"/>
                  </a:lnTo>
                  <a:lnTo>
                    <a:pt x="35102" y="147828"/>
                  </a:lnTo>
                  <a:lnTo>
                    <a:pt x="35839" y="162648"/>
                  </a:lnTo>
                  <a:lnTo>
                    <a:pt x="46913" y="204343"/>
                  </a:lnTo>
                  <a:lnTo>
                    <a:pt x="71272" y="238277"/>
                  </a:lnTo>
                  <a:lnTo>
                    <a:pt x="108343" y="259194"/>
                  </a:lnTo>
                  <a:lnTo>
                    <a:pt x="139115" y="263271"/>
                  </a:lnTo>
                  <a:lnTo>
                    <a:pt x="155117" y="262280"/>
                  </a:lnTo>
                  <a:lnTo>
                    <a:pt x="170014" y="259295"/>
                  </a:lnTo>
                  <a:lnTo>
                    <a:pt x="183794" y="254330"/>
                  </a:lnTo>
                  <a:lnTo>
                    <a:pt x="196456" y="247396"/>
                  </a:lnTo>
                  <a:lnTo>
                    <a:pt x="207733" y="238887"/>
                  </a:lnTo>
                  <a:lnTo>
                    <a:pt x="233222" y="205105"/>
                  </a:lnTo>
                  <a:lnTo>
                    <a:pt x="245008" y="162979"/>
                  </a:lnTo>
                  <a:lnTo>
                    <a:pt x="245795" y="147828"/>
                  </a:lnTo>
                  <a:close/>
                </a:path>
                <a:path w="1058545" h="1511300">
                  <a:moveTo>
                    <a:pt x="376097" y="258699"/>
                  </a:moveTo>
                  <a:lnTo>
                    <a:pt x="375754" y="52197"/>
                  </a:lnTo>
                  <a:lnTo>
                    <a:pt x="375716" y="23114"/>
                  </a:lnTo>
                  <a:lnTo>
                    <a:pt x="373938" y="19050"/>
                  </a:lnTo>
                  <a:lnTo>
                    <a:pt x="366826" y="13208"/>
                  </a:lnTo>
                  <a:lnTo>
                    <a:pt x="362381" y="11811"/>
                  </a:lnTo>
                  <a:lnTo>
                    <a:pt x="353999" y="11811"/>
                  </a:lnTo>
                  <a:lnTo>
                    <a:pt x="350951" y="12446"/>
                  </a:lnTo>
                  <a:lnTo>
                    <a:pt x="344855" y="14986"/>
                  </a:lnTo>
                  <a:lnTo>
                    <a:pt x="342442" y="17018"/>
                  </a:lnTo>
                  <a:lnTo>
                    <a:pt x="340664" y="19812"/>
                  </a:lnTo>
                  <a:lnTo>
                    <a:pt x="333425" y="29337"/>
                  </a:lnTo>
                  <a:lnTo>
                    <a:pt x="308178" y="61633"/>
                  </a:lnTo>
                  <a:lnTo>
                    <a:pt x="293801" y="78740"/>
                  </a:lnTo>
                  <a:lnTo>
                    <a:pt x="292531" y="80645"/>
                  </a:lnTo>
                  <a:lnTo>
                    <a:pt x="290499" y="84709"/>
                  </a:lnTo>
                  <a:lnTo>
                    <a:pt x="289991" y="86487"/>
                  </a:lnTo>
                  <a:lnTo>
                    <a:pt x="289991" y="91567"/>
                  </a:lnTo>
                  <a:lnTo>
                    <a:pt x="291198" y="94361"/>
                  </a:lnTo>
                  <a:lnTo>
                    <a:pt x="296024" y="98425"/>
                  </a:lnTo>
                  <a:lnTo>
                    <a:pt x="299262" y="99441"/>
                  </a:lnTo>
                  <a:lnTo>
                    <a:pt x="304850" y="99441"/>
                  </a:lnTo>
                  <a:lnTo>
                    <a:pt x="337921" y="64985"/>
                  </a:lnTo>
                  <a:lnTo>
                    <a:pt x="347903" y="52197"/>
                  </a:lnTo>
                  <a:lnTo>
                    <a:pt x="347903" y="263271"/>
                  </a:lnTo>
                  <a:lnTo>
                    <a:pt x="352348" y="267462"/>
                  </a:lnTo>
                  <a:lnTo>
                    <a:pt x="366064" y="267462"/>
                  </a:lnTo>
                  <a:lnTo>
                    <a:pt x="369747" y="266319"/>
                  </a:lnTo>
                  <a:lnTo>
                    <a:pt x="374827" y="261747"/>
                  </a:lnTo>
                  <a:lnTo>
                    <a:pt x="376097" y="258699"/>
                  </a:lnTo>
                  <a:close/>
                </a:path>
                <a:path w="1058545" h="1511300">
                  <a:moveTo>
                    <a:pt x="424751" y="1425702"/>
                  </a:moveTo>
                  <a:lnTo>
                    <a:pt x="414731" y="1377315"/>
                  </a:lnTo>
                  <a:lnTo>
                    <a:pt x="385038" y="1344041"/>
                  </a:lnTo>
                  <a:lnTo>
                    <a:pt x="338759" y="1331976"/>
                  </a:lnTo>
                  <a:lnTo>
                    <a:pt x="331901" y="1331976"/>
                  </a:lnTo>
                  <a:lnTo>
                    <a:pt x="325297" y="1332611"/>
                  </a:lnTo>
                  <a:lnTo>
                    <a:pt x="312597" y="1335151"/>
                  </a:lnTo>
                  <a:lnTo>
                    <a:pt x="304977" y="1336929"/>
                  </a:lnTo>
                  <a:lnTo>
                    <a:pt x="296087" y="1339215"/>
                  </a:lnTo>
                  <a:lnTo>
                    <a:pt x="292277" y="1339977"/>
                  </a:lnTo>
                  <a:lnTo>
                    <a:pt x="289991" y="1339977"/>
                  </a:lnTo>
                  <a:lnTo>
                    <a:pt x="288925" y="1338808"/>
                  </a:lnTo>
                  <a:lnTo>
                    <a:pt x="289013" y="1331976"/>
                  </a:lnTo>
                  <a:lnTo>
                    <a:pt x="292328" y="1272540"/>
                  </a:lnTo>
                  <a:lnTo>
                    <a:pt x="295630" y="1272540"/>
                  </a:lnTo>
                  <a:lnTo>
                    <a:pt x="298170" y="1272667"/>
                  </a:lnTo>
                  <a:lnTo>
                    <a:pt x="299948" y="1272921"/>
                  </a:lnTo>
                  <a:lnTo>
                    <a:pt x="319938" y="1273517"/>
                  </a:lnTo>
                  <a:lnTo>
                    <a:pt x="340334" y="1273810"/>
                  </a:lnTo>
                  <a:lnTo>
                    <a:pt x="376148" y="1273429"/>
                  </a:lnTo>
                  <a:lnTo>
                    <a:pt x="381736" y="1273175"/>
                  </a:lnTo>
                  <a:lnTo>
                    <a:pt x="389483" y="1273048"/>
                  </a:lnTo>
                  <a:lnTo>
                    <a:pt x="403453" y="1273048"/>
                  </a:lnTo>
                  <a:lnTo>
                    <a:pt x="404863" y="1272540"/>
                  </a:lnTo>
                  <a:lnTo>
                    <a:pt x="406628" y="1271905"/>
                  </a:lnTo>
                  <a:lnTo>
                    <a:pt x="411213" y="1267333"/>
                  </a:lnTo>
                  <a:lnTo>
                    <a:pt x="412356" y="1264158"/>
                  </a:lnTo>
                  <a:lnTo>
                    <a:pt x="412369" y="1252220"/>
                  </a:lnTo>
                  <a:lnTo>
                    <a:pt x="410032" y="1249807"/>
                  </a:lnTo>
                  <a:lnTo>
                    <a:pt x="408559" y="1248283"/>
                  </a:lnTo>
                  <a:lnTo>
                    <a:pt x="396113" y="1248283"/>
                  </a:lnTo>
                  <a:lnTo>
                    <a:pt x="387858" y="1248537"/>
                  </a:lnTo>
                  <a:lnTo>
                    <a:pt x="376174" y="1249045"/>
                  </a:lnTo>
                  <a:lnTo>
                    <a:pt x="365925" y="1249387"/>
                  </a:lnTo>
                  <a:lnTo>
                    <a:pt x="348018" y="1249768"/>
                  </a:lnTo>
                  <a:lnTo>
                    <a:pt x="340360" y="1249807"/>
                  </a:lnTo>
                  <a:lnTo>
                    <a:pt x="299974" y="1249324"/>
                  </a:lnTo>
                  <a:lnTo>
                    <a:pt x="281495" y="1248829"/>
                  </a:lnTo>
                  <a:lnTo>
                    <a:pt x="264160" y="1248156"/>
                  </a:lnTo>
                  <a:lnTo>
                    <a:pt x="263804" y="1264158"/>
                  </a:lnTo>
                  <a:lnTo>
                    <a:pt x="261810" y="1313738"/>
                  </a:lnTo>
                  <a:lnTo>
                    <a:pt x="259499" y="1353312"/>
                  </a:lnTo>
                  <a:lnTo>
                    <a:pt x="259257" y="1356741"/>
                  </a:lnTo>
                  <a:lnTo>
                    <a:pt x="259334" y="1357376"/>
                  </a:lnTo>
                  <a:lnTo>
                    <a:pt x="260565" y="1360170"/>
                  </a:lnTo>
                  <a:lnTo>
                    <a:pt x="266407" y="1364996"/>
                  </a:lnTo>
                  <a:lnTo>
                    <a:pt x="270014" y="1366266"/>
                  </a:lnTo>
                  <a:lnTo>
                    <a:pt x="276885" y="1366266"/>
                  </a:lnTo>
                  <a:lnTo>
                    <a:pt x="278904" y="1366012"/>
                  </a:lnTo>
                  <a:lnTo>
                    <a:pt x="280441" y="1365504"/>
                  </a:lnTo>
                  <a:lnTo>
                    <a:pt x="298056" y="1361325"/>
                  </a:lnTo>
                  <a:lnTo>
                    <a:pt x="304939" y="1359801"/>
                  </a:lnTo>
                  <a:lnTo>
                    <a:pt x="310540" y="1358646"/>
                  </a:lnTo>
                  <a:lnTo>
                    <a:pt x="317144" y="1357376"/>
                  </a:lnTo>
                  <a:lnTo>
                    <a:pt x="324129" y="1356741"/>
                  </a:lnTo>
                  <a:lnTo>
                    <a:pt x="331495" y="1356741"/>
                  </a:lnTo>
                  <a:lnTo>
                    <a:pt x="369887" y="1367002"/>
                  </a:lnTo>
                  <a:lnTo>
                    <a:pt x="394068" y="1409928"/>
                  </a:lnTo>
                  <a:lnTo>
                    <a:pt x="395033" y="1424559"/>
                  </a:lnTo>
                  <a:lnTo>
                    <a:pt x="395020" y="1425702"/>
                  </a:lnTo>
                  <a:lnTo>
                    <a:pt x="377304" y="1470533"/>
                  </a:lnTo>
                  <a:lnTo>
                    <a:pt x="327571" y="1485519"/>
                  </a:lnTo>
                  <a:lnTo>
                    <a:pt x="313613" y="1484541"/>
                  </a:lnTo>
                  <a:lnTo>
                    <a:pt x="279387" y="1461020"/>
                  </a:lnTo>
                  <a:lnTo>
                    <a:pt x="272008" y="1415923"/>
                  </a:lnTo>
                  <a:lnTo>
                    <a:pt x="266928" y="1411605"/>
                  </a:lnTo>
                  <a:lnTo>
                    <a:pt x="252196" y="1411605"/>
                  </a:lnTo>
                  <a:lnTo>
                    <a:pt x="248640" y="1412748"/>
                  </a:lnTo>
                  <a:lnTo>
                    <a:pt x="243560" y="1417574"/>
                  </a:lnTo>
                  <a:lnTo>
                    <a:pt x="242290" y="1421130"/>
                  </a:lnTo>
                  <a:lnTo>
                    <a:pt x="242277" y="1425702"/>
                  </a:lnTo>
                  <a:lnTo>
                    <a:pt x="243611" y="1444472"/>
                  </a:lnTo>
                  <a:lnTo>
                    <a:pt x="263753" y="1488186"/>
                  </a:lnTo>
                  <a:lnTo>
                    <a:pt x="308127" y="1509623"/>
                  </a:lnTo>
                  <a:lnTo>
                    <a:pt x="328307" y="1511046"/>
                  </a:lnTo>
                  <a:lnTo>
                    <a:pt x="349275" y="1509725"/>
                  </a:lnTo>
                  <a:lnTo>
                    <a:pt x="367982" y="1505546"/>
                  </a:lnTo>
                  <a:lnTo>
                    <a:pt x="384429" y="1498536"/>
                  </a:lnTo>
                  <a:lnTo>
                    <a:pt x="398627" y="1488694"/>
                  </a:lnTo>
                  <a:lnTo>
                    <a:pt x="401548" y="1485519"/>
                  </a:lnTo>
                  <a:lnTo>
                    <a:pt x="410044" y="1476311"/>
                  </a:lnTo>
                  <a:lnTo>
                    <a:pt x="418223" y="1461643"/>
                  </a:lnTo>
                  <a:lnTo>
                    <a:pt x="423125" y="1444688"/>
                  </a:lnTo>
                  <a:lnTo>
                    <a:pt x="424751" y="1425702"/>
                  </a:lnTo>
                  <a:close/>
                </a:path>
                <a:path w="1058545" h="1511300">
                  <a:moveTo>
                    <a:pt x="616889" y="145669"/>
                  </a:moveTo>
                  <a:lnTo>
                    <a:pt x="616000" y="142621"/>
                  </a:lnTo>
                  <a:lnTo>
                    <a:pt x="612444" y="138811"/>
                  </a:lnTo>
                  <a:lnTo>
                    <a:pt x="608888" y="137922"/>
                  </a:lnTo>
                  <a:lnTo>
                    <a:pt x="603554" y="137922"/>
                  </a:lnTo>
                  <a:lnTo>
                    <a:pt x="542975" y="137541"/>
                  </a:lnTo>
                  <a:lnTo>
                    <a:pt x="542975" y="137160"/>
                  </a:lnTo>
                  <a:lnTo>
                    <a:pt x="542975" y="78105"/>
                  </a:lnTo>
                  <a:lnTo>
                    <a:pt x="542150" y="75184"/>
                  </a:lnTo>
                  <a:lnTo>
                    <a:pt x="538848" y="71374"/>
                  </a:lnTo>
                  <a:lnTo>
                    <a:pt x="535863" y="70485"/>
                  </a:lnTo>
                  <a:lnTo>
                    <a:pt x="523671" y="70485"/>
                  </a:lnTo>
                  <a:lnTo>
                    <a:pt x="519734" y="74295"/>
                  </a:lnTo>
                  <a:lnTo>
                    <a:pt x="519734" y="137160"/>
                  </a:lnTo>
                  <a:lnTo>
                    <a:pt x="458012" y="136779"/>
                  </a:lnTo>
                  <a:lnTo>
                    <a:pt x="449884" y="136779"/>
                  </a:lnTo>
                  <a:lnTo>
                    <a:pt x="445820" y="140589"/>
                  </a:lnTo>
                  <a:lnTo>
                    <a:pt x="445820" y="155829"/>
                  </a:lnTo>
                  <a:lnTo>
                    <a:pt x="449757" y="159639"/>
                  </a:lnTo>
                  <a:lnTo>
                    <a:pt x="520115" y="160020"/>
                  </a:lnTo>
                  <a:lnTo>
                    <a:pt x="520115" y="222377"/>
                  </a:lnTo>
                  <a:lnTo>
                    <a:pt x="520877" y="225806"/>
                  </a:lnTo>
                  <a:lnTo>
                    <a:pt x="523925" y="230124"/>
                  </a:lnTo>
                  <a:lnTo>
                    <a:pt x="526973" y="231267"/>
                  </a:lnTo>
                  <a:lnTo>
                    <a:pt x="535863" y="231267"/>
                  </a:lnTo>
                  <a:lnTo>
                    <a:pt x="538848" y="230124"/>
                  </a:lnTo>
                  <a:lnTo>
                    <a:pt x="542150" y="225552"/>
                  </a:lnTo>
                  <a:lnTo>
                    <a:pt x="542975" y="222377"/>
                  </a:lnTo>
                  <a:lnTo>
                    <a:pt x="542975" y="160020"/>
                  </a:lnTo>
                  <a:lnTo>
                    <a:pt x="603173" y="160782"/>
                  </a:lnTo>
                  <a:lnTo>
                    <a:pt x="612317" y="160782"/>
                  </a:lnTo>
                  <a:lnTo>
                    <a:pt x="613257" y="160020"/>
                  </a:lnTo>
                  <a:lnTo>
                    <a:pt x="616889" y="157099"/>
                  </a:lnTo>
                  <a:lnTo>
                    <a:pt x="616889" y="145669"/>
                  </a:lnTo>
                  <a:close/>
                </a:path>
                <a:path w="1058545" h="1511300">
                  <a:moveTo>
                    <a:pt x="856945" y="147828"/>
                  </a:moveTo>
                  <a:lnTo>
                    <a:pt x="850353" y="99822"/>
                  </a:lnTo>
                  <a:lnTo>
                    <a:pt x="830592" y="57264"/>
                  </a:lnTo>
                  <a:lnTo>
                    <a:pt x="827608" y="53682"/>
                  </a:lnTo>
                  <a:lnTo>
                    <a:pt x="827608" y="147828"/>
                  </a:lnTo>
                  <a:lnTo>
                    <a:pt x="827036" y="160286"/>
                  </a:lnTo>
                  <a:lnTo>
                    <a:pt x="813346" y="203898"/>
                  </a:lnTo>
                  <a:lnTo>
                    <a:pt x="782269" y="232092"/>
                  </a:lnTo>
                  <a:lnTo>
                    <a:pt x="749503" y="238887"/>
                  </a:lnTo>
                  <a:lnTo>
                    <a:pt x="738441" y="238137"/>
                  </a:lnTo>
                  <a:lnTo>
                    <a:pt x="701967" y="220065"/>
                  </a:lnTo>
                  <a:lnTo>
                    <a:pt x="680491" y="183032"/>
                  </a:lnTo>
                  <a:lnTo>
                    <a:pt x="675563" y="147828"/>
                  </a:lnTo>
                  <a:lnTo>
                    <a:pt x="676122" y="134289"/>
                  </a:lnTo>
                  <a:lnTo>
                    <a:pt x="684517" y="95758"/>
                  </a:lnTo>
                  <a:lnTo>
                    <a:pt x="710806" y="56134"/>
                  </a:lnTo>
                  <a:lnTo>
                    <a:pt x="751789" y="41148"/>
                  </a:lnTo>
                  <a:lnTo>
                    <a:pt x="763028" y="42087"/>
                  </a:lnTo>
                  <a:lnTo>
                    <a:pt x="800239" y="64033"/>
                  </a:lnTo>
                  <a:lnTo>
                    <a:pt x="822464" y="107683"/>
                  </a:lnTo>
                  <a:lnTo>
                    <a:pt x="827608" y="147828"/>
                  </a:lnTo>
                  <a:lnTo>
                    <a:pt x="827608" y="53682"/>
                  </a:lnTo>
                  <a:lnTo>
                    <a:pt x="797217" y="27330"/>
                  </a:lnTo>
                  <a:lnTo>
                    <a:pt x="751027" y="16764"/>
                  </a:lnTo>
                  <a:lnTo>
                    <a:pt x="734542" y="17983"/>
                  </a:lnTo>
                  <a:lnTo>
                    <a:pt x="693089" y="36195"/>
                  </a:lnTo>
                  <a:lnTo>
                    <a:pt x="664400" y="71348"/>
                  </a:lnTo>
                  <a:lnTo>
                    <a:pt x="649122" y="116306"/>
                  </a:lnTo>
                  <a:lnTo>
                    <a:pt x="646226" y="147828"/>
                  </a:lnTo>
                  <a:lnTo>
                    <a:pt x="646963" y="162648"/>
                  </a:lnTo>
                  <a:lnTo>
                    <a:pt x="658037" y="204343"/>
                  </a:lnTo>
                  <a:lnTo>
                    <a:pt x="682396" y="238277"/>
                  </a:lnTo>
                  <a:lnTo>
                    <a:pt x="719480" y="259194"/>
                  </a:lnTo>
                  <a:lnTo>
                    <a:pt x="750265" y="263271"/>
                  </a:lnTo>
                  <a:lnTo>
                    <a:pt x="766267" y="262280"/>
                  </a:lnTo>
                  <a:lnTo>
                    <a:pt x="781138" y="259295"/>
                  </a:lnTo>
                  <a:lnTo>
                    <a:pt x="794893" y="254330"/>
                  </a:lnTo>
                  <a:lnTo>
                    <a:pt x="807542" y="247396"/>
                  </a:lnTo>
                  <a:lnTo>
                    <a:pt x="818832" y="238887"/>
                  </a:lnTo>
                  <a:lnTo>
                    <a:pt x="844372" y="205105"/>
                  </a:lnTo>
                  <a:lnTo>
                    <a:pt x="856157" y="162979"/>
                  </a:lnTo>
                  <a:lnTo>
                    <a:pt x="856945" y="147828"/>
                  </a:lnTo>
                  <a:close/>
                </a:path>
                <a:path w="1058545" h="1511300">
                  <a:moveTo>
                    <a:pt x="1058113" y="249809"/>
                  </a:moveTo>
                  <a:lnTo>
                    <a:pt x="1056716" y="246888"/>
                  </a:lnTo>
                  <a:lnTo>
                    <a:pt x="1051382" y="242316"/>
                  </a:lnTo>
                  <a:lnTo>
                    <a:pt x="1047953" y="241173"/>
                  </a:lnTo>
                  <a:lnTo>
                    <a:pt x="1043635" y="241173"/>
                  </a:lnTo>
                  <a:lnTo>
                    <a:pt x="1027849" y="240792"/>
                  </a:lnTo>
                  <a:lnTo>
                    <a:pt x="987475" y="240106"/>
                  </a:lnTo>
                  <a:lnTo>
                    <a:pt x="972769" y="240030"/>
                  </a:lnTo>
                  <a:lnTo>
                    <a:pt x="943902" y="240220"/>
                  </a:lnTo>
                  <a:lnTo>
                    <a:pt x="932967" y="240461"/>
                  </a:lnTo>
                  <a:lnTo>
                    <a:pt x="924382" y="240792"/>
                  </a:lnTo>
                  <a:lnTo>
                    <a:pt x="928573" y="231940"/>
                  </a:lnTo>
                  <a:lnTo>
                    <a:pt x="960412" y="195059"/>
                  </a:lnTo>
                  <a:lnTo>
                    <a:pt x="994867" y="168783"/>
                  </a:lnTo>
                  <a:lnTo>
                    <a:pt x="1021029" y="147447"/>
                  </a:lnTo>
                  <a:lnTo>
                    <a:pt x="1039723" y="124968"/>
                  </a:lnTo>
                  <a:lnTo>
                    <a:pt x="1050937" y="101346"/>
                  </a:lnTo>
                  <a:lnTo>
                    <a:pt x="1054620" y="76962"/>
                  </a:lnTo>
                  <a:lnTo>
                    <a:pt x="1054658" y="76200"/>
                  </a:lnTo>
                  <a:lnTo>
                    <a:pt x="1054061" y="66154"/>
                  </a:lnTo>
                  <a:lnTo>
                    <a:pt x="1039291" y="29413"/>
                  </a:lnTo>
                  <a:lnTo>
                    <a:pt x="1007325" y="5626"/>
                  </a:lnTo>
                  <a:lnTo>
                    <a:pt x="975055" y="0"/>
                  </a:lnTo>
                  <a:lnTo>
                    <a:pt x="963549" y="622"/>
                  </a:lnTo>
                  <a:lnTo>
                    <a:pt x="923886" y="15557"/>
                  </a:lnTo>
                  <a:lnTo>
                    <a:pt x="899299" y="45707"/>
                  </a:lnTo>
                  <a:lnTo>
                    <a:pt x="893521" y="73152"/>
                  </a:lnTo>
                  <a:lnTo>
                    <a:pt x="893521" y="77978"/>
                  </a:lnTo>
                  <a:lnTo>
                    <a:pt x="922451" y="70205"/>
                  </a:lnTo>
                  <a:lnTo>
                    <a:pt x="923531" y="63652"/>
                  </a:lnTo>
                  <a:lnTo>
                    <a:pt x="945337" y="31750"/>
                  </a:lnTo>
                  <a:lnTo>
                    <a:pt x="971626" y="24384"/>
                  </a:lnTo>
                  <a:lnTo>
                    <a:pt x="982878" y="25298"/>
                  </a:lnTo>
                  <a:lnTo>
                    <a:pt x="1016596" y="46634"/>
                  </a:lnTo>
                  <a:lnTo>
                    <a:pt x="1024966" y="76200"/>
                  </a:lnTo>
                  <a:lnTo>
                    <a:pt x="1022032" y="95275"/>
                  </a:lnTo>
                  <a:lnTo>
                    <a:pt x="1013244" y="113639"/>
                  </a:lnTo>
                  <a:lnTo>
                    <a:pt x="998601" y="131279"/>
                  </a:lnTo>
                  <a:lnTo>
                    <a:pt x="978103" y="148209"/>
                  </a:lnTo>
                  <a:lnTo>
                    <a:pt x="959408" y="161963"/>
                  </a:lnTo>
                  <a:lnTo>
                    <a:pt x="942949" y="175374"/>
                  </a:lnTo>
                  <a:lnTo>
                    <a:pt x="906970" y="214134"/>
                  </a:lnTo>
                  <a:lnTo>
                    <a:pt x="890473" y="254508"/>
                  </a:lnTo>
                  <a:lnTo>
                    <a:pt x="889965" y="257810"/>
                  </a:lnTo>
                  <a:lnTo>
                    <a:pt x="890854" y="260477"/>
                  </a:lnTo>
                  <a:lnTo>
                    <a:pt x="895426" y="264541"/>
                  </a:lnTo>
                  <a:lnTo>
                    <a:pt x="898474" y="265557"/>
                  </a:lnTo>
                  <a:lnTo>
                    <a:pt x="902284" y="265557"/>
                  </a:lnTo>
                  <a:lnTo>
                    <a:pt x="917536" y="264896"/>
                  </a:lnTo>
                  <a:lnTo>
                    <a:pt x="934377" y="264414"/>
                  </a:lnTo>
                  <a:lnTo>
                    <a:pt x="952779" y="264134"/>
                  </a:lnTo>
                  <a:lnTo>
                    <a:pt x="980033" y="264109"/>
                  </a:lnTo>
                  <a:lnTo>
                    <a:pt x="980287" y="264109"/>
                  </a:lnTo>
                  <a:lnTo>
                    <a:pt x="1022299" y="265176"/>
                  </a:lnTo>
                  <a:lnTo>
                    <a:pt x="1040587" y="265938"/>
                  </a:lnTo>
                  <a:lnTo>
                    <a:pt x="1047699" y="265938"/>
                  </a:lnTo>
                  <a:lnTo>
                    <a:pt x="1051128" y="264795"/>
                  </a:lnTo>
                  <a:lnTo>
                    <a:pt x="1052055" y="264033"/>
                  </a:lnTo>
                  <a:lnTo>
                    <a:pt x="1056716" y="260223"/>
                  </a:lnTo>
                  <a:lnTo>
                    <a:pt x="1058113" y="257175"/>
                  </a:lnTo>
                  <a:lnTo>
                    <a:pt x="1058113" y="249809"/>
                  </a:lnTo>
                  <a:close/>
                </a:path>
              </a:pathLst>
            </a:custGeom>
            <a:solidFill>
              <a:srgbClr val="FFFFFF"/>
            </a:solidFill>
          </p:spPr>
          <p:txBody>
            <a:bodyPr wrap="square" lIns="0" tIns="0" rIns="0" bIns="0" rtlCol="0"/>
            <a:lstStyle/>
            <a:p>
              <a:endParaRPr sz="2400"/>
            </a:p>
          </p:txBody>
        </p:sp>
        <p:sp>
          <p:nvSpPr>
            <p:cNvPr id="25" name="object 25"/>
            <p:cNvSpPr/>
            <p:nvPr/>
          </p:nvSpPr>
          <p:spPr>
            <a:xfrm>
              <a:off x="1006259" y="3261487"/>
              <a:ext cx="171081" cy="160781"/>
            </a:xfrm>
            <a:prstGeom prst="rect">
              <a:avLst/>
            </a:prstGeom>
            <a:blipFill>
              <a:blip r:embed="rId3" cstate="print"/>
              <a:stretch>
                <a:fillRect/>
              </a:stretch>
            </a:blipFill>
          </p:spPr>
          <p:txBody>
            <a:bodyPr wrap="square" lIns="0" tIns="0" rIns="0" bIns="0" rtlCol="0"/>
            <a:lstStyle/>
            <a:p>
              <a:endParaRPr sz="2400"/>
            </a:p>
          </p:txBody>
        </p:sp>
        <p:sp>
          <p:nvSpPr>
            <p:cNvPr id="26" name="object 26"/>
            <p:cNvSpPr/>
            <p:nvPr/>
          </p:nvSpPr>
          <p:spPr>
            <a:xfrm>
              <a:off x="1206684" y="3200908"/>
              <a:ext cx="429895" cy="258445"/>
            </a:xfrm>
            <a:custGeom>
              <a:avLst/>
              <a:gdLst/>
              <a:ahLst/>
              <a:cxnLst/>
              <a:rect l="l" t="t" r="r" b="b"/>
              <a:pathLst>
                <a:path w="429894" h="258445">
                  <a:moveTo>
                    <a:pt x="104844" y="7112"/>
                  </a:moveTo>
                  <a:lnTo>
                    <a:pt x="59437" y="17916"/>
                  </a:lnTo>
                  <a:lnTo>
                    <a:pt x="26316" y="48513"/>
                  </a:lnTo>
                  <a:lnTo>
                    <a:pt x="6569" y="91114"/>
                  </a:lnTo>
                  <a:lnTo>
                    <a:pt x="0" y="138175"/>
                  </a:lnTo>
                  <a:lnTo>
                    <a:pt x="720" y="152862"/>
                  </a:lnTo>
                  <a:lnTo>
                    <a:pt x="11753" y="194564"/>
                  </a:lnTo>
                  <a:lnTo>
                    <a:pt x="36085" y="228603"/>
                  </a:lnTo>
                  <a:lnTo>
                    <a:pt x="73166" y="249491"/>
                  </a:lnTo>
                  <a:lnTo>
                    <a:pt x="103955" y="253619"/>
                  </a:lnTo>
                  <a:lnTo>
                    <a:pt x="119959" y="252620"/>
                  </a:lnTo>
                  <a:lnTo>
                    <a:pt x="134832" y="249634"/>
                  </a:lnTo>
                  <a:lnTo>
                    <a:pt x="148586" y="244671"/>
                  </a:lnTo>
                  <a:lnTo>
                    <a:pt x="161232" y="237744"/>
                  </a:lnTo>
                  <a:lnTo>
                    <a:pt x="172623" y="229235"/>
                  </a:lnTo>
                  <a:lnTo>
                    <a:pt x="103193" y="229235"/>
                  </a:lnTo>
                  <a:lnTo>
                    <a:pt x="92144" y="228399"/>
                  </a:lnTo>
                  <a:lnTo>
                    <a:pt x="55682" y="210294"/>
                  </a:lnTo>
                  <a:lnTo>
                    <a:pt x="34231" y="173356"/>
                  </a:lnTo>
                  <a:lnTo>
                    <a:pt x="29330" y="138049"/>
                  </a:lnTo>
                  <a:lnTo>
                    <a:pt x="29900" y="124521"/>
                  </a:lnTo>
                  <a:lnTo>
                    <a:pt x="38335" y="86106"/>
                  </a:lnTo>
                  <a:lnTo>
                    <a:pt x="64712" y="46481"/>
                  </a:lnTo>
                  <a:lnTo>
                    <a:pt x="105606" y="31496"/>
                  </a:lnTo>
                  <a:lnTo>
                    <a:pt x="169869" y="31496"/>
                  </a:lnTo>
                  <a:lnTo>
                    <a:pt x="163772" y="25908"/>
                  </a:lnTo>
                  <a:lnTo>
                    <a:pt x="151154" y="17666"/>
                  </a:lnTo>
                  <a:lnTo>
                    <a:pt x="137118" y="11795"/>
                  </a:lnTo>
                  <a:lnTo>
                    <a:pt x="121678" y="8280"/>
                  </a:lnTo>
                  <a:lnTo>
                    <a:pt x="104844" y="7112"/>
                  </a:lnTo>
                  <a:close/>
                </a:path>
                <a:path w="429894" h="258445">
                  <a:moveTo>
                    <a:pt x="169869" y="31496"/>
                  </a:moveTo>
                  <a:lnTo>
                    <a:pt x="105606" y="31496"/>
                  </a:lnTo>
                  <a:lnTo>
                    <a:pt x="116846" y="32424"/>
                  </a:lnTo>
                  <a:lnTo>
                    <a:pt x="127323" y="35210"/>
                  </a:lnTo>
                  <a:lnTo>
                    <a:pt x="161137" y="63595"/>
                  </a:lnTo>
                  <a:lnTo>
                    <a:pt x="179124" y="110934"/>
                  </a:lnTo>
                  <a:lnTo>
                    <a:pt x="181298" y="138175"/>
                  </a:lnTo>
                  <a:lnTo>
                    <a:pt x="180727" y="150651"/>
                  </a:lnTo>
                  <a:lnTo>
                    <a:pt x="167037" y="194292"/>
                  </a:lnTo>
                  <a:lnTo>
                    <a:pt x="135965" y="222430"/>
                  </a:lnTo>
                  <a:lnTo>
                    <a:pt x="103193" y="229235"/>
                  </a:lnTo>
                  <a:lnTo>
                    <a:pt x="172623" y="229235"/>
                  </a:lnTo>
                  <a:lnTo>
                    <a:pt x="198062" y="195580"/>
                  </a:lnTo>
                  <a:lnTo>
                    <a:pt x="209850" y="153342"/>
                  </a:lnTo>
                  <a:lnTo>
                    <a:pt x="210630" y="138049"/>
                  </a:lnTo>
                  <a:lnTo>
                    <a:pt x="209973" y="121793"/>
                  </a:lnTo>
                  <a:lnTo>
                    <a:pt x="199078" y="74930"/>
                  </a:lnTo>
                  <a:lnTo>
                    <a:pt x="174897" y="36103"/>
                  </a:lnTo>
                  <a:lnTo>
                    <a:pt x="169869" y="31496"/>
                  </a:lnTo>
                  <a:close/>
                </a:path>
                <a:path w="429894" h="258445">
                  <a:moveTo>
                    <a:pt x="346398" y="0"/>
                  </a:moveTo>
                  <a:lnTo>
                    <a:pt x="301607" y="9911"/>
                  </a:lnTo>
                  <a:lnTo>
                    <a:pt x="267341" y="38988"/>
                  </a:lnTo>
                  <a:lnTo>
                    <a:pt x="245860" y="84282"/>
                  </a:lnTo>
                  <a:lnTo>
                    <a:pt x="238448" y="141986"/>
                  </a:lnTo>
                  <a:lnTo>
                    <a:pt x="240022" y="168987"/>
                  </a:lnTo>
                  <a:lnTo>
                    <a:pt x="252647" y="212369"/>
                  </a:lnTo>
                  <a:lnTo>
                    <a:pt x="277912" y="241488"/>
                  </a:lnTo>
                  <a:lnTo>
                    <a:pt x="315389" y="256105"/>
                  </a:lnTo>
                  <a:lnTo>
                    <a:pt x="338651" y="257937"/>
                  </a:lnTo>
                  <a:lnTo>
                    <a:pt x="358368" y="256720"/>
                  </a:lnTo>
                  <a:lnTo>
                    <a:pt x="375989" y="253063"/>
                  </a:lnTo>
                  <a:lnTo>
                    <a:pt x="391515" y="246953"/>
                  </a:lnTo>
                  <a:lnTo>
                    <a:pt x="404945" y="238379"/>
                  </a:lnTo>
                  <a:lnTo>
                    <a:pt x="409459" y="233934"/>
                  </a:lnTo>
                  <a:lnTo>
                    <a:pt x="340175" y="233934"/>
                  </a:lnTo>
                  <a:lnTo>
                    <a:pt x="325483" y="233005"/>
                  </a:lnTo>
                  <a:lnTo>
                    <a:pt x="285383" y="211026"/>
                  </a:lnTo>
                  <a:lnTo>
                    <a:pt x="276167" y="179450"/>
                  </a:lnTo>
                  <a:lnTo>
                    <a:pt x="277380" y="166973"/>
                  </a:lnTo>
                  <a:lnTo>
                    <a:pt x="281009" y="156210"/>
                  </a:lnTo>
                  <a:lnTo>
                    <a:pt x="287044" y="147161"/>
                  </a:lnTo>
                  <a:lnTo>
                    <a:pt x="295471" y="139827"/>
                  </a:lnTo>
                  <a:lnTo>
                    <a:pt x="265118" y="139827"/>
                  </a:lnTo>
                  <a:lnTo>
                    <a:pt x="271230" y="91059"/>
                  </a:lnTo>
                  <a:lnTo>
                    <a:pt x="286962" y="54483"/>
                  </a:lnTo>
                  <a:lnTo>
                    <a:pt x="326610" y="25908"/>
                  </a:lnTo>
                  <a:lnTo>
                    <a:pt x="343731" y="24003"/>
                  </a:lnTo>
                  <a:lnTo>
                    <a:pt x="404163" y="24003"/>
                  </a:lnTo>
                  <a:lnTo>
                    <a:pt x="402263" y="21939"/>
                  </a:lnTo>
                  <a:lnTo>
                    <a:pt x="393261" y="14224"/>
                  </a:lnTo>
                  <a:lnTo>
                    <a:pt x="383332" y="8036"/>
                  </a:lnTo>
                  <a:lnTo>
                    <a:pt x="372211" y="3587"/>
                  </a:lnTo>
                  <a:lnTo>
                    <a:pt x="359900" y="900"/>
                  </a:lnTo>
                  <a:lnTo>
                    <a:pt x="346398" y="0"/>
                  </a:lnTo>
                  <a:close/>
                </a:path>
                <a:path w="429894" h="258445">
                  <a:moveTo>
                    <a:pt x="405744" y="126873"/>
                  </a:moveTo>
                  <a:lnTo>
                    <a:pt x="340937" y="126873"/>
                  </a:lnTo>
                  <a:lnTo>
                    <a:pt x="350605" y="127418"/>
                  </a:lnTo>
                  <a:lnTo>
                    <a:pt x="359416" y="129047"/>
                  </a:lnTo>
                  <a:lnTo>
                    <a:pt x="390557" y="151100"/>
                  </a:lnTo>
                  <a:lnTo>
                    <a:pt x="400373" y="184912"/>
                  </a:lnTo>
                  <a:lnTo>
                    <a:pt x="399445" y="194960"/>
                  </a:lnTo>
                  <a:lnTo>
                    <a:pt x="377109" y="226058"/>
                  </a:lnTo>
                  <a:lnTo>
                    <a:pt x="340175" y="233934"/>
                  </a:lnTo>
                  <a:lnTo>
                    <a:pt x="409459" y="233934"/>
                  </a:lnTo>
                  <a:lnTo>
                    <a:pt x="415780" y="227709"/>
                  </a:lnTo>
                  <a:lnTo>
                    <a:pt x="423519" y="215312"/>
                  </a:lnTo>
                  <a:lnTo>
                    <a:pt x="428163" y="201177"/>
                  </a:lnTo>
                  <a:lnTo>
                    <a:pt x="429710" y="185293"/>
                  </a:lnTo>
                  <a:lnTo>
                    <a:pt x="429089" y="174625"/>
                  </a:lnTo>
                  <a:lnTo>
                    <a:pt x="413986" y="136003"/>
                  </a:lnTo>
                  <a:lnTo>
                    <a:pt x="407009" y="127968"/>
                  </a:lnTo>
                  <a:lnTo>
                    <a:pt x="405744" y="126873"/>
                  </a:lnTo>
                  <a:close/>
                </a:path>
                <a:path w="429894" h="258445">
                  <a:moveTo>
                    <a:pt x="339921" y="102869"/>
                  </a:moveTo>
                  <a:lnTo>
                    <a:pt x="296233" y="112903"/>
                  </a:lnTo>
                  <a:lnTo>
                    <a:pt x="265118" y="139827"/>
                  </a:lnTo>
                  <a:lnTo>
                    <a:pt x="295471" y="139827"/>
                  </a:lnTo>
                  <a:lnTo>
                    <a:pt x="305522" y="134159"/>
                  </a:lnTo>
                  <a:lnTo>
                    <a:pt x="316442" y="130111"/>
                  </a:lnTo>
                  <a:lnTo>
                    <a:pt x="328243" y="127682"/>
                  </a:lnTo>
                  <a:lnTo>
                    <a:pt x="340937" y="126873"/>
                  </a:lnTo>
                  <a:lnTo>
                    <a:pt x="405744" y="126873"/>
                  </a:lnTo>
                  <a:lnTo>
                    <a:pt x="398746" y="120814"/>
                  </a:lnTo>
                  <a:lnTo>
                    <a:pt x="389197" y="114554"/>
                  </a:lnTo>
                  <a:lnTo>
                    <a:pt x="378480" y="109460"/>
                  </a:lnTo>
                  <a:lnTo>
                    <a:pt x="366703" y="105806"/>
                  </a:lnTo>
                  <a:lnTo>
                    <a:pt x="353854" y="103606"/>
                  </a:lnTo>
                  <a:lnTo>
                    <a:pt x="339921" y="102869"/>
                  </a:lnTo>
                  <a:close/>
                </a:path>
                <a:path w="429894" h="258445">
                  <a:moveTo>
                    <a:pt x="404163" y="24003"/>
                  </a:moveTo>
                  <a:lnTo>
                    <a:pt x="343731" y="24003"/>
                  </a:lnTo>
                  <a:lnTo>
                    <a:pt x="351066" y="24360"/>
                  </a:lnTo>
                  <a:lnTo>
                    <a:pt x="357828" y="25431"/>
                  </a:lnTo>
                  <a:lnTo>
                    <a:pt x="390848" y="48514"/>
                  </a:lnTo>
                  <a:lnTo>
                    <a:pt x="400500" y="64135"/>
                  </a:lnTo>
                  <a:lnTo>
                    <a:pt x="403294" y="67944"/>
                  </a:lnTo>
                  <a:lnTo>
                    <a:pt x="405453" y="70485"/>
                  </a:lnTo>
                  <a:lnTo>
                    <a:pt x="408755" y="73279"/>
                  </a:lnTo>
                  <a:lnTo>
                    <a:pt x="411041" y="74041"/>
                  </a:lnTo>
                  <a:lnTo>
                    <a:pt x="417137" y="74041"/>
                  </a:lnTo>
                  <a:lnTo>
                    <a:pt x="420312" y="72771"/>
                  </a:lnTo>
                  <a:lnTo>
                    <a:pt x="426408" y="67944"/>
                  </a:lnTo>
                  <a:lnTo>
                    <a:pt x="427932" y="65024"/>
                  </a:lnTo>
                  <a:lnTo>
                    <a:pt x="427932" y="59436"/>
                  </a:lnTo>
                  <a:lnTo>
                    <a:pt x="427043" y="56642"/>
                  </a:lnTo>
                  <a:lnTo>
                    <a:pt x="425265" y="53086"/>
                  </a:lnTo>
                  <a:lnTo>
                    <a:pt x="418265" y="41370"/>
                  </a:lnTo>
                  <a:lnTo>
                    <a:pt x="410597" y="30988"/>
                  </a:lnTo>
                  <a:lnTo>
                    <a:pt x="404163" y="24003"/>
                  </a:lnTo>
                  <a:close/>
                </a:path>
              </a:pathLst>
            </a:custGeom>
            <a:solidFill>
              <a:srgbClr val="FFFFFF"/>
            </a:solidFill>
          </p:spPr>
          <p:txBody>
            <a:bodyPr wrap="square" lIns="0" tIns="0" rIns="0" bIns="0" rtlCol="0"/>
            <a:lstStyle/>
            <a:p>
              <a:endParaRPr sz="2400"/>
            </a:p>
          </p:txBody>
        </p:sp>
        <p:sp>
          <p:nvSpPr>
            <p:cNvPr id="27" name="object 27"/>
            <p:cNvSpPr/>
            <p:nvPr/>
          </p:nvSpPr>
          <p:spPr>
            <a:xfrm>
              <a:off x="6644639" y="397763"/>
              <a:ext cx="565378" cy="955548"/>
            </a:xfrm>
            <a:prstGeom prst="rect">
              <a:avLst/>
            </a:prstGeom>
            <a:blipFill>
              <a:blip r:embed="rId4" cstate="print"/>
              <a:stretch>
                <a:fillRect/>
              </a:stretch>
            </a:blipFill>
          </p:spPr>
          <p:txBody>
            <a:bodyPr wrap="square" lIns="0" tIns="0" rIns="0" bIns="0" rtlCol="0"/>
            <a:lstStyle/>
            <a:p>
              <a:endParaRPr sz="2400"/>
            </a:p>
          </p:txBody>
        </p:sp>
        <p:sp>
          <p:nvSpPr>
            <p:cNvPr id="28" name="object 28"/>
            <p:cNvSpPr/>
            <p:nvPr/>
          </p:nvSpPr>
          <p:spPr>
            <a:xfrm>
              <a:off x="6704762" y="437387"/>
              <a:ext cx="451941" cy="842772"/>
            </a:xfrm>
            <a:prstGeom prst="rect">
              <a:avLst/>
            </a:prstGeom>
            <a:blipFill>
              <a:blip r:embed="rId5" cstate="print"/>
              <a:stretch>
                <a:fillRect/>
              </a:stretch>
            </a:blipFill>
          </p:spPr>
          <p:txBody>
            <a:bodyPr wrap="square" lIns="0" tIns="0" rIns="0" bIns="0" rtlCol="0"/>
            <a:lstStyle/>
            <a:p>
              <a:endParaRPr sz="2400"/>
            </a:p>
          </p:txBody>
        </p:sp>
        <p:sp>
          <p:nvSpPr>
            <p:cNvPr id="29" name="object 29"/>
            <p:cNvSpPr/>
            <p:nvPr/>
          </p:nvSpPr>
          <p:spPr>
            <a:xfrm>
              <a:off x="8328660" y="4402835"/>
              <a:ext cx="316966" cy="384098"/>
            </a:xfrm>
            <a:prstGeom prst="rect">
              <a:avLst/>
            </a:prstGeom>
            <a:blipFill>
              <a:blip r:embed="rId6" cstate="print"/>
              <a:stretch>
                <a:fillRect/>
              </a:stretch>
            </a:blipFill>
          </p:spPr>
          <p:txBody>
            <a:bodyPr wrap="square" lIns="0" tIns="0" rIns="0" bIns="0" rtlCol="0"/>
            <a:lstStyle/>
            <a:p>
              <a:endParaRPr sz="2400"/>
            </a:p>
          </p:txBody>
        </p:sp>
        <p:sp>
          <p:nvSpPr>
            <p:cNvPr id="30" name="object 30"/>
            <p:cNvSpPr/>
            <p:nvPr/>
          </p:nvSpPr>
          <p:spPr>
            <a:xfrm>
              <a:off x="8412987" y="4480560"/>
              <a:ext cx="153923" cy="195072"/>
            </a:xfrm>
            <a:prstGeom prst="rect">
              <a:avLst/>
            </a:prstGeom>
            <a:blipFill>
              <a:blip r:embed="rId7" cstate="print"/>
              <a:stretch>
                <a:fillRect/>
              </a:stretch>
            </a:blipFill>
          </p:spPr>
          <p:txBody>
            <a:bodyPr wrap="square" lIns="0" tIns="0" rIns="0" bIns="0" rtlCol="0"/>
            <a:lstStyle/>
            <a:p>
              <a:endParaRPr sz="2400"/>
            </a:p>
          </p:txBody>
        </p:sp>
        <p:sp>
          <p:nvSpPr>
            <p:cNvPr id="31" name="object 31"/>
            <p:cNvSpPr/>
            <p:nvPr/>
          </p:nvSpPr>
          <p:spPr>
            <a:xfrm>
              <a:off x="8424672" y="4480560"/>
              <a:ext cx="129539" cy="195580"/>
            </a:xfrm>
            <a:custGeom>
              <a:avLst/>
              <a:gdLst/>
              <a:ahLst/>
              <a:cxnLst/>
              <a:rect l="l" t="t" r="r" b="b"/>
              <a:pathLst>
                <a:path w="129540" h="195579">
                  <a:moveTo>
                    <a:pt x="69342"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24955" y="81768"/>
                  </a:lnTo>
                  <a:lnTo>
                    <a:pt x="19300" y="86689"/>
                  </a:lnTo>
                  <a:lnTo>
                    <a:pt x="13716" y="91579"/>
                  </a:lnTo>
                  <a:lnTo>
                    <a:pt x="10541" y="94119"/>
                  </a:lnTo>
                  <a:lnTo>
                    <a:pt x="7747" y="96646"/>
                  </a:lnTo>
                  <a:lnTo>
                    <a:pt x="4952" y="99542"/>
                  </a:lnTo>
                  <a:lnTo>
                    <a:pt x="0" y="104254"/>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80263" y="35852"/>
                  </a:lnTo>
                  <a:lnTo>
                    <a:pt x="77850" y="14871"/>
                  </a:lnTo>
                  <a:lnTo>
                    <a:pt x="77470" y="11264"/>
                  </a:lnTo>
                  <a:lnTo>
                    <a:pt x="76707" y="8000"/>
                  </a:lnTo>
                  <a:lnTo>
                    <a:pt x="75692" y="4749"/>
                  </a:lnTo>
                  <a:lnTo>
                    <a:pt x="74675" y="1625"/>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2" name="object 32"/>
            <p:cNvSpPr/>
            <p:nvPr/>
          </p:nvSpPr>
          <p:spPr>
            <a:xfrm>
              <a:off x="8424672" y="4480560"/>
              <a:ext cx="129539" cy="195580"/>
            </a:xfrm>
            <a:custGeom>
              <a:avLst/>
              <a:gdLst/>
              <a:ahLst/>
              <a:cxnLst/>
              <a:rect l="l" t="t" r="r" b="b"/>
              <a:pathLst>
                <a:path w="129540" h="195579">
                  <a:moveTo>
                    <a:pt x="72008" y="0"/>
                  </a:moveTo>
                  <a:lnTo>
                    <a:pt x="68199" y="0"/>
                  </a:lnTo>
                  <a:lnTo>
                    <a:pt x="67182" y="253"/>
                  </a:lnTo>
                  <a:lnTo>
                    <a:pt x="66167" y="761"/>
                  </a:lnTo>
                  <a:lnTo>
                    <a:pt x="60832" y="3289"/>
                  </a:lnTo>
                  <a:lnTo>
                    <a:pt x="57023" y="8000"/>
                  </a:lnTo>
                  <a:lnTo>
                    <a:pt x="56387" y="14147"/>
                  </a:lnTo>
                  <a:lnTo>
                    <a:pt x="54931" y="22295"/>
                  </a:lnTo>
                  <a:lnTo>
                    <a:pt x="53308" y="30433"/>
                  </a:lnTo>
                  <a:lnTo>
                    <a:pt x="51637" y="38570"/>
                  </a:lnTo>
                  <a:lnTo>
                    <a:pt x="50037" y="46710"/>
                  </a:lnTo>
                  <a:lnTo>
                    <a:pt x="13716" y="91579"/>
                  </a:lnTo>
                  <a:lnTo>
                    <a:pt x="10541" y="94119"/>
                  </a:lnTo>
                  <a:lnTo>
                    <a:pt x="7747" y="96646"/>
                  </a:lnTo>
                  <a:lnTo>
                    <a:pt x="4952" y="99542"/>
                  </a:lnTo>
                  <a:lnTo>
                    <a:pt x="0" y="104254"/>
                  </a:lnTo>
                  <a:lnTo>
                    <a:pt x="1397" y="112204"/>
                  </a:lnTo>
                  <a:lnTo>
                    <a:pt x="7747" y="115100"/>
                  </a:lnTo>
                  <a:lnTo>
                    <a:pt x="11937" y="116916"/>
                  </a:lnTo>
                  <a:lnTo>
                    <a:pt x="16255" y="118732"/>
                  </a:lnTo>
                  <a:lnTo>
                    <a:pt x="20827" y="120522"/>
                  </a:lnTo>
                  <a:lnTo>
                    <a:pt x="33666" y="126969"/>
                  </a:lnTo>
                  <a:lnTo>
                    <a:pt x="58420" y="161416"/>
                  </a:lnTo>
                  <a:lnTo>
                    <a:pt x="62992" y="177698"/>
                  </a:lnTo>
                  <a:lnTo>
                    <a:pt x="65531" y="185661"/>
                  </a:lnTo>
                  <a:lnTo>
                    <a:pt x="66928" y="188925"/>
                  </a:lnTo>
                  <a:lnTo>
                    <a:pt x="68325" y="191820"/>
                  </a:lnTo>
                  <a:lnTo>
                    <a:pt x="70103" y="195071"/>
                  </a:lnTo>
                  <a:lnTo>
                    <a:pt x="74675" y="190728"/>
                  </a:lnTo>
                  <a:lnTo>
                    <a:pt x="77850" y="184569"/>
                  </a:lnTo>
                  <a:lnTo>
                    <a:pt x="79248" y="178422"/>
                  </a:lnTo>
                  <a:lnTo>
                    <a:pt x="81279" y="170459"/>
                  </a:lnTo>
                  <a:lnTo>
                    <a:pt x="83820" y="162864"/>
                  </a:lnTo>
                  <a:lnTo>
                    <a:pt x="85217" y="155270"/>
                  </a:lnTo>
                  <a:lnTo>
                    <a:pt x="88560" y="144411"/>
                  </a:lnTo>
                  <a:lnTo>
                    <a:pt x="69723" y="144411"/>
                  </a:lnTo>
                  <a:lnTo>
                    <a:pt x="66167" y="138620"/>
                  </a:lnTo>
                  <a:lnTo>
                    <a:pt x="62356" y="133197"/>
                  </a:lnTo>
                  <a:lnTo>
                    <a:pt x="33400" y="107873"/>
                  </a:lnTo>
                  <a:lnTo>
                    <a:pt x="26416" y="103517"/>
                  </a:lnTo>
                  <a:lnTo>
                    <a:pt x="26797" y="103517"/>
                  </a:lnTo>
                  <a:lnTo>
                    <a:pt x="38897" y="92390"/>
                  </a:lnTo>
                  <a:lnTo>
                    <a:pt x="50164" y="80956"/>
                  </a:lnTo>
                  <a:lnTo>
                    <a:pt x="59336" y="67959"/>
                  </a:lnTo>
                  <a:lnTo>
                    <a:pt x="65150" y="52146"/>
                  </a:lnTo>
                  <a:lnTo>
                    <a:pt x="85323" y="52146"/>
                  </a:lnTo>
                  <a:lnTo>
                    <a:pt x="77774" y="14147"/>
                  </a:lnTo>
                  <a:lnTo>
                    <a:pt x="77470" y="11264"/>
                  </a:lnTo>
                  <a:lnTo>
                    <a:pt x="76707" y="8000"/>
                  </a:lnTo>
                  <a:lnTo>
                    <a:pt x="75692" y="4749"/>
                  </a:lnTo>
                  <a:lnTo>
                    <a:pt x="74675" y="1625"/>
                  </a:lnTo>
                  <a:lnTo>
                    <a:pt x="72008" y="0"/>
                  </a:lnTo>
                  <a:close/>
                </a:path>
                <a:path w="129540" h="195579">
                  <a:moveTo>
                    <a:pt x="85323" y="52146"/>
                  </a:moveTo>
                  <a:lnTo>
                    <a:pt x="65150" y="52146"/>
                  </a:lnTo>
                  <a:lnTo>
                    <a:pt x="68980" y="58592"/>
                  </a:lnTo>
                  <a:lnTo>
                    <a:pt x="98341" y="92780"/>
                  </a:lnTo>
                  <a:lnTo>
                    <a:pt x="104139" y="97726"/>
                  </a:lnTo>
                  <a:lnTo>
                    <a:pt x="92904" y="107162"/>
                  </a:lnTo>
                  <a:lnTo>
                    <a:pt x="83121" y="117816"/>
                  </a:lnTo>
                  <a:lnTo>
                    <a:pt x="75243" y="130096"/>
                  </a:lnTo>
                  <a:lnTo>
                    <a:pt x="69723" y="144411"/>
                  </a:lnTo>
                  <a:lnTo>
                    <a:pt x="88560" y="144411"/>
                  </a:lnTo>
                  <a:lnTo>
                    <a:pt x="89538" y="141235"/>
                  </a:lnTo>
                  <a:lnTo>
                    <a:pt x="96551" y="129306"/>
                  </a:lnTo>
                  <a:lnTo>
                    <a:pt x="105898" y="119142"/>
                  </a:lnTo>
                  <a:lnTo>
                    <a:pt x="117221" y="110401"/>
                  </a:lnTo>
                  <a:lnTo>
                    <a:pt x="119379" y="108953"/>
                  </a:lnTo>
                  <a:lnTo>
                    <a:pt x="121411" y="107505"/>
                  </a:lnTo>
                  <a:lnTo>
                    <a:pt x="123571" y="106057"/>
                  </a:lnTo>
                  <a:lnTo>
                    <a:pt x="129158" y="102438"/>
                  </a:lnTo>
                  <a:lnTo>
                    <a:pt x="129539" y="94119"/>
                  </a:lnTo>
                  <a:lnTo>
                    <a:pt x="124205" y="90144"/>
                  </a:lnTo>
                  <a:lnTo>
                    <a:pt x="122174" y="88684"/>
                  </a:lnTo>
                  <a:lnTo>
                    <a:pt x="119633" y="87248"/>
                  </a:lnTo>
                  <a:lnTo>
                    <a:pt x="117855" y="85788"/>
                  </a:lnTo>
                  <a:lnTo>
                    <a:pt x="111886" y="81089"/>
                  </a:lnTo>
                  <a:lnTo>
                    <a:pt x="105536" y="77101"/>
                  </a:lnTo>
                  <a:lnTo>
                    <a:pt x="100329" y="72047"/>
                  </a:lnTo>
                  <a:lnTo>
                    <a:pt x="92890" y="64612"/>
                  </a:lnTo>
                  <a:lnTo>
                    <a:pt x="87010" y="55987"/>
                  </a:lnTo>
                  <a:lnTo>
                    <a:pt x="85323" y="52146"/>
                  </a:lnTo>
                  <a:close/>
                </a:path>
              </a:pathLst>
            </a:custGeom>
            <a:solidFill>
              <a:srgbClr val="1A2546"/>
            </a:solidFill>
          </p:spPr>
          <p:txBody>
            <a:bodyPr wrap="square" lIns="0" tIns="0" rIns="0" bIns="0" rtlCol="0"/>
            <a:lstStyle/>
            <a:p>
              <a:endParaRPr sz="2400"/>
            </a:p>
          </p:txBody>
        </p:sp>
        <p:sp>
          <p:nvSpPr>
            <p:cNvPr id="33" name="object 33"/>
            <p:cNvSpPr/>
            <p:nvPr/>
          </p:nvSpPr>
          <p:spPr>
            <a:xfrm>
              <a:off x="8450579" y="4532388"/>
              <a:ext cx="78105" cy="93345"/>
            </a:xfrm>
            <a:custGeom>
              <a:avLst/>
              <a:gdLst/>
              <a:ahLst/>
              <a:cxnLst/>
              <a:rect l="l" t="t" r="r" b="b"/>
              <a:pathLst>
                <a:path w="78104" h="93345">
                  <a:moveTo>
                    <a:pt x="38480" y="0"/>
                  </a:moveTo>
                  <a:lnTo>
                    <a:pt x="32664" y="15926"/>
                  </a:lnTo>
                  <a:lnTo>
                    <a:pt x="23479" y="29019"/>
                  </a:lnTo>
                  <a:lnTo>
                    <a:pt x="12174" y="40540"/>
                  </a:lnTo>
                  <a:lnTo>
                    <a:pt x="0" y="51752"/>
                  </a:lnTo>
                  <a:lnTo>
                    <a:pt x="7112" y="56134"/>
                  </a:lnTo>
                  <a:lnTo>
                    <a:pt x="36068" y="81648"/>
                  </a:lnTo>
                  <a:lnTo>
                    <a:pt x="43052" y="92938"/>
                  </a:lnTo>
                  <a:lnTo>
                    <a:pt x="48863" y="78520"/>
                  </a:lnTo>
                  <a:lnTo>
                    <a:pt x="56864" y="66154"/>
                  </a:lnTo>
                  <a:lnTo>
                    <a:pt x="66627" y="55426"/>
                  </a:lnTo>
                  <a:lnTo>
                    <a:pt x="77724" y="45923"/>
                  </a:lnTo>
                  <a:lnTo>
                    <a:pt x="66325" y="35806"/>
                  </a:lnTo>
                  <a:lnTo>
                    <a:pt x="55499" y="25146"/>
                  </a:lnTo>
                  <a:lnTo>
                    <a:pt x="50857" y="19066"/>
                  </a:lnTo>
                  <a:lnTo>
                    <a:pt x="46466" y="12849"/>
                  </a:lnTo>
                  <a:lnTo>
                    <a:pt x="42336" y="6493"/>
                  </a:lnTo>
                  <a:lnTo>
                    <a:pt x="38480" y="0"/>
                  </a:lnTo>
                  <a:close/>
                </a:path>
              </a:pathLst>
            </a:custGeom>
            <a:solidFill>
              <a:srgbClr val="EC6A2F"/>
            </a:solidFill>
          </p:spPr>
          <p:txBody>
            <a:bodyPr wrap="square" lIns="0" tIns="0" rIns="0" bIns="0" rtlCol="0"/>
            <a:lstStyle/>
            <a:p>
              <a:endParaRPr sz="2400"/>
            </a:p>
          </p:txBody>
        </p:sp>
        <p:sp>
          <p:nvSpPr>
            <p:cNvPr id="34" name="object 34"/>
            <p:cNvSpPr/>
            <p:nvPr/>
          </p:nvSpPr>
          <p:spPr>
            <a:xfrm>
              <a:off x="8476487" y="4206240"/>
              <a:ext cx="316966" cy="385610"/>
            </a:xfrm>
            <a:prstGeom prst="rect">
              <a:avLst/>
            </a:prstGeom>
            <a:blipFill>
              <a:blip r:embed="rId8" cstate="print"/>
              <a:stretch>
                <a:fillRect/>
              </a:stretch>
            </a:blipFill>
          </p:spPr>
          <p:txBody>
            <a:bodyPr wrap="square" lIns="0" tIns="0" rIns="0" bIns="0" rtlCol="0"/>
            <a:lstStyle/>
            <a:p>
              <a:endParaRPr sz="2400"/>
            </a:p>
          </p:txBody>
        </p:sp>
        <p:sp>
          <p:nvSpPr>
            <p:cNvPr id="35" name="object 35"/>
            <p:cNvSpPr/>
            <p:nvPr/>
          </p:nvSpPr>
          <p:spPr>
            <a:xfrm>
              <a:off x="8572499" y="4283963"/>
              <a:ext cx="129539" cy="196850"/>
            </a:xfrm>
            <a:custGeom>
              <a:avLst/>
              <a:gdLst/>
              <a:ahLst/>
              <a:cxnLst/>
              <a:rect l="l" t="t" r="r" b="b"/>
              <a:pathLst>
                <a:path w="129540" h="196850">
                  <a:moveTo>
                    <a:pt x="72008"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13716" y="92290"/>
                  </a:lnTo>
                  <a:lnTo>
                    <a:pt x="10541" y="94843"/>
                  </a:lnTo>
                  <a:lnTo>
                    <a:pt x="7747" y="97409"/>
                  </a:lnTo>
                  <a:lnTo>
                    <a:pt x="4952" y="100317"/>
                  </a:lnTo>
                  <a:lnTo>
                    <a:pt x="0" y="105067"/>
                  </a:lnTo>
                  <a:lnTo>
                    <a:pt x="1397" y="113080"/>
                  </a:lnTo>
                  <a:lnTo>
                    <a:pt x="7747" y="116001"/>
                  </a:lnTo>
                  <a:lnTo>
                    <a:pt x="11938" y="117830"/>
                  </a:lnTo>
                  <a:lnTo>
                    <a:pt x="16255" y="119659"/>
                  </a:lnTo>
                  <a:lnTo>
                    <a:pt x="20827" y="121462"/>
                  </a:lnTo>
                  <a:lnTo>
                    <a:pt x="33684" y="127961"/>
                  </a:lnTo>
                  <a:lnTo>
                    <a:pt x="44529" y="137291"/>
                  </a:lnTo>
                  <a:lnTo>
                    <a:pt x="52921" y="149010"/>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8563" y="145529"/>
                  </a:lnTo>
                  <a:lnTo>
                    <a:pt x="69723" y="145529"/>
                  </a:lnTo>
                  <a:lnTo>
                    <a:pt x="66167" y="139700"/>
                  </a:lnTo>
                  <a:lnTo>
                    <a:pt x="62356" y="134239"/>
                  </a:lnTo>
                  <a:lnTo>
                    <a:pt x="33400" y="108712"/>
                  </a:lnTo>
                  <a:lnTo>
                    <a:pt x="26416" y="104330"/>
                  </a:lnTo>
                  <a:lnTo>
                    <a:pt x="26797" y="104330"/>
                  </a:lnTo>
                  <a:lnTo>
                    <a:pt x="38897" y="93111"/>
                  </a:lnTo>
                  <a:lnTo>
                    <a:pt x="50164" y="81584"/>
                  </a:lnTo>
                  <a:lnTo>
                    <a:pt x="59336" y="68486"/>
                  </a:lnTo>
                  <a:lnTo>
                    <a:pt x="65150" y="52552"/>
                  </a:lnTo>
                  <a:lnTo>
                    <a:pt x="85322" y="52552"/>
                  </a:lnTo>
                  <a:lnTo>
                    <a:pt x="77775" y="14262"/>
                  </a:lnTo>
                  <a:lnTo>
                    <a:pt x="77470" y="11341"/>
                  </a:lnTo>
                  <a:lnTo>
                    <a:pt x="76707" y="8064"/>
                  </a:lnTo>
                  <a:lnTo>
                    <a:pt x="75692" y="4787"/>
                  </a:lnTo>
                  <a:lnTo>
                    <a:pt x="74675" y="1638"/>
                  </a:lnTo>
                  <a:lnTo>
                    <a:pt x="72008" y="0"/>
                  </a:lnTo>
                  <a:close/>
                </a:path>
                <a:path w="129540" h="196850">
                  <a:moveTo>
                    <a:pt x="85322" y="52552"/>
                  </a:moveTo>
                  <a:lnTo>
                    <a:pt x="65150" y="52552"/>
                  </a:lnTo>
                  <a:lnTo>
                    <a:pt x="68980" y="59048"/>
                  </a:lnTo>
                  <a:lnTo>
                    <a:pt x="98341" y="93504"/>
                  </a:lnTo>
                  <a:lnTo>
                    <a:pt x="104140" y="98488"/>
                  </a:lnTo>
                  <a:lnTo>
                    <a:pt x="92904" y="108001"/>
                  </a:lnTo>
                  <a:lnTo>
                    <a:pt x="83121" y="118737"/>
                  </a:lnTo>
                  <a:lnTo>
                    <a:pt x="75243" y="131108"/>
                  </a:lnTo>
                  <a:lnTo>
                    <a:pt x="69723" y="145529"/>
                  </a:lnTo>
                  <a:lnTo>
                    <a:pt x="88563" y="145529"/>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92890" y="65122"/>
                  </a:lnTo>
                  <a:lnTo>
                    <a:pt x="87010" y="56427"/>
                  </a:lnTo>
                  <a:lnTo>
                    <a:pt x="85322" y="52552"/>
                  </a:lnTo>
                  <a:close/>
                </a:path>
              </a:pathLst>
            </a:custGeom>
            <a:solidFill>
              <a:srgbClr val="1A2546"/>
            </a:solidFill>
          </p:spPr>
          <p:txBody>
            <a:bodyPr wrap="square" lIns="0" tIns="0" rIns="0" bIns="0" rtlCol="0"/>
            <a:lstStyle/>
            <a:p>
              <a:endParaRPr sz="2400"/>
            </a:p>
          </p:txBody>
        </p:sp>
        <p:sp>
          <p:nvSpPr>
            <p:cNvPr id="36" name="object 36"/>
            <p:cNvSpPr/>
            <p:nvPr/>
          </p:nvSpPr>
          <p:spPr>
            <a:xfrm>
              <a:off x="8572499" y="4283963"/>
              <a:ext cx="129539" cy="196850"/>
            </a:xfrm>
            <a:custGeom>
              <a:avLst/>
              <a:gdLst/>
              <a:ahLst/>
              <a:cxnLst/>
              <a:rect l="l" t="t" r="r" b="b"/>
              <a:pathLst>
                <a:path w="129540" h="196850">
                  <a:moveTo>
                    <a:pt x="65150" y="52552"/>
                  </a:moveTo>
                  <a:lnTo>
                    <a:pt x="92614" y="88380"/>
                  </a:lnTo>
                  <a:lnTo>
                    <a:pt x="104140" y="98488"/>
                  </a:lnTo>
                  <a:lnTo>
                    <a:pt x="92904" y="108001"/>
                  </a:lnTo>
                  <a:lnTo>
                    <a:pt x="83121" y="118737"/>
                  </a:lnTo>
                  <a:lnTo>
                    <a:pt x="75243" y="131108"/>
                  </a:lnTo>
                  <a:lnTo>
                    <a:pt x="69723" y="145529"/>
                  </a:lnTo>
                  <a:lnTo>
                    <a:pt x="66167" y="139700"/>
                  </a:lnTo>
                  <a:lnTo>
                    <a:pt x="39116" y="111633"/>
                  </a:lnTo>
                  <a:lnTo>
                    <a:pt x="33400" y="108712"/>
                  </a:lnTo>
                  <a:lnTo>
                    <a:pt x="26416" y="104330"/>
                  </a:lnTo>
                  <a:lnTo>
                    <a:pt x="26797" y="104330"/>
                  </a:lnTo>
                  <a:lnTo>
                    <a:pt x="38897" y="93111"/>
                  </a:lnTo>
                  <a:lnTo>
                    <a:pt x="50164" y="81584"/>
                  </a:lnTo>
                  <a:lnTo>
                    <a:pt x="59336" y="68486"/>
                  </a:lnTo>
                  <a:lnTo>
                    <a:pt x="65150" y="52552"/>
                  </a:lnTo>
                  <a:close/>
                </a:path>
                <a:path w="129540" h="196850">
                  <a:moveTo>
                    <a:pt x="69342" y="0"/>
                  </a:moveTo>
                  <a:lnTo>
                    <a:pt x="68199" y="0"/>
                  </a:lnTo>
                  <a:lnTo>
                    <a:pt x="67182" y="254"/>
                  </a:lnTo>
                  <a:lnTo>
                    <a:pt x="66167" y="762"/>
                  </a:lnTo>
                  <a:lnTo>
                    <a:pt x="60832" y="3314"/>
                  </a:lnTo>
                  <a:lnTo>
                    <a:pt x="57023" y="8064"/>
                  </a:lnTo>
                  <a:lnTo>
                    <a:pt x="56388" y="14262"/>
                  </a:lnTo>
                  <a:lnTo>
                    <a:pt x="54931" y="22468"/>
                  </a:lnTo>
                  <a:lnTo>
                    <a:pt x="53308" y="30670"/>
                  </a:lnTo>
                  <a:lnTo>
                    <a:pt x="51637" y="38872"/>
                  </a:lnTo>
                  <a:lnTo>
                    <a:pt x="50038" y="47078"/>
                  </a:lnTo>
                  <a:lnTo>
                    <a:pt x="24955" y="82408"/>
                  </a:lnTo>
                  <a:lnTo>
                    <a:pt x="19300" y="87368"/>
                  </a:lnTo>
                  <a:lnTo>
                    <a:pt x="13716" y="92290"/>
                  </a:lnTo>
                  <a:lnTo>
                    <a:pt x="10541" y="94843"/>
                  </a:lnTo>
                  <a:lnTo>
                    <a:pt x="7747" y="97409"/>
                  </a:lnTo>
                  <a:lnTo>
                    <a:pt x="4952" y="100317"/>
                  </a:lnTo>
                  <a:lnTo>
                    <a:pt x="0" y="105067"/>
                  </a:lnTo>
                  <a:lnTo>
                    <a:pt x="20827" y="121462"/>
                  </a:lnTo>
                  <a:lnTo>
                    <a:pt x="33684" y="127961"/>
                  </a:lnTo>
                  <a:lnTo>
                    <a:pt x="58420" y="162674"/>
                  </a:lnTo>
                  <a:lnTo>
                    <a:pt x="61928" y="175036"/>
                  </a:lnTo>
                  <a:lnTo>
                    <a:pt x="63688" y="181096"/>
                  </a:lnTo>
                  <a:lnTo>
                    <a:pt x="65531" y="187121"/>
                  </a:lnTo>
                  <a:lnTo>
                    <a:pt x="66928" y="190398"/>
                  </a:lnTo>
                  <a:lnTo>
                    <a:pt x="68325" y="193319"/>
                  </a:lnTo>
                  <a:lnTo>
                    <a:pt x="70103" y="196596"/>
                  </a:lnTo>
                  <a:lnTo>
                    <a:pt x="74675" y="192214"/>
                  </a:lnTo>
                  <a:lnTo>
                    <a:pt x="77850" y="186016"/>
                  </a:lnTo>
                  <a:lnTo>
                    <a:pt x="79248" y="179819"/>
                  </a:lnTo>
                  <a:lnTo>
                    <a:pt x="81279" y="171792"/>
                  </a:lnTo>
                  <a:lnTo>
                    <a:pt x="83820" y="164147"/>
                  </a:lnTo>
                  <a:lnTo>
                    <a:pt x="85217" y="156476"/>
                  </a:lnTo>
                  <a:lnTo>
                    <a:pt x="89538" y="142336"/>
                  </a:lnTo>
                  <a:lnTo>
                    <a:pt x="96551" y="130317"/>
                  </a:lnTo>
                  <a:lnTo>
                    <a:pt x="105898" y="120075"/>
                  </a:lnTo>
                  <a:lnTo>
                    <a:pt x="117221" y="111264"/>
                  </a:lnTo>
                  <a:lnTo>
                    <a:pt x="119379" y="109804"/>
                  </a:lnTo>
                  <a:lnTo>
                    <a:pt x="121411" y="108343"/>
                  </a:lnTo>
                  <a:lnTo>
                    <a:pt x="123571" y="106883"/>
                  </a:lnTo>
                  <a:lnTo>
                    <a:pt x="129158" y="103238"/>
                  </a:lnTo>
                  <a:lnTo>
                    <a:pt x="129540" y="94843"/>
                  </a:lnTo>
                  <a:lnTo>
                    <a:pt x="124205" y="90843"/>
                  </a:lnTo>
                  <a:lnTo>
                    <a:pt x="122174" y="89382"/>
                  </a:lnTo>
                  <a:lnTo>
                    <a:pt x="119633" y="87922"/>
                  </a:lnTo>
                  <a:lnTo>
                    <a:pt x="117855" y="86461"/>
                  </a:lnTo>
                  <a:lnTo>
                    <a:pt x="111886" y="81724"/>
                  </a:lnTo>
                  <a:lnTo>
                    <a:pt x="105536" y="77711"/>
                  </a:lnTo>
                  <a:lnTo>
                    <a:pt x="100329" y="72618"/>
                  </a:lnTo>
                  <a:lnTo>
                    <a:pt x="80264" y="36131"/>
                  </a:lnTo>
                  <a:lnTo>
                    <a:pt x="77850" y="14986"/>
                  </a:lnTo>
                  <a:lnTo>
                    <a:pt x="77470" y="11341"/>
                  </a:lnTo>
                  <a:lnTo>
                    <a:pt x="76707" y="8064"/>
                  </a:lnTo>
                  <a:lnTo>
                    <a:pt x="75692" y="4787"/>
                  </a:lnTo>
                  <a:lnTo>
                    <a:pt x="74675" y="1638"/>
                  </a:lnTo>
                  <a:lnTo>
                    <a:pt x="72008" y="0"/>
                  </a:lnTo>
                  <a:lnTo>
                    <a:pt x="69342" y="0"/>
                  </a:lnTo>
                  <a:close/>
                </a:path>
              </a:pathLst>
            </a:custGeom>
            <a:ln w="76200">
              <a:solidFill>
                <a:srgbClr val="FFFCFD"/>
              </a:solidFill>
            </a:ln>
          </p:spPr>
          <p:txBody>
            <a:bodyPr wrap="square" lIns="0" tIns="0" rIns="0" bIns="0" rtlCol="0"/>
            <a:lstStyle/>
            <a:p>
              <a:endParaRPr sz="2400"/>
            </a:p>
          </p:txBody>
        </p:sp>
        <p:sp>
          <p:nvSpPr>
            <p:cNvPr id="37" name="object 37"/>
            <p:cNvSpPr/>
            <p:nvPr/>
          </p:nvSpPr>
          <p:spPr>
            <a:xfrm>
              <a:off x="8572499" y="4283963"/>
              <a:ext cx="129540" cy="196596"/>
            </a:xfrm>
            <a:prstGeom prst="rect">
              <a:avLst/>
            </a:prstGeom>
            <a:blipFill>
              <a:blip r:embed="rId9" cstate="print"/>
              <a:stretch>
                <a:fillRect/>
              </a:stretch>
            </a:blipFill>
          </p:spPr>
          <p:txBody>
            <a:bodyPr wrap="square" lIns="0" tIns="0" rIns="0" bIns="0" rtlCol="0"/>
            <a:lstStyle/>
            <a:p>
              <a:endParaRPr sz="2400"/>
            </a:p>
          </p:txBody>
        </p:sp>
        <p:sp>
          <p:nvSpPr>
            <p:cNvPr id="38" name="object 38"/>
            <p:cNvSpPr/>
            <p:nvPr/>
          </p:nvSpPr>
          <p:spPr>
            <a:xfrm>
              <a:off x="1566671" y="672109"/>
              <a:ext cx="344398" cy="326110"/>
            </a:xfrm>
            <a:prstGeom prst="rect">
              <a:avLst/>
            </a:prstGeom>
            <a:blipFill>
              <a:blip r:embed="rId10" cstate="print"/>
              <a:stretch>
                <a:fillRect/>
              </a:stretch>
            </a:blipFill>
          </p:spPr>
          <p:txBody>
            <a:bodyPr wrap="square" lIns="0" tIns="0" rIns="0" bIns="0" rtlCol="0"/>
            <a:lstStyle/>
            <a:p>
              <a:endParaRPr sz="2400"/>
            </a:p>
          </p:txBody>
        </p:sp>
        <p:sp>
          <p:nvSpPr>
            <p:cNvPr id="39" name="object 39"/>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0" name="object 40"/>
            <p:cNvSpPr/>
            <p:nvPr/>
          </p:nvSpPr>
          <p:spPr>
            <a:xfrm>
              <a:off x="1663699" y="749807"/>
              <a:ext cx="154305" cy="137160"/>
            </a:xfrm>
            <a:custGeom>
              <a:avLst/>
              <a:gdLst/>
              <a:ahLst/>
              <a:cxnLst/>
              <a:rect l="l" t="t" r="r" b="b"/>
              <a:pathLst>
                <a:path w="154305" h="137159">
                  <a:moveTo>
                    <a:pt x="123317" y="77215"/>
                  </a:moveTo>
                  <a:lnTo>
                    <a:pt x="94995" y="105155"/>
                  </a:lnTo>
                  <a:lnTo>
                    <a:pt x="88392" y="106552"/>
                  </a:lnTo>
                  <a:lnTo>
                    <a:pt x="85979" y="106171"/>
                  </a:lnTo>
                  <a:lnTo>
                    <a:pt x="84581" y="105917"/>
                  </a:lnTo>
                  <a:lnTo>
                    <a:pt x="71459" y="104431"/>
                  </a:lnTo>
                  <a:lnTo>
                    <a:pt x="58943" y="100504"/>
                  </a:lnTo>
                  <a:lnTo>
                    <a:pt x="47309" y="94077"/>
                  </a:lnTo>
                  <a:lnTo>
                    <a:pt x="36830" y="85089"/>
                  </a:lnTo>
                  <a:lnTo>
                    <a:pt x="33400" y="82676"/>
                  </a:lnTo>
                  <a:lnTo>
                    <a:pt x="31876" y="77724"/>
                  </a:lnTo>
                  <a:lnTo>
                    <a:pt x="32766" y="73025"/>
                  </a:lnTo>
                  <a:lnTo>
                    <a:pt x="33019" y="71246"/>
                  </a:lnTo>
                  <a:lnTo>
                    <a:pt x="33527" y="69595"/>
                  </a:lnTo>
                  <a:lnTo>
                    <a:pt x="34543" y="67944"/>
                  </a:lnTo>
                  <a:lnTo>
                    <a:pt x="37512" y="61958"/>
                  </a:lnTo>
                  <a:lnTo>
                    <a:pt x="64210" y="34204"/>
                  </a:lnTo>
                  <a:lnTo>
                    <a:pt x="82550" y="30972"/>
                  </a:lnTo>
                  <a:lnTo>
                    <a:pt x="100413" y="36097"/>
                  </a:lnTo>
                  <a:lnTo>
                    <a:pt x="114681" y="49402"/>
                  </a:lnTo>
                  <a:lnTo>
                    <a:pt x="119512" y="55856"/>
                  </a:lnTo>
                  <a:lnTo>
                    <a:pt x="122475" y="62833"/>
                  </a:lnTo>
                  <a:lnTo>
                    <a:pt x="123699" y="70048"/>
                  </a:lnTo>
                  <a:lnTo>
                    <a:pt x="123317" y="77215"/>
                  </a:lnTo>
                  <a:close/>
                </a:path>
                <a:path w="154305" h="137159">
                  <a:moveTo>
                    <a:pt x="153669" y="77724"/>
                  </a:moveTo>
                  <a:lnTo>
                    <a:pt x="153797" y="76962"/>
                  </a:lnTo>
                  <a:lnTo>
                    <a:pt x="153924" y="76072"/>
                  </a:lnTo>
                  <a:lnTo>
                    <a:pt x="154050" y="75183"/>
                  </a:lnTo>
                  <a:lnTo>
                    <a:pt x="130635" y="22637"/>
                  </a:lnTo>
                  <a:lnTo>
                    <a:pt x="77977" y="762"/>
                  </a:lnTo>
                  <a:lnTo>
                    <a:pt x="75437" y="380"/>
                  </a:lnTo>
                  <a:lnTo>
                    <a:pt x="73025" y="0"/>
                  </a:lnTo>
                  <a:lnTo>
                    <a:pt x="70231" y="762"/>
                  </a:lnTo>
                  <a:lnTo>
                    <a:pt x="67563" y="1650"/>
                  </a:lnTo>
                  <a:lnTo>
                    <a:pt x="64897" y="2412"/>
                  </a:lnTo>
                  <a:lnTo>
                    <a:pt x="25796" y="24764"/>
                  </a:lnTo>
                  <a:lnTo>
                    <a:pt x="2539" y="59943"/>
                  </a:lnTo>
                  <a:lnTo>
                    <a:pt x="0" y="72262"/>
                  </a:lnTo>
                  <a:lnTo>
                    <a:pt x="635" y="78231"/>
                  </a:lnTo>
                  <a:lnTo>
                    <a:pt x="3429" y="84581"/>
                  </a:lnTo>
                  <a:lnTo>
                    <a:pt x="5968" y="92709"/>
                  </a:lnTo>
                  <a:lnTo>
                    <a:pt x="46974" y="127587"/>
                  </a:lnTo>
                  <a:lnTo>
                    <a:pt x="83312" y="136651"/>
                  </a:lnTo>
                  <a:lnTo>
                    <a:pt x="108289" y="132552"/>
                  </a:lnTo>
                  <a:lnTo>
                    <a:pt x="129492" y="120237"/>
                  </a:lnTo>
                  <a:lnTo>
                    <a:pt x="145194" y="101397"/>
                  </a:lnTo>
                  <a:lnTo>
                    <a:pt x="153669" y="77724"/>
                  </a:lnTo>
                  <a:close/>
                </a:path>
              </a:pathLst>
            </a:custGeom>
            <a:ln w="76200">
              <a:solidFill>
                <a:srgbClr val="FFFCFD"/>
              </a:solidFill>
            </a:ln>
          </p:spPr>
          <p:txBody>
            <a:bodyPr wrap="square" lIns="0" tIns="0" rIns="0" bIns="0" rtlCol="0"/>
            <a:lstStyle/>
            <a:p>
              <a:endParaRPr sz="2400"/>
            </a:p>
          </p:txBody>
        </p:sp>
        <p:sp>
          <p:nvSpPr>
            <p:cNvPr id="41" name="object 41"/>
            <p:cNvSpPr/>
            <p:nvPr/>
          </p:nvSpPr>
          <p:spPr>
            <a:xfrm>
              <a:off x="1825751" y="1018006"/>
              <a:ext cx="307822" cy="304825"/>
            </a:xfrm>
            <a:prstGeom prst="rect">
              <a:avLst/>
            </a:prstGeom>
            <a:blipFill>
              <a:blip r:embed="rId11" cstate="print"/>
              <a:stretch>
                <a:fillRect/>
              </a:stretch>
            </a:blipFill>
          </p:spPr>
          <p:txBody>
            <a:bodyPr wrap="square" lIns="0" tIns="0" rIns="0" bIns="0" rtlCol="0"/>
            <a:lstStyle/>
            <a:p>
              <a:endParaRPr sz="2400"/>
            </a:p>
          </p:txBody>
        </p:sp>
        <p:sp>
          <p:nvSpPr>
            <p:cNvPr id="42" name="object 42"/>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43" name="object 43"/>
            <p:cNvSpPr/>
            <p:nvPr/>
          </p:nvSpPr>
          <p:spPr>
            <a:xfrm>
              <a:off x="1923569" y="1096390"/>
              <a:ext cx="117475" cy="114935"/>
            </a:xfrm>
            <a:custGeom>
              <a:avLst/>
              <a:gdLst/>
              <a:ahLst/>
              <a:cxnLst/>
              <a:rect l="l" t="t" r="r" b="b"/>
              <a:pathLst>
                <a:path w="117475" h="114934">
                  <a:moveTo>
                    <a:pt x="85951" y="68453"/>
                  </a:moveTo>
                  <a:lnTo>
                    <a:pt x="82595" y="76967"/>
                  </a:lnTo>
                  <a:lnTo>
                    <a:pt x="76251" y="83327"/>
                  </a:lnTo>
                  <a:lnTo>
                    <a:pt x="67931" y="86758"/>
                  </a:lnTo>
                  <a:lnTo>
                    <a:pt x="58646" y="86487"/>
                  </a:lnTo>
                  <a:lnTo>
                    <a:pt x="26769" y="64516"/>
                  </a:lnTo>
                  <a:lnTo>
                    <a:pt x="25245" y="58166"/>
                  </a:lnTo>
                  <a:lnTo>
                    <a:pt x="26134" y="52450"/>
                  </a:lnTo>
                  <a:lnTo>
                    <a:pt x="51280" y="31242"/>
                  </a:lnTo>
                  <a:lnTo>
                    <a:pt x="63091" y="34357"/>
                  </a:lnTo>
                  <a:lnTo>
                    <a:pt x="73378" y="40925"/>
                  </a:lnTo>
                  <a:lnTo>
                    <a:pt x="81283" y="50208"/>
                  </a:lnTo>
                  <a:lnTo>
                    <a:pt x="85951" y="61468"/>
                  </a:lnTo>
                  <a:lnTo>
                    <a:pt x="86332" y="63881"/>
                  </a:lnTo>
                  <a:lnTo>
                    <a:pt x="86332" y="66294"/>
                  </a:lnTo>
                  <a:lnTo>
                    <a:pt x="85951" y="68453"/>
                  </a:lnTo>
                </a:path>
                <a:path w="117475" h="114934">
                  <a:moveTo>
                    <a:pt x="116050" y="74168"/>
                  </a:moveTo>
                  <a:lnTo>
                    <a:pt x="117066" y="68325"/>
                  </a:lnTo>
                  <a:lnTo>
                    <a:pt x="116812" y="62230"/>
                  </a:lnTo>
                  <a:lnTo>
                    <a:pt x="115161" y="56134"/>
                  </a:lnTo>
                  <a:lnTo>
                    <a:pt x="92301" y="19224"/>
                  </a:lnTo>
                  <a:lnTo>
                    <a:pt x="53820" y="888"/>
                  </a:lnTo>
                  <a:lnTo>
                    <a:pt x="48867" y="0"/>
                  </a:lnTo>
                  <a:lnTo>
                    <a:pt x="44930" y="635"/>
                  </a:lnTo>
                  <a:lnTo>
                    <a:pt x="40866" y="1270"/>
                  </a:lnTo>
                  <a:lnTo>
                    <a:pt x="5415" y="31934"/>
                  </a:lnTo>
                  <a:lnTo>
                    <a:pt x="0" y="53832"/>
                  </a:lnTo>
                  <a:lnTo>
                    <a:pt x="99" y="60769"/>
                  </a:lnTo>
                  <a:lnTo>
                    <a:pt x="29023" y="103298"/>
                  </a:lnTo>
                  <a:lnTo>
                    <a:pt x="66774" y="114808"/>
                  </a:lnTo>
                  <a:lnTo>
                    <a:pt x="75394" y="113609"/>
                  </a:lnTo>
                  <a:lnTo>
                    <a:pt x="110128" y="89757"/>
                  </a:lnTo>
                  <a:lnTo>
                    <a:pt x="113881" y="82248"/>
                  </a:lnTo>
                  <a:lnTo>
                    <a:pt x="116050" y="74168"/>
                  </a:lnTo>
                </a:path>
              </a:pathLst>
            </a:custGeom>
            <a:ln w="76200">
              <a:solidFill>
                <a:srgbClr val="FFFCFD"/>
              </a:solidFill>
            </a:ln>
          </p:spPr>
          <p:txBody>
            <a:bodyPr wrap="square" lIns="0" tIns="0" rIns="0" bIns="0" rtlCol="0"/>
            <a:lstStyle/>
            <a:p>
              <a:endParaRPr sz="2400"/>
            </a:p>
          </p:txBody>
        </p:sp>
        <p:sp>
          <p:nvSpPr>
            <p:cNvPr id="44" name="object 44"/>
            <p:cNvSpPr/>
            <p:nvPr/>
          </p:nvSpPr>
          <p:spPr>
            <a:xfrm>
              <a:off x="1520951" y="1053122"/>
              <a:ext cx="310959" cy="318477"/>
            </a:xfrm>
            <a:prstGeom prst="rect">
              <a:avLst/>
            </a:prstGeom>
            <a:blipFill>
              <a:blip r:embed="rId12" cstate="print"/>
              <a:stretch>
                <a:fillRect/>
              </a:stretch>
            </a:blipFill>
          </p:spPr>
          <p:txBody>
            <a:bodyPr wrap="square" lIns="0" tIns="0" rIns="0" bIns="0" rtlCol="0"/>
            <a:lstStyle/>
            <a:p>
              <a:endParaRPr sz="2400"/>
            </a:p>
          </p:txBody>
        </p:sp>
        <p:sp>
          <p:nvSpPr>
            <p:cNvPr id="45" name="object 45"/>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46" name="object 46"/>
            <p:cNvSpPr/>
            <p:nvPr/>
          </p:nvSpPr>
          <p:spPr>
            <a:xfrm>
              <a:off x="1618868" y="1131633"/>
              <a:ext cx="119380" cy="127635"/>
            </a:xfrm>
            <a:custGeom>
              <a:avLst/>
              <a:gdLst/>
              <a:ahLst/>
              <a:cxnLst/>
              <a:rect l="l" t="t" r="r" b="b"/>
              <a:pathLst>
                <a:path w="119380" h="127634">
                  <a:moveTo>
                    <a:pt x="90169" y="75247"/>
                  </a:moveTo>
                  <a:lnTo>
                    <a:pt x="87282" y="83183"/>
                  </a:lnTo>
                  <a:lnTo>
                    <a:pt x="81835" y="89963"/>
                  </a:lnTo>
                  <a:lnTo>
                    <a:pt x="74364" y="94910"/>
                  </a:lnTo>
                  <a:lnTo>
                    <a:pt x="65405" y="97345"/>
                  </a:lnTo>
                  <a:lnTo>
                    <a:pt x="49424" y="94313"/>
                  </a:lnTo>
                  <a:lnTo>
                    <a:pt x="37195" y="85280"/>
                  </a:lnTo>
                  <a:lnTo>
                    <a:pt x="29989" y="72056"/>
                  </a:lnTo>
                  <a:lnTo>
                    <a:pt x="29082" y="56451"/>
                  </a:lnTo>
                  <a:lnTo>
                    <a:pt x="29591" y="54038"/>
                  </a:lnTo>
                  <a:lnTo>
                    <a:pt x="30225" y="51625"/>
                  </a:lnTo>
                  <a:lnTo>
                    <a:pt x="31114" y="49212"/>
                  </a:lnTo>
                  <a:lnTo>
                    <a:pt x="40124" y="36439"/>
                  </a:lnTo>
                  <a:lnTo>
                    <a:pt x="53562" y="31035"/>
                  </a:lnTo>
                  <a:lnTo>
                    <a:pt x="67905" y="33228"/>
                  </a:lnTo>
                  <a:lnTo>
                    <a:pt x="90424" y="70802"/>
                  </a:lnTo>
                  <a:lnTo>
                    <a:pt x="90424" y="72326"/>
                  </a:lnTo>
                  <a:lnTo>
                    <a:pt x="90424" y="73723"/>
                  </a:lnTo>
                  <a:lnTo>
                    <a:pt x="90169" y="75247"/>
                  </a:lnTo>
                  <a:close/>
                </a:path>
                <a:path w="119380" h="127634">
                  <a:moveTo>
                    <a:pt x="119380" y="81978"/>
                  </a:moveTo>
                  <a:lnTo>
                    <a:pt x="111156" y="34432"/>
                  </a:lnTo>
                  <a:lnTo>
                    <a:pt x="74930" y="2603"/>
                  </a:lnTo>
                  <a:lnTo>
                    <a:pt x="61985" y="0"/>
                  </a:lnTo>
                  <a:lnTo>
                    <a:pt x="49006" y="253"/>
                  </a:lnTo>
                  <a:lnTo>
                    <a:pt x="9032" y="25400"/>
                  </a:lnTo>
                  <a:lnTo>
                    <a:pt x="0" y="51244"/>
                  </a:lnTo>
                  <a:lnTo>
                    <a:pt x="0" y="56578"/>
                  </a:lnTo>
                  <a:lnTo>
                    <a:pt x="634" y="62039"/>
                  </a:lnTo>
                  <a:lnTo>
                    <a:pt x="1793" y="81539"/>
                  </a:lnTo>
                  <a:lnTo>
                    <a:pt x="9239" y="99171"/>
                  </a:lnTo>
                  <a:lnTo>
                    <a:pt x="22066" y="113349"/>
                  </a:lnTo>
                  <a:lnTo>
                    <a:pt x="39369" y="122491"/>
                  </a:lnTo>
                  <a:lnTo>
                    <a:pt x="64758" y="127631"/>
                  </a:lnTo>
                  <a:lnTo>
                    <a:pt x="88550" y="121983"/>
                  </a:lnTo>
                  <a:lnTo>
                    <a:pt x="107628" y="107096"/>
                  </a:lnTo>
                  <a:lnTo>
                    <a:pt x="118872" y="84518"/>
                  </a:lnTo>
                  <a:lnTo>
                    <a:pt x="119125" y="83629"/>
                  </a:lnTo>
                  <a:lnTo>
                    <a:pt x="119253" y="82740"/>
                  </a:lnTo>
                  <a:lnTo>
                    <a:pt x="119380" y="81978"/>
                  </a:lnTo>
                  <a:close/>
                </a:path>
              </a:pathLst>
            </a:custGeom>
            <a:ln w="76200">
              <a:solidFill>
                <a:srgbClr val="FFFCFD"/>
              </a:solidFill>
            </a:ln>
          </p:spPr>
          <p:txBody>
            <a:bodyPr wrap="square" lIns="0" tIns="0" rIns="0" bIns="0" rtlCol="0"/>
            <a:lstStyle/>
            <a:p>
              <a:endParaRPr sz="2400"/>
            </a:p>
          </p:txBody>
        </p:sp>
        <p:sp>
          <p:nvSpPr>
            <p:cNvPr id="47" name="object 47"/>
            <p:cNvSpPr/>
            <p:nvPr/>
          </p:nvSpPr>
          <p:spPr>
            <a:xfrm>
              <a:off x="1663781" y="749807"/>
              <a:ext cx="154305" cy="137160"/>
            </a:xfrm>
            <a:custGeom>
              <a:avLst/>
              <a:gdLst/>
              <a:ahLst/>
              <a:cxnLst/>
              <a:rect l="l" t="t" r="r" b="b"/>
              <a:pathLst>
                <a:path w="154305" h="137159">
                  <a:moveTo>
                    <a:pt x="72943" y="0"/>
                  </a:moveTo>
                  <a:lnTo>
                    <a:pt x="70149" y="762"/>
                  </a:lnTo>
                  <a:lnTo>
                    <a:pt x="67482" y="1650"/>
                  </a:lnTo>
                  <a:lnTo>
                    <a:pt x="64815" y="2412"/>
                  </a:lnTo>
                  <a:lnTo>
                    <a:pt x="25715" y="24764"/>
                  </a:lnTo>
                  <a:lnTo>
                    <a:pt x="2458" y="59943"/>
                  </a:lnTo>
                  <a:lnTo>
                    <a:pt x="0" y="73025"/>
                  </a:lnTo>
                  <a:lnTo>
                    <a:pt x="553" y="78231"/>
                  </a:lnTo>
                  <a:lnTo>
                    <a:pt x="3347" y="84581"/>
                  </a:lnTo>
                  <a:lnTo>
                    <a:pt x="5887" y="92709"/>
                  </a:lnTo>
                  <a:lnTo>
                    <a:pt x="46893" y="127587"/>
                  </a:lnTo>
                  <a:lnTo>
                    <a:pt x="83230" y="136651"/>
                  </a:lnTo>
                  <a:lnTo>
                    <a:pt x="108208" y="132552"/>
                  </a:lnTo>
                  <a:lnTo>
                    <a:pt x="129411" y="120237"/>
                  </a:lnTo>
                  <a:lnTo>
                    <a:pt x="140816" y="106552"/>
                  </a:lnTo>
                  <a:lnTo>
                    <a:pt x="88310" y="106552"/>
                  </a:lnTo>
                  <a:lnTo>
                    <a:pt x="85897" y="106171"/>
                  </a:lnTo>
                  <a:lnTo>
                    <a:pt x="84500" y="105917"/>
                  </a:lnTo>
                  <a:lnTo>
                    <a:pt x="71378" y="104431"/>
                  </a:lnTo>
                  <a:lnTo>
                    <a:pt x="58862" y="100504"/>
                  </a:lnTo>
                  <a:lnTo>
                    <a:pt x="47228" y="94077"/>
                  </a:lnTo>
                  <a:lnTo>
                    <a:pt x="36748" y="85089"/>
                  </a:lnTo>
                  <a:lnTo>
                    <a:pt x="33319" y="82676"/>
                  </a:lnTo>
                  <a:lnTo>
                    <a:pt x="31795" y="77724"/>
                  </a:lnTo>
                  <a:lnTo>
                    <a:pt x="32684" y="73025"/>
                  </a:lnTo>
                  <a:lnTo>
                    <a:pt x="32938" y="71246"/>
                  </a:lnTo>
                  <a:lnTo>
                    <a:pt x="33446" y="69595"/>
                  </a:lnTo>
                  <a:lnTo>
                    <a:pt x="34462" y="67944"/>
                  </a:lnTo>
                  <a:lnTo>
                    <a:pt x="37431" y="61958"/>
                  </a:lnTo>
                  <a:lnTo>
                    <a:pt x="64129" y="34204"/>
                  </a:lnTo>
                  <a:lnTo>
                    <a:pt x="82468" y="30972"/>
                  </a:lnTo>
                  <a:lnTo>
                    <a:pt x="136379" y="30972"/>
                  </a:lnTo>
                  <a:lnTo>
                    <a:pt x="130554" y="22637"/>
                  </a:lnTo>
                  <a:lnTo>
                    <a:pt x="106803" y="6782"/>
                  </a:lnTo>
                  <a:lnTo>
                    <a:pt x="77896" y="762"/>
                  </a:lnTo>
                  <a:lnTo>
                    <a:pt x="72943" y="0"/>
                  </a:lnTo>
                  <a:close/>
                </a:path>
                <a:path w="154305" h="137159">
                  <a:moveTo>
                    <a:pt x="136379" y="30972"/>
                  </a:moveTo>
                  <a:lnTo>
                    <a:pt x="82468" y="30972"/>
                  </a:lnTo>
                  <a:lnTo>
                    <a:pt x="100332" y="36097"/>
                  </a:lnTo>
                  <a:lnTo>
                    <a:pt x="114599" y="49402"/>
                  </a:lnTo>
                  <a:lnTo>
                    <a:pt x="119431" y="55856"/>
                  </a:lnTo>
                  <a:lnTo>
                    <a:pt x="122394" y="62833"/>
                  </a:lnTo>
                  <a:lnTo>
                    <a:pt x="123542" y="69595"/>
                  </a:lnTo>
                  <a:lnTo>
                    <a:pt x="123554" y="71246"/>
                  </a:lnTo>
                  <a:lnTo>
                    <a:pt x="123235" y="77215"/>
                  </a:lnTo>
                  <a:lnTo>
                    <a:pt x="94914" y="105155"/>
                  </a:lnTo>
                  <a:lnTo>
                    <a:pt x="88310" y="106552"/>
                  </a:lnTo>
                  <a:lnTo>
                    <a:pt x="140816" y="106552"/>
                  </a:lnTo>
                  <a:lnTo>
                    <a:pt x="145113" y="101397"/>
                  </a:lnTo>
                  <a:lnTo>
                    <a:pt x="153588" y="77724"/>
                  </a:lnTo>
                  <a:lnTo>
                    <a:pt x="153969" y="75183"/>
                  </a:lnTo>
                  <a:lnTo>
                    <a:pt x="146994" y="46160"/>
                  </a:lnTo>
                  <a:lnTo>
                    <a:pt x="136379" y="30972"/>
                  </a:lnTo>
                  <a:close/>
                </a:path>
              </a:pathLst>
            </a:custGeom>
            <a:solidFill>
              <a:srgbClr val="1A2546"/>
            </a:solidFill>
          </p:spPr>
          <p:txBody>
            <a:bodyPr wrap="square" lIns="0" tIns="0" rIns="0" bIns="0" rtlCol="0"/>
            <a:lstStyle/>
            <a:p>
              <a:endParaRPr sz="2400"/>
            </a:p>
          </p:txBody>
        </p:sp>
        <p:sp>
          <p:nvSpPr>
            <p:cNvPr id="48" name="object 48"/>
            <p:cNvSpPr/>
            <p:nvPr/>
          </p:nvSpPr>
          <p:spPr>
            <a:xfrm>
              <a:off x="1694434" y="780780"/>
              <a:ext cx="93345" cy="76200"/>
            </a:xfrm>
            <a:custGeom>
              <a:avLst/>
              <a:gdLst/>
              <a:ahLst/>
              <a:cxnLst/>
              <a:rect l="l" t="t" r="r" b="b"/>
              <a:pathLst>
                <a:path w="93344" h="76200">
                  <a:moveTo>
                    <a:pt x="51816" y="0"/>
                  </a:moveTo>
                  <a:lnTo>
                    <a:pt x="13327" y="20022"/>
                  </a:lnTo>
                  <a:lnTo>
                    <a:pt x="0" y="46370"/>
                  </a:lnTo>
                  <a:lnTo>
                    <a:pt x="1778" y="51450"/>
                  </a:lnTo>
                  <a:lnTo>
                    <a:pt x="6096" y="54117"/>
                  </a:lnTo>
                  <a:lnTo>
                    <a:pt x="16575" y="63105"/>
                  </a:lnTo>
                  <a:lnTo>
                    <a:pt x="28209" y="69532"/>
                  </a:lnTo>
                  <a:lnTo>
                    <a:pt x="40725" y="73459"/>
                  </a:lnTo>
                  <a:lnTo>
                    <a:pt x="53848" y="74945"/>
                  </a:lnTo>
                  <a:lnTo>
                    <a:pt x="57658" y="75580"/>
                  </a:lnTo>
                  <a:lnTo>
                    <a:pt x="60325" y="74818"/>
                  </a:lnTo>
                  <a:lnTo>
                    <a:pt x="64262" y="74183"/>
                  </a:lnTo>
                  <a:lnTo>
                    <a:pt x="74955" y="70568"/>
                  </a:lnTo>
                  <a:lnTo>
                    <a:pt x="83423" y="64214"/>
                  </a:lnTo>
                  <a:lnTo>
                    <a:pt x="89390" y="55860"/>
                  </a:lnTo>
                  <a:lnTo>
                    <a:pt x="92583" y="46243"/>
                  </a:lnTo>
                  <a:lnTo>
                    <a:pt x="92965" y="39076"/>
                  </a:lnTo>
                  <a:lnTo>
                    <a:pt x="91741" y="31861"/>
                  </a:lnTo>
                  <a:lnTo>
                    <a:pt x="88778" y="24884"/>
                  </a:lnTo>
                  <a:lnTo>
                    <a:pt x="83947" y="18430"/>
                  </a:lnTo>
                  <a:lnTo>
                    <a:pt x="69679" y="5125"/>
                  </a:lnTo>
                  <a:lnTo>
                    <a:pt x="51816" y="0"/>
                  </a:lnTo>
                  <a:close/>
                </a:path>
              </a:pathLst>
            </a:custGeom>
            <a:solidFill>
              <a:srgbClr val="FDC92A"/>
            </a:solidFill>
          </p:spPr>
          <p:txBody>
            <a:bodyPr wrap="square" lIns="0" tIns="0" rIns="0" bIns="0" rtlCol="0"/>
            <a:lstStyle/>
            <a:p>
              <a:endParaRPr sz="2400"/>
            </a:p>
          </p:txBody>
        </p:sp>
        <p:sp>
          <p:nvSpPr>
            <p:cNvPr id="49" name="object 49"/>
            <p:cNvSpPr/>
            <p:nvPr/>
          </p:nvSpPr>
          <p:spPr>
            <a:xfrm>
              <a:off x="1923668" y="1096390"/>
              <a:ext cx="117475" cy="114935"/>
            </a:xfrm>
            <a:custGeom>
              <a:avLst/>
              <a:gdLst/>
              <a:ahLst/>
              <a:cxnLst/>
              <a:rect l="l" t="t" r="r" b="b"/>
              <a:pathLst>
                <a:path w="117475" h="114934">
                  <a:moveTo>
                    <a:pt x="48768" y="0"/>
                  </a:moveTo>
                  <a:lnTo>
                    <a:pt x="13890" y="18653"/>
                  </a:lnTo>
                  <a:lnTo>
                    <a:pt x="0" y="60769"/>
                  </a:lnTo>
                  <a:lnTo>
                    <a:pt x="956" y="67706"/>
                  </a:lnTo>
                  <a:lnTo>
                    <a:pt x="28924" y="103298"/>
                  </a:lnTo>
                  <a:lnTo>
                    <a:pt x="66675" y="114808"/>
                  </a:lnTo>
                  <a:lnTo>
                    <a:pt x="75295" y="113609"/>
                  </a:lnTo>
                  <a:lnTo>
                    <a:pt x="110029" y="89757"/>
                  </a:lnTo>
                  <a:lnTo>
                    <a:pt x="111528" y="86758"/>
                  </a:lnTo>
                  <a:lnTo>
                    <a:pt x="67831" y="86758"/>
                  </a:lnTo>
                  <a:lnTo>
                    <a:pt x="58547" y="86487"/>
                  </a:lnTo>
                  <a:lnTo>
                    <a:pt x="26669" y="64516"/>
                  </a:lnTo>
                  <a:lnTo>
                    <a:pt x="25145" y="58166"/>
                  </a:lnTo>
                  <a:lnTo>
                    <a:pt x="26035" y="52450"/>
                  </a:lnTo>
                  <a:lnTo>
                    <a:pt x="51181" y="31242"/>
                  </a:lnTo>
                  <a:lnTo>
                    <a:pt x="102408" y="31242"/>
                  </a:lnTo>
                  <a:lnTo>
                    <a:pt x="92201" y="19224"/>
                  </a:lnTo>
                  <a:lnTo>
                    <a:pt x="74306" y="7395"/>
                  </a:lnTo>
                  <a:lnTo>
                    <a:pt x="53720" y="888"/>
                  </a:lnTo>
                  <a:lnTo>
                    <a:pt x="48768" y="0"/>
                  </a:lnTo>
                  <a:close/>
                </a:path>
                <a:path w="117475" h="114934">
                  <a:moveTo>
                    <a:pt x="102408" y="31242"/>
                  </a:moveTo>
                  <a:lnTo>
                    <a:pt x="51181" y="31242"/>
                  </a:lnTo>
                  <a:lnTo>
                    <a:pt x="62992" y="34357"/>
                  </a:lnTo>
                  <a:lnTo>
                    <a:pt x="73279" y="40925"/>
                  </a:lnTo>
                  <a:lnTo>
                    <a:pt x="81184" y="50208"/>
                  </a:lnTo>
                  <a:lnTo>
                    <a:pt x="85851" y="61468"/>
                  </a:lnTo>
                  <a:lnTo>
                    <a:pt x="86232" y="63881"/>
                  </a:lnTo>
                  <a:lnTo>
                    <a:pt x="86232" y="66294"/>
                  </a:lnTo>
                  <a:lnTo>
                    <a:pt x="85851" y="68453"/>
                  </a:lnTo>
                  <a:lnTo>
                    <a:pt x="82496" y="76967"/>
                  </a:lnTo>
                  <a:lnTo>
                    <a:pt x="76152" y="83327"/>
                  </a:lnTo>
                  <a:lnTo>
                    <a:pt x="67831" y="86758"/>
                  </a:lnTo>
                  <a:lnTo>
                    <a:pt x="111528" y="86758"/>
                  </a:lnTo>
                  <a:lnTo>
                    <a:pt x="113782" y="82248"/>
                  </a:lnTo>
                  <a:lnTo>
                    <a:pt x="115950" y="74168"/>
                  </a:lnTo>
                  <a:lnTo>
                    <a:pt x="116856" y="68961"/>
                  </a:lnTo>
                  <a:lnTo>
                    <a:pt x="116781" y="63881"/>
                  </a:lnTo>
                  <a:lnTo>
                    <a:pt x="116712" y="62230"/>
                  </a:lnTo>
                  <a:lnTo>
                    <a:pt x="115062" y="56134"/>
                  </a:lnTo>
                  <a:lnTo>
                    <a:pt x="106191" y="35696"/>
                  </a:lnTo>
                  <a:lnTo>
                    <a:pt x="102408" y="31242"/>
                  </a:lnTo>
                  <a:close/>
                </a:path>
              </a:pathLst>
            </a:custGeom>
            <a:solidFill>
              <a:srgbClr val="1A2546"/>
            </a:solidFill>
          </p:spPr>
          <p:txBody>
            <a:bodyPr wrap="square" lIns="0" tIns="0" rIns="0" bIns="0" rtlCol="0"/>
            <a:lstStyle/>
            <a:p>
              <a:endParaRPr sz="2400"/>
            </a:p>
          </p:txBody>
        </p:sp>
        <p:sp>
          <p:nvSpPr>
            <p:cNvPr id="50" name="object 50"/>
            <p:cNvSpPr/>
            <p:nvPr/>
          </p:nvSpPr>
          <p:spPr>
            <a:xfrm>
              <a:off x="1948815" y="1127633"/>
              <a:ext cx="61594" cy="55244"/>
            </a:xfrm>
            <a:custGeom>
              <a:avLst/>
              <a:gdLst/>
              <a:ahLst/>
              <a:cxnLst/>
              <a:rect l="l" t="t" r="r" b="b"/>
              <a:pathLst>
                <a:path w="61594" h="55244">
                  <a:moveTo>
                    <a:pt x="26035" y="0"/>
                  </a:moveTo>
                  <a:lnTo>
                    <a:pt x="0" y="26415"/>
                  </a:lnTo>
                  <a:lnTo>
                    <a:pt x="1778" y="31876"/>
                  </a:lnTo>
                  <a:lnTo>
                    <a:pt x="33655" y="53975"/>
                  </a:lnTo>
                  <a:lnTo>
                    <a:pt x="42793" y="54873"/>
                  </a:lnTo>
                  <a:lnTo>
                    <a:pt x="51038" y="51831"/>
                  </a:lnTo>
                  <a:lnTo>
                    <a:pt x="57354" y="45670"/>
                  </a:lnTo>
                  <a:lnTo>
                    <a:pt x="60706" y="37211"/>
                  </a:lnTo>
                  <a:lnTo>
                    <a:pt x="61087" y="35051"/>
                  </a:lnTo>
                  <a:lnTo>
                    <a:pt x="61087" y="32638"/>
                  </a:lnTo>
                  <a:lnTo>
                    <a:pt x="26035" y="0"/>
                  </a:lnTo>
                  <a:close/>
                </a:path>
              </a:pathLst>
            </a:custGeom>
            <a:solidFill>
              <a:srgbClr val="FDC92A"/>
            </a:solidFill>
          </p:spPr>
          <p:txBody>
            <a:bodyPr wrap="square" lIns="0" tIns="0" rIns="0" bIns="0" rtlCol="0"/>
            <a:lstStyle/>
            <a:p>
              <a:endParaRPr sz="2400"/>
            </a:p>
          </p:txBody>
        </p:sp>
        <p:sp>
          <p:nvSpPr>
            <p:cNvPr id="51" name="object 51"/>
            <p:cNvSpPr/>
            <p:nvPr/>
          </p:nvSpPr>
          <p:spPr>
            <a:xfrm>
              <a:off x="1618868" y="1131633"/>
              <a:ext cx="119380" cy="127635"/>
            </a:xfrm>
            <a:custGeom>
              <a:avLst/>
              <a:gdLst/>
              <a:ahLst/>
              <a:cxnLst/>
              <a:rect l="l" t="t" r="r" b="b"/>
              <a:pathLst>
                <a:path w="119380" h="127634">
                  <a:moveTo>
                    <a:pt x="61985" y="0"/>
                  </a:moveTo>
                  <a:lnTo>
                    <a:pt x="24892" y="9715"/>
                  </a:lnTo>
                  <a:lnTo>
                    <a:pt x="889" y="46037"/>
                  </a:lnTo>
                  <a:lnTo>
                    <a:pt x="0" y="51244"/>
                  </a:lnTo>
                  <a:lnTo>
                    <a:pt x="59" y="57092"/>
                  </a:lnTo>
                  <a:lnTo>
                    <a:pt x="634" y="62039"/>
                  </a:lnTo>
                  <a:lnTo>
                    <a:pt x="1793" y="81539"/>
                  </a:lnTo>
                  <a:lnTo>
                    <a:pt x="9239" y="99171"/>
                  </a:lnTo>
                  <a:lnTo>
                    <a:pt x="22066" y="113349"/>
                  </a:lnTo>
                  <a:lnTo>
                    <a:pt x="39369" y="122491"/>
                  </a:lnTo>
                  <a:lnTo>
                    <a:pt x="64758" y="127631"/>
                  </a:lnTo>
                  <a:lnTo>
                    <a:pt x="88550" y="121983"/>
                  </a:lnTo>
                  <a:lnTo>
                    <a:pt x="107628" y="107096"/>
                  </a:lnTo>
                  <a:lnTo>
                    <a:pt x="112484" y="97345"/>
                  </a:lnTo>
                  <a:lnTo>
                    <a:pt x="65405" y="97345"/>
                  </a:lnTo>
                  <a:lnTo>
                    <a:pt x="49424" y="94313"/>
                  </a:lnTo>
                  <a:lnTo>
                    <a:pt x="37195" y="85280"/>
                  </a:lnTo>
                  <a:lnTo>
                    <a:pt x="29989" y="72056"/>
                  </a:lnTo>
                  <a:lnTo>
                    <a:pt x="29120" y="57092"/>
                  </a:lnTo>
                  <a:lnTo>
                    <a:pt x="29153" y="56118"/>
                  </a:lnTo>
                  <a:lnTo>
                    <a:pt x="53562" y="31035"/>
                  </a:lnTo>
                  <a:lnTo>
                    <a:pt x="108411" y="31035"/>
                  </a:lnTo>
                  <a:lnTo>
                    <a:pt x="96019" y="15702"/>
                  </a:lnTo>
                  <a:lnTo>
                    <a:pt x="74930" y="2603"/>
                  </a:lnTo>
                  <a:lnTo>
                    <a:pt x="61985" y="0"/>
                  </a:lnTo>
                  <a:close/>
                </a:path>
                <a:path w="119380" h="127634">
                  <a:moveTo>
                    <a:pt x="108411" y="31035"/>
                  </a:moveTo>
                  <a:lnTo>
                    <a:pt x="53562" y="31035"/>
                  </a:lnTo>
                  <a:lnTo>
                    <a:pt x="67905" y="33228"/>
                  </a:lnTo>
                  <a:lnTo>
                    <a:pt x="79629" y="43243"/>
                  </a:lnTo>
                  <a:lnTo>
                    <a:pt x="84637" y="49389"/>
                  </a:lnTo>
                  <a:lnTo>
                    <a:pt x="88074" y="56118"/>
                  </a:lnTo>
                  <a:lnTo>
                    <a:pt x="89987" y="63299"/>
                  </a:lnTo>
                  <a:lnTo>
                    <a:pt x="90424" y="70802"/>
                  </a:lnTo>
                  <a:lnTo>
                    <a:pt x="90424" y="73723"/>
                  </a:lnTo>
                  <a:lnTo>
                    <a:pt x="65405" y="97345"/>
                  </a:lnTo>
                  <a:lnTo>
                    <a:pt x="112484" y="97345"/>
                  </a:lnTo>
                  <a:lnTo>
                    <a:pt x="118872" y="84518"/>
                  </a:lnTo>
                  <a:lnTo>
                    <a:pt x="119125" y="83629"/>
                  </a:lnTo>
                  <a:lnTo>
                    <a:pt x="119380" y="81978"/>
                  </a:lnTo>
                  <a:lnTo>
                    <a:pt x="119292" y="57092"/>
                  </a:lnTo>
                  <a:lnTo>
                    <a:pt x="111156" y="34432"/>
                  </a:lnTo>
                  <a:lnTo>
                    <a:pt x="108411" y="31035"/>
                  </a:lnTo>
                  <a:close/>
                </a:path>
              </a:pathLst>
            </a:custGeom>
            <a:solidFill>
              <a:srgbClr val="1A2546"/>
            </a:solidFill>
          </p:spPr>
          <p:txBody>
            <a:bodyPr wrap="square" lIns="0" tIns="0" rIns="0" bIns="0" rtlCol="0"/>
            <a:lstStyle/>
            <a:p>
              <a:endParaRPr sz="2400"/>
            </a:p>
          </p:txBody>
        </p:sp>
        <p:sp>
          <p:nvSpPr>
            <p:cNvPr id="52" name="object 52"/>
            <p:cNvSpPr/>
            <p:nvPr/>
          </p:nvSpPr>
          <p:spPr>
            <a:xfrm>
              <a:off x="1647951" y="1162034"/>
              <a:ext cx="61594" cy="66040"/>
            </a:xfrm>
            <a:custGeom>
              <a:avLst/>
              <a:gdLst/>
              <a:ahLst/>
              <a:cxnLst/>
              <a:rect l="l" t="t" r="r" b="b"/>
              <a:pathLst>
                <a:path w="61594" h="66040">
                  <a:moveTo>
                    <a:pt x="24606" y="0"/>
                  </a:moveTo>
                  <a:lnTo>
                    <a:pt x="11080" y="5840"/>
                  </a:lnTo>
                  <a:lnTo>
                    <a:pt x="2031" y="18811"/>
                  </a:lnTo>
                  <a:lnTo>
                    <a:pt x="508" y="23637"/>
                  </a:lnTo>
                  <a:lnTo>
                    <a:pt x="0" y="26050"/>
                  </a:lnTo>
                  <a:lnTo>
                    <a:pt x="908" y="41618"/>
                  </a:lnTo>
                  <a:lnTo>
                    <a:pt x="8127" y="54673"/>
                  </a:lnTo>
                  <a:lnTo>
                    <a:pt x="20395" y="63323"/>
                  </a:lnTo>
                  <a:lnTo>
                    <a:pt x="36449" y="65674"/>
                  </a:lnTo>
                  <a:lnTo>
                    <a:pt x="45335" y="63920"/>
                  </a:lnTo>
                  <a:lnTo>
                    <a:pt x="52768" y="59356"/>
                  </a:lnTo>
                  <a:lnTo>
                    <a:pt x="58201" y="52744"/>
                  </a:lnTo>
                  <a:lnTo>
                    <a:pt x="61087" y="44846"/>
                  </a:lnTo>
                  <a:lnTo>
                    <a:pt x="61341" y="40401"/>
                  </a:lnTo>
                  <a:lnTo>
                    <a:pt x="60926" y="32700"/>
                  </a:lnTo>
                  <a:lnTo>
                    <a:pt x="24606" y="0"/>
                  </a:lnTo>
                  <a:close/>
                </a:path>
              </a:pathLst>
            </a:custGeom>
            <a:solidFill>
              <a:srgbClr val="FDC92A"/>
            </a:solidFill>
          </p:spPr>
          <p:txBody>
            <a:bodyPr wrap="square" lIns="0" tIns="0" rIns="0" bIns="0" rtlCol="0"/>
            <a:lstStyle/>
            <a:p>
              <a:endParaRPr sz="2400"/>
            </a:p>
          </p:txBody>
        </p:sp>
      </p:grpSp>
      <p:sp>
        <p:nvSpPr>
          <p:cNvPr id="56" name="object 16"/>
          <p:cNvSpPr/>
          <p:nvPr/>
        </p:nvSpPr>
        <p:spPr>
          <a:xfrm>
            <a:off x="1054071" y="242370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1</a:t>
            </a:r>
            <a:endParaRPr sz="4000" dirty="0">
              <a:solidFill>
                <a:schemeClr val="bg1"/>
              </a:solidFill>
            </a:endParaRPr>
          </a:p>
        </p:txBody>
      </p:sp>
      <p:sp>
        <p:nvSpPr>
          <p:cNvPr id="58" name="object 16"/>
          <p:cNvSpPr/>
          <p:nvPr/>
        </p:nvSpPr>
        <p:spPr>
          <a:xfrm>
            <a:off x="4961540" y="2373473"/>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2</a:t>
            </a:r>
            <a:endParaRPr sz="4000" dirty="0">
              <a:solidFill>
                <a:schemeClr val="bg1"/>
              </a:solidFill>
            </a:endParaRPr>
          </a:p>
        </p:txBody>
      </p:sp>
      <p:sp>
        <p:nvSpPr>
          <p:cNvPr id="59" name="object 16"/>
          <p:cNvSpPr/>
          <p:nvPr/>
        </p:nvSpPr>
        <p:spPr>
          <a:xfrm>
            <a:off x="9195406" y="2338495"/>
            <a:ext cx="1358265" cy="594360"/>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4000" dirty="0" smtClean="0">
                <a:solidFill>
                  <a:schemeClr val="bg1"/>
                </a:solidFill>
              </a:rPr>
              <a:t>3</a:t>
            </a:r>
            <a:endParaRPr sz="4000" dirty="0">
              <a:solidFill>
                <a:schemeClr val="bg1"/>
              </a:solidFill>
            </a:endParaRPr>
          </a:p>
        </p:txBody>
      </p:sp>
      <p:sp>
        <p:nvSpPr>
          <p:cNvPr id="61" name="object 53"/>
          <p:cNvSpPr txBox="1">
            <a:spLocks noGrp="1"/>
          </p:cNvSpPr>
          <p:nvPr>
            <p:ph sz="half" idx="2"/>
          </p:nvPr>
        </p:nvSpPr>
        <p:spPr>
          <a:xfrm>
            <a:off x="676337" y="3205447"/>
            <a:ext cx="2825115" cy="2993768"/>
          </a:xfrm>
          <a:prstGeom prst="rect">
            <a:avLst/>
          </a:prstGeom>
        </p:spPr>
        <p:txBody>
          <a:bodyPr vert="horz" wrap="square" lIns="0" tIns="13335" rIns="0" bIns="0" rtlCol="0">
            <a:spAutoFit/>
          </a:bodyPr>
          <a:lstStyle/>
          <a:p>
            <a:pPr marR="61594" algn="ctr">
              <a:lnSpc>
                <a:spcPct val="100000"/>
              </a:lnSpc>
            </a:pP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endParaRPr spc="35" dirty="0"/>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đơn</a:t>
            </a:r>
            <a:r>
              <a:rPr lang="en-US" sz="1800" spc="-35" dirty="0" smtClean="0">
                <a:solidFill>
                  <a:srgbClr val="006FC0"/>
                </a:solidFill>
              </a:rPr>
              <a:t> </a:t>
            </a:r>
            <a:r>
              <a:rPr lang="en-US" sz="1800" spc="-35" dirty="0" err="1" smtClean="0">
                <a:solidFill>
                  <a:srgbClr val="006FC0"/>
                </a:solidFill>
              </a:rPr>
              <a:t>chất</a:t>
            </a:r>
            <a:endParaRPr lang="en-US" sz="1800" spc="-35" dirty="0" smtClean="0">
              <a:solidFill>
                <a:srgbClr val="006FC0"/>
              </a:solidFill>
            </a:endParaRPr>
          </a:p>
          <a:p>
            <a:pPr marL="321310" indent="-287020">
              <a:lnSpc>
                <a:spcPct val="100000"/>
              </a:lnSpc>
              <a:spcBef>
                <a:spcPts val="295"/>
              </a:spcBef>
              <a:buSzPct val="112500"/>
              <a:buFont typeface="Wingdings"/>
              <a:buChar char=""/>
              <a:tabLst>
                <a:tab pos="321945" algn="l"/>
              </a:tabLst>
            </a:pPr>
            <a:r>
              <a:rPr lang="en-US" sz="1800" spc="-35" dirty="0" err="1" smtClean="0">
                <a:solidFill>
                  <a:srgbClr val="006FC0"/>
                </a:solidFill>
              </a:rPr>
              <a:t>Công</a:t>
            </a:r>
            <a:r>
              <a:rPr lang="en-US" sz="1800" spc="-35" dirty="0" smtClean="0">
                <a:solidFill>
                  <a:srgbClr val="006FC0"/>
                </a:solidFill>
              </a:rPr>
              <a:t> </a:t>
            </a:r>
            <a:r>
              <a:rPr lang="en-US" sz="1800" spc="-35" dirty="0" err="1" smtClean="0">
                <a:solidFill>
                  <a:srgbClr val="006FC0"/>
                </a:solidFill>
              </a:rPr>
              <a:t>thức</a:t>
            </a:r>
            <a:r>
              <a:rPr lang="en-US" sz="1800" spc="-35" dirty="0" smtClean="0">
                <a:solidFill>
                  <a:srgbClr val="006FC0"/>
                </a:solidFill>
              </a:rPr>
              <a:t> </a:t>
            </a:r>
            <a:r>
              <a:rPr lang="en-US" sz="1800" spc="-35" dirty="0" err="1" smtClean="0">
                <a:solidFill>
                  <a:srgbClr val="006FC0"/>
                </a:solidFill>
              </a:rPr>
              <a:t>hoá</a:t>
            </a:r>
            <a:r>
              <a:rPr lang="en-US" sz="1800" spc="-35" dirty="0" smtClean="0">
                <a:solidFill>
                  <a:srgbClr val="006FC0"/>
                </a:solidFill>
              </a:rPr>
              <a:t> </a:t>
            </a:r>
            <a:r>
              <a:rPr lang="en-US" sz="1800" spc="-35" dirty="0" err="1" smtClean="0">
                <a:solidFill>
                  <a:srgbClr val="006FC0"/>
                </a:solidFill>
              </a:rPr>
              <a:t>học</a:t>
            </a:r>
            <a:r>
              <a:rPr lang="en-US" sz="1800" spc="-35" dirty="0" smtClean="0">
                <a:solidFill>
                  <a:srgbClr val="006FC0"/>
                </a:solidFill>
              </a:rPr>
              <a:t> </a:t>
            </a:r>
            <a:r>
              <a:rPr lang="en-US" sz="1800" spc="-35" dirty="0" err="1" smtClean="0">
                <a:solidFill>
                  <a:srgbClr val="006FC0"/>
                </a:solidFill>
              </a:rPr>
              <a:t>của</a:t>
            </a:r>
            <a:r>
              <a:rPr lang="en-US" sz="1800" spc="-35" dirty="0" smtClean="0">
                <a:solidFill>
                  <a:srgbClr val="006FC0"/>
                </a:solidFill>
              </a:rPr>
              <a:t> </a:t>
            </a:r>
            <a:r>
              <a:rPr lang="en-US" sz="1800" spc="-35" dirty="0" err="1" smtClean="0">
                <a:solidFill>
                  <a:srgbClr val="006FC0"/>
                </a:solidFill>
              </a:rPr>
              <a:t>hợp</a:t>
            </a:r>
            <a:r>
              <a:rPr lang="en-US" sz="1800" spc="-35" dirty="0" smtClean="0">
                <a:solidFill>
                  <a:srgbClr val="006FC0"/>
                </a:solidFill>
              </a:rPr>
              <a:t> </a:t>
            </a:r>
            <a:r>
              <a:rPr lang="en-US" sz="1800" spc="-35" dirty="0" err="1" smtClean="0">
                <a:solidFill>
                  <a:srgbClr val="006FC0"/>
                </a:solidFill>
              </a:rPr>
              <a:t>chất</a:t>
            </a:r>
            <a:endParaRPr sz="1800" dirty="0"/>
          </a:p>
          <a:p>
            <a:pPr marL="321310" indent="-287020">
              <a:lnSpc>
                <a:spcPct val="100000"/>
              </a:lnSpc>
              <a:buSzPct val="112500"/>
              <a:buFont typeface="Wingdings"/>
              <a:buChar char=""/>
              <a:tabLst>
                <a:tab pos="321945" algn="l"/>
              </a:tabLst>
            </a:pPr>
            <a:r>
              <a:rPr lang="en-US" sz="1800" spc="-60" dirty="0" smtClean="0">
                <a:solidFill>
                  <a:srgbClr val="006FC0"/>
                </a:solidFill>
              </a:rPr>
              <a:t>Ý </a:t>
            </a:r>
            <a:r>
              <a:rPr lang="en-US" sz="1800" spc="-60" dirty="0" err="1" smtClean="0">
                <a:solidFill>
                  <a:srgbClr val="006FC0"/>
                </a:solidFill>
              </a:rPr>
              <a:t>nghĩa</a:t>
            </a:r>
            <a:r>
              <a:rPr lang="en-US" sz="1800" spc="-60" dirty="0" smtClean="0">
                <a:solidFill>
                  <a:srgbClr val="006FC0"/>
                </a:solidFill>
              </a:rPr>
              <a:t> </a:t>
            </a:r>
            <a:r>
              <a:rPr lang="en-US" sz="1800" spc="-60" dirty="0" err="1" smtClean="0">
                <a:solidFill>
                  <a:srgbClr val="006FC0"/>
                </a:solidFill>
              </a:rPr>
              <a:t>công</a:t>
            </a:r>
            <a:r>
              <a:rPr lang="en-US" sz="1800" spc="-60" dirty="0" smtClean="0">
                <a:solidFill>
                  <a:srgbClr val="006FC0"/>
                </a:solidFill>
              </a:rPr>
              <a:t> </a:t>
            </a:r>
            <a:r>
              <a:rPr lang="en-US" sz="1800" spc="-60" dirty="0" err="1" smtClean="0">
                <a:solidFill>
                  <a:srgbClr val="006FC0"/>
                </a:solidFill>
              </a:rPr>
              <a:t>thức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học</a:t>
            </a:r>
            <a:endParaRPr lang="en-US" sz="1800" spc="-60" dirty="0" smtClean="0">
              <a:solidFill>
                <a:srgbClr val="006FC0"/>
              </a:solidFill>
            </a:endParaRPr>
          </a:p>
          <a:p>
            <a:pPr marL="321310" indent="-287020">
              <a:lnSpc>
                <a:spcPct val="100000"/>
              </a:lnSpc>
              <a:buSzPct val="112500"/>
              <a:buFont typeface="Wingdings"/>
              <a:buChar char=""/>
              <a:tabLst>
                <a:tab pos="321945" algn="l"/>
              </a:tabLst>
            </a:pPr>
            <a:r>
              <a:rPr lang="en-US" sz="1800" spc="-60" dirty="0" err="1" smtClean="0">
                <a:solidFill>
                  <a:srgbClr val="006FC0"/>
                </a:solidFill>
              </a:rPr>
              <a:t>Tính</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khối</a:t>
            </a:r>
            <a:r>
              <a:rPr lang="en-US" sz="1800" spc="-60" dirty="0" smtClean="0">
                <a:solidFill>
                  <a:srgbClr val="006FC0"/>
                </a:solidFill>
              </a:rPr>
              <a:t> </a:t>
            </a:r>
            <a:r>
              <a:rPr lang="en-US" sz="1800" spc="-60" dirty="0" err="1" smtClean="0">
                <a:solidFill>
                  <a:srgbClr val="006FC0"/>
                </a:solidFill>
              </a:rPr>
              <a:t>lượng</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r>
              <a:rPr lang="en-US" sz="1800" spc="-60" dirty="0" smtClean="0">
                <a:solidFill>
                  <a:srgbClr val="006FC0"/>
                </a:solidFill>
              </a:rPr>
              <a:t> </a:t>
            </a:r>
            <a:r>
              <a:rPr lang="en-US" sz="1800" spc="-60" dirty="0" err="1" smtClean="0">
                <a:solidFill>
                  <a:srgbClr val="006FC0"/>
                </a:solidFill>
              </a:rPr>
              <a:t>trong</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endParaRPr sz="1800" dirty="0"/>
          </a:p>
        </p:txBody>
      </p:sp>
      <p:sp>
        <p:nvSpPr>
          <p:cNvPr id="62" name="object 53"/>
          <p:cNvSpPr txBox="1">
            <a:spLocks noGrp="1"/>
          </p:cNvSpPr>
          <p:nvPr>
            <p:ph sz="half" idx="2"/>
          </p:nvPr>
        </p:nvSpPr>
        <p:spPr>
          <a:xfrm>
            <a:off x="4228114" y="3207927"/>
            <a:ext cx="2825115" cy="1165063"/>
          </a:xfrm>
          <a:prstGeom prst="rect">
            <a:avLst/>
          </a:prstGeom>
        </p:spPr>
        <p:txBody>
          <a:bodyPr vert="horz" wrap="square" lIns="0" tIns="13335" rIns="0" bIns="0" rtlCol="0">
            <a:spAutoFit/>
          </a:bodyPr>
          <a:lstStyle/>
          <a:p>
            <a:pPr marR="61594" algn="ctr">
              <a:lnSpc>
                <a:spcPct val="100000"/>
              </a:lnSpc>
            </a:pPr>
            <a:r>
              <a:rPr lang="en-US" spc="-100" dirty="0" err="1" smtClean="0"/>
              <a:t>Hoá</a:t>
            </a:r>
            <a:r>
              <a:rPr lang="en-US" spc="-100" dirty="0" smtClean="0"/>
              <a:t> </a:t>
            </a:r>
            <a:r>
              <a:rPr lang="en-US" spc="-100" dirty="0" err="1" smtClean="0"/>
              <a:t>trị</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Cách</a:t>
            </a:r>
            <a:r>
              <a:rPr lang="en-US" sz="1800" spc="55" dirty="0" smtClean="0">
                <a:solidFill>
                  <a:srgbClr val="006FC0"/>
                </a:solidFill>
              </a:rPr>
              <a:t> </a:t>
            </a:r>
            <a:r>
              <a:rPr lang="en-US" sz="1800" spc="55" dirty="0" err="1" smtClean="0">
                <a:solidFill>
                  <a:srgbClr val="006FC0"/>
                </a:solidFill>
              </a:rPr>
              <a:t>xác</a:t>
            </a:r>
            <a:r>
              <a:rPr lang="en-US" sz="1800" spc="55" dirty="0" smtClean="0">
                <a:solidFill>
                  <a:srgbClr val="006FC0"/>
                </a:solidFill>
              </a:rPr>
              <a:t> </a:t>
            </a:r>
            <a:r>
              <a:rPr lang="en-US" sz="1800" spc="55" dirty="0" err="1" smtClean="0">
                <a:solidFill>
                  <a:srgbClr val="006FC0"/>
                </a:solidFill>
              </a:rPr>
              <a:t>định</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Quy</a:t>
            </a:r>
            <a:r>
              <a:rPr lang="en-US" sz="1800" spc="-60" dirty="0" smtClean="0">
                <a:solidFill>
                  <a:srgbClr val="006FC0"/>
                </a:solidFill>
              </a:rPr>
              <a:t> </a:t>
            </a:r>
            <a:r>
              <a:rPr lang="en-US" sz="1800" spc="-60" dirty="0" err="1" smtClean="0">
                <a:solidFill>
                  <a:srgbClr val="006FC0"/>
                </a:solidFill>
              </a:rPr>
              <a:t>tắc</a:t>
            </a:r>
            <a:r>
              <a:rPr lang="en-US" sz="1800" spc="-60" dirty="0" smtClean="0">
                <a:solidFill>
                  <a:srgbClr val="006FC0"/>
                </a:solidFill>
              </a:rPr>
              <a:t> </a:t>
            </a:r>
            <a:r>
              <a:rPr lang="en-US" sz="1800" spc="-60" dirty="0" err="1" smtClean="0">
                <a:solidFill>
                  <a:srgbClr val="006FC0"/>
                </a:solidFill>
              </a:rPr>
              <a:t>hoá</a:t>
            </a:r>
            <a:r>
              <a:rPr lang="en-US" sz="1800" spc="-60" dirty="0" smtClean="0">
                <a:solidFill>
                  <a:srgbClr val="006FC0"/>
                </a:solidFill>
              </a:rPr>
              <a:t> </a:t>
            </a:r>
            <a:r>
              <a:rPr lang="en-US" sz="1800" spc="-60" dirty="0" err="1" smtClean="0">
                <a:solidFill>
                  <a:srgbClr val="006FC0"/>
                </a:solidFill>
              </a:rPr>
              <a:t>trị</a:t>
            </a:r>
            <a:endParaRPr sz="1800" dirty="0"/>
          </a:p>
        </p:txBody>
      </p:sp>
      <p:sp>
        <p:nvSpPr>
          <p:cNvPr id="63" name="object 53"/>
          <p:cNvSpPr txBox="1">
            <a:spLocks noGrp="1"/>
          </p:cNvSpPr>
          <p:nvPr>
            <p:ph sz="half" idx="2"/>
          </p:nvPr>
        </p:nvSpPr>
        <p:spPr>
          <a:xfrm>
            <a:off x="8200798" y="3282661"/>
            <a:ext cx="2825115" cy="2149948"/>
          </a:xfrm>
          <a:prstGeom prst="rect">
            <a:avLst/>
          </a:prstGeom>
        </p:spPr>
        <p:txBody>
          <a:bodyPr vert="horz" wrap="square" lIns="0" tIns="13335" rIns="0" bIns="0" rtlCol="0">
            <a:spAutoFit/>
          </a:bodyPr>
          <a:lstStyle/>
          <a:p>
            <a:pPr marR="61594" algn="ctr">
              <a:lnSpc>
                <a:spcPct val="100000"/>
              </a:lnSpc>
            </a:pPr>
            <a:r>
              <a:rPr lang="en-US" spc="-100" dirty="0" err="1" smtClean="0"/>
              <a:t>Lập</a:t>
            </a:r>
            <a:r>
              <a:rPr lang="en-US" spc="-100" dirty="0" smtClean="0"/>
              <a:t> </a:t>
            </a:r>
            <a:r>
              <a:rPr lang="en-US" spc="-100" dirty="0" err="1" smtClean="0"/>
              <a:t>Công</a:t>
            </a:r>
            <a:r>
              <a:rPr lang="en-US" spc="-100" dirty="0" smtClean="0"/>
              <a:t> </a:t>
            </a:r>
            <a:r>
              <a:rPr lang="en-US" spc="-100" dirty="0" err="1" smtClean="0"/>
              <a:t>thức</a:t>
            </a:r>
            <a:r>
              <a:rPr lang="en-US" spc="-100" dirty="0" smtClean="0"/>
              <a:t> </a:t>
            </a:r>
            <a:r>
              <a:rPr lang="en-US" spc="-100" dirty="0" err="1" smtClean="0"/>
              <a:t>hoá</a:t>
            </a:r>
            <a:r>
              <a:rPr lang="en-US" spc="-100" dirty="0" smtClean="0"/>
              <a:t> </a:t>
            </a:r>
            <a:r>
              <a:rPr lang="en-US" spc="-100" dirty="0" err="1" smtClean="0"/>
              <a:t>học</a:t>
            </a:r>
            <a:r>
              <a:rPr lang="en-US" spc="-100" dirty="0" smtClean="0"/>
              <a:t> </a:t>
            </a:r>
            <a:r>
              <a:rPr lang="en-US" spc="-100" dirty="0" err="1" smtClean="0"/>
              <a:t>của</a:t>
            </a:r>
            <a:r>
              <a:rPr lang="en-US" spc="-100" dirty="0" smtClean="0"/>
              <a:t> </a:t>
            </a:r>
            <a:r>
              <a:rPr lang="en-US" spc="-100" dirty="0" err="1" smtClean="0"/>
              <a:t>hợp</a:t>
            </a:r>
            <a:r>
              <a:rPr lang="en-US" spc="-100" dirty="0" smtClean="0"/>
              <a:t> </a:t>
            </a:r>
            <a:r>
              <a:rPr lang="en-US" spc="-100" dirty="0" err="1" smtClean="0"/>
              <a:t>chất</a:t>
            </a:r>
            <a:endParaRPr spc="35" dirty="0"/>
          </a:p>
          <a:p>
            <a:pPr marL="321310" indent="-287020">
              <a:lnSpc>
                <a:spcPct val="100000"/>
              </a:lnSpc>
              <a:spcBef>
                <a:spcPts val="295"/>
              </a:spcBef>
              <a:buSzPct val="112500"/>
              <a:buFont typeface="Wingdings"/>
              <a:buChar char=""/>
              <a:tabLst>
                <a:tab pos="321945" algn="l"/>
              </a:tabLst>
            </a:pPr>
            <a:r>
              <a:rPr lang="en-US" sz="1800" spc="55" dirty="0" err="1" smtClean="0">
                <a:solidFill>
                  <a:srgbClr val="006FC0"/>
                </a:solidFill>
              </a:rPr>
              <a:t>Lập</a:t>
            </a:r>
            <a:r>
              <a:rPr lang="en-US" sz="1800" spc="55" dirty="0" smtClean="0">
                <a:solidFill>
                  <a:srgbClr val="006FC0"/>
                </a:solidFill>
              </a:rPr>
              <a:t> CTHH </a:t>
            </a:r>
            <a:r>
              <a:rPr lang="en-US" sz="1800" spc="55" dirty="0" err="1" smtClean="0">
                <a:solidFill>
                  <a:srgbClr val="006FC0"/>
                </a:solidFill>
              </a:rPr>
              <a:t>của</a:t>
            </a:r>
            <a:r>
              <a:rPr lang="en-US" sz="1800" spc="55" dirty="0" smtClean="0">
                <a:solidFill>
                  <a:srgbClr val="006FC0"/>
                </a:solidFill>
              </a:rPr>
              <a:t> </a:t>
            </a:r>
            <a:r>
              <a:rPr lang="en-US" sz="1800" spc="55" dirty="0" err="1" smtClean="0">
                <a:solidFill>
                  <a:srgbClr val="006FC0"/>
                </a:solidFill>
              </a:rPr>
              <a:t>hợp</a:t>
            </a:r>
            <a:r>
              <a:rPr lang="en-US" sz="1800" spc="55" dirty="0" smtClean="0">
                <a:solidFill>
                  <a:srgbClr val="006FC0"/>
                </a:solidFill>
              </a:rPr>
              <a:t> </a:t>
            </a:r>
            <a:r>
              <a:rPr lang="en-US" sz="1800" spc="55" dirty="0" err="1" smtClean="0">
                <a:solidFill>
                  <a:srgbClr val="006FC0"/>
                </a:solidFill>
              </a:rPr>
              <a:t>chất</a:t>
            </a:r>
            <a:r>
              <a:rPr lang="en-US" sz="1800" spc="55" dirty="0" smtClean="0">
                <a:solidFill>
                  <a:srgbClr val="006FC0"/>
                </a:solidFill>
              </a:rPr>
              <a:t> </a:t>
            </a:r>
            <a:r>
              <a:rPr lang="en-US" sz="1800" spc="55" dirty="0" err="1" smtClean="0">
                <a:solidFill>
                  <a:srgbClr val="006FC0"/>
                </a:solidFill>
              </a:rPr>
              <a:t>khi</a:t>
            </a:r>
            <a:r>
              <a:rPr lang="en-US" sz="1800" spc="55" dirty="0" smtClean="0">
                <a:solidFill>
                  <a:srgbClr val="006FC0"/>
                </a:solidFill>
              </a:rPr>
              <a:t> </a:t>
            </a:r>
            <a:r>
              <a:rPr lang="en-US" sz="1800" spc="55" dirty="0" err="1" smtClean="0">
                <a:solidFill>
                  <a:srgbClr val="006FC0"/>
                </a:solidFill>
              </a:rPr>
              <a:t>biết</a:t>
            </a:r>
            <a:r>
              <a:rPr lang="en-US" sz="1800" spc="55" dirty="0" smtClean="0">
                <a:solidFill>
                  <a:srgbClr val="006FC0"/>
                </a:solidFill>
              </a:rPr>
              <a:t> </a:t>
            </a:r>
            <a:r>
              <a:rPr lang="en-US" sz="1800" spc="55" dirty="0" err="1" smtClean="0">
                <a:solidFill>
                  <a:srgbClr val="006FC0"/>
                </a:solidFill>
              </a:rPr>
              <a:t>hoá</a:t>
            </a:r>
            <a:r>
              <a:rPr lang="en-US" sz="1800" spc="55" dirty="0" smtClean="0">
                <a:solidFill>
                  <a:srgbClr val="006FC0"/>
                </a:solidFill>
              </a:rPr>
              <a:t> </a:t>
            </a:r>
            <a:r>
              <a:rPr lang="en-US" sz="1800" spc="55" dirty="0" err="1" smtClean="0">
                <a:solidFill>
                  <a:srgbClr val="006FC0"/>
                </a:solidFill>
              </a:rPr>
              <a:t>trị</a:t>
            </a:r>
            <a:endParaRPr sz="1800" dirty="0"/>
          </a:p>
          <a:p>
            <a:pPr marL="321310" indent="-287020">
              <a:lnSpc>
                <a:spcPct val="100000"/>
              </a:lnSpc>
              <a:buSzPct val="112500"/>
              <a:buFont typeface="Wingdings"/>
              <a:buChar char=""/>
              <a:tabLst>
                <a:tab pos="321945" algn="l"/>
              </a:tabLst>
            </a:pPr>
            <a:r>
              <a:rPr lang="en-US" sz="1800" spc="-60" dirty="0" err="1" smtClean="0">
                <a:solidFill>
                  <a:srgbClr val="006FC0"/>
                </a:solidFill>
              </a:rPr>
              <a:t>Lập</a:t>
            </a:r>
            <a:r>
              <a:rPr lang="en-US" sz="1800" spc="-60" dirty="0" smtClean="0">
                <a:solidFill>
                  <a:srgbClr val="006FC0"/>
                </a:solidFill>
              </a:rPr>
              <a:t> CTHH </a:t>
            </a:r>
            <a:r>
              <a:rPr lang="en-US" sz="1800" spc="-60" dirty="0" err="1" smtClean="0">
                <a:solidFill>
                  <a:srgbClr val="006FC0"/>
                </a:solidFill>
              </a:rPr>
              <a:t>của</a:t>
            </a:r>
            <a:r>
              <a:rPr lang="en-US" sz="1800" spc="-60" dirty="0" smtClean="0">
                <a:solidFill>
                  <a:srgbClr val="006FC0"/>
                </a:solidFill>
              </a:rPr>
              <a:t> </a:t>
            </a:r>
            <a:r>
              <a:rPr lang="en-US" sz="1800" spc="-60" dirty="0" err="1" smtClean="0">
                <a:solidFill>
                  <a:srgbClr val="006FC0"/>
                </a:solidFill>
              </a:rPr>
              <a:t>hợp</a:t>
            </a:r>
            <a:r>
              <a:rPr lang="en-US" sz="1800" spc="-60" dirty="0" smtClean="0">
                <a:solidFill>
                  <a:srgbClr val="006FC0"/>
                </a:solidFill>
              </a:rPr>
              <a:t> </a:t>
            </a:r>
            <a:r>
              <a:rPr lang="en-US" sz="1800" spc="-60" dirty="0" err="1" smtClean="0">
                <a:solidFill>
                  <a:srgbClr val="006FC0"/>
                </a:solidFill>
              </a:rPr>
              <a:t>chất</a:t>
            </a:r>
            <a:r>
              <a:rPr lang="en-US" sz="1800" spc="-60" dirty="0" smtClean="0">
                <a:solidFill>
                  <a:srgbClr val="006FC0"/>
                </a:solidFill>
              </a:rPr>
              <a:t> </a:t>
            </a:r>
            <a:r>
              <a:rPr lang="en-US" sz="1800" spc="-60" dirty="0" err="1" smtClean="0">
                <a:solidFill>
                  <a:srgbClr val="006FC0"/>
                </a:solidFill>
              </a:rPr>
              <a:t>theo</a:t>
            </a:r>
            <a:r>
              <a:rPr lang="en-US" sz="1800" spc="-60" dirty="0" smtClean="0">
                <a:solidFill>
                  <a:srgbClr val="006FC0"/>
                </a:solidFill>
              </a:rPr>
              <a:t> </a:t>
            </a:r>
            <a:r>
              <a:rPr lang="en-US" sz="1800" spc="-60" dirty="0" err="1" smtClean="0">
                <a:solidFill>
                  <a:srgbClr val="006FC0"/>
                </a:solidFill>
              </a:rPr>
              <a:t>phần</a:t>
            </a:r>
            <a:r>
              <a:rPr lang="en-US" sz="1800" spc="-60" dirty="0" smtClean="0">
                <a:solidFill>
                  <a:srgbClr val="006FC0"/>
                </a:solidFill>
              </a:rPr>
              <a:t> </a:t>
            </a:r>
            <a:r>
              <a:rPr lang="en-US" sz="1800" spc="-60" dirty="0" err="1" smtClean="0">
                <a:solidFill>
                  <a:srgbClr val="006FC0"/>
                </a:solidFill>
              </a:rPr>
              <a:t>trăm</a:t>
            </a:r>
            <a:r>
              <a:rPr lang="en-US" sz="1800" spc="-60" dirty="0" smtClean="0">
                <a:solidFill>
                  <a:srgbClr val="006FC0"/>
                </a:solidFill>
              </a:rPr>
              <a:t> </a:t>
            </a:r>
            <a:r>
              <a:rPr lang="en-US" sz="1800" spc="-60" dirty="0" err="1" smtClean="0">
                <a:solidFill>
                  <a:srgbClr val="006FC0"/>
                </a:solidFill>
              </a:rPr>
              <a:t>các</a:t>
            </a:r>
            <a:r>
              <a:rPr lang="en-US" sz="1800" spc="-60" dirty="0" smtClean="0">
                <a:solidFill>
                  <a:srgbClr val="006FC0"/>
                </a:solidFill>
              </a:rPr>
              <a:t> </a:t>
            </a:r>
            <a:r>
              <a:rPr lang="en-US" sz="1800" spc="-60" dirty="0" err="1" smtClean="0">
                <a:solidFill>
                  <a:srgbClr val="006FC0"/>
                </a:solidFill>
              </a:rPr>
              <a:t>nguyên</a:t>
            </a:r>
            <a:r>
              <a:rPr lang="en-US" sz="1800" spc="-60" dirty="0" smtClean="0">
                <a:solidFill>
                  <a:srgbClr val="006FC0"/>
                </a:solidFill>
              </a:rPr>
              <a:t> </a:t>
            </a:r>
            <a:r>
              <a:rPr lang="en-US" sz="1800" spc="-60" dirty="0" err="1" smtClean="0">
                <a:solidFill>
                  <a:srgbClr val="006FC0"/>
                </a:solidFill>
              </a:rPr>
              <a:t>tố</a:t>
            </a:r>
            <a:endParaRPr sz="1800" dirty="0"/>
          </a:p>
        </p:txBody>
      </p:sp>
    </p:spTree>
    <p:extLst>
      <p:ext uri="{BB962C8B-B14F-4D97-AF65-F5344CB8AC3E}">
        <p14:creationId xmlns:p14="http://schemas.microsoft.com/office/powerpoint/2010/main" val="15689531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382" y="538900"/>
            <a:ext cx="9871166" cy="923330"/>
          </a:xfrm>
          <a:prstGeom prst="rect">
            <a:avLst/>
          </a:prstGeom>
        </p:spPr>
        <p:txBody>
          <a:bodyPr wrap="square">
            <a:spAutoFit/>
          </a:bodyPr>
          <a:lstStyle/>
          <a:p>
            <a:pPr marL="71120" marR="70485" algn="just">
              <a:lnSpc>
                <a:spcPct val="150000"/>
              </a:lnSpc>
              <a:spcBef>
                <a:spcPts val="795"/>
              </a:spcBef>
              <a:spcAft>
                <a:spcPts val="0"/>
              </a:spcAft>
            </a:pPr>
            <a:r>
              <a:rPr lang="vi-VN" dirty="0">
                <a:latin typeface="Times New Roman" panose="02020603050405020304" pitchFamily="18" charset="0"/>
                <a:ea typeface="Times New Roman" panose="02020603050405020304" pitchFamily="18" charset="0"/>
              </a:rPr>
              <a:t>Xác định được phần trăm khối lượng các nguyên tố hóa học có trong các chất dựa vào công thức phân tử trên nhãn mác sản phẩm như phân bón, thức ăn, đồ uống, …</a:t>
            </a:r>
            <a:endParaRPr lang="en-US" sz="1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19200" y="1462230"/>
            <a:ext cx="9871166" cy="1959511"/>
          </a:xfrm>
          <a:prstGeom prst="rect">
            <a:avLst/>
          </a:prstGeom>
        </p:spPr>
        <p:txBody>
          <a:bodyPr wrap="square">
            <a:spAutoFit/>
          </a:bodyPr>
          <a:lstStyle/>
          <a:p>
            <a:pPr marL="71120" marR="71120" algn="ctr">
              <a:lnSpc>
                <a:spcPct val="150000"/>
              </a:lnSpc>
              <a:spcBef>
                <a:spcPts val="775"/>
              </a:spcBef>
              <a:spcAft>
                <a:spcPts val="30"/>
              </a:spcAft>
            </a:pPr>
            <a:r>
              <a:rPr lang="en-US" dirty="0" err="1" smtClean="0">
                <a:solidFill>
                  <a:srgbClr val="FF0000"/>
                </a:solidFill>
                <a:latin typeface="Times New Roman" panose="02020603050405020304" pitchFamily="18" charset="0"/>
                <a:ea typeface="Times New Roman" panose="02020603050405020304" pitchFamily="18" charset="0"/>
              </a:rPr>
              <a:t>Trả</a:t>
            </a:r>
            <a:r>
              <a:rPr lang="en-US" dirty="0" smtClean="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lời</a:t>
            </a:r>
            <a:r>
              <a:rPr lang="en-US" dirty="0" smtClean="0">
                <a:solidFill>
                  <a:srgbClr val="FF0000"/>
                </a:solidFill>
                <a:latin typeface="Times New Roman" panose="02020603050405020304" pitchFamily="18" charset="0"/>
                <a:ea typeface="Times New Roman" panose="02020603050405020304" pitchFamily="18" charset="0"/>
              </a:rPr>
              <a:t>: </a:t>
            </a:r>
          </a:p>
          <a:p>
            <a:pPr marL="71120" marR="71120" algn="just">
              <a:lnSpc>
                <a:spcPct val="150000"/>
              </a:lnSpc>
              <a:spcBef>
                <a:spcPts val="775"/>
              </a:spcBef>
              <a:spcAft>
                <a:spcPts val="30"/>
              </a:spcAft>
            </a:pPr>
            <a:r>
              <a:rPr lang="vi-VN" dirty="0" smtClean="0">
                <a:latin typeface="Times New Roman" panose="02020603050405020304" pitchFamily="18" charset="0"/>
                <a:ea typeface="Times New Roman" panose="02020603050405020304" pitchFamily="18" charset="0"/>
              </a:rPr>
              <a:t>Bột </a:t>
            </a:r>
            <a:r>
              <a:rPr lang="vi-VN" dirty="0">
                <a:latin typeface="Times New Roman" panose="02020603050405020304" pitchFamily="18" charset="0"/>
                <a:ea typeface="Times New Roman" panose="02020603050405020304" pitchFamily="18" charset="0"/>
              </a:rPr>
              <a:t>thuốc muối chữa đau dạ dày có công thức hóa học là NaHCO</a:t>
            </a:r>
            <a:r>
              <a:rPr lang="vi-VN" baseline="-25000" dirty="0">
                <a:latin typeface="Times New Roman" panose="02020603050405020304" pitchFamily="18" charset="0"/>
                <a:ea typeface="Times New Roman" panose="02020603050405020304" pitchFamily="18" charset="0"/>
              </a:rPr>
              <a:t>3</a:t>
            </a:r>
            <a:r>
              <a:rPr lang="vi-VN" dirty="0">
                <a:latin typeface="Times New Roman" panose="02020603050405020304" pitchFamily="18" charset="0"/>
                <a:ea typeface="Times New Roman" panose="02020603050405020304" pitchFamily="18" charset="0"/>
              </a:rPr>
              <a:t> (natri hydrocarbonat hay sodium hydrocarbonate</a:t>
            </a:r>
            <a:r>
              <a:rPr lang="vi-VN" dirty="0" smtClean="0">
                <a:latin typeface="Times New Roman" panose="02020603050405020304" pitchFamily="18" charset="0"/>
                <a:ea typeface="Times New Roman" panose="02020603050405020304" pitchFamily="18" charset="0"/>
              </a:rPr>
              <a:t>).</a:t>
            </a:r>
            <a:endParaRPr lang="en-US" dirty="0" smtClean="0">
              <a:latin typeface="Times New Roman" panose="02020603050405020304" pitchFamily="18" charset="0"/>
              <a:ea typeface="Times New Roman" panose="02020603050405020304" pitchFamily="18" charset="0"/>
            </a:endParaRPr>
          </a:p>
          <a:p>
            <a:pPr marL="71120" marR="71120" algn="just">
              <a:lnSpc>
                <a:spcPct val="150000"/>
              </a:lnSpc>
              <a:spcBef>
                <a:spcPts val="775"/>
              </a:spcBef>
              <a:spcAft>
                <a:spcPts val="30"/>
              </a:spcAft>
            </a:pPr>
            <a:endParaRPr lang="en-US" dirty="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60566" y="3421741"/>
            <a:ext cx="3426249" cy="2578832"/>
          </a:xfrm>
          <a:prstGeom prst="rect">
            <a:avLst/>
          </a:prstGeom>
        </p:spPr>
      </p:pic>
      <p:sp>
        <p:nvSpPr>
          <p:cNvPr id="9" name="Rectangle 4"/>
          <p:cNvSpPr>
            <a:spLocks noChangeArrowheads="1"/>
          </p:cNvSpPr>
          <p:nvPr/>
        </p:nvSpPr>
        <p:spPr bwMode="auto">
          <a:xfrm>
            <a:off x="4937760" y="2987608"/>
            <a:ext cx="7080069"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bằng 23.1 + 1.1 + 12 + 16.3 = 84 amu </a:t>
            </a:r>
            <a:endParaRPr kumimoji="0" lang="en-US"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trăm khối lượng các nguyên tố hóa học trong NaHCO</a:t>
            </a:r>
            <a:r>
              <a:rPr kumimoji="0" lang="vi-VN" altLang="en-US" sz="2000" b="0" i="0" u="none" strike="noStrike" cap="none" normalizeH="0" baseline="-3000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kumimoji="0" lang="vi-VN" altLang="en-US"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5"/>
          <p:cNvSpPr>
            <a:spLocks noChangeArrowheads="1"/>
          </p:cNvSpPr>
          <p:nvPr/>
        </p:nvSpPr>
        <p:spPr bwMode="auto">
          <a:xfrm>
            <a:off x="5984965" y="4076970"/>
            <a:ext cx="3179075"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%Na </a:t>
            </a:r>
            <a:r>
              <a:rPr kumimoji="0" lang="en-US" altLang="en-US" sz="2000" b="0" i="0" u="none" strike="noStrike" cap="none" normalizeH="0" dirty="0" smtClean="0">
                <a:ln>
                  <a:noFill/>
                </a:ln>
                <a:solidFill>
                  <a:schemeClr val="tx1"/>
                </a:solidFill>
                <a:effectLst/>
                <a:latin typeface="+mj-lt"/>
                <a:ea typeface="Times New Roman" panose="02020603050405020304" pitchFamily="18" charset="0"/>
              </a:rPr>
              <a:t> =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23.1.100% = 27,38%</a:t>
            </a:r>
            <a:endParaRPr kumimoji="0" lang="en-US" alt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mj-lt"/>
                <a:ea typeface="Times New Roman" panose="02020603050405020304" pitchFamily="18" charset="0"/>
              </a:rPr>
              <a:t>                     </a:t>
            </a:r>
            <a:r>
              <a:rPr kumimoji="0" lang="vi-VN" altLang="en-US" sz="2000" b="0" i="0" u="none" strike="noStrike" cap="none" normalizeH="0" baseline="0" dirty="0" smtClean="0">
                <a:ln>
                  <a:noFill/>
                </a:ln>
                <a:solidFill>
                  <a:schemeClr val="tx1"/>
                </a:solidFill>
                <a:effectLst/>
                <a:latin typeface="+mj-lt"/>
                <a:ea typeface="Times New Roman" panose="02020603050405020304" pitchFamily="18" charset="0"/>
              </a:rPr>
              <a:t>84</a:t>
            </a:r>
            <a:endParaRPr kumimoji="0" lang="en-US" altLang="en-US" sz="2000" b="0" i="0" u="none" strike="noStrike" cap="none" normalizeH="0" baseline="0" dirty="0" smtClean="0">
              <a:ln>
                <a:noFill/>
              </a:ln>
              <a:solidFill>
                <a:schemeClr val="tx1"/>
              </a:solidFill>
              <a:effectLst/>
              <a:latin typeface="+mj-lt"/>
            </a:endParaRPr>
          </a:p>
          <a:p>
            <a:pPr lvl="0"/>
            <a:r>
              <a:rPr lang="vi-VN" altLang="en-US" sz="2000" dirty="0">
                <a:latin typeface="+mj-lt"/>
                <a:ea typeface="Times New Roman" panose="02020603050405020304" pitchFamily="18" charset="0"/>
              </a:rPr>
              <a:t>%C = 12.1.100% = 14, 29%</a:t>
            </a:r>
            <a:endParaRPr lang="en-US" altLang="en-US" sz="2000" dirty="0">
              <a:latin typeface="+mj-lt"/>
            </a:endParaRPr>
          </a:p>
          <a:p>
            <a:pPr lvl="0"/>
            <a:r>
              <a:rPr lang="en-US" altLang="en-US" sz="2000" dirty="0" smtClean="0">
                <a:latin typeface="+mj-lt"/>
                <a:ea typeface="Times New Roman" panose="02020603050405020304" pitchFamily="18" charset="0"/>
              </a:rPr>
              <a:t>                 </a:t>
            </a:r>
            <a:r>
              <a:rPr lang="vi-VN" altLang="en-US" sz="2000" dirty="0" smtClean="0">
                <a:latin typeface="+mj-lt"/>
                <a:ea typeface="Times New Roman" panose="02020603050405020304" pitchFamily="18" charset="0"/>
              </a:rPr>
              <a:t>84</a:t>
            </a:r>
            <a:endParaRPr lang="en-US" altLang="en-US" sz="2000" dirty="0">
              <a:latin typeface="+mj-lt"/>
            </a:endParaRPr>
          </a:p>
          <a:p>
            <a:pPr lvl="0"/>
            <a:r>
              <a:rPr lang="vi-VN" altLang="en-US" sz="2000" dirty="0" smtClean="0">
                <a:latin typeface="+mj-lt"/>
                <a:ea typeface="Times New Roman" panose="02020603050405020304" pitchFamily="18" charset="0"/>
              </a:rPr>
              <a:t>%</a:t>
            </a:r>
            <a:r>
              <a:rPr lang="vi-VN" altLang="en-US" sz="2000" dirty="0">
                <a:latin typeface="+mj-lt"/>
                <a:ea typeface="Times New Roman" panose="02020603050405020304" pitchFamily="18" charset="0"/>
              </a:rPr>
              <a:t>H = 1.1.100% = 1,19% 84</a:t>
            </a:r>
            <a:endParaRPr lang="en-US" altLang="en-US" sz="2000" dirty="0">
              <a:latin typeface="+mj-lt"/>
            </a:endParaRPr>
          </a:p>
          <a:p>
            <a:pPr lvl="0"/>
            <a:r>
              <a:rPr lang="en-US" altLang="en-US" sz="2000" dirty="0" smtClean="0">
                <a:latin typeface="+mj-lt"/>
              </a:rPr>
              <a:t>                84</a:t>
            </a:r>
            <a:endParaRPr lang="en-US" altLang="en-US" sz="20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6"/>
          <p:cNvSpPr>
            <a:spLocks noChangeArrowheads="1"/>
          </p:cNvSpPr>
          <p:nvPr/>
        </p:nvSpPr>
        <p:spPr bwMode="auto">
          <a:xfrm>
            <a:off x="5788914" y="5869768"/>
            <a:ext cx="539923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rPr>
              <a:t>  </a:t>
            </a:r>
          </a:p>
          <a:p>
            <a:pPr eaLnBrk="0" fontAlgn="base" hangingPunct="0">
              <a:spcBef>
                <a:spcPct val="0"/>
              </a:spcBef>
              <a:spcAft>
                <a:spcPct val="0"/>
              </a:spcAft>
            </a:pPr>
            <a:r>
              <a:rPr lang="vi-VN" altLang="en-US" sz="2000" dirty="0">
                <a:latin typeface="Times New Roman" panose="02020603050405020304" pitchFamily="18" charset="0"/>
                <a:ea typeface="Times New Roman" panose="02020603050405020304" pitchFamily="18" charset="0"/>
                <a:cs typeface="Times New Roman" panose="02020603050405020304" pitchFamily="18" charset="0"/>
              </a:rPr>
              <a:t>%O = 100% - 27,38% - 1,19% - 14,29% = 57,14%</a:t>
            </a:r>
            <a:endParaRPr lang="vi-VN" altLang="en-US" sz="20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cxnSp>
        <p:nvCxnSpPr>
          <p:cNvPr id="14" name="Straight Connector 13"/>
          <p:cNvCxnSpPr/>
          <p:nvPr/>
        </p:nvCxnSpPr>
        <p:spPr>
          <a:xfrm>
            <a:off x="6779623" y="4453167"/>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644640" y="5036641"/>
            <a:ext cx="8621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779623" y="5669032"/>
            <a:ext cx="862149"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Parallelogram 22"/>
          <p:cNvSpPr/>
          <p:nvPr/>
        </p:nvSpPr>
        <p:spPr>
          <a:xfrm>
            <a:off x="3855719" y="115707"/>
            <a:ext cx="3651070" cy="536459"/>
          </a:xfrm>
          <a:prstGeom prst="parallelogram">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EM CÓ THỂ</a:t>
            </a:r>
            <a:endParaRPr lang="en-US" sz="3200" dirty="0"/>
          </a:p>
        </p:txBody>
      </p:sp>
    </p:spTree>
    <p:extLst>
      <p:ext uri="{BB962C8B-B14F-4D97-AF65-F5344CB8AC3E}">
        <p14:creationId xmlns:p14="http://schemas.microsoft.com/office/powerpoint/2010/main" val="88366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1302130"/>
          </a:xfrm>
          <a:prstGeom prst="rect">
            <a:avLst/>
          </a:prstGeom>
        </p:spPr>
        <p:txBody>
          <a:bodyPr vert="horz" wrap="square" lIns="0" tIns="16933" rIns="0" bIns="0" rtlCol="0">
            <a:spAutoFit/>
          </a:bodyPr>
          <a:lstStyle/>
          <a:p>
            <a:pPr marL="857250" indent="-857250" algn="ctr">
              <a:spcBef>
                <a:spcPts val="133"/>
              </a:spcBef>
              <a:buAutoNum type="romanUcPeriod"/>
            </a:pPr>
            <a:r>
              <a:rPr lang="en-US" sz="4267" b="1" spc="-400" dirty="0" smtClean="0">
                <a:solidFill>
                  <a:srgbClr val="FF0000"/>
                </a:solidFill>
                <a:latin typeface="Verdana"/>
                <a:cs typeface="Verdana"/>
              </a:rPr>
              <a:t>CÔNG THỨC HOÁ HỌC</a:t>
            </a:r>
            <a:endParaRPr lang="en-US" sz="4267" dirty="0">
              <a:solidFill>
                <a:srgbClr val="FF0000"/>
              </a:solidFill>
              <a:latin typeface="Verdana"/>
              <a:cs typeface="Verdana"/>
            </a:endParaRPr>
          </a:p>
          <a:p>
            <a:pPr algn="ctr">
              <a:spcBef>
                <a:spcPts val="133"/>
              </a:spcBef>
            </a:pPr>
            <a:r>
              <a:rPr lang="en-US" sz="4000" b="1" spc="-400" dirty="0" smtClean="0">
                <a:solidFill>
                  <a:srgbClr val="253D68"/>
                </a:solidFill>
                <a:latin typeface="Verdana"/>
                <a:cs typeface="Verdana"/>
              </a:rPr>
              <a:t>1. </a:t>
            </a:r>
            <a:r>
              <a:rPr lang="en-US" sz="4000" b="1" spc="-400" dirty="0" err="1" smtClean="0">
                <a:solidFill>
                  <a:srgbClr val="253D68"/>
                </a:solidFill>
                <a:latin typeface="Verdana"/>
                <a:cs typeface="Verdana"/>
              </a:rPr>
              <a:t>Công</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thức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hoá</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học</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của</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đơn</a:t>
            </a:r>
            <a:r>
              <a:rPr lang="en-US" sz="4000" b="1" spc="-400" dirty="0" smtClean="0">
                <a:solidFill>
                  <a:srgbClr val="253D68"/>
                </a:solidFill>
                <a:latin typeface="Verdana"/>
                <a:cs typeface="Verdana"/>
              </a:rPr>
              <a:t> </a:t>
            </a:r>
            <a:r>
              <a:rPr lang="en-US" sz="4000" b="1" spc="-400" dirty="0" err="1" smtClean="0">
                <a:solidFill>
                  <a:srgbClr val="253D68"/>
                </a:solidFill>
                <a:latin typeface="Verdana"/>
                <a:cs typeface="Verdana"/>
              </a:rPr>
              <a:t>chất</a:t>
            </a:r>
            <a:endParaRPr lang="en-US" sz="4000" b="1" spc="-400" dirty="0" smtClean="0">
              <a:solidFill>
                <a:srgbClr val="253D68"/>
              </a:solidFill>
              <a:latin typeface="Verdana"/>
              <a:cs typeface="Verdana"/>
            </a:endParaRPr>
          </a:p>
        </p:txBody>
      </p:sp>
      <p:sp>
        <p:nvSpPr>
          <p:cNvPr id="64" name="object 16"/>
          <p:cNvSpPr/>
          <p:nvPr/>
        </p:nvSpPr>
        <p:spPr>
          <a:xfrm>
            <a:off x="3510174" y="1328589"/>
            <a:ext cx="4415157" cy="918972"/>
          </a:xfrm>
          <a:custGeom>
            <a:avLst/>
            <a:gdLst/>
            <a:ahLst/>
            <a:cxnLst/>
            <a:rect l="l" t="t" r="r" b="b"/>
            <a:pathLst>
              <a:path w="1358264" h="594360">
                <a:moveTo>
                  <a:pt x="669679" y="0"/>
                </a:moveTo>
                <a:lnTo>
                  <a:pt x="591933" y="583"/>
                </a:lnTo>
                <a:lnTo>
                  <a:pt x="541529" y="1472"/>
                </a:lnTo>
                <a:lnTo>
                  <a:pt x="339618" y="6306"/>
                </a:lnTo>
                <a:lnTo>
                  <a:pt x="289217" y="7075"/>
                </a:lnTo>
                <a:lnTo>
                  <a:pt x="201506" y="7238"/>
                </a:lnTo>
                <a:lnTo>
                  <a:pt x="193315" y="7112"/>
                </a:lnTo>
                <a:lnTo>
                  <a:pt x="159837" y="7945"/>
                </a:lnTo>
                <a:lnTo>
                  <a:pt x="96401" y="16756"/>
                </a:lnTo>
                <a:lnTo>
                  <a:pt x="49025" y="43412"/>
                </a:lnTo>
                <a:lnTo>
                  <a:pt x="35589" y="85008"/>
                </a:lnTo>
                <a:lnTo>
                  <a:pt x="32850" y="104901"/>
                </a:lnTo>
                <a:lnTo>
                  <a:pt x="22267" y="154932"/>
                </a:lnTo>
                <a:lnTo>
                  <a:pt x="13279" y="205009"/>
                </a:lnTo>
                <a:lnTo>
                  <a:pt x="6254" y="255135"/>
                </a:lnTo>
                <a:lnTo>
                  <a:pt x="1557" y="305307"/>
                </a:lnTo>
                <a:lnTo>
                  <a:pt x="0" y="341229"/>
                </a:lnTo>
                <a:lnTo>
                  <a:pt x="1078" y="377126"/>
                </a:lnTo>
                <a:lnTo>
                  <a:pt x="15476" y="448563"/>
                </a:lnTo>
                <a:lnTo>
                  <a:pt x="46255" y="511682"/>
                </a:lnTo>
                <a:lnTo>
                  <a:pt x="76802" y="541861"/>
                </a:lnTo>
                <a:lnTo>
                  <a:pt x="123439" y="564895"/>
                </a:lnTo>
                <a:lnTo>
                  <a:pt x="168091" y="575492"/>
                </a:lnTo>
                <a:lnTo>
                  <a:pt x="217094" y="581564"/>
                </a:lnTo>
                <a:lnTo>
                  <a:pt x="268466" y="584541"/>
                </a:lnTo>
                <a:lnTo>
                  <a:pt x="373360" y="587082"/>
                </a:lnTo>
                <a:lnTo>
                  <a:pt x="532055" y="591770"/>
                </a:lnTo>
                <a:lnTo>
                  <a:pt x="584988" y="593095"/>
                </a:lnTo>
                <a:lnTo>
                  <a:pt x="638075" y="594015"/>
                </a:lnTo>
                <a:lnTo>
                  <a:pt x="704515" y="594359"/>
                </a:lnTo>
                <a:lnTo>
                  <a:pt x="812338" y="593060"/>
                </a:lnTo>
                <a:lnTo>
                  <a:pt x="862966" y="592042"/>
                </a:lnTo>
                <a:lnTo>
                  <a:pt x="913566" y="590756"/>
                </a:lnTo>
                <a:lnTo>
                  <a:pt x="1014657" y="587428"/>
                </a:lnTo>
                <a:lnTo>
                  <a:pt x="1115550" y="583183"/>
                </a:lnTo>
                <a:lnTo>
                  <a:pt x="1180872" y="575750"/>
                </a:lnTo>
                <a:lnTo>
                  <a:pt x="1237502" y="560768"/>
                </a:lnTo>
                <a:lnTo>
                  <a:pt x="1283036" y="539499"/>
                </a:lnTo>
                <a:lnTo>
                  <a:pt x="1315067" y="513206"/>
                </a:lnTo>
                <a:lnTo>
                  <a:pt x="1335292" y="479806"/>
                </a:lnTo>
                <a:lnTo>
                  <a:pt x="1345801" y="441070"/>
                </a:lnTo>
                <a:lnTo>
                  <a:pt x="1353725" y="387021"/>
                </a:lnTo>
                <a:lnTo>
                  <a:pt x="1357669" y="334899"/>
                </a:lnTo>
                <a:lnTo>
                  <a:pt x="1357866" y="282733"/>
                </a:lnTo>
                <a:lnTo>
                  <a:pt x="1354296" y="230589"/>
                </a:lnTo>
                <a:lnTo>
                  <a:pt x="1346937" y="178530"/>
                </a:lnTo>
                <a:lnTo>
                  <a:pt x="1335768" y="126618"/>
                </a:lnTo>
                <a:lnTo>
                  <a:pt x="1324588" y="83792"/>
                </a:lnTo>
                <a:lnTo>
                  <a:pt x="1309876" y="47418"/>
                </a:lnTo>
                <a:lnTo>
                  <a:pt x="1266704" y="16686"/>
                </a:lnTo>
                <a:lnTo>
                  <a:pt x="1196838" y="8118"/>
                </a:lnTo>
                <a:lnTo>
                  <a:pt x="816794" y="1131"/>
                </a:lnTo>
                <a:lnTo>
                  <a:pt x="718767" y="140"/>
                </a:lnTo>
                <a:lnTo>
                  <a:pt x="669679" y="0"/>
                </a:lnTo>
                <a:close/>
              </a:path>
            </a:pathLst>
          </a:custGeom>
          <a:solidFill>
            <a:srgbClr val="4E8BC9"/>
          </a:solidFill>
        </p:spPr>
        <p:txBody>
          <a:bodyPr wrap="square" lIns="0" tIns="0" rIns="0" bIns="0" rtlCol="0"/>
          <a:lstStyle/>
          <a:p>
            <a:pPr algn="ctr"/>
            <a:r>
              <a:rPr lang="en-US" sz="5400" dirty="0" err="1" smtClean="0">
                <a:solidFill>
                  <a:schemeClr val="bg1"/>
                </a:solidFill>
              </a:rPr>
              <a:t>Tiết</a:t>
            </a:r>
            <a:r>
              <a:rPr lang="en-US" sz="5400" dirty="0" smtClean="0">
                <a:solidFill>
                  <a:schemeClr val="bg1"/>
                </a:solidFill>
              </a:rPr>
              <a:t> 1</a:t>
            </a:r>
            <a:endParaRPr sz="5400" dirty="0">
              <a:solidFill>
                <a:schemeClr val="bg1"/>
              </a:solidFill>
            </a:endParaRPr>
          </a:p>
        </p:txBody>
      </p:sp>
    </p:spTree>
    <p:extLst>
      <p:ext uri="{BB962C8B-B14F-4D97-AF65-F5344CB8AC3E}">
        <p14:creationId xmlns:p14="http://schemas.microsoft.com/office/powerpoint/2010/main" val="1422082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650" y="3589084"/>
            <a:ext cx="2533817" cy="2188562"/>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142" y="159658"/>
            <a:ext cx="4366454" cy="1875624"/>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5939" y="308801"/>
            <a:ext cx="4482616" cy="181903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97" y="3906244"/>
            <a:ext cx="4461994" cy="180939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0359" y="153403"/>
            <a:ext cx="2219325" cy="2057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552" y="3582952"/>
            <a:ext cx="2803299" cy="2184924"/>
          </a:xfrm>
          <a:prstGeom prst="rect">
            <a:avLst/>
          </a:prstGeom>
        </p:spPr>
      </p:pic>
      <p:cxnSp>
        <p:nvCxnSpPr>
          <p:cNvPr id="16" name="Straight Connector 15"/>
          <p:cNvCxnSpPr/>
          <p:nvPr/>
        </p:nvCxnSpPr>
        <p:spPr>
          <a:xfrm flipH="1">
            <a:off x="4685082"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9421876" y="0"/>
            <a:ext cx="3768"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47" y="3062514"/>
            <a:ext cx="12195947"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54606" y="2355791"/>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Copper</a:t>
            </a:r>
            <a:endParaRPr lang="en-US" sz="28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6563882" y="2288563"/>
            <a:ext cx="1241045"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Carbon</a:t>
            </a:r>
            <a:endParaRPr lang="en-US" sz="28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10521655" y="6068762"/>
            <a:ext cx="105189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Ozon </a:t>
            </a:r>
            <a:endParaRPr lang="en-US" sz="28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1814888" y="6121637"/>
            <a:ext cx="90281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Gold</a:t>
            </a:r>
            <a:endParaRPr lang="en-US" sz="28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6655520" y="6112385"/>
            <a:ext cx="186942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oxygen</a:t>
            </a:r>
            <a:endParaRPr lang="en-US" sz="2800" dirty="0">
              <a:latin typeface="Times New Roman" panose="02020603050405020304" pitchFamily="18" charset="0"/>
              <a:cs typeface="Times New Roman" panose="02020603050405020304" pitchFamily="18" charset="0"/>
            </a:endParaRPr>
          </a:p>
        </p:txBody>
      </p:sp>
      <p:sp>
        <p:nvSpPr>
          <p:cNvPr id="27" name="TextBox 26"/>
          <p:cNvSpPr txBox="1"/>
          <p:nvPr/>
        </p:nvSpPr>
        <p:spPr>
          <a:xfrm>
            <a:off x="9910651" y="2447447"/>
            <a:ext cx="2089033"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Khí</a:t>
            </a:r>
            <a:r>
              <a:rPr lang="en-US" sz="2800" dirty="0" smtClean="0">
                <a:latin typeface="Times New Roman" panose="02020603050405020304" pitchFamily="18" charset="0"/>
                <a:cs typeface="Times New Roman" panose="02020603050405020304" pitchFamily="18" charset="0"/>
              </a:rPr>
              <a:t> Nitrogen</a:t>
            </a:r>
            <a:endParaRPr lang="en-US" sz="2800" dirty="0">
              <a:latin typeface="Times New Roman" panose="02020603050405020304" pitchFamily="18" charset="0"/>
              <a:cs typeface="Times New Roman" panose="02020603050405020304" pitchFamily="18" charset="0"/>
            </a:endParaRPr>
          </a:p>
        </p:txBody>
      </p:sp>
      <p:sp>
        <p:nvSpPr>
          <p:cNvPr id="28" name="Oval 27"/>
          <p:cNvSpPr/>
          <p:nvPr/>
        </p:nvSpPr>
        <p:spPr>
          <a:xfrm>
            <a:off x="3304921" y="1952127"/>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Cu</a:t>
            </a:r>
            <a:endParaRPr lang="en-US" sz="2800" dirty="0">
              <a:latin typeface="Times New Roman" panose="02020603050405020304" pitchFamily="18" charset="0"/>
              <a:cs typeface="Times New Roman" panose="02020603050405020304" pitchFamily="18" charset="0"/>
            </a:endParaRPr>
          </a:p>
        </p:txBody>
      </p:sp>
      <p:sp>
        <p:nvSpPr>
          <p:cNvPr id="29" name="Oval 28"/>
          <p:cNvSpPr/>
          <p:nvPr/>
        </p:nvSpPr>
        <p:spPr>
          <a:xfrm>
            <a:off x="7997986" y="2035282"/>
            <a:ext cx="873259"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a:t>
            </a:r>
            <a:endParaRPr lang="en-US" sz="2800" dirty="0">
              <a:latin typeface="Times New Roman" panose="02020603050405020304" pitchFamily="18" charset="0"/>
              <a:cs typeface="Times New Roman" panose="02020603050405020304" pitchFamily="18" charset="0"/>
            </a:endParaRPr>
          </a:p>
        </p:txBody>
      </p:sp>
      <p:sp>
        <p:nvSpPr>
          <p:cNvPr id="30" name="Oval 29"/>
          <p:cNvSpPr/>
          <p:nvPr/>
        </p:nvSpPr>
        <p:spPr>
          <a:xfrm>
            <a:off x="3442519" y="5708554"/>
            <a:ext cx="884388" cy="6566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Au</a:t>
            </a:r>
            <a:endParaRPr lang="en-US" sz="2800" dirty="0">
              <a:latin typeface="Times New Roman" panose="02020603050405020304" pitchFamily="18" charset="0"/>
              <a:cs typeface="Times New Roman" panose="02020603050405020304" pitchFamily="18" charset="0"/>
            </a:endParaRPr>
          </a:p>
        </p:txBody>
      </p:sp>
      <p:sp>
        <p:nvSpPr>
          <p:cNvPr id="31" name="Oval 30"/>
          <p:cNvSpPr/>
          <p:nvPr/>
        </p:nvSpPr>
        <p:spPr>
          <a:xfrm>
            <a:off x="9587654" y="1815629"/>
            <a:ext cx="814112" cy="5196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N</a:t>
            </a:r>
            <a:r>
              <a:rPr lang="en-US" sz="2800" baseline="-25000" dirty="0"/>
              <a:t>2</a:t>
            </a:r>
            <a:endParaRPr lang="en-US" sz="2800" baseline="30000" dirty="0">
              <a:latin typeface="Times New Roman" panose="02020603050405020304" pitchFamily="18" charset="0"/>
              <a:cs typeface="Times New Roman" panose="02020603050405020304" pitchFamily="18" charset="0"/>
            </a:endParaRPr>
          </a:p>
        </p:txBody>
      </p:sp>
      <p:sp>
        <p:nvSpPr>
          <p:cNvPr id="32" name="Oval 31"/>
          <p:cNvSpPr/>
          <p:nvPr/>
        </p:nvSpPr>
        <p:spPr>
          <a:xfrm>
            <a:off x="11238172" y="3209452"/>
            <a:ext cx="857317"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3</a:t>
            </a:r>
            <a:endParaRPr lang="en-US" sz="2800" baseline="30000" dirty="0">
              <a:latin typeface="Times New Roman" panose="02020603050405020304" pitchFamily="18" charset="0"/>
              <a:cs typeface="Times New Roman" panose="02020603050405020304" pitchFamily="18" charset="0"/>
            </a:endParaRPr>
          </a:p>
        </p:txBody>
      </p:sp>
      <p:sp>
        <p:nvSpPr>
          <p:cNvPr id="33" name="Oval 32"/>
          <p:cNvSpPr/>
          <p:nvPr/>
        </p:nvSpPr>
        <p:spPr>
          <a:xfrm>
            <a:off x="4966349" y="5955796"/>
            <a:ext cx="792733" cy="6297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a:t>
            </a:r>
            <a:r>
              <a:rPr lang="en-US" sz="2800" baseline="-25000" dirty="0" smtClean="0"/>
              <a:t>2</a:t>
            </a:r>
            <a:endParaRPr lang="en-US" sz="2800"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96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3872178224"/>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val="20000"/>
                    </a:ext>
                  </a:extLst>
                </a:gridCol>
                <a:gridCol w="1210794">
                  <a:extLst>
                    <a:ext uri="{9D8B030D-6E8A-4147-A177-3AD203B41FA5}">
                      <a16:colId xmlns:a16="http://schemas.microsoft.com/office/drawing/2014/main" val="20001"/>
                    </a:ext>
                  </a:extLst>
                </a:gridCol>
                <a:gridCol w="1485050">
                  <a:extLst>
                    <a:ext uri="{9D8B030D-6E8A-4147-A177-3AD203B41FA5}">
                      <a16:colId xmlns:a16="http://schemas.microsoft.com/office/drawing/2014/main" val="20002"/>
                    </a:ext>
                  </a:extLst>
                </a:gridCol>
                <a:gridCol w="2587696">
                  <a:extLst>
                    <a:ext uri="{9D8B030D-6E8A-4147-A177-3AD203B41FA5}">
                      <a16:colId xmlns:a16="http://schemas.microsoft.com/office/drawing/2014/main" val="20003"/>
                    </a:ext>
                  </a:extLst>
                </a:gridCol>
                <a:gridCol w="1262162">
                  <a:extLst>
                    <a:ext uri="{9D8B030D-6E8A-4147-A177-3AD203B41FA5}">
                      <a16:colId xmlns:a16="http://schemas.microsoft.com/office/drawing/2014/main"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5449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423" y="286665"/>
            <a:ext cx="1099066" cy="949309"/>
          </a:xfrm>
          <a:prstGeom prst="rect">
            <a:avLst/>
          </a:prstGeom>
        </p:spPr>
      </p:pic>
      <p:pic>
        <p:nvPicPr>
          <p:cNvPr id="1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142" y="159658"/>
            <a:ext cx="2739528" cy="1176773"/>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710" y="391166"/>
            <a:ext cx="1918476" cy="77851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815" y="2335326"/>
            <a:ext cx="2577855" cy="10453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9052" y="263916"/>
            <a:ext cx="1034085" cy="95863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08" y="4014787"/>
            <a:ext cx="1715596" cy="1337156"/>
          </a:xfrm>
          <a:prstGeom prst="rect">
            <a:avLst/>
          </a:prstGeom>
        </p:spPr>
      </p:pic>
      <p:sp>
        <p:nvSpPr>
          <p:cNvPr id="16" name="Oval 15"/>
          <p:cNvSpPr/>
          <p:nvPr/>
        </p:nvSpPr>
        <p:spPr>
          <a:xfrm>
            <a:off x="1315583" y="1214859"/>
            <a:ext cx="721228" cy="621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Cu</a:t>
            </a:r>
            <a:endParaRPr lang="en-US" sz="2000" dirty="0">
              <a:latin typeface="Times New Roman" panose="02020603050405020304" pitchFamily="18" charset="0"/>
              <a:cs typeface="Times New Roman" panose="02020603050405020304" pitchFamily="18" charset="0"/>
            </a:endParaRPr>
          </a:p>
        </p:txBody>
      </p:sp>
      <p:sp>
        <p:nvSpPr>
          <p:cNvPr id="17" name="Oval 16"/>
          <p:cNvSpPr/>
          <p:nvPr/>
        </p:nvSpPr>
        <p:spPr>
          <a:xfrm>
            <a:off x="4036531" y="1103522"/>
            <a:ext cx="484429" cy="421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C</a:t>
            </a:r>
            <a:endParaRPr lang="en-US" sz="2000" dirty="0">
              <a:latin typeface="Times New Roman" panose="02020603050405020304" pitchFamily="18" charset="0"/>
              <a:cs typeface="Times New Roman" panose="02020603050405020304" pitchFamily="18" charset="0"/>
            </a:endParaRPr>
          </a:p>
        </p:txBody>
      </p:sp>
      <p:sp>
        <p:nvSpPr>
          <p:cNvPr id="18" name="Oval 17"/>
          <p:cNvSpPr/>
          <p:nvPr/>
        </p:nvSpPr>
        <p:spPr>
          <a:xfrm>
            <a:off x="1492906" y="3075165"/>
            <a:ext cx="719292" cy="6110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Au</a:t>
            </a:r>
            <a:endParaRPr lang="en-US" sz="2000" dirty="0">
              <a:latin typeface="Times New Roman" panose="02020603050405020304" pitchFamily="18" charset="0"/>
              <a:cs typeface="Times New Roman" panose="02020603050405020304" pitchFamily="18" charset="0"/>
            </a:endParaRPr>
          </a:p>
        </p:txBody>
      </p:sp>
      <p:sp>
        <p:nvSpPr>
          <p:cNvPr id="19" name="Oval 18"/>
          <p:cNvSpPr/>
          <p:nvPr/>
        </p:nvSpPr>
        <p:spPr>
          <a:xfrm>
            <a:off x="5449175" y="1021394"/>
            <a:ext cx="505832" cy="386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a:t>
            </a:r>
            <a:r>
              <a:rPr lang="en-US" sz="1200" baseline="-25000" dirty="0"/>
              <a:t>2</a:t>
            </a:r>
            <a:endParaRPr lang="en-US" sz="1200" baseline="30000" dirty="0">
              <a:latin typeface="Times New Roman" panose="02020603050405020304" pitchFamily="18" charset="0"/>
              <a:cs typeface="Times New Roman" panose="02020603050405020304" pitchFamily="18" charset="0"/>
            </a:endParaRPr>
          </a:p>
        </p:txBody>
      </p:sp>
      <p:sp>
        <p:nvSpPr>
          <p:cNvPr id="20" name="Oval 19"/>
          <p:cNvSpPr/>
          <p:nvPr/>
        </p:nvSpPr>
        <p:spPr>
          <a:xfrm>
            <a:off x="8213000" y="220491"/>
            <a:ext cx="544978" cy="341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a:t>
            </a:r>
            <a:r>
              <a:rPr lang="en-US" sz="1400" baseline="-25000" dirty="0" smtClean="0"/>
              <a:t>3</a:t>
            </a:r>
            <a:endParaRPr lang="en-US" sz="1400" baseline="30000" dirty="0">
              <a:latin typeface="Times New Roman" panose="02020603050405020304" pitchFamily="18" charset="0"/>
              <a:cs typeface="Times New Roman" panose="02020603050405020304" pitchFamily="18" charset="0"/>
            </a:endParaRPr>
          </a:p>
        </p:txBody>
      </p:sp>
      <p:sp>
        <p:nvSpPr>
          <p:cNvPr id="21" name="Oval 20"/>
          <p:cNvSpPr/>
          <p:nvPr/>
        </p:nvSpPr>
        <p:spPr>
          <a:xfrm>
            <a:off x="1676197" y="5206033"/>
            <a:ext cx="646660" cy="571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O</a:t>
            </a:r>
            <a:r>
              <a:rPr lang="en-US" sz="2000" baseline="-25000" dirty="0" smtClean="0"/>
              <a:t>2</a:t>
            </a:r>
            <a:endParaRPr lang="en-US" sz="2000" baseline="300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3109144" y="1560497"/>
            <a:ext cx="8965291" cy="584775"/>
          </a:xfrm>
          <a:prstGeom prst="rect">
            <a:avLst/>
          </a:prstGeom>
          <a:noFill/>
        </p:spPr>
        <p:txBody>
          <a:bodyPr wrap="square" rtlCol="0">
            <a:spAutoFit/>
          </a:bodyPr>
          <a:lstStyle/>
          <a:p>
            <a:pPr algn="ctr"/>
            <a:r>
              <a:rPr lang="en-US" sz="3200" i="1" dirty="0" err="1" smtClean="0"/>
              <a:t>Bảng</a:t>
            </a:r>
            <a:r>
              <a:rPr lang="en-US" sz="3200" i="1" dirty="0" smtClean="0"/>
              <a:t> 1: </a:t>
            </a:r>
            <a:r>
              <a:rPr lang="en-US" sz="3200" i="1" dirty="0" err="1" smtClean="0"/>
              <a:t>Tìm</a:t>
            </a:r>
            <a:r>
              <a:rPr lang="en-US" sz="3200" i="1" dirty="0" smtClean="0"/>
              <a:t> </a:t>
            </a:r>
            <a:r>
              <a:rPr lang="en-US" sz="3200" i="1" dirty="0" err="1" smtClean="0"/>
              <a:t>hiểu</a:t>
            </a:r>
            <a:r>
              <a:rPr lang="en-US" sz="3200" i="1" dirty="0" smtClean="0"/>
              <a:t> </a:t>
            </a:r>
            <a:r>
              <a:rPr lang="en-US" sz="3200" i="1" dirty="0" err="1" smtClean="0"/>
              <a:t>về</a:t>
            </a:r>
            <a:r>
              <a:rPr lang="en-US" sz="3200" i="1" dirty="0" smtClean="0"/>
              <a:t> </a:t>
            </a:r>
            <a:r>
              <a:rPr lang="en-US" sz="3200" i="1" dirty="0" err="1" smtClean="0"/>
              <a:t>công</a:t>
            </a:r>
            <a:r>
              <a:rPr lang="en-US" sz="3200" i="1" dirty="0" smtClean="0"/>
              <a:t> </a:t>
            </a:r>
            <a:r>
              <a:rPr lang="en-US" sz="3200" i="1" dirty="0" err="1" smtClean="0"/>
              <a:t>thức</a:t>
            </a:r>
            <a:r>
              <a:rPr lang="en-US" sz="3200" i="1" dirty="0" smtClean="0"/>
              <a:t> </a:t>
            </a:r>
            <a:r>
              <a:rPr lang="en-US" sz="3200" i="1" dirty="0" err="1" smtClean="0"/>
              <a:t>hóa</a:t>
            </a:r>
            <a:r>
              <a:rPr lang="en-US" sz="3200" i="1" dirty="0" smtClean="0"/>
              <a:t> </a:t>
            </a:r>
            <a:r>
              <a:rPr lang="en-US" sz="3200" i="1" dirty="0" err="1" smtClean="0"/>
              <a:t>học</a:t>
            </a:r>
            <a:r>
              <a:rPr lang="en-US" sz="3200" i="1" dirty="0" smtClean="0"/>
              <a:t> </a:t>
            </a:r>
            <a:r>
              <a:rPr lang="en-US" sz="3200" i="1" dirty="0" err="1" smtClean="0"/>
              <a:t>của</a:t>
            </a:r>
            <a:r>
              <a:rPr lang="en-US" sz="3200" i="1" dirty="0" smtClean="0"/>
              <a:t> </a:t>
            </a:r>
            <a:r>
              <a:rPr lang="en-US" sz="3200" i="1" dirty="0" err="1" smtClean="0"/>
              <a:t>đơn</a:t>
            </a:r>
            <a:r>
              <a:rPr lang="en-US" sz="3200" i="1" dirty="0" smtClean="0"/>
              <a:t> </a:t>
            </a:r>
            <a:r>
              <a:rPr lang="en-US" sz="3200" i="1" dirty="0" err="1" smtClean="0"/>
              <a:t>chất</a:t>
            </a:r>
            <a:endParaRPr lang="vi-VN" sz="3200" i="1" dirty="0"/>
          </a:p>
        </p:txBody>
      </p:sp>
      <p:graphicFrame>
        <p:nvGraphicFramePr>
          <p:cNvPr id="23" name="Table 22"/>
          <p:cNvGraphicFramePr>
            <a:graphicFrameLocks noGrp="1"/>
          </p:cNvGraphicFramePr>
          <p:nvPr>
            <p:extLst>
              <p:ext uri="{D42A27DB-BD31-4B8C-83A1-F6EECF244321}">
                <p14:modId xmlns:p14="http://schemas.microsoft.com/office/powerpoint/2010/main" val="1852028377"/>
              </p:ext>
            </p:extLst>
          </p:nvPr>
        </p:nvGraphicFramePr>
        <p:xfrm>
          <a:off x="3694704" y="2406980"/>
          <a:ext cx="7794170" cy="4144915"/>
        </p:xfrm>
        <a:graphic>
          <a:graphicData uri="http://schemas.openxmlformats.org/drawingml/2006/table">
            <a:tbl>
              <a:tblPr firstRow="1" bandRow="1">
                <a:tableStyleId>{00A15C55-8517-42AA-B614-E9B94910E393}</a:tableStyleId>
              </a:tblPr>
              <a:tblGrid>
                <a:gridCol w="1248468">
                  <a:extLst>
                    <a:ext uri="{9D8B030D-6E8A-4147-A177-3AD203B41FA5}">
                      <a16:colId xmlns:a16="http://schemas.microsoft.com/office/drawing/2014/main" val="20000"/>
                    </a:ext>
                  </a:extLst>
                </a:gridCol>
                <a:gridCol w="1210794">
                  <a:extLst>
                    <a:ext uri="{9D8B030D-6E8A-4147-A177-3AD203B41FA5}">
                      <a16:colId xmlns:a16="http://schemas.microsoft.com/office/drawing/2014/main" val="20001"/>
                    </a:ext>
                  </a:extLst>
                </a:gridCol>
                <a:gridCol w="1485050">
                  <a:extLst>
                    <a:ext uri="{9D8B030D-6E8A-4147-A177-3AD203B41FA5}">
                      <a16:colId xmlns:a16="http://schemas.microsoft.com/office/drawing/2014/main" val="20002"/>
                    </a:ext>
                  </a:extLst>
                </a:gridCol>
                <a:gridCol w="2587696">
                  <a:extLst>
                    <a:ext uri="{9D8B030D-6E8A-4147-A177-3AD203B41FA5}">
                      <a16:colId xmlns:a16="http://schemas.microsoft.com/office/drawing/2014/main" val="20003"/>
                    </a:ext>
                  </a:extLst>
                </a:gridCol>
                <a:gridCol w="1262162">
                  <a:extLst>
                    <a:ext uri="{9D8B030D-6E8A-4147-A177-3AD203B41FA5}">
                      <a16:colId xmlns:a16="http://schemas.microsoft.com/office/drawing/2014/main" val="20004"/>
                    </a:ext>
                  </a:extLst>
                </a:gridCol>
              </a:tblGrid>
              <a:tr h="622207">
                <a:tc gridSpan="2">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Đơn</a:t>
                      </a:r>
                      <a:r>
                        <a:rPr lang="en-US" sz="2000" b="0" baseline="0" dirty="0" smtClean="0">
                          <a:solidFill>
                            <a:schemeClr val="tx1"/>
                          </a:solidFill>
                          <a:latin typeface="Times New Roman" panose="02020603050405020304" pitchFamily="18" charset="0"/>
                          <a:cs typeface="Times New Roman" panose="02020603050405020304" pitchFamily="18" charset="0"/>
                        </a:rPr>
                        <a:t> chất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h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tố</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Số</a:t>
                      </a:r>
                      <a:r>
                        <a:rPr lang="en-US" sz="2000" b="0" baseline="0" dirty="0" smtClean="0">
                          <a:solidFill>
                            <a:schemeClr val="tx1"/>
                          </a:solidFill>
                          <a:latin typeface="Times New Roman" panose="02020603050405020304" pitchFamily="18" charset="0"/>
                          <a:cs typeface="Times New Roman" panose="02020603050405020304" pitchFamily="18" charset="0"/>
                        </a:rPr>
                        <a:t> nguyên tử cấu tạo nên 1 phân tử của chất</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Công</a:t>
                      </a:r>
                      <a:r>
                        <a:rPr lang="en-US" sz="2000" b="0" baseline="0" dirty="0" smtClean="0">
                          <a:solidFill>
                            <a:schemeClr val="tx1"/>
                          </a:solidFill>
                          <a:latin typeface="Times New Roman" panose="02020603050405020304" pitchFamily="18" charset="0"/>
                          <a:cs typeface="Times New Roman" panose="02020603050405020304" pitchFamily="18" charset="0"/>
                        </a:rPr>
                        <a:t> thức hóa học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22485">
                <a:tc rowSpan="2">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Kim loại</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Copper</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Gold</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Au</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534572">
                <a:tc rowSpan="4">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Phi kim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Cacbon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C</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r h="548640">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Oxygen </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4"/>
                  </a:ext>
                </a:extLst>
              </a:tr>
              <a:tr h="520505">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err="1" smtClean="0">
                          <a:solidFill>
                            <a:schemeClr val="tx1"/>
                          </a:solidFill>
                          <a:latin typeface="Times New Roman" panose="02020603050405020304" pitchFamily="18" charset="0"/>
                          <a:cs typeface="Times New Roman" panose="02020603050405020304" pitchFamily="18" charset="0"/>
                        </a:rPr>
                        <a:t>Khi</a:t>
                      </a:r>
                      <a:r>
                        <a:rPr lang="en-US" sz="2000" b="0" dirty="0" smtClean="0">
                          <a:solidFill>
                            <a:schemeClr val="tx1"/>
                          </a:solidFill>
                          <a:latin typeface="Times New Roman" panose="02020603050405020304" pitchFamily="18" charset="0"/>
                          <a:cs typeface="Times New Roman" panose="02020603050405020304" pitchFamily="18" charset="0"/>
                        </a:rPr>
                        <a:t>́</a:t>
                      </a:r>
                      <a:r>
                        <a:rPr lang="en-US" sz="2000" b="0" baseline="0" dirty="0" smtClean="0">
                          <a:solidFill>
                            <a:schemeClr val="tx1"/>
                          </a:solidFill>
                          <a:latin typeface="Times New Roman" panose="02020603050405020304" pitchFamily="18" charset="0"/>
                          <a:cs typeface="Times New Roman" panose="02020603050405020304" pitchFamily="18" charset="0"/>
                        </a:rPr>
                        <a:t> Nitrogen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N</a:t>
                      </a:r>
                      <a:r>
                        <a:rPr lang="en-US" sz="2000" b="0" baseline="-25000" dirty="0" smtClean="0">
                          <a:solidFill>
                            <a:schemeClr val="tx1"/>
                          </a:solidFill>
                          <a:latin typeface="Times New Roman" panose="02020603050405020304" pitchFamily="18" charset="0"/>
                          <a:cs typeface="Times New Roman" panose="02020603050405020304" pitchFamily="18" charset="0"/>
                        </a:rPr>
                        <a:t>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5"/>
                  </a:ext>
                </a:extLst>
              </a:tr>
              <a:tr h="464233">
                <a:tc vMerge="1">
                  <a:txBody>
                    <a:bodyPr/>
                    <a:lstStyle/>
                    <a:p>
                      <a:endParaRPr lang="en-US" sz="2000" b="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000" b="0" dirty="0" smtClean="0">
                          <a:solidFill>
                            <a:schemeClr val="tx1"/>
                          </a:solidFill>
                          <a:latin typeface="Times New Roman" panose="02020603050405020304" pitchFamily="18" charset="0"/>
                          <a:cs typeface="Times New Roman" panose="02020603050405020304" pitchFamily="18" charset="0"/>
                        </a:rPr>
                        <a:t>Khí</a:t>
                      </a:r>
                      <a:r>
                        <a:rPr lang="en-US" sz="2000" b="0" baseline="0" dirty="0" smtClean="0">
                          <a:solidFill>
                            <a:schemeClr val="tx1"/>
                          </a:solidFill>
                          <a:latin typeface="Times New Roman" panose="02020603050405020304" pitchFamily="18" charset="0"/>
                          <a:cs typeface="Times New Roman" panose="02020603050405020304" pitchFamily="18" charset="0"/>
                        </a:rPr>
                        <a:t> Ozon</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2000" b="0" dirty="0" smtClean="0">
                          <a:solidFill>
                            <a:schemeClr val="tx1"/>
                          </a:solidFill>
                          <a:latin typeface="Times New Roman" panose="02020603050405020304" pitchFamily="18" charset="0"/>
                          <a:cs typeface="Times New Roman" panose="02020603050405020304" pitchFamily="18" charset="0"/>
                        </a:rPr>
                        <a:t>O</a:t>
                      </a:r>
                      <a:r>
                        <a:rPr lang="en-US" sz="2000" b="0" baseline="-25000" dirty="0" smtClean="0">
                          <a:solidFill>
                            <a:schemeClr val="tx1"/>
                          </a:solidFill>
                          <a:latin typeface="Times New Roman" panose="02020603050405020304" pitchFamily="18" charset="0"/>
                          <a:cs typeface="Times New Roman" panose="02020603050405020304" pitchFamily="18" charset="0"/>
                        </a:rPr>
                        <a:t>3</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7382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609</TotalTime>
  <Words>2505</Words>
  <Application>Microsoft Office PowerPoint</Application>
  <PresentationFormat>Widescreen</PresentationFormat>
  <Paragraphs>481</Paragraphs>
  <Slides>50</Slides>
  <Notes>8</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7" baseType="lpstr">
      <vt:lpstr>#9Slide03 Kaleko 105 Round Bold</vt:lpstr>
      <vt:lpstr>Arial</vt:lpstr>
      <vt:lpstr>Calibri</vt:lpstr>
      <vt:lpstr>Calibri Light</vt:lpstr>
      <vt:lpstr>Cambria Math</vt:lpstr>
      <vt:lpstr>Comfortaa</vt:lpstr>
      <vt:lpstr>Comic Sans MS</vt:lpstr>
      <vt:lpstr>Livvic</vt:lpstr>
      <vt:lpstr>Redressed</vt:lpstr>
      <vt:lpstr>Symbol</vt:lpstr>
      <vt:lpstr>Times New Roman</vt:lpstr>
      <vt:lpstr>Verdana</vt:lpstr>
      <vt:lpstr>Wingdings</vt:lpstr>
      <vt:lpstr>Wingdings 3</vt:lpstr>
      <vt:lpstr>Office Theme</vt:lpstr>
      <vt:lpstr>Equation</vt:lpstr>
      <vt:lpstr>Equation.DSMT4</vt:lpstr>
      <vt:lpstr>KHỞI ĐỘNG</vt:lpstr>
      <vt:lpstr>PowerPoint Presentation</vt:lpstr>
      <vt:lpstr>PowerPoint Presentation</vt:lpstr>
      <vt:lpstr>MỤC TIÊU</vt:lpstr>
      <vt:lpstr>Cấu trúc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1</vt:lpstr>
      <vt:lpstr>PowerPoint Presentation</vt:lpstr>
      <vt:lpstr>PowerPoint Presentation</vt:lpstr>
      <vt:lpstr>PowerPoint Presentation</vt:lpstr>
      <vt:lpstr>Các bước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Ví dụ: Lập công thức hoá học của hợp chất tạo bởi carbon và hydrogen, biết phần trăm khối lượng của C và H lần lượt là 75% , 25% và khối lượng phân tử của hợp chất là 16 amu.</vt:lpstr>
      <vt:lpstr>PowerPoint Presentation</vt:lpstr>
      <vt:lpstr>PowerPoint Presentation</vt:lpstr>
      <vt:lpstr>PowerPoint Presentation</vt:lpstr>
      <vt:lpstr>PowerPoint Presentation</vt:lpstr>
      <vt:lpstr>THỂ LỆ CUỘC THI</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2T</cp:lastModifiedBy>
  <cp:revision>43</cp:revision>
  <dcterms:created xsi:type="dcterms:W3CDTF">2022-07-11T06:12:15Z</dcterms:created>
  <dcterms:modified xsi:type="dcterms:W3CDTF">2024-10-26T03:25:31Z</dcterms:modified>
</cp:coreProperties>
</file>