
<file path=[Content_Types].xml><?xml version="1.0" encoding="utf-8"?>
<Types xmlns="http://schemas.openxmlformats.org/package/2006/content-types">
  <Default Extension="png" ContentType="image/png"/>
  <Default Extension="bin" ContentType="application/vnd.ms-office.activeX"/>
  <Default Extension="svg" ContentType="image/svg+xml"/>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ppt/activeX/activeX8.xml" ContentType="application/vnd.ms-office.activeX+xml"/>
  <Override PartName="/ppt/activeX/activeX9.xml" ContentType="application/vnd.ms-office.activeX+xml"/>
  <Override PartName="/ppt/activeX/activeX10.xml" ContentType="application/vnd.ms-office.activeX+xml"/>
  <Override PartName="/ppt/activeX/activeX11.xml" ContentType="application/vnd.ms-office.activeX+xml"/>
  <Override PartName="/ppt/activeX/activeX12.xml" ContentType="application/vnd.ms-office.activeX+xml"/>
  <Override PartName="/ppt/activeX/activeX13.xml" ContentType="application/vnd.ms-office.activeX+xml"/>
  <Override PartName="/ppt/activeX/activeX14.xml" ContentType="application/vnd.ms-office.activeX+xml"/>
  <Override PartName="/ppt/activeX/activeX15.xml" ContentType="application/vnd.ms-office.activeX+xml"/>
  <Override PartName="/ppt/activeX/activeX16.xml" ContentType="application/vnd.ms-office.activeX+xml"/>
  <Override PartName="/ppt/activeX/activeX17.xml" ContentType="application/vnd.ms-office.activeX+xml"/>
  <Override PartName="/ppt/activeX/activeX18.xml" ContentType="application/vnd.ms-office.activeX+xml"/>
  <Override PartName="/ppt/activeX/activeX19.xml" ContentType="application/vnd.ms-office.activeX+xml"/>
  <Override PartName="/ppt/activeX/activeX20.xml" ContentType="application/vnd.ms-office.activeX+xml"/>
  <Override PartName="/ppt/activeX/activeX21.xml" ContentType="application/vnd.ms-office.activeX+xml"/>
  <Override PartName="/ppt/activeX/activeX22.xml" ContentType="application/vnd.ms-office.activeX+xml"/>
  <Override PartName="/ppt/activeX/activeX23.xml" ContentType="application/vnd.ms-office.activeX+xml"/>
  <Override PartName="/ppt/activeX/activeX24.xml" ContentType="application/vnd.ms-office.activeX+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303" r:id="rId2"/>
    <p:sldId id="294" r:id="rId3"/>
    <p:sldId id="302" r:id="rId4"/>
    <p:sldId id="304" r:id="rId5"/>
    <p:sldId id="281" r:id="rId6"/>
    <p:sldId id="295" r:id="rId7"/>
    <p:sldId id="300" r:id="rId8"/>
    <p:sldId id="296" r:id="rId9"/>
    <p:sldId id="297" r:id="rId10"/>
    <p:sldId id="301" r:id="rId11"/>
    <p:sldId id="283" r:id="rId12"/>
    <p:sldId id="305" r:id="rId13"/>
    <p:sldId id="287" r:id="rId14"/>
    <p:sldId id="307" r:id="rId15"/>
    <p:sldId id="308" r:id="rId16"/>
    <p:sldId id="309" r:id="rId17"/>
    <p:sldId id="310" r:id="rId18"/>
    <p:sldId id="292" r:id="rId19"/>
    <p:sldId id="271" r:id="rId20"/>
    <p:sldId id="290" r:id="rId21"/>
    <p:sldId id="289"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a:srgbClr val="2D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78"/>
      </p:cViewPr>
      <p:guideLst/>
    </p:cSldViewPr>
  </p:slideViewPr>
  <p:notesTextViewPr>
    <p:cViewPr>
      <p:scale>
        <a:sx n="1" d="1"/>
        <a:sy n="1" d="1"/>
      </p:scale>
      <p:origin x="0" y="0"/>
    </p:cViewPr>
  </p:notesTextViewPr>
  <p:sorterViewPr>
    <p:cViewPr>
      <p:scale>
        <a:sx n="100" d="100"/>
        <a:sy n="100" d="100"/>
      </p:scale>
      <p:origin x="0" y="-38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17.xml><?xml version="1.0" encoding="utf-8"?>
<ax:ocx xmlns:ax="http://schemas.microsoft.com/office/2006/activeX" xmlns:r="http://schemas.openxmlformats.org/officeDocument/2006/relationships" ax:classid="{8BD21D10-EC42-11CE-9E0D-00AA006002F3}" ax:persistence="persistStorage" r:id="rId1"/>
</file>

<file path=ppt/activeX/activeX18.xml><?xml version="1.0" encoding="utf-8"?>
<ax:ocx xmlns:ax="http://schemas.microsoft.com/office/2006/activeX" xmlns:r="http://schemas.openxmlformats.org/officeDocument/2006/relationships" ax:classid="{8BD21D10-EC42-11CE-9E0D-00AA006002F3}" ax:persistence="persistStorage" r:id="rId1"/>
</file>

<file path=ppt/activeX/activeX19.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20.xml><?xml version="1.0" encoding="utf-8"?>
<ax:ocx xmlns:ax="http://schemas.microsoft.com/office/2006/activeX" xmlns:r="http://schemas.openxmlformats.org/officeDocument/2006/relationships" ax:classid="{8BD21D10-EC42-11CE-9E0D-00AA006002F3}" ax:persistence="persistStorage" r:id="rId1"/>
</file>

<file path=ppt/activeX/activeX21.xml><?xml version="1.0" encoding="utf-8"?>
<ax:ocx xmlns:ax="http://schemas.microsoft.com/office/2006/activeX" xmlns:r="http://schemas.openxmlformats.org/officeDocument/2006/relationships" ax:classid="{8BD21D10-EC42-11CE-9E0D-00AA006002F3}" ax:persistence="persistStorage" r:id="rId1"/>
</file>

<file path=ppt/activeX/activeX22.xml><?xml version="1.0" encoding="utf-8"?>
<ax:ocx xmlns:ax="http://schemas.microsoft.com/office/2006/activeX" xmlns:r="http://schemas.openxmlformats.org/officeDocument/2006/relationships" ax:classid="{8BD21D10-EC42-11CE-9E0D-00AA006002F3}" ax:persistence="persistStorage" r:id="rId1"/>
</file>

<file path=ppt/activeX/activeX23.xml><?xml version="1.0" encoding="utf-8"?>
<ax:ocx xmlns:ax="http://schemas.microsoft.com/office/2006/activeX" xmlns:r="http://schemas.openxmlformats.org/officeDocument/2006/relationships" ax:classid="{8BD21D10-EC42-11CE-9E0D-00AA006002F3}" ax:persistence="persistStorage" r:id="rId1"/>
</file>

<file path=ppt/activeX/activeX24.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image" Target="../media/image10.wmf"/><Relationship Id="rId1" Type="http://schemas.openxmlformats.org/officeDocument/2006/relationships/image" Target="../media/image9.wmf"/><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07CA6-EC5B-4336-B5C2-5CAC2AA8932B}" type="datetimeFigureOut">
              <a:rPr lang="en-US" smtClean="0"/>
              <a:t>07/11/2023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0B2B61-F7CA-4628-8E14-8DA3082FDF18}" type="slidenum">
              <a:rPr lang="en-US" smtClean="0"/>
              <a:t>‹#›</a:t>
            </a:fld>
            <a:endParaRPr lang="en-US"/>
          </a:p>
        </p:txBody>
      </p:sp>
    </p:spTree>
    <p:extLst>
      <p:ext uri="{BB962C8B-B14F-4D97-AF65-F5344CB8AC3E}">
        <p14:creationId xmlns:p14="http://schemas.microsoft.com/office/powerpoint/2010/main" val="93228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7B5949-A8D1-40DA-9065-050E9B69F5E7}" type="slidenum">
              <a:rPr lang="en-US" smtClean="0"/>
              <a:t>10</a:t>
            </a:fld>
            <a:endParaRPr lang="en-US"/>
          </a:p>
        </p:txBody>
      </p:sp>
    </p:spTree>
    <p:extLst>
      <p:ext uri="{BB962C8B-B14F-4D97-AF65-F5344CB8AC3E}">
        <p14:creationId xmlns:p14="http://schemas.microsoft.com/office/powerpoint/2010/main" val="4148729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07/11/2023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7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07/11/2023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83864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07/11/2023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630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07/11/2023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31511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38609-6565-42A7-A5A3-A1656D2B6A71}" type="datetimeFigureOut">
              <a:rPr lang="en-US" smtClean="0"/>
              <a:t>07/11/2023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5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38609-6565-42A7-A5A3-A1656D2B6A71}" type="datetimeFigureOut">
              <a:rPr lang="en-US" smtClean="0"/>
              <a:t>07/11/2023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48476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38609-6565-42A7-A5A3-A1656D2B6A71}" type="datetimeFigureOut">
              <a:rPr lang="en-US" smtClean="0"/>
              <a:t>07/11/2023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29120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38609-6565-42A7-A5A3-A1656D2B6A71}" type="datetimeFigureOut">
              <a:rPr lang="en-US" smtClean="0"/>
              <a:t>07/11/2023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7312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38609-6565-42A7-A5A3-A1656D2B6A71}" type="datetimeFigureOut">
              <a:rPr lang="en-US" smtClean="0"/>
              <a:t>07/11/2023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0445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38609-6565-42A7-A5A3-A1656D2B6A71}" type="datetimeFigureOut">
              <a:rPr lang="en-US" smtClean="0"/>
              <a:t>07/11/2023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7B7B98-D59F-455F-9606-6521F8545C52}" type="slidenum">
              <a:rPr lang="en-US" smtClean="0"/>
              <a:t>‹#›</a:t>
            </a:fld>
            <a:endParaRPr lang="en-US"/>
          </a:p>
        </p:txBody>
      </p:sp>
    </p:spTree>
    <p:extLst>
      <p:ext uri="{BB962C8B-B14F-4D97-AF65-F5344CB8AC3E}">
        <p14:creationId xmlns:p14="http://schemas.microsoft.com/office/powerpoint/2010/main" val="62686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38609-6565-42A7-A5A3-A1656D2B6A71}" type="datetimeFigureOut">
              <a:rPr lang="en-US" smtClean="0"/>
              <a:t>07/11/2023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9424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38609-6565-42A7-A5A3-A1656D2B6A71}" type="datetimeFigureOut">
              <a:rPr lang="en-US" smtClean="0"/>
              <a:t>07/11/2023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7B7B98-D59F-455F-9606-6521F8545C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87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3" Type="http://schemas.openxmlformats.org/officeDocument/2006/relationships/control" Target="../activeX/activeX12.xml"/><Relationship Id="rId18" Type="http://schemas.openxmlformats.org/officeDocument/2006/relationships/control" Target="../activeX/activeX17.xml"/><Relationship Id="rId26" Type="http://schemas.openxmlformats.org/officeDocument/2006/relationships/slideLayout" Target="../slideLayouts/slideLayout2.xml"/><Relationship Id="rId3" Type="http://schemas.openxmlformats.org/officeDocument/2006/relationships/control" Target="../activeX/activeX2.xml"/><Relationship Id="rId21" Type="http://schemas.openxmlformats.org/officeDocument/2006/relationships/control" Target="../activeX/activeX20.xml"/><Relationship Id="rId34" Type="http://schemas.openxmlformats.org/officeDocument/2006/relationships/image" Target="../media/image15.wmf"/><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control" Target="../activeX/activeX16.xml"/><Relationship Id="rId25" Type="http://schemas.openxmlformats.org/officeDocument/2006/relationships/control" Target="../activeX/activeX24.xml"/><Relationship Id="rId33" Type="http://schemas.openxmlformats.org/officeDocument/2006/relationships/image" Target="../media/image14.wmf"/><Relationship Id="rId2" Type="http://schemas.openxmlformats.org/officeDocument/2006/relationships/control" Target="../activeX/activeX1.xml"/><Relationship Id="rId16" Type="http://schemas.openxmlformats.org/officeDocument/2006/relationships/control" Target="../activeX/activeX15.xml"/><Relationship Id="rId20" Type="http://schemas.openxmlformats.org/officeDocument/2006/relationships/control" Target="../activeX/activeX19.xml"/><Relationship Id="rId29" Type="http://schemas.openxmlformats.org/officeDocument/2006/relationships/image" Target="../media/image10.wmf"/><Relationship Id="rId1" Type="http://schemas.openxmlformats.org/officeDocument/2006/relationships/vmlDrawing" Target="../drawings/vmlDrawing1.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control" Target="../activeX/activeX23.xml"/><Relationship Id="rId32" Type="http://schemas.openxmlformats.org/officeDocument/2006/relationships/image" Target="../media/image13.wmf"/><Relationship Id="rId5" Type="http://schemas.openxmlformats.org/officeDocument/2006/relationships/control" Target="../activeX/activeX4.xml"/><Relationship Id="rId15" Type="http://schemas.openxmlformats.org/officeDocument/2006/relationships/control" Target="../activeX/activeX14.xml"/><Relationship Id="rId23" Type="http://schemas.openxmlformats.org/officeDocument/2006/relationships/control" Target="../activeX/activeX22.xml"/><Relationship Id="rId28" Type="http://schemas.openxmlformats.org/officeDocument/2006/relationships/image" Target="../media/image9.wmf"/><Relationship Id="rId10" Type="http://schemas.openxmlformats.org/officeDocument/2006/relationships/control" Target="../activeX/activeX9.xml"/><Relationship Id="rId19" Type="http://schemas.openxmlformats.org/officeDocument/2006/relationships/control" Target="../activeX/activeX18.xml"/><Relationship Id="rId31" Type="http://schemas.openxmlformats.org/officeDocument/2006/relationships/image" Target="../media/image12.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control" Target="../activeX/activeX21.xml"/><Relationship Id="rId27" Type="http://schemas.openxmlformats.org/officeDocument/2006/relationships/notesSlide" Target="../notesSlides/notesSlide1.xml"/><Relationship Id="rId30" Type="http://schemas.openxmlformats.org/officeDocument/2006/relationships/image" Target="../media/image11.wmf"/><Relationship Id="rId35" Type="http://schemas.openxmlformats.org/officeDocument/2006/relationships/image" Target="../media/image16.wmf"/><Relationship Id="rId8" Type="http://schemas.openxmlformats.org/officeDocument/2006/relationships/control" Target="../activeX/activeX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vi.wikipedia.org/wiki/X%C4%83ng" TargetMode="External"/><Relationship Id="rId2" Type="http://schemas.openxmlformats.org/officeDocument/2006/relationships/hyperlink" Target="https://vi.wikipedia.org/w/index.php?title=Hidrocacbon&amp;action=edit&amp;redlink=1" TargetMode="External"/><Relationship Id="rId1" Type="http://schemas.openxmlformats.org/officeDocument/2006/relationships/slideLayout" Target="../slideLayouts/slideLayout7.xml"/><Relationship Id="rId6" Type="http://schemas.openxmlformats.org/officeDocument/2006/relationships/hyperlink" Target="https://vi.wikipedia.org/wiki/Nh%E1%BB%B1a_%C4%91%C6%B0%E1%BB%9Dng" TargetMode="External"/><Relationship Id="rId5" Type="http://schemas.openxmlformats.org/officeDocument/2006/relationships/hyperlink" Target="https://vi.wikipedia.org/wiki/D%E1%BA%A7u_nh%E1%BB%9Dn" TargetMode="External"/><Relationship Id="rId4" Type="http://schemas.openxmlformats.org/officeDocument/2006/relationships/hyperlink" Target="https://vi.wikipedia.org/w/index.php?title=Diezel&amp;action=edit&amp;redlink=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5.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NGỌC TRAI – ĐÁ QUÝ TỰ NHIÊN MỆNH DANH “NHẤT HẬ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2"/>
          <a:stretch>
            <a:fillRect/>
          </a:stretch>
        </p:blipFill>
        <p:spPr>
          <a:xfrm>
            <a:off x="0" y="7936"/>
            <a:ext cx="12192000" cy="6366737"/>
          </a:xfrm>
          <a:prstGeom prst="rect">
            <a:avLst/>
          </a:prstGeom>
        </p:spPr>
      </p:pic>
      <p:sp>
        <p:nvSpPr>
          <p:cNvPr id="2" name="Rectangle 1"/>
          <p:cNvSpPr/>
          <p:nvPr/>
        </p:nvSpPr>
        <p:spPr>
          <a:xfrm>
            <a:off x="2506806" y="315575"/>
            <a:ext cx="6577506" cy="923330"/>
          </a:xfrm>
          <a:prstGeom prst="rect">
            <a:avLst/>
          </a:prstGeom>
          <a:noFill/>
        </p:spPr>
        <p:txBody>
          <a:bodyPr wrap="none" lIns="91440" tIns="45720" rIns="91440" bIns="45720">
            <a:spAutoFit/>
          </a:bodyPr>
          <a:lstStyle/>
          <a:p>
            <a:pPr algn="ctr"/>
            <a:r>
              <a:rPr lang="en-US" sz="5400" dirty="0" smtClean="0">
                <a:ln w="0"/>
                <a:solidFill>
                  <a:schemeClr val="accent3">
                    <a:lumMod val="75000"/>
                  </a:schemeClr>
                </a:solidFill>
                <a:effectLst>
                  <a:outerShdw blurRad="38100" dist="19050" dir="2700000" algn="tl" rotWithShape="0">
                    <a:schemeClr val="dk1">
                      <a:alpha val="40000"/>
                    </a:schemeClr>
                  </a:outerShdw>
                </a:effectLst>
              </a:rPr>
              <a:t>TÌM NGỌC TRONG CÁT</a:t>
            </a:r>
            <a:endParaRPr lang="en-US" sz="5400" b="0" cap="none" spc="0" dirty="0">
              <a:ln w="0"/>
              <a:solidFill>
                <a:schemeClr val="accent3">
                  <a:lumMod val="75000"/>
                </a:schemeClr>
              </a:solidFill>
              <a:effectLst>
                <a:outerShdw blurRad="38100" dist="19050" dir="2700000" algn="tl" rotWithShape="0">
                  <a:schemeClr val="dk1">
                    <a:alpha val="40000"/>
                  </a:schemeClr>
                </a:outerShdw>
              </a:effectLst>
            </a:endParaRPr>
          </a:p>
        </p:txBody>
      </p:sp>
      <p:sp>
        <p:nvSpPr>
          <p:cNvPr id="7" name="TextBox 6"/>
          <p:cNvSpPr txBox="1"/>
          <p:nvPr/>
        </p:nvSpPr>
        <p:spPr>
          <a:xfrm>
            <a:off x="7171509" y="1391304"/>
            <a:ext cx="4820195" cy="1569660"/>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Trong</a:t>
            </a:r>
            <a:r>
              <a:rPr lang="en-US" sz="3200" dirty="0" smtClean="0">
                <a:solidFill>
                  <a:srgbClr val="FF0000"/>
                </a:solidFill>
                <a:latin typeface="Times New Roman" panose="02020603050405020304" pitchFamily="18" charset="0"/>
                <a:cs typeface="Times New Roman" panose="02020603050405020304" pitchFamily="18" charset="0"/>
              </a:rPr>
              <a:t> 2 </a:t>
            </a:r>
            <a:r>
              <a:rPr lang="en-US" sz="3200" dirty="0" err="1" smtClean="0">
                <a:solidFill>
                  <a:srgbClr val="FF0000"/>
                </a:solidFill>
                <a:latin typeface="Times New Roman" panose="02020603050405020304" pitchFamily="18" charset="0"/>
                <a:cs typeface="Times New Roman" panose="02020603050405020304" pitchFamily="18" charset="0"/>
              </a:rPr>
              <a:t>phút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em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hãy</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tìm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xem</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có</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bao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nhiêu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ngọc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được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dấu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trong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nhé</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566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0" y="-56394"/>
            <a:ext cx="12192000" cy="697563"/>
          </a:xfrm>
          <a:prstGeom prst="rect">
            <a:avLst/>
          </a:prstGeom>
          <a:solidFill>
            <a:schemeClr val="accent5">
              <a:lumMod val="20000"/>
              <a:lumOff val="80000"/>
            </a:schemeClr>
          </a:solidFill>
          <a:ln>
            <a:noFill/>
          </a:ln>
          <a:effectLst/>
        </p:spPr>
        <p:txBody>
          <a:bodyPr vert="horz" wrap="square" lIns="121920" tIns="60960" rIns="121920" bIns="60960" numCol="1" anchor="ctr" anchorCtr="0" compatLnSpc="1">
            <a:prstTxWarp prst="textNoShape">
              <a:avLst/>
            </a:prstTxWarp>
            <a:spAutoFit/>
          </a:bodyPr>
          <a:lstStyle/>
          <a:p>
            <a:pPr algn="ctr" defTabSz="1219170" eaLnBrk="0" fontAlgn="base" hangingPunct="0">
              <a:spcBef>
                <a:spcPct val="0"/>
              </a:spcBef>
              <a:spcAft>
                <a:spcPct val="0"/>
              </a:spcAft>
            </a:pPr>
            <a:r>
              <a:rPr lang="en-US" sz="3733" b="1" dirty="0">
                <a:solidFill>
                  <a:srgbClr val="FF0000"/>
                </a:solidFill>
                <a:latin typeface="Times New Roman" pitchFamily="18" charset="0"/>
                <a:ea typeface="Times New Roman" pitchFamily="18" charset="0"/>
                <a:cs typeface="Times New Roman" pitchFamily="18" charset="0"/>
              </a:rPr>
              <a:t> </a:t>
            </a:r>
            <a:r>
              <a:rPr lang="en-US" sz="3733" b="1" dirty="0" smtClean="0">
                <a:solidFill>
                  <a:srgbClr val="FF0000"/>
                </a:solidFill>
                <a:latin typeface="Times New Roman" pitchFamily="18" charset="0"/>
                <a:ea typeface="Times New Roman" pitchFamily="18" charset="0"/>
                <a:cs typeface="Times New Roman" pitchFamily="18" charset="0"/>
              </a:rPr>
              <a:t>TIÊU CHÍ ĐÁNH </a:t>
            </a:r>
            <a:r>
              <a:rPr lang="en-US" sz="3733" b="1" dirty="0">
                <a:solidFill>
                  <a:srgbClr val="FF0000"/>
                </a:solidFill>
                <a:latin typeface="Times New Roman" pitchFamily="18" charset="0"/>
                <a:ea typeface="Times New Roman" pitchFamily="18" charset="0"/>
                <a:cs typeface="Times New Roman" pitchFamily="18" charset="0"/>
              </a:rPr>
              <a:t>GIÁ </a:t>
            </a:r>
            <a:r>
              <a:rPr lang="en-US" sz="3733" b="1" dirty="0" smtClean="0">
                <a:solidFill>
                  <a:srgbClr val="FF0000"/>
                </a:solidFill>
                <a:latin typeface="Times New Roman" pitchFamily="18" charset="0"/>
                <a:ea typeface="Times New Roman" pitchFamily="18" charset="0"/>
                <a:cs typeface="Times New Roman" pitchFamily="18" charset="0"/>
              </a:rPr>
              <a:t>HOẠT ĐỘNG NHÓM</a:t>
            </a:r>
            <a:endParaRPr lang="en-US" sz="3733" b="1" dirty="0">
              <a:solidFill>
                <a:srgbClr val="FF0000"/>
              </a:solidFill>
              <a:latin typeface="Times New Roman" pitchFamily="18" charset="0"/>
              <a:cs typeface="Times New Roman" pitchFamily="18" charset="0"/>
            </a:endParaRPr>
          </a:p>
        </p:txBody>
      </p:sp>
      <p:graphicFrame>
        <p:nvGraphicFramePr>
          <p:cNvPr id="128" name="Table 127"/>
          <p:cNvGraphicFramePr>
            <a:graphicFrameLocks noGrp="1"/>
          </p:cNvGraphicFramePr>
          <p:nvPr>
            <p:extLst>
              <p:ext uri="{D42A27DB-BD31-4B8C-83A1-F6EECF244321}">
                <p14:modId xmlns:p14="http://schemas.microsoft.com/office/powerpoint/2010/main" val="3286403675"/>
              </p:ext>
            </p:extLst>
          </p:nvPr>
        </p:nvGraphicFramePr>
        <p:xfrm>
          <a:off x="125283" y="609321"/>
          <a:ext cx="11683996" cy="5928184"/>
        </p:xfrm>
        <a:graphic>
          <a:graphicData uri="http://schemas.openxmlformats.org/drawingml/2006/table">
            <a:tbl>
              <a:tblPr firstRow="1" bandRow="1">
                <a:tableStyleId>{5940675A-B579-460E-94D1-54222C63F5DA}</a:tableStyleId>
              </a:tblPr>
              <a:tblGrid>
                <a:gridCol w="1045691">
                  <a:extLst>
                    <a:ext uri="{9D8B030D-6E8A-4147-A177-3AD203B41FA5}">
                      <a16:colId xmlns:a16="http://schemas.microsoft.com/office/drawing/2014/main" val="20000"/>
                    </a:ext>
                  </a:extLst>
                </a:gridCol>
                <a:gridCol w="4336346">
                  <a:extLst>
                    <a:ext uri="{9D8B030D-6E8A-4147-A177-3AD203B41FA5}">
                      <a16:colId xmlns:a16="http://schemas.microsoft.com/office/drawing/2014/main" val="20001"/>
                    </a:ext>
                  </a:extLst>
                </a:gridCol>
                <a:gridCol w="1076409">
                  <a:extLst>
                    <a:ext uri="{9D8B030D-6E8A-4147-A177-3AD203B41FA5}">
                      <a16:colId xmlns:a16="http://schemas.microsoft.com/office/drawing/2014/main" val="20002"/>
                    </a:ext>
                  </a:extLst>
                </a:gridCol>
                <a:gridCol w="1345509">
                  <a:extLst>
                    <a:ext uri="{9D8B030D-6E8A-4147-A177-3AD203B41FA5}">
                      <a16:colId xmlns:a16="http://schemas.microsoft.com/office/drawing/2014/main" val="20003"/>
                    </a:ext>
                  </a:extLst>
                </a:gridCol>
                <a:gridCol w="1293347">
                  <a:extLst>
                    <a:ext uri="{9D8B030D-6E8A-4147-A177-3AD203B41FA5}">
                      <a16:colId xmlns:a16="http://schemas.microsoft.com/office/drawing/2014/main" val="20004"/>
                    </a:ext>
                  </a:extLst>
                </a:gridCol>
                <a:gridCol w="1293347">
                  <a:extLst>
                    <a:ext uri="{9D8B030D-6E8A-4147-A177-3AD203B41FA5}">
                      <a16:colId xmlns:a16="http://schemas.microsoft.com/office/drawing/2014/main" val="609856193"/>
                    </a:ext>
                  </a:extLst>
                </a:gridCol>
                <a:gridCol w="1293347">
                  <a:extLst>
                    <a:ext uri="{9D8B030D-6E8A-4147-A177-3AD203B41FA5}">
                      <a16:colId xmlns:a16="http://schemas.microsoft.com/office/drawing/2014/main" val="1058346547"/>
                    </a:ext>
                  </a:extLst>
                </a:gridCol>
              </a:tblGrid>
              <a:tr h="406400">
                <a:tc rowSpan="2"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b="1" dirty="0">
                          <a:solidFill>
                            <a:srgbClr val="0033CC"/>
                          </a:solidFill>
                          <a:latin typeface="Times New Roman" panose="02020603050405020304" pitchFamily="18" charset="0"/>
                          <a:cs typeface="Times New Roman" panose="02020603050405020304" pitchFamily="18" charset="0"/>
                        </a:rPr>
                        <a:t>TIÊU</a:t>
                      </a:r>
                      <a:r>
                        <a:rPr lang="en-US" sz="1900" b="1" baseline="0" dirty="0">
                          <a:solidFill>
                            <a:srgbClr val="0033CC"/>
                          </a:solidFill>
                          <a:latin typeface="Times New Roman" panose="02020603050405020304" pitchFamily="18" charset="0"/>
                          <a:cs typeface="Times New Roman" panose="02020603050405020304" pitchFamily="18" charset="0"/>
                        </a:rPr>
                        <a:t> CHÍ</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900" b="1" i="0" u="none" strike="noStrike" cap="none" normalizeH="0" baseline="0" dirty="0">
                        <a:ln>
                          <a:noFill/>
                        </a:ln>
                        <a:solidFill>
                          <a:srgbClr val="0033CC"/>
                        </a:solidFill>
                        <a:effectLst/>
                        <a:latin typeface="Times New Roman" pitchFamily="18" charset="0"/>
                        <a:cs typeface="Times New Roman" pitchFamily="18" charset="0"/>
                      </a:endParaRPr>
                    </a:p>
                  </a:txBody>
                  <a:tcPr marL="121920" marR="121920" marT="60960" marB="60960"/>
                </a:tc>
                <a:tc rowSpan="2" hMerge="1">
                  <a:txBody>
                    <a:bodyPr/>
                    <a:lstStyle/>
                    <a:p>
                      <a:endParaRPr lang="en-US"/>
                    </a:p>
                  </a:txBody>
                  <a:tcPr/>
                </a:tc>
                <a:tc rowSpan="2">
                  <a:txBody>
                    <a:bodyPr/>
                    <a:lstStyle/>
                    <a:p>
                      <a:pPr algn="ctr"/>
                      <a:r>
                        <a:rPr lang="en-US" sz="1900" b="1">
                          <a:solidFill>
                            <a:srgbClr val="0033CC"/>
                          </a:solidFill>
                          <a:latin typeface="Times New Roman" panose="02020603050405020304" pitchFamily="18" charset="0"/>
                          <a:cs typeface="Times New Roman" panose="02020603050405020304" pitchFamily="18" charset="0"/>
                        </a:rPr>
                        <a:t>ĐIỂM</a:t>
                      </a:r>
                      <a:endParaRPr lang="en-US" sz="1900" b="1" baseline="0">
                        <a:solidFill>
                          <a:srgbClr val="0033CC"/>
                        </a:solidFill>
                        <a:latin typeface="Times New Roman" panose="02020603050405020304" pitchFamily="18" charset="0"/>
                        <a:cs typeface="Times New Roman" panose="02020603050405020304" pitchFamily="18" charset="0"/>
                      </a:endParaRPr>
                    </a:p>
                    <a:p>
                      <a:pPr algn="ctr"/>
                      <a:r>
                        <a:rPr lang="en-US" sz="1900" b="1" baseline="0">
                          <a:solidFill>
                            <a:srgbClr val="0033CC"/>
                          </a:solidFill>
                          <a:latin typeface="Times New Roman" panose="02020603050405020304" pitchFamily="18" charset="0"/>
                          <a:cs typeface="Times New Roman" panose="02020603050405020304" pitchFamily="18" charset="0"/>
                        </a:rPr>
                        <a:t> </a:t>
                      </a:r>
                      <a:endParaRPr lang="en-US" sz="1900" b="1">
                        <a:solidFill>
                          <a:srgbClr val="0033CC"/>
                        </a:solidFill>
                        <a:latin typeface="Times New Roman" panose="02020603050405020304" pitchFamily="18" charset="0"/>
                        <a:cs typeface="Times New Roman" panose="02020603050405020304" pitchFamily="18" charset="0"/>
                      </a:endParaRPr>
                    </a:p>
                  </a:txBody>
                  <a:tcPr marL="121920" marR="121920" marT="60960" marB="60960">
                    <a:lnR w="12700" cap="flat" cmpd="sng" algn="ctr">
                      <a:solidFill>
                        <a:schemeClr val="tx1"/>
                      </a:solidFill>
                      <a:prstDash val="solid"/>
                      <a:round/>
                      <a:headEnd type="none" w="med" len="med"/>
                      <a:tailEnd type="none" w="med" len="med"/>
                    </a:lnR>
                  </a:tcPr>
                </a:tc>
                <a:tc gridSpan="4">
                  <a:txBody>
                    <a:bodyPr/>
                    <a:lstStyle/>
                    <a:p>
                      <a:pPr algn="ctr"/>
                      <a:r>
                        <a:rPr lang="en-US" sz="1900" b="1" dirty="0">
                          <a:solidFill>
                            <a:srgbClr val="0033CC"/>
                          </a:solidFill>
                          <a:latin typeface="Times New Roman" panose="02020603050405020304" pitchFamily="18" charset="0"/>
                          <a:cs typeface="Times New Roman" panose="02020603050405020304" pitchFamily="18" charset="0"/>
                        </a:rPr>
                        <a:t>ĐIỂM</a:t>
                      </a:r>
                      <a:r>
                        <a:rPr lang="en-US" sz="1900" b="1" baseline="0" dirty="0">
                          <a:solidFill>
                            <a:srgbClr val="0033CC"/>
                          </a:solidFill>
                          <a:latin typeface="Times New Roman" panose="02020603050405020304" pitchFamily="18" charset="0"/>
                          <a:cs typeface="Times New Roman" panose="02020603050405020304" pitchFamily="18" charset="0"/>
                        </a:rPr>
                        <a:t> ĐẠT ĐƯỢC</a:t>
                      </a:r>
                      <a:endParaRPr lang="en-US" sz="1900" b="1" dirty="0">
                        <a:solidFill>
                          <a:srgbClr val="0033CC"/>
                        </a:solidFill>
                        <a:latin typeface="Times New Roman" panose="02020603050405020304" pitchFamily="18" charset="0"/>
                        <a:cs typeface="Times New Roman" panose="02020603050405020304" pitchFamily="18" charset="0"/>
                      </a:endParaRPr>
                    </a:p>
                  </a:txBody>
                  <a:tcPr marL="121920" marR="12192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900" b="1" dirty="0">
                        <a:solidFill>
                          <a:srgbClr val="0033CC"/>
                        </a:solidFill>
                        <a:latin typeface="Times New Roman" panose="02020603050405020304" pitchFamily="18" charset="0"/>
                        <a:cs typeface="Times New Roman" panose="020206030504050203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lang="en-US" sz="1900" b="1" dirty="0">
                        <a:solidFill>
                          <a:srgbClr val="0033CC"/>
                        </a:solidFill>
                        <a:latin typeface="Times New Roman" panose="02020603050405020304" pitchFamily="18" charset="0"/>
                        <a:cs typeface="Times New Roman" panose="02020603050405020304" pitchFamily="18" charset="0"/>
                      </a:endParaRPr>
                    </a:p>
                  </a:txBody>
                  <a:tcPr marL="121920" marR="121920" marT="60960" marB="6096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4480">
                <a:tc gridSpan="2" vMerge="1">
                  <a:txBody>
                    <a:bodyPr/>
                    <a:lstStyle/>
                    <a:p>
                      <a:endParaRPr lang="en-US"/>
                    </a:p>
                  </a:txBody>
                  <a:tcPr/>
                </a:tc>
                <a:tc hMerge="1" vMerge="1">
                  <a:txBody>
                    <a:bodyPr/>
                    <a:lstStyle/>
                    <a:p>
                      <a:endParaRPr lang="en-US"/>
                    </a:p>
                  </a:txBody>
                  <a:tcPr/>
                </a:tc>
                <a:tc vMerge="1">
                  <a:txBody>
                    <a:bodyPr/>
                    <a:lstStyle/>
                    <a:p>
                      <a:pPr algn="l"/>
                      <a:endParaRPr lang="en-US" sz="1200" b="1">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Bef>
                          <a:spcPts val="600"/>
                        </a:spcBef>
                        <a:spcAft>
                          <a:spcPts val="600"/>
                        </a:spcAft>
                      </a:pPr>
                      <a:r>
                        <a:rPr lang="en-US" sz="1900" b="1" dirty="0">
                          <a:solidFill>
                            <a:srgbClr val="0033CC"/>
                          </a:solidFill>
                          <a:effectLst/>
                          <a:latin typeface="Times New Roman" panose="02020603050405020304" pitchFamily="18" charset="0"/>
                          <a:ea typeface="Times New Roman"/>
                          <a:cs typeface="Times New Roman" panose="02020603050405020304" pitchFamily="18" charset="0"/>
                        </a:rPr>
                        <a:t>NHÓM</a:t>
                      </a:r>
                      <a:r>
                        <a:rPr lang="en-US" sz="1900" b="1" baseline="0" dirty="0">
                          <a:solidFill>
                            <a:srgbClr val="0033CC"/>
                          </a:solidFill>
                          <a:effectLst/>
                          <a:latin typeface="Times New Roman" panose="02020603050405020304" pitchFamily="18" charset="0"/>
                          <a:ea typeface="Times New Roman"/>
                          <a:cs typeface="Times New Roman" panose="02020603050405020304" pitchFamily="18" charset="0"/>
                        </a:rPr>
                        <a:t> 1</a:t>
                      </a:r>
                      <a:endParaRPr lang="en-US" sz="1900" b="1" dirty="0">
                        <a:solidFill>
                          <a:srgbClr val="0033CC"/>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900" b="1" dirty="0">
                          <a:solidFill>
                            <a:srgbClr val="0033CC"/>
                          </a:solidFill>
                          <a:effectLst/>
                          <a:latin typeface="Times New Roman" panose="02020603050405020304" pitchFamily="18" charset="0"/>
                          <a:ea typeface="Times New Roman"/>
                          <a:cs typeface="Times New Roman" panose="02020603050405020304" pitchFamily="18" charset="0"/>
                        </a:rPr>
                        <a:t>NHÓM</a:t>
                      </a:r>
                      <a:r>
                        <a:rPr lang="en-US" sz="1900" b="1" baseline="0" dirty="0">
                          <a:solidFill>
                            <a:srgbClr val="0033CC"/>
                          </a:solidFill>
                          <a:effectLst/>
                          <a:latin typeface="Times New Roman" panose="02020603050405020304" pitchFamily="18" charset="0"/>
                          <a:ea typeface="Times New Roman"/>
                          <a:cs typeface="Times New Roman" panose="02020603050405020304" pitchFamily="18" charset="0"/>
                        </a:rPr>
                        <a:t> 2</a:t>
                      </a:r>
                      <a:endParaRPr lang="en-US" sz="1900" b="1" dirty="0">
                        <a:solidFill>
                          <a:srgbClr val="0033CC"/>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spcBef>
                          <a:spcPts val="600"/>
                        </a:spcBef>
                        <a:spcAft>
                          <a:spcPts val="600"/>
                        </a:spcAft>
                      </a:pPr>
                      <a:r>
                        <a:rPr lang="en-US" sz="1900" b="1" dirty="0">
                          <a:solidFill>
                            <a:srgbClr val="0033CC"/>
                          </a:solidFill>
                          <a:effectLst/>
                          <a:latin typeface="Times New Roman" panose="02020603050405020304" pitchFamily="18" charset="0"/>
                          <a:ea typeface="Times New Roman"/>
                          <a:cs typeface="Times New Roman" panose="02020603050405020304" pitchFamily="18" charset="0"/>
                        </a:rPr>
                        <a:t>NHÓM</a:t>
                      </a:r>
                      <a:r>
                        <a:rPr lang="en-US" sz="1900" b="1" baseline="0" dirty="0">
                          <a:solidFill>
                            <a:srgbClr val="0033CC"/>
                          </a:solidFill>
                          <a:effectLst/>
                          <a:latin typeface="Times New Roman" panose="02020603050405020304" pitchFamily="18" charset="0"/>
                          <a:ea typeface="Times New Roman"/>
                          <a:cs typeface="Times New Roman" panose="02020603050405020304" pitchFamily="18" charset="0"/>
                        </a:rPr>
                        <a:t> </a:t>
                      </a:r>
                      <a:r>
                        <a:rPr lang="en-US" sz="1900" b="1" baseline="0" dirty="0" smtClean="0">
                          <a:solidFill>
                            <a:srgbClr val="0033CC"/>
                          </a:solidFill>
                          <a:effectLst/>
                          <a:latin typeface="Times New Roman" panose="02020603050405020304" pitchFamily="18" charset="0"/>
                          <a:ea typeface="Times New Roman"/>
                          <a:cs typeface="Times New Roman" panose="02020603050405020304" pitchFamily="18" charset="0"/>
                        </a:rPr>
                        <a:t>3</a:t>
                      </a:r>
                      <a:endParaRPr lang="en-US" sz="1900" b="1" dirty="0">
                        <a:solidFill>
                          <a:srgbClr val="0033CC"/>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900" b="1" dirty="0">
                          <a:solidFill>
                            <a:srgbClr val="0033CC"/>
                          </a:solidFill>
                          <a:effectLst/>
                          <a:latin typeface="Times New Roman" panose="02020603050405020304" pitchFamily="18" charset="0"/>
                          <a:ea typeface="Times New Roman"/>
                          <a:cs typeface="Times New Roman" panose="02020603050405020304" pitchFamily="18" charset="0"/>
                        </a:rPr>
                        <a:t>NHÓM</a:t>
                      </a:r>
                      <a:r>
                        <a:rPr lang="en-US" sz="1900" b="1" baseline="0" dirty="0">
                          <a:solidFill>
                            <a:srgbClr val="0033CC"/>
                          </a:solidFill>
                          <a:effectLst/>
                          <a:latin typeface="Times New Roman" panose="02020603050405020304" pitchFamily="18" charset="0"/>
                          <a:ea typeface="Times New Roman"/>
                          <a:cs typeface="Times New Roman" panose="02020603050405020304" pitchFamily="18" charset="0"/>
                        </a:rPr>
                        <a:t> </a:t>
                      </a:r>
                      <a:r>
                        <a:rPr lang="en-US" sz="1900" b="1" baseline="0" dirty="0" smtClean="0">
                          <a:solidFill>
                            <a:srgbClr val="0033CC"/>
                          </a:solidFill>
                          <a:effectLst/>
                          <a:latin typeface="Times New Roman" panose="02020603050405020304" pitchFamily="18" charset="0"/>
                          <a:ea typeface="Times New Roman"/>
                          <a:cs typeface="Times New Roman" panose="02020603050405020304" pitchFamily="18" charset="0"/>
                        </a:rPr>
                        <a:t>4</a:t>
                      </a:r>
                      <a:endParaRPr lang="en-US" sz="1900" b="1" dirty="0">
                        <a:solidFill>
                          <a:srgbClr val="0033CC"/>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426720">
                <a:tc gridSpan="2">
                  <a:txBody>
                    <a:bodyPr/>
                    <a:lstStyle/>
                    <a:p>
                      <a:pPr marL="342900" indent="-342900" algn="just">
                        <a:lnSpc>
                          <a:spcPct val="150000"/>
                        </a:lnSpc>
                        <a:spcBef>
                          <a:spcPts val="600"/>
                        </a:spcBef>
                        <a:spcAft>
                          <a:spcPts val="600"/>
                        </a:spcAft>
                        <a:buAutoNum type="arabicPeriod"/>
                      </a:pPr>
                      <a:r>
                        <a:rPr lang="en-US" sz="1900" b="1" dirty="0" err="1">
                          <a:solidFill>
                            <a:schemeClr val="tx1"/>
                          </a:solidFill>
                          <a:effectLst/>
                          <a:latin typeface="Times New Roman" panose="02020603050405020304" pitchFamily="18" charset="0"/>
                          <a:cs typeface="Times New Roman" panose="02020603050405020304" pitchFamily="18" charset="0"/>
                        </a:rPr>
                        <a:t>Chuẩn</a:t>
                      </a:r>
                      <a:r>
                        <a:rPr lang="en-US" sz="1900" b="1" baseline="0" dirty="0">
                          <a:solidFill>
                            <a:schemeClr val="tx1"/>
                          </a:solidFill>
                          <a:effectLst/>
                          <a:latin typeface="Times New Roman" panose="02020603050405020304" pitchFamily="18" charset="0"/>
                          <a:cs typeface="Times New Roman" panose="02020603050405020304" pitchFamily="18" charset="0"/>
                        </a:rPr>
                        <a:t> </a:t>
                      </a:r>
                      <a:r>
                        <a:rPr lang="en-US" sz="1900" b="1" baseline="0" dirty="0" err="1">
                          <a:solidFill>
                            <a:schemeClr val="tx1"/>
                          </a:solidFill>
                          <a:effectLst/>
                          <a:latin typeface="Times New Roman" panose="02020603050405020304" pitchFamily="18" charset="0"/>
                          <a:cs typeface="Times New Roman" panose="02020603050405020304" pitchFamily="18" charset="0"/>
                        </a:rPr>
                        <a:t>bị</a:t>
                      </a:r>
                      <a:r>
                        <a:rPr lang="en-US" sz="1900" b="1" baseline="0" dirty="0">
                          <a:solidFill>
                            <a:schemeClr val="tx1"/>
                          </a:solidFill>
                          <a:effectLst/>
                          <a:latin typeface="Times New Roman" panose="02020603050405020304" pitchFamily="18" charset="0"/>
                          <a:cs typeface="Times New Roman" panose="02020603050405020304" pitchFamily="18" charset="0"/>
                        </a:rPr>
                        <a:t>. </a:t>
                      </a:r>
                      <a:r>
                        <a:rPr lang="en-US" sz="1900" b="1" baseline="0" dirty="0" err="1">
                          <a:solidFill>
                            <a:schemeClr val="tx1"/>
                          </a:solidFill>
                          <a:effectLst/>
                          <a:latin typeface="Times New Roman" panose="02020603050405020304" pitchFamily="18" charset="0"/>
                          <a:cs typeface="Times New Roman" panose="02020603050405020304" pitchFamily="18" charset="0"/>
                        </a:rPr>
                        <a:t>L</a:t>
                      </a:r>
                      <a:r>
                        <a:rPr lang="en-US" sz="1900" b="1" dirty="0" err="1">
                          <a:solidFill>
                            <a:schemeClr val="tx1"/>
                          </a:solidFill>
                          <a:effectLst/>
                          <a:latin typeface="Times New Roman" panose="02020603050405020304" pitchFamily="18" charset="0"/>
                          <a:cs typeface="Times New Roman" panose="02020603050405020304" pitchFamily="18" charset="0"/>
                        </a:rPr>
                        <a:t>ựa</a:t>
                      </a:r>
                      <a:r>
                        <a:rPr lang="en-US" sz="1900" b="1" dirty="0">
                          <a:solidFill>
                            <a:schemeClr val="tx1"/>
                          </a:solidFill>
                          <a:effectLst/>
                          <a:latin typeface="Times New Roman" panose="02020603050405020304" pitchFamily="18" charset="0"/>
                          <a:cs typeface="Times New Roman" panose="02020603050405020304" pitchFamily="18" charset="0"/>
                        </a:rPr>
                        <a:t> </a:t>
                      </a:r>
                      <a:r>
                        <a:rPr lang="en-US" sz="1900" b="1" dirty="0" err="1">
                          <a:solidFill>
                            <a:schemeClr val="tx1"/>
                          </a:solidFill>
                          <a:effectLst/>
                          <a:latin typeface="Times New Roman" panose="02020603050405020304" pitchFamily="18" charset="0"/>
                          <a:cs typeface="Times New Roman" panose="02020603050405020304" pitchFamily="18" charset="0"/>
                        </a:rPr>
                        <a:t>chọn</a:t>
                      </a:r>
                      <a:r>
                        <a:rPr lang="en-US" sz="1900" b="1" dirty="0">
                          <a:solidFill>
                            <a:schemeClr val="tx1"/>
                          </a:solidFill>
                          <a:effectLst/>
                          <a:latin typeface="Times New Roman" panose="02020603050405020304" pitchFamily="18" charset="0"/>
                          <a:cs typeface="Times New Roman" panose="02020603050405020304" pitchFamily="18" charset="0"/>
                        </a:rPr>
                        <a:t> </a:t>
                      </a:r>
                      <a:r>
                        <a:rPr lang="en-US" sz="1900" b="1" dirty="0" err="1" smtClean="0">
                          <a:solidFill>
                            <a:schemeClr val="tx1"/>
                          </a:solidFill>
                          <a:effectLst/>
                          <a:latin typeface="Times New Roman" panose="02020603050405020304" pitchFamily="18" charset="0"/>
                          <a:cs typeface="Times New Roman" panose="02020603050405020304" pitchFamily="18" charset="0"/>
                        </a:rPr>
                        <a:t>dụng</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cụ</a:t>
                      </a:r>
                      <a:endParaRPr lang="en-US" sz="1900" b="1" dirty="0">
                        <a:solidFill>
                          <a:schemeClr val="tx1"/>
                        </a:solidFill>
                        <a:effectLst/>
                        <a:latin typeface="Times New Roman" panose="02020603050405020304" pitchFamily="18" charset="0"/>
                        <a:cs typeface="Times New Roman" panose="02020603050405020304" pitchFamily="18" charset="0"/>
                      </a:endParaRPr>
                    </a:p>
                  </a:txBody>
                  <a:tcPr marT="0" marB="0" anchor="ctr"/>
                </a:tc>
                <a:tc hMerge="1">
                  <a:txBody>
                    <a:bodyPr/>
                    <a:lstStyle/>
                    <a:p>
                      <a:endParaRPr lang="en-US"/>
                    </a:p>
                  </a:txBody>
                  <a:tcPr/>
                </a:tc>
                <a:tc>
                  <a:txBody>
                    <a:bodyPr/>
                    <a:lstStyle/>
                    <a:p>
                      <a:pPr algn="ctr">
                        <a:spcBef>
                          <a:spcPts val="600"/>
                        </a:spcBef>
                        <a:spcAft>
                          <a:spcPts val="600"/>
                        </a:spcAft>
                      </a:pPr>
                      <a:r>
                        <a:rPr lang="en-US" sz="1900" b="1" dirty="0">
                          <a:solidFill>
                            <a:schemeClr val="tx1"/>
                          </a:solidFill>
                          <a:effectLst/>
                          <a:latin typeface="Times New Roman" panose="02020603050405020304" pitchFamily="18" charset="0"/>
                          <a:cs typeface="Times New Roman" panose="02020603050405020304" pitchFamily="18" charset="0"/>
                        </a:rPr>
                        <a:t>20 </a:t>
                      </a:r>
                      <a:r>
                        <a:rPr lang="en-US" sz="1900" b="1" dirty="0" err="1">
                          <a:solidFill>
                            <a:schemeClr val="tx1"/>
                          </a:solidFill>
                          <a:effectLst/>
                          <a:latin typeface="Times New Roman" panose="02020603050405020304" pitchFamily="18" charset="0"/>
                          <a:cs typeface="Times New Roman" panose="02020603050405020304" pitchFamily="18" charset="0"/>
                        </a:rPr>
                        <a:t>điểm</a:t>
                      </a:r>
                      <a:endParaRPr lang="en-US" sz="19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R w="12700" cap="flat" cmpd="sng" algn="ctr">
                      <a:solidFill>
                        <a:schemeClr val="tx1"/>
                      </a:solidFill>
                      <a:prstDash val="solid"/>
                      <a:round/>
                      <a:headEnd type="none" w="med" len="med"/>
                      <a:tailEnd type="none" w="med" len="med"/>
                    </a:lnR>
                  </a:tcPr>
                </a:tc>
                <a:tc>
                  <a:txBody>
                    <a:bodyPr/>
                    <a:lstStyle/>
                    <a:p>
                      <a:endParaRPr lang="en-US" sz="2100" b="1" dirty="0">
                        <a:solidFill>
                          <a:schemeClr val="tx1"/>
                        </a:solidFill>
                        <a:latin typeface="Times New Roman" pitchFamily="18" charset="0"/>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100" b="1" dirty="0">
                        <a:solidFill>
                          <a:schemeClr val="tx1"/>
                        </a:solidFill>
                        <a:latin typeface="Times New Roman" pitchFamily="18" charset="0"/>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100" b="1" dirty="0">
                        <a:solidFill>
                          <a:schemeClr val="tx1"/>
                        </a:solidFill>
                        <a:latin typeface="Times New Roman" pitchFamily="18" charset="0"/>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en-US" sz="2100" b="1" dirty="0">
                        <a:solidFill>
                          <a:schemeClr val="tx1"/>
                        </a:solidFill>
                        <a:latin typeface="Times New Roman" pitchFamily="18" charset="0"/>
                        <a:cs typeface="Times New Roman"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26720">
                <a:tc gridSpan="2">
                  <a:txBody>
                    <a:bodyPr/>
                    <a:lstStyle/>
                    <a:p>
                      <a:pPr marL="0" marR="0" indent="0" algn="just" defTabSz="914400" rtl="0" eaLnBrk="1" fontAlgn="auto" latinLnBrk="0" hangingPunct="1">
                        <a:lnSpc>
                          <a:spcPct val="150000"/>
                        </a:lnSpc>
                        <a:spcBef>
                          <a:spcPts val="600"/>
                        </a:spcBef>
                        <a:spcAft>
                          <a:spcPts val="600"/>
                        </a:spcAft>
                        <a:buClrTx/>
                        <a:buSzTx/>
                        <a:buFontTx/>
                        <a:buNone/>
                        <a:tabLst/>
                        <a:defRPr/>
                      </a:pPr>
                      <a:r>
                        <a:rPr lang="en-US" sz="1900" b="1" dirty="0">
                          <a:solidFill>
                            <a:schemeClr val="tx1"/>
                          </a:solidFill>
                          <a:effectLst/>
                          <a:latin typeface="Times New Roman" panose="02020603050405020304" pitchFamily="18" charset="0"/>
                          <a:cs typeface="Times New Roman" panose="02020603050405020304" pitchFamily="18" charset="0"/>
                        </a:rPr>
                        <a:t>2. </a:t>
                      </a:r>
                      <a:r>
                        <a:rPr lang="en-US" sz="1900" b="1" dirty="0" err="1" smtClean="0">
                          <a:solidFill>
                            <a:schemeClr val="tx1"/>
                          </a:solidFill>
                          <a:effectLst/>
                          <a:latin typeface="Times New Roman" panose="02020603050405020304" pitchFamily="18" charset="0"/>
                          <a:cs typeface="Times New Roman" panose="02020603050405020304" pitchFamily="18" charset="0"/>
                        </a:rPr>
                        <a:t>Cách</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tiến</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hành</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rõ</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ràng</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khoa</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học</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dễ</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thực</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hiện</a:t>
                      </a:r>
                      <a:endParaRPr lang="en-US" sz="19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tc>
                <a:tc hMerge="1">
                  <a:txBody>
                    <a:bodyPr/>
                    <a:lstStyle/>
                    <a:p>
                      <a:endParaRPr lang="en-US"/>
                    </a:p>
                  </a:txBody>
                  <a:tcPr/>
                </a:tc>
                <a:tc>
                  <a:txBody>
                    <a:bodyPr/>
                    <a:lstStyle/>
                    <a:p>
                      <a:pPr algn="ctr">
                        <a:spcBef>
                          <a:spcPts val="600"/>
                        </a:spcBef>
                        <a:spcAft>
                          <a:spcPts val="600"/>
                        </a:spcAft>
                      </a:pPr>
                      <a:r>
                        <a:rPr lang="en-US" sz="1900" b="1" dirty="0">
                          <a:solidFill>
                            <a:schemeClr val="tx1"/>
                          </a:solidFill>
                          <a:effectLst/>
                          <a:latin typeface="Times New Roman" panose="02020603050405020304" pitchFamily="18" charset="0"/>
                          <a:cs typeface="Times New Roman" panose="02020603050405020304" pitchFamily="18" charset="0"/>
                        </a:rPr>
                        <a:t>10 </a:t>
                      </a:r>
                      <a:r>
                        <a:rPr lang="en-US" sz="1900" b="1" dirty="0" err="1">
                          <a:solidFill>
                            <a:schemeClr val="tx1"/>
                          </a:solidFill>
                          <a:effectLst/>
                          <a:latin typeface="Times New Roman" panose="02020603050405020304" pitchFamily="18" charset="0"/>
                          <a:cs typeface="Times New Roman" panose="02020603050405020304" pitchFamily="18" charset="0"/>
                        </a:rPr>
                        <a:t>điểm</a:t>
                      </a:r>
                      <a:endParaRPr lang="en-US" sz="19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426720">
                <a:tc gridSpan="2">
                  <a:txBody>
                    <a:bodyPr/>
                    <a:lstStyle/>
                    <a:p>
                      <a:pPr algn="just">
                        <a:lnSpc>
                          <a:spcPct val="150000"/>
                        </a:lnSpc>
                        <a:spcBef>
                          <a:spcPts val="600"/>
                        </a:spcBef>
                        <a:spcAft>
                          <a:spcPts val="600"/>
                        </a:spcAft>
                      </a:pPr>
                      <a:r>
                        <a:rPr lang="en-US" sz="1900" b="1" dirty="0">
                          <a:solidFill>
                            <a:schemeClr val="tx1"/>
                          </a:solidFill>
                          <a:effectLst/>
                          <a:latin typeface="Times New Roman" panose="02020603050405020304" pitchFamily="18" charset="0"/>
                          <a:cs typeface="Times New Roman" panose="02020603050405020304" pitchFamily="18" charset="0"/>
                        </a:rPr>
                        <a:t>3. </a:t>
                      </a:r>
                      <a:r>
                        <a:rPr lang="en-US" sz="1900" b="1" dirty="0" err="1" smtClean="0">
                          <a:solidFill>
                            <a:schemeClr val="tx1"/>
                          </a:solidFill>
                          <a:effectLst/>
                          <a:latin typeface="Times New Roman" panose="02020603050405020304" pitchFamily="18" charset="0"/>
                          <a:cs typeface="Times New Roman" panose="02020603050405020304" pitchFamily="18" charset="0"/>
                        </a:rPr>
                        <a:t>Hoạt</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động</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nhóm</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tích</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cực</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nghiêm</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túc</a:t>
                      </a:r>
                      <a:endParaRPr lang="en-US" sz="19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tc>
                <a:tc hMerge="1">
                  <a:txBody>
                    <a:bodyPr/>
                    <a:lstStyle/>
                    <a:p>
                      <a:endParaRPr lang="en-US"/>
                    </a:p>
                  </a:txBody>
                  <a:tcPr/>
                </a:tc>
                <a:tc>
                  <a:txBody>
                    <a:bodyPr/>
                    <a:lstStyle/>
                    <a:p>
                      <a:pPr algn="ctr">
                        <a:spcBef>
                          <a:spcPts val="600"/>
                        </a:spcBef>
                        <a:spcAft>
                          <a:spcPts val="600"/>
                        </a:spcAft>
                      </a:pPr>
                      <a:r>
                        <a:rPr lang="en-US" sz="1900" b="1" dirty="0">
                          <a:solidFill>
                            <a:schemeClr val="tx1"/>
                          </a:solidFill>
                          <a:effectLst/>
                          <a:latin typeface="Times New Roman" panose="02020603050405020304" pitchFamily="18" charset="0"/>
                          <a:cs typeface="Times New Roman" panose="02020603050405020304" pitchFamily="18" charset="0"/>
                        </a:rPr>
                        <a:t>15 </a:t>
                      </a:r>
                      <a:r>
                        <a:rPr lang="en-US" sz="1900" b="1" dirty="0" err="1">
                          <a:solidFill>
                            <a:schemeClr val="tx1"/>
                          </a:solidFill>
                          <a:effectLst/>
                          <a:latin typeface="Times New Roman" panose="02020603050405020304" pitchFamily="18" charset="0"/>
                          <a:cs typeface="Times New Roman" panose="02020603050405020304" pitchFamily="18" charset="0"/>
                        </a:rPr>
                        <a:t>điểm</a:t>
                      </a:r>
                      <a:endParaRPr lang="en-US" sz="19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26720">
                <a:tc gridSpan="2">
                  <a:txBody>
                    <a:bodyPr/>
                    <a:lstStyle/>
                    <a:p>
                      <a:pPr marL="0" marR="0" indent="0" algn="just" defTabSz="914400" rtl="0" eaLnBrk="1" fontAlgn="auto" latinLnBrk="0" hangingPunct="1">
                        <a:lnSpc>
                          <a:spcPct val="150000"/>
                        </a:lnSpc>
                        <a:spcBef>
                          <a:spcPts val="600"/>
                        </a:spcBef>
                        <a:spcAft>
                          <a:spcPts val="600"/>
                        </a:spcAft>
                        <a:buClrTx/>
                        <a:buSzTx/>
                        <a:buFontTx/>
                        <a:buNone/>
                        <a:tabLst/>
                        <a:defRPr/>
                      </a:pPr>
                      <a:r>
                        <a:rPr lang="en-US" sz="1900" b="1" dirty="0">
                          <a:solidFill>
                            <a:schemeClr val="tx1"/>
                          </a:solidFill>
                          <a:effectLst/>
                          <a:latin typeface="Times New Roman" panose="02020603050405020304" pitchFamily="18" charset="0"/>
                          <a:cs typeface="Times New Roman" panose="02020603050405020304" pitchFamily="18" charset="0"/>
                        </a:rPr>
                        <a:t>4. </a:t>
                      </a:r>
                      <a:r>
                        <a:rPr lang="en-US" sz="1900" b="1" dirty="0" err="1">
                          <a:solidFill>
                            <a:schemeClr val="tx1"/>
                          </a:solidFill>
                          <a:effectLst/>
                          <a:latin typeface="Times New Roman" panose="02020603050405020304" pitchFamily="18" charset="0"/>
                          <a:cs typeface="Times New Roman" panose="02020603050405020304" pitchFamily="18" charset="0"/>
                        </a:rPr>
                        <a:t>Thời</a:t>
                      </a:r>
                      <a:r>
                        <a:rPr lang="en-US" sz="1900" b="1" dirty="0">
                          <a:solidFill>
                            <a:schemeClr val="tx1"/>
                          </a:solidFill>
                          <a:effectLst/>
                          <a:latin typeface="Times New Roman" panose="02020603050405020304" pitchFamily="18" charset="0"/>
                          <a:cs typeface="Times New Roman" panose="02020603050405020304" pitchFamily="18" charset="0"/>
                        </a:rPr>
                        <a:t> </a:t>
                      </a:r>
                      <a:r>
                        <a:rPr lang="en-US" sz="1900" b="1" dirty="0" err="1">
                          <a:solidFill>
                            <a:schemeClr val="tx1"/>
                          </a:solidFill>
                          <a:effectLst/>
                          <a:latin typeface="Times New Roman" panose="02020603050405020304" pitchFamily="18" charset="0"/>
                          <a:cs typeface="Times New Roman" panose="02020603050405020304" pitchFamily="18" charset="0"/>
                        </a:rPr>
                        <a:t>gian</a:t>
                      </a:r>
                      <a:r>
                        <a:rPr lang="en-US" sz="1900" b="1" dirty="0">
                          <a:solidFill>
                            <a:schemeClr val="tx1"/>
                          </a:solidFill>
                          <a:effectLst/>
                          <a:latin typeface="Times New Roman" panose="02020603050405020304" pitchFamily="18" charset="0"/>
                          <a:cs typeface="Times New Roman" panose="02020603050405020304" pitchFamily="18" charset="0"/>
                        </a:rPr>
                        <a:t> </a:t>
                      </a:r>
                      <a:r>
                        <a:rPr lang="en-US" sz="1900" b="1" dirty="0" err="1" smtClean="0">
                          <a:solidFill>
                            <a:schemeClr val="tx1"/>
                          </a:solidFill>
                          <a:effectLst/>
                          <a:latin typeface="Times New Roman" panose="02020603050405020304" pitchFamily="18" charset="0"/>
                          <a:cs typeface="Times New Roman" panose="02020603050405020304" pitchFamily="18" charset="0"/>
                        </a:rPr>
                        <a:t>thực</a:t>
                      </a:r>
                      <a:r>
                        <a:rPr lang="en-US" sz="1900" b="1" baseline="0" dirty="0" smtClean="0">
                          <a:solidFill>
                            <a:schemeClr val="tx1"/>
                          </a:solidFill>
                          <a:effectLst/>
                          <a:latin typeface="Times New Roman" panose="02020603050405020304" pitchFamily="18" charset="0"/>
                          <a:cs typeface="Times New Roman" panose="02020603050405020304" pitchFamily="18" charset="0"/>
                        </a:rPr>
                        <a:t> </a:t>
                      </a:r>
                      <a:r>
                        <a:rPr lang="en-US" sz="1900" b="1" baseline="0" dirty="0" err="1" smtClean="0">
                          <a:solidFill>
                            <a:schemeClr val="tx1"/>
                          </a:solidFill>
                          <a:effectLst/>
                          <a:latin typeface="Times New Roman" panose="02020603050405020304" pitchFamily="18" charset="0"/>
                          <a:cs typeface="Times New Roman" panose="02020603050405020304" pitchFamily="18" charset="0"/>
                        </a:rPr>
                        <a:t>hiện</a:t>
                      </a:r>
                      <a:endParaRPr lang="en-US" sz="1900" b="1" dirty="0">
                        <a:solidFill>
                          <a:schemeClr val="tx1"/>
                        </a:solidFill>
                        <a:effectLst/>
                        <a:latin typeface="Times New Roman" panose="02020603050405020304" pitchFamily="18" charset="0"/>
                        <a:cs typeface="Times New Roman" panose="02020603050405020304" pitchFamily="18" charset="0"/>
                      </a:endParaRPr>
                    </a:p>
                  </a:txBody>
                  <a:tcPr marT="0" marB="0" anchor="ctr"/>
                </a:tc>
                <a:tc hMerge="1">
                  <a:txBody>
                    <a:bodyPr/>
                    <a:lstStyle/>
                    <a:p>
                      <a:endParaRPr lang="en-US"/>
                    </a:p>
                  </a:txBody>
                  <a:tcPr/>
                </a:tc>
                <a:tc>
                  <a:txBody>
                    <a:bodyPr/>
                    <a:lstStyle/>
                    <a:p>
                      <a:pPr algn="ctr">
                        <a:spcBef>
                          <a:spcPts val="600"/>
                        </a:spcBef>
                        <a:spcAft>
                          <a:spcPts val="600"/>
                        </a:spcAft>
                      </a:pPr>
                      <a:r>
                        <a:rPr lang="en-US" sz="1900" b="1" dirty="0">
                          <a:solidFill>
                            <a:schemeClr val="tx1"/>
                          </a:solidFill>
                          <a:effectLst/>
                          <a:latin typeface="Times New Roman" panose="02020603050405020304" pitchFamily="18" charset="0"/>
                          <a:ea typeface="Times New Roman"/>
                          <a:cs typeface="Times New Roman" panose="02020603050405020304" pitchFamily="18" charset="0"/>
                        </a:rPr>
                        <a:t>15 </a:t>
                      </a:r>
                      <a:r>
                        <a:rPr lang="en-US" sz="1900" b="1" dirty="0" err="1">
                          <a:solidFill>
                            <a:schemeClr val="tx1"/>
                          </a:solidFill>
                          <a:effectLst/>
                          <a:latin typeface="Times New Roman" panose="02020603050405020304" pitchFamily="18" charset="0"/>
                          <a:ea typeface="Times New Roman"/>
                          <a:cs typeface="Times New Roman" panose="02020603050405020304" pitchFamily="18" charset="0"/>
                        </a:rPr>
                        <a:t>điểm</a:t>
                      </a:r>
                      <a:endParaRPr lang="en-US" sz="19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spcBef>
                          <a:spcPts val="600"/>
                        </a:spcBef>
                        <a:spcAft>
                          <a:spcPts val="600"/>
                        </a:spcAft>
                      </a:pPr>
                      <a:endParaRPr lang="en-US" sz="2100" b="1" dirty="0">
                        <a:solidFill>
                          <a:schemeClr val="tx1"/>
                        </a:solidFill>
                        <a:effectLst/>
                        <a:latin typeface="Times New Roman" panose="02020603050405020304" pitchFamily="18" charset="0"/>
                        <a:ea typeface="Times New Roman"/>
                        <a:cs typeface="Times New Roman" panose="02020603050405020304" pitchFamily="18"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986671">
                <a:tc rowSpan="3">
                  <a:txBody>
                    <a:bodyPr/>
                    <a:lstStyle/>
                    <a:p>
                      <a:r>
                        <a:rPr lang="en-US" sz="1900" b="1" dirty="0">
                          <a:solidFill>
                            <a:schemeClr val="tx1"/>
                          </a:solidFill>
                          <a:latin typeface="Times New Roman" panose="02020603050405020304" pitchFamily="18" charset="0"/>
                          <a:cs typeface="Times New Roman" panose="02020603050405020304" pitchFamily="18" charset="0"/>
                        </a:rPr>
                        <a:t>5.</a:t>
                      </a:r>
                      <a:r>
                        <a:rPr lang="en-US" sz="1900" b="1" baseline="0" dirty="0">
                          <a:solidFill>
                            <a:schemeClr val="tx1"/>
                          </a:solidFill>
                          <a:latin typeface="Times New Roman" panose="02020603050405020304" pitchFamily="18" charset="0"/>
                          <a:cs typeface="Times New Roman" panose="02020603050405020304" pitchFamily="18" charset="0"/>
                        </a:rPr>
                        <a:t> </a:t>
                      </a:r>
                      <a:r>
                        <a:rPr lang="en-US" sz="1900" b="1" baseline="0" dirty="0" err="1" smtClean="0">
                          <a:solidFill>
                            <a:schemeClr val="tx1"/>
                          </a:solidFill>
                          <a:latin typeface="Times New Roman" panose="02020603050405020304" pitchFamily="18" charset="0"/>
                          <a:cs typeface="Times New Roman" panose="02020603050405020304" pitchFamily="18" charset="0"/>
                        </a:rPr>
                        <a:t>Thực</a:t>
                      </a:r>
                      <a:r>
                        <a:rPr lang="en-US" sz="1900" b="1" baseline="0" dirty="0" smtClean="0">
                          <a:solidFill>
                            <a:schemeClr val="tx1"/>
                          </a:solidFill>
                          <a:latin typeface="Times New Roman" panose="02020603050405020304" pitchFamily="18" charset="0"/>
                          <a:cs typeface="Times New Roman" panose="02020603050405020304" pitchFamily="18" charset="0"/>
                        </a:rPr>
                        <a:t> </a:t>
                      </a:r>
                      <a:r>
                        <a:rPr lang="en-US" sz="1900" b="1" baseline="0" dirty="0" err="1" smtClean="0">
                          <a:solidFill>
                            <a:schemeClr val="tx1"/>
                          </a:solidFill>
                          <a:latin typeface="Times New Roman" panose="02020603050405020304" pitchFamily="18" charset="0"/>
                          <a:cs typeface="Times New Roman" panose="02020603050405020304" pitchFamily="18" charset="0"/>
                        </a:rPr>
                        <a:t>hiện</a:t>
                      </a:r>
                      <a:r>
                        <a:rPr lang="en-US" sz="1900" b="1" baseline="0" dirty="0" smtClean="0">
                          <a:solidFill>
                            <a:schemeClr val="tx1"/>
                          </a:solidFill>
                          <a:latin typeface="Times New Roman" panose="02020603050405020304" pitchFamily="18" charset="0"/>
                          <a:cs typeface="Times New Roman" panose="02020603050405020304" pitchFamily="18" charset="0"/>
                        </a:rPr>
                        <a:t> </a:t>
                      </a:r>
                      <a:r>
                        <a:rPr lang="en-US" sz="1900" b="1" baseline="0" dirty="0" err="1" smtClean="0">
                          <a:solidFill>
                            <a:schemeClr val="tx1"/>
                          </a:solidFill>
                          <a:latin typeface="Times New Roman" panose="02020603050405020304" pitchFamily="18" charset="0"/>
                          <a:cs typeface="Times New Roman" panose="02020603050405020304" pitchFamily="18" charset="0"/>
                        </a:rPr>
                        <a:t>nhiệm</a:t>
                      </a:r>
                      <a:r>
                        <a:rPr lang="en-US" sz="1900" b="1" baseline="0" dirty="0" smtClean="0">
                          <a:solidFill>
                            <a:schemeClr val="tx1"/>
                          </a:solidFill>
                          <a:latin typeface="Times New Roman" panose="02020603050405020304" pitchFamily="18" charset="0"/>
                          <a:cs typeface="Times New Roman" panose="02020603050405020304" pitchFamily="18" charset="0"/>
                        </a:rPr>
                        <a:t> </a:t>
                      </a:r>
                      <a:r>
                        <a:rPr lang="en-US" sz="1900" b="1" baseline="0" dirty="0" err="1" smtClean="0">
                          <a:solidFill>
                            <a:schemeClr val="tx1"/>
                          </a:solidFill>
                          <a:latin typeface="Times New Roman" panose="02020603050405020304" pitchFamily="18" charset="0"/>
                          <a:cs typeface="Times New Roman" panose="02020603050405020304" pitchFamily="18" charset="0"/>
                        </a:rPr>
                        <a:t>vụ</a:t>
                      </a:r>
                      <a:endParaRPr lang="en-US" sz="19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900" dirty="0" smtClean="0">
                          <a:latin typeface="Times New Roman" panose="02020603050405020304" pitchFamily="18" charset="0"/>
                          <a:cs typeface="Times New Roman" panose="02020603050405020304" pitchFamily="18" charset="0"/>
                        </a:rPr>
                        <a:t>- </a:t>
                      </a:r>
                      <a:r>
                        <a:rPr lang="en-US" sz="1900" dirty="0" err="1" smtClean="0">
                          <a:latin typeface="Times New Roman" panose="02020603050405020304" pitchFamily="18" charset="0"/>
                          <a:cs typeface="Times New Roman" panose="02020603050405020304" pitchFamily="18" charset="0"/>
                        </a:rPr>
                        <a:t>Giải</a:t>
                      </a:r>
                      <a:r>
                        <a:rPr lang="en-US" sz="1900" baseline="0" dirty="0" smtClean="0">
                          <a:latin typeface="Times New Roman" panose="02020603050405020304" pitchFamily="18" charset="0"/>
                          <a:cs typeface="Times New Roman" panose="02020603050405020304" pitchFamily="18" charset="0"/>
                        </a:rPr>
                        <a:t> </a:t>
                      </a:r>
                      <a:r>
                        <a:rPr lang="en-US" sz="1900" baseline="0" dirty="0" err="1" smtClean="0">
                          <a:latin typeface="Times New Roman" panose="02020603050405020304" pitchFamily="18" charset="0"/>
                          <a:cs typeface="Times New Roman" panose="02020603050405020304" pitchFamily="18" charset="0"/>
                        </a:rPr>
                        <a:t>thích</a:t>
                      </a:r>
                      <a:r>
                        <a:rPr lang="en-US" sz="1900" baseline="0" dirty="0" smtClean="0">
                          <a:latin typeface="Times New Roman" panose="02020603050405020304" pitchFamily="18" charset="0"/>
                          <a:cs typeface="Times New Roman" panose="02020603050405020304" pitchFamily="18" charset="0"/>
                        </a:rPr>
                        <a:t> </a:t>
                      </a:r>
                      <a:endParaRPr lang="en-US" sz="1900" dirty="0">
                        <a:latin typeface="Times New Roman" panose="02020603050405020304" pitchFamily="18" charset="0"/>
                        <a:cs typeface="Times New Roman" panose="02020603050405020304" pitchFamily="18" charset="0"/>
                      </a:endParaRPr>
                    </a:p>
                  </a:txBody>
                  <a:tcPr marL="121920" marR="121920" marT="60960" marB="60960" anchor="ctr">
                    <a:lnL w="12700" cap="flat" cmpd="sng" algn="ctr">
                      <a:solidFill>
                        <a:schemeClr val="tx1"/>
                      </a:solidFill>
                      <a:prstDash val="solid"/>
                      <a:round/>
                      <a:headEnd type="none" w="med" len="med"/>
                      <a:tailEnd type="none" w="med" len="med"/>
                    </a:lnL>
                  </a:tcPr>
                </a:tc>
                <a:tc rowSpan="3">
                  <a:txBody>
                    <a:bodyPr/>
                    <a:lstStyle/>
                    <a:p>
                      <a:pPr algn="ctr"/>
                      <a:r>
                        <a:rPr lang="en-US" sz="1900" b="1" dirty="0">
                          <a:solidFill>
                            <a:schemeClr val="tx1"/>
                          </a:solidFill>
                          <a:latin typeface="Times New Roman" panose="02020603050405020304" pitchFamily="18" charset="0"/>
                          <a:cs typeface="Times New Roman" panose="02020603050405020304" pitchFamily="18" charset="0"/>
                        </a:rPr>
                        <a:t>40 </a:t>
                      </a:r>
                      <a:r>
                        <a:rPr lang="en-US" sz="1900" b="1" dirty="0" err="1">
                          <a:solidFill>
                            <a:schemeClr val="tx1"/>
                          </a:solidFill>
                          <a:latin typeface="Times New Roman" panose="02020603050405020304" pitchFamily="18" charset="0"/>
                          <a:cs typeface="Times New Roman" panose="02020603050405020304" pitchFamily="18" charset="0"/>
                        </a:rPr>
                        <a:t>điểm</a:t>
                      </a:r>
                      <a:endParaRPr lang="en-US" sz="19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lnR w="12700" cap="flat" cmpd="sng" algn="ctr">
                      <a:solidFill>
                        <a:schemeClr val="tx1"/>
                      </a:solidFill>
                      <a:prstDash val="solid"/>
                      <a:round/>
                      <a:headEnd type="none" w="med" len="med"/>
                      <a:tailEnd type="none" w="med" len="med"/>
                    </a:lnR>
                  </a:tcPr>
                </a:tc>
                <a:tc rowSpan="3">
                  <a:txBody>
                    <a:bodyPr/>
                    <a:lstStyle/>
                    <a:p>
                      <a:pPr algn="l"/>
                      <a:endParaRPr lang="en-US" sz="21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l"/>
                      <a:endParaRPr lang="en-US" sz="21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l"/>
                      <a:endParaRPr lang="en-US" sz="21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rowSpan="3">
                  <a:txBody>
                    <a:bodyPr/>
                    <a:lstStyle/>
                    <a:p>
                      <a:pPr algn="l"/>
                      <a:endParaRPr lang="en-US" sz="21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1060393">
                <a:tc vMerge="1">
                  <a:txBody>
                    <a:bodyPr/>
                    <a:lstStyle/>
                    <a:p>
                      <a:endParaRPr lang="en-US">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900" i="1" kern="1200" dirty="0" err="1">
                          <a:solidFill>
                            <a:schemeClr val="tx1"/>
                          </a:solidFill>
                          <a:effectLst/>
                          <a:latin typeface="Times New Roman" panose="02020603050405020304" pitchFamily="18" charset="0"/>
                          <a:ea typeface="+mn-ea"/>
                          <a:cs typeface="Times New Roman" panose="02020603050405020304" pitchFamily="18" charset="0"/>
                        </a:rPr>
                        <a:t>Độ</a:t>
                      </a:r>
                      <a:r>
                        <a:rPr lang="en-US" sz="1900" i="1" kern="1200" dirty="0">
                          <a:solidFill>
                            <a:schemeClr val="tx1"/>
                          </a:solidFill>
                          <a:effectLst/>
                          <a:latin typeface="Times New Roman" panose="02020603050405020304" pitchFamily="18" charset="0"/>
                          <a:ea typeface="+mn-ea"/>
                          <a:cs typeface="Times New Roman" panose="02020603050405020304" pitchFamily="18" charset="0"/>
                        </a:rPr>
                        <a:t> an </a:t>
                      </a:r>
                      <a:r>
                        <a:rPr lang="en-US" sz="1900" i="1" kern="1200" dirty="0" err="1">
                          <a:solidFill>
                            <a:schemeClr val="tx1"/>
                          </a:solidFill>
                          <a:effectLst/>
                          <a:latin typeface="Times New Roman" panose="02020603050405020304" pitchFamily="18" charset="0"/>
                          <a:ea typeface="+mn-ea"/>
                          <a:cs typeface="Times New Roman" panose="02020603050405020304" pitchFamily="18" charset="0"/>
                        </a:rPr>
                        <a:t>toàn</a:t>
                      </a:r>
                      <a:r>
                        <a:rPr lang="en-US" sz="19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900" i="1" kern="1200" dirty="0" err="1">
                          <a:solidFill>
                            <a:schemeClr val="tx1"/>
                          </a:solidFill>
                          <a:effectLst/>
                          <a:latin typeface="Times New Roman" panose="02020603050405020304" pitchFamily="18" charset="0"/>
                          <a:ea typeface="+mn-ea"/>
                          <a:cs typeface="Times New Roman" panose="02020603050405020304" pitchFamily="18" charset="0"/>
                        </a:rPr>
                        <a:t>cao</a:t>
                      </a:r>
                      <a:r>
                        <a:rPr lang="vi-VN" sz="1900" i="1" kern="1200" dirty="0">
                          <a:solidFill>
                            <a:schemeClr val="tx1"/>
                          </a:solidFill>
                          <a:effectLst/>
                          <a:latin typeface="Times New Roman" panose="02020603050405020304" pitchFamily="18" charset="0"/>
                          <a:ea typeface="+mn-ea"/>
                          <a:cs typeface="Times New Roman" panose="02020603050405020304" pitchFamily="18" charset="0"/>
                        </a:rPr>
                        <a:t>.</a:t>
                      </a:r>
                      <a:endParaRPr lang="en-GB" sz="19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a:latin typeface="Times New Roman" panose="02020603050405020304" pitchFamily="18" charset="0"/>
                        <a:cs typeface="Times New Roman" panose="02020603050405020304" pitchFamily="18" charset="0"/>
                      </a:endParaRPr>
                    </a:p>
                  </a:txBody>
                  <a:tcPr marL="121920" marR="121920" marT="60960" marB="60960" anchor="ctr">
                    <a:lnL w="12700" cap="flat" cmpd="sng" algn="ctr">
                      <a:solidFill>
                        <a:schemeClr val="tx1"/>
                      </a:solidFill>
                      <a:prstDash val="solid"/>
                      <a:round/>
                      <a:headEnd type="none" w="med" len="med"/>
                      <a:tailEnd type="none" w="med" len="med"/>
                    </a:lnL>
                  </a:tcPr>
                </a:tc>
                <a:tc vMerge="1">
                  <a:txBody>
                    <a:bodyPr/>
                    <a:lstStyle/>
                    <a:p>
                      <a:endParaRPr lang="en-US">
                        <a:latin typeface="Times New Roman" panose="02020603050405020304" pitchFamily="18" charset="0"/>
                        <a:cs typeface="Times New Roman" panose="02020603050405020304" pitchFamily="18" charset="0"/>
                      </a:endParaRPr>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7"/>
                  </a:ext>
                </a:extLst>
              </a:tr>
              <a:tr h="690880">
                <a:tc vMerge="1">
                  <a:txBody>
                    <a:bodyPr/>
                    <a:lstStyle/>
                    <a:p>
                      <a:endParaRPr lang="en-US" sz="1600" b="1">
                        <a:solidFill>
                          <a:schemeClr val="tx1"/>
                        </a:solidFill>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i="1" kern="1200" dirty="0">
                          <a:solidFill>
                            <a:schemeClr val="tx1"/>
                          </a:solidFill>
                          <a:effectLst/>
                          <a:latin typeface="Times New Roman" panose="02020603050405020304" pitchFamily="18" charset="0"/>
                          <a:ea typeface="+mn-ea"/>
                          <a:cs typeface="Times New Roman" panose="02020603050405020304" pitchFamily="18" charset="0"/>
                        </a:rPr>
                        <a:t>-</a:t>
                      </a:r>
                      <a:r>
                        <a:rPr lang="vi-VN" sz="19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1900" i="1" kern="1200" dirty="0" err="1" smtClean="0">
                          <a:solidFill>
                            <a:schemeClr val="tx1"/>
                          </a:solidFill>
                          <a:effectLst/>
                          <a:latin typeface="Times New Roman" panose="02020603050405020304" pitchFamily="18" charset="0"/>
                          <a:ea typeface="+mn-ea"/>
                          <a:cs typeface="Times New Roman" panose="02020603050405020304" pitchFamily="18" charset="0"/>
                        </a:rPr>
                        <a:t>đảm</a:t>
                      </a:r>
                      <a:r>
                        <a:rPr lang="en-US" sz="19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00" i="1" kern="1200" baseline="0" dirty="0" err="1" smtClean="0">
                          <a:solidFill>
                            <a:schemeClr val="tx1"/>
                          </a:solidFill>
                          <a:effectLst/>
                          <a:latin typeface="Times New Roman" panose="02020603050405020304" pitchFamily="18" charset="0"/>
                          <a:ea typeface="+mn-ea"/>
                          <a:cs typeface="Times New Roman" panose="02020603050405020304" pitchFamily="18" charset="0"/>
                        </a:rPr>
                        <a:t>bảo</a:t>
                      </a:r>
                      <a:r>
                        <a:rPr lang="en-US" sz="19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00" i="1" kern="1200" baseline="0" dirty="0" err="1" smtClean="0">
                          <a:solidFill>
                            <a:schemeClr val="tx1"/>
                          </a:solidFill>
                          <a:effectLst/>
                          <a:latin typeface="Times New Roman" panose="02020603050405020304" pitchFamily="18" charset="0"/>
                          <a:ea typeface="+mn-ea"/>
                          <a:cs typeface="Times New Roman" panose="02020603050405020304" pitchFamily="18" charset="0"/>
                        </a:rPr>
                        <a:t>vệ</a:t>
                      </a:r>
                      <a:r>
                        <a:rPr lang="en-US" sz="19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00" i="1" kern="1200" baseline="0" dirty="0" err="1" smtClean="0">
                          <a:solidFill>
                            <a:schemeClr val="tx1"/>
                          </a:solidFill>
                          <a:effectLst/>
                          <a:latin typeface="Times New Roman" panose="02020603050405020304" pitchFamily="18" charset="0"/>
                          <a:ea typeface="+mn-ea"/>
                          <a:cs typeface="Times New Roman" panose="02020603050405020304" pitchFamily="18" charset="0"/>
                        </a:rPr>
                        <a:t>sinh</a:t>
                      </a:r>
                      <a:r>
                        <a:rPr lang="en-US" sz="19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00" i="1" kern="1200" baseline="0" dirty="0" err="1" smtClean="0">
                          <a:solidFill>
                            <a:schemeClr val="tx1"/>
                          </a:solidFill>
                          <a:effectLst/>
                          <a:latin typeface="Times New Roman" panose="02020603050405020304" pitchFamily="18" charset="0"/>
                          <a:ea typeface="+mn-ea"/>
                          <a:cs typeface="Times New Roman" panose="02020603050405020304" pitchFamily="18" charset="0"/>
                        </a:rPr>
                        <a:t>khi</a:t>
                      </a:r>
                      <a:r>
                        <a:rPr lang="en-US" sz="19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00" i="1" kern="1200" baseline="0" dirty="0" err="1" smtClean="0">
                          <a:solidFill>
                            <a:schemeClr val="tx1"/>
                          </a:solidFill>
                          <a:effectLst/>
                          <a:latin typeface="Times New Roman" panose="02020603050405020304" pitchFamily="18" charset="0"/>
                          <a:ea typeface="+mn-ea"/>
                          <a:cs typeface="Times New Roman" panose="02020603050405020304" pitchFamily="18" charset="0"/>
                        </a:rPr>
                        <a:t>thực</a:t>
                      </a:r>
                      <a:r>
                        <a:rPr lang="en-US" sz="1900" i="1"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lang="en-US" sz="1900" i="1" kern="1200" baseline="0" dirty="0" err="1" smtClean="0">
                          <a:solidFill>
                            <a:schemeClr val="tx1"/>
                          </a:solidFill>
                          <a:effectLst/>
                          <a:latin typeface="Times New Roman" panose="02020603050405020304" pitchFamily="18" charset="0"/>
                          <a:ea typeface="+mn-ea"/>
                          <a:cs typeface="Times New Roman" panose="02020603050405020304" pitchFamily="18" charset="0"/>
                        </a:rPr>
                        <a:t>hiện</a:t>
                      </a:r>
                      <a:endParaRPr lang="en-US" sz="2100" b="0" dirty="0">
                        <a:solidFill>
                          <a:srgbClr val="0033CC"/>
                        </a:solidFill>
                        <a:effectLst/>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900" dirty="0">
                        <a:latin typeface="Times New Roman" panose="02020603050405020304" pitchFamily="18" charset="0"/>
                        <a:cs typeface="Times New Roman" panose="02020603050405020304" pitchFamily="18" charset="0"/>
                      </a:endParaRPr>
                    </a:p>
                  </a:txBody>
                  <a:tcPr marL="121920" marR="121920" marT="60960" marB="60960" anchor="ctr">
                    <a:lnL w="12700" cap="flat" cmpd="sng" algn="ctr">
                      <a:solidFill>
                        <a:schemeClr val="tx1"/>
                      </a:solidFill>
                      <a:prstDash val="solid"/>
                      <a:round/>
                      <a:headEnd type="none" w="med" len="med"/>
                      <a:tailEnd type="none" w="med" len="med"/>
                    </a:lnL>
                  </a:tcPr>
                </a:tc>
                <a:tc vMerge="1">
                  <a:txBody>
                    <a:bodyPr/>
                    <a:lstStyle/>
                    <a:p>
                      <a:pPr algn="ctr"/>
                      <a:endParaRPr lang="en-US" sz="1600" b="1">
                        <a:solidFill>
                          <a:schemeClr val="tx1"/>
                        </a:solidFill>
                        <a:latin typeface="Times New Roman" panose="02020603050405020304" pitchFamily="18" charset="0"/>
                        <a:cs typeface="Times New Roman" panose="02020603050405020304" pitchFamily="18" charset="0"/>
                      </a:endParaRPr>
                    </a:p>
                  </a:txBody>
                  <a:tcPr anchor="ctr">
                    <a:lnR w="12700" cap="flat" cmpd="sng" algn="ctr">
                      <a:solidFill>
                        <a:schemeClr val="tx1"/>
                      </a:solidFill>
                      <a:prstDash val="solid"/>
                      <a:round/>
                      <a:headEnd type="none" w="med" len="med"/>
                      <a:tailEnd type="none" w="med" len="med"/>
                    </a:lnR>
                  </a:tcPr>
                </a:tc>
                <a:tc vMerge="1">
                  <a:txBody>
                    <a:bodyPr/>
                    <a:lstStyle/>
                    <a:p>
                      <a:pPr algn="l"/>
                      <a:endParaRPr lang="en-US" sz="1600" b="1">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9"/>
                  </a:ext>
                </a:extLst>
              </a:tr>
              <a:tr h="772160">
                <a:tc gridSpan="2">
                  <a:txBody>
                    <a:bodyPr/>
                    <a:lstStyle/>
                    <a:p>
                      <a:pPr algn="ctr">
                        <a:lnSpc>
                          <a:spcPct val="150000"/>
                        </a:lnSpc>
                        <a:spcBef>
                          <a:spcPts val="0"/>
                        </a:spcBef>
                      </a:pPr>
                      <a:endParaRPr lang="en-US" sz="21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nchor="ctr"/>
                </a:tc>
                <a:tc hMerge="1">
                  <a:txBody>
                    <a:bodyPr/>
                    <a:lstStyle/>
                    <a:p>
                      <a:endParaRPr lang="en-US">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2100" b="1" dirty="0">
                          <a:solidFill>
                            <a:schemeClr val="tx1"/>
                          </a:solidFill>
                          <a:latin typeface="Times New Roman" panose="02020603050405020304" pitchFamily="18" charset="0"/>
                          <a:cs typeface="Times New Roman" panose="02020603050405020304" pitchFamily="18" charset="0"/>
                        </a:rPr>
                        <a:t>/100</a:t>
                      </a:r>
                    </a:p>
                  </a:txBody>
                  <a:tcPr marL="121920" marR="121920" marT="60960" marB="60960" anchor="ctr">
                    <a:lnR w="12700" cap="flat" cmpd="sng" algn="ctr">
                      <a:solidFill>
                        <a:schemeClr val="tx1"/>
                      </a:solidFill>
                      <a:prstDash val="solid"/>
                      <a:round/>
                      <a:headEnd type="none" w="med" len="med"/>
                      <a:tailEnd type="none" w="med" len="med"/>
                    </a:lnR>
                  </a:tcPr>
                </a:tc>
                <a:tc>
                  <a:txBody>
                    <a:bodyPr/>
                    <a:lstStyle/>
                    <a:p>
                      <a:pPr algn="r"/>
                      <a:r>
                        <a:rPr lang="en-US" sz="2100" b="1" dirty="0">
                          <a:solidFill>
                            <a:schemeClr val="tx1"/>
                          </a:solidFill>
                          <a:latin typeface="Times New Roman" panose="02020603050405020304" pitchFamily="18" charset="0"/>
                          <a:cs typeface="Times New Roman" panose="02020603050405020304" pitchFamily="18" charset="0"/>
                        </a:rPr>
                        <a:t>/100</a:t>
                      </a: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100" b="1" dirty="0">
                          <a:solidFill>
                            <a:schemeClr val="tx1"/>
                          </a:solidFill>
                          <a:latin typeface="Times New Roman" panose="02020603050405020304" pitchFamily="18" charset="0"/>
                          <a:cs typeface="Times New Roman" panose="02020603050405020304" pitchFamily="18" charset="0"/>
                        </a:rPr>
                        <a:t>/100</a:t>
                      </a:r>
                    </a:p>
                    <a:p>
                      <a:pPr algn="r"/>
                      <a:endParaRPr lang="en-US" sz="21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tx1"/>
                          </a:solidFill>
                          <a:latin typeface="Times New Roman" panose="02020603050405020304" pitchFamily="18" charset="0"/>
                          <a:cs typeface="Times New Roman" panose="02020603050405020304" pitchFamily="18" charset="0"/>
                        </a:rPr>
                        <a:t>/100</a:t>
                      </a:r>
                    </a:p>
                    <a:p>
                      <a:pPr algn="r"/>
                      <a:endParaRPr lang="en-US" sz="21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100" b="1" dirty="0" smtClean="0">
                          <a:solidFill>
                            <a:schemeClr val="tx1"/>
                          </a:solidFill>
                          <a:latin typeface="Times New Roman" panose="02020603050405020304" pitchFamily="18" charset="0"/>
                          <a:cs typeface="Times New Roman" panose="02020603050405020304" pitchFamily="18" charset="0"/>
                        </a:rPr>
                        <a:t>/100</a:t>
                      </a:r>
                    </a:p>
                    <a:p>
                      <a:pPr algn="r"/>
                      <a:endParaRPr lang="en-US" sz="2100" b="1" dirty="0">
                        <a:solidFill>
                          <a:schemeClr val="tx1"/>
                        </a:solidFill>
                        <a:latin typeface="Times New Roman" panose="02020603050405020304" pitchFamily="18" charset="0"/>
                        <a:cs typeface="Times New Roman" panose="02020603050405020304" pitchFamily="18" charset="0"/>
                      </a:endParaRPr>
                    </a:p>
                  </a:txBody>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bl>
          </a:graphicData>
        </a:graphic>
      </p:graphicFrame>
      <p:sp>
        <p:nvSpPr>
          <p:cNvPr id="126" name="Oval 125"/>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01:00</a:t>
            </a:r>
          </a:p>
        </p:txBody>
      </p:sp>
      <p:sp>
        <p:nvSpPr>
          <p:cNvPr id="127" name="Oval 126"/>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00:59</a:t>
            </a:r>
          </a:p>
        </p:txBody>
      </p:sp>
      <p:sp>
        <p:nvSpPr>
          <p:cNvPr id="251" name="Oval 250"/>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00:58</a:t>
            </a:r>
          </a:p>
        </p:txBody>
      </p:sp>
      <p:sp>
        <p:nvSpPr>
          <p:cNvPr id="252" name="Oval 251"/>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00:57</a:t>
            </a:r>
          </a:p>
        </p:txBody>
      </p:sp>
      <p:sp>
        <p:nvSpPr>
          <p:cNvPr id="253" name="Oval 252"/>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00:56</a:t>
            </a:r>
          </a:p>
        </p:txBody>
      </p:sp>
      <p:sp>
        <p:nvSpPr>
          <p:cNvPr id="254" name="Oval 253"/>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00:55</a:t>
            </a:r>
          </a:p>
        </p:txBody>
      </p:sp>
      <p:sp>
        <p:nvSpPr>
          <p:cNvPr id="255" name="Oval 254"/>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00:54</a:t>
            </a:r>
          </a:p>
        </p:txBody>
      </p:sp>
      <p:sp>
        <p:nvSpPr>
          <p:cNvPr id="256" name="Oval 255"/>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00:53</a:t>
            </a:r>
          </a:p>
        </p:txBody>
      </p:sp>
      <p:sp>
        <p:nvSpPr>
          <p:cNvPr id="257" name="Oval 256"/>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00:52</a:t>
            </a:r>
          </a:p>
        </p:txBody>
      </p:sp>
      <p:sp>
        <p:nvSpPr>
          <p:cNvPr id="258" name="Oval 257"/>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00:51</a:t>
            </a:r>
          </a:p>
        </p:txBody>
      </p:sp>
      <p:sp>
        <p:nvSpPr>
          <p:cNvPr id="259" name="Oval 258"/>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00:50</a:t>
            </a:r>
          </a:p>
        </p:txBody>
      </p:sp>
      <p:sp>
        <p:nvSpPr>
          <p:cNvPr id="260" name="Oval 259"/>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00:49</a:t>
            </a:r>
          </a:p>
        </p:txBody>
      </p:sp>
      <p:sp>
        <p:nvSpPr>
          <p:cNvPr id="261" name="Oval 260"/>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00:48</a:t>
            </a:r>
          </a:p>
        </p:txBody>
      </p:sp>
      <p:sp>
        <p:nvSpPr>
          <p:cNvPr id="262" name="Oval 261"/>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00:47</a:t>
            </a:r>
          </a:p>
        </p:txBody>
      </p:sp>
      <p:sp>
        <p:nvSpPr>
          <p:cNvPr id="263" name="Oval 262"/>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00:46</a:t>
            </a:r>
          </a:p>
        </p:txBody>
      </p:sp>
      <p:sp>
        <p:nvSpPr>
          <p:cNvPr id="264" name="Oval 263"/>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00:45</a:t>
            </a:r>
          </a:p>
        </p:txBody>
      </p:sp>
      <p:sp>
        <p:nvSpPr>
          <p:cNvPr id="265" name="Oval 264"/>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00:44</a:t>
            </a:r>
          </a:p>
        </p:txBody>
      </p:sp>
      <p:sp>
        <p:nvSpPr>
          <p:cNvPr id="266" name="Oval 265"/>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00:43</a:t>
            </a:r>
          </a:p>
        </p:txBody>
      </p:sp>
      <p:sp>
        <p:nvSpPr>
          <p:cNvPr id="267" name="Oval 266"/>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00:42</a:t>
            </a:r>
          </a:p>
        </p:txBody>
      </p:sp>
      <p:sp>
        <p:nvSpPr>
          <p:cNvPr id="268" name="Oval 267"/>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00:41</a:t>
            </a:r>
          </a:p>
        </p:txBody>
      </p:sp>
      <p:sp>
        <p:nvSpPr>
          <p:cNvPr id="269" name="Oval 268"/>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00:40</a:t>
            </a:r>
          </a:p>
        </p:txBody>
      </p:sp>
      <p:sp>
        <p:nvSpPr>
          <p:cNvPr id="270" name="Oval 269"/>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00:39</a:t>
            </a:r>
          </a:p>
        </p:txBody>
      </p:sp>
      <p:sp>
        <p:nvSpPr>
          <p:cNvPr id="271" name="Oval 270"/>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00:38</a:t>
            </a:r>
          </a:p>
        </p:txBody>
      </p:sp>
      <p:sp>
        <p:nvSpPr>
          <p:cNvPr id="272" name="Oval 271"/>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00:37</a:t>
            </a:r>
          </a:p>
        </p:txBody>
      </p:sp>
      <p:sp>
        <p:nvSpPr>
          <p:cNvPr id="273" name="Oval 272"/>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00:36</a:t>
            </a:r>
          </a:p>
        </p:txBody>
      </p:sp>
      <p:sp>
        <p:nvSpPr>
          <p:cNvPr id="274" name="Oval 273"/>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00:35</a:t>
            </a:r>
          </a:p>
        </p:txBody>
      </p:sp>
      <p:sp>
        <p:nvSpPr>
          <p:cNvPr id="275" name="Oval 274"/>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00:34</a:t>
            </a:r>
          </a:p>
        </p:txBody>
      </p:sp>
      <p:sp>
        <p:nvSpPr>
          <p:cNvPr id="276" name="Oval 275"/>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00:33</a:t>
            </a:r>
          </a:p>
        </p:txBody>
      </p:sp>
      <p:sp>
        <p:nvSpPr>
          <p:cNvPr id="277" name="Oval 276"/>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00:32</a:t>
            </a:r>
          </a:p>
        </p:txBody>
      </p:sp>
      <p:sp>
        <p:nvSpPr>
          <p:cNvPr id="278" name="Oval 277"/>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00:31</a:t>
            </a:r>
          </a:p>
        </p:txBody>
      </p:sp>
      <p:sp>
        <p:nvSpPr>
          <p:cNvPr id="279" name="Oval 278"/>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00:30</a:t>
            </a:r>
          </a:p>
        </p:txBody>
      </p:sp>
      <p:sp>
        <p:nvSpPr>
          <p:cNvPr id="280" name="Oval 279"/>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00:29</a:t>
            </a:r>
          </a:p>
        </p:txBody>
      </p:sp>
      <p:sp>
        <p:nvSpPr>
          <p:cNvPr id="281" name="Oval 280"/>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00:28</a:t>
            </a:r>
          </a:p>
        </p:txBody>
      </p:sp>
      <p:sp>
        <p:nvSpPr>
          <p:cNvPr id="282" name="Oval 281"/>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00:27</a:t>
            </a:r>
          </a:p>
        </p:txBody>
      </p:sp>
      <p:sp>
        <p:nvSpPr>
          <p:cNvPr id="283" name="Oval 282"/>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00:26</a:t>
            </a:r>
          </a:p>
        </p:txBody>
      </p:sp>
      <p:sp>
        <p:nvSpPr>
          <p:cNvPr id="284" name="Oval 283"/>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00:25</a:t>
            </a:r>
          </a:p>
        </p:txBody>
      </p:sp>
      <p:sp>
        <p:nvSpPr>
          <p:cNvPr id="285" name="Oval 284"/>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00:24</a:t>
            </a:r>
          </a:p>
        </p:txBody>
      </p:sp>
      <p:sp>
        <p:nvSpPr>
          <p:cNvPr id="286" name="Oval 285"/>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00:23</a:t>
            </a:r>
          </a:p>
        </p:txBody>
      </p:sp>
      <p:sp>
        <p:nvSpPr>
          <p:cNvPr id="287" name="Oval 286"/>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00:22</a:t>
            </a:r>
          </a:p>
        </p:txBody>
      </p:sp>
      <p:sp>
        <p:nvSpPr>
          <p:cNvPr id="288" name="Oval 287"/>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00:21</a:t>
            </a:r>
          </a:p>
        </p:txBody>
      </p:sp>
      <p:sp>
        <p:nvSpPr>
          <p:cNvPr id="289" name="Oval 288"/>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00:20</a:t>
            </a:r>
          </a:p>
        </p:txBody>
      </p:sp>
      <p:sp>
        <p:nvSpPr>
          <p:cNvPr id="290" name="Oval 289"/>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00:19</a:t>
            </a:r>
          </a:p>
        </p:txBody>
      </p:sp>
      <p:sp>
        <p:nvSpPr>
          <p:cNvPr id="291" name="Oval 290"/>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00:18</a:t>
            </a:r>
          </a:p>
        </p:txBody>
      </p:sp>
      <p:sp>
        <p:nvSpPr>
          <p:cNvPr id="292" name="Oval 291"/>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00:17</a:t>
            </a:r>
          </a:p>
        </p:txBody>
      </p:sp>
      <p:sp>
        <p:nvSpPr>
          <p:cNvPr id="293" name="Oval 292"/>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00:16</a:t>
            </a:r>
          </a:p>
        </p:txBody>
      </p:sp>
      <p:sp>
        <p:nvSpPr>
          <p:cNvPr id="294" name="Oval 293"/>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00:15</a:t>
            </a:r>
          </a:p>
        </p:txBody>
      </p:sp>
      <p:sp>
        <p:nvSpPr>
          <p:cNvPr id="295" name="Oval 294"/>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00:14</a:t>
            </a:r>
          </a:p>
        </p:txBody>
      </p:sp>
      <p:sp>
        <p:nvSpPr>
          <p:cNvPr id="296" name="Oval 295"/>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00:13</a:t>
            </a:r>
          </a:p>
        </p:txBody>
      </p:sp>
      <p:sp>
        <p:nvSpPr>
          <p:cNvPr id="297" name="Oval 296"/>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00:12</a:t>
            </a:r>
          </a:p>
        </p:txBody>
      </p:sp>
      <p:sp>
        <p:nvSpPr>
          <p:cNvPr id="298" name="Oval 297"/>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00:11</a:t>
            </a:r>
          </a:p>
        </p:txBody>
      </p:sp>
      <p:sp>
        <p:nvSpPr>
          <p:cNvPr id="299" name="Oval 298"/>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00:10</a:t>
            </a:r>
          </a:p>
        </p:txBody>
      </p:sp>
      <p:sp>
        <p:nvSpPr>
          <p:cNvPr id="300" name="Oval 299"/>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00:09</a:t>
            </a:r>
          </a:p>
        </p:txBody>
      </p:sp>
      <p:sp>
        <p:nvSpPr>
          <p:cNvPr id="301" name="Oval 300"/>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00:08</a:t>
            </a:r>
          </a:p>
        </p:txBody>
      </p:sp>
      <p:sp>
        <p:nvSpPr>
          <p:cNvPr id="302" name="Oval 301"/>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00:07</a:t>
            </a:r>
          </a:p>
        </p:txBody>
      </p:sp>
      <p:sp>
        <p:nvSpPr>
          <p:cNvPr id="303" name="Oval 302"/>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00:06</a:t>
            </a:r>
          </a:p>
        </p:txBody>
      </p:sp>
      <p:sp>
        <p:nvSpPr>
          <p:cNvPr id="304" name="Oval 303"/>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00:05</a:t>
            </a:r>
          </a:p>
        </p:txBody>
      </p:sp>
      <p:sp>
        <p:nvSpPr>
          <p:cNvPr id="305" name="Oval 304"/>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00:04</a:t>
            </a:r>
          </a:p>
        </p:txBody>
      </p:sp>
      <p:sp>
        <p:nvSpPr>
          <p:cNvPr id="306" name="Oval 305"/>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00:03</a:t>
            </a:r>
          </a:p>
        </p:txBody>
      </p:sp>
      <p:sp>
        <p:nvSpPr>
          <p:cNvPr id="307" name="Oval 306"/>
          <p:cNvSpPr/>
          <p:nvPr/>
        </p:nvSpPr>
        <p:spPr>
          <a:xfrm>
            <a:off x="101600" y="59690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00:02</a:t>
            </a:r>
          </a:p>
        </p:txBody>
      </p:sp>
      <p:sp>
        <p:nvSpPr>
          <p:cNvPr id="308" name="Oval 307"/>
          <p:cNvSpPr/>
          <p:nvPr/>
        </p:nvSpPr>
        <p:spPr>
          <a:xfrm>
            <a:off x="125283" y="6063096"/>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a:latin typeface="Times New Roman" panose="02020603050405020304" pitchFamily="18" charset="0"/>
                <a:cs typeface="Times New Roman" panose="02020603050405020304" pitchFamily="18" charset="0"/>
              </a:rPr>
              <a:t>00:01</a:t>
            </a:r>
          </a:p>
        </p:txBody>
      </p:sp>
      <p:sp>
        <p:nvSpPr>
          <p:cNvPr id="309" name="Oval 308"/>
          <p:cNvSpPr/>
          <p:nvPr/>
        </p:nvSpPr>
        <p:spPr>
          <a:xfrm>
            <a:off x="101600" y="6019800"/>
            <a:ext cx="2336800" cy="762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800" dirty="0">
                <a:latin typeface="Times New Roman" panose="02020603050405020304" pitchFamily="18" charset="0"/>
                <a:cs typeface="Times New Roman" panose="02020603050405020304" pitchFamily="18" charset="0"/>
              </a:rPr>
              <a:t>00:00</a:t>
            </a:r>
          </a:p>
        </p:txBody>
      </p:sp>
      <p:sp>
        <p:nvSpPr>
          <p:cNvPr id="310" name="Rectangle 309"/>
          <p:cNvSpPr/>
          <p:nvPr/>
        </p:nvSpPr>
        <p:spPr>
          <a:xfrm>
            <a:off x="3556000" y="5899509"/>
            <a:ext cx="1219200" cy="381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2667" b="1">
                <a:latin typeface="Times New Roman" panose="02020603050405020304" pitchFamily="18" charset="0"/>
                <a:cs typeface="Times New Roman" panose="02020603050405020304" pitchFamily="18" charset="0"/>
              </a:rPr>
              <a:t>Tổng</a:t>
            </a:r>
          </a:p>
        </p:txBody>
      </p:sp>
    </p:spTree>
    <p:controls>
      <mc:AlternateContent xmlns:mc="http://schemas.openxmlformats.org/markup-compatibility/2006">
        <mc:Choice xmlns:v="urn:schemas-microsoft-com:vml" Requires="v">
          <p:control spid="3390" name="TextBox12" r:id="rId2" imgW="1019160" imgH="409680"/>
        </mc:Choice>
        <mc:Fallback>
          <p:control name="TextBox12" r:id="rId2" imgW="1019160" imgH="409680">
            <p:pic>
              <p:nvPicPr>
                <p:cNvPr id="6" name="TextBox12"/>
                <p:cNvPicPr preferRelativeResize="0">
                  <a:picLocks noChangeArrowheads="1" noChangeShapeType="1"/>
                </p:cNvPicPr>
                <p:nvPr/>
              </p:nvPicPr>
              <p:blipFill>
                <a:blip r:embed="rId28"/>
                <a:srcRect/>
                <a:stretch>
                  <a:fillRect/>
                </a:stretch>
              </p:blipFill>
              <p:spPr bwMode="auto">
                <a:xfrm>
                  <a:off x="8005089" y="3942810"/>
                  <a:ext cx="1016000" cy="40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1" name="TextBox21" r:id="rId3" imgW="1019160" imgH="409680"/>
        </mc:Choice>
        <mc:Fallback>
          <p:control name="TextBox21" r:id="rId3" imgW="1019160" imgH="409680">
            <p:pic>
              <p:nvPicPr>
                <p:cNvPr id="9" name="TextBox21"/>
                <p:cNvPicPr preferRelativeResize="0">
                  <a:picLocks noChangeArrowheads="1" noChangeShapeType="1"/>
                </p:cNvPicPr>
                <p:nvPr/>
              </p:nvPicPr>
              <p:blipFill>
                <a:blip r:embed="rId28"/>
                <a:srcRect/>
                <a:stretch>
                  <a:fillRect/>
                </a:stretch>
              </p:blipFill>
              <p:spPr bwMode="auto">
                <a:xfrm>
                  <a:off x="7953604" y="2113984"/>
                  <a:ext cx="1016000" cy="40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2" name="TextBox24" r:id="rId4" imgW="1019160" imgH="409680"/>
        </mc:Choice>
        <mc:Fallback>
          <p:control name="TextBox24" r:id="rId4" imgW="1019160" imgH="409680">
            <p:pic>
              <p:nvPicPr>
                <p:cNvPr id="10" name="TextBox24"/>
                <p:cNvPicPr preferRelativeResize="0">
                  <a:picLocks noChangeArrowheads="1" noChangeShapeType="1"/>
                </p:cNvPicPr>
                <p:nvPr/>
              </p:nvPicPr>
              <p:blipFill>
                <a:blip r:embed="rId28"/>
                <a:srcRect/>
                <a:stretch>
                  <a:fillRect/>
                </a:stretch>
              </p:blipFill>
              <p:spPr bwMode="auto">
                <a:xfrm>
                  <a:off x="7949710" y="2619428"/>
                  <a:ext cx="1016000" cy="40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3" name="TextBox25" r:id="rId5" imgW="1019160" imgH="371520"/>
        </mc:Choice>
        <mc:Fallback>
          <p:control name="TextBox25" r:id="rId5" imgW="1019160" imgH="371520">
            <p:pic>
              <p:nvPicPr>
                <p:cNvPr id="11" name="TextBox25"/>
                <p:cNvPicPr preferRelativeResize="0">
                  <a:picLocks noChangeArrowheads="1" noChangeShapeType="1"/>
                </p:cNvPicPr>
                <p:nvPr/>
              </p:nvPicPr>
              <p:blipFill>
                <a:blip r:embed="rId29"/>
                <a:srcRect/>
                <a:stretch>
                  <a:fillRect/>
                </a:stretch>
              </p:blipFill>
              <p:spPr bwMode="auto">
                <a:xfrm>
                  <a:off x="7937025" y="1355735"/>
                  <a:ext cx="1016000" cy="368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4" name="TextBox26" r:id="rId6" imgW="1019160" imgH="409680"/>
        </mc:Choice>
        <mc:Fallback>
          <p:control name="TextBox26" r:id="rId6" imgW="1019160" imgH="409680">
            <p:pic>
              <p:nvPicPr>
                <p:cNvPr id="12" name="TextBox26"/>
                <p:cNvPicPr preferRelativeResize="0">
                  <a:picLocks noChangeArrowheads="1" noChangeShapeType="1"/>
                </p:cNvPicPr>
                <p:nvPr/>
              </p:nvPicPr>
              <p:blipFill>
                <a:blip r:embed="rId28"/>
                <a:srcRect/>
                <a:stretch>
                  <a:fillRect/>
                </a:stretch>
              </p:blipFill>
              <p:spPr bwMode="auto">
                <a:xfrm>
                  <a:off x="7937025" y="1750513"/>
                  <a:ext cx="1016000" cy="40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5" name="TextBox28" r:id="rId7" imgW="1019160" imgH="466560"/>
        </mc:Choice>
        <mc:Fallback>
          <p:control name="TextBox28" r:id="rId7" imgW="1019160" imgH="466560">
            <p:pic>
              <p:nvPicPr>
                <p:cNvPr id="13" name="TextBox28"/>
                <p:cNvPicPr preferRelativeResize="0">
                  <a:picLocks noChangeArrowheads="1" noChangeShapeType="1"/>
                </p:cNvPicPr>
                <p:nvPr/>
              </p:nvPicPr>
              <p:blipFill>
                <a:blip r:embed="rId30"/>
                <a:srcRect/>
                <a:stretch>
                  <a:fillRect/>
                </a:stretch>
              </p:blipFill>
              <p:spPr bwMode="auto">
                <a:xfrm>
                  <a:off x="6863806" y="3911060"/>
                  <a:ext cx="1016000" cy="4699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6" name="TextBox29" r:id="rId8" imgW="1019160" imgH="409680"/>
        </mc:Choice>
        <mc:Fallback>
          <p:control name="TextBox29" r:id="rId8" imgW="1019160" imgH="409680">
            <p:pic>
              <p:nvPicPr>
                <p:cNvPr id="14" name="TextBox29"/>
                <p:cNvPicPr preferRelativeResize="0">
                  <a:picLocks noChangeArrowheads="1" noChangeShapeType="1"/>
                </p:cNvPicPr>
                <p:nvPr/>
              </p:nvPicPr>
              <p:blipFill>
                <a:blip r:embed="rId28"/>
                <a:srcRect/>
                <a:stretch>
                  <a:fillRect/>
                </a:stretch>
              </p:blipFill>
              <p:spPr bwMode="auto">
                <a:xfrm>
                  <a:off x="6845090" y="2630850"/>
                  <a:ext cx="1016000" cy="40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7" name="TextBox30" r:id="rId9" imgW="1019160" imgH="409680"/>
        </mc:Choice>
        <mc:Fallback>
          <p:control name="TextBox30" r:id="rId9" imgW="1019160" imgH="409680">
            <p:pic>
              <p:nvPicPr>
                <p:cNvPr id="15" name="TextBox30"/>
                <p:cNvPicPr preferRelativeResize="0">
                  <a:picLocks noChangeArrowheads="1" noChangeShapeType="1"/>
                </p:cNvPicPr>
                <p:nvPr/>
              </p:nvPicPr>
              <p:blipFill>
                <a:blip r:embed="rId28"/>
                <a:srcRect/>
                <a:stretch>
                  <a:fillRect/>
                </a:stretch>
              </p:blipFill>
              <p:spPr bwMode="auto">
                <a:xfrm>
                  <a:off x="6845090" y="2163441"/>
                  <a:ext cx="1016000" cy="40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8" name="TextBox31" r:id="rId10" imgW="1019160" imgH="371520"/>
        </mc:Choice>
        <mc:Fallback>
          <p:control name="TextBox31" r:id="rId10" imgW="1019160" imgH="371520">
            <p:pic>
              <p:nvPicPr>
                <p:cNvPr id="16" name="TextBox31"/>
                <p:cNvPicPr preferRelativeResize="0">
                  <a:picLocks noChangeArrowheads="1" noChangeShapeType="1"/>
                </p:cNvPicPr>
                <p:nvPr/>
              </p:nvPicPr>
              <p:blipFill>
                <a:blip r:embed="rId29"/>
                <a:srcRect/>
                <a:stretch>
                  <a:fillRect/>
                </a:stretch>
              </p:blipFill>
              <p:spPr bwMode="auto">
                <a:xfrm>
                  <a:off x="6845090" y="1369883"/>
                  <a:ext cx="1016000" cy="368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399" name="TextBox32" r:id="rId11" imgW="1019160" imgH="409680"/>
        </mc:Choice>
        <mc:Fallback>
          <p:control name="TextBox32" r:id="rId11" imgW="1019160" imgH="409680">
            <p:pic>
              <p:nvPicPr>
                <p:cNvPr id="17" name="TextBox32"/>
                <p:cNvPicPr preferRelativeResize="0">
                  <a:picLocks noChangeArrowheads="1" noChangeShapeType="1"/>
                </p:cNvPicPr>
                <p:nvPr/>
              </p:nvPicPr>
              <p:blipFill>
                <a:blip r:embed="rId28"/>
                <a:srcRect/>
                <a:stretch>
                  <a:fillRect/>
                </a:stretch>
              </p:blipFill>
              <p:spPr bwMode="auto">
                <a:xfrm>
                  <a:off x="6854563" y="1757041"/>
                  <a:ext cx="1016000" cy="40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00" name="TextBox7" r:id="rId12" imgW="609480" imgH="466560"/>
        </mc:Choice>
        <mc:Fallback>
          <p:control name="TextBox7" r:id="rId12" imgW="609480" imgH="466560">
            <p:pic>
              <p:nvPicPr>
                <p:cNvPr id="19" name="TextBox7"/>
                <p:cNvPicPr preferRelativeResize="0">
                  <a:picLocks noChangeArrowheads="1" noChangeShapeType="1"/>
                </p:cNvPicPr>
                <p:nvPr/>
              </p:nvPicPr>
              <p:blipFill>
                <a:blip r:embed="rId31"/>
                <a:srcRect/>
                <a:stretch>
                  <a:fillRect/>
                </a:stretch>
              </p:blipFill>
              <p:spPr bwMode="auto">
                <a:xfrm>
                  <a:off x="7993018" y="5784850"/>
                  <a:ext cx="609600" cy="4699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01" name="TextBox8" r:id="rId13" imgW="714240" imgH="466560"/>
        </mc:Choice>
        <mc:Fallback>
          <p:control name="TextBox8" r:id="rId13" imgW="714240" imgH="466560">
            <p:pic>
              <p:nvPicPr>
                <p:cNvPr id="20" name="TextBox8"/>
                <p:cNvPicPr preferRelativeResize="0">
                  <a:picLocks noChangeArrowheads="1" noChangeShapeType="1"/>
                </p:cNvPicPr>
                <p:nvPr/>
              </p:nvPicPr>
              <p:blipFill>
                <a:blip r:embed="rId32"/>
                <a:srcRect/>
                <a:stretch>
                  <a:fillRect/>
                </a:stretch>
              </p:blipFill>
              <p:spPr bwMode="auto">
                <a:xfrm>
                  <a:off x="6531887" y="5810609"/>
                  <a:ext cx="711200" cy="4699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02" name="TextBox1" r:id="rId14" imgW="1019160" imgH="343080"/>
        </mc:Choice>
        <mc:Fallback>
          <p:control name="TextBox1" r:id="rId14" imgW="1019160" imgH="343080">
            <p:pic>
              <p:nvPicPr>
                <p:cNvPr id="78" name="TextBox1"/>
                <p:cNvPicPr preferRelativeResize="0">
                  <a:picLocks noChangeArrowheads="1" noChangeShapeType="1"/>
                </p:cNvPicPr>
                <p:nvPr/>
              </p:nvPicPr>
              <p:blipFill>
                <a:blip r:embed="rId33"/>
                <a:srcRect/>
                <a:stretch>
                  <a:fillRect/>
                </a:stretch>
              </p:blipFill>
              <p:spPr bwMode="auto">
                <a:xfrm>
                  <a:off x="9314891" y="3948956"/>
                  <a:ext cx="1016000" cy="34084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03" name="TextBox2" r:id="rId15" imgW="1019160" imgH="343080"/>
        </mc:Choice>
        <mc:Fallback>
          <p:control name="TextBox2" r:id="rId15" imgW="1019160" imgH="343080">
            <p:pic>
              <p:nvPicPr>
                <p:cNvPr id="79" name="TextBox2"/>
                <p:cNvPicPr preferRelativeResize="0">
                  <a:picLocks noChangeArrowheads="1" noChangeShapeType="1"/>
                </p:cNvPicPr>
                <p:nvPr/>
              </p:nvPicPr>
              <p:blipFill>
                <a:blip r:embed="rId33"/>
                <a:srcRect/>
                <a:stretch>
                  <a:fillRect/>
                </a:stretch>
              </p:blipFill>
              <p:spPr bwMode="auto">
                <a:xfrm>
                  <a:off x="9263406" y="2120130"/>
                  <a:ext cx="1016000" cy="34084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04" name="TextBox3" r:id="rId16" imgW="1019160" imgH="343080"/>
        </mc:Choice>
        <mc:Fallback>
          <p:control name="TextBox3" r:id="rId16" imgW="1019160" imgH="343080">
            <p:pic>
              <p:nvPicPr>
                <p:cNvPr id="80" name="TextBox3"/>
                <p:cNvPicPr preferRelativeResize="0">
                  <a:picLocks noChangeArrowheads="1" noChangeShapeType="1"/>
                </p:cNvPicPr>
                <p:nvPr/>
              </p:nvPicPr>
              <p:blipFill>
                <a:blip r:embed="rId33"/>
                <a:srcRect/>
                <a:stretch>
                  <a:fillRect/>
                </a:stretch>
              </p:blipFill>
              <p:spPr bwMode="auto">
                <a:xfrm>
                  <a:off x="9259512" y="2625574"/>
                  <a:ext cx="1016000" cy="34084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05" name="TextBox4" r:id="rId17" imgW="1019160" imgH="314280"/>
        </mc:Choice>
        <mc:Fallback>
          <p:control name="TextBox4" r:id="rId17" imgW="1019160" imgH="314280">
            <p:pic>
              <p:nvPicPr>
                <p:cNvPr id="81" name="TextBox4"/>
                <p:cNvPicPr preferRelativeResize="0">
                  <a:picLocks noChangeArrowheads="1" noChangeShapeType="1"/>
                </p:cNvPicPr>
                <p:nvPr/>
              </p:nvPicPr>
              <p:blipFill>
                <a:blip r:embed="rId34"/>
                <a:srcRect/>
                <a:stretch>
                  <a:fillRect/>
                </a:stretch>
              </p:blipFill>
              <p:spPr bwMode="auto">
                <a:xfrm>
                  <a:off x="9246827" y="1355735"/>
                  <a:ext cx="1016000" cy="308892"/>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06" name="TextBox5" r:id="rId18" imgW="1019160" imgH="343080"/>
        </mc:Choice>
        <mc:Fallback>
          <p:control name="TextBox5" r:id="rId18" imgW="1019160" imgH="343080">
            <p:pic>
              <p:nvPicPr>
                <p:cNvPr id="82" name="TextBox5"/>
                <p:cNvPicPr preferRelativeResize="0">
                  <a:picLocks noChangeArrowheads="1" noChangeShapeType="1"/>
                </p:cNvPicPr>
                <p:nvPr/>
              </p:nvPicPr>
              <p:blipFill>
                <a:blip r:embed="rId33"/>
                <a:srcRect/>
                <a:stretch>
                  <a:fillRect/>
                </a:stretch>
              </p:blipFill>
              <p:spPr bwMode="auto">
                <a:xfrm>
                  <a:off x="9246827" y="1756659"/>
                  <a:ext cx="1016000" cy="34084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07" name="TextBox6" r:id="rId19" imgW="609480" imgH="390600"/>
        </mc:Choice>
        <mc:Fallback>
          <p:control name="TextBox6" r:id="rId19" imgW="609480" imgH="390600">
            <p:pic>
              <p:nvPicPr>
                <p:cNvPr id="83" name="TextBox6"/>
                <p:cNvPicPr preferRelativeResize="0">
                  <a:picLocks noChangeArrowheads="1" noChangeShapeType="1"/>
                </p:cNvPicPr>
                <p:nvPr/>
              </p:nvPicPr>
              <p:blipFill>
                <a:blip r:embed="rId35"/>
                <a:srcRect/>
                <a:stretch>
                  <a:fillRect/>
                </a:stretch>
              </p:blipFill>
              <p:spPr bwMode="auto">
                <a:xfrm>
                  <a:off x="9302820" y="5801238"/>
                  <a:ext cx="609600" cy="394104"/>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08" name="TextBox9" r:id="rId20" imgW="1019160" imgH="409680"/>
        </mc:Choice>
        <mc:Fallback>
          <p:control name="TextBox9" r:id="rId20" imgW="1019160" imgH="409680">
            <p:pic>
              <p:nvPicPr>
                <p:cNvPr id="84" name="TextBox9"/>
                <p:cNvPicPr preferRelativeResize="0">
                  <a:picLocks noChangeArrowheads="1" noChangeShapeType="1"/>
                </p:cNvPicPr>
                <p:nvPr/>
              </p:nvPicPr>
              <p:blipFill>
                <a:blip r:embed="rId28"/>
                <a:srcRect/>
                <a:stretch>
                  <a:fillRect/>
                </a:stretch>
              </p:blipFill>
              <p:spPr bwMode="auto">
                <a:xfrm>
                  <a:off x="10596117" y="3896203"/>
                  <a:ext cx="1016000" cy="40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09" name="TextBox10" r:id="rId21" imgW="1019160" imgH="409680"/>
        </mc:Choice>
        <mc:Fallback>
          <p:control name="TextBox10" r:id="rId21" imgW="1019160" imgH="409680">
            <p:pic>
              <p:nvPicPr>
                <p:cNvPr id="85" name="TextBox10"/>
                <p:cNvPicPr preferRelativeResize="0">
                  <a:picLocks noChangeArrowheads="1" noChangeShapeType="1"/>
                </p:cNvPicPr>
                <p:nvPr/>
              </p:nvPicPr>
              <p:blipFill>
                <a:blip r:embed="rId28"/>
                <a:srcRect/>
                <a:stretch>
                  <a:fillRect/>
                </a:stretch>
              </p:blipFill>
              <p:spPr bwMode="auto">
                <a:xfrm>
                  <a:off x="10544632" y="2067377"/>
                  <a:ext cx="1016000" cy="40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10" name="TextBox11" r:id="rId22" imgW="1019160" imgH="409680"/>
        </mc:Choice>
        <mc:Fallback>
          <p:control name="TextBox11" r:id="rId22" imgW="1019160" imgH="409680">
            <p:pic>
              <p:nvPicPr>
                <p:cNvPr id="86" name="TextBox11"/>
                <p:cNvPicPr preferRelativeResize="0">
                  <a:picLocks noChangeArrowheads="1" noChangeShapeType="1"/>
                </p:cNvPicPr>
                <p:nvPr/>
              </p:nvPicPr>
              <p:blipFill>
                <a:blip r:embed="rId28"/>
                <a:srcRect/>
                <a:stretch>
                  <a:fillRect/>
                </a:stretch>
              </p:blipFill>
              <p:spPr bwMode="auto">
                <a:xfrm>
                  <a:off x="10540738" y="2572821"/>
                  <a:ext cx="1016000" cy="40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11" name="TextBox13" r:id="rId23" imgW="1019160" imgH="371520"/>
        </mc:Choice>
        <mc:Fallback>
          <p:control name="TextBox13" r:id="rId23" imgW="1019160" imgH="371520">
            <p:pic>
              <p:nvPicPr>
                <p:cNvPr id="87" name="TextBox13"/>
                <p:cNvPicPr preferRelativeResize="0">
                  <a:picLocks noChangeArrowheads="1" noChangeShapeType="1"/>
                </p:cNvPicPr>
                <p:nvPr/>
              </p:nvPicPr>
              <p:blipFill>
                <a:blip r:embed="rId29"/>
                <a:srcRect/>
                <a:stretch>
                  <a:fillRect/>
                </a:stretch>
              </p:blipFill>
              <p:spPr bwMode="auto">
                <a:xfrm>
                  <a:off x="10528053" y="1309128"/>
                  <a:ext cx="1016000" cy="368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12" name="TextBox14" r:id="rId24" imgW="1019160" imgH="409680"/>
        </mc:Choice>
        <mc:Fallback>
          <p:control name="TextBox14" r:id="rId24" imgW="1019160" imgH="409680">
            <p:pic>
              <p:nvPicPr>
                <p:cNvPr id="88" name="TextBox14"/>
                <p:cNvPicPr preferRelativeResize="0">
                  <a:picLocks noChangeArrowheads="1" noChangeShapeType="1"/>
                </p:cNvPicPr>
                <p:nvPr/>
              </p:nvPicPr>
              <p:blipFill>
                <a:blip r:embed="rId28"/>
                <a:srcRect/>
                <a:stretch>
                  <a:fillRect/>
                </a:stretch>
              </p:blipFill>
              <p:spPr bwMode="auto">
                <a:xfrm>
                  <a:off x="10528053" y="1703906"/>
                  <a:ext cx="1016000" cy="4064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3413" name="TextBox15" r:id="rId25" imgW="609480" imgH="466560"/>
        </mc:Choice>
        <mc:Fallback>
          <p:control name="TextBox15" r:id="rId25" imgW="609480" imgH="466560">
            <p:pic>
              <p:nvPicPr>
                <p:cNvPr id="89" name="TextBox15"/>
                <p:cNvPicPr preferRelativeResize="0">
                  <a:picLocks noChangeArrowheads="1" noChangeShapeType="1"/>
                </p:cNvPicPr>
                <p:nvPr/>
              </p:nvPicPr>
              <p:blipFill>
                <a:blip r:embed="rId31"/>
                <a:srcRect/>
                <a:stretch>
                  <a:fillRect/>
                </a:stretch>
              </p:blipFill>
              <p:spPr bwMode="auto">
                <a:xfrm>
                  <a:off x="10584046" y="5738243"/>
                  <a:ext cx="609600" cy="4699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284757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3307454"/>
              </p:ext>
            </p:extLst>
          </p:nvPr>
        </p:nvGraphicFramePr>
        <p:xfrm>
          <a:off x="109180" y="54585"/>
          <a:ext cx="11959988" cy="6780572"/>
        </p:xfrm>
        <a:graphic>
          <a:graphicData uri="http://schemas.openxmlformats.org/drawingml/2006/table">
            <a:tbl>
              <a:tblPr firstRow="1" bandRow="1">
                <a:tableStyleId>{5C22544A-7EE6-4342-B048-85BDC9FD1C3A}</a:tableStyleId>
              </a:tblPr>
              <a:tblGrid>
                <a:gridCol w="5083695">
                  <a:extLst>
                    <a:ext uri="{9D8B030D-6E8A-4147-A177-3AD203B41FA5}">
                      <a16:colId xmlns:a16="http://schemas.microsoft.com/office/drawing/2014/main" val="20000"/>
                    </a:ext>
                  </a:extLst>
                </a:gridCol>
                <a:gridCol w="2367985">
                  <a:extLst>
                    <a:ext uri="{9D8B030D-6E8A-4147-A177-3AD203B41FA5}">
                      <a16:colId xmlns:a16="http://schemas.microsoft.com/office/drawing/2014/main" val="20001"/>
                    </a:ext>
                  </a:extLst>
                </a:gridCol>
                <a:gridCol w="4508308">
                  <a:extLst>
                    <a:ext uri="{9D8B030D-6E8A-4147-A177-3AD203B41FA5}">
                      <a16:colId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Cô</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cạn</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tính</a:t>
                      </a:r>
                      <a:r>
                        <a:rPr lang="en-US" sz="2800" b="1" baseline="0" dirty="0">
                          <a:solidFill>
                            <a:srgbClr val="002060"/>
                          </a:solidFill>
                          <a:effectLst/>
                          <a:latin typeface="Times New Roman" panose="02020603050405020304" pitchFamily="18" charset="0"/>
                          <a:cs typeface="Times New Roman" panose="02020603050405020304" pitchFamily="18" charset="0"/>
                        </a:rPr>
                        <a:t> bay </a:t>
                      </a:r>
                      <a:r>
                        <a:rPr lang="en-US" sz="2800" b="1" baseline="0" dirty="0" err="1">
                          <a:solidFill>
                            <a:srgbClr val="002060"/>
                          </a:solidFill>
                          <a:effectLst/>
                          <a:latin typeface="Times New Roman" panose="02020603050405020304" pitchFamily="18" charset="0"/>
                          <a:cs typeface="Times New Roman" panose="02020603050405020304" pitchFamily="18" charset="0"/>
                        </a:rPr>
                        <a:t>hơi</a:t>
                      </a:r>
                      <a:r>
                        <a:rPr lang="en-US" sz="2800" b="1" baseline="0"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Chiết</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hả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tan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môi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3"/>
                  </a:ext>
                </a:extLst>
              </a:tr>
              <a:tr h="954948">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4.Tách </a:t>
                      </a:r>
                      <a:r>
                        <a:rPr lang="en-US" sz="2800" b="1" dirty="0" err="1">
                          <a:effectLst/>
                          <a:latin typeface="Times New Roman" panose="02020603050405020304" pitchFamily="18" charset="0"/>
                          <a:cs typeface="Times New Roman" panose="02020603050405020304" pitchFamily="18" charset="0"/>
                        </a:rPr>
                        <a:t>vàng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Lắng</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mức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độ</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nặng</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nhẹ</a:t>
                      </a:r>
                      <a:r>
                        <a:rPr lang="en-US" sz="2800" b="1" baseline="0"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1301157">
                <a:tc>
                  <a:txBody>
                    <a:bodyPr/>
                    <a:lstStyle/>
                    <a:p>
                      <a:pPr marL="0" marR="0" indent="0" algn="ctr">
                        <a:lnSpc>
                          <a:spcPct val="107000"/>
                        </a:lnSpc>
                        <a:spcBef>
                          <a:spcPts val="0"/>
                        </a:spcBef>
                        <a:spcAft>
                          <a:spcPts val="0"/>
                        </a:spcAft>
                        <a:buFont typeface="+mj-lt"/>
                        <a:buNone/>
                      </a:pPr>
                      <a:r>
                        <a:rPr lang="en-US" sz="2800" b="1" dirty="0">
                          <a:effectLst/>
                          <a:latin typeface="Times New Roman" panose="02020603050405020304" pitchFamily="18" charset="0"/>
                          <a:cs typeface="Times New Roman" panose="02020603050405020304" pitchFamily="18" charset="0"/>
                        </a:rPr>
                        <a:t> 5.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tạp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cs typeface="Times New Roman" panose="02020603050405020304" pitchFamily="18" charset="0"/>
                        </a:rPr>
                        <a:t>.</a:t>
                      </a: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8190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5875" y="0"/>
            <a:ext cx="5615921" cy="4454434"/>
          </a:xfrm>
          <a:prstGeom prst="rect">
            <a:avLst/>
          </a:prstGeom>
        </p:spPr>
      </p:pic>
      <p:sp>
        <p:nvSpPr>
          <p:cNvPr id="3" name="TextBox 2"/>
          <p:cNvSpPr txBox="1"/>
          <p:nvPr/>
        </p:nvSpPr>
        <p:spPr>
          <a:xfrm>
            <a:off x="1015772" y="4846320"/>
            <a:ext cx="3216594"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Nước</a:t>
            </a:r>
            <a:r>
              <a:rPr lang="en-US" sz="2800" b="1" dirty="0" smtClean="0">
                <a:latin typeface="Times New Roman" panose="02020603050405020304" pitchFamily="18" charset="0"/>
                <a:cs typeface="Times New Roman" panose="02020603050405020304" pitchFamily="18" charset="0"/>
              </a:rPr>
              <a:t> bay </a:t>
            </a:r>
            <a:r>
              <a:rPr lang="en-US" sz="2800" b="1" dirty="0" err="1" smtClean="0">
                <a:latin typeface="Times New Roman" panose="02020603050405020304" pitchFamily="18" charset="0"/>
                <a:cs typeface="Times New Roman" panose="02020603050405020304" pitchFamily="18" charset="0"/>
              </a:rPr>
              <a:t>hơi</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6579442" y="0"/>
            <a:ext cx="5085690" cy="4572000"/>
          </a:xfrm>
          <a:prstGeom prst="rect">
            <a:avLst/>
          </a:prstGeom>
        </p:spPr>
      </p:pic>
      <p:sp>
        <p:nvSpPr>
          <p:cNvPr id="6" name="TextBox 5"/>
          <p:cNvSpPr txBox="1"/>
          <p:nvPr/>
        </p:nvSpPr>
        <p:spPr>
          <a:xfrm>
            <a:off x="7124834" y="4846320"/>
            <a:ext cx="3216594"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Chưng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cất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dầu</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896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313" y="524415"/>
            <a:ext cx="10093235" cy="4832092"/>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Câu 1: Ở nông thôn, để tách thóc lép ra khỏi thóc, người dân thường đổ thóc rơi trước một cái quạt gió. Những hạt thóc lép sẽ bị gió thổi bay ra, đó là do thóc lép có</a:t>
            </a:r>
          </a:p>
          <a:p>
            <a:endParaRPr lang="vi-VN" sz="2800" b="1"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A. Kích thước hạt nhỏ hơn.                                   </a:t>
            </a:r>
          </a:p>
          <a:p>
            <a:endParaRPr lang="en-US" sz="2800" b="1" dirty="0" smtClean="0">
              <a:latin typeface="Times New Roman" panose="02020603050405020304" pitchFamily="18" charset="0"/>
              <a:cs typeface="Times New Roman" panose="02020603050405020304" pitchFamily="18" charset="0"/>
            </a:endParaRPr>
          </a:p>
          <a:p>
            <a:r>
              <a:rPr lang="vi-VN" sz="2800" b="1" dirty="0" smtClean="0">
                <a:latin typeface="Times New Roman" panose="02020603050405020304" pitchFamily="18" charset="0"/>
                <a:cs typeface="Times New Roman" panose="02020603050405020304" pitchFamily="18" charset="0"/>
              </a:rPr>
              <a:t>B</a:t>
            </a:r>
            <a:r>
              <a:rPr lang="vi-VN" sz="2800" b="1" dirty="0">
                <a:latin typeface="Times New Roman" panose="02020603050405020304" pitchFamily="18" charset="0"/>
                <a:cs typeface="Times New Roman" panose="02020603050405020304" pitchFamily="18" charset="0"/>
              </a:rPr>
              <a:t>. Khối lượng nhẹ hơn.</a:t>
            </a:r>
          </a:p>
          <a:p>
            <a:endParaRPr lang="en-US" sz="2800" b="1" dirty="0" smtClean="0">
              <a:latin typeface="Times New Roman" panose="02020603050405020304" pitchFamily="18" charset="0"/>
              <a:cs typeface="Times New Roman" panose="02020603050405020304" pitchFamily="18" charset="0"/>
            </a:endParaRPr>
          </a:p>
          <a:p>
            <a:r>
              <a:rPr lang="vi-VN" sz="2800" b="1" dirty="0" smtClean="0">
                <a:latin typeface="Times New Roman" panose="02020603050405020304" pitchFamily="18" charset="0"/>
                <a:cs typeface="Times New Roman" panose="02020603050405020304" pitchFamily="18" charset="0"/>
              </a:rPr>
              <a:t>C</a:t>
            </a:r>
            <a:r>
              <a:rPr lang="vi-VN" sz="2800" b="1" dirty="0">
                <a:latin typeface="Times New Roman" panose="02020603050405020304" pitchFamily="18" charset="0"/>
                <a:cs typeface="Times New Roman" panose="02020603050405020304" pitchFamily="18" charset="0"/>
              </a:rPr>
              <a:t>. Tốc độ rơi nhỏ hơn.                                        </a:t>
            </a:r>
          </a:p>
          <a:p>
            <a:endParaRPr lang="en-US" sz="2800" b="1" dirty="0" smtClean="0">
              <a:latin typeface="Times New Roman" panose="02020603050405020304" pitchFamily="18" charset="0"/>
              <a:cs typeface="Times New Roman" panose="02020603050405020304" pitchFamily="18" charset="0"/>
            </a:endParaRPr>
          </a:p>
          <a:p>
            <a:r>
              <a:rPr lang="vi-VN" sz="2800" b="1" dirty="0" smtClean="0">
                <a:latin typeface="Times New Roman" panose="02020603050405020304" pitchFamily="18" charset="0"/>
                <a:cs typeface="Times New Roman" panose="02020603050405020304" pitchFamily="18" charset="0"/>
              </a:rPr>
              <a:t>D</a:t>
            </a:r>
            <a:r>
              <a:rPr lang="vi-VN" sz="2800" b="1" dirty="0">
                <a:latin typeface="Times New Roman" panose="02020603050405020304" pitchFamily="18" charset="0"/>
                <a:cs typeface="Times New Roman" panose="02020603050405020304" pitchFamily="18" charset="0"/>
              </a:rPr>
              <a:t>. Lớp vỏ trấu dễ tróc hơn.</a:t>
            </a:r>
            <a:endParaRPr lang="en-US" sz="2800" b="1" dirty="0">
              <a:latin typeface="Times New Roman" panose="02020603050405020304" pitchFamily="18" charset="0"/>
              <a:cs typeface="Times New Roman" panose="02020603050405020304" pitchFamily="18" charset="0"/>
            </a:endParaRPr>
          </a:p>
        </p:txBody>
      </p:sp>
      <p:sp>
        <p:nvSpPr>
          <p:cNvPr id="2" name="6-Point Star 1"/>
          <p:cNvSpPr/>
          <p:nvPr/>
        </p:nvSpPr>
        <p:spPr>
          <a:xfrm>
            <a:off x="705394" y="2978331"/>
            <a:ext cx="653143" cy="718458"/>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156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034" y="494075"/>
            <a:ext cx="7637417" cy="4154984"/>
          </a:xfrm>
          <a:prstGeom prst="rect">
            <a:avLst/>
          </a:prstGeom>
        </p:spPr>
        <p:txBody>
          <a:bodyPr wrap="square">
            <a:spAutoFit/>
          </a:bodyPr>
          <a:lstStyle/>
          <a:p>
            <a:r>
              <a:rPr lang="vi-VN" sz="2400" b="1" dirty="0">
                <a:latin typeface="Times New Roman" panose="02020603050405020304" pitchFamily="18" charset="0"/>
                <a:cs typeface="Times New Roman" panose="02020603050405020304" pitchFamily="18" charset="0"/>
              </a:rPr>
              <a:t>Câu </a:t>
            </a:r>
            <a:r>
              <a:rPr lang="en-US" sz="2400" b="1" dirty="0" smtClean="0">
                <a:latin typeface="Times New Roman" panose="02020603050405020304" pitchFamily="18" charset="0"/>
                <a:cs typeface="Times New Roman" panose="02020603050405020304" pitchFamily="18" charset="0"/>
              </a:rPr>
              <a:t>2</a:t>
            </a:r>
            <a:r>
              <a:rPr lang="vi-VN" sz="2400" b="1" dirty="0" smtClean="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Cho hình ảnh về dụng cụ bên</a:t>
            </a:r>
            <a:r>
              <a:rPr lang="vi-VN" sz="2400" b="1" dirty="0" smtClean="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Theo em, dụng cụ này có thể dùng để tách riêng các chất trong hỗn hợp nào dưới đây?</a:t>
            </a:r>
          </a:p>
          <a:p>
            <a:endParaRPr lang="vi-VN" sz="2400" b="1" dirty="0">
              <a:latin typeface="Times New Roman" panose="02020603050405020304" pitchFamily="18" charset="0"/>
              <a:cs typeface="Times New Roman" panose="02020603050405020304" pitchFamily="18" charset="0"/>
            </a:endParaRPr>
          </a:p>
          <a:p>
            <a:r>
              <a:rPr lang="vi-VN" sz="2400" b="1" dirty="0">
                <a:latin typeface="Times New Roman" panose="02020603050405020304" pitchFamily="18" charset="0"/>
                <a:cs typeface="Times New Roman" panose="02020603050405020304" pitchFamily="18" charset="0"/>
              </a:rPr>
              <a:t>A. Rượu và nước.                                             </a:t>
            </a:r>
          </a:p>
          <a:p>
            <a:endParaRPr lang="en-US" sz="2400" b="1" dirty="0" smtClean="0">
              <a:latin typeface="Times New Roman" panose="02020603050405020304" pitchFamily="18" charset="0"/>
              <a:cs typeface="Times New Roman" panose="02020603050405020304" pitchFamily="18" charset="0"/>
            </a:endParaRPr>
          </a:p>
          <a:p>
            <a:r>
              <a:rPr lang="vi-VN" sz="2400" b="1" dirty="0" smtClean="0">
                <a:latin typeface="Times New Roman" panose="02020603050405020304" pitchFamily="18" charset="0"/>
                <a:cs typeface="Times New Roman" panose="02020603050405020304" pitchFamily="18" charset="0"/>
              </a:rPr>
              <a:t>B</a:t>
            </a:r>
            <a:r>
              <a:rPr lang="vi-VN" sz="2400" b="1" dirty="0">
                <a:latin typeface="Times New Roman" panose="02020603050405020304" pitchFamily="18" charset="0"/>
                <a:cs typeface="Times New Roman" panose="02020603050405020304" pitchFamily="18" charset="0"/>
              </a:rPr>
              <a:t>. Bột mì lẫn trong nước.</a:t>
            </a:r>
          </a:p>
          <a:p>
            <a:endParaRPr lang="en-US" sz="2400" b="1" dirty="0" smtClean="0">
              <a:latin typeface="Times New Roman" panose="02020603050405020304" pitchFamily="18" charset="0"/>
              <a:cs typeface="Times New Roman" panose="02020603050405020304" pitchFamily="18" charset="0"/>
            </a:endParaRPr>
          </a:p>
          <a:p>
            <a:r>
              <a:rPr lang="vi-VN" sz="2400" b="1" dirty="0" smtClean="0">
                <a:latin typeface="Times New Roman" panose="02020603050405020304" pitchFamily="18" charset="0"/>
                <a:cs typeface="Times New Roman" panose="02020603050405020304" pitchFamily="18" charset="0"/>
              </a:rPr>
              <a:t>C</a:t>
            </a:r>
            <a:r>
              <a:rPr lang="vi-VN" sz="2400" b="1" dirty="0">
                <a:latin typeface="Times New Roman" panose="02020603050405020304" pitchFamily="18" charset="0"/>
                <a:cs typeface="Times New Roman" panose="02020603050405020304" pitchFamily="18" charset="0"/>
              </a:rPr>
              <a:t>. Cát lẫn trong nước.                                            </a:t>
            </a:r>
          </a:p>
          <a:p>
            <a:endParaRPr lang="en-US" sz="2400" b="1" dirty="0" smtClean="0">
              <a:latin typeface="Times New Roman" panose="02020603050405020304" pitchFamily="18" charset="0"/>
              <a:cs typeface="Times New Roman" panose="02020603050405020304" pitchFamily="18" charset="0"/>
            </a:endParaRPr>
          </a:p>
          <a:p>
            <a:r>
              <a:rPr lang="vi-VN" sz="2400" b="1" dirty="0" smtClean="0">
                <a:latin typeface="Times New Roman" panose="02020603050405020304" pitchFamily="18" charset="0"/>
                <a:cs typeface="Times New Roman" panose="02020603050405020304" pitchFamily="18" charset="0"/>
              </a:rPr>
              <a:t>D</a:t>
            </a:r>
            <a:r>
              <a:rPr lang="vi-VN" sz="2400" b="1" dirty="0">
                <a:latin typeface="Times New Roman" panose="02020603050405020304" pitchFamily="18" charset="0"/>
                <a:cs typeface="Times New Roman" panose="02020603050405020304" pitchFamily="18" charset="0"/>
              </a:rPr>
              <a:t>. Dầu ăn và nước. </a:t>
            </a:r>
            <a:endParaRPr lang="en-US" sz="2400" b="1"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8442006" y="494075"/>
            <a:ext cx="3580066" cy="3529285"/>
          </a:xfrm>
          <a:prstGeom prst="rect">
            <a:avLst/>
          </a:prstGeom>
        </p:spPr>
      </p:pic>
      <p:pic>
        <p:nvPicPr>
          <p:cNvPr id="4" name="Picture 3"/>
          <p:cNvPicPr>
            <a:picLocks noChangeAspect="1"/>
          </p:cNvPicPr>
          <p:nvPr/>
        </p:nvPicPr>
        <p:blipFill>
          <a:blip r:embed="rId3"/>
          <a:stretch>
            <a:fillRect/>
          </a:stretch>
        </p:blipFill>
        <p:spPr>
          <a:xfrm>
            <a:off x="300417" y="4023360"/>
            <a:ext cx="670618" cy="731583"/>
          </a:xfrm>
          <a:prstGeom prst="rect">
            <a:avLst/>
          </a:prstGeom>
        </p:spPr>
      </p:pic>
    </p:spTree>
    <p:extLst>
      <p:ext uri="{BB962C8B-B14F-4D97-AF65-F5344CB8AC3E}">
        <p14:creationId xmlns:p14="http://schemas.microsoft.com/office/powerpoint/2010/main" val="217166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3360" y="132529"/>
            <a:ext cx="11125200" cy="4401205"/>
          </a:xfrm>
          <a:prstGeom prst="rect">
            <a:avLst/>
          </a:prstGeom>
        </p:spPr>
        <p:txBody>
          <a:bodyPr wrap="square">
            <a:spAutoFit/>
          </a:bodyPr>
          <a:lstStyle/>
          <a:p>
            <a:r>
              <a:rPr lang="vi-VN" sz="2800" b="1" dirty="0">
                <a:latin typeface="+mj-lt"/>
                <a:cs typeface="Times New Roman" panose="02020603050405020304" pitchFamily="18" charset="0"/>
              </a:rPr>
              <a:t>Câ</a:t>
            </a:r>
            <a:r>
              <a:rPr lang="vi-VN" sz="2800" b="1" dirty="0">
                <a:latin typeface="+mj-lt"/>
              </a:rPr>
              <a:t>u </a:t>
            </a:r>
            <a:r>
              <a:rPr lang="en-US" sz="2800" b="1" dirty="0" smtClean="0">
                <a:latin typeface="+mj-lt"/>
              </a:rPr>
              <a:t>3</a:t>
            </a:r>
            <a:r>
              <a:rPr lang="vi-VN" sz="2800" b="1" dirty="0" smtClean="0">
                <a:latin typeface="+mj-lt"/>
              </a:rPr>
              <a:t>: </a:t>
            </a:r>
            <a:r>
              <a:rPr lang="vi-VN" sz="2800" b="1" dirty="0">
                <a:latin typeface="+mj-lt"/>
              </a:rPr>
              <a:t>Việc làm nào sau đây là quá trình tách chất dựa theo sự khác nhau về kích thước hạt?</a:t>
            </a:r>
          </a:p>
          <a:p>
            <a:endParaRPr lang="vi-VN" sz="2800" b="1" dirty="0">
              <a:latin typeface="+mj-lt"/>
            </a:endParaRPr>
          </a:p>
          <a:p>
            <a:r>
              <a:rPr lang="vi-VN" sz="2800" b="1" dirty="0">
                <a:latin typeface="+mj-lt"/>
              </a:rPr>
              <a:t>A. Lọc nước bị vẩn đục bằng giấy lọc.</a:t>
            </a:r>
          </a:p>
          <a:p>
            <a:endParaRPr lang="en-US" sz="2800" b="1" dirty="0" smtClean="0">
              <a:latin typeface="+mj-lt"/>
            </a:endParaRPr>
          </a:p>
          <a:p>
            <a:r>
              <a:rPr lang="vi-VN" sz="2800" b="1" dirty="0" smtClean="0">
                <a:latin typeface="+mj-lt"/>
              </a:rPr>
              <a:t>B</a:t>
            </a:r>
            <a:r>
              <a:rPr lang="vi-VN" sz="2800" b="1" dirty="0">
                <a:latin typeface="+mj-lt"/>
              </a:rPr>
              <a:t>. Ngâm quả dâu với đường để lấy nước dâu.</a:t>
            </a:r>
          </a:p>
          <a:p>
            <a:endParaRPr lang="en-US" sz="2800" b="1" dirty="0" smtClean="0">
              <a:latin typeface="+mj-lt"/>
            </a:endParaRPr>
          </a:p>
          <a:p>
            <a:r>
              <a:rPr lang="vi-VN" sz="2800" b="1" dirty="0" smtClean="0">
                <a:latin typeface="+mj-lt"/>
              </a:rPr>
              <a:t>C</a:t>
            </a:r>
            <a:r>
              <a:rPr lang="vi-VN" sz="2800" b="1" dirty="0">
                <a:latin typeface="+mj-lt"/>
              </a:rPr>
              <a:t>. Giặt giẻ lau bảng bằng nước từ vòi nước.</a:t>
            </a:r>
          </a:p>
          <a:p>
            <a:endParaRPr lang="en-US" sz="2800" b="1" dirty="0" smtClean="0">
              <a:latin typeface="+mj-lt"/>
            </a:endParaRPr>
          </a:p>
          <a:p>
            <a:r>
              <a:rPr lang="vi-VN" sz="2800" b="1" dirty="0" smtClean="0">
                <a:latin typeface="+mj-lt"/>
              </a:rPr>
              <a:t>D</a:t>
            </a:r>
            <a:r>
              <a:rPr lang="vi-VN" sz="2800" b="1" dirty="0">
                <a:latin typeface="+mj-lt"/>
              </a:rPr>
              <a:t>. Dùng nam châm hút bột sắt từ hỗn hợp bột sắt và lưu huỳnh.</a:t>
            </a:r>
            <a:endParaRPr lang="en-US" sz="2800" b="1" dirty="0">
              <a:latin typeface="+mj-lt"/>
            </a:endParaRPr>
          </a:p>
        </p:txBody>
      </p:sp>
      <p:pic>
        <p:nvPicPr>
          <p:cNvPr id="3" name="Picture 2"/>
          <p:cNvPicPr>
            <a:picLocks noChangeAspect="1"/>
          </p:cNvPicPr>
          <p:nvPr/>
        </p:nvPicPr>
        <p:blipFill>
          <a:blip r:embed="rId2"/>
          <a:stretch>
            <a:fillRect/>
          </a:stretch>
        </p:blipFill>
        <p:spPr>
          <a:xfrm>
            <a:off x="0" y="1294144"/>
            <a:ext cx="670618" cy="731583"/>
          </a:xfrm>
          <a:prstGeom prst="rect">
            <a:avLst/>
          </a:prstGeom>
        </p:spPr>
      </p:pic>
    </p:spTree>
    <p:extLst>
      <p:ext uri="{BB962C8B-B14F-4D97-AF65-F5344CB8AC3E}">
        <p14:creationId xmlns:p14="http://schemas.microsoft.com/office/powerpoint/2010/main" val="42442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496" y="352085"/>
            <a:ext cx="11164389" cy="3970318"/>
          </a:xfrm>
          <a:prstGeom prst="rect">
            <a:avLst/>
          </a:prstGeom>
        </p:spPr>
        <p:txBody>
          <a:bodyPr wrap="square">
            <a:spAutoFit/>
          </a:bodyPr>
          <a:lstStyle/>
          <a:p>
            <a:r>
              <a:rPr lang="vi-VN" sz="2800" b="1" dirty="0" smtClean="0">
                <a:solidFill>
                  <a:srgbClr val="333333"/>
                </a:solidFill>
                <a:latin typeface="+mj-lt"/>
              </a:rPr>
              <a:t>Câu </a:t>
            </a:r>
            <a:r>
              <a:rPr lang="en-US" sz="2800" b="1" dirty="0" smtClean="0">
                <a:solidFill>
                  <a:srgbClr val="333333"/>
                </a:solidFill>
                <a:latin typeface="+mj-lt"/>
              </a:rPr>
              <a:t>4</a:t>
            </a:r>
            <a:r>
              <a:rPr lang="vi-VN" sz="2800" b="1" dirty="0" smtClean="0">
                <a:solidFill>
                  <a:srgbClr val="333333"/>
                </a:solidFill>
                <a:latin typeface="+mj-lt"/>
              </a:rPr>
              <a:t>:</a:t>
            </a:r>
            <a:r>
              <a:rPr lang="vi-VN" sz="2800" b="1" dirty="0">
                <a:solidFill>
                  <a:srgbClr val="333333"/>
                </a:solidFill>
                <a:latin typeface="+mj-lt"/>
              </a:rPr>
              <a:t> Tác dụng chủ yếu của việc đeo khẩu trang là gì?</a:t>
            </a:r>
          </a:p>
          <a:p>
            <a:pPr>
              <a:buFont typeface="Arial" panose="020B0604020202020204" pitchFamily="34" charset="0"/>
              <a:buChar char="•"/>
            </a:pPr>
            <a:r>
              <a:rPr lang="vi-VN" sz="2800" b="1" dirty="0">
                <a:solidFill>
                  <a:srgbClr val="333333"/>
                </a:solidFill>
                <a:latin typeface="+mj-lt"/>
              </a:rPr>
              <a:t>A. Tách hơi nước ra khỏi không khí hít vào</a:t>
            </a:r>
            <a:r>
              <a:rPr lang="vi-VN" sz="2800" b="1" dirty="0" smtClean="0">
                <a:solidFill>
                  <a:srgbClr val="333333"/>
                </a:solidFill>
                <a:latin typeface="+mj-lt"/>
              </a:rPr>
              <a:t>.</a:t>
            </a:r>
            <a:endParaRPr lang="en-US" sz="2800" b="1" dirty="0" smtClean="0">
              <a:solidFill>
                <a:srgbClr val="333333"/>
              </a:solidFill>
              <a:latin typeface="+mj-lt"/>
            </a:endParaRPr>
          </a:p>
          <a:p>
            <a:pPr>
              <a:buFont typeface="Arial" panose="020B0604020202020204" pitchFamily="34" charset="0"/>
              <a:buChar char="•"/>
            </a:pPr>
            <a:endParaRPr lang="vi-VN" sz="2800" b="1" dirty="0">
              <a:solidFill>
                <a:srgbClr val="333333"/>
              </a:solidFill>
              <a:latin typeface="+mj-lt"/>
            </a:endParaRPr>
          </a:p>
          <a:p>
            <a:pPr>
              <a:buFont typeface="Arial" panose="020B0604020202020204" pitchFamily="34" charset="0"/>
              <a:buChar char="•"/>
            </a:pPr>
            <a:r>
              <a:rPr lang="vi-VN" sz="2800" b="1" dirty="0">
                <a:solidFill>
                  <a:srgbClr val="333333"/>
                </a:solidFill>
                <a:latin typeface="+mj-lt"/>
              </a:rPr>
              <a:t>B. Tách khí carbon </a:t>
            </a:r>
            <a:r>
              <a:rPr lang="vi-VN" sz="2800" b="1" dirty="0" smtClean="0">
                <a:solidFill>
                  <a:srgbClr val="333333"/>
                </a:solidFill>
                <a:latin typeface="+mj-lt"/>
              </a:rPr>
              <a:t>dio</a:t>
            </a:r>
            <a:r>
              <a:rPr lang="en-US" sz="2800" b="1" dirty="0" smtClean="0">
                <a:solidFill>
                  <a:srgbClr val="333333"/>
                </a:solidFill>
                <a:latin typeface="Times New Roman" panose="02020603050405020304" pitchFamily="18" charset="0"/>
                <a:cs typeface="Times New Roman" panose="02020603050405020304" pitchFamily="18" charset="0"/>
              </a:rPr>
              <a:t>c</a:t>
            </a:r>
            <a:r>
              <a:rPr lang="vi-VN" sz="2800" b="1" dirty="0" smtClean="0">
                <a:solidFill>
                  <a:srgbClr val="333333"/>
                </a:solidFill>
                <a:latin typeface="+mj-lt"/>
              </a:rPr>
              <a:t>ide </a:t>
            </a:r>
            <a:r>
              <a:rPr lang="vi-VN" sz="2800" b="1" dirty="0">
                <a:solidFill>
                  <a:srgbClr val="333333"/>
                </a:solidFill>
                <a:latin typeface="+mj-lt"/>
              </a:rPr>
              <a:t>ra khỏi không khí hít vào. </a:t>
            </a:r>
            <a:endParaRPr lang="en-US" sz="2800" b="1" dirty="0" smtClean="0">
              <a:solidFill>
                <a:srgbClr val="333333"/>
              </a:solidFill>
              <a:latin typeface="+mj-lt"/>
            </a:endParaRPr>
          </a:p>
          <a:p>
            <a:endParaRPr lang="vi-VN" sz="2800" b="1" dirty="0">
              <a:solidFill>
                <a:srgbClr val="333333"/>
              </a:solidFill>
              <a:latin typeface="+mj-lt"/>
            </a:endParaRPr>
          </a:p>
          <a:p>
            <a:pPr>
              <a:buFont typeface="Arial" panose="020B0604020202020204" pitchFamily="34" charset="0"/>
              <a:buChar char="•"/>
            </a:pPr>
            <a:r>
              <a:rPr lang="vi-VN" sz="2800" b="1" dirty="0">
                <a:solidFill>
                  <a:srgbClr val="333333"/>
                </a:solidFill>
                <a:latin typeface="+mj-lt"/>
              </a:rPr>
              <a:t>C. Tách oxygen ra khỏi không khí hít vào</a:t>
            </a:r>
            <a:r>
              <a:rPr lang="vi-VN" sz="2800" b="1" dirty="0" smtClean="0">
                <a:solidFill>
                  <a:srgbClr val="333333"/>
                </a:solidFill>
                <a:latin typeface="+mj-lt"/>
              </a:rPr>
              <a:t>.</a:t>
            </a:r>
            <a:endParaRPr lang="en-US" sz="2800" b="1" dirty="0" smtClean="0">
              <a:solidFill>
                <a:srgbClr val="333333"/>
              </a:solidFill>
              <a:latin typeface="+mj-lt"/>
            </a:endParaRPr>
          </a:p>
          <a:p>
            <a:pPr>
              <a:buFont typeface="Arial" panose="020B0604020202020204" pitchFamily="34" charset="0"/>
              <a:buChar char="•"/>
            </a:pPr>
            <a:endParaRPr lang="vi-VN" sz="2800" b="1" dirty="0">
              <a:solidFill>
                <a:srgbClr val="333333"/>
              </a:solidFill>
              <a:latin typeface="+mj-lt"/>
            </a:endParaRPr>
          </a:p>
          <a:p>
            <a:pPr>
              <a:buFont typeface="Arial" panose="020B0604020202020204" pitchFamily="34" charset="0"/>
              <a:buChar char="•"/>
            </a:pPr>
            <a:r>
              <a:rPr lang="vi-VN" sz="2800" b="1" dirty="0">
                <a:solidFill>
                  <a:srgbClr val="333333"/>
                </a:solidFill>
                <a:latin typeface="+mj-lt"/>
              </a:rPr>
              <a:t>D. Tách khói </a:t>
            </a:r>
            <a:r>
              <a:rPr lang="vi-VN" sz="2800" b="1" dirty="0" smtClean="0">
                <a:solidFill>
                  <a:srgbClr val="333333"/>
                </a:solidFill>
                <a:latin typeface="+mj-lt"/>
              </a:rPr>
              <a:t>bụi</a:t>
            </a:r>
            <a:r>
              <a:rPr lang="en-US" sz="2800" b="1" dirty="0" smtClean="0">
                <a:solidFill>
                  <a:srgbClr val="333333"/>
                </a:solidFill>
                <a:latin typeface="+mj-lt"/>
              </a:rPr>
              <a:t>, </a:t>
            </a:r>
            <a:r>
              <a:rPr lang="en-US" sz="2800" b="1" dirty="0">
                <a:solidFill>
                  <a:srgbClr val="333333"/>
                </a:solidFill>
                <a:latin typeface="Times New Roman" panose="02020603050405020304" pitchFamily="18" charset="0"/>
                <a:cs typeface="Times New Roman" panose="02020603050405020304" pitchFamily="18" charset="0"/>
              </a:rPr>
              <a:t>vi </a:t>
            </a:r>
            <a:r>
              <a:rPr lang="en-US" sz="2800" b="1" dirty="0" err="1">
                <a:solidFill>
                  <a:srgbClr val="333333"/>
                </a:solidFill>
                <a:latin typeface="Times New Roman" panose="02020603050405020304" pitchFamily="18" charset="0"/>
                <a:cs typeface="Times New Roman" panose="02020603050405020304" pitchFamily="18" charset="0"/>
              </a:rPr>
              <a:t>khuẩn</a:t>
            </a:r>
            <a:r>
              <a:rPr lang="en-US" sz="2800" b="1" dirty="0">
                <a:solidFill>
                  <a:srgbClr val="333333"/>
                </a:solidFill>
                <a:latin typeface="Times New Roman" panose="02020603050405020304" pitchFamily="18" charset="0"/>
                <a:cs typeface="Times New Roman" panose="02020603050405020304" pitchFamily="18" charset="0"/>
              </a:rPr>
              <a:t>,…</a:t>
            </a:r>
            <a:r>
              <a:rPr lang="vi-VN" sz="2800" b="1" dirty="0">
                <a:solidFill>
                  <a:srgbClr val="333333"/>
                </a:solidFill>
                <a:latin typeface="Times New Roman" panose="02020603050405020304" pitchFamily="18" charset="0"/>
                <a:cs typeface="Times New Roman" panose="02020603050405020304" pitchFamily="18" charset="0"/>
              </a:rPr>
              <a:t> </a:t>
            </a:r>
            <a:r>
              <a:rPr lang="vi-VN" sz="2800" b="1" dirty="0">
                <a:solidFill>
                  <a:srgbClr val="333333"/>
                </a:solidFill>
                <a:latin typeface="+mj-lt"/>
              </a:rPr>
              <a:t>ra khỏi không khí hít vào</a:t>
            </a:r>
            <a:r>
              <a:rPr lang="vi-VN" sz="2800" b="1" dirty="0" smtClean="0">
                <a:solidFill>
                  <a:srgbClr val="333333"/>
                </a:solidFill>
                <a:latin typeface="+mj-lt"/>
              </a:rPr>
              <a:t>.</a:t>
            </a:r>
            <a:endParaRPr lang="en-US" sz="2800" b="1" dirty="0" smtClean="0">
              <a:solidFill>
                <a:srgbClr val="333333"/>
              </a:solidFill>
              <a:latin typeface="+mj-lt"/>
            </a:endParaRPr>
          </a:p>
          <a:p>
            <a:pPr>
              <a:buFont typeface="Arial" panose="020B0604020202020204" pitchFamily="34" charset="0"/>
              <a:buChar char="•"/>
            </a:pPr>
            <a:endParaRPr lang="vi-VN" sz="2800" i="0" dirty="0">
              <a:solidFill>
                <a:srgbClr val="333333"/>
              </a:solidFill>
              <a:effectLst/>
              <a:latin typeface="+mj-lt"/>
            </a:endParaRPr>
          </a:p>
        </p:txBody>
      </p:sp>
      <p:pic>
        <p:nvPicPr>
          <p:cNvPr id="3" name="Picture 2"/>
          <p:cNvPicPr>
            <a:picLocks noChangeAspect="1"/>
          </p:cNvPicPr>
          <p:nvPr/>
        </p:nvPicPr>
        <p:blipFill>
          <a:blip r:embed="rId2"/>
          <a:stretch>
            <a:fillRect/>
          </a:stretch>
        </p:blipFill>
        <p:spPr>
          <a:xfrm>
            <a:off x="657496" y="3193836"/>
            <a:ext cx="670618" cy="731583"/>
          </a:xfrm>
          <a:prstGeom prst="rect">
            <a:avLst/>
          </a:prstGeom>
        </p:spPr>
      </p:pic>
    </p:spTree>
    <p:extLst>
      <p:ext uri="{BB962C8B-B14F-4D97-AF65-F5344CB8AC3E}">
        <p14:creationId xmlns:p14="http://schemas.microsoft.com/office/powerpoint/2010/main" val="341840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046" y="166361"/>
            <a:ext cx="11647714" cy="5693866"/>
          </a:xfrm>
          <a:prstGeom prst="rect">
            <a:avLst/>
          </a:prstGeom>
        </p:spPr>
        <p:txBody>
          <a:bodyPr wrap="square">
            <a:spAutoFit/>
          </a:bodyPr>
          <a:lstStyle/>
          <a:p>
            <a:r>
              <a:rPr lang="vi-VN" sz="2800" b="1" dirty="0">
                <a:latin typeface="+mj-lt"/>
              </a:rPr>
              <a:t>Câu </a:t>
            </a:r>
            <a:r>
              <a:rPr lang="en-US" sz="2800" b="1" dirty="0">
                <a:latin typeface="Times New Roman" panose="02020603050405020304" pitchFamily="18" charset="0"/>
                <a:cs typeface="Times New Roman" panose="02020603050405020304" pitchFamily="18" charset="0"/>
              </a:rPr>
              <a:t>5</a:t>
            </a:r>
            <a:r>
              <a:rPr lang="vi-VN" sz="2800" b="1" dirty="0">
                <a:latin typeface="Times New Roman" panose="02020603050405020304" pitchFamily="18" charset="0"/>
                <a:cs typeface="Times New Roman" panose="02020603050405020304" pitchFamily="18" charset="0"/>
              </a:rPr>
              <a:t>:  </a:t>
            </a:r>
            <a:r>
              <a:rPr lang="vi-VN" sz="2800" b="1" dirty="0">
                <a:latin typeface="+mj-lt"/>
              </a:rPr>
              <a:t>Khí nitrogen và khí </a:t>
            </a:r>
            <a:r>
              <a:rPr lang="en-US" sz="2800" b="1" dirty="0" smtClean="0">
                <a:latin typeface="Times New Roman" panose="02020603050405020304" pitchFamily="18" charset="0"/>
                <a:cs typeface="Times New Roman" panose="02020603050405020304" pitchFamily="18" charset="0"/>
              </a:rPr>
              <a:t>oxygen</a:t>
            </a:r>
            <a:r>
              <a:rPr lang="vi-VN" sz="2800" b="1" dirty="0" smtClean="0">
                <a:latin typeface="+mj-lt"/>
              </a:rPr>
              <a:t> </a:t>
            </a:r>
            <a:r>
              <a:rPr lang="vi-VN" sz="2800" b="1" dirty="0">
                <a:latin typeface="+mj-lt"/>
              </a:rPr>
              <a:t>là hai thành phần chính của không khí. Trong kĩ thuật, người ta có thể hạ thấp nhiệt độ xuống dưới −96</a:t>
            </a:r>
            <a:r>
              <a:rPr lang="vi-VN" sz="2800" b="1" baseline="30000" dirty="0">
                <a:latin typeface="+mj-lt"/>
              </a:rPr>
              <a:t>o</a:t>
            </a:r>
            <a:r>
              <a:rPr lang="vi-VN" sz="2800" b="1" dirty="0">
                <a:latin typeface="+mj-lt"/>
              </a:rPr>
              <a:t>C để hoá lỏng không khí, sau đó nâng nhiệt độ đến đưới −183</a:t>
            </a:r>
            <a:r>
              <a:rPr lang="vi-VN" sz="2800" b="1" baseline="30000" dirty="0">
                <a:latin typeface="+mj-lt"/>
              </a:rPr>
              <a:t>o</a:t>
            </a:r>
            <a:r>
              <a:rPr lang="vi-VN" sz="2800" b="1" dirty="0">
                <a:latin typeface="+mj-lt"/>
              </a:rPr>
              <a:t>C.  Khi đó, nitrogen bay ra và còn lại là oxygen dạng lỏng. Phương </a:t>
            </a:r>
            <a:r>
              <a:rPr lang="vi-VN" sz="2800" b="1" dirty="0" smtClean="0">
                <a:latin typeface="+mj-lt"/>
              </a:rPr>
              <a:t>phá</a:t>
            </a:r>
            <a:r>
              <a:rPr lang="en-US" sz="2800" b="1" dirty="0" smtClean="0">
                <a:latin typeface="Times New Roman" panose="02020603050405020304" pitchFamily="18" charset="0"/>
                <a:cs typeface="Times New Roman" panose="02020603050405020304" pitchFamily="18" charset="0"/>
              </a:rPr>
              <a:t>p</a:t>
            </a:r>
            <a:r>
              <a:rPr lang="vi-VN" sz="2800" b="1" dirty="0" smtClean="0">
                <a:latin typeface="+mj-lt"/>
              </a:rPr>
              <a:t> </a:t>
            </a:r>
            <a:r>
              <a:rPr lang="vi-VN" sz="2800" b="1" dirty="0">
                <a:latin typeface="+mj-lt"/>
              </a:rPr>
              <a:t>tách khí nitrogen và khí </a:t>
            </a:r>
            <a:r>
              <a:rPr lang="en-US" sz="2800" b="1" dirty="0">
                <a:latin typeface="Times New Roman" panose="02020603050405020304" pitchFamily="18" charset="0"/>
                <a:cs typeface="Times New Roman" panose="02020603050405020304" pitchFamily="18" charset="0"/>
              </a:rPr>
              <a:t>ox</a:t>
            </a:r>
            <a:r>
              <a:rPr lang="vi-VN" sz="2800" b="1" dirty="0">
                <a:latin typeface="Times New Roman" panose="02020603050405020304" pitchFamily="18" charset="0"/>
                <a:cs typeface="Times New Roman" panose="02020603050405020304" pitchFamily="18" charset="0"/>
              </a:rPr>
              <a:t>ygen </a:t>
            </a:r>
            <a:r>
              <a:rPr lang="vi-VN" sz="2800" b="1" dirty="0">
                <a:latin typeface="+mj-lt"/>
              </a:rPr>
              <a:t>ra khỏi không khí như trên được gọi là</a:t>
            </a:r>
          </a:p>
          <a:p>
            <a:endParaRPr lang="vi-VN" sz="2800" b="1" dirty="0">
              <a:latin typeface="+mj-lt"/>
            </a:endParaRPr>
          </a:p>
          <a:p>
            <a:r>
              <a:rPr lang="vi-VN" sz="2800" b="1" dirty="0">
                <a:latin typeface="+mj-lt"/>
              </a:rPr>
              <a:t>A. phương pháp lọc.</a:t>
            </a:r>
          </a:p>
          <a:p>
            <a:endParaRPr lang="en-US" sz="2800" b="1" dirty="0" smtClean="0">
              <a:latin typeface="+mj-lt"/>
            </a:endParaRPr>
          </a:p>
          <a:p>
            <a:r>
              <a:rPr lang="vi-VN" sz="2800" b="1" dirty="0" smtClean="0">
                <a:latin typeface="+mj-lt"/>
              </a:rPr>
              <a:t>B</a:t>
            </a:r>
            <a:r>
              <a:rPr lang="vi-VN" sz="2800" b="1" dirty="0">
                <a:latin typeface="+mj-lt"/>
              </a:rPr>
              <a:t>. phương pháp chưng phân đoạn.</a:t>
            </a:r>
          </a:p>
          <a:p>
            <a:endParaRPr lang="en-US" sz="2800" b="1" dirty="0" smtClean="0">
              <a:latin typeface="+mj-lt"/>
            </a:endParaRPr>
          </a:p>
          <a:p>
            <a:r>
              <a:rPr lang="vi-VN" sz="2800" b="1" dirty="0" smtClean="0">
                <a:latin typeface="+mj-lt"/>
              </a:rPr>
              <a:t>C</a:t>
            </a:r>
            <a:r>
              <a:rPr lang="vi-VN" sz="2800" b="1" dirty="0">
                <a:latin typeface="+mj-lt"/>
              </a:rPr>
              <a:t>. phương pháp cô cạn.</a:t>
            </a:r>
          </a:p>
          <a:p>
            <a:endParaRPr lang="en-US" sz="2800" b="1" dirty="0" smtClean="0">
              <a:latin typeface="+mj-lt"/>
            </a:endParaRPr>
          </a:p>
          <a:p>
            <a:r>
              <a:rPr lang="vi-VN" sz="2800" b="1" dirty="0" smtClean="0">
                <a:latin typeface="+mj-lt"/>
              </a:rPr>
              <a:t>D</a:t>
            </a:r>
            <a:r>
              <a:rPr lang="vi-VN" sz="2800" b="1" dirty="0">
                <a:latin typeface="+mj-lt"/>
              </a:rPr>
              <a:t>. phương pháp chiết.</a:t>
            </a:r>
            <a:endParaRPr lang="en-US" sz="2800" b="1" dirty="0">
              <a:latin typeface="+mj-lt"/>
            </a:endParaRPr>
          </a:p>
        </p:txBody>
      </p:sp>
      <p:pic>
        <p:nvPicPr>
          <p:cNvPr id="3" name="Picture 2"/>
          <p:cNvPicPr>
            <a:picLocks noChangeAspect="1"/>
          </p:cNvPicPr>
          <p:nvPr/>
        </p:nvPicPr>
        <p:blipFill>
          <a:blip r:embed="rId2"/>
          <a:stretch>
            <a:fillRect/>
          </a:stretch>
        </p:blipFill>
        <p:spPr>
          <a:xfrm>
            <a:off x="0" y="3481219"/>
            <a:ext cx="670618" cy="731583"/>
          </a:xfrm>
          <a:prstGeom prst="rect">
            <a:avLst/>
          </a:prstGeom>
        </p:spPr>
      </p:pic>
    </p:spTree>
    <p:extLst>
      <p:ext uri="{BB962C8B-B14F-4D97-AF65-F5344CB8AC3E}">
        <p14:creationId xmlns:p14="http://schemas.microsoft.com/office/powerpoint/2010/main" val="323879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474" y="463058"/>
            <a:ext cx="6930102"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810489" y="1562539"/>
            <a:ext cx="10920846" cy="3970318"/>
          </a:xfrm>
          <a:prstGeom prst="rect">
            <a:avLst/>
          </a:prstGeom>
          <a:solidFill>
            <a:schemeClr val="bg1"/>
          </a:solidFill>
        </p:spPr>
        <p:txBody>
          <a:bodyPr wrap="square" rtlCol="0">
            <a:spAutoFit/>
          </a:bodyPr>
          <a:lstStyle/>
          <a:p>
            <a:r>
              <a:rPr lang="en-US" sz="2800" b="1" dirty="0">
                <a:highlight>
                  <a:srgbClr val="FFFF00"/>
                </a:highlight>
                <a:latin typeface="Times New Roman" panose="02020603050405020304" pitchFamily="18" charset="0"/>
                <a:cs typeface="Times New Roman" panose="02020603050405020304" pitchFamily="18" charset="0"/>
              </a:rPr>
              <a:t>T</a:t>
            </a:r>
            <a:r>
              <a:rPr lang="vi-VN" sz="2800" b="1" dirty="0" smtClean="0">
                <a:highlight>
                  <a:srgbClr val="FFFF00"/>
                </a:highlight>
                <a:latin typeface="Times New Roman" panose="02020603050405020304" pitchFamily="18" charset="0"/>
                <a:cs typeface="Times New Roman" panose="02020603050405020304" pitchFamily="18" charset="0"/>
              </a:rPr>
              <a:t>rong </a:t>
            </a:r>
            <a:r>
              <a:rPr lang="vi-VN" sz="2800" b="1" dirty="0">
                <a:highlight>
                  <a:srgbClr val="FFFF00"/>
                </a:highlight>
                <a:latin typeface="Times New Roman" panose="02020603050405020304" pitchFamily="18" charset="0"/>
                <a:cs typeface="Times New Roman" panose="02020603050405020304" pitchFamily="18" charset="0"/>
              </a:rPr>
              <a:t>tự nhiên </a:t>
            </a:r>
            <a:r>
              <a:rPr lang="en-US" sz="2800" b="1" dirty="0" err="1" smtClean="0">
                <a:highlight>
                  <a:srgbClr val="FFFF00"/>
                </a:highlight>
                <a:latin typeface="Times New Roman" panose="02020603050405020304" pitchFamily="18" charset="0"/>
                <a:cs typeface="Times New Roman" panose="02020603050405020304" pitchFamily="18" charset="0"/>
              </a:rPr>
              <a:t>hầu</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hết</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các</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chất</a:t>
            </a:r>
            <a:r>
              <a:rPr lang="en-US" sz="2800" b="1" dirty="0" smtClean="0">
                <a:highlight>
                  <a:srgbClr val="FFFF00"/>
                </a:highlight>
                <a:latin typeface="Times New Roman" panose="02020603050405020304" pitchFamily="18" charset="0"/>
                <a:cs typeface="Times New Roman" panose="02020603050405020304" pitchFamily="18" charset="0"/>
              </a:rPr>
              <a:t> </a:t>
            </a:r>
            <a:r>
              <a:rPr lang="vi-VN" sz="2800" b="1" dirty="0" smtClean="0">
                <a:highlight>
                  <a:srgbClr val="FFFF00"/>
                </a:highlight>
                <a:latin typeface="Times New Roman" panose="02020603050405020304" pitchFamily="18" charset="0"/>
                <a:cs typeface="Times New Roman" panose="02020603050405020304" pitchFamily="18" charset="0"/>
              </a:rPr>
              <a:t>đều</a:t>
            </a:r>
            <a:r>
              <a:rPr lang="en-US" sz="2800" b="1" dirty="0" smtClean="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là</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a:highlight>
                  <a:srgbClr val="FFFF00"/>
                </a:highlight>
                <a:latin typeface="Times New Roman" panose="02020603050405020304" pitchFamily="18" charset="0"/>
                <a:cs typeface="Times New Roman" panose="02020603050405020304" pitchFamily="18" charset="0"/>
              </a:rPr>
              <a:t>hỗn</a:t>
            </a:r>
            <a:r>
              <a:rPr lang="en-US" sz="2800" b="1" dirty="0">
                <a:highlight>
                  <a:srgbClr val="FFFF00"/>
                </a:highlight>
                <a:latin typeface="Times New Roman" panose="02020603050405020304" pitchFamily="18" charset="0"/>
                <a:cs typeface="Times New Roman" panose="02020603050405020304" pitchFamily="18" charset="0"/>
              </a:rPr>
              <a:t> </a:t>
            </a:r>
            <a:r>
              <a:rPr lang="en-US" sz="2800" b="1" dirty="0" err="1" smtClean="0">
                <a:highlight>
                  <a:srgbClr val="FFFF00"/>
                </a:highlight>
                <a:latin typeface="Times New Roman" panose="02020603050405020304" pitchFamily="18" charset="0"/>
                <a:cs typeface="Times New Roman" panose="02020603050405020304" pitchFamily="18" charset="0"/>
              </a:rPr>
              <a:t>hợp</a:t>
            </a:r>
            <a:r>
              <a:rPr lang="vi-VN" sz="2800" b="1" dirty="0" smtClean="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H</a:t>
            </a:r>
            <a:r>
              <a:rPr lang="vi-VN" sz="2800" b="1" dirty="0">
                <a:latin typeface="Times New Roman" panose="02020603050405020304" pitchFamily="18" charset="0"/>
                <a:cs typeface="Times New Roman" panose="02020603050405020304" pitchFamily="18" charset="0"/>
              </a:rPr>
              <a:t>ỗn hợp trong tự nhiên 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của hai hay nhiều chất khác </a:t>
            </a:r>
            <a:r>
              <a:rPr lang="vi-VN" sz="2800" b="1" dirty="0" smtClean="0">
                <a:latin typeface="Times New Roman" panose="02020603050405020304" pitchFamily="18" charset="0"/>
                <a:cs typeface="Times New Roman" panose="02020603050405020304" pitchFamily="18" charset="0"/>
              </a:rPr>
              <a:t>nhau</a:t>
            </a:r>
            <a:r>
              <a:rPr lang="en-US" sz="2800" dirty="0" smtClean="0"/>
              <a:t>. </a:t>
            </a:r>
            <a:r>
              <a:rPr lang="vi-VN" sz="2800" b="1" dirty="0" smtClean="0">
                <a:latin typeface="Times New Roman" panose="02020603050405020304" pitchFamily="18" charset="0"/>
                <a:cs typeface="Times New Roman" panose="02020603050405020304" pitchFamily="18" charset="0"/>
              </a:rPr>
              <a:t>Do </a:t>
            </a:r>
            <a:r>
              <a:rPr lang="vi-VN" sz="2800" b="1" dirty="0">
                <a:latin typeface="Times New Roman" panose="02020603050405020304" pitchFamily="18" charset="0"/>
                <a:cs typeface="Times New Roman" panose="02020603050405020304" pitchFamily="18" charset="0"/>
              </a:rPr>
              <a:t>nhu cầu sử dụng nên quá trình tách chất trong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công nghệ hóa học là rất cần thiết. Một ví dụ điển hình cho quá trình tách chất trong công nghệ hóa học là công nghệ lọc hóa dầu. Dầu thô gồm hỗn hợp nhiều các </a:t>
            </a:r>
            <a:r>
              <a:rPr lang="vi-VN" sz="2800" b="1" u="sng" dirty="0">
                <a:latin typeface="Times New Roman" panose="02020603050405020304" pitchFamily="18" charset="0"/>
                <a:cs typeface="Times New Roman" panose="02020603050405020304" pitchFamily="18" charset="0"/>
                <a:hlinkClick r:id="rId2" tooltip="Hidrocacbon (trang chưa được viết)"/>
              </a:rPr>
              <a:t>hidrocacbon</a:t>
            </a:r>
            <a:r>
              <a:rPr lang="vi-VN" sz="2800" b="1" dirty="0">
                <a:latin typeface="Times New Roman" panose="02020603050405020304" pitchFamily="18" charset="0"/>
                <a:cs typeface="Times New Roman" panose="02020603050405020304" pitchFamily="18" charset="0"/>
              </a:rPr>
              <a:t> khác nhau, do đó để có thể sử dụng được cho những mục đích khác nhau, hỗn hợp dầu thô cần phải được tách ra thành các sản phẩm có ích như </a:t>
            </a:r>
            <a:r>
              <a:rPr lang="vi-VN" sz="2800" b="1" u="sng" dirty="0">
                <a:latin typeface="Times New Roman" panose="02020603050405020304" pitchFamily="18" charset="0"/>
                <a:cs typeface="Times New Roman" panose="02020603050405020304" pitchFamily="18" charset="0"/>
                <a:hlinkClick r:id="rId3" tooltip="Xăng"/>
              </a:rPr>
              <a:t>xăng</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4" tooltip="Diezel (trang chưa được viết)"/>
              </a:rPr>
              <a:t>diezel</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5" tooltip="Dầu nhờn"/>
              </a:rPr>
              <a:t>dầu nhờn</a:t>
            </a:r>
            <a:r>
              <a:rPr lang="vi-VN" sz="2800" b="1" dirty="0">
                <a:latin typeface="Times New Roman" panose="02020603050405020304" pitchFamily="18" charset="0"/>
                <a:cs typeface="Times New Roman" panose="02020603050405020304" pitchFamily="18" charset="0"/>
              </a:rPr>
              <a:t>, </a:t>
            </a:r>
            <a:r>
              <a:rPr lang="vi-VN" sz="2800" b="1" u="sng" dirty="0">
                <a:latin typeface="Times New Roman" panose="02020603050405020304" pitchFamily="18" charset="0"/>
                <a:cs typeface="Times New Roman" panose="02020603050405020304" pitchFamily="18" charset="0"/>
                <a:hlinkClick r:id="rId6" tooltip="Nhựa đường"/>
              </a:rPr>
              <a:t>nhựa đường</a:t>
            </a:r>
            <a:r>
              <a:rPr lang="vi-VN" sz="2800" b="1" dirty="0">
                <a:latin typeface="Times New Roman" panose="02020603050405020304" pitchFamily="18" charset="0"/>
                <a:cs typeface="Times New Roman" panose="02020603050405020304" pitchFamily="18" charset="0"/>
              </a:rPr>
              <a:t>.v.v..</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0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708387" y="1926714"/>
            <a:ext cx="9491125" cy="1472711"/>
          </a:xfrm>
          <a:prstGeom prst="rect">
            <a:avLst/>
          </a:prstGeom>
          <a:solidFill>
            <a:schemeClr val="accent1">
              <a:lumMod val="40000"/>
              <a:lumOff val="60000"/>
            </a:schemeClr>
          </a:solidFill>
        </p:spPr>
        <p:txBody>
          <a:bodyPr wrap="square">
            <a:spAutoFit/>
          </a:bodyPr>
          <a:lstStyle/>
          <a:p>
            <a:pPr>
              <a:lnSpc>
                <a:spcPct val="115000"/>
              </a:lnSpc>
              <a:spcAft>
                <a:spcPts val="0"/>
              </a:spcAft>
              <a:tabLst>
                <a:tab pos="540385" algn="l"/>
              </a:tabLst>
            </a:pPr>
            <a:r>
              <a:rPr lang="en-US" sz="2600" b="1" dirty="0" err="1" smtClean="0">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smtClean="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smtClean="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tabLst>
                <a:tab pos="540385" algn="l"/>
              </a:tabLst>
            </a:pPr>
            <a:r>
              <a:rPr lang="en-US" sz="2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smtClean="0">
                <a:latin typeface="Times New Roman" panose="02020603050405020304" pitchFamily="18" charset="0"/>
                <a:cs typeface="Times New Roman" panose="02020603050405020304" pitchFamily="18" charset="0"/>
              </a:rPr>
              <a:t>Đề</a:t>
            </a:r>
            <a:r>
              <a:rPr lang="en-US" sz="2600" b="1" dirty="0" smtClean="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smtClean="0">
                <a:latin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0"/>
              </a:spcAft>
              <a:buFontTx/>
              <a:buChar char="-"/>
              <a:tabLst>
                <a:tab pos="540385" algn="l"/>
              </a:tabLst>
            </a:pPr>
            <a:r>
              <a:rPr lang="en-US" sz="2600" b="1" dirty="0" err="1" smtClean="0">
                <a:latin typeface="Times New Roman" panose="02020603050405020304" pitchFamily="18" charset="0"/>
                <a:ea typeface="Calibri" panose="020F0502020204030204" pitchFamily="34" charset="0"/>
                <a:cs typeface="Arial" panose="020B0604020202020204" pitchFamily="34" charset="0"/>
              </a:rPr>
              <a:t>Tóm</a:t>
            </a:r>
            <a:r>
              <a:rPr lang="en-US" sz="2600" b="1" dirty="0" smtClean="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tắt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a:t>
            </a:r>
            <a:r>
              <a:rPr lang="en-US" sz="2600" b="1" dirty="0" err="1">
                <a:latin typeface="Times New Roman" panose="02020603050405020304" pitchFamily="18" charset="0"/>
                <a:ea typeface="Calibri" panose="020F0502020204030204" pitchFamily="34" charset="0"/>
                <a:cs typeface="Arial" panose="020B0604020202020204" pitchFamily="34" charset="0"/>
              </a:rPr>
              <a:t>bài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dưới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dạng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sơ</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đồ</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duy</a:t>
            </a:r>
            <a:r>
              <a:rPr lang="en-US" sz="2600" b="1" dirty="0">
                <a:latin typeface="Times New Roman" panose="02020603050405020304" pitchFamily="18" charset="0"/>
                <a:ea typeface="Calibri" panose="020F0502020204030204" pitchFamily="34" charset="0"/>
                <a:cs typeface="Arial" panose="020B0604020202020204" pitchFamily="34" charset="0"/>
              </a:rPr>
              <a:t>. </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16362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7496" y="1385836"/>
            <a:ext cx="9766663" cy="1569660"/>
          </a:xfrm>
          <a:prstGeom prst="rect">
            <a:avLst/>
          </a:prstGeom>
        </p:spPr>
        <p:txBody>
          <a:bodyPr wrap="square">
            <a:spAutoFit/>
          </a:bodyPr>
          <a:lstStyle/>
          <a:p>
            <a:pPr algn="ctr"/>
            <a:r>
              <a:rPr lang="en-US" sz="3200" b="1" dirty="0" err="1">
                <a:latin typeface="Times New Roman" panose="02020603050405020304" pitchFamily="18" charset="0"/>
                <a:cs typeface="Times New Roman" panose="02020603050405020304" pitchFamily="18" charset="0"/>
              </a:rPr>
              <a:t>Chương</a:t>
            </a:r>
            <a:r>
              <a:rPr lang="en-US" sz="3200" b="1" dirty="0">
                <a:latin typeface="Times New Roman" panose="02020603050405020304" pitchFamily="18" charset="0"/>
                <a:cs typeface="Times New Roman" panose="02020603050405020304" pitchFamily="18" charset="0"/>
              </a:rPr>
              <a:t> IV </a:t>
            </a:r>
            <a:endParaRPr lang="en-US" sz="3200" b="1" dirty="0" smtClean="0">
              <a:latin typeface="Times New Roman" panose="02020603050405020304" pitchFamily="18" charset="0"/>
              <a:cs typeface="Times New Roman" panose="02020603050405020304" pitchFamily="18" charset="0"/>
            </a:endParaRPr>
          </a:p>
          <a:p>
            <a:pPr algn="ctr"/>
            <a:r>
              <a:rPr lang="en-US" sz="3200" b="1" dirty="0" err="1" smtClean="0">
                <a:latin typeface="Times New Roman" panose="02020603050405020304" pitchFamily="18" charset="0"/>
                <a:cs typeface="Times New Roman" panose="02020603050405020304" pitchFamily="18" charset="0"/>
              </a:rPr>
              <a:t>Bài</a:t>
            </a:r>
            <a:r>
              <a:rPr lang="en-US" sz="3200" b="1" dirty="0" smtClean="0">
                <a:latin typeface="Times New Roman" panose="02020603050405020304" pitchFamily="18" charset="0"/>
                <a:cs typeface="Times New Roman" panose="02020603050405020304" pitchFamily="18" charset="0"/>
              </a:rPr>
              <a:t> 17:  </a:t>
            </a:r>
            <a:r>
              <a:rPr lang="en-US" sz="3200" b="1" dirty="0" err="1" smtClean="0">
                <a:latin typeface="Times New Roman" panose="02020603050405020304" pitchFamily="18" charset="0"/>
                <a:cs typeface="Times New Roman" panose="02020603050405020304" pitchFamily="18" charset="0"/>
              </a:rPr>
              <a:t>Tách</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khỏi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hỗn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hợp</a:t>
            </a:r>
            <a:r>
              <a:rPr lang="en-US" sz="3200" b="1" dirty="0">
                <a:latin typeface="Times New Roman" panose="02020603050405020304" pitchFamily="18" charset="0"/>
                <a:cs typeface="Times New Roman" panose="02020603050405020304" pitchFamily="18" charset="0"/>
              </a:rPr>
              <a:t/>
            </a:r>
            <a:br>
              <a:rPr lang="en-US" sz="3200" b="1"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0" y="5368834"/>
            <a:ext cx="5042263"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Giáo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viên</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Hoàng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Hương</a:t>
            </a:r>
            <a:endParaRPr lang="en-US" sz="2800" b="1" dirty="0" smtClean="0">
              <a:latin typeface="Times New Roman" panose="02020603050405020304" pitchFamily="18" charset="0"/>
              <a:cs typeface="Times New Roman" panose="02020603050405020304" pitchFamily="18" charset="0"/>
            </a:endParaRPr>
          </a:p>
          <a:p>
            <a:r>
              <a:rPr lang="en-US" sz="2800" b="1" dirty="0" err="1" smtClean="0">
                <a:latin typeface="Times New Roman" panose="02020603050405020304" pitchFamily="18" charset="0"/>
                <a:cs typeface="Times New Roman" panose="02020603050405020304" pitchFamily="18" charset="0"/>
              </a:rPr>
              <a:t>Trường</a:t>
            </a:r>
            <a:r>
              <a:rPr lang="en-US" sz="2800" b="1" dirty="0" smtClean="0">
                <a:latin typeface="Times New Roman" panose="02020603050405020304" pitchFamily="18" charset="0"/>
                <a:cs typeface="Times New Roman" panose="02020603050405020304" pitchFamily="18" charset="0"/>
              </a:rPr>
              <a:t> THCS </a:t>
            </a:r>
            <a:r>
              <a:rPr lang="en-US" sz="2800" b="1" dirty="0" err="1" smtClean="0">
                <a:latin typeface="Times New Roman" panose="02020603050405020304" pitchFamily="18" charset="0"/>
                <a:cs typeface="Times New Roman" panose="02020603050405020304" pitchFamily="18" charset="0"/>
              </a:rPr>
              <a:t>Đông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Tây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Hưng</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8347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69792"/>
          </a:xfrm>
          <a:prstGeom prst="rect">
            <a:avLst/>
          </a:prstGeom>
        </p:spPr>
      </p:pic>
    </p:spTree>
    <p:extLst>
      <p:ext uri="{BB962C8B-B14F-4D97-AF65-F5344CB8AC3E}">
        <p14:creationId xmlns:p14="http://schemas.microsoft.com/office/powerpoint/2010/main" val="2960510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595" y="395789"/>
            <a:ext cx="2934268"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Em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50627" y="1160048"/>
            <a:ext cx="10781731" cy="4524315"/>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Cơ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endParaRPr lang="en-US" sz="2800" b="1" dirty="0">
              <a:solidFill>
                <a:srgbClr val="002060"/>
              </a:solidFill>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Với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quạt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hút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trong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Sau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sẽ</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qua </a:t>
            </a:r>
            <a:r>
              <a:rPr lang="en-US" sz="2600" b="1" dirty="0" err="1">
                <a:latin typeface="Times New Roman" panose="02020603050405020304" pitchFamily="18" charset="0"/>
                <a:cs typeface="Times New Roman" panose="02020603050405020304" pitchFamily="18" charset="0"/>
              </a:rPr>
              <a:t>bộ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trở</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môi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trường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ngoài</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lớn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vật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tóc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côn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trùng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loại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HEPA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nấm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phấn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hoa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kích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nhỏ</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tới</a:t>
            </a:r>
            <a:r>
              <a:rPr lang="en-US" sz="2600" b="1" dirty="0">
                <a:latin typeface="Times New Roman" panose="02020603050405020304" pitchFamily="18" charset="0"/>
                <a:cs typeface="Times New Roman" panose="02020603050405020304" pitchFamily="18" charset="0"/>
              </a:rPr>
              <a:t> 0,3 </a:t>
            </a:r>
            <a:r>
              <a:rPr lang="en-US" sz="2600" b="1" dirty="0" err="1">
                <a:latin typeface="Times New Roman" panose="02020603050405020304" pitchFamily="18" charset="0"/>
                <a:cs typeface="Times New Roman" panose="02020603050405020304" pitchFamily="18" charset="0"/>
              </a:rPr>
              <a:t>micromet</a:t>
            </a:r>
            <a:r>
              <a:rPr lang="en-US" sz="2600" b="1" dirty="0">
                <a:latin typeface="Times New Roman" panose="02020603050405020304" pitchFamily="18" charset="0"/>
                <a:cs typeface="Times New Roman" panose="02020603050405020304" pitchFamily="18" charset="0"/>
              </a:rPr>
              <a:t>.</a:t>
            </a:r>
          </a:p>
          <a:p>
            <a:pPr lvl="0"/>
            <a:r>
              <a:rPr lang="en-US" sz="2600" b="1" dirty="0" err="1">
                <a:solidFill>
                  <a:srgbClr val="C00000"/>
                </a:solidFill>
                <a:latin typeface="Times New Roman" panose="02020603050405020304" pitchFamily="18" charset="0"/>
                <a:cs typeface="Times New Roman" panose="02020603050405020304" pitchFamily="18" charset="0"/>
              </a:rPr>
              <a:t>Màng</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lọc</a:t>
            </a:r>
            <a:r>
              <a:rPr lang="en-US" sz="2600" b="1" dirty="0">
                <a:solidFill>
                  <a:srgbClr val="C00000"/>
                </a:solidFill>
                <a:latin typeface="Times New Roman" panose="02020603050405020304" pitchFamily="18" charset="0"/>
                <a:cs typeface="Times New Roman" panose="02020603050405020304" pitchFamily="18" charset="0"/>
              </a:rPr>
              <a:t> than </a:t>
            </a:r>
            <a:r>
              <a:rPr lang="en-US" sz="2600" b="1" dirty="0" err="1">
                <a:solidFill>
                  <a:srgbClr val="C00000"/>
                </a:solidFill>
                <a:latin typeface="Times New Roman" panose="02020603050405020304" pitchFamily="18" charset="0"/>
                <a:cs typeface="Times New Roman" panose="02020603050405020304" pitchFamily="18" charset="0"/>
              </a:rPr>
              <a:t>hoạt</a:t>
            </a:r>
            <a:r>
              <a:rPr lang="en-US" sz="2600" b="1" dirty="0">
                <a:solidFill>
                  <a:srgbClr val="C00000"/>
                </a:solidFill>
                <a:latin typeface="Times New Roman" panose="02020603050405020304" pitchFamily="18" charset="0"/>
                <a:cs typeface="Times New Roman" panose="02020603050405020304" pitchFamily="18" charset="0"/>
              </a:rPr>
              <a:t> </a:t>
            </a:r>
            <a:r>
              <a:rPr lang="en-US" sz="2600" b="1" dirty="0" err="1">
                <a:solidFill>
                  <a:srgbClr val="C00000"/>
                </a:solidFill>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năng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thải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mùi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chịu</a:t>
            </a:r>
            <a:r>
              <a:rPr lang="en-US" sz="2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37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a:solidFill>
                  <a:srgbClr val="C00000"/>
                </a:solidFill>
              </a:rPr>
              <a:t>NHIỆM VỤ VỀ NHÀ</a:t>
            </a:r>
          </a:p>
        </p:txBody>
      </p:sp>
      <p:sp>
        <p:nvSpPr>
          <p:cNvPr id="18" name="Rectangle 17"/>
          <p:cNvSpPr/>
          <p:nvPr/>
        </p:nvSpPr>
        <p:spPr>
          <a:xfrm>
            <a:off x="1708387" y="1926714"/>
            <a:ext cx="9491125" cy="1895968"/>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spcAft>
                <a:spcPts val="0"/>
              </a:spcAft>
              <a:tabLst>
                <a:tab pos="540385" algn="l"/>
              </a:tabLst>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dây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059916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5761" y="791708"/>
            <a:ext cx="5649239" cy="548099"/>
          </a:xfrm>
          <a:prstGeom prst="rect">
            <a:avLst/>
          </a:prstGeom>
        </p:spPr>
        <p:txBody>
          <a:bodyPr wrap="none">
            <a:spAutoFit/>
          </a:bodyPr>
          <a:lstStyle/>
          <a:p>
            <a:pPr algn="just">
              <a:lnSpc>
                <a:spcPct val="115000"/>
              </a:lnSpc>
              <a:spcAft>
                <a:spcPts val="800"/>
              </a:spcAft>
              <a:tabLst>
                <a:tab pos="540385" algn="l"/>
              </a:tabLst>
            </a:pP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Tại</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sao</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đãi</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cát</a:t>
            </a:r>
            <a:r>
              <a:rPr lang="en-US" sz="2800" b="1" dirty="0" smtClean="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lại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tìm</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được</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vàng</a:t>
            </a:r>
            <a:r>
              <a:rPr lang="en-US" sz="2800" b="1" dirty="0">
                <a:latin typeface="Times New Roman" panose="02020603050405020304" pitchFamily="18" charset="0"/>
                <a:ea typeface="Arial" panose="020B0604020202020204" pitchFamily="34" charset="0"/>
              </a:rPr>
              <a:t>? </a:t>
            </a:r>
            <a:endParaRPr lang="en-US" sz="2800" b="1" dirty="0">
              <a:latin typeface="Times New Roman" panose="02020603050405020304" pitchFamily="18" charset="0"/>
              <a:ea typeface="Calibri" panose="020F0502020204030204" pitchFamily="34" charset="0"/>
            </a:endParaRPr>
          </a:p>
        </p:txBody>
      </p:sp>
      <p:sp>
        <p:nvSpPr>
          <p:cNvPr id="4" name="Rectangle 3"/>
          <p:cNvSpPr/>
          <p:nvPr/>
        </p:nvSpPr>
        <p:spPr>
          <a:xfrm>
            <a:off x="2981836" y="2631246"/>
            <a:ext cx="6635222" cy="1083374"/>
          </a:xfrm>
          <a:prstGeom prst="rect">
            <a:avLst/>
          </a:prstGeom>
        </p:spPr>
        <p:txBody>
          <a:bodyPr wrap="square">
            <a:spAutoFit/>
          </a:bodyPr>
          <a:lstStyle/>
          <a:p>
            <a:pPr algn="just">
              <a:lnSpc>
                <a:spcPct val="115000"/>
              </a:lnSpc>
              <a:spcAft>
                <a:spcPts val="800"/>
              </a:spcAft>
              <a:tabLst>
                <a:tab pos="540385" algn="l"/>
              </a:tabLst>
            </a:pP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Tại</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sao</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phù</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sa</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trong</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nước</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sông</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lắng</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xuống</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tách</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khỏi</a:t>
            </a:r>
            <a:r>
              <a:rPr lang="en-US" sz="2800" b="1" dirty="0" smtClean="0">
                <a:latin typeface="Times New Roman" panose="02020603050405020304" pitchFamily="18" charset="0"/>
                <a:ea typeface="Arial" panose="020B0604020202020204" pitchFamily="34" charset="0"/>
              </a:rPr>
              <a:t> </a:t>
            </a:r>
            <a:r>
              <a:rPr lang="en-US" sz="2800" b="1" dirty="0" err="1" smtClean="0">
                <a:latin typeface="Times New Roman" panose="02020603050405020304" pitchFamily="18" charset="0"/>
                <a:ea typeface="Arial" panose="020B0604020202020204" pitchFamily="34" charset="0"/>
              </a:rPr>
              <a:t>nước</a:t>
            </a:r>
            <a:r>
              <a:rPr lang="en-US" sz="2800" b="1" dirty="0" smtClean="0">
                <a:latin typeface="Times New Roman" panose="02020603050405020304" pitchFamily="18" charset="0"/>
                <a:ea typeface="Arial" panose="020B0604020202020204" pitchFamily="34" charset="0"/>
              </a:rPr>
              <a:t>?</a:t>
            </a:r>
            <a:endParaRPr lang="en-US" sz="2800" b="1" dirty="0">
              <a:latin typeface="Times New Roman" panose="02020603050405020304" pitchFamily="18" charset="0"/>
              <a:ea typeface="Calibri" panose="020F0502020204030204" pitchFamily="34" charset="0"/>
            </a:endParaRPr>
          </a:p>
        </p:txBody>
      </p:sp>
      <p:sp>
        <p:nvSpPr>
          <p:cNvPr id="5" name="Rectangle 4"/>
          <p:cNvSpPr/>
          <p:nvPr/>
        </p:nvSpPr>
        <p:spPr>
          <a:xfrm>
            <a:off x="3109393" y="4622509"/>
            <a:ext cx="6835164" cy="1083374"/>
          </a:xfrm>
          <a:prstGeom prst="rect">
            <a:avLst/>
          </a:prstGeom>
        </p:spPr>
        <p:txBody>
          <a:bodyPr wrap="square">
            <a:spAutoFit/>
          </a:bodyPr>
          <a:lstStyle/>
          <a:p>
            <a:pPr algn="just">
              <a:lnSpc>
                <a:spcPct val="115000"/>
              </a:lnSpc>
              <a:spcAft>
                <a:spcPts val="800"/>
              </a:spcAft>
              <a:tabLst>
                <a:tab pos="540385" algn="l"/>
              </a:tabLst>
            </a:pP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Tại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sao</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phơi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nước</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biển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dưới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ánh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nắng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và</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gió</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lại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thu</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được</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muối</a:t>
            </a:r>
            <a:r>
              <a:rPr lang="en-US" sz="2800" b="1" dirty="0">
                <a:latin typeface="Times New Roman" panose="02020603050405020304" pitchFamily="18" charset="0"/>
                <a:ea typeface="Arial" panose="020B0604020202020204" pitchFamily="34" charset="0"/>
              </a:rPr>
              <a:t>?</a:t>
            </a:r>
            <a:endParaRPr lang="en-US" sz="2800" b="1" dirty="0">
              <a:latin typeface="Times New Roman" panose="02020603050405020304" pitchFamily="18" charset="0"/>
              <a:ea typeface="Calibri" panose="020F0502020204030204" pitchFamily="34" charset="0"/>
            </a:endParaRPr>
          </a:p>
        </p:txBody>
      </p:sp>
      <p:pic>
        <p:nvPicPr>
          <p:cNvPr id="13" name="Graphic 18" descr="Alarm clock">
            <a:extLst>
              <a:ext uri="{FF2B5EF4-FFF2-40B4-BE49-F238E27FC236}">
                <a16:creationId xmlns:a16="http://schemas.microsoft.com/office/drawing/2014/main" id="{2D9A5581-02F5-40BA-A356-3CB27A9027E4}"/>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7048426" y="-5049"/>
            <a:ext cx="685799" cy="685799"/>
          </a:xfrm>
          <a:prstGeom prst="rect">
            <a:avLst/>
          </a:prstGeom>
        </p:spPr>
      </p:pic>
      <p:sp>
        <p:nvSpPr>
          <p:cNvPr id="15" name="Google Shape;7937;p34">
            <a:extLst>
              <a:ext uri="{FF2B5EF4-FFF2-40B4-BE49-F238E27FC236}">
                <a16:creationId xmlns:a16="http://schemas.microsoft.com/office/drawing/2014/main" id="{A7B0918A-6CF8-42BE-9D14-506E4D297F00}"/>
              </a:ext>
            </a:extLst>
          </p:cNvPr>
          <p:cNvSpPr/>
          <p:nvPr/>
        </p:nvSpPr>
        <p:spPr>
          <a:xfrm>
            <a:off x="7887157" y="129287"/>
            <a:ext cx="4114800" cy="551463"/>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93;p37">
            <a:extLst>
              <a:ext uri="{FF2B5EF4-FFF2-40B4-BE49-F238E27FC236}">
                <a16:creationId xmlns:a16="http://schemas.microsoft.com/office/drawing/2014/main" id="{8C0CF94F-DED9-4DE1-8B9F-767EBA215834}"/>
              </a:ext>
            </a:extLst>
          </p:cNvPr>
          <p:cNvSpPr txBox="1">
            <a:spLocks/>
          </p:cNvSpPr>
          <p:nvPr/>
        </p:nvSpPr>
        <p:spPr>
          <a:xfrm>
            <a:off x="7935570" y="0"/>
            <a:ext cx="4219319" cy="4367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800" b="1" dirty="0" smtClean="0">
                <a:solidFill>
                  <a:srgbClr val="FF0000"/>
                </a:solidFill>
                <a:latin typeface="Times New Roman" panose="02020603050405020304" pitchFamily="18" charset="0"/>
                <a:cs typeface="Times New Roman" panose="02020603050405020304" pitchFamily="18" charset="0"/>
              </a:rPr>
              <a:t>05phút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18" name="Picture 17"/>
          <p:cNvPicPr>
            <a:picLocks noChangeAspect="1"/>
          </p:cNvPicPr>
          <p:nvPr/>
        </p:nvPicPr>
        <p:blipFill>
          <a:blip r:embed="rId6"/>
          <a:stretch>
            <a:fillRect/>
          </a:stretch>
        </p:blipFill>
        <p:spPr>
          <a:xfrm>
            <a:off x="124698" y="181645"/>
            <a:ext cx="2682351" cy="2143125"/>
          </a:xfrm>
          <a:prstGeom prst="rect">
            <a:avLst/>
          </a:prstGeom>
        </p:spPr>
      </p:pic>
      <p:pic>
        <p:nvPicPr>
          <p:cNvPr id="20" name="Picture 19"/>
          <p:cNvPicPr>
            <a:picLocks noChangeAspect="1"/>
          </p:cNvPicPr>
          <p:nvPr/>
        </p:nvPicPr>
        <p:blipFill>
          <a:blip r:embed="rId7"/>
          <a:stretch>
            <a:fillRect/>
          </a:stretch>
        </p:blipFill>
        <p:spPr>
          <a:xfrm>
            <a:off x="99167" y="4190984"/>
            <a:ext cx="2686594" cy="2022516"/>
          </a:xfrm>
          <a:prstGeom prst="rect">
            <a:avLst/>
          </a:prstGeom>
        </p:spPr>
      </p:pic>
      <p:pic>
        <p:nvPicPr>
          <p:cNvPr id="21" name="Picture 20"/>
          <p:cNvPicPr>
            <a:picLocks noChangeAspect="1"/>
          </p:cNvPicPr>
          <p:nvPr/>
        </p:nvPicPr>
        <p:blipFill>
          <a:blip r:embed="rId8"/>
          <a:stretch>
            <a:fillRect/>
          </a:stretch>
        </p:blipFill>
        <p:spPr>
          <a:xfrm>
            <a:off x="69430" y="2324770"/>
            <a:ext cx="2912406" cy="1866213"/>
          </a:xfrm>
          <a:prstGeom prst="rect">
            <a:avLst/>
          </a:prstGeom>
        </p:spPr>
      </p:pic>
    </p:spTree>
    <p:extLst>
      <p:ext uri="{BB962C8B-B14F-4D97-AF65-F5344CB8AC3E}">
        <p14:creationId xmlns:p14="http://schemas.microsoft.com/office/powerpoint/2010/main" val="8736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989" y="1076265"/>
            <a:ext cx="8055428" cy="1089703"/>
          </a:xfrm>
          <a:prstGeom prst="rect">
            <a:avLst/>
          </a:prstGeom>
        </p:spPr>
        <p:txBody>
          <a:bodyPr wrap="square">
            <a:spAutoFit/>
          </a:bodyPr>
          <a:lstStyle/>
          <a:p>
            <a:pPr algn="just">
              <a:lnSpc>
                <a:spcPct val="115000"/>
              </a:lnSpc>
              <a:spcAft>
                <a:spcPts val="800"/>
              </a:spcAft>
              <a:tabLst>
                <a:tab pos="540385" algn="l"/>
              </a:tabLst>
            </a:pP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Lấy</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một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số</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ví</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dụ</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về</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quá</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trình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tách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chất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trong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tự</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nhiên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và</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trong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đời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sống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mà</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em</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biết</a:t>
            </a:r>
            <a:r>
              <a:rPr lang="en-US" sz="2800" b="1" dirty="0">
                <a:latin typeface="Times New Roman" panose="02020603050405020304" pitchFamily="18" charset="0"/>
                <a:ea typeface="Arial" panose="020B0604020202020204" pitchFamily="34" charset="0"/>
              </a:rPr>
              <a:t>?</a:t>
            </a:r>
            <a:endParaRPr lang="en-US" sz="2800" b="1" dirty="0">
              <a:latin typeface="Times New Roman" panose="02020603050405020304" pitchFamily="18" charset="0"/>
              <a:ea typeface="Calibri" panose="020F0502020204030204" pitchFamily="34" charset="0"/>
            </a:endParaRPr>
          </a:p>
        </p:txBody>
      </p:sp>
      <p:sp>
        <p:nvSpPr>
          <p:cNvPr id="3" name="Rectangle 2"/>
          <p:cNvSpPr/>
          <p:nvPr/>
        </p:nvSpPr>
        <p:spPr>
          <a:xfrm>
            <a:off x="343989" y="2561483"/>
            <a:ext cx="8995954" cy="1578894"/>
          </a:xfrm>
          <a:prstGeom prst="rect">
            <a:avLst/>
          </a:prstGeom>
        </p:spPr>
        <p:txBody>
          <a:bodyPr wrap="square">
            <a:spAutoFit/>
          </a:bodyPr>
          <a:lstStyle/>
          <a:p>
            <a:pPr>
              <a:lnSpc>
                <a:spcPct val="115000"/>
              </a:lnSpc>
              <a:spcAft>
                <a:spcPts val="800"/>
              </a:spcAft>
              <a:tabLst>
                <a:tab pos="540385" algn="l"/>
              </a:tabLst>
            </a:pP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Các</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chất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trong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tự</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nhiên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tồn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tại</a:t>
            </a:r>
            <a:r>
              <a:rPr lang="en-US" sz="2800" b="1" dirty="0">
                <a:latin typeface="Times New Roman" panose="02020603050405020304" pitchFamily="18" charset="0"/>
                <a:ea typeface="Arial" panose="020B0604020202020204" pitchFamily="34" charset="0"/>
              </a:rPr>
              <a:t> ở 3 </a:t>
            </a:r>
            <a:r>
              <a:rPr lang="en-US" sz="2800" b="1" dirty="0" err="1">
                <a:latin typeface="Times New Roman" panose="02020603050405020304" pitchFamily="18" charset="0"/>
                <a:ea typeface="Arial" panose="020B0604020202020204" pitchFamily="34" charset="0"/>
              </a:rPr>
              <a:t>trạng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thái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là</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rắn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lỏng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khí</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Mỗi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chất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đều</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có</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những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tính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chất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riêng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Vậy</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để</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tách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chất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ra</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khỏi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hỗn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hợp</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dựa</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vào</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đâu</a:t>
            </a:r>
            <a:r>
              <a:rPr lang="en-US" sz="2800" b="1" dirty="0">
                <a:latin typeface="Times New Roman" panose="02020603050405020304" pitchFamily="18" charset="0"/>
                <a:ea typeface="Arial" panose="020B0604020202020204" pitchFamily="34" charset="0"/>
              </a:rPr>
              <a:t>?</a:t>
            </a:r>
            <a:endParaRPr lang="en-US" sz="2800" b="1" dirty="0">
              <a:latin typeface="Times New Roman" panose="02020603050405020304" pitchFamily="18" charset="0"/>
              <a:ea typeface="Calibri" panose="020F0502020204030204" pitchFamily="34" charset="0"/>
            </a:endParaRPr>
          </a:p>
        </p:txBody>
      </p:sp>
      <p:sp>
        <p:nvSpPr>
          <p:cNvPr id="4" name="Rectangle 3"/>
          <p:cNvSpPr/>
          <p:nvPr/>
        </p:nvSpPr>
        <p:spPr>
          <a:xfrm>
            <a:off x="343989" y="4762456"/>
            <a:ext cx="8786948" cy="1083374"/>
          </a:xfrm>
          <a:prstGeom prst="rect">
            <a:avLst/>
          </a:prstGeom>
        </p:spPr>
        <p:txBody>
          <a:bodyPr wrap="square">
            <a:spAutoFit/>
          </a:bodyPr>
          <a:lstStyle/>
          <a:p>
            <a:pPr>
              <a:lnSpc>
                <a:spcPct val="115000"/>
              </a:lnSpc>
              <a:spcAft>
                <a:spcPts val="800"/>
              </a:spcAft>
              <a:tabLst>
                <a:tab pos="540385" algn="l"/>
              </a:tabLst>
            </a:pP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Liệt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kê</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những</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tính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chất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khác</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nhau</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để</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tách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chất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ra</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khỏi</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hỗn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hợp</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Từ</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đó</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rút</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ra</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nguyên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tắc</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tách</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chất</a:t>
            </a:r>
            <a:r>
              <a:rPr lang="en-US" sz="2800" b="1" dirty="0">
                <a:latin typeface="Times New Roman" panose="02020603050405020304" pitchFamily="18" charset="0"/>
                <a:ea typeface="Arial" panose="020B0604020202020204" pitchFamily="34" charset="0"/>
              </a:rPr>
              <a:t>?</a:t>
            </a:r>
            <a:endParaRPr lang="en-US" sz="2800" b="1" dirty="0">
              <a:latin typeface="Times New Roman" panose="02020603050405020304" pitchFamily="18" charset="0"/>
              <a:ea typeface="Calibri" panose="020F0502020204030204" pitchFamily="34" charset="0"/>
            </a:endParaRPr>
          </a:p>
        </p:txBody>
      </p:sp>
      <p:pic>
        <p:nvPicPr>
          <p:cNvPr id="5" name="Graphic 18" descr="Alarm clock">
            <a:extLst>
              <a:ext uri="{FF2B5EF4-FFF2-40B4-BE49-F238E27FC236}">
                <a16:creationId xmlns:a16="http://schemas.microsoft.com/office/drawing/2014/main" id="{2D9A5581-02F5-40BA-A356-3CB27A9027E4}"/>
              </a:ext>
            </a:extLst>
          </p:cNvPr>
          <p:cNvPicPr>
            <a:picLocks noChangeAspect="1"/>
          </p:cNvPicPr>
          <p:nvPr/>
        </p:nvPicPr>
        <p:blipFill>
          <a:blip r:embed="rId2">
            <a:extLst>
              <a:ext uri="{96DAC541-7B7A-43D3-8B79-37D633B846F1}">
                <asvg:svgBlip xmlns="" xmlns:asvg="http://schemas.microsoft.com/office/drawing/2016/SVG/main" r:embed="rId5"/>
              </a:ext>
            </a:extLst>
          </a:blip>
          <a:stretch>
            <a:fillRect/>
          </a:stretch>
        </p:blipFill>
        <p:spPr>
          <a:xfrm>
            <a:off x="7048426" y="-5049"/>
            <a:ext cx="685799" cy="685799"/>
          </a:xfrm>
          <a:prstGeom prst="rect">
            <a:avLst/>
          </a:prstGeom>
        </p:spPr>
      </p:pic>
      <p:sp>
        <p:nvSpPr>
          <p:cNvPr id="6" name="Google Shape;7937;p34">
            <a:extLst>
              <a:ext uri="{FF2B5EF4-FFF2-40B4-BE49-F238E27FC236}">
                <a16:creationId xmlns:a16="http://schemas.microsoft.com/office/drawing/2014/main" id="{A7B0918A-6CF8-42BE-9D14-506E4D297F00}"/>
              </a:ext>
            </a:extLst>
          </p:cNvPr>
          <p:cNvSpPr/>
          <p:nvPr/>
        </p:nvSpPr>
        <p:spPr>
          <a:xfrm>
            <a:off x="7887157" y="129287"/>
            <a:ext cx="4114800" cy="551463"/>
          </a:xfrm>
          <a:prstGeom prst="roundRect">
            <a:avLst>
              <a:gd name="adj" fmla="val 16667"/>
            </a:avLst>
          </a:prstGeom>
          <a:noFill/>
          <a:ln>
            <a:solidFill>
              <a:srgbClr val="FFC00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293;p37">
            <a:extLst>
              <a:ext uri="{FF2B5EF4-FFF2-40B4-BE49-F238E27FC236}">
                <a16:creationId xmlns:a16="http://schemas.microsoft.com/office/drawing/2014/main" id="{8C0CF94F-DED9-4DE1-8B9F-767EBA215834}"/>
              </a:ext>
            </a:extLst>
          </p:cNvPr>
          <p:cNvSpPr txBox="1">
            <a:spLocks/>
          </p:cNvSpPr>
          <p:nvPr/>
        </p:nvSpPr>
        <p:spPr>
          <a:xfrm>
            <a:off x="7935570" y="0"/>
            <a:ext cx="4219319" cy="43675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1pPr>
            <a:lvl2pPr marL="914400" marR="0" lvl="1"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2pPr>
            <a:lvl3pPr marL="1371600" marR="0" lvl="2"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3pPr>
            <a:lvl4pPr marL="1828800" marR="0" lvl="3"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4pPr>
            <a:lvl5pPr marL="2286000" marR="0" lvl="4"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5pPr>
            <a:lvl6pPr marL="2743200" marR="0" lvl="5"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6pPr>
            <a:lvl7pPr marL="3200400" marR="0" lvl="6"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7pPr>
            <a:lvl8pPr marL="3657600" marR="0" lvl="7" indent="-323850" algn="l" rtl="0">
              <a:lnSpc>
                <a:spcPct val="115000"/>
              </a:lnSpc>
              <a:spcBef>
                <a:spcPts val="1600"/>
              </a:spcBef>
              <a:spcAft>
                <a:spcPts val="0"/>
              </a:spcAft>
              <a:buClr>
                <a:srgbClr val="000000"/>
              </a:buClr>
              <a:buSzPts val="1500"/>
              <a:buFont typeface="Nunito"/>
              <a:buChar char="○"/>
              <a:defRPr sz="1500" b="0" i="0" u="none" strike="noStrike" cap="none">
                <a:solidFill>
                  <a:srgbClr val="000000"/>
                </a:solidFill>
                <a:latin typeface="Nunito"/>
                <a:ea typeface="Nunito"/>
                <a:cs typeface="Nunito"/>
                <a:sym typeface="Nunito"/>
              </a:defRPr>
            </a:lvl8pPr>
            <a:lvl9pPr marL="4114800" marR="0" lvl="8" indent="-323850" algn="l" rtl="0">
              <a:lnSpc>
                <a:spcPct val="115000"/>
              </a:lnSpc>
              <a:spcBef>
                <a:spcPts val="1600"/>
              </a:spcBef>
              <a:spcAft>
                <a:spcPts val="1600"/>
              </a:spcAft>
              <a:buClr>
                <a:srgbClr val="000000"/>
              </a:buClr>
              <a:buSzPts val="1500"/>
              <a:buFont typeface="Nunito"/>
              <a:buChar char="■"/>
              <a:defRPr sz="1500" b="0" i="0" u="none" strike="noStrike" cap="none">
                <a:solidFill>
                  <a:srgbClr val="000000"/>
                </a:solidFill>
                <a:latin typeface="Nunito"/>
                <a:ea typeface="Nunito"/>
                <a:cs typeface="Nunito"/>
                <a:sym typeface="Nunito"/>
              </a:defRPr>
            </a:lvl9pPr>
          </a:lstStyle>
          <a:p>
            <a:pPr marL="0" indent="0">
              <a:spcAft>
                <a:spcPts val="1600"/>
              </a:spcAft>
              <a:buNone/>
            </a:pPr>
            <a:r>
              <a:rPr lang="en-US" sz="2800" b="1" dirty="0" smtClean="0">
                <a:solidFill>
                  <a:srgbClr val="FF0000"/>
                </a:solidFill>
                <a:latin typeface="Times New Roman" panose="02020603050405020304" pitchFamily="18" charset="0"/>
                <a:cs typeface="Times New Roman" panose="02020603050405020304" pitchFamily="18" charset="0"/>
              </a:rPr>
              <a:t>05phút </a:t>
            </a:r>
            <a:r>
              <a:rPr lang="en-US" sz="2800" b="1" dirty="0">
                <a:solidFill>
                  <a:srgbClr val="FF0000"/>
                </a:solidFill>
                <a:latin typeface="Times New Roman" panose="02020603050405020304" pitchFamily="18" charset="0"/>
                <a:cs typeface="Times New Roman" panose="02020603050405020304" pitchFamily="18" charset="0"/>
              </a:rPr>
              <a:t>(</a:t>
            </a:r>
            <a:r>
              <a:rPr lang="en-US" sz="2800" b="1" dirty="0" err="1">
                <a:solidFill>
                  <a:srgbClr val="FF0000"/>
                </a:solidFill>
                <a:latin typeface="Times New Roman" panose="02020603050405020304" pitchFamily="18" charset="0"/>
                <a:cs typeface="Times New Roman" panose="02020603050405020304" pitchFamily="18" charset="0"/>
              </a:rPr>
              <a:t>thảo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206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567" y="95687"/>
            <a:ext cx="11185452" cy="523220"/>
          </a:xfrm>
          <a:prstGeom prst="rect">
            <a:avLst/>
          </a:prstGeom>
          <a:noFill/>
        </p:spPr>
        <p:txBody>
          <a:bodyPr wrap="square" rtlCol="0">
            <a:spAutoFit/>
          </a:bodyP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Liệt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kê</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tính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khác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nhau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để</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khỏi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hỗn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hợp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718967" y="95953"/>
            <a:ext cx="10600660" cy="1384995"/>
          </a:xfrm>
          <a:prstGeom prst="rect">
            <a:avLst/>
          </a:prstGeom>
          <a:noFill/>
        </p:spPr>
        <p:txBody>
          <a:bodyPr wrap="square" rtlCol="0">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Nguyên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tắc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tính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áp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phù</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a:t>
            </a:r>
          </a:p>
          <a:p>
            <a:pPr algn="ct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Freeform 3"/>
          <p:cNvSpPr/>
          <p:nvPr/>
        </p:nvSpPr>
        <p:spPr>
          <a:xfrm>
            <a:off x="4868408" y="1127050"/>
            <a:ext cx="2376289" cy="114853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Chất</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800" b="1" dirty="0">
                <a:solidFill>
                  <a:schemeClr val="bg1"/>
                </a:solidFill>
                <a:latin typeface="Times New Roman" panose="02020603050405020304" pitchFamily="18" charset="0"/>
                <a:cs typeface="Times New Roman" panose="02020603050405020304" pitchFamily="18" charset="0"/>
              </a:rPr>
              <a:t>(</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thái</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b="1" kern="1200" dirty="0">
              <a:solidFill>
                <a:schemeClr val="bg1"/>
              </a:solidFill>
              <a:latin typeface="Times New Roman" panose="02020603050405020304" pitchFamily="18" charset="0"/>
              <a:cs typeface="Times New Roman" panose="02020603050405020304" pitchFamily="18" charset="0"/>
            </a:endParaRPr>
          </a:p>
        </p:txBody>
      </p:sp>
      <p:sp>
        <p:nvSpPr>
          <p:cNvPr id="5" name="Freeform 4"/>
          <p:cNvSpPr/>
          <p:nvPr/>
        </p:nvSpPr>
        <p:spPr>
          <a:xfrm>
            <a:off x="2022257"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Rắn</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Cát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vôi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muối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đường</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019297" y="2275581"/>
            <a:ext cx="0" cy="265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5340" y="2566895"/>
            <a:ext cx="588693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5339" y="2582340"/>
            <a:ext cx="0" cy="378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297" y="2566895"/>
            <a:ext cx="0" cy="3371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6098" y="2566895"/>
            <a:ext cx="0" cy="3590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992302" y="2899479"/>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Lỏng</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Nước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xăng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hỏa</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8117864" y="2885308"/>
            <a:ext cx="1893414"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Khí</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smtClean="0">
                <a:solidFill>
                  <a:srgbClr val="002060"/>
                </a:solidFill>
                <a:latin typeface="Times New Roman" panose="02020603050405020304" pitchFamily="18" charset="0"/>
                <a:cs typeface="Times New Roman" panose="02020603050405020304" pitchFamily="18" charset="0"/>
              </a:rPr>
              <a:t>Oxygen, carbon </a:t>
            </a:r>
            <a:r>
              <a:rPr lang="en-US" sz="2600" b="1" dirty="0" err="1" smtClean="0">
                <a:solidFill>
                  <a:srgbClr val="002060"/>
                </a:solidFill>
                <a:latin typeface="Times New Roman" panose="02020603050405020304" pitchFamily="18" charset="0"/>
                <a:cs typeface="Times New Roman" panose="02020603050405020304" pitchFamily="18" charset="0"/>
              </a:rPr>
              <a:t>diocide</a:t>
            </a:r>
            <a:r>
              <a:rPr lang="en-US" sz="2600" b="1" dirty="0" smtClean="0">
                <a:solidFill>
                  <a:srgbClr val="002060"/>
                </a:solidFill>
                <a:latin typeface="Times New Roman" panose="02020603050405020304" pitchFamily="18" charset="0"/>
                <a:cs typeface="Times New Roman" panose="02020603050405020304" pitchFamily="18" charset="0"/>
              </a:rPr>
              <a:t>, </a:t>
            </a:r>
            <a:r>
              <a:rPr lang="en-US" sz="2600" b="1" dirty="0" err="1" smtClean="0">
                <a:solidFill>
                  <a:srgbClr val="002060"/>
                </a:solidFill>
                <a:latin typeface="Times New Roman" panose="02020603050405020304" pitchFamily="18" charset="0"/>
                <a:cs typeface="Times New Roman" panose="02020603050405020304" pitchFamily="18" charset="0"/>
              </a:rPr>
              <a:t>hiđrogen</a:t>
            </a:r>
            <a:r>
              <a:rPr lang="en-US" sz="2600" b="1" dirty="0" smtClean="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2022257" y="4954773"/>
            <a:ext cx="3997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98781" y="4954772"/>
            <a:ext cx="381249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913860" y="4869712"/>
            <a:ext cx="108397" cy="8506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011278" y="4869712"/>
            <a:ext cx="164080" cy="850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9297" y="4954772"/>
            <a:ext cx="108397" cy="11895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127694" y="4954772"/>
            <a:ext cx="71087" cy="850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extLst>
              <p:ext uri="{D42A27DB-BD31-4B8C-83A1-F6EECF244321}">
                <p14:modId xmlns:p14="http://schemas.microsoft.com/office/powerpoint/2010/main" val="2139816571"/>
              </p:ext>
            </p:extLst>
          </p:nvPr>
        </p:nvGraphicFramePr>
        <p:xfrm>
          <a:off x="1233318" y="5182585"/>
          <a:ext cx="9771380" cy="883920"/>
        </p:xfrm>
        <a:graphic>
          <a:graphicData uri="http://schemas.openxmlformats.org/drawingml/2006/table">
            <a:tbl>
              <a:tblPr firstRow="1" bandRow="1">
                <a:tableStyleId>{5C22544A-7EE6-4342-B048-85BDC9FD1C3A}</a:tableStyleId>
              </a:tblPr>
              <a:tblGrid>
                <a:gridCol w="2927223">
                  <a:extLst>
                    <a:ext uri="{9D8B030D-6E8A-4147-A177-3AD203B41FA5}">
                      <a16:colId xmlns:a16="http://schemas.microsoft.com/office/drawing/2014/main" val="20000"/>
                    </a:ext>
                  </a:extLst>
                </a:gridCol>
                <a:gridCol w="6844157">
                  <a:extLst>
                    <a:ext uri="{9D8B030D-6E8A-4147-A177-3AD203B41FA5}">
                      <a16:colId xmlns:a16="http://schemas.microsoft.com/office/drawing/2014/main" val="20001"/>
                    </a:ext>
                  </a:extLst>
                </a:gridCol>
              </a:tblGrid>
              <a:tr h="370840">
                <a:tc>
                  <a:txBody>
                    <a:bodyPr/>
                    <a:lstStyle/>
                    <a:p>
                      <a:pPr marL="285750" indent="-285750">
                        <a:buFont typeface="Wingdings" panose="05000000000000000000" pitchFamily="2" charset="2"/>
                        <a:buChar char="ü"/>
                      </a:pPr>
                      <a:endParaRPr lang="en-US" sz="2600" baseline="0" dirty="0"/>
                    </a:p>
                  </a:txBody>
                  <a:tcPr>
                    <a:solidFill>
                      <a:srgbClr val="002060"/>
                    </a:solidFill>
                  </a:tcPr>
                </a:tc>
                <a:tc>
                  <a:txBody>
                    <a:bodyPr/>
                    <a:lstStyle/>
                    <a:p>
                      <a:pPr marL="285750" indent="-285750">
                        <a:buFont typeface="Wingdings" panose="05000000000000000000" pitchFamily="2" charset="2"/>
                        <a:buChar char="ü"/>
                      </a:pPr>
                      <a:endParaRPr lang="en-US" sz="2600" dirty="0"/>
                    </a:p>
                    <a:p>
                      <a:pPr marL="285750" indent="-285750">
                        <a:buFont typeface="Wingdings" panose="05000000000000000000" pitchFamily="2" charset="2"/>
                        <a:buChar char="ü"/>
                      </a:pPr>
                      <a:endParaRPr lang="en-US" sz="2600" dirty="0"/>
                    </a:p>
                  </a:txBody>
                  <a:tcPr>
                    <a:solidFill>
                      <a:srgbClr val="002060"/>
                    </a:solidFill>
                  </a:tcPr>
                </a:tc>
                <a:extLst>
                  <a:ext uri="{0D108BD9-81ED-4DB2-BD59-A6C34878D82A}">
                    <a16:rowId xmlns:a16="http://schemas.microsoft.com/office/drawing/2014/main" val="10000"/>
                  </a:ext>
                </a:extLst>
              </a:tr>
            </a:tbl>
          </a:graphicData>
        </a:graphic>
      </p:graphicFrame>
      <p:sp>
        <p:nvSpPr>
          <p:cNvPr id="43" name="Rectangle 42"/>
          <p:cNvSpPr/>
          <p:nvPr/>
        </p:nvSpPr>
        <p:spPr>
          <a:xfrm>
            <a:off x="1411520" y="5169927"/>
            <a:ext cx="2618024" cy="492443"/>
          </a:xfrm>
          <a:prstGeom prst="rect">
            <a:avLst/>
          </a:prstGeom>
        </p:spPr>
        <p:txBody>
          <a:bodyPr wrap="none">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Kích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thước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hạt</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1411520" y="5549477"/>
            <a:ext cx="3564520"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Nặng</a:t>
            </a:r>
            <a:r>
              <a:rPr lang="en-US" sz="2600" b="1" dirty="0">
                <a:solidFill>
                  <a:srgbClr val="FFFF00"/>
                </a:solidFill>
                <a:latin typeface="Times New Roman" panose="02020603050405020304" pitchFamily="18" charset="0"/>
                <a:cs typeface="Times New Roman" panose="02020603050405020304" pitchFamily="18" charset="0"/>
              </a:rPr>
              <a:t> hay  </a:t>
            </a:r>
            <a:r>
              <a:rPr lang="en-US" sz="2600" b="1" dirty="0" err="1">
                <a:solidFill>
                  <a:srgbClr val="FFFF00"/>
                </a:solidFill>
                <a:latin typeface="Times New Roman" panose="02020603050405020304" pitchFamily="18" charset="0"/>
                <a:cs typeface="Times New Roman" panose="02020603050405020304" pitchFamily="18" charset="0"/>
              </a:rPr>
              <a:t>nhẹ</a:t>
            </a:r>
            <a:r>
              <a:rPr lang="en-US" sz="2600" b="1" dirty="0">
                <a:solidFill>
                  <a:srgbClr val="FFFF00"/>
                </a:solidFill>
                <a:latin typeface="Times New Roman" panose="02020603050405020304" pitchFamily="18" charset="0"/>
                <a:cs typeface="Times New Roman" panose="02020603050405020304" pitchFamily="18" charset="0"/>
              </a:rPr>
              <a:t>.</a:t>
            </a:r>
          </a:p>
        </p:txBody>
      </p:sp>
      <p:sp>
        <p:nvSpPr>
          <p:cNvPr id="45" name="TextBox 44"/>
          <p:cNvSpPr txBox="1"/>
          <p:nvPr/>
        </p:nvSpPr>
        <p:spPr>
          <a:xfrm>
            <a:off x="4190498" y="5174829"/>
            <a:ext cx="4187959"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Tính</a:t>
            </a:r>
            <a:r>
              <a:rPr lang="en-US" sz="2600" b="1" dirty="0">
                <a:solidFill>
                  <a:srgbClr val="FFFF00"/>
                </a:solidFill>
                <a:latin typeface="Times New Roman" panose="02020603050405020304" pitchFamily="18" charset="0"/>
                <a:cs typeface="Times New Roman" panose="02020603050405020304" pitchFamily="18" charset="0"/>
              </a:rPr>
              <a:t> bay </a:t>
            </a:r>
            <a:r>
              <a:rPr lang="en-US" sz="2600" b="1" dirty="0" err="1">
                <a:solidFill>
                  <a:srgbClr val="FFFF00"/>
                </a:solidFill>
                <a:latin typeface="Times New Roman" panose="02020603050405020304" pitchFamily="18" charset="0"/>
                <a:cs typeface="Times New Roman" panose="02020603050405020304" pitchFamily="18" charset="0"/>
              </a:rPr>
              <a:t>hơi</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179865" y="5568212"/>
            <a:ext cx="7246592"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Khả</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tan </a:t>
            </a:r>
            <a:r>
              <a:rPr lang="en-US" sz="2600" b="1" dirty="0" err="1">
                <a:solidFill>
                  <a:srgbClr val="FFFF00"/>
                </a:solidFill>
                <a:latin typeface="Times New Roman" panose="02020603050405020304" pitchFamily="18" charset="0"/>
                <a:cs typeface="Times New Roman" panose="02020603050405020304" pitchFamily="18" charset="0"/>
              </a:rPr>
              <a:t>trong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các</a:t>
            </a:r>
            <a:r>
              <a:rPr lang="en-US" sz="2600" b="1" dirty="0">
                <a:solidFill>
                  <a:srgbClr val="FFFF00"/>
                </a:solidFill>
                <a:latin typeface="Times New Roman" panose="02020603050405020304" pitchFamily="18" charset="0"/>
                <a:cs typeface="Times New Roman" panose="02020603050405020304" pitchFamily="18" charset="0"/>
              </a:rPr>
              <a:t> dung </a:t>
            </a:r>
            <a:r>
              <a:rPr lang="en-US" sz="2600" b="1" dirty="0" err="1">
                <a:solidFill>
                  <a:srgbClr val="FFFF00"/>
                </a:solidFill>
                <a:latin typeface="Times New Roman" panose="02020603050405020304" pitchFamily="18" charset="0"/>
                <a:cs typeface="Times New Roman" panose="02020603050405020304" pitchFamily="18" charset="0"/>
              </a:rPr>
              <a:t>môi</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khác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nhau</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3217619" y="574359"/>
            <a:ext cx="8686800" cy="954107"/>
          </a:xfrm>
          <a:prstGeom prst="rect">
            <a:avLst/>
          </a:prstGeom>
          <a:noFill/>
        </p:spPr>
        <p:txBody>
          <a:bodyPr wrap="square" rtlCol="0">
            <a:spAutoFit/>
          </a:bodyPr>
          <a:lstStyle/>
          <a:p>
            <a:r>
              <a:rPr lang="en-US" sz="2800" b="1" dirty="0" err="1">
                <a:solidFill>
                  <a:schemeClr val="bg2">
                    <a:lumMod val="10000"/>
                  </a:schemeClr>
                </a:solidFill>
                <a:latin typeface="Times New Roman" panose="02020603050405020304" pitchFamily="18" charset="0"/>
                <a:cs typeface="Times New Roman" panose="02020603050405020304" pitchFamily="18" charset="0"/>
              </a:rPr>
              <a:t>Từ</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đó</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rút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nguyên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tắc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p>
          <a:p>
            <a:endParaRPr lang="en-US" sz="2800" dirty="0"/>
          </a:p>
        </p:txBody>
      </p:sp>
    </p:spTree>
    <p:extLst>
      <p:ext uri="{BB962C8B-B14F-4D97-AF65-F5344CB8AC3E}">
        <p14:creationId xmlns:p14="http://schemas.microsoft.com/office/powerpoint/2010/main" val="21827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inVertical)">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47"/>
                                        </p:tgtEl>
                                        <p:attrNameLst>
                                          <p:attrName>ppt_x</p:attrName>
                                        </p:attrNameLst>
                                      </p:cBhvr>
                                      <p:tavLst>
                                        <p:tav tm="0">
                                          <p:val>
                                            <p:strVal val="ppt_x"/>
                                          </p:val>
                                        </p:tav>
                                        <p:tav tm="100000">
                                          <p:val>
                                            <p:strVal val="ppt_x"/>
                                          </p:val>
                                        </p:tav>
                                      </p:tavLst>
                                    </p:anim>
                                    <p:anim calcmode="lin" valueType="num">
                                      <p:cBhvr additive="base">
                                        <p:cTn id="69" dur="500"/>
                                        <p:tgtEl>
                                          <p:spTgt spid="47"/>
                                        </p:tgtEl>
                                        <p:attrNameLst>
                                          <p:attrName>ppt_y</p:attrName>
                                        </p:attrNameLst>
                                      </p:cBhvr>
                                      <p:tavLst>
                                        <p:tav tm="0">
                                          <p:val>
                                            <p:strVal val="ppt_y"/>
                                          </p:val>
                                        </p:tav>
                                        <p:tav tm="100000">
                                          <p:val>
                                            <p:strVal val="1+ppt_h/2"/>
                                          </p:val>
                                        </p:tav>
                                      </p:tavLst>
                                    </p:anim>
                                    <p:set>
                                      <p:cBhvr>
                                        <p:cTn id="70" dur="1" fill="hold">
                                          <p:stCondLst>
                                            <p:cond delay="499"/>
                                          </p:stCondLst>
                                        </p:cTn>
                                        <p:tgtEl>
                                          <p:spTgt spid="47"/>
                                        </p:tgtEl>
                                        <p:attrNameLst>
                                          <p:attrName>style.visibility</p:attrName>
                                        </p:attrNameLst>
                                      </p:cBhvr>
                                      <p:to>
                                        <p:strVal val="hidden"/>
                                      </p:to>
                                    </p:set>
                                  </p:childTnLst>
                                </p:cTn>
                              </p:par>
                              <p:par>
                                <p:cTn id="71" presetID="2" presetClass="exit" presetSubtype="4" fill="hold" grpId="0" nodeType="withEffect">
                                  <p:stCondLst>
                                    <p:cond delay="0"/>
                                  </p:stCondLst>
                                  <p:childTnLst>
                                    <p:anim calcmode="lin" valueType="num">
                                      <p:cBhvr additive="base">
                                        <p:cTn id="72" dur="500"/>
                                        <p:tgtEl>
                                          <p:spTgt spid="2"/>
                                        </p:tgtEl>
                                        <p:attrNameLst>
                                          <p:attrName>ppt_x</p:attrName>
                                        </p:attrNameLst>
                                      </p:cBhvr>
                                      <p:tavLst>
                                        <p:tav tm="0">
                                          <p:val>
                                            <p:strVal val="ppt_x"/>
                                          </p:val>
                                        </p:tav>
                                        <p:tav tm="100000">
                                          <p:val>
                                            <p:strVal val="ppt_x"/>
                                          </p:val>
                                        </p:tav>
                                      </p:tavLst>
                                    </p:anim>
                                    <p:anim calcmode="lin" valueType="num">
                                      <p:cBhvr additive="base">
                                        <p:cTn id="73" dur="500"/>
                                        <p:tgtEl>
                                          <p:spTgt spid="2"/>
                                        </p:tgtEl>
                                        <p:attrNameLst>
                                          <p:attrName>ppt_y</p:attrName>
                                        </p:attrNameLst>
                                      </p:cBhvr>
                                      <p:tavLst>
                                        <p:tav tm="0">
                                          <p:val>
                                            <p:strVal val="ppt_y"/>
                                          </p:val>
                                        </p:tav>
                                        <p:tav tm="100000">
                                          <p:val>
                                            <p:strVal val="1+ppt_h/2"/>
                                          </p:val>
                                        </p:tav>
                                      </p:tavLst>
                                    </p:anim>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18" grpId="0" animBg="1"/>
      <p:bldP spid="20" grpId="0" animBg="1"/>
      <p:bldP spid="43" grpId="0"/>
      <p:bldP spid="44" grpId="0"/>
      <p:bldP spid="45"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322423"/>
          </a:xfrm>
          <a:prstGeom prst="rect">
            <a:avLst/>
          </a:prstGeom>
        </p:spPr>
      </p:pic>
      <p:sp>
        <p:nvSpPr>
          <p:cNvPr id="3" name="Cloud Callout 2"/>
          <p:cNvSpPr/>
          <p:nvPr/>
        </p:nvSpPr>
        <p:spPr>
          <a:xfrm>
            <a:off x="6348548" y="0"/>
            <a:ext cx="4167052" cy="26648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TRỘN THÓC VỚI GẠO </a:t>
            </a:r>
            <a:r>
              <a:rPr lang="en-US" dirty="0" smtClean="0">
                <a:latin typeface="Times New Roman" panose="02020603050405020304" pitchFamily="18" charset="0"/>
                <a:cs typeface="Times New Roman" panose="02020603050405020304" pitchFamily="18" charset="0"/>
              </a:rPr>
              <a:t>X</a:t>
            </a:r>
            <a:r>
              <a:rPr lang="en-US" dirty="0" smtClean="0">
                <a:latin typeface="Times New Roman" panose="02020603050405020304" pitchFamily="18" charset="0"/>
                <a:cs typeface="Times New Roman" panose="02020603050405020304" pitchFamily="18" charset="0"/>
              </a:rPr>
              <a:t>ƯA </a:t>
            </a:r>
            <a:r>
              <a:rPr lang="en-US" dirty="0" smtClean="0">
                <a:latin typeface="Times New Roman" panose="02020603050405020304" pitchFamily="18" charset="0"/>
                <a:cs typeface="Times New Roman" panose="02020603050405020304" pitchFamily="18" charset="0"/>
              </a:rPr>
              <a:t>RỒI, NAY TA RA 4 NHIỆM VỤ NẾU HOÀN THÀNH THÌ CON SẼ ĐƯỢC ĐI XEM HỘI NHÉ TẤM ( HÍ </a:t>
            </a:r>
            <a:r>
              <a:rPr lang="en-US" dirty="0" err="1" smtClean="0">
                <a:latin typeface="Times New Roman" panose="02020603050405020304" pitchFamily="18" charset="0"/>
                <a:cs typeface="Times New Roman" panose="02020603050405020304" pitchFamily="18" charset="0"/>
              </a:rPr>
              <a:t>HÍ</a:t>
            </a:r>
            <a:r>
              <a:rPr lang="en-US" dirty="0" smtClean="0">
                <a:latin typeface="Times New Roman" panose="02020603050405020304" pitchFamily="18" charset="0"/>
                <a:cs typeface="Times New Roman" panose="02020603050405020304" pitchFamily="18" charset="0"/>
              </a:rPr>
              <a:t> HÍ….)</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32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322423"/>
          </a:xfrm>
          <a:prstGeom prst="rect">
            <a:avLst/>
          </a:prstGeom>
        </p:spPr>
      </p:pic>
      <p:sp>
        <p:nvSpPr>
          <p:cNvPr id="4" name="Cloud Callout 3"/>
          <p:cNvSpPr/>
          <p:nvPr/>
        </p:nvSpPr>
        <p:spPr>
          <a:xfrm>
            <a:off x="0" y="91440"/>
            <a:ext cx="2429692" cy="1763485"/>
          </a:xfrm>
          <a:prstGeom prst="cloudCallout">
            <a:avLst>
              <a:gd name="adj1" fmla="val 38307"/>
              <a:gd name="adj2" fmla="val 343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ÔI MẸ THẬT LÀ  CAO TAY HE </a:t>
            </a:r>
            <a:r>
              <a:rPr lang="en-US" dirty="0" err="1" smtClean="0"/>
              <a:t>HE</a:t>
            </a:r>
            <a:r>
              <a:rPr lang="en-US" dirty="0" smtClean="0"/>
              <a:t> </a:t>
            </a:r>
            <a:r>
              <a:rPr lang="en-US" dirty="0" err="1" smtClean="0"/>
              <a:t>HE</a:t>
            </a:r>
            <a:endParaRPr lang="en-US" dirty="0"/>
          </a:p>
        </p:txBody>
      </p:sp>
      <p:sp>
        <p:nvSpPr>
          <p:cNvPr id="6" name="Rectangle 5"/>
          <p:cNvSpPr/>
          <p:nvPr/>
        </p:nvSpPr>
        <p:spPr>
          <a:xfrm>
            <a:off x="6975566" y="91440"/>
            <a:ext cx="4310743" cy="9535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CON HÃY LÀM SẠCH MUỐI CÓ LẪN CÁT BẨN TRONG BẾP NHÉ.</a:t>
            </a:r>
            <a:endParaRPr lang="en-US" dirty="0"/>
          </a:p>
        </p:txBody>
      </p:sp>
      <p:sp>
        <p:nvSpPr>
          <p:cNvPr id="7" name="Rectangle 6"/>
          <p:cNvSpPr/>
          <p:nvPr/>
        </p:nvSpPr>
        <p:spPr>
          <a:xfrm>
            <a:off x="6975566" y="1116874"/>
            <a:ext cx="4898571" cy="128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TA LỠ TAY ĐỔ NƯỚC VÀO CHAI DẦU ĂN, CON HÃY TÁCH NƯỚC RA GIÚP TA NHÉ.</a:t>
            </a:r>
            <a:endParaRPr lang="en-US" dirty="0"/>
          </a:p>
        </p:txBody>
      </p:sp>
      <p:sp>
        <p:nvSpPr>
          <p:cNvPr id="8" name="Rectangle 7"/>
          <p:cNvSpPr/>
          <p:nvPr/>
        </p:nvSpPr>
        <p:spPr>
          <a:xfrm>
            <a:off x="6975566" y="4033158"/>
            <a:ext cx="4833257" cy="979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ÔI TRỜI TA MUỐN ĂN BÁNH TRÔI MÀ LỠ TAY ĐỔ BỘT SẮT VÀO BỘT GẠO MẤT RỒI, CON HÃY LÀM SẠCH BỘT CHO TA NHÉ. HE </a:t>
            </a:r>
            <a:r>
              <a:rPr lang="en-US" dirty="0" err="1" smtClean="0"/>
              <a:t>HE</a:t>
            </a:r>
            <a:r>
              <a:rPr lang="en-US" dirty="0" smtClean="0"/>
              <a:t> </a:t>
            </a:r>
            <a:endParaRPr lang="en-US" dirty="0"/>
          </a:p>
        </p:txBody>
      </p:sp>
      <p:sp>
        <p:nvSpPr>
          <p:cNvPr id="9" name="Rectangle 8"/>
          <p:cNvSpPr/>
          <p:nvPr/>
        </p:nvSpPr>
        <p:spPr>
          <a:xfrm>
            <a:off x="7008222" y="2534194"/>
            <a:ext cx="4833257" cy="13062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CON HÃY LỌC NƯỚC BẨN TA MÚC DƯỚI AO ĐỂ CÓ NƯỚC SẠCH CHO TA GIẶT ĐỒ , NHƯNG MÀ PHẢI LỌC BẰNG TRAI CÔ CA VÀ ÍT THAN CỦI TA ĐỂ GÓC BẾP NHÉ.</a:t>
            </a:r>
            <a:endParaRPr lang="en-US" dirty="0"/>
          </a:p>
        </p:txBody>
      </p:sp>
    </p:spTree>
    <p:extLst>
      <p:ext uri="{BB962C8B-B14F-4D97-AF65-F5344CB8AC3E}">
        <p14:creationId xmlns:p14="http://schemas.microsoft.com/office/powerpoint/2010/main" val="295016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387737"/>
          </a:xfrm>
          <a:prstGeom prst="rect">
            <a:avLst/>
          </a:prstGeom>
        </p:spPr>
      </p:pic>
      <p:sp>
        <p:nvSpPr>
          <p:cNvPr id="3" name="Cloud Callout 2"/>
          <p:cNvSpPr/>
          <p:nvPr/>
        </p:nvSpPr>
        <p:spPr>
          <a:xfrm>
            <a:off x="6348548" y="0"/>
            <a:ext cx="4167052" cy="26648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Times New Roman" panose="02020603050405020304" pitchFamily="18" charset="0"/>
                <a:cs typeface="Times New Roman" panose="02020603050405020304" pitchFamily="18" charset="0"/>
              </a:rPr>
              <a:t>MÌNH ĐÃ TÌM RA CÁCH ĐỂ HOÀN THÀNH THỬ THÁCH, CÁC BẠN THÌ SAO? HÃY CÙNG THI TÀI VỚI MÌNH NHÉ!</a:t>
            </a:r>
          </a:p>
        </p:txBody>
      </p:sp>
    </p:spTree>
    <p:extLst>
      <p:ext uri="{BB962C8B-B14F-4D97-AF65-F5344CB8AC3E}">
        <p14:creationId xmlns:p14="http://schemas.microsoft.com/office/powerpoint/2010/main" val="286085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29544" y="352696"/>
            <a:ext cx="6736080"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nhóm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hiện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nhiệm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20 </a:t>
            </a:r>
            <a:r>
              <a:rPr lang="en-US" sz="2800" dirty="0" err="1" smtClean="0">
                <a:latin typeface="Times New Roman" panose="02020603050405020304" pitchFamily="18" charset="0"/>
                <a:cs typeface="Times New Roman" panose="02020603050405020304" pitchFamily="18" charset="0"/>
              </a:rPr>
              <a:t>phút</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78074241"/>
              </p:ext>
            </p:extLst>
          </p:nvPr>
        </p:nvGraphicFramePr>
        <p:xfrm>
          <a:off x="255451" y="980923"/>
          <a:ext cx="11684002" cy="5426712"/>
        </p:xfrm>
        <a:graphic>
          <a:graphicData uri="http://schemas.openxmlformats.org/drawingml/2006/table">
            <a:tbl>
              <a:tblPr firstRow="1" bandRow="1">
                <a:tableStyleId>{5C22544A-7EE6-4342-B048-85BDC9FD1C3A}</a:tableStyleId>
              </a:tblPr>
              <a:tblGrid>
                <a:gridCol w="1418880">
                  <a:extLst>
                    <a:ext uri="{9D8B030D-6E8A-4147-A177-3AD203B41FA5}">
                      <a16:colId xmlns:a16="http://schemas.microsoft.com/office/drawing/2014/main" val="4109194562"/>
                    </a:ext>
                  </a:extLst>
                </a:gridCol>
                <a:gridCol w="1418880">
                  <a:extLst>
                    <a:ext uri="{9D8B030D-6E8A-4147-A177-3AD203B41FA5}">
                      <a16:colId xmlns:a16="http://schemas.microsoft.com/office/drawing/2014/main" val="155916317"/>
                    </a:ext>
                  </a:extLst>
                </a:gridCol>
                <a:gridCol w="5104892">
                  <a:extLst>
                    <a:ext uri="{9D8B030D-6E8A-4147-A177-3AD203B41FA5}">
                      <a16:colId xmlns:a16="http://schemas.microsoft.com/office/drawing/2014/main" val="2134085664"/>
                    </a:ext>
                  </a:extLst>
                </a:gridCol>
                <a:gridCol w="2295306">
                  <a:extLst>
                    <a:ext uri="{9D8B030D-6E8A-4147-A177-3AD203B41FA5}">
                      <a16:colId xmlns:a16="http://schemas.microsoft.com/office/drawing/2014/main" val="3927725990"/>
                    </a:ext>
                  </a:extLst>
                </a:gridCol>
                <a:gridCol w="1446044">
                  <a:extLst>
                    <a:ext uri="{9D8B030D-6E8A-4147-A177-3AD203B41FA5}">
                      <a16:colId xmlns:a16="http://schemas.microsoft.com/office/drawing/2014/main" val="1361669367"/>
                    </a:ext>
                  </a:extLst>
                </a:gridCol>
              </a:tblGrid>
              <a:tr h="1351704">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Phương</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pháp</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tách</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Chuẩn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bị</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Cách</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tiến</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hành</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2800" b="1" kern="1200" dirty="0" err="1" smtClean="0">
                          <a:solidFill>
                            <a:schemeClr val="tx1"/>
                          </a:solidFill>
                          <a:latin typeface="Times New Roman" panose="02020603050405020304" pitchFamily="18" charset="0"/>
                          <a:ea typeface="+mn-ea"/>
                          <a:cs typeface="Times New Roman" panose="02020603050405020304" pitchFamily="18" charset="0"/>
                        </a:rPr>
                        <a:t>Dựa</a:t>
                      </a:r>
                      <a:r>
                        <a:rPr lang="en-US" sz="2800" b="1" kern="1200" dirty="0" smtClean="0">
                          <a:solidFill>
                            <a:schemeClr val="tx1"/>
                          </a:solidFill>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latin typeface="Times New Roman" panose="02020603050405020304" pitchFamily="18" charset="0"/>
                          <a:ea typeface="+mn-ea"/>
                          <a:cs typeface="Times New Roman" panose="02020603050405020304" pitchFamily="18" charset="0"/>
                        </a:rPr>
                        <a:t>vào</a:t>
                      </a:r>
                      <a:r>
                        <a:rPr lang="en-US" sz="2800" b="1" kern="1200" dirty="0" smtClean="0">
                          <a:solidFill>
                            <a:schemeClr val="tx1"/>
                          </a:solidFill>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latin typeface="Times New Roman" panose="02020603050405020304" pitchFamily="18" charset="0"/>
                          <a:ea typeface="+mn-ea"/>
                          <a:cs typeface="Times New Roman" panose="02020603050405020304" pitchFamily="18" charset="0"/>
                        </a:rPr>
                        <a:t>tính</a:t>
                      </a:r>
                      <a:r>
                        <a:rPr lang="en-US" sz="2800" b="1" kern="1200" dirty="0" smtClean="0">
                          <a:solidFill>
                            <a:schemeClr val="tx1"/>
                          </a:solidFill>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latin typeface="Times New Roman" panose="02020603050405020304" pitchFamily="18" charset="0"/>
                          <a:ea typeface="+mn-ea"/>
                          <a:cs typeface="Times New Roman" panose="02020603050405020304" pitchFamily="18" charset="0"/>
                        </a:rPr>
                        <a:t>chất</a:t>
                      </a:r>
                      <a:r>
                        <a:rPr lang="en-US" sz="2800" b="1" kern="1200" dirty="0" smtClean="0">
                          <a:solidFill>
                            <a:schemeClr val="tx1"/>
                          </a:solidFill>
                          <a:latin typeface="Times New Roman" panose="02020603050405020304" pitchFamily="18" charset="0"/>
                          <a:ea typeface="+mn-ea"/>
                          <a:cs typeface="Times New Roman" panose="02020603050405020304" pitchFamily="18" charset="0"/>
                        </a:rPr>
                        <a:t> </a:t>
                      </a:r>
                      <a:r>
                        <a:rPr lang="en-US" sz="2800" b="1" kern="1200" dirty="0" err="1" smtClean="0">
                          <a:solidFill>
                            <a:schemeClr val="tx1"/>
                          </a:solidFill>
                          <a:latin typeface="Times New Roman" panose="02020603050405020304" pitchFamily="18" charset="0"/>
                          <a:ea typeface="+mn-ea"/>
                          <a:cs typeface="Times New Roman" panose="02020603050405020304" pitchFamily="18" charset="0"/>
                        </a:rPr>
                        <a:t>nào</a:t>
                      </a:r>
                      <a:r>
                        <a:rPr lang="en-US" sz="2800" b="1" kern="1200" dirty="0" smtClean="0">
                          <a:solidFill>
                            <a:schemeClr val="tx1"/>
                          </a:solidFill>
                          <a:latin typeface="Times New Roman" panose="02020603050405020304" pitchFamily="18" charset="0"/>
                          <a:ea typeface="+mn-ea"/>
                          <a:cs typeface="Times New Roman" panose="02020603050405020304" pitchFamily="18" charset="0"/>
                        </a:rPr>
                        <a:t>?</a:t>
                      </a:r>
                      <a:endParaRPr lang="en-US" sz="2800" b="1" kern="1200" dirty="0">
                        <a:solidFill>
                          <a:schemeClr val="tx1"/>
                        </a:solidFill>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Kết</a:t>
                      </a:r>
                      <a:r>
                        <a:rPr lang="en-US" sz="2800" baseline="0" dirty="0" smtClean="0">
                          <a:solidFill>
                            <a:schemeClr val="tx1"/>
                          </a:solidFill>
                          <a:latin typeface="Times New Roman" panose="02020603050405020304" pitchFamily="18" charset="0"/>
                          <a:cs typeface="Times New Roman" panose="02020603050405020304" pitchFamily="18" charset="0"/>
                        </a:rPr>
                        <a:t> </a:t>
                      </a:r>
                      <a:r>
                        <a:rPr lang="en-US" sz="2800" baseline="0" dirty="0" err="1" smtClean="0">
                          <a:solidFill>
                            <a:schemeClr val="tx1"/>
                          </a:solidFill>
                          <a:latin typeface="Times New Roman" panose="02020603050405020304" pitchFamily="18" charset="0"/>
                          <a:cs typeface="Times New Roman" panose="02020603050405020304" pitchFamily="18" charset="0"/>
                        </a:rPr>
                        <a:t>quả</a:t>
                      </a: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5360804"/>
                  </a:ext>
                </a:extLst>
              </a:tr>
              <a:tr h="1351704">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1921417"/>
                  </a:ext>
                </a:extLst>
              </a:tr>
              <a:tr h="1351704">
                <a:tc>
                  <a:txBody>
                    <a:bodyPr/>
                    <a:lstStyle/>
                    <a:p>
                      <a:pPr algn="ct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042730"/>
                  </a:ext>
                </a:extLst>
              </a:tr>
              <a:tr h="1351704">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8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8280907"/>
                  </a:ext>
                </a:extLst>
              </a:tr>
            </a:tbl>
          </a:graphicData>
        </a:graphic>
      </p:graphicFrame>
    </p:spTree>
    <p:extLst>
      <p:ext uri="{BB962C8B-B14F-4D97-AF65-F5344CB8AC3E}">
        <p14:creationId xmlns:p14="http://schemas.microsoft.com/office/powerpoint/2010/main" val="1809334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1684</TotalTime>
  <Words>1414</Words>
  <Application>Microsoft Office PowerPoint</Application>
  <PresentationFormat>Widescreen</PresentationFormat>
  <Paragraphs>214</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Nunito</vt:lpstr>
      <vt:lpstr>Times New Roman</vt:lpstr>
      <vt:lpstr>Wingdings</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III - Bài 15  Một số lương thực, thực phẩm</dc:title>
  <dc:creator>HP X360</dc:creator>
  <cp:lastModifiedBy>2T</cp:lastModifiedBy>
  <cp:revision>118</cp:revision>
  <dcterms:created xsi:type="dcterms:W3CDTF">2021-04-18T05:54:07Z</dcterms:created>
  <dcterms:modified xsi:type="dcterms:W3CDTF">2023-11-07T08:00:55Z</dcterms:modified>
</cp:coreProperties>
</file>