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9"/>
  </p:notesMasterIdLst>
  <p:sldIdLst>
    <p:sldId id="369" r:id="rId2"/>
    <p:sldId id="272" r:id="rId3"/>
    <p:sldId id="277" r:id="rId4"/>
    <p:sldId id="278" r:id="rId5"/>
    <p:sldId id="279" r:id="rId6"/>
    <p:sldId id="280" r:id="rId7"/>
    <p:sldId id="281" r:id="rId8"/>
    <p:sldId id="282" r:id="rId9"/>
    <p:sldId id="283" r:id="rId10"/>
    <p:sldId id="370" r:id="rId11"/>
    <p:sldId id="372" r:id="rId12"/>
    <p:sldId id="375" r:id="rId13"/>
    <p:sldId id="429" r:id="rId14"/>
    <p:sldId id="373" r:id="rId15"/>
    <p:sldId id="376" r:id="rId16"/>
    <p:sldId id="382" r:id="rId17"/>
    <p:sldId id="378" r:id="rId18"/>
    <p:sldId id="383" r:id="rId19"/>
    <p:sldId id="423" r:id="rId20"/>
    <p:sldId id="380" r:id="rId21"/>
    <p:sldId id="387" r:id="rId22"/>
    <p:sldId id="428" r:id="rId23"/>
    <p:sldId id="388" r:id="rId24"/>
    <p:sldId id="389" r:id="rId25"/>
    <p:sldId id="390" r:id="rId26"/>
    <p:sldId id="395" r:id="rId27"/>
    <p:sldId id="397" r:id="rId28"/>
    <p:sldId id="394" r:id="rId29"/>
    <p:sldId id="422" r:id="rId30"/>
    <p:sldId id="398" r:id="rId31"/>
    <p:sldId id="396" r:id="rId32"/>
    <p:sldId id="399" r:id="rId33"/>
    <p:sldId id="402" r:id="rId34"/>
    <p:sldId id="400" r:id="rId35"/>
    <p:sldId id="401" r:id="rId36"/>
    <p:sldId id="403" r:id="rId37"/>
    <p:sldId id="404" r:id="rId38"/>
    <p:sldId id="434" r:id="rId39"/>
    <p:sldId id="405" r:id="rId40"/>
    <p:sldId id="435" r:id="rId41"/>
    <p:sldId id="406" r:id="rId42"/>
    <p:sldId id="437" r:id="rId43"/>
    <p:sldId id="407" r:id="rId44"/>
    <p:sldId id="436" r:id="rId45"/>
    <p:sldId id="408" r:id="rId46"/>
    <p:sldId id="411" r:id="rId47"/>
    <p:sldId id="409" r:id="rId48"/>
    <p:sldId id="430" r:id="rId49"/>
    <p:sldId id="431" r:id="rId50"/>
    <p:sldId id="371" r:id="rId51"/>
    <p:sldId id="410" r:id="rId52"/>
    <p:sldId id="438" r:id="rId53"/>
    <p:sldId id="413" r:id="rId54"/>
    <p:sldId id="439" r:id="rId55"/>
    <p:sldId id="414" r:id="rId56"/>
    <p:sldId id="433" r:id="rId57"/>
    <p:sldId id="415" r:id="rId58"/>
    <p:sldId id="440" r:id="rId59"/>
    <p:sldId id="416" r:id="rId60"/>
    <p:sldId id="420" r:id="rId61"/>
    <p:sldId id="417" r:id="rId62"/>
    <p:sldId id="421" r:id="rId63"/>
    <p:sldId id="424" r:id="rId64"/>
    <p:sldId id="426" r:id="rId65"/>
    <p:sldId id="360" r:id="rId66"/>
    <p:sldId id="301" r:id="rId67"/>
    <p:sldId id="419" r:id="rId68"/>
  </p:sldIdLst>
  <p:sldSz cx="12192000" cy="6858000"/>
  <p:notesSz cx="6858000" cy="9144000"/>
  <p:embeddedFontLst>
    <p:embeddedFont>
      <p:font typeface="微软雅黑" panose="020B0503020204020204" pitchFamily="34" charset="-122"/>
      <p:regular r:id="rId70"/>
      <p:bold r:id="rId71"/>
    </p:embeddedFont>
    <p:embeddedFont>
      <p:font typeface="Tahoma" panose="020B0604030504040204" pitchFamily="34" charset="0"/>
      <p:regular r:id="rId72"/>
      <p:bold r:id="rId73"/>
    </p:embeddedFont>
    <p:embeddedFont>
      <p:font typeface="Cambria" panose="02040503050406030204" pitchFamily="18" charset="0"/>
      <p:regular r:id="rId74"/>
      <p:bold r:id="rId75"/>
      <p:italic r:id="rId76"/>
      <p:boldItalic r:id="rId77"/>
    </p:embeddedFont>
    <p:embeddedFont>
      <p:font typeface="Didact Gothic" panose="020B0604020202020204" charset="0"/>
      <p:regular r:id="rId78"/>
    </p:embeddedFont>
    <p:embeddedFont>
      <p:font typeface="#9Slide03 Noto Sans" panose="020B0604020202020204" charset="0"/>
      <p:regular r:id="rId79"/>
    </p:embeddedFont>
    <p:embeddedFont>
      <p:font typeface="#9Slide03 Roboto Condensed" panose="020B0604020202020204" charset="0"/>
      <p:bold r:id="rId80"/>
    </p:embeddedFont>
    <p:embeddedFont>
      <p:font typeface="Calibri Light" panose="020F0302020204030204" pitchFamily="34" charset="0"/>
      <p:regular r:id="rId81"/>
      <p:italic r:id="rId82"/>
    </p:embeddedFont>
    <p:embeddedFont>
      <p:font typeface="宋体" panose="02010600030101010101" pitchFamily="2" charset="-122"/>
      <p:regular r:id="rId83"/>
    </p:embeddedFont>
    <p:embeddedFont>
      <p:font typeface="#9Slide03 HelveBold" panose="02040603050506020204" charset="0"/>
      <p:bold r:id="rId84"/>
    </p:embeddedFont>
    <p:embeddedFont>
      <p:font typeface="Calibri" panose="020F0502020204030204" pitchFamily="34" charset="0"/>
      <p:regular r:id="rId85"/>
      <p:bold r:id="rId86"/>
      <p:italic r:id="rId87"/>
      <p:boldItalic r:id="rId88"/>
    </p:embeddedFont>
    <p:embeddedFont>
      <p:font typeface="Rockwell" panose="020B0604020202020204"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603813"/>
    <a:srgbClr val="FF6600"/>
    <a:srgbClr val="CC00FF"/>
    <a:srgbClr val="00FF00"/>
    <a:srgbClr val="FF00FF"/>
    <a:srgbClr val="CCFF99"/>
    <a:srgbClr val="FFFFFF"/>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9821" autoAdjust="0"/>
  </p:normalViewPr>
  <p:slideViewPr>
    <p:cSldViewPr snapToGrid="0">
      <p:cViewPr varScale="1">
        <p:scale>
          <a:sx n="88" d="100"/>
          <a:sy n="88" d="100"/>
        </p:scale>
        <p:origin x="51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font" Target="fonts/font21.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B7C518-7224-4752-B241-9E0F5462F645}" type="datetimeFigureOut">
              <a:rPr lang="en-US" smtClean="0"/>
              <a:pPr/>
              <a:t>4/23/2024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903FDE-C759-4E36-BCB9-A5F46E0635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2208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giao</a:t>
            </a:r>
            <a:r>
              <a:rPr lang="en-US" dirty="0"/>
              <a:t> </a:t>
            </a:r>
            <a:r>
              <a:rPr lang="en-US" dirty="0" err="1"/>
              <a:t>về</a:t>
            </a:r>
            <a:r>
              <a:rPr lang="en-US" dirty="0"/>
              <a:t> </a:t>
            </a:r>
            <a:r>
              <a:rPr lang="en-US" dirty="0" err="1"/>
              <a:t>nhà</a:t>
            </a:r>
            <a:r>
              <a:rPr lang="en-US" dirty="0"/>
              <a:t> </a:t>
            </a:r>
          </a:p>
        </p:txBody>
      </p:sp>
      <p:sp>
        <p:nvSpPr>
          <p:cNvPr id="4" name="Slide Number Placeholder 3"/>
          <p:cNvSpPr>
            <a:spLocks noGrp="1"/>
          </p:cNvSpPr>
          <p:nvPr>
            <p:ph type="sldNum" sz="quarter" idx="5"/>
          </p:nvPr>
        </p:nvSpPr>
        <p:spPr/>
        <p:txBody>
          <a:bodyPr/>
          <a:lstStyle/>
          <a:p>
            <a:fld id="{C4EC5642-1CC1-46D7-BB0E-878AC7E3D910}" type="slidenum">
              <a:rPr lang="en-US" smtClean="0"/>
              <a:pPr/>
              <a:t>65</a:t>
            </a:fld>
            <a:endParaRPr lang="en-US"/>
          </a:p>
        </p:txBody>
      </p:sp>
    </p:spTree>
    <p:extLst>
      <p:ext uri="{BB962C8B-B14F-4D97-AF65-F5344CB8AC3E}">
        <p14:creationId xmlns:p14="http://schemas.microsoft.com/office/powerpoint/2010/main" val="272207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pPr/>
              <a:t>4/23/2024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pPr/>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slideLayout" Target="../slideLayouts/slideLayout2.xml"/><Relationship Id="rId21" Type="http://schemas.openxmlformats.org/officeDocument/2006/relationships/slide" Target="slide6.xml"/><Relationship Id="rId7" Type="http://schemas.openxmlformats.org/officeDocument/2006/relationships/image" Target="../media/image6.gif"/><Relationship Id="rId12" Type="http://schemas.openxmlformats.org/officeDocument/2006/relationships/image" Target="../media/image10.png"/><Relationship Id="rId17" Type="http://schemas.openxmlformats.org/officeDocument/2006/relationships/slide" Target="slide4.xml"/><Relationship Id="rId25" Type="http://schemas.openxmlformats.org/officeDocument/2006/relationships/slide" Target="slide8.xml"/><Relationship Id="rId2" Type="http://schemas.openxmlformats.org/officeDocument/2006/relationships/audio" Target="../media/media1.wma"/><Relationship Id="rId16" Type="http://schemas.openxmlformats.org/officeDocument/2006/relationships/image" Target="../media/image13.png"/><Relationship Id="rId20" Type="http://schemas.openxmlformats.org/officeDocument/2006/relationships/image" Target="../media/image15.png"/><Relationship Id="rId1" Type="http://schemas.microsoft.com/office/2007/relationships/media" Target="../media/media1.wma"/><Relationship Id="rId6" Type="http://schemas.openxmlformats.org/officeDocument/2006/relationships/image" Target="../media/image5.gif"/><Relationship Id="rId11" Type="http://schemas.openxmlformats.org/officeDocument/2006/relationships/image" Target="../media/image9.png"/><Relationship Id="rId24" Type="http://schemas.openxmlformats.org/officeDocument/2006/relationships/image" Target="../media/image17.png"/><Relationship Id="rId5" Type="http://schemas.openxmlformats.org/officeDocument/2006/relationships/image" Target="../media/image4.gif"/><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slide" Target="slide9.xml"/><Relationship Id="rId19" Type="http://schemas.openxmlformats.org/officeDocument/2006/relationships/slide" Target="slide5.xml"/><Relationship Id="rId4" Type="http://schemas.openxmlformats.org/officeDocument/2006/relationships/image" Target="../media/image3.png"/><Relationship Id="rId9" Type="http://schemas.openxmlformats.org/officeDocument/2006/relationships/image" Target="../media/image8.gif"/><Relationship Id="rId14" Type="http://schemas.openxmlformats.org/officeDocument/2006/relationships/image" Target="../media/image12.jpeg"/><Relationship Id="rId22"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D:\B&#224;i%20gi&#7843;ng%20PPT%20S&#7917;%208%20KNTT\PPT%20DIA%208\B&#224;i%2011,%20&#272;L%208%20(KNTTCS)\V&#249;ng%20bi&#7875;n%20Vi&#7879;t%20Nam%20(theo%20c&#244;ng%20&#432;&#7899;c%20Lu&#7853;t%20bi&#7875;n%20qu&#7889;c%20t&#7871;%20UNCLOS).mp4" TargetMode="External"/><Relationship Id="rId1" Type="http://schemas.microsoft.com/office/2007/relationships/media" Target="file:///D:\B&#224;i%20gi&#7843;ng%20PPT%20S&#7917;%208%20KNTT\PPT%20DIA%208\B&#224;i%2011,%20&#272;L%208%20(KNTTCS)\V&#249;ng%20bi&#7875;n%20Vi&#7879;t%20Nam%20(theo%20c&#244;ng%20&#432;&#7899;c%20Lu&#7853;t%20bi&#7875;n%20qu&#7889;c%20t&#7871;%20UNCLOS).mp4" TargetMode="Externa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9.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5640514" cy="553996"/>
          </a:xfrm>
          <a:prstGeom prst="rect">
            <a:avLst/>
          </a:prstGeom>
        </p:spPr>
        <p:txBody>
          <a:bodyPr wrap="none" lIns="91438" tIns="45719" rIns="91438" bIns="45719">
            <a:spAutoFit/>
          </a:bodyPr>
          <a:lstStyle/>
          <a:p>
            <a:pPr algn="just"/>
            <a:r>
              <a:rPr lang="en-US" sz="3000" b="1" smtClean="0">
                <a:solidFill>
                  <a:srgbClr val="002060"/>
                </a:solidFill>
                <a:cs typeface="Arial" pitchFamily="34" charset="0"/>
              </a:rPr>
              <a:t>1. Khái quát về phạm vi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C:\Users\Administrator\Desktop\Ảnh GA 8\screenshot_8_260.png"/>
          <p:cNvPicPr>
            <a:picLocks noChangeAspect="1" noChangeArrowheads="1"/>
          </p:cNvPicPr>
          <p:nvPr/>
        </p:nvPicPr>
        <p:blipFill>
          <a:blip r:embed="rId3"/>
          <a:srcRect/>
          <a:stretch>
            <a:fillRect/>
          </a:stretch>
        </p:blipFill>
        <p:spPr bwMode="auto">
          <a:xfrm>
            <a:off x="7525077" y="1053002"/>
            <a:ext cx="4619625" cy="5804998"/>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31532" y="63064"/>
            <a:ext cx="11729544" cy="125292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300" b="1" i="1" smtClean="0">
                <a:solidFill>
                  <a:srgbClr val="0000FF"/>
                </a:solidFill>
                <a:cs typeface="Arial" pitchFamily="34" charset="0"/>
              </a:rPr>
              <a:t>        </a:t>
            </a:r>
            <a:r>
              <a:rPr lang="vi-VN" sz="3300" b="1" i="1" smtClean="0">
                <a:solidFill>
                  <a:srgbClr val="0000FF"/>
                </a:solidFill>
                <a:latin typeface="Calibri" pitchFamily="34" charset="0"/>
                <a:cs typeface="Calibri" pitchFamily="34" charset="0"/>
              </a:rPr>
              <a:t>Khai thác thông tin mục 1 và quan sát H</a:t>
            </a:r>
            <a:r>
              <a:rPr lang="en-US" sz="3300" b="1" i="1" smtClean="0">
                <a:solidFill>
                  <a:srgbClr val="0000FF"/>
                </a:solidFill>
                <a:latin typeface="Calibri" pitchFamily="34" charset="0"/>
                <a:cs typeface="Calibri" pitchFamily="34" charset="0"/>
              </a:rPr>
              <a:t>.11.1 S</a:t>
            </a:r>
            <a:r>
              <a:rPr lang="vi-VN" sz="3300" b="1" i="1" smtClean="0">
                <a:solidFill>
                  <a:srgbClr val="0000FF"/>
                </a:solidFill>
                <a:latin typeface="Calibri" pitchFamily="34" charset="0"/>
                <a:cs typeface="Calibri" pitchFamily="34" charset="0"/>
              </a:rPr>
              <a:t>GK</a:t>
            </a:r>
            <a:r>
              <a:rPr lang="en-US" sz="3300" b="1" i="1" smtClean="0">
                <a:solidFill>
                  <a:srgbClr val="0000FF"/>
                </a:solidFill>
                <a:latin typeface="Calibri" pitchFamily="34" charset="0"/>
                <a:cs typeface="Calibri" pitchFamily="34" charset="0"/>
              </a:rPr>
              <a:t> (Hoặc Atlat Địa lí Việt Nam), </a:t>
            </a:r>
            <a:r>
              <a:rPr lang="vi-VN" sz="3300" b="1" i="1" smtClean="0">
                <a:solidFill>
                  <a:srgbClr val="0000FF"/>
                </a:solidFill>
                <a:latin typeface="Calibri" pitchFamily="34" charset="0"/>
                <a:cs typeface="Calibri" pitchFamily="34" charset="0"/>
              </a:rPr>
              <a:t>hãy</a:t>
            </a:r>
            <a:r>
              <a:rPr lang="en-US" sz="3300" b="1" i="1" smtClean="0">
                <a:solidFill>
                  <a:srgbClr val="0000FF"/>
                </a:solidFill>
                <a:latin typeface="Calibri" pitchFamily="34" charset="0"/>
                <a:cs typeface="Calibri" pitchFamily="34" charset="0"/>
              </a:rPr>
              <a:t> hoàn thành bài tập sau</a:t>
            </a:r>
            <a:r>
              <a:rPr lang="vi-VN" sz="3300" b="1" i="1" smtClean="0">
                <a:solidFill>
                  <a:srgbClr val="0000FF"/>
                </a:solidFill>
                <a:cs typeface="Arial" pitchFamily="34" charset="0"/>
              </a:rPr>
              <a:t>:</a:t>
            </a:r>
            <a:endParaRPr lang="en-US" sz="3300" b="1" i="1" dirty="0">
              <a:solidFill>
                <a:srgbClr val="0000FF"/>
              </a:solidFill>
              <a:cs typeface="Arial" pitchFamily="34" charset="0"/>
            </a:endParaRPr>
          </a:p>
        </p:txBody>
      </p:sp>
      <p:graphicFrame>
        <p:nvGraphicFramePr>
          <p:cNvPr id="7" name="Table 6"/>
          <p:cNvGraphicFramePr>
            <a:graphicFrameLocks noGrp="1"/>
          </p:cNvGraphicFramePr>
          <p:nvPr/>
        </p:nvGraphicFramePr>
        <p:xfrm>
          <a:off x="287130" y="1491996"/>
          <a:ext cx="11395118" cy="5349240"/>
        </p:xfrm>
        <a:graphic>
          <a:graphicData uri="http://schemas.openxmlformats.org/drawingml/2006/table">
            <a:tbl>
              <a:tblPr/>
              <a:tblGrid>
                <a:gridCol w="11395118">
                  <a:extLst>
                    <a:ext uri="{9D8B030D-6E8A-4147-A177-3AD203B41FA5}">
                      <a16:colId xmlns:a16="http://schemas.microsoft.com/office/drawing/2014/main" val="20000"/>
                    </a:ext>
                  </a:extLst>
                </a:gridCol>
              </a:tblGrid>
              <a:tr h="3300722">
                <a:tc>
                  <a:txBody>
                    <a:bodyPr/>
                    <a:lstStyle/>
                    <a:p>
                      <a:pPr algn="just">
                        <a:lnSpc>
                          <a:spcPct val="150000"/>
                        </a:lnSpc>
                        <a:spcBef>
                          <a:spcPts val="600"/>
                        </a:spcBef>
                        <a:spcAft>
                          <a:spcPts val="0"/>
                        </a:spcAft>
                        <a:tabLst>
                          <a:tab pos="457200" algn="l"/>
                        </a:tabLst>
                      </a:pPr>
                      <a:r>
                        <a:rPr lang="en-US" sz="3300" b="1">
                          <a:solidFill>
                            <a:srgbClr val="0000FF"/>
                          </a:solidFill>
                          <a:latin typeface="+mn-lt"/>
                          <a:ea typeface="Cambria"/>
                        </a:rPr>
                        <a:t>- Biển Đông </a:t>
                      </a:r>
                      <a:r>
                        <a:rPr lang="en-US" sz="3300" b="1" smtClean="0">
                          <a:solidFill>
                            <a:srgbClr val="0000FF"/>
                          </a:solidFill>
                          <a:latin typeface="+mn-lt"/>
                          <a:ea typeface="Cambria"/>
                        </a:rPr>
                        <a:t>thuộc </a:t>
                      </a:r>
                      <a:r>
                        <a:rPr lang="en-US" sz="3300" b="1" smtClean="0">
                          <a:solidFill>
                            <a:srgbClr val="FF0000"/>
                          </a:solidFill>
                          <a:latin typeface="+mn-lt"/>
                          <a:ea typeface="Cambria"/>
                        </a:rPr>
                        <a:t>Thái</a:t>
                      </a:r>
                      <a:r>
                        <a:rPr lang="en-US" sz="3300" b="1" baseline="0" smtClean="0">
                          <a:solidFill>
                            <a:srgbClr val="FF0000"/>
                          </a:solidFill>
                          <a:latin typeface="+mn-lt"/>
                          <a:ea typeface="Cambria"/>
                        </a:rPr>
                        <a:t> Bình Dương</a:t>
                      </a:r>
                      <a:endParaRPr lang="en-US" sz="3300" b="1" smtClean="0">
                        <a:solidFill>
                          <a:srgbClr val="0000FF"/>
                        </a:solidFill>
                        <a:latin typeface="+mn-lt"/>
                        <a:ea typeface="Calibri"/>
                      </a:endParaRPr>
                    </a:p>
                    <a:p>
                      <a:pPr algn="just">
                        <a:lnSpc>
                          <a:spcPct val="150000"/>
                        </a:lnSpc>
                        <a:spcBef>
                          <a:spcPts val="600"/>
                        </a:spcBef>
                        <a:spcAft>
                          <a:spcPts val="0"/>
                        </a:spcAft>
                        <a:tabLst>
                          <a:tab pos="457200" algn="l"/>
                        </a:tabLst>
                      </a:pPr>
                      <a:r>
                        <a:rPr lang="en-US" sz="3300" b="1" smtClean="0">
                          <a:solidFill>
                            <a:srgbClr val="0000FF"/>
                          </a:solidFill>
                          <a:latin typeface="+mn-lt"/>
                          <a:ea typeface="Cambria"/>
                        </a:rPr>
                        <a:t>- Trải rộng từ khoảng vĩ độ  </a:t>
                      </a:r>
                      <a:r>
                        <a:rPr lang="en-US" sz="3300" b="1" smtClean="0">
                          <a:solidFill>
                            <a:srgbClr val="FF0000"/>
                          </a:solidFill>
                          <a:latin typeface="+mn-lt"/>
                          <a:ea typeface="Cambria"/>
                        </a:rPr>
                        <a:t>3 độ</a:t>
                      </a:r>
                      <a:r>
                        <a:rPr lang="en-US" sz="3300" b="1" baseline="0" smtClean="0">
                          <a:solidFill>
                            <a:srgbClr val="FF0000"/>
                          </a:solidFill>
                          <a:latin typeface="+mn-lt"/>
                          <a:ea typeface="Cambria"/>
                        </a:rPr>
                        <a:t> N </a:t>
                      </a:r>
                      <a:r>
                        <a:rPr lang="en-US" sz="3300" b="1" smtClean="0">
                          <a:solidFill>
                            <a:srgbClr val="0000FF"/>
                          </a:solidFill>
                          <a:latin typeface="+mn-lt"/>
                          <a:ea typeface="Cambria"/>
                        </a:rPr>
                        <a:t>đến khoảng vĩ độ </a:t>
                      </a:r>
                      <a:r>
                        <a:rPr lang="en-US" sz="3300" b="1" smtClean="0">
                          <a:solidFill>
                            <a:srgbClr val="FF0000"/>
                          </a:solidFill>
                          <a:latin typeface="+mn-lt"/>
                          <a:ea typeface="Cambria"/>
                        </a:rPr>
                        <a:t>26 độ</a:t>
                      </a:r>
                      <a:r>
                        <a:rPr lang="en-US" sz="3300" b="1" baseline="0" smtClean="0">
                          <a:solidFill>
                            <a:srgbClr val="FF0000"/>
                          </a:solidFill>
                          <a:latin typeface="+mn-lt"/>
                          <a:ea typeface="Cambria"/>
                        </a:rPr>
                        <a:t> B</a:t>
                      </a:r>
                      <a:r>
                        <a:rPr lang="en-US" sz="3300" b="1" smtClean="0">
                          <a:solidFill>
                            <a:srgbClr val="0000FF"/>
                          </a:solidFill>
                          <a:latin typeface="+mn-lt"/>
                          <a:ea typeface="Cambria"/>
                        </a:rPr>
                        <a:t>;</a:t>
                      </a:r>
                      <a:endParaRPr lang="en-US" sz="3300" b="1" smtClean="0">
                        <a:solidFill>
                          <a:srgbClr val="0000FF"/>
                        </a:solidFill>
                        <a:latin typeface="+mn-lt"/>
                        <a:ea typeface="Calibri"/>
                      </a:endParaRPr>
                    </a:p>
                    <a:p>
                      <a:pPr algn="just">
                        <a:lnSpc>
                          <a:spcPct val="150000"/>
                        </a:lnSpc>
                        <a:spcBef>
                          <a:spcPts val="600"/>
                        </a:spcBef>
                        <a:spcAft>
                          <a:spcPts val="0"/>
                        </a:spcAft>
                        <a:tabLst>
                          <a:tab pos="457200" algn="l"/>
                        </a:tabLst>
                      </a:pPr>
                      <a:r>
                        <a:rPr lang="en-US" sz="3300" b="1" smtClean="0">
                          <a:solidFill>
                            <a:srgbClr val="0000FF"/>
                          </a:solidFill>
                          <a:latin typeface="+mn-lt"/>
                          <a:ea typeface="Cambria"/>
                        </a:rPr>
                        <a:t>- Từ </a:t>
                      </a:r>
                      <a:r>
                        <a:rPr lang="en-US" sz="3300" b="1">
                          <a:solidFill>
                            <a:srgbClr val="0000FF"/>
                          </a:solidFill>
                          <a:latin typeface="+mn-lt"/>
                          <a:ea typeface="Cambria"/>
                        </a:rPr>
                        <a:t>khoảng kinh độ </a:t>
                      </a:r>
                      <a:r>
                        <a:rPr lang="en-US" sz="3300" b="1" smtClean="0">
                          <a:solidFill>
                            <a:srgbClr val="FF0000"/>
                          </a:solidFill>
                          <a:latin typeface="+mn-lt"/>
                          <a:ea typeface="Cambria"/>
                        </a:rPr>
                        <a:t>100 độ</a:t>
                      </a:r>
                      <a:r>
                        <a:rPr lang="en-US" sz="3300" b="1" baseline="0" smtClean="0">
                          <a:solidFill>
                            <a:srgbClr val="FF0000"/>
                          </a:solidFill>
                          <a:latin typeface="+mn-lt"/>
                          <a:ea typeface="Cambria"/>
                        </a:rPr>
                        <a:t> Đ</a:t>
                      </a:r>
                      <a:r>
                        <a:rPr lang="en-US" sz="3300" b="1" smtClean="0">
                          <a:solidFill>
                            <a:srgbClr val="FF0000"/>
                          </a:solidFill>
                          <a:latin typeface="+mn-lt"/>
                          <a:ea typeface="Cambria"/>
                        </a:rPr>
                        <a:t> </a:t>
                      </a:r>
                      <a:r>
                        <a:rPr lang="en-US" sz="3300" b="1">
                          <a:solidFill>
                            <a:srgbClr val="0000FF"/>
                          </a:solidFill>
                          <a:latin typeface="+mn-lt"/>
                          <a:ea typeface="Cambria"/>
                        </a:rPr>
                        <a:t>đến kinh độ </a:t>
                      </a:r>
                      <a:r>
                        <a:rPr lang="en-US" sz="3300" b="1" smtClean="0">
                          <a:solidFill>
                            <a:srgbClr val="FF0000"/>
                          </a:solidFill>
                          <a:latin typeface="+mn-lt"/>
                          <a:ea typeface="Cambria"/>
                        </a:rPr>
                        <a:t>121 độ</a:t>
                      </a:r>
                      <a:r>
                        <a:rPr lang="en-US" sz="3300" b="1" baseline="0" smtClean="0">
                          <a:solidFill>
                            <a:srgbClr val="FF0000"/>
                          </a:solidFill>
                          <a:latin typeface="+mn-lt"/>
                          <a:ea typeface="Cambria"/>
                        </a:rPr>
                        <a:t> Đ</a:t>
                      </a:r>
                      <a:r>
                        <a:rPr lang="en-US" sz="3300" b="1" baseline="0" smtClean="0">
                          <a:solidFill>
                            <a:srgbClr val="0000FF"/>
                          </a:solidFill>
                          <a:latin typeface="+mn-lt"/>
                          <a:ea typeface="Cambria"/>
                        </a:rPr>
                        <a:t>.</a:t>
                      </a:r>
                      <a:endParaRPr lang="en-US" sz="3300" b="1">
                        <a:solidFill>
                          <a:srgbClr val="0000FF"/>
                        </a:solidFill>
                        <a:latin typeface="+mn-lt"/>
                        <a:ea typeface="Calibri"/>
                      </a:endParaRPr>
                    </a:p>
                    <a:p>
                      <a:pPr algn="just">
                        <a:lnSpc>
                          <a:spcPct val="150000"/>
                        </a:lnSpc>
                        <a:spcBef>
                          <a:spcPts val="600"/>
                        </a:spcBef>
                        <a:spcAft>
                          <a:spcPts val="0"/>
                        </a:spcAft>
                        <a:tabLst>
                          <a:tab pos="457200" algn="l"/>
                        </a:tabLst>
                      </a:pPr>
                      <a:r>
                        <a:rPr lang="en-US" sz="3300" b="1">
                          <a:solidFill>
                            <a:srgbClr val="0000FF"/>
                          </a:solidFill>
                          <a:latin typeface="+mn-lt"/>
                          <a:ea typeface="Cambria"/>
                        </a:rPr>
                        <a:t>- Diện tích: </a:t>
                      </a:r>
                      <a:r>
                        <a:rPr lang="en-US" sz="3300" b="1" smtClean="0">
                          <a:solidFill>
                            <a:srgbClr val="FF0000"/>
                          </a:solidFill>
                          <a:latin typeface="+mn-lt"/>
                          <a:ea typeface="Cambria"/>
                        </a:rPr>
                        <a:t>3,44 triệu</a:t>
                      </a:r>
                      <a:r>
                        <a:rPr lang="en-US" sz="3300" b="1" baseline="0" smtClean="0">
                          <a:solidFill>
                            <a:srgbClr val="FF0000"/>
                          </a:solidFill>
                          <a:latin typeface="+mn-lt"/>
                          <a:ea typeface="Cambria"/>
                        </a:rPr>
                        <a:t> km</a:t>
                      </a:r>
                      <a:r>
                        <a:rPr lang="en-US" sz="3300" b="1" baseline="30000" smtClean="0">
                          <a:solidFill>
                            <a:srgbClr val="FF0000"/>
                          </a:solidFill>
                          <a:latin typeface="+mn-lt"/>
                          <a:ea typeface="Cambria"/>
                        </a:rPr>
                        <a:t>2</a:t>
                      </a:r>
                      <a:r>
                        <a:rPr lang="en-US" sz="3300" b="1" smtClean="0">
                          <a:solidFill>
                            <a:srgbClr val="0000FF"/>
                          </a:solidFill>
                          <a:latin typeface="+mn-lt"/>
                          <a:ea typeface="Cambria"/>
                        </a:rPr>
                        <a:t>; </a:t>
                      </a:r>
                      <a:r>
                        <a:rPr lang="en-US" sz="3300" b="1">
                          <a:solidFill>
                            <a:srgbClr val="0000FF"/>
                          </a:solidFill>
                          <a:latin typeface="+mn-lt"/>
                          <a:ea typeface="Cambria"/>
                        </a:rPr>
                        <a:t>lớn thứ </a:t>
                      </a:r>
                      <a:r>
                        <a:rPr lang="en-US" sz="3300" b="1" smtClean="0">
                          <a:solidFill>
                            <a:srgbClr val="FF0000"/>
                          </a:solidFill>
                          <a:latin typeface="+mn-lt"/>
                          <a:ea typeface="Cambria"/>
                        </a:rPr>
                        <a:t>hai </a:t>
                      </a:r>
                      <a:r>
                        <a:rPr lang="en-US" sz="3300" b="1" smtClean="0">
                          <a:solidFill>
                            <a:srgbClr val="0000FF"/>
                          </a:solidFill>
                          <a:latin typeface="+mn-lt"/>
                          <a:ea typeface="Cambria"/>
                        </a:rPr>
                        <a:t>trong Thái</a:t>
                      </a:r>
                      <a:r>
                        <a:rPr lang="en-US" sz="3300" b="1" baseline="0" smtClean="0">
                          <a:solidFill>
                            <a:srgbClr val="0000FF"/>
                          </a:solidFill>
                          <a:latin typeface="+mn-lt"/>
                          <a:ea typeface="Cambria"/>
                        </a:rPr>
                        <a:t> Bình Dương.</a:t>
                      </a:r>
                      <a:endParaRPr lang="en-US" sz="3300" b="1">
                        <a:solidFill>
                          <a:srgbClr val="0000FF"/>
                        </a:solidFill>
                        <a:latin typeface="+mn-lt"/>
                        <a:ea typeface="Calibri"/>
                      </a:endParaRPr>
                    </a:p>
                    <a:p>
                      <a:pPr algn="just">
                        <a:lnSpc>
                          <a:spcPct val="150000"/>
                        </a:lnSpc>
                        <a:spcBef>
                          <a:spcPts val="600"/>
                        </a:spcBef>
                        <a:spcAft>
                          <a:spcPts val="0"/>
                        </a:spcAft>
                        <a:tabLst>
                          <a:tab pos="457200" algn="l"/>
                        </a:tabLst>
                      </a:pPr>
                      <a:r>
                        <a:rPr lang="en-US" sz="3300" b="1">
                          <a:solidFill>
                            <a:srgbClr val="0000FF"/>
                          </a:solidFill>
                          <a:latin typeface="+mn-lt"/>
                          <a:ea typeface="Cambria"/>
                        </a:rPr>
                        <a:t>- Biển Đông tương </a:t>
                      </a:r>
                      <a:r>
                        <a:rPr lang="en-US" sz="3300" b="1" smtClean="0">
                          <a:solidFill>
                            <a:srgbClr val="0000FF"/>
                          </a:solidFill>
                          <a:latin typeface="+mn-lt"/>
                          <a:ea typeface="Cambria"/>
                        </a:rPr>
                        <a:t>đối </a:t>
                      </a:r>
                      <a:r>
                        <a:rPr lang="en-US" sz="3300" b="1" smtClean="0">
                          <a:solidFill>
                            <a:srgbClr val="FF0000"/>
                          </a:solidFill>
                          <a:latin typeface="+mn-lt"/>
                          <a:ea typeface="Cambria"/>
                        </a:rPr>
                        <a:t>kín</a:t>
                      </a:r>
                      <a:r>
                        <a:rPr lang="en-US" sz="3300" b="1" smtClean="0">
                          <a:solidFill>
                            <a:srgbClr val="0000FF"/>
                          </a:solidFill>
                          <a:latin typeface="+mn-lt"/>
                          <a:ea typeface="Cambria"/>
                        </a:rPr>
                        <a:t>.</a:t>
                      </a:r>
                      <a:endParaRPr lang="en-US" sz="3300" b="1">
                        <a:solidFill>
                          <a:srgbClr val="0000FF"/>
                        </a:solidFill>
                        <a:latin typeface="+mn-lt"/>
                        <a:ea typeface="Calibri"/>
                      </a:endParaRPr>
                    </a:p>
                    <a:p>
                      <a:pPr algn="just">
                        <a:lnSpc>
                          <a:spcPct val="150000"/>
                        </a:lnSpc>
                        <a:spcBef>
                          <a:spcPts val="600"/>
                        </a:spcBef>
                        <a:spcAft>
                          <a:spcPts val="0"/>
                        </a:spcAft>
                        <a:buFontTx/>
                        <a:buChar char="-"/>
                        <a:tabLst>
                          <a:tab pos="457200" algn="l"/>
                        </a:tabLst>
                      </a:pPr>
                      <a:r>
                        <a:rPr lang="en-US" sz="3300" b="1" smtClean="0">
                          <a:solidFill>
                            <a:srgbClr val="0000FF"/>
                          </a:solidFill>
                          <a:latin typeface="+mn-lt"/>
                          <a:ea typeface="Cambria"/>
                        </a:rPr>
                        <a:t> Có</a:t>
                      </a:r>
                      <a:r>
                        <a:rPr lang="en-US" sz="3300" b="1" baseline="0" smtClean="0">
                          <a:solidFill>
                            <a:srgbClr val="0000FF"/>
                          </a:solidFill>
                          <a:latin typeface="+mn-lt"/>
                          <a:ea typeface="Cambria"/>
                        </a:rPr>
                        <a:t> </a:t>
                      </a:r>
                      <a:r>
                        <a:rPr lang="en-US" sz="3300" b="1" baseline="0" smtClean="0">
                          <a:solidFill>
                            <a:srgbClr val="FF0000"/>
                          </a:solidFill>
                          <a:latin typeface="+mn-lt"/>
                          <a:ea typeface="Cambria"/>
                        </a:rPr>
                        <a:t>tám</a:t>
                      </a:r>
                      <a:r>
                        <a:rPr lang="en-US" sz="3300" b="1" baseline="0" smtClean="0">
                          <a:solidFill>
                            <a:srgbClr val="0000FF"/>
                          </a:solidFill>
                          <a:latin typeface="+mn-lt"/>
                          <a:ea typeface="Cambria"/>
                        </a:rPr>
                        <a:t> quốc gia</a:t>
                      </a:r>
                      <a:r>
                        <a:rPr lang="en-US" sz="3300" b="1" smtClean="0">
                          <a:solidFill>
                            <a:srgbClr val="0000FF"/>
                          </a:solidFill>
                          <a:latin typeface="+mn-lt"/>
                          <a:ea typeface="Cambria"/>
                        </a:rPr>
                        <a:t> chung </a:t>
                      </a:r>
                      <a:r>
                        <a:rPr lang="en-US" sz="3300" b="1">
                          <a:solidFill>
                            <a:srgbClr val="0000FF"/>
                          </a:solidFill>
                          <a:latin typeface="+mn-lt"/>
                          <a:ea typeface="Cambria"/>
                        </a:rPr>
                        <a:t>Biển Đông với Việt </a:t>
                      </a:r>
                      <a:r>
                        <a:rPr lang="en-US" sz="3300" b="1" smtClean="0">
                          <a:solidFill>
                            <a:srgbClr val="0000FF"/>
                          </a:solidFill>
                          <a:latin typeface="+mn-lt"/>
                          <a:ea typeface="Cambria"/>
                        </a:rPr>
                        <a:t>Nam.</a:t>
                      </a:r>
                    </a:p>
                    <a:p>
                      <a:pPr algn="just">
                        <a:lnSpc>
                          <a:spcPct val="150000"/>
                        </a:lnSpc>
                        <a:spcBef>
                          <a:spcPts val="600"/>
                        </a:spcBef>
                        <a:spcAft>
                          <a:spcPts val="0"/>
                        </a:spcAft>
                        <a:buFontTx/>
                        <a:buChar char="-"/>
                        <a:tabLst>
                          <a:tab pos="457200" algn="l"/>
                        </a:tabLst>
                      </a:pPr>
                      <a:endParaRPr lang="en-US" sz="1600" b="1">
                        <a:solidFill>
                          <a:srgbClr val="0000FF"/>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TextBox 7"/>
          <p:cNvSpPr txBox="1"/>
          <p:nvPr/>
        </p:nvSpPr>
        <p:spPr>
          <a:xfrm>
            <a:off x="3527667" y="1576549"/>
            <a:ext cx="3118794" cy="600164"/>
          </a:xfrm>
          <a:prstGeom prst="rect">
            <a:avLst/>
          </a:prstGeom>
          <a:solidFill>
            <a:schemeClr val="bg1"/>
          </a:solidFill>
        </p:spPr>
        <p:txBody>
          <a:bodyPr wrap="square" rtlCol="0">
            <a:spAutoFit/>
          </a:bodyPr>
          <a:lstStyle/>
          <a:p>
            <a:r>
              <a:rPr lang="en-US" sz="3300" b="1" smtClean="0">
                <a:solidFill>
                  <a:srgbClr val="0000FF"/>
                </a:solidFill>
              </a:rPr>
              <a:t>……………………....</a:t>
            </a:r>
            <a:endParaRPr lang="en-US" sz="3300" b="1">
              <a:solidFill>
                <a:srgbClr val="0000FF"/>
              </a:solidFill>
            </a:endParaRPr>
          </a:p>
        </p:txBody>
      </p:sp>
      <p:sp>
        <p:nvSpPr>
          <p:cNvPr id="10" name="TextBox 9"/>
          <p:cNvSpPr txBox="1"/>
          <p:nvPr/>
        </p:nvSpPr>
        <p:spPr>
          <a:xfrm>
            <a:off x="5005367" y="2444521"/>
            <a:ext cx="1245308" cy="600164"/>
          </a:xfrm>
          <a:prstGeom prst="rect">
            <a:avLst/>
          </a:prstGeom>
          <a:solidFill>
            <a:schemeClr val="bg1"/>
          </a:solidFill>
        </p:spPr>
        <p:txBody>
          <a:bodyPr wrap="square" rtlCol="0">
            <a:spAutoFit/>
          </a:bodyPr>
          <a:lstStyle/>
          <a:p>
            <a:r>
              <a:rPr lang="en-US" sz="3300" b="1" smtClean="0">
                <a:solidFill>
                  <a:srgbClr val="0000FF"/>
                </a:solidFill>
              </a:rPr>
              <a:t>………</a:t>
            </a:r>
            <a:endParaRPr lang="en-US" sz="3300" b="1">
              <a:solidFill>
                <a:srgbClr val="0000FF"/>
              </a:solidFill>
            </a:endParaRPr>
          </a:p>
        </p:txBody>
      </p:sp>
      <p:sp>
        <p:nvSpPr>
          <p:cNvPr id="11" name="TextBox 10"/>
          <p:cNvSpPr txBox="1"/>
          <p:nvPr/>
        </p:nvSpPr>
        <p:spPr>
          <a:xfrm>
            <a:off x="9438862" y="2377374"/>
            <a:ext cx="1342869" cy="600164"/>
          </a:xfrm>
          <a:prstGeom prst="rect">
            <a:avLst/>
          </a:prstGeom>
          <a:solidFill>
            <a:schemeClr val="bg1"/>
          </a:solidFill>
        </p:spPr>
        <p:txBody>
          <a:bodyPr wrap="square" rtlCol="0">
            <a:spAutoFit/>
          </a:bodyPr>
          <a:lstStyle/>
          <a:p>
            <a:r>
              <a:rPr lang="en-US" sz="3300" b="1" smtClean="0">
                <a:solidFill>
                  <a:srgbClr val="0000FF"/>
                </a:solidFill>
              </a:rPr>
              <a:t>…..……</a:t>
            </a:r>
            <a:endParaRPr lang="en-US" sz="3300" b="1">
              <a:solidFill>
                <a:srgbClr val="0000FF"/>
              </a:solidFill>
            </a:endParaRPr>
          </a:p>
        </p:txBody>
      </p:sp>
      <p:sp>
        <p:nvSpPr>
          <p:cNvPr id="12" name="TextBox 11"/>
          <p:cNvSpPr txBox="1"/>
          <p:nvPr/>
        </p:nvSpPr>
        <p:spPr>
          <a:xfrm>
            <a:off x="3885077" y="3213810"/>
            <a:ext cx="1628619" cy="600164"/>
          </a:xfrm>
          <a:prstGeom prst="rect">
            <a:avLst/>
          </a:prstGeom>
          <a:solidFill>
            <a:schemeClr val="bg1"/>
          </a:solidFill>
        </p:spPr>
        <p:txBody>
          <a:bodyPr wrap="square" rtlCol="0">
            <a:spAutoFit/>
          </a:bodyPr>
          <a:lstStyle/>
          <a:p>
            <a:pPr algn="ctr"/>
            <a:r>
              <a:rPr lang="en-US" sz="3300" b="1" smtClean="0">
                <a:solidFill>
                  <a:srgbClr val="0000FF"/>
                </a:solidFill>
              </a:rPr>
              <a:t>…….…..</a:t>
            </a:r>
            <a:endParaRPr lang="en-US" sz="3300" b="1">
              <a:solidFill>
                <a:srgbClr val="0000FF"/>
              </a:solidFill>
            </a:endParaRPr>
          </a:p>
        </p:txBody>
      </p:sp>
      <p:sp>
        <p:nvSpPr>
          <p:cNvPr id="14" name="TextBox 13"/>
          <p:cNvSpPr txBox="1"/>
          <p:nvPr/>
        </p:nvSpPr>
        <p:spPr>
          <a:xfrm>
            <a:off x="7751091" y="3245266"/>
            <a:ext cx="1597625" cy="600164"/>
          </a:xfrm>
          <a:prstGeom prst="rect">
            <a:avLst/>
          </a:prstGeom>
          <a:solidFill>
            <a:schemeClr val="bg1"/>
          </a:solidFill>
        </p:spPr>
        <p:txBody>
          <a:bodyPr wrap="square" rtlCol="0">
            <a:spAutoFit/>
          </a:bodyPr>
          <a:lstStyle/>
          <a:p>
            <a:pPr algn="ctr"/>
            <a:r>
              <a:rPr lang="en-US" sz="3300" b="1" smtClean="0">
                <a:solidFill>
                  <a:srgbClr val="0000FF"/>
                </a:solidFill>
              </a:rPr>
              <a:t>…….…..</a:t>
            </a:r>
            <a:endParaRPr lang="en-US" sz="3300" b="1">
              <a:solidFill>
                <a:srgbClr val="0000FF"/>
              </a:solidFill>
            </a:endParaRPr>
          </a:p>
        </p:txBody>
      </p:sp>
      <p:sp>
        <p:nvSpPr>
          <p:cNvPr id="16" name="TextBox 15"/>
          <p:cNvSpPr txBox="1"/>
          <p:nvPr/>
        </p:nvSpPr>
        <p:spPr>
          <a:xfrm>
            <a:off x="2261532" y="4164767"/>
            <a:ext cx="2515184" cy="600164"/>
          </a:xfrm>
          <a:prstGeom prst="rect">
            <a:avLst/>
          </a:prstGeom>
          <a:solidFill>
            <a:schemeClr val="bg1"/>
          </a:solidFill>
        </p:spPr>
        <p:txBody>
          <a:bodyPr wrap="square" rtlCol="0">
            <a:spAutoFit/>
          </a:bodyPr>
          <a:lstStyle/>
          <a:p>
            <a:pPr algn="ctr"/>
            <a:r>
              <a:rPr lang="en-US" sz="3300" b="1" smtClean="0">
                <a:solidFill>
                  <a:srgbClr val="0000FF"/>
                </a:solidFill>
              </a:rPr>
              <a:t>……………..…..</a:t>
            </a:r>
            <a:endParaRPr lang="en-US" sz="3300" b="1">
              <a:solidFill>
                <a:srgbClr val="0000FF"/>
              </a:solidFill>
            </a:endParaRPr>
          </a:p>
        </p:txBody>
      </p:sp>
      <p:sp>
        <p:nvSpPr>
          <p:cNvPr id="19" name="TextBox 18"/>
          <p:cNvSpPr txBox="1"/>
          <p:nvPr/>
        </p:nvSpPr>
        <p:spPr>
          <a:xfrm>
            <a:off x="1074946" y="5778313"/>
            <a:ext cx="753854" cy="600164"/>
          </a:xfrm>
          <a:prstGeom prst="rect">
            <a:avLst/>
          </a:prstGeom>
          <a:solidFill>
            <a:schemeClr val="bg1"/>
          </a:solidFill>
        </p:spPr>
        <p:txBody>
          <a:bodyPr wrap="square" rtlCol="0">
            <a:spAutoFit/>
          </a:bodyPr>
          <a:lstStyle/>
          <a:p>
            <a:pPr algn="ctr"/>
            <a:r>
              <a:rPr lang="en-US" sz="3300" b="1" smtClean="0">
                <a:solidFill>
                  <a:srgbClr val="0000FF"/>
                </a:solidFill>
              </a:rPr>
              <a:t>…</a:t>
            </a:r>
            <a:endParaRPr lang="en-US" sz="3300" b="1">
              <a:solidFill>
                <a:srgbClr val="0000FF"/>
              </a:solidFill>
            </a:endParaRPr>
          </a:p>
        </p:txBody>
      </p:sp>
      <p:sp>
        <p:nvSpPr>
          <p:cNvPr id="20" name="TextBox 19"/>
          <p:cNvSpPr txBox="1"/>
          <p:nvPr/>
        </p:nvSpPr>
        <p:spPr>
          <a:xfrm>
            <a:off x="6361967" y="4064747"/>
            <a:ext cx="604346" cy="600164"/>
          </a:xfrm>
          <a:prstGeom prst="rect">
            <a:avLst/>
          </a:prstGeom>
          <a:solidFill>
            <a:schemeClr val="bg1"/>
          </a:solidFill>
        </p:spPr>
        <p:txBody>
          <a:bodyPr wrap="square" rtlCol="0">
            <a:spAutoFit/>
          </a:bodyPr>
          <a:lstStyle/>
          <a:p>
            <a:pPr algn="ctr"/>
            <a:r>
              <a:rPr lang="en-US" sz="3300" b="1" smtClean="0">
                <a:solidFill>
                  <a:srgbClr val="0000FF"/>
                </a:solidFill>
              </a:rPr>
              <a:t>…</a:t>
            </a:r>
            <a:endParaRPr lang="en-US" sz="3300" b="1">
              <a:solidFill>
                <a:srgbClr val="0000FF"/>
              </a:solidFill>
            </a:endParaRPr>
          </a:p>
        </p:txBody>
      </p:sp>
      <p:sp>
        <p:nvSpPr>
          <p:cNvPr id="21" name="TextBox 20"/>
          <p:cNvSpPr txBox="1"/>
          <p:nvPr/>
        </p:nvSpPr>
        <p:spPr>
          <a:xfrm>
            <a:off x="4234015" y="4948489"/>
            <a:ext cx="604346" cy="600164"/>
          </a:xfrm>
          <a:prstGeom prst="rect">
            <a:avLst/>
          </a:prstGeom>
          <a:solidFill>
            <a:schemeClr val="bg1"/>
          </a:solidFill>
        </p:spPr>
        <p:txBody>
          <a:bodyPr wrap="square" rtlCol="0">
            <a:spAutoFit/>
          </a:bodyPr>
          <a:lstStyle/>
          <a:p>
            <a:pPr algn="ctr"/>
            <a:r>
              <a:rPr lang="en-US" sz="3300" b="1" smtClean="0">
                <a:solidFill>
                  <a:srgbClr val="0000FF"/>
                </a:solidFill>
              </a:rPr>
              <a:t>…</a:t>
            </a:r>
            <a:endParaRPr lang="en-US" sz="3300" b="1">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8"/>
                                        </p:tgtEl>
                                        <p:attrNameLst>
                                          <p:attrName>ppt_x</p:attrName>
                                        </p:attrNameLst>
                                      </p:cBhvr>
                                      <p:tavLst>
                                        <p:tav tm="0">
                                          <p:val>
                                            <p:strVal val="ppt_x"/>
                                          </p:val>
                                        </p:tav>
                                        <p:tav tm="100000">
                                          <p:val>
                                            <p:strVal val="ppt_x"/>
                                          </p:val>
                                        </p:tav>
                                      </p:tavLst>
                                    </p:anim>
                                    <p:anim calcmode="lin" valueType="num">
                                      <p:cBhvr additive="base">
                                        <p:cTn id="7" dur="1000"/>
                                        <p:tgtEl>
                                          <p:spTgt spid="8"/>
                                        </p:tgtEl>
                                        <p:attrNameLst>
                                          <p:attrName>ppt_y</p:attrName>
                                        </p:attrNameLst>
                                      </p:cBhvr>
                                      <p:tavLst>
                                        <p:tav tm="0">
                                          <p:val>
                                            <p:strVal val="ppt_y"/>
                                          </p:val>
                                        </p:tav>
                                        <p:tav tm="100000">
                                          <p:val>
                                            <p:strVal val="1+ppt_h/2"/>
                                          </p:val>
                                        </p:tav>
                                      </p:tavLst>
                                    </p:anim>
                                    <p:set>
                                      <p:cBhvr>
                                        <p:cTn id="8" dur="1" fill="hold">
                                          <p:stCondLst>
                                            <p:cond delay="9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000"/>
                                        <p:tgtEl>
                                          <p:spTgt spid="10"/>
                                        </p:tgtEl>
                                        <p:attrNameLst>
                                          <p:attrName>ppt_x</p:attrName>
                                        </p:attrNameLst>
                                      </p:cBhvr>
                                      <p:tavLst>
                                        <p:tav tm="0">
                                          <p:val>
                                            <p:strVal val="ppt_x"/>
                                          </p:val>
                                        </p:tav>
                                        <p:tav tm="100000">
                                          <p:val>
                                            <p:strVal val="ppt_x"/>
                                          </p:val>
                                        </p:tav>
                                      </p:tavLst>
                                    </p:anim>
                                    <p:anim calcmode="lin" valueType="num">
                                      <p:cBhvr additive="base">
                                        <p:cTn id="13" dur="1000"/>
                                        <p:tgtEl>
                                          <p:spTgt spid="10"/>
                                        </p:tgtEl>
                                        <p:attrNameLst>
                                          <p:attrName>ppt_y</p:attrName>
                                        </p:attrNameLst>
                                      </p:cBhvr>
                                      <p:tavLst>
                                        <p:tav tm="0">
                                          <p:val>
                                            <p:strVal val="ppt_y"/>
                                          </p:val>
                                        </p:tav>
                                        <p:tav tm="100000">
                                          <p:val>
                                            <p:strVal val="1+ppt_h/2"/>
                                          </p:val>
                                        </p:tav>
                                      </p:tavLst>
                                    </p:anim>
                                    <p:set>
                                      <p:cBhvr>
                                        <p:cTn id="14" dur="1" fill="hold">
                                          <p:stCondLst>
                                            <p:cond delay="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1000"/>
                                        <p:tgtEl>
                                          <p:spTgt spid="11"/>
                                        </p:tgtEl>
                                        <p:attrNameLst>
                                          <p:attrName>ppt_x</p:attrName>
                                        </p:attrNameLst>
                                      </p:cBhvr>
                                      <p:tavLst>
                                        <p:tav tm="0">
                                          <p:val>
                                            <p:strVal val="ppt_x"/>
                                          </p:val>
                                        </p:tav>
                                        <p:tav tm="100000">
                                          <p:val>
                                            <p:strVal val="ppt_x"/>
                                          </p:val>
                                        </p:tav>
                                      </p:tavLst>
                                    </p:anim>
                                    <p:anim calcmode="lin" valueType="num">
                                      <p:cBhvr additive="base">
                                        <p:cTn id="19" dur="1000"/>
                                        <p:tgtEl>
                                          <p:spTgt spid="11"/>
                                        </p:tgtEl>
                                        <p:attrNameLst>
                                          <p:attrName>ppt_y</p:attrName>
                                        </p:attrNameLst>
                                      </p:cBhvr>
                                      <p:tavLst>
                                        <p:tav tm="0">
                                          <p:val>
                                            <p:strVal val="ppt_y"/>
                                          </p:val>
                                        </p:tav>
                                        <p:tav tm="100000">
                                          <p:val>
                                            <p:strVal val="1+ppt_h/2"/>
                                          </p:val>
                                        </p:tav>
                                      </p:tavLst>
                                    </p:anim>
                                    <p:set>
                                      <p:cBhvr>
                                        <p:cTn id="20" dur="1" fill="hold">
                                          <p:stCondLst>
                                            <p:cond delay="9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1000"/>
                                        <p:tgtEl>
                                          <p:spTgt spid="12"/>
                                        </p:tgtEl>
                                        <p:attrNameLst>
                                          <p:attrName>ppt_x</p:attrName>
                                        </p:attrNameLst>
                                      </p:cBhvr>
                                      <p:tavLst>
                                        <p:tav tm="0">
                                          <p:val>
                                            <p:strVal val="ppt_x"/>
                                          </p:val>
                                        </p:tav>
                                        <p:tav tm="100000">
                                          <p:val>
                                            <p:strVal val="ppt_x"/>
                                          </p:val>
                                        </p:tav>
                                      </p:tavLst>
                                    </p:anim>
                                    <p:anim calcmode="lin" valueType="num">
                                      <p:cBhvr additive="base">
                                        <p:cTn id="25" dur="1000"/>
                                        <p:tgtEl>
                                          <p:spTgt spid="12"/>
                                        </p:tgtEl>
                                        <p:attrNameLst>
                                          <p:attrName>ppt_y</p:attrName>
                                        </p:attrNameLst>
                                      </p:cBhvr>
                                      <p:tavLst>
                                        <p:tav tm="0">
                                          <p:val>
                                            <p:strVal val="ppt_y"/>
                                          </p:val>
                                        </p:tav>
                                        <p:tav tm="100000">
                                          <p:val>
                                            <p:strVal val="1+ppt_h/2"/>
                                          </p:val>
                                        </p:tav>
                                      </p:tavLst>
                                    </p:anim>
                                    <p:set>
                                      <p:cBhvr>
                                        <p:cTn id="26" dur="1" fill="hold">
                                          <p:stCondLst>
                                            <p:cond delay="9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1000"/>
                                        <p:tgtEl>
                                          <p:spTgt spid="14"/>
                                        </p:tgtEl>
                                        <p:attrNameLst>
                                          <p:attrName>ppt_x</p:attrName>
                                        </p:attrNameLst>
                                      </p:cBhvr>
                                      <p:tavLst>
                                        <p:tav tm="0">
                                          <p:val>
                                            <p:strVal val="ppt_x"/>
                                          </p:val>
                                        </p:tav>
                                        <p:tav tm="100000">
                                          <p:val>
                                            <p:strVal val="ppt_x"/>
                                          </p:val>
                                        </p:tav>
                                      </p:tavLst>
                                    </p:anim>
                                    <p:anim calcmode="lin" valueType="num">
                                      <p:cBhvr additive="base">
                                        <p:cTn id="31" dur="1000"/>
                                        <p:tgtEl>
                                          <p:spTgt spid="14"/>
                                        </p:tgtEl>
                                        <p:attrNameLst>
                                          <p:attrName>ppt_y</p:attrName>
                                        </p:attrNameLst>
                                      </p:cBhvr>
                                      <p:tavLst>
                                        <p:tav tm="0">
                                          <p:val>
                                            <p:strVal val="ppt_y"/>
                                          </p:val>
                                        </p:tav>
                                        <p:tav tm="100000">
                                          <p:val>
                                            <p:strVal val="1+ppt_h/2"/>
                                          </p:val>
                                        </p:tav>
                                      </p:tavLst>
                                    </p:anim>
                                    <p:set>
                                      <p:cBhvr>
                                        <p:cTn id="32" dur="1" fill="hold">
                                          <p:stCondLst>
                                            <p:cond delay="9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1000"/>
                                        <p:tgtEl>
                                          <p:spTgt spid="16"/>
                                        </p:tgtEl>
                                        <p:attrNameLst>
                                          <p:attrName>ppt_x</p:attrName>
                                        </p:attrNameLst>
                                      </p:cBhvr>
                                      <p:tavLst>
                                        <p:tav tm="0">
                                          <p:val>
                                            <p:strVal val="ppt_x"/>
                                          </p:val>
                                        </p:tav>
                                        <p:tav tm="100000">
                                          <p:val>
                                            <p:strVal val="ppt_x"/>
                                          </p:val>
                                        </p:tav>
                                      </p:tavLst>
                                    </p:anim>
                                    <p:anim calcmode="lin" valueType="num">
                                      <p:cBhvr additive="base">
                                        <p:cTn id="37" dur="1000"/>
                                        <p:tgtEl>
                                          <p:spTgt spid="16"/>
                                        </p:tgtEl>
                                        <p:attrNameLst>
                                          <p:attrName>ppt_y</p:attrName>
                                        </p:attrNameLst>
                                      </p:cBhvr>
                                      <p:tavLst>
                                        <p:tav tm="0">
                                          <p:val>
                                            <p:strVal val="ppt_y"/>
                                          </p:val>
                                        </p:tav>
                                        <p:tav tm="100000">
                                          <p:val>
                                            <p:strVal val="1+ppt_h/2"/>
                                          </p:val>
                                        </p:tav>
                                      </p:tavLst>
                                    </p:anim>
                                    <p:set>
                                      <p:cBhvr>
                                        <p:cTn id="38" dur="1" fill="hold">
                                          <p:stCondLst>
                                            <p:cond delay="9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1000"/>
                                        <p:tgtEl>
                                          <p:spTgt spid="20"/>
                                        </p:tgtEl>
                                        <p:attrNameLst>
                                          <p:attrName>ppt_x</p:attrName>
                                        </p:attrNameLst>
                                      </p:cBhvr>
                                      <p:tavLst>
                                        <p:tav tm="0">
                                          <p:val>
                                            <p:strVal val="ppt_x"/>
                                          </p:val>
                                        </p:tav>
                                        <p:tav tm="100000">
                                          <p:val>
                                            <p:strVal val="ppt_x"/>
                                          </p:val>
                                        </p:tav>
                                      </p:tavLst>
                                    </p:anim>
                                    <p:anim calcmode="lin" valueType="num">
                                      <p:cBhvr additive="base">
                                        <p:cTn id="43" dur="1000"/>
                                        <p:tgtEl>
                                          <p:spTgt spid="20"/>
                                        </p:tgtEl>
                                        <p:attrNameLst>
                                          <p:attrName>ppt_y</p:attrName>
                                        </p:attrNameLst>
                                      </p:cBhvr>
                                      <p:tavLst>
                                        <p:tav tm="0">
                                          <p:val>
                                            <p:strVal val="ppt_y"/>
                                          </p:val>
                                        </p:tav>
                                        <p:tav tm="100000">
                                          <p:val>
                                            <p:strVal val="1+ppt_h/2"/>
                                          </p:val>
                                        </p:tav>
                                      </p:tavLst>
                                    </p:anim>
                                    <p:set>
                                      <p:cBhvr>
                                        <p:cTn id="44" dur="1" fill="hold">
                                          <p:stCondLst>
                                            <p:cond delay="9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1000"/>
                                        <p:tgtEl>
                                          <p:spTgt spid="21"/>
                                        </p:tgtEl>
                                        <p:attrNameLst>
                                          <p:attrName>ppt_x</p:attrName>
                                        </p:attrNameLst>
                                      </p:cBhvr>
                                      <p:tavLst>
                                        <p:tav tm="0">
                                          <p:val>
                                            <p:strVal val="ppt_x"/>
                                          </p:val>
                                        </p:tav>
                                        <p:tav tm="100000">
                                          <p:val>
                                            <p:strVal val="ppt_x"/>
                                          </p:val>
                                        </p:tav>
                                      </p:tavLst>
                                    </p:anim>
                                    <p:anim calcmode="lin" valueType="num">
                                      <p:cBhvr additive="base">
                                        <p:cTn id="49" dur="1000"/>
                                        <p:tgtEl>
                                          <p:spTgt spid="21"/>
                                        </p:tgtEl>
                                        <p:attrNameLst>
                                          <p:attrName>ppt_y</p:attrName>
                                        </p:attrNameLst>
                                      </p:cBhvr>
                                      <p:tavLst>
                                        <p:tav tm="0">
                                          <p:val>
                                            <p:strVal val="ppt_y"/>
                                          </p:val>
                                        </p:tav>
                                        <p:tav tm="100000">
                                          <p:val>
                                            <p:strVal val="1+ppt_h/2"/>
                                          </p:val>
                                        </p:tav>
                                      </p:tavLst>
                                    </p:anim>
                                    <p:set>
                                      <p:cBhvr>
                                        <p:cTn id="50" dur="1" fill="hold">
                                          <p:stCondLst>
                                            <p:cond delay="9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1000"/>
                                        <p:tgtEl>
                                          <p:spTgt spid="19"/>
                                        </p:tgtEl>
                                        <p:attrNameLst>
                                          <p:attrName>ppt_x</p:attrName>
                                        </p:attrNameLst>
                                      </p:cBhvr>
                                      <p:tavLst>
                                        <p:tav tm="0">
                                          <p:val>
                                            <p:strVal val="ppt_x"/>
                                          </p:val>
                                        </p:tav>
                                        <p:tav tm="100000">
                                          <p:val>
                                            <p:strVal val="ppt_x"/>
                                          </p:val>
                                        </p:tav>
                                      </p:tavLst>
                                    </p:anim>
                                    <p:anim calcmode="lin" valueType="num">
                                      <p:cBhvr additive="base">
                                        <p:cTn id="55" dur="1000"/>
                                        <p:tgtEl>
                                          <p:spTgt spid="19"/>
                                        </p:tgtEl>
                                        <p:attrNameLst>
                                          <p:attrName>ppt_y</p:attrName>
                                        </p:attrNameLst>
                                      </p:cBhvr>
                                      <p:tavLst>
                                        <p:tav tm="0">
                                          <p:val>
                                            <p:strVal val="ppt_y"/>
                                          </p:val>
                                        </p:tav>
                                        <p:tav tm="100000">
                                          <p:val>
                                            <p:strVal val="1+ppt_h/2"/>
                                          </p:val>
                                        </p:tav>
                                      </p:tavLst>
                                    </p:anim>
                                    <p:set>
                                      <p:cBhvr>
                                        <p:cTn id="56"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P spid="16"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5640514" cy="553996"/>
          </a:xfrm>
          <a:prstGeom prst="rect">
            <a:avLst/>
          </a:prstGeom>
        </p:spPr>
        <p:txBody>
          <a:bodyPr wrap="none" lIns="91438" tIns="45719" rIns="91438" bIns="45719">
            <a:spAutoFit/>
          </a:bodyPr>
          <a:lstStyle/>
          <a:p>
            <a:pPr algn="just"/>
            <a:r>
              <a:rPr lang="en-US" sz="3000" b="1" smtClean="0">
                <a:solidFill>
                  <a:srgbClr val="002060"/>
                </a:solidFill>
                <a:cs typeface="Arial" pitchFamily="34" charset="0"/>
              </a:rPr>
              <a:t>1. Khái quát về phạm vi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288017" y="1954514"/>
            <a:ext cx="6869528" cy="3586477"/>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Xác định trên H.11.1SGK:</a:t>
            </a:r>
          </a:p>
          <a:p>
            <a:pPr algn="just">
              <a:lnSpc>
                <a:spcPct val="130000"/>
              </a:lnSpc>
            </a:pPr>
            <a:r>
              <a:rPr lang="en-US" sz="3000" b="1" i="1" smtClean="0">
                <a:solidFill>
                  <a:srgbClr val="0000FF"/>
                </a:solidFill>
                <a:cs typeface="Arial" pitchFamily="34" charset="0"/>
              </a:rPr>
              <a:t>+ Hai vịnh biển lớn trong Biển Đông.</a:t>
            </a:r>
          </a:p>
          <a:p>
            <a:pPr algn="just">
              <a:lnSpc>
                <a:spcPct val="130000"/>
              </a:lnSpc>
            </a:pPr>
            <a:r>
              <a:rPr lang="en-US" sz="3000" b="1" i="1" smtClean="0">
                <a:solidFill>
                  <a:srgbClr val="0000FF"/>
                </a:solidFill>
                <a:cs typeface="Arial" pitchFamily="34" charset="0"/>
              </a:rPr>
              <a:t>+ Hai quần đảo xa bờ trên vùng biển Việt Nam.</a:t>
            </a:r>
          </a:p>
          <a:p>
            <a:pPr algn="just">
              <a:lnSpc>
                <a:spcPct val="130000"/>
              </a:lnSpc>
            </a:pPr>
            <a:r>
              <a:rPr lang="en-US" sz="3000" b="1" i="1" smtClean="0">
                <a:solidFill>
                  <a:srgbClr val="0000FF"/>
                </a:solidFill>
                <a:cs typeface="Arial" pitchFamily="34" charset="0"/>
              </a:rPr>
              <a:t>+ Các quốc gia có chung Biển Đông với nước ta.</a:t>
            </a:r>
            <a:endParaRPr lang="en-US" sz="3000" b="1" i="1" dirty="0">
              <a:solidFill>
                <a:srgbClr val="0000FF"/>
              </a:solidFill>
              <a:cs typeface="Arial"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6" y="1353888"/>
            <a:ext cx="1000545" cy="1086608"/>
          </a:xfrm>
          <a:prstGeom prst="rect">
            <a:avLst/>
          </a:prstGeom>
        </p:spPr>
      </p:pic>
      <p:pic>
        <p:nvPicPr>
          <p:cNvPr id="8" name="Picture 2" descr="Địa Lí 8 Bài 24: Vùng biển Việt Nam">
            <a:extLst>
              <a:ext uri="{FF2B5EF4-FFF2-40B4-BE49-F238E27FC236}">
                <a16:creationId xmlns:a16="http://schemas.microsoft.com/office/drawing/2014/main" id="{8FEB79C8-6076-4E13-9336-C737B53C25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96"/>
          <a:stretch/>
        </p:blipFill>
        <p:spPr bwMode="auto">
          <a:xfrm>
            <a:off x="7015655" y="1072816"/>
            <a:ext cx="5176345" cy="570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ịa Lí 8 Bài 24: Vùng biển Việt Nam">
            <a:extLst>
              <a:ext uri="{FF2B5EF4-FFF2-40B4-BE49-F238E27FC236}">
                <a16:creationId xmlns:a16="http://schemas.microsoft.com/office/drawing/2014/main" id="{8FEB79C8-6076-4E13-9336-C737B53C25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96"/>
          <a:stretch/>
        </p:blipFill>
        <p:spPr bwMode="auto">
          <a:xfrm>
            <a:off x="903824" y="174172"/>
            <a:ext cx="6726763" cy="648788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872;p66">
            <a:extLst>
              <a:ext uri="{FF2B5EF4-FFF2-40B4-BE49-F238E27FC236}">
                <a16:creationId xmlns:a16="http://schemas.microsoft.com/office/drawing/2014/main" id="{04A21B5C-5730-4FFF-AFA5-D28B251C7704}"/>
              </a:ext>
            </a:extLst>
          </p:cNvPr>
          <p:cNvSpPr/>
          <p:nvPr/>
        </p:nvSpPr>
        <p:spPr>
          <a:xfrm>
            <a:off x="7630510" y="3060191"/>
            <a:ext cx="4351283" cy="1534003"/>
          </a:xfrm>
          <a:prstGeom prst="roundRect">
            <a:avLst>
              <a:gd name="adj" fmla="val 50000"/>
            </a:avLst>
          </a:prstGeom>
          <a:solidFill>
            <a:schemeClr val="bg1"/>
          </a:solidFill>
          <a:ln w="19050" cap="flat" cmpd="sng">
            <a:solidFill>
              <a:srgbClr val="FFC000"/>
            </a:solidFill>
            <a:prstDash val="solid"/>
            <a:round/>
            <a:headEnd type="none" w="sm" len="sm"/>
            <a:tailEnd type="none" w="sm" len="sm"/>
          </a:ln>
        </p:spPr>
        <p:txBody>
          <a:bodyPr spcFirstLastPara="1" wrap="square" lIns="121897" tIns="121897" rIns="121897" bIns="121897" anchor="ctr" anchorCtr="0">
            <a:noAutofit/>
          </a:bodyPr>
          <a:lstStyle/>
          <a:p>
            <a:pPr algn="ctr"/>
            <a:endParaRPr sz="2100" dirty="0">
              <a:solidFill>
                <a:srgbClr val="FFFFFF"/>
              </a:solidFill>
              <a:latin typeface="Didact Gothic"/>
              <a:ea typeface="Didact Gothic"/>
              <a:cs typeface="Didact Gothic"/>
              <a:sym typeface="Didact Gothic"/>
            </a:endParaRPr>
          </a:p>
        </p:txBody>
      </p:sp>
      <p:sp>
        <p:nvSpPr>
          <p:cNvPr id="9" name="TextBox 8">
            <a:extLst>
              <a:ext uri="{FF2B5EF4-FFF2-40B4-BE49-F238E27FC236}">
                <a16:creationId xmlns:a16="http://schemas.microsoft.com/office/drawing/2014/main" id="{AC321D36-88AC-4077-8158-A035E3646FF4}"/>
              </a:ext>
            </a:extLst>
          </p:cNvPr>
          <p:cNvSpPr txBox="1"/>
          <p:nvPr/>
        </p:nvSpPr>
        <p:spPr>
          <a:xfrm>
            <a:off x="7765994" y="3242993"/>
            <a:ext cx="4168503" cy="1015659"/>
          </a:xfrm>
          <a:prstGeom prst="rect">
            <a:avLst/>
          </a:prstGeom>
          <a:noFill/>
        </p:spPr>
        <p:txBody>
          <a:bodyPr wrap="square" lIns="121917" tIns="60958" rIns="121917" bIns="60958">
            <a:spAutoFit/>
          </a:bodyPr>
          <a:lstStyle/>
          <a:p>
            <a:pPr algn="ctr"/>
            <a:r>
              <a:rPr lang="vi-VN" sz="2900" b="1" i="1" dirty="0" smtClean="0">
                <a:solidFill>
                  <a:srgbClr val="0000FF"/>
                </a:solidFill>
                <a:latin typeface="Calibri" pitchFamily="34" charset="0"/>
                <a:ea typeface="#9Slide03 Roboto Condensed" panose="02000000000000000000" pitchFamily="2" charset="0"/>
                <a:cs typeface="Calibri" pitchFamily="34" charset="0"/>
              </a:rPr>
              <a:t>Xác định vùng biển thuộc chủ quyền nước ta</a:t>
            </a:r>
            <a:endParaRPr lang="vi-VN" sz="2900" b="1" i="1" dirty="0">
              <a:solidFill>
                <a:srgbClr val="0000FF"/>
              </a:solidFill>
              <a:latin typeface="Calibri" pitchFamily="34" charset="0"/>
              <a:ea typeface="#9Slide03 Roboto Condensed" panose="02000000000000000000" pitchFamily="2" charset="0"/>
              <a:cs typeface="Calibri" pitchFamily="34" charset="0"/>
            </a:endParaRPr>
          </a:p>
        </p:txBody>
      </p:sp>
    </p:spTree>
    <p:extLst>
      <p:ext uri="{BB962C8B-B14F-4D97-AF65-F5344CB8AC3E}">
        <p14:creationId xmlns:p14="http://schemas.microsoft.com/office/powerpoint/2010/main" val="187693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5640514" cy="553996"/>
          </a:xfrm>
          <a:prstGeom prst="rect">
            <a:avLst/>
          </a:prstGeom>
        </p:spPr>
        <p:txBody>
          <a:bodyPr wrap="none" lIns="91438" tIns="45719" rIns="91438" bIns="45719">
            <a:spAutoFit/>
          </a:bodyPr>
          <a:lstStyle/>
          <a:p>
            <a:pPr algn="just"/>
            <a:r>
              <a:rPr lang="en-US" sz="3000" b="1" smtClean="0">
                <a:solidFill>
                  <a:srgbClr val="002060"/>
                </a:solidFill>
                <a:cs typeface="Arial" pitchFamily="34" charset="0"/>
              </a:rPr>
              <a:t>1. Khái quát về phạm vi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25088" y="1398527"/>
            <a:ext cx="11625943"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3000" b="1" smtClean="0"/>
              <a:t>- Biển Đông là một biển thuộc Thái Bình Dương.</a:t>
            </a:r>
            <a:endParaRPr lang="en-US" sz="3000" b="1" smtClean="0"/>
          </a:p>
          <a:p>
            <a:pPr algn="just">
              <a:lnSpc>
                <a:spcPct val="150000"/>
              </a:lnSpc>
            </a:pPr>
            <a:r>
              <a:rPr lang="pt-BR" sz="3000" b="1" smtClean="0"/>
              <a:t>- </a:t>
            </a:r>
            <a:r>
              <a:rPr lang="en-US" sz="3000" b="1" smtClean="0"/>
              <a:t>Diện tích khoảng 3</a:t>
            </a:r>
            <a:r>
              <a:rPr lang="vi-VN" sz="3000" b="1" smtClean="0"/>
              <a:t>,</a:t>
            </a:r>
            <a:r>
              <a:rPr lang="en-US" sz="3000" b="1" smtClean="0"/>
              <a:t>44 </a:t>
            </a:r>
            <a:r>
              <a:rPr lang="vi-VN" sz="3000" b="1" smtClean="0">
                <a:latin typeface="Calibri" pitchFamily="34" charset="0"/>
                <a:cs typeface="Calibri" pitchFamily="34" charset="0"/>
              </a:rPr>
              <a:t>triệu</a:t>
            </a:r>
            <a:r>
              <a:rPr lang="en-US" sz="3000" b="1" smtClean="0"/>
              <a:t> km</a:t>
            </a:r>
            <a:r>
              <a:rPr lang="en-US" sz="3000" b="1" baseline="30000" smtClean="0"/>
              <a:t>2</a:t>
            </a:r>
            <a:r>
              <a:rPr lang="en-US" sz="3000" b="1" smtClean="0"/>
              <a:t>, lớn thứ hai ở Thái Bình Dương.</a:t>
            </a:r>
          </a:p>
          <a:p>
            <a:pPr algn="just">
              <a:lnSpc>
                <a:spcPct val="150000"/>
              </a:lnSpc>
            </a:pPr>
            <a:r>
              <a:rPr lang="en-US" sz="3000" b="1" smtClean="0"/>
              <a:t>- Trải rộng từ vĩ độ 3</a:t>
            </a:r>
            <a:r>
              <a:rPr lang="en-US" sz="3000" b="1" baseline="30000" smtClean="0"/>
              <a:t>0</a:t>
            </a:r>
            <a:r>
              <a:rPr lang="en-US" sz="3000" b="1" smtClean="0"/>
              <a:t>N đến vĩ độ 26</a:t>
            </a:r>
            <a:r>
              <a:rPr lang="en-US" sz="3000" b="1" baseline="30000" smtClean="0"/>
              <a:t>0</a:t>
            </a:r>
            <a:r>
              <a:rPr lang="en-US" sz="3000" b="1" smtClean="0"/>
              <a:t>B và từ kinh độ 100</a:t>
            </a:r>
            <a:r>
              <a:rPr lang="en-US" sz="3000" b="1" baseline="30000" smtClean="0"/>
              <a:t>0</a:t>
            </a:r>
            <a:r>
              <a:rPr lang="en-US" sz="3000" b="1" smtClean="0"/>
              <a:t> đến 121</a:t>
            </a:r>
            <a:r>
              <a:rPr lang="en-US" sz="3000" b="1" baseline="30000" smtClean="0"/>
              <a:t>0</a:t>
            </a:r>
            <a:r>
              <a:rPr lang="en-US" sz="3000" b="1" smtClean="0"/>
              <a:t>Đ.</a:t>
            </a:r>
          </a:p>
          <a:p>
            <a:pPr algn="just">
              <a:lnSpc>
                <a:spcPct val="150000"/>
              </a:lnSpc>
            </a:pPr>
            <a:r>
              <a:rPr lang="en-US" sz="3000" b="1" smtClean="0"/>
              <a:t>- Biển Đông tương đối kín.</a:t>
            </a:r>
          </a:p>
          <a:p>
            <a:pPr algn="just">
              <a:lnSpc>
                <a:spcPct val="150000"/>
              </a:lnSpc>
            </a:pPr>
            <a:r>
              <a:rPr lang="en-US" sz="3000" b="1" smtClean="0"/>
              <a:t>- Có tám quốc gia chung Biển Đông với Việt Nam.</a:t>
            </a:r>
            <a:endParaRPr kumimoji="0" lang="en-US" sz="3000" b="1" i="0" u="none" strike="noStrike" cap="none" normalizeH="0" baseline="0" smtClean="0">
              <a:ln>
                <a:noFill/>
              </a:ln>
              <a:solidFill>
                <a:schemeClr val="tx1"/>
              </a:solidFill>
              <a:effectLst/>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77245"/>
            <a:ext cx="7050901" cy="553996"/>
          </a:xfrm>
          <a:prstGeom prst="rect">
            <a:avLst/>
          </a:prstGeom>
        </p:spPr>
        <p:txBody>
          <a:bodyPr wrap="none" lIns="91438" tIns="45719" rIns="91438" bIns="45719">
            <a:spAutoFit/>
          </a:bodyPr>
          <a:lstStyle/>
          <a:p>
            <a:pPr algn="just"/>
            <a:r>
              <a:rPr lang="en-US" sz="3000" b="1"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C:\Users\Administrator\Desktop\Ảnh GA 8\screenshot_8_260.png"/>
          <p:cNvPicPr>
            <a:picLocks noChangeAspect="1" noChangeArrowheads="1"/>
          </p:cNvPicPr>
          <p:nvPr/>
        </p:nvPicPr>
        <p:blipFill>
          <a:blip r:embed="rId3"/>
          <a:srcRect/>
          <a:stretch>
            <a:fillRect/>
          </a:stretch>
        </p:blipFill>
        <p:spPr bwMode="auto">
          <a:xfrm>
            <a:off x="7525077" y="1053002"/>
            <a:ext cx="4619625" cy="5804998"/>
          </a:xfrm>
          <a:prstGeom prst="rect">
            <a:avLst/>
          </a:prstGeom>
          <a:noFill/>
        </p:spPr>
      </p:pic>
      <p:sp>
        <p:nvSpPr>
          <p:cNvPr id="6" name="Rectangle: Rounded Corners 7">
            <a:extLst>
              <a:ext uri="{FF2B5EF4-FFF2-40B4-BE49-F238E27FC236}">
                <a16:creationId xmlns:a16="http://schemas.microsoft.com/office/drawing/2014/main" id="{83943E22-6FC5-4857-96F1-DB4BDF369685}"/>
              </a:ext>
            </a:extLst>
          </p:cNvPr>
          <p:cNvSpPr/>
          <p:nvPr/>
        </p:nvSpPr>
        <p:spPr>
          <a:xfrm>
            <a:off x="288017" y="1954513"/>
            <a:ext cx="6759169" cy="272784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en-US" sz="3000" b="1" i="1" smtClean="0">
                <a:solidFill>
                  <a:srgbClr val="0000FF"/>
                </a:solidFill>
                <a:cs typeface="Arial" pitchFamily="34" charset="0"/>
              </a:rPr>
              <a:t> 	Cho biết diện tích vùng biển Việt Nam chiếm khoảng bao nhiêu phần của Biển Đông và gấp bao nhiêu lần diện tích đất liền?</a:t>
            </a:r>
            <a:endParaRPr lang="en-US" sz="3000" b="1" i="1" dirty="0" smtClean="0">
              <a:solidFill>
                <a:srgbClr val="0000FF"/>
              </a:solidFill>
              <a:cs typeface="Arial"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6" y="1353888"/>
            <a:ext cx="1000545" cy="1086608"/>
          </a:xfrm>
          <a:prstGeom prst="rect">
            <a:avLst/>
          </a:prstGeom>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1"/>
          <p:cNvSpPr>
            <a:spLocks noChangeArrowheads="1"/>
          </p:cNvSpPr>
          <p:nvPr/>
        </p:nvSpPr>
        <p:spPr bwMode="auto">
          <a:xfrm>
            <a:off x="225088" y="1398527"/>
            <a:ext cx="11625943"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3000" b="1" smtClean="0"/>
              <a:t>a. Khái quát về vùng biển Việt Nam</a:t>
            </a:r>
            <a:endParaRPr lang="en-US" sz="3000" b="1" smtClean="0"/>
          </a:p>
          <a:p>
            <a:pPr algn="just">
              <a:lnSpc>
                <a:spcPct val="150000"/>
              </a:lnSpc>
            </a:pPr>
            <a:r>
              <a:rPr lang="pt-BR" sz="3000" b="1" smtClean="0"/>
              <a:t>- Biển Việt Nam có diện tích khoảng 1</a:t>
            </a:r>
            <a:r>
              <a:rPr lang="vi-VN" sz="3000" b="1" smtClean="0">
                <a:latin typeface="Calibri" pitchFamily="34" charset="0"/>
                <a:cs typeface="Calibri" pitchFamily="34" charset="0"/>
              </a:rPr>
              <a:t>triệu</a:t>
            </a:r>
            <a:r>
              <a:rPr lang="en-US" sz="3000" b="1" smtClean="0"/>
              <a:t> km</a:t>
            </a:r>
            <a:r>
              <a:rPr lang="en-US" sz="3000" b="1" baseline="30000" smtClean="0"/>
              <a:t>2</a:t>
            </a:r>
            <a:r>
              <a:rPr lang="en-US" sz="3000" b="1" smtClean="0"/>
              <a:t>.</a:t>
            </a:r>
          </a:p>
          <a:p>
            <a:pPr algn="just">
              <a:lnSpc>
                <a:spcPct val="150000"/>
              </a:lnSpc>
            </a:pPr>
            <a:r>
              <a:rPr lang="en-US" sz="3000" b="1" smtClean="0"/>
              <a:t>- Các vùng biển Việt Nam: nội thủy, lãnh hải, tiếp giáp lãnh hải, vùng đặc quyền kinh tế và vùng thềm lục địa.</a:t>
            </a:r>
            <a:endParaRPr kumimoji="0" lang="en-US" sz="3000" b="1" strike="noStrike" cap="none" normalizeH="0" baseline="0" smtClean="0">
              <a:ln>
                <a:noFill/>
              </a:ln>
              <a:solidFill>
                <a:schemeClr val="tx1"/>
              </a:solidFill>
              <a:effectLst/>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319548" y="1907216"/>
            <a:ext cx="6759169" cy="272784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en-US" sz="3000" b="1" i="1" smtClean="0">
                <a:solidFill>
                  <a:srgbClr val="0000FF"/>
                </a:solidFill>
                <a:cs typeface="Arial" pitchFamily="34" charset="0"/>
              </a:rPr>
              <a:t> 	Dựa vào căn cứ nào để xác định phạm vi, chiều rộng của lãnh hải và các vùng biển khác thuộc vùng biển Việt Nam?</a:t>
            </a:r>
            <a:endParaRPr lang="en-US" sz="3000" b="1" i="1" dirty="0" smtClean="0">
              <a:solidFill>
                <a:srgbClr val="0000FF"/>
              </a:solidFill>
              <a:cs typeface="Arial"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6" y="1353888"/>
            <a:ext cx="1000545" cy="1086608"/>
          </a:xfrm>
          <a:prstGeom prst="rect">
            <a:avLst/>
          </a:prstGeom>
        </p:spPr>
      </p:pic>
      <p:pic>
        <p:nvPicPr>
          <p:cNvPr id="93187" name="Picture 3" descr="C:\Users\Administrator\Desktop\Ảnh GA 8\z4451593230161_e1ce0e65718ee5a0455d33cdba699edc.jpg"/>
          <p:cNvPicPr>
            <a:picLocks noChangeAspect="1" noChangeArrowheads="1"/>
          </p:cNvPicPr>
          <p:nvPr/>
        </p:nvPicPr>
        <p:blipFill>
          <a:blip r:embed="rId4"/>
          <a:srcRect/>
          <a:stretch>
            <a:fillRect/>
          </a:stretch>
        </p:blipFill>
        <p:spPr bwMode="auto">
          <a:xfrm>
            <a:off x="7226300" y="1003300"/>
            <a:ext cx="4965700" cy="5854700"/>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93187"/>
                                        </p:tgtEl>
                                        <p:attrNameLst>
                                          <p:attrName>style.visibility</p:attrName>
                                        </p:attrNameLst>
                                      </p:cBhvr>
                                      <p:to>
                                        <p:strVal val="visible"/>
                                      </p:to>
                                    </p:set>
                                    <p:anim calcmode="lin" valueType="num">
                                      <p:cBhvr>
                                        <p:cTn id="19" dur="1000" fill="hold"/>
                                        <p:tgtEl>
                                          <p:spTgt spid="93187"/>
                                        </p:tgtEl>
                                        <p:attrNameLst>
                                          <p:attrName>ppt_x</p:attrName>
                                        </p:attrNameLst>
                                      </p:cBhvr>
                                      <p:tavLst>
                                        <p:tav tm="0">
                                          <p:val>
                                            <p:strVal val="#ppt_x-.2"/>
                                          </p:val>
                                        </p:tav>
                                        <p:tav tm="100000">
                                          <p:val>
                                            <p:strVal val="#ppt_x"/>
                                          </p:val>
                                        </p:tav>
                                      </p:tavLst>
                                    </p:anim>
                                    <p:anim calcmode="lin" valueType="num">
                                      <p:cBhvr>
                                        <p:cTn id="20" dur="1000" fill="hold"/>
                                        <p:tgtEl>
                                          <p:spTgt spid="9318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1"/>
          <p:cNvSpPr>
            <a:spLocks noChangeArrowheads="1"/>
          </p:cNvSpPr>
          <p:nvPr/>
        </p:nvSpPr>
        <p:spPr bwMode="auto">
          <a:xfrm>
            <a:off x="225088" y="1398527"/>
            <a:ext cx="11625943"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3000" b="1" smtClean="0"/>
              <a:t>a. Khái quát về vùng biển Việt Nam</a:t>
            </a:r>
            <a:endParaRPr lang="en-US" sz="3000" b="1" smtClean="0"/>
          </a:p>
          <a:p>
            <a:pPr algn="just">
              <a:lnSpc>
                <a:spcPct val="150000"/>
              </a:lnSpc>
            </a:pPr>
            <a:r>
              <a:rPr lang="en-US" sz="3000" b="1" smtClean="0"/>
              <a:t>- Đường cơ sở là căn cứ để xác định phạm vi, chiều rộng của lãnh hải và các vùng biển khác.</a:t>
            </a:r>
            <a:endParaRPr kumimoji="0" lang="en-US" sz="3000" b="1" strike="noStrike" cap="none" normalizeH="0" baseline="0" smtClean="0">
              <a:ln>
                <a:noFill/>
              </a:ln>
              <a:solidFill>
                <a:schemeClr val="tx1"/>
              </a:solidFill>
              <a:effectLst/>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51644" y="977245"/>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288017" y="2238233"/>
            <a:ext cx="6522686" cy="331122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Em có biết, ngày 25/12/2000 đã diễn ra sự kiện nổi bật gì liên quan đến vấn đề Biển Đông Việt Nam? Nêu hiểu biết của em về sự kiện này. </a:t>
            </a:r>
            <a:endParaRPr lang="en-US" sz="3000" b="1" i="1" dirty="0" smtClean="0">
              <a:solidFill>
                <a:srgbClr val="0000FF"/>
              </a:solidFill>
              <a:cs typeface="Arial"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3648" y="1424246"/>
            <a:ext cx="1000545" cy="1086608"/>
          </a:xfrm>
          <a:prstGeom prst="rect">
            <a:avLst/>
          </a:prstGeom>
        </p:spPr>
      </p:pic>
      <p:pic>
        <p:nvPicPr>
          <p:cNvPr id="94210" name="Picture 2" descr="C:\Users\Administrator\Desktop\Ảnh GA 8\screenshot_10_268.png"/>
          <p:cNvPicPr>
            <a:picLocks noChangeAspect="1" noChangeArrowheads="1"/>
          </p:cNvPicPr>
          <p:nvPr/>
        </p:nvPicPr>
        <p:blipFill>
          <a:blip r:embed="rId4"/>
          <a:srcRect/>
          <a:stretch>
            <a:fillRect/>
          </a:stretch>
        </p:blipFill>
        <p:spPr bwMode="auto">
          <a:xfrm>
            <a:off x="6968359" y="1086337"/>
            <a:ext cx="5223641" cy="5654457"/>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7"/>
                                        </p:tgtEl>
                                        <p:attrNameLst>
                                          <p:attrName>ppt_x</p:attrName>
                                        </p:attrNameLst>
                                      </p:cBhvr>
                                      <p:tavLst>
                                        <p:tav tm="0">
                                          <p:val>
                                            <p:strVal val="ppt_x"/>
                                          </p:val>
                                        </p:tav>
                                        <p:tav tm="100000">
                                          <p:val>
                                            <p:strVal val="ppt_x-.2"/>
                                          </p:val>
                                        </p:tav>
                                      </p:tavLst>
                                    </p:anim>
                                    <p:anim calcmode="lin" valueType="num">
                                      <p:cBhvr>
                                        <p:cTn id="19" dur="1000"/>
                                        <p:tgtEl>
                                          <p:spTgt spid="7"/>
                                        </p:tgtEl>
                                        <p:attrNameLst>
                                          <p:attrName>ppt_y</p:attrName>
                                        </p:attrNameLst>
                                      </p:cBhvr>
                                      <p:tavLst>
                                        <p:tav tm="0">
                                          <p:val>
                                            <p:strVal val="ppt_y"/>
                                          </p:val>
                                        </p:tav>
                                        <p:tav tm="100000">
                                          <p:val>
                                            <p:strVal val="ppt_y"/>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6"/>
                                        </p:tgtEl>
                                        <p:attrNameLst>
                                          <p:attrName>ppt_x</p:attrName>
                                        </p:attrNameLst>
                                      </p:cBhvr>
                                      <p:tavLst>
                                        <p:tav tm="0">
                                          <p:val>
                                            <p:strVal val="ppt_x"/>
                                          </p:val>
                                        </p:tav>
                                        <p:tav tm="100000">
                                          <p:val>
                                            <p:strVal val="ppt_x-.2"/>
                                          </p:val>
                                        </p:tav>
                                      </p:tavLst>
                                    </p:anim>
                                    <p:anim calcmode="lin" valueType="num">
                                      <p:cBhvr>
                                        <p:cTn id="24" dur="1000"/>
                                        <p:tgtEl>
                                          <p:spTgt spid="6"/>
                                        </p:tgtEl>
                                        <p:attrNameLst>
                                          <p:attrName>ppt_y</p:attrName>
                                        </p:attrNameLst>
                                      </p:cBhvr>
                                      <p:tavLst>
                                        <p:tav tm="0">
                                          <p:val>
                                            <p:strVal val="ppt_y"/>
                                          </p:val>
                                        </p:tav>
                                        <p:tav tm="100000">
                                          <p:val>
                                            <p:strVal val="ppt_y"/>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8"/>
            <a:ext cx="12187269" cy="6858767"/>
          </a:xfrm>
          <a:prstGeom prst="rect">
            <a:avLst/>
          </a:prstGeom>
        </p:spPr>
      </p:pic>
      <p:pic>
        <p:nvPicPr>
          <p:cNvPr id="146" name="Picture 1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968" y="-136798"/>
            <a:ext cx="1168595" cy="1168595"/>
          </a:xfrm>
          <a:prstGeom prst="rect">
            <a:avLst/>
          </a:prstGeom>
        </p:spPr>
      </p:pic>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3" y="-354275"/>
            <a:ext cx="1061107" cy="1061107"/>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250" y="499918"/>
            <a:ext cx="1127571" cy="1127571"/>
          </a:xfrm>
          <a:prstGeom prst="rect">
            <a:avLst/>
          </a:prstGeom>
        </p:spPr>
      </p:pic>
      <p:pic>
        <p:nvPicPr>
          <p:cNvPr id="149" name="Picture 1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1" y="-2213083"/>
            <a:ext cx="1761897" cy="6059949"/>
          </a:xfrm>
          <a:prstGeom prst="rect">
            <a:avLst/>
          </a:prstGeom>
        </p:spPr>
      </p:pic>
      <p:pic>
        <p:nvPicPr>
          <p:cNvPr id="150" name="Picture 1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939" y="3846866"/>
            <a:ext cx="647700" cy="904875"/>
          </a:xfrm>
          <a:prstGeom prst="rect">
            <a:avLst/>
          </a:prstGeom>
        </p:spPr>
      </p:pic>
      <p:pic>
        <p:nvPicPr>
          <p:cNvPr id="159" name="Picture 15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9569" y="56997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703" y="-671549"/>
            <a:ext cx="609600" cy="609600"/>
          </a:xfrm>
          <a:prstGeom prst="rect">
            <a:avLst/>
          </a:prstGeom>
        </p:spPr>
      </p:pic>
      <p:sp>
        <p:nvSpPr>
          <p:cNvPr id="3" name="Rectangle 2"/>
          <p:cNvSpPr/>
          <p:nvPr/>
        </p:nvSpPr>
        <p:spPr>
          <a:xfrm>
            <a:off x="3342873" y="625602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4599" y="461391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p:cNvSpPr/>
          <p:nvPr/>
        </p:nvSpPr>
        <p:spPr>
          <a:xfrm>
            <a:off x="0" y="61630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13" cstate="print">
            <a:extLst>
              <a:ext uri="{BEBA8EAE-BF5A-486C-A8C5-ECC9F3942E4B}">
                <a14:imgProps xmlns:a14="http://schemas.microsoft.com/office/drawing/2010/main">
                  <a14:imgLayer>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394323" y="5449790"/>
            <a:ext cx="1003484" cy="10837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Tài liệu bán\New folder\Ảnh\vinh-ha-long-1.jpg"/>
          <p:cNvPicPr>
            <a:picLocks noChangeAspect="1" noChangeArrowheads="1"/>
          </p:cNvPicPr>
          <p:nvPr/>
        </p:nvPicPr>
        <p:blipFill>
          <a:blip r:embed="rId14"/>
          <a:srcRect/>
          <a:stretch>
            <a:fillRect/>
          </a:stretch>
        </p:blipFill>
        <p:spPr bwMode="auto">
          <a:xfrm>
            <a:off x="5470627" y="1466191"/>
            <a:ext cx="5376042" cy="3925616"/>
          </a:xfrm>
          <a:prstGeom prst="rect">
            <a:avLst/>
          </a:prstGeom>
          <a:noFill/>
        </p:spPr>
      </p:pic>
      <p:pic>
        <p:nvPicPr>
          <p:cNvPr id="22" name="mau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7673" y="718924"/>
            <a:ext cx="2651990" cy="2651990"/>
          </a:xfrm>
          <a:prstGeom prst="rect">
            <a:avLst/>
          </a:prstGeom>
        </p:spPr>
      </p:pic>
      <p:pic>
        <p:nvPicPr>
          <p:cNvPr id="23" name="mau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53801" y="1101606"/>
            <a:ext cx="2633741" cy="2639810"/>
          </a:xfrm>
          <a:prstGeom prst="rect">
            <a:avLst/>
          </a:prstGeom>
        </p:spPr>
      </p:pic>
      <p:pic>
        <p:nvPicPr>
          <p:cNvPr id="24" name="mau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16715" y="740979"/>
            <a:ext cx="2639810" cy="2639810"/>
          </a:xfrm>
          <a:prstGeom prst="rect">
            <a:avLst/>
          </a:prstGeom>
        </p:spPr>
      </p:pic>
      <p:pic>
        <p:nvPicPr>
          <p:cNvPr id="25" name="mau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319751" y="3015236"/>
            <a:ext cx="2651990" cy="2651990"/>
          </a:xfrm>
          <a:prstGeom prst="rect">
            <a:avLst/>
          </a:prstGeom>
        </p:spPr>
      </p:pic>
      <p:pic>
        <p:nvPicPr>
          <p:cNvPr id="26" name="mau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600467" y="3376188"/>
            <a:ext cx="2633741" cy="2639810"/>
          </a:xfrm>
          <a:prstGeom prst="rect">
            <a:avLst/>
          </a:prstGeom>
        </p:spPr>
      </p:pic>
      <p:pic>
        <p:nvPicPr>
          <p:cNvPr id="27" name="mau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874468" y="3013967"/>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1"/>
          <p:cNvSpPr>
            <a:spLocks noChangeArrowheads="1"/>
          </p:cNvSpPr>
          <p:nvPr/>
        </p:nvSpPr>
        <p:spPr bwMode="auto">
          <a:xfrm>
            <a:off x="225088" y="1398527"/>
            <a:ext cx="11625943"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3000" b="1" i="1" u="sng" smtClean="0"/>
              <a:t>a. Khái quát về vùng biển Việt Nam</a:t>
            </a:r>
            <a:endParaRPr lang="en-US" sz="3000" b="1" smtClean="0"/>
          </a:p>
          <a:p>
            <a:pPr algn="just">
              <a:lnSpc>
                <a:spcPct val="150000"/>
              </a:lnSpc>
            </a:pPr>
            <a:r>
              <a:rPr lang="en-US" sz="3000" b="1" smtClean="0"/>
              <a:t>- Hai vịnh biển quan trọng là vịnh Thái Lan và vịnh Bắc Bộ.</a:t>
            </a:r>
          </a:p>
          <a:p>
            <a:pPr algn="just">
              <a:lnSpc>
                <a:spcPct val="150000"/>
              </a:lnSpc>
            </a:pPr>
            <a:r>
              <a:rPr lang="pt-BR" sz="3000" b="1" smtClean="0"/>
              <a:t>- Ngày 25/12/2000: kí kết hiệp định về phân định lãnh hải, vùng đặc quyền kinh tế và thềm lục địa của Việt Nam và Trung Quốc trong vịnh Bắc Bộ. </a:t>
            </a:r>
            <a:endParaRPr lang="en-US" sz="3000" b="1" smtClean="0"/>
          </a:p>
          <a:p>
            <a:pPr algn="just">
              <a:lnSpc>
                <a:spcPct val="150000"/>
              </a:lnSpc>
            </a:pPr>
            <a:r>
              <a:rPr lang="nl-NL" sz="3000" b="1" smtClean="0"/>
              <a:t>- Đường phân định vịnh Bắc Bộ giữa Việt Nam và Trung Quốc được xác định qua 21 điểm nối tuần tự với nhau bằng các đoạn thẳng.</a:t>
            </a:r>
            <a:endParaRPr lang="en-US" sz="3000" b="1" smtClean="0"/>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 calcmode="lin" valueType="num">
                                      <p:cBhvr>
                                        <p:cTn id="14"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288017" y="1954513"/>
            <a:ext cx="6412327" cy="2696315"/>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Kể tên và xác định trên bản đồ các vùng biển thuộc vùng biển Việt Nam ở Biển Đông; hai vịnh biển lớn trong vùng biển Việt Nam.</a:t>
            </a:r>
            <a:endParaRPr lang="en-US" sz="3000" b="1" i="1" dirty="0" smtClean="0">
              <a:solidFill>
                <a:srgbClr val="0000FF"/>
              </a:solidFill>
              <a:cs typeface="Arial"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369654"/>
            <a:ext cx="1000545" cy="1086608"/>
          </a:xfrm>
          <a:prstGeom prst="rect">
            <a:avLst/>
          </a:prstGeom>
        </p:spPr>
      </p:pic>
      <p:pic>
        <p:nvPicPr>
          <p:cNvPr id="12" name="Picture 2" descr="Địa Lí 8 Bài 24: Vùng biển Việt Nam">
            <a:extLst>
              <a:ext uri="{FF2B5EF4-FFF2-40B4-BE49-F238E27FC236}">
                <a16:creationId xmlns:a16="http://schemas.microsoft.com/office/drawing/2014/main" id="{8FEB79C8-6076-4E13-9336-C737B53C25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96"/>
          <a:stretch/>
        </p:blipFill>
        <p:spPr bwMode="auto">
          <a:xfrm>
            <a:off x="7015655" y="1072816"/>
            <a:ext cx="5176345" cy="570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419381" y="2017577"/>
            <a:ext cx="11283873" cy="116705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Kể tên và xác định trên hình dưới đây các vùng biển thuộc vùng biển Việt Nam ở Biển Đông</a:t>
            </a:r>
            <a:endParaRPr lang="en-US" sz="3000" b="1" i="1" dirty="0" smtClean="0">
              <a:solidFill>
                <a:srgbClr val="0000FF"/>
              </a:solidFill>
              <a:cs typeface="Arial"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3426" y="1369654"/>
            <a:ext cx="1000545" cy="1086608"/>
          </a:xfrm>
          <a:prstGeom prst="rect">
            <a:avLst/>
          </a:prstGeom>
        </p:spPr>
      </p:pic>
      <p:pic>
        <p:nvPicPr>
          <p:cNvPr id="10" name="image501.jpg"/>
          <p:cNvPicPr/>
          <p:nvPr/>
        </p:nvPicPr>
        <p:blipFill>
          <a:blip r:embed="rId4">
            <a:extLst>
              <a:ext uri="{BEBA8EAE-BF5A-486C-A8C5-ECC9F3942E4B}">
                <a14:imgProps xmlns:a14="http://schemas.microsoft.com/office/drawing/2010/main">
                  <a14:imgLayer>
                    <a14:imgEffect>
                      <a14:sharpenSoften amount="50000"/>
                    </a14:imgEffect>
                  </a14:imgLayer>
                </a14:imgProps>
              </a:ext>
            </a:extLst>
          </a:blip>
          <a:srcRect/>
          <a:stretch>
            <a:fillRect/>
          </a:stretch>
        </p:blipFill>
        <p:spPr>
          <a:xfrm>
            <a:off x="441434" y="3247697"/>
            <a:ext cx="11556814" cy="3558778"/>
          </a:xfrm>
          <a:prstGeom prst="rect">
            <a:avLst/>
          </a:prstGeom>
          <a:ln/>
        </p:spPr>
      </p:pic>
      <p:sp>
        <p:nvSpPr>
          <p:cNvPr id="11" name="TextBox 10"/>
          <p:cNvSpPr txBox="1"/>
          <p:nvPr/>
        </p:nvSpPr>
        <p:spPr>
          <a:xfrm>
            <a:off x="4887310" y="6353503"/>
            <a:ext cx="6731876" cy="430887"/>
          </a:xfrm>
          <a:prstGeom prst="rect">
            <a:avLst/>
          </a:prstGeom>
          <a:solidFill>
            <a:schemeClr val="bg1"/>
          </a:solidFill>
        </p:spPr>
        <p:txBody>
          <a:bodyPr wrap="square" rtlCol="0">
            <a:spAutoFit/>
          </a:bodyPr>
          <a:lstStyle/>
          <a:p>
            <a:pPr algn="ctr"/>
            <a:r>
              <a:rPr lang="en-US" sz="2200" b="1" smtClean="0">
                <a:solidFill>
                  <a:srgbClr val="0000FF"/>
                </a:solidFill>
              </a:rPr>
              <a:t>Sơ đồ mặt cắt khái quát các vùng biển Việt Nam</a:t>
            </a:r>
            <a:endParaRPr lang="en-US" sz="2200" b="1">
              <a:solidFill>
                <a:srgbClr val="0000FF"/>
              </a:solidFill>
            </a:endParaRPr>
          </a:p>
        </p:txBody>
      </p:sp>
      <p:sp>
        <p:nvSpPr>
          <p:cNvPr id="12" name="Rectangle: Rounded Corners 7">
            <a:extLst>
              <a:ext uri="{FF2B5EF4-FFF2-40B4-BE49-F238E27FC236}">
                <a16:creationId xmlns:a16="http://schemas.microsoft.com/office/drawing/2014/main" id="{83943E22-6FC5-4857-96F1-DB4BDF369685}"/>
              </a:ext>
            </a:extLst>
          </p:cNvPr>
          <p:cNvSpPr/>
          <p:nvPr/>
        </p:nvSpPr>
        <p:spPr>
          <a:xfrm>
            <a:off x="440417" y="2043849"/>
            <a:ext cx="11283873" cy="116705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Trình bày các khái niệm: nội thủy, lãnh hải, vùng tiếp giáp lãnh hải, vùng đặc quyền kinh tế và thềm lục địa của Việt Nam.</a:t>
            </a:r>
            <a:endParaRPr lang="en-US" sz="3000" b="1" i="1" dirty="0" smtClean="0">
              <a:solidFill>
                <a:srgbClr val="0000FF"/>
              </a:solidFill>
              <a:cs typeface="Arial" pitchFamily="34" charset="0"/>
            </a:endParaRPr>
          </a:p>
        </p:txBody>
      </p:sp>
      <p:pic>
        <p:nvPicPr>
          <p:cNvPr id="14" name="Picture 13">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83904" y="1364395"/>
            <a:ext cx="1000545" cy="1086608"/>
          </a:xfrm>
          <a:prstGeom prst="rect">
            <a:avLst/>
          </a:prstGeom>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ppt_x</p:attrName>
                                        </p:attrNameLst>
                                      </p:cBhvr>
                                      <p:tavLst>
                                        <p:tav tm="0">
                                          <p:val>
                                            <p:strVal val="#ppt_x-.2"/>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
                                        </p:tgtEl>
                                      </p:cBhvr>
                                    </p:animEffect>
                                  </p:childTnLst>
                                </p:cTn>
                              </p:par>
                              <p:par>
                                <p:cTn id="22" presetID="2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ppt_x</p:attrName>
                                        </p:attrNameLst>
                                      </p:cBhvr>
                                      <p:tavLst>
                                        <p:tav tm="0">
                                          <p:val>
                                            <p:strVal val="#ppt_x-.2"/>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7"/>
                                        </p:tgtEl>
                                        <p:attrNameLst>
                                          <p:attrName>ppt_x</p:attrName>
                                        </p:attrNameLst>
                                      </p:cBhvr>
                                      <p:tavLst>
                                        <p:tav tm="0">
                                          <p:val>
                                            <p:strVal val="ppt_x"/>
                                          </p:val>
                                        </p:tav>
                                        <p:tav tm="100000">
                                          <p:val>
                                            <p:strVal val="ppt_x-.2"/>
                                          </p:val>
                                        </p:tav>
                                      </p:tavLst>
                                    </p:anim>
                                    <p:anim calcmode="lin" valueType="num">
                                      <p:cBhvr>
                                        <p:cTn id="31" dur="1000"/>
                                        <p:tgtEl>
                                          <p:spTgt spid="7"/>
                                        </p:tgtEl>
                                        <p:attrNameLst>
                                          <p:attrName>ppt_y</p:attrName>
                                        </p:attrNameLst>
                                      </p:cBhvr>
                                      <p:tavLst>
                                        <p:tav tm="0">
                                          <p:val>
                                            <p:strVal val="ppt_y"/>
                                          </p:val>
                                        </p:tav>
                                        <p:tav tm="100000">
                                          <p:val>
                                            <p:strVal val="ppt_y"/>
                                          </p:val>
                                        </p:tav>
                                      </p:tavLst>
                                    </p:anim>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29" presetClass="exit" presetSubtype="0" fill="hold" grpId="1" nodeType="withEffect">
                                  <p:stCondLst>
                                    <p:cond delay="0"/>
                                  </p:stCondLst>
                                  <p:childTnLst>
                                    <p:anim calcmode="lin" valueType="num">
                                      <p:cBhvr>
                                        <p:cTn id="35" dur="1000"/>
                                        <p:tgtEl>
                                          <p:spTgt spid="6"/>
                                        </p:tgtEl>
                                        <p:attrNameLst>
                                          <p:attrName>ppt_x</p:attrName>
                                        </p:attrNameLst>
                                      </p:cBhvr>
                                      <p:tavLst>
                                        <p:tav tm="0">
                                          <p:val>
                                            <p:strVal val="ppt_x"/>
                                          </p:val>
                                        </p:tav>
                                        <p:tav tm="100000">
                                          <p:val>
                                            <p:strVal val="ppt_x-.2"/>
                                          </p:val>
                                        </p:tav>
                                      </p:tavLst>
                                    </p:anim>
                                    <p:anim calcmode="lin" valueType="num">
                                      <p:cBhvr>
                                        <p:cTn id="36" dur="1000"/>
                                        <p:tgtEl>
                                          <p:spTgt spid="6"/>
                                        </p:tgtEl>
                                        <p:attrNameLst>
                                          <p:attrName>ppt_y</p:attrName>
                                        </p:attrNameLst>
                                      </p:cBhvr>
                                      <p:tavLst>
                                        <p:tav tm="0">
                                          <p:val>
                                            <p:strVal val="ppt_y"/>
                                          </p:val>
                                        </p:tav>
                                        <p:tav tm="100000">
                                          <p:val>
                                            <p:strVal val="ppt_y"/>
                                          </p:val>
                                        </p:tav>
                                      </p:tavLst>
                                    </p:anim>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ppt_x</p:attrName>
                                        </p:attrNameLst>
                                      </p:cBhvr>
                                      <p:tavLst>
                                        <p:tav tm="0">
                                          <p:val>
                                            <p:strVal val="#ppt_x-.2"/>
                                          </p:val>
                                        </p:tav>
                                        <p:tav tm="100000">
                                          <p:val>
                                            <p:strVal val="#ppt_x"/>
                                          </p:val>
                                        </p:tav>
                                      </p:tavLst>
                                    </p:anim>
                                    <p:anim calcmode="lin" valueType="num">
                                      <p:cBhvr>
                                        <p:cTn id="4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4"/>
                                        </p:tgtEl>
                                      </p:cBhvr>
                                    </p:animEffect>
                                  </p:childTnLst>
                                </p:cTn>
                              </p:par>
                              <p:par>
                                <p:cTn id="46" presetID="29"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ppt_x</p:attrName>
                                        </p:attrNameLst>
                                      </p:cBhvr>
                                      <p:tavLst>
                                        <p:tav tm="0">
                                          <p:val>
                                            <p:strVal val="#ppt_x-.2"/>
                                          </p:val>
                                        </p:tav>
                                        <p:tav tm="100000">
                                          <p:val>
                                            <p:strVal val="#ppt_x"/>
                                          </p:val>
                                        </p:tav>
                                      </p:tavLst>
                                    </p:anim>
                                    <p:anim calcmode="lin" valueType="num">
                                      <p:cBhvr>
                                        <p:cTn id="4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xit" presetSubtype="0" fill="hold" nodeType="clickEffect">
                                  <p:stCondLst>
                                    <p:cond delay="0"/>
                                  </p:stCondLst>
                                  <p:childTnLst>
                                    <p:anim calcmode="lin" valueType="num">
                                      <p:cBhvr>
                                        <p:cTn id="54" dur="1000"/>
                                        <p:tgtEl>
                                          <p:spTgt spid="14"/>
                                        </p:tgtEl>
                                        <p:attrNameLst>
                                          <p:attrName>ppt_x</p:attrName>
                                        </p:attrNameLst>
                                      </p:cBhvr>
                                      <p:tavLst>
                                        <p:tav tm="0">
                                          <p:val>
                                            <p:strVal val="ppt_x"/>
                                          </p:val>
                                        </p:tav>
                                        <p:tav tm="100000">
                                          <p:val>
                                            <p:strVal val="ppt_x-.2"/>
                                          </p:val>
                                        </p:tav>
                                      </p:tavLst>
                                    </p:anim>
                                    <p:anim calcmode="lin" valueType="num">
                                      <p:cBhvr>
                                        <p:cTn id="55" dur="1000"/>
                                        <p:tgtEl>
                                          <p:spTgt spid="14"/>
                                        </p:tgtEl>
                                        <p:attrNameLst>
                                          <p:attrName>ppt_y</p:attrName>
                                        </p:attrNameLst>
                                      </p:cBhvr>
                                      <p:tavLst>
                                        <p:tav tm="0">
                                          <p:val>
                                            <p:strVal val="ppt_y"/>
                                          </p:val>
                                        </p:tav>
                                        <p:tav tm="100000">
                                          <p:val>
                                            <p:strVal val="ppt_y"/>
                                          </p:val>
                                        </p:tav>
                                      </p:tavLst>
                                    </p:anim>
                                    <p:animEffect transition="out" filter="fade">
                                      <p:cBhvr>
                                        <p:cTn id="56" dur="1000"/>
                                        <p:tgtEl>
                                          <p:spTgt spid="14"/>
                                        </p:tgtEl>
                                      </p:cBhvr>
                                    </p:animEffect>
                                    <p:set>
                                      <p:cBhvr>
                                        <p:cTn id="57" dur="1" fill="hold">
                                          <p:stCondLst>
                                            <p:cond delay="999"/>
                                          </p:stCondLst>
                                        </p:cTn>
                                        <p:tgtEl>
                                          <p:spTgt spid="14"/>
                                        </p:tgtEl>
                                        <p:attrNameLst>
                                          <p:attrName>style.visibility</p:attrName>
                                        </p:attrNameLst>
                                      </p:cBhvr>
                                      <p:to>
                                        <p:strVal val="hidden"/>
                                      </p:to>
                                    </p:set>
                                  </p:childTnLst>
                                </p:cTn>
                              </p:par>
                              <p:par>
                                <p:cTn id="58" presetID="29" presetClass="exit" presetSubtype="0" fill="hold" grpId="1" nodeType="withEffect">
                                  <p:stCondLst>
                                    <p:cond delay="0"/>
                                  </p:stCondLst>
                                  <p:childTnLst>
                                    <p:anim calcmode="lin" valueType="num">
                                      <p:cBhvr>
                                        <p:cTn id="59" dur="1000"/>
                                        <p:tgtEl>
                                          <p:spTgt spid="12"/>
                                        </p:tgtEl>
                                        <p:attrNameLst>
                                          <p:attrName>ppt_x</p:attrName>
                                        </p:attrNameLst>
                                      </p:cBhvr>
                                      <p:tavLst>
                                        <p:tav tm="0">
                                          <p:val>
                                            <p:strVal val="ppt_x"/>
                                          </p:val>
                                        </p:tav>
                                        <p:tav tm="100000">
                                          <p:val>
                                            <p:strVal val="ppt_x-.2"/>
                                          </p:val>
                                        </p:tav>
                                      </p:tavLst>
                                    </p:anim>
                                    <p:anim calcmode="lin" valueType="num">
                                      <p:cBhvr>
                                        <p:cTn id="60" dur="1000"/>
                                        <p:tgtEl>
                                          <p:spTgt spid="12"/>
                                        </p:tgtEl>
                                        <p:attrNameLst>
                                          <p:attrName>ppt_y</p:attrName>
                                        </p:attrNameLst>
                                      </p:cBhvr>
                                      <p:tavLst>
                                        <p:tav tm="0">
                                          <p:val>
                                            <p:strVal val="ppt_y"/>
                                          </p:val>
                                        </p:tav>
                                        <p:tav tm="100000">
                                          <p:val>
                                            <p:strVal val="ppt_y"/>
                                          </p:val>
                                        </p:tav>
                                      </p:tavLst>
                                    </p:anim>
                                    <p:animEffect transition="out" filter="fade">
                                      <p:cBhvr>
                                        <p:cTn id="61" dur="1000"/>
                                        <p:tgtEl>
                                          <p:spTgt spid="12"/>
                                        </p:tgtEl>
                                      </p:cBhvr>
                                    </p:animEffect>
                                    <p:set>
                                      <p:cBhvr>
                                        <p:cTn id="6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1" grpId="0"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p:cNvSpPr>
          <p:nvPr/>
        </p:nvSpPr>
        <p:spPr bwMode="auto">
          <a:xfrm>
            <a:off x="225088" y="1398527"/>
            <a:ext cx="11625943"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000" b="1" i="1" u="sng" smtClean="0"/>
              <a:t>b. Các vùng biển của Việt Nam ở Biển Đông</a:t>
            </a:r>
            <a:endParaRPr lang="en-US" sz="3000" b="1" smtClean="0"/>
          </a:p>
          <a:p>
            <a:pPr algn="just">
              <a:lnSpc>
                <a:spcPct val="150000"/>
              </a:lnSpc>
            </a:pPr>
            <a:r>
              <a:rPr lang="en-US" sz="3000" b="1" smtClean="0"/>
              <a:t>- Nội thuỷ là vùng nước tiếp giáp với bờ biển, ở phía trong đường cơ sở và là bộ phận lãnh thổ của Việt Nam.</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p:cNvSpPr>
          <p:nvPr/>
        </p:nvSpPr>
        <p:spPr bwMode="auto">
          <a:xfrm>
            <a:off x="225088" y="1398527"/>
            <a:ext cx="11625943"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000" b="1" i="1" u="sng" smtClean="0"/>
              <a:t>b. Các vùng biển của Việt Nam ở Biển Đông</a:t>
            </a:r>
            <a:endParaRPr lang="en-US" sz="3000" b="1" smtClean="0"/>
          </a:p>
          <a:p>
            <a:pPr algn="just">
              <a:lnSpc>
                <a:spcPct val="150000"/>
              </a:lnSpc>
            </a:pPr>
            <a:r>
              <a:rPr lang="en-US" sz="3000" b="1" smtClean="0"/>
              <a:t>- Lãnh hải là vùng biển có chiều rộng 12 hải lí tính từ đường cơ sở ra phía biển. Ranh giới ngoài của lãnh hải là biên giới quốc gia trên biển của Việt Nam.</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p:cTn id="7"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p:cNvSpPr>
          <p:nvPr/>
        </p:nvSpPr>
        <p:spPr bwMode="auto">
          <a:xfrm>
            <a:off x="225088" y="1398527"/>
            <a:ext cx="11625943"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000" b="1" i="1" u="sng" smtClean="0"/>
              <a:t>b. Các vùng biển của Việt Nam ở Biển Đông</a:t>
            </a:r>
            <a:endParaRPr lang="en-US" sz="3000" b="1" smtClean="0"/>
          </a:p>
          <a:p>
            <a:pPr algn="just">
              <a:lnSpc>
                <a:spcPct val="150000"/>
              </a:lnSpc>
            </a:pPr>
            <a:r>
              <a:rPr lang="en-US" sz="3000" b="1" smtClean="0"/>
              <a:t>- Vùng tiếp giáp lãnh hải là vùng biển tiếp liền và nằm ngoài lãnh hải Việt Nam, có chiều rộng 12 hải lí tính từ ranh giới ngoài của lãnh hải.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p:cTn id="7"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p:cNvSpPr>
          <p:nvPr/>
        </p:nvSpPr>
        <p:spPr bwMode="auto">
          <a:xfrm>
            <a:off x="225088" y="1398527"/>
            <a:ext cx="11625943"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000" b="1" i="1" u="sng" smtClean="0"/>
              <a:t>b. Các vùng biển của Việt Nam ở Biển Đông</a:t>
            </a:r>
            <a:endParaRPr lang="en-US" sz="3000" b="1" smtClean="0"/>
          </a:p>
          <a:p>
            <a:pPr algn="just">
              <a:lnSpc>
                <a:spcPct val="150000"/>
              </a:lnSpc>
            </a:pPr>
            <a:r>
              <a:rPr lang="en-US" sz="3000" b="1" smtClean="0"/>
              <a:t>- Vùng đặc quyền kinh tế là vùng biển tiếp liền và nằm ngoài lãnh hải Việt Nam, hợp với lãnh hải thành một vùng biển có chiều rộng 200 hải lí tính từ đường cơ sở.</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p:cTn id="7"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288017" y="1954513"/>
            <a:ext cx="11283873" cy="867515"/>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Nêu các cách xác định thềm lục địa trên vùng biển Việt Nam.</a:t>
            </a:r>
            <a:endParaRPr lang="en-US" sz="3000" b="1" i="1" dirty="0" smtClean="0">
              <a:solidFill>
                <a:srgbClr val="0000FF"/>
              </a:solidFill>
              <a:cs typeface="Arial"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369654"/>
            <a:ext cx="1000545" cy="1086608"/>
          </a:xfrm>
          <a:prstGeom prst="rect">
            <a:avLst/>
          </a:prstGeom>
        </p:spPr>
      </p:pic>
      <p:pic>
        <p:nvPicPr>
          <p:cNvPr id="10" name="image501.jpg"/>
          <p:cNvPicPr/>
          <p:nvPr/>
        </p:nvPicPr>
        <p:blipFill>
          <a:blip r:embed="rId4">
            <a:extLst>
              <a:ext uri="{BEBA8EAE-BF5A-486C-A8C5-ECC9F3942E4B}">
                <a14:imgProps xmlns:a14="http://schemas.microsoft.com/office/drawing/2010/main">
                  <a14:imgLayer>
                    <a14:imgEffect>
                      <a14:sharpenSoften amount="50000"/>
                    </a14:imgEffect>
                  </a14:imgLayer>
                </a14:imgProps>
              </a:ext>
            </a:extLst>
          </a:blip>
          <a:srcRect/>
          <a:stretch>
            <a:fillRect/>
          </a:stretch>
        </p:blipFill>
        <p:spPr>
          <a:xfrm>
            <a:off x="441434" y="3042745"/>
            <a:ext cx="11556814" cy="3763730"/>
          </a:xfrm>
          <a:prstGeom prst="rect">
            <a:avLst/>
          </a:prstGeom>
          <a:ln/>
        </p:spPr>
      </p:pic>
      <p:sp>
        <p:nvSpPr>
          <p:cNvPr id="11" name="TextBox 10"/>
          <p:cNvSpPr txBox="1"/>
          <p:nvPr/>
        </p:nvSpPr>
        <p:spPr>
          <a:xfrm>
            <a:off x="4887310" y="6353503"/>
            <a:ext cx="6731876" cy="430887"/>
          </a:xfrm>
          <a:prstGeom prst="rect">
            <a:avLst/>
          </a:prstGeom>
          <a:solidFill>
            <a:schemeClr val="bg1"/>
          </a:solidFill>
        </p:spPr>
        <p:txBody>
          <a:bodyPr wrap="square" rtlCol="0">
            <a:spAutoFit/>
          </a:bodyPr>
          <a:lstStyle/>
          <a:p>
            <a:pPr algn="ctr"/>
            <a:r>
              <a:rPr lang="en-US" sz="2200" b="1" smtClean="0">
                <a:solidFill>
                  <a:srgbClr val="0000FF"/>
                </a:solidFill>
              </a:rPr>
              <a:t>Sơ đồ mặt cắt khái quát các vùng biển Việt Nam</a:t>
            </a:r>
            <a:endParaRPr lang="en-US" sz="2200" b="1">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p:cNvSpPr>
          <p:nvPr/>
        </p:nvSpPr>
        <p:spPr bwMode="auto">
          <a:xfrm>
            <a:off x="225088" y="1398527"/>
            <a:ext cx="11625943"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000" b="1" i="1" u="sng" smtClean="0"/>
              <a:t>b. Các vùng biển của Việt Nam ở Biển Đông</a:t>
            </a:r>
            <a:endParaRPr lang="en-US" sz="3000" b="1" smtClean="0"/>
          </a:p>
          <a:p>
            <a:pPr algn="just">
              <a:lnSpc>
                <a:spcPct val="150000"/>
              </a:lnSpc>
            </a:pPr>
            <a:r>
              <a:rPr lang="en-US" sz="3000" b="1" smtClean="0"/>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p:cTn id="7"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ùng biển Việt Nam (theo công ước Luật biển quốc tế UNCLOS).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5766" y="7883"/>
            <a:ext cx="12265572" cy="68382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15927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b="1" dirty="0" err="1" smtClean="0">
                <a:solidFill>
                  <a:schemeClr val="bg1"/>
                </a:solidFill>
              </a:rPr>
              <a:t>Câu</a:t>
            </a:r>
            <a:r>
              <a:rPr lang="en-US" sz="4000" b="1" dirty="0" smtClean="0">
                <a:solidFill>
                  <a:schemeClr val="bg1"/>
                </a:solidFill>
              </a:rPr>
              <a:t> 1</a:t>
            </a:r>
            <a:r>
              <a:rPr lang="en-US" sz="4000" b="1" smtClean="0">
                <a:solidFill>
                  <a:schemeClr val="bg1"/>
                </a:solidFill>
              </a:rPr>
              <a:t>. Quần đảo Hoàng Sa và Trường Sa lần lượt thuộc tỉnh, thành phố nào của nước ta?</a:t>
            </a:r>
            <a:endParaRPr lang="en-US" sz="4000" b="1" dirty="0">
              <a:solidFill>
                <a:schemeClr val="bg1"/>
              </a:solidFill>
            </a:endParaRPr>
          </a:p>
        </p:txBody>
      </p:sp>
      <p:sp>
        <p:nvSpPr>
          <p:cNvPr id="50" name="Snip Diagonal Corner Rectangle 49"/>
          <p:cNvSpPr/>
          <p:nvPr/>
        </p:nvSpPr>
        <p:spPr>
          <a:xfrm>
            <a:off x="2458995" y="3496971"/>
            <a:ext cx="6252519" cy="108739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bg1"/>
                </a:solidFill>
              </a:rPr>
              <a:t>Đáp</a:t>
            </a:r>
            <a:r>
              <a:rPr lang="en-US" sz="3500" b="1" dirty="0">
                <a:solidFill>
                  <a:schemeClr val="bg1"/>
                </a:solidFill>
              </a:rPr>
              <a:t> </a:t>
            </a:r>
            <a:r>
              <a:rPr lang="en-US" sz="3500" b="1" dirty="0" err="1" smtClean="0">
                <a:solidFill>
                  <a:schemeClr val="bg1"/>
                </a:solidFill>
              </a:rPr>
              <a:t>án</a:t>
            </a:r>
            <a:r>
              <a:rPr lang="en-US" sz="3500" b="1" smtClean="0">
                <a:solidFill>
                  <a:schemeClr val="bg1"/>
                </a:solidFill>
              </a:rPr>
              <a:t>: Đà Nẵng và Khánh Hòa</a:t>
            </a:r>
            <a:endParaRPr lang="en-US" sz="35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657850"/>
            <a:ext cx="2762250" cy="120015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551846" y="1666733"/>
            <a:ext cx="6522686" cy="359494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Em có biết, ngày </a:t>
            </a:r>
            <a:r>
              <a:rPr lang="en-US" sz="3000" b="1" i="1" smtClean="0">
                <a:solidFill>
                  <a:srgbClr val="0000FF"/>
                </a:solidFill>
                <a:cs typeface="Arial" pitchFamily="34" charset="0"/>
              </a:rPr>
              <a:t>25/12/2000 </a:t>
            </a:r>
            <a:r>
              <a:rPr lang="en-US" sz="3000" b="1" i="1" smtClean="0">
                <a:solidFill>
                  <a:srgbClr val="0000FF"/>
                </a:solidFill>
                <a:cs typeface="Arial" pitchFamily="34" charset="0"/>
              </a:rPr>
              <a:t>đã diễn ra sự kiện nổi bật gì liên quan đến vấn đề Biển Đông Việt Nam? Nêu hiểu biết của em về sự kiện này. </a:t>
            </a:r>
            <a:endParaRPr lang="en-US" sz="3000" b="1" i="1" dirty="0" smtClean="0">
              <a:solidFill>
                <a:srgbClr val="0000FF"/>
              </a:solidFill>
              <a:cs typeface="Arial"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369654"/>
            <a:ext cx="1000545" cy="1086608"/>
          </a:xfrm>
          <a:prstGeom prst="rect">
            <a:avLst/>
          </a:prstGeom>
        </p:spPr>
      </p:pic>
      <p:pic>
        <p:nvPicPr>
          <p:cNvPr id="94210" name="Picture 2" descr="C:\Users\Administrator\Desktop\Ảnh GA 8\screenshot_10_268.png"/>
          <p:cNvPicPr>
            <a:picLocks noChangeAspect="1" noChangeArrowheads="1"/>
          </p:cNvPicPr>
          <p:nvPr/>
        </p:nvPicPr>
        <p:blipFill>
          <a:blip r:embed="rId4"/>
          <a:srcRect/>
          <a:stretch>
            <a:fillRect/>
          </a:stretch>
        </p:blipFill>
        <p:spPr bwMode="auto">
          <a:xfrm>
            <a:off x="6968359" y="1086337"/>
            <a:ext cx="5223641" cy="5654457"/>
          </a:xfrm>
          <a:prstGeom prst="rect">
            <a:avLst/>
          </a:prstGeom>
          <a:noFill/>
        </p:spPr>
      </p:pic>
      <p:sp>
        <p:nvSpPr>
          <p:cNvPr id="8" name="Rectangle: Rounded Corners 7">
            <a:extLst>
              <a:ext uri="{FF2B5EF4-FFF2-40B4-BE49-F238E27FC236}">
                <a16:creationId xmlns:a16="http://schemas.microsoft.com/office/drawing/2014/main" id="{83943E22-6FC5-4857-96F1-DB4BDF369685}"/>
              </a:ext>
            </a:extLst>
          </p:cNvPr>
          <p:cNvSpPr/>
          <p:nvPr/>
        </p:nvSpPr>
        <p:spPr>
          <a:xfrm>
            <a:off x="440417" y="2106913"/>
            <a:ext cx="6522686" cy="221283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Là công dân Việt Nam, em cần phải làm gì để bảo vệ toàn vẹn chủ quyền biển - đảo Việt Nam?</a:t>
            </a:r>
            <a:endParaRPr lang="en-US" sz="3000" b="1" i="1" dirty="0" smtClean="0">
              <a:solidFill>
                <a:srgbClr val="0000FF"/>
              </a:solidFill>
              <a:cs typeface="Arial" pitchFamily="34" charset="0"/>
            </a:endParaRPr>
          </a:p>
        </p:txBody>
      </p:sp>
      <p:pic>
        <p:nvPicPr>
          <p:cNvPr id="10" name="Picture 9">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52400" y="1522054"/>
            <a:ext cx="1000545" cy="1086608"/>
          </a:xfrm>
          <a:prstGeom prst="rect">
            <a:avLst/>
          </a:prstGeom>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7"/>
                                        </p:tgtEl>
                                        <p:attrNameLst>
                                          <p:attrName>ppt_x</p:attrName>
                                        </p:attrNameLst>
                                      </p:cBhvr>
                                      <p:tavLst>
                                        <p:tav tm="0">
                                          <p:val>
                                            <p:strVal val="ppt_x"/>
                                          </p:val>
                                        </p:tav>
                                        <p:tav tm="100000">
                                          <p:val>
                                            <p:strVal val="ppt_x-.2"/>
                                          </p:val>
                                        </p:tav>
                                      </p:tavLst>
                                    </p:anim>
                                    <p:anim calcmode="lin" valueType="num">
                                      <p:cBhvr>
                                        <p:cTn id="19" dur="1000"/>
                                        <p:tgtEl>
                                          <p:spTgt spid="7"/>
                                        </p:tgtEl>
                                        <p:attrNameLst>
                                          <p:attrName>ppt_y</p:attrName>
                                        </p:attrNameLst>
                                      </p:cBhvr>
                                      <p:tavLst>
                                        <p:tav tm="0">
                                          <p:val>
                                            <p:strVal val="ppt_y"/>
                                          </p:val>
                                        </p:tav>
                                        <p:tav tm="100000">
                                          <p:val>
                                            <p:strVal val="ppt_y"/>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6"/>
                                        </p:tgtEl>
                                        <p:attrNameLst>
                                          <p:attrName>ppt_x</p:attrName>
                                        </p:attrNameLst>
                                      </p:cBhvr>
                                      <p:tavLst>
                                        <p:tav tm="0">
                                          <p:val>
                                            <p:strVal val="ppt_x"/>
                                          </p:val>
                                        </p:tav>
                                        <p:tav tm="100000">
                                          <p:val>
                                            <p:strVal val="ppt_x-.2"/>
                                          </p:val>
                                        </p:tav>
                                      </p:tavLst>
                                    </p:anim>
                                    <p:anim calcmode="lin" valueType="num">
                                      <p:cBhvr>
                                        <p:cTn id="24" dur="1000"/>
                                        <p:tgtEl>
                                          <p:spTgt spid="6"/>
                                        </p:tgtEl>
                                        <p:attrNameLst>
                                          <p:attrName>ppt_y</p:attrName>
                                        </p:attrNameLst>
                                      </p:cBhvr>
                                      <p:tavLst>
                                        <p:tav tm="0">
                                          <p:val>
                                            <p:strVal val="ppt_y"/>
                                          </p:val>
                                        </p:tav>
                                        <p:tav tm="100000">
                                          <p:val>
                                            <p:strVal val="ppt_y"/>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ppt_x</p:attrName>
                                        </p:attrNameLst>
                                      </p:cBhvr>
                                      <p:tavLst>
                                        <p:tav tm="0">
                                          <p:val>
                                            <p:strVal val="#ppt_x-.2"/>
                                          </p:val>
                                        </p:tav>
                                        <p:tav tm="100000">
                                          <p:val>
                                            <p:strVal val="#ppt_x"/>
                                          </p:val>
                                        </p:tav>
                                      </p:tavLst>
                                    </p:anim>
                                    <p:anim calcmode="lin" valueType="num">
                                      <p:cBhvr>
                                        <p:cTn id="3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ppt_x</p:attrName>
                                        </p:attrNameLst>
                                      </p:cBhvr>
                                      <p:tavLst>
                                        <p:tav tm="0">
                                          <p:val>
                                            <p:strVal val="#ppt_x-.2"/>
                                          </p:val>
                                        </p:tav>
                                        <p:tav tm="100000">
                                          <p:val>
                                            <p:strVal val="#ppt_x"/>
                                          </p:val>
                                        </p:tav>
                                      </p:tavLst>
                                    </p:anim>
                                    <p:anim calcmode="lin" valueType="num">
                                      <p:cBhvr>
                                        <p:cTn id="3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0"/>
                                        </p:tgtEl>
                                        <p:attrNameLst>
                                          <p:attrName>ppt_x</p:attrName>
                                        </p:attrNameLst>
                                      </p:cBhvr>
                                      <p:tavLst>
                                        <p:tav tm="0">
                                          <p:val>
                                            <p:strVal val="ppt_x"/>
                                          </p:val>
                                        </p:tav>
                                        <p:tav tm="100000">
                                          <p:val>
                                            <p:strVal val="ppt_x-.2"/>
                                          </p:val>
                                        </p:tav>
                                      </p:tavLst>
                                    </p:anim>
                                    <p:anim calcmode="lin" valueType="num">
                                      <p:cBhvr>
                                        <p:cTn id="43" dur="1000"/>
                                        <p:tgtEl>
                                          <p:spTgt spid="10"/>
                                        </p:tgtEl>
                                        <p:attrNameLst>
                                          <p:attrName>ppt_y</p:attrName>
                                        </p:attrNameLst>
                                      </p:cBhvr>
                                      <p:tavLst>
                                        <p:tav tm="0">
                                          <p:val>
                                            <p:strVal val="ppt_y"/>
                                          </p:val>
                                        </p:tav>
                                        <p:tav tm="100000">
                                          <p:val>
                                            <p:strVal val="ppt_y"/>
                                          </p:val>
                                        </p:tav>
                                      </p:tavLst>
                                    </p:anim>
                                    <p:animEffect transition="out" filter="fade">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8"/>
                                        </p:tgtEl>
                                        <p:attrNameLst>
                                          <p:attrName>ppt_x</p:attrName>
                                        </p:attrNameLst>
                                      </p:cBhvr>
                                      <p:tavLst>
                                        <p:tav tm="0">
                                          <p:val>
                                            <p:strVal val="ppt_x"/>
                                          </p:val>
                                        </p:tav>
                                        <p:tav tm="100000">
                                          <p:val>
                                            <p:strVal val="ppt_x-.2"/>
                                          </p:val>
                                        </p:tav>
                                      </p:tavLst>
                                    </p:anim>
                                    <p:anim calcmode="lin" valueType="num">
                                      <p:cBhvr>
                                        <p:cTn id="48" dur="1000"/>
                                        <p:tgtEl>
                                          <p:spTgt spid="8"/>
                                        </p:tgtEl>
                                        <p:attrNameLst>
                                          <p:attrName>ppt_y</p:attrName>
                                        </p:attrNameLst>
                                      </p:cBhvr>
                                      <p:tavLst>
                                        <p:tav tm="0">
                                          <p:val>
                                            <p:strVal val="ppt_y"/>
                                          </p:val>
                                        </p:tav>
                                        <p:tav tm="100000">
                                          <p:val>
                                            <p:strVal val="ppt_y"/>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050901"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Các vùng biển của Việt Nam ở Biển Đông</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p:cNvSpPr>
          <p:nvPr/>
        </p:nvSpPr>
        <p:spPr bwMode="auto">
          <a:xfrm>
            <a:off x="225088" y="1357583"/>
            <a:ext cx="11625943"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000" b="1" i="1" u="sng" smtClean="0"/>
              <a:t>b. Các vùng biển của Việt Nam ở Biển Đông</a:t>
            </a:r>
            <a:endParaRPr lang="en-US" sz="3000" b="1" smtClean="0"/>
          </a:p>
          <a:p>
            <a:pPr algn="just">
              <a:lnSpc>
                <a:spcPct val="150000"/>
              </a:lnSpc>
            </a:pPr>
            <a:r>
              <a:rPr lang="nl-NL" sz="3000" b="1" smtClean="0"/>
              <a:t>- Đường phân định vịnh Bắc Bộ giữa Việt Nam và Trung Quốc được xác định qua 21 điểm nối tuần tự với nhau bằng các đoạn thẳng.</a:t>
            </a:r>
            <a:endParaRPr lang="en-US" sz="3000" b="1"/>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p:cTn id="7"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591305" cy="954105"/>
          </a:xfrm>
          <a:prstGeom prst="rect">
            <a:avLst/>
          </a:prstGeom>
        </p:spPr>
        <p:txBody>
          <a:bodyPr wrap="none" lIns="91438" tIns="45719" rIns="91438" bIns="45719">
            <a:spAutoFit/>
          </a:bodyPr>
          <a:lstStyle/>
          <a:p>
            <a:pPr algn="just"/>
            <a:r>
              <a:rPr lang="en-US" sz="2800" b="1" u="sng" smtClean="0">
                <a:solidFill>
                  <a:srgbClr val="002060"/>
                </a:solidFill>
                <a:cs typeface="Arial" pitchFamily="34" charset="0"/>
              </a:rPr>
              <a:t>3. Đặc điểm tự nhiên của vùng biển đảo Việt Nam</a:t>
            </a:r>
          </a:p>
          <a:p>
            <a:pPr algn="just"/>
            <a:r>
              <a:rPr lang="en-US" sz="2800" b="1" i="1" u="sng" smtClean="0">
                <a:solidFill>
                  <a:srgbClr val="002060"/>
                </a:solidFill>
                <a:cs typeface="Arial" pitchFamily="34" charset="0"/>
              </a:rPr>
              <a:t>a. Địa hình</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130630" y="2755130"/>
            <a:ext cx="7231867" cy="161193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latin typeface="Calibri" pitchFamily="34" charset="0"/>
                <a:cs typeface="Calibri" pitchFamily="34" charset="0"/>
              </a:rPr>
              <a:t>     Kể </a:t>
            </a:r>
            <a:r>
              <a:rPr lang="en-US" sz="2800" b="1" i="1" dirty="0" smtClean="0">
                <a:solidFill>
                  <a:srgbClr val="0000FF"/>
                </a:solidFill>
                <a:latin typeface="Calibri" pitchFamily="34" charset="0"/>
                <a:cs typeface="Calibri" pitchFamily="34" charset="0"/>
              </a:rPr>
              <a:t>tên các dạng địa hình ven biển nước ta. Xác định sự phân bố các dạng địa hình </a:t>
            </a:r>
            <a:r>
              <a:rPr lang="en-US" sz="2800" b="1" i="1" smtClean="0">
                <a:solidFill>
                  <a:srgbClr val="0000FF"/>
                </a:solidFill>
                <a:latin typeface="Calibri" pitchFamily="34" charset="0"/>
                <a:cs typeface="Calibri" pitchFamily="34" charset="0"/>
              </a:rPr>
              <a:t>đó.</a:t>
            </a:r>
            <a:endParaRPr lang="en-US" sz="2800" b="1" i="1" dirty="0" smtClean="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96520" y="2011149"/>
            <a:ext cx="907065" cy="985087"/>
          </a:xfrm>
          <a:prstGeom prst="rect">
            <a:avLst/>
          </a:prstGeom>
        </p:spPr>
      </p:pic>
      <p:pic>
        <p:nvPicPr>
          <p:cNvPr id="12" name="Picture 2" descr="C:\Users\Administrator\Desktop\Ảnh GA 8\H.2.1.jpg"/>
          <p:cNvPicPr>
            <a:picLocks noChangeAspect="1" noChangeArrowheads="1"/>
          </p:cNvPicPr>
          <p:nvPr/>
        </p:nvPicPr>
        <p:blipFill>
          <a:blip r:embed="rId4"/>
          <a:srcRect/>
          <a:stretch>
            <a:fillRect/>
          </a:stretch>
        </p:blipFill>
        <p:spPr bwMode="auto">
          <a:xfrm>
            <a:off x="7792872" y="1082386"/>
            <a:ext cx="4336121" cy="5775614"/>
          </a:xfrm>
          <a:prstGeom prst="rect">
            <a:avLst/>
          </a:prstGeom>
          <a:noFill/>
        </p:spPr>
      </p:pic>
      <p:sp>
        <p:nvSpPr>
          <p:cNvPr id="14" name="Rectangle 1"/>
          <p:cNvSpPr>
            <a:spLocks noChangeArrowheads="1"/>
          </p:cNvSpPr>
          <p:nvPr/>
        </p:nvSpPr>
        <p:spPr bwMode="auto">
          <a:xfrm>
            <a:off x="299554" y="1793764"/>
            <a:ext cx="11625943" cy="1405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000" b="1" smtClean="0"/>
              <a:t>- Địa hình ven biển nước ta rất đa dạng: vịnh cửa sông, bờ biển mài mòn, tam giác châu, bãi cát phẳng, đầm phá, vũng vịnh nước sâu…</a:t>
            </a:r>
            <a:endParaRPr lang="en-US" sz="3000" b="1"/>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7"/>
                                        </p:tgtEl>
                                        <p:attrNameLst>
                                          <p:attrName>ppt_x</p:attrName>
                                        </p:attrNameLst>
                                      </p:cBhvr>
                                      <p:tavLst>
                                        <p:tav tm="0">
                                          <p:val>
                                            <p:strVal val="ppt_x"/>
                                          </p:val>
                                        </p:tav>
                                        <p:tav tm="100000">
                                          <p:val>
                                            <p:strVal val="ppt_x-.2"/>
                                          </p:val>
                                        </p:tav>
                                      </p:tavLst>
                                    </p:anim>
                                    <p:anim calcmode="lin" valueType="num">
                                      <p:cBhvr>
                                        <p:cTn id="19" dur="1000"/>
                                        <p:tgtEl>
                                          <p:spTgt spid="7"/>
                                        </p:tgtEl>
                                        <p:attrNameLst>
                                          <p:attrName>ppt_y</p:attrName>
                                        </p:attrNameLst>
                                      </p:cBhvr>
                                      <p:tavLst>
                                        <p:tav tm="0">
                                          <p:val>
                                            <p:strVal val="ppt_y"/>
                                          </p:val>
                                        </p:tav>
                                        <p:tav tm="100000">
                                          <p:val>
                                            <p:strVal val="ppt_y"/>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2" presetClass="exit" presetSubtype="4" fill="hold" nodeType="withEffect">
                                  <p:stCondLst>
                                    <p:cond delay="0"/>
                                  </p:stCondLst>
                                  <p:childTnLst>
                                    <p:anim calcmode="lin" valueType="num">
                                      <p:cBhvr additive="base">
                                        <p:cTn id="23" dur="1000"/>
                                        <p:tgtEl>
                                          <p:spTgt spid="12"/>
                                        </p:tgtEl>
                                        <p:attrNameLst>
                                          <p:attrName>ppt_x</p:attrName>
                                        </p:attrNameLst>
                                      </p:cBhvr>
                                      <p:tavLst>
                                        <p:tav tm="0">
                                          <p:val>
                                            <p:strVal val="ppt_x"/>
                                          </p:val>
                                        </p:tav>
                                        <p:tav tm="100000">
                                          <p:val>
                                            <p:strVal val="ppt_x"/>
                                          </p:val>
                                        </p:tav>
                                      </p:tavLst>
                                    </p:anim>
                                    <p:anim calcmode="lin" valueType="num">
                                      <p:cBhvr additive="base">
                                        <p:cTn id="24" dur="1000"/>
                                        <p:tgtEl>
                                          <p:spTgt spid="12"/>
                                        </p:tgtEl>
                                        <p:attrNameLst>
                                          <p:attrName>ppt_y</p:attrName>
                                        </p:attrNameLst>
                                      </p:cBhvr>
                                      <p:tavLst>
                                        <p:tav tm="0">
                                          <p:val>
                                            <p:strVal val="ppt_y"/>
                                          </p:val>
                                        </p:tav>
                                        <p:tav tm="100000">
                                          <p:val>
                                            <p:strVal val="1+ppt_h/2"/>
                                          </p:val>
                                        </p:tav>
                                      </p:tavLst>
                                    </p:anim>
                                    <p:set>
                                      <p:cBhvr>
                                        <p:cTn id="25" dur="1" fill="hold">
                                          <p:stCondLst>
                                            <p:cond delay="999"/>
                                          </p:stCondLst>
                                        </p:cTn>
                                        <p:tgtEl>
                                          <p:spTgt spid="12"/>
                                        </p:tgtEl>
                                        <p:attrNameLst>
                                          <p:attrName>style.visibility</p:attrName>
                                        </p:attrNameLst>
                                      </p:cBhvr>
                                      <p:to>
                                        <p:strVal val="hidden"/>
                                      </p:to>
                                    </p:set>
                                  </p:childTnLst>
                                </p:cTn>
                              </p:par>
                              <p:par>
                                <p:cTn id="26" presetID="29" presetClass="exit" presetSubtype="0" fill="hold" grpId="1" nodeType="withEffect">
                                  <p:stCondLst>
                                    <p:cond delay="0"/>
                                  </p:stCondLst>
                                  <p:childTnLst>
                                    <p:anim calcmode="lin" valueType="num">
                                      <p:cBhvr>
                                        <p:cTn id="27" dur="1000"/>
                                        <p:tgtEl>
                                          <p:spTgt spid="6"/>
                                        </p:tgtEl>
                                        <p:attrNameLst>
                                          <p:attrName>ppt_x</p:attrName>
                                        </p:attrNameLst>
                                      </p:cBhvr>
                                      <p:tavLst>
                                        <p:tav tm="0">
                                          <p:val>
                                            <p:strVal val="ppt_x"/>
                                          </p:val>
                                        </p:tav>
                                        <p:tav tm="100000">
                                          <p:val>
                                            <p:strVal val="ppt_x-.2"/>
                                          </p:val>
                                        </p:tav>
                                      </p:tavLst>
                                    </p:anim>
                                    <p:anim calcmode="lin" valueType="num">
                                      <p:cBhvr>
                                        <p:cTn id="28" dur="1000"/>
                                        <p:tgtEl>
                                          <p:spTgt spid="6"/>
                                        </p:tgtEl>
                                        <p:attrNameLst>
                                          <p:attrName>ppt_y</p:attrName>
                                        </p:attrNameLst>
                                      </p:cBhvr>
                                      <p:tavLst>
                                        <p:tav tm="0">
                                          <p:val>
                                            <p:strVal val="ppt_y"/>
                                          </p:val>
                                        </p:tav>
                                        <p:tav tm="100000">
                                          <p:val>
                                            <p:strVal val="ppt_y"/>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 calcmode="lin" valueType="num">
                                      <p:cBhvr>
                                        <p:cTn id="35"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36"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Ảnh GA 8\images2347440_T30.jpg"/>
          <p:cNvPicPr>
            <a:picLocks noChangeAspect="1" noChangeArrowheads="1"/>
          </p:cNvPicPr>
          <p:nvPr/>
        </p:nvPicPr>
        <p:blipFill>
          <a:blip r:embed="rId2"/>
          <a:srcRect/>
          <a:stretch>
            <a:fillRect/>
          </a:stretch>
        </p:blipFill>
        <p:spPr bwMode="auto">
          <a:xfrm>
            <a:off x="157646" y="174271"/>
            <a:ext cx="4850767" cy="2884240"/>
          </a:xfrm>
          <a:prstGeom prst="rect">
            <a:avLst/>
          </a:prstGeom>
          <a:noFill/>
        </p:spPr>
      </p:pic>
      <p:pic>
        <p:nvPicPr>
          <p:cNvPr id="1027" name="Picture 3" descr="C:\Users\Administrator\Desktop\Ảnh GA 8\MuiNeVNExpress4914615421892629-6522-7261-1682677519.jpg"/>
          <p:cNvPicPr>
            <a:picLocks noChangeAspect="1" noChangeArrowheads="1"/>
          </p:cNvPicPr>
          <p:nvPr/>
        </p:nvPicPr>
        <p:blipFill>
          <a:blip r:embed="rId3" cstate="print"/>
          <a:srcRect/>
          <a:stretch>
            <a:fillRect/>
          </a:stretch>
        </p:blipFill>
        <p:spPr bwMode="auto">
          <a:xfrm>
            <a:off x="7001642" y="4130572"/>
            <a:ext cx="4888187" cy="2749605"/>
          </a:xfrm>
          <a:prstGeom prst="rect">
            <a:avLst/>
          </a:prstGeom>
          <a:noFill/>
        </p:spPr>
      </p:pic>
      <p:pic>
        <p:nvPicPr>
          <p:cNvPr id="1028" name="Picture 4" descr="C:\Users\Administrator\Desktop\Ảnh GA 8\53_big.jpg"/>
          <p:cNvPicPr>
            <a:picLocks noChangeAspect="1" noChangeArrowheads="1"/>
          </p:cNvPicPr>
          <p:nvPr/>
        </p:nvPicPr>
        <p:blipFill>
          <a:blip r:embed="rId4"/>
          <a:srcRect/>
          <a:stretch>
            <a:fillRect/>
          </a:stretch>
        </p:blipFill>
        <p:spPr bwMode="auto">
          <a:xfrm>
            <a:off x="4014295" y="2392584"/>
            <a:ext cx="4451788" cy="2733398"/>
          </a:xfrm>
          <a:prstGeom prst="rect">
            <a:avLst/>
          </a:prstGeom>
          <a:noFill/>
        </p:spPr>
      </p:pic>
      <p:sp>
        <p:nvSpPr>
          <p:cNvPr id="6" name="TextBox 5"/>
          <p:cNvSpPr txBox="1"/>
          <p:nvPr/>
        </p:nvSpPr>
        <p:spPr>
          <a:xfrm>
            <a:off x="5502165" y="961697"/>
            <a:ext cx="3805607" cy="446276"/>
          </a:xfrm>
          <a:prstGeom prst="rect">
            <a:avLst/>
          </a:prstGeom>
          <a:solidFill>
            <a:srgbClr val="00B0F0"/>
          </a:solidFill>
        </p:spPr>
        <p:txBody>
          <a:bodyPr wrap="square" rtlCol="0">
            <a:spAutoFit/>
          </a:bodyPr>
          <a:lstStyle/>
          <a:p>
            <a:pPr algn="ctr"/>
            <a:r>
              <a:rPr lang="en-US" sz="2300" b="1" smtClean="0">
                <a:solidFill>
                  <a:schemeClr val="bg1"/>
                </a:solidFill>
              </a:rPr>
              <a:t>Cửa biển Sa Cần (Quảng Ngãi)</a:t>
            </a:r>
            <a:endParaRPr lang="en-US" sz="2300" b="1">
              <a:solidFill>
                <a:schemeClr val="bg1"/>
              </a:solidFill>
            </a:endParaRPr>
          </a:p>
        </p:txBody>
      </p:sp>
      <p:sp>
        <p:nvSpPr>
          <p:cNvPr id="7" name="TextBox 6"/>
          <p:cNvSpPr txBox="1"/>
          <p:nvPr/>
        </p:nvSpPr>
        <p:spPr>
          <a:xfrm>
            <a:off x="3620814" y="5370786"/>
            <a:ext cx="2979682" cy="446276"/>
          </a:xfrm>
          <a:prstGeom prst="rect">
            <a:avLst/>
          </a:prstGeom>
          <a:solidFill>
            <a:srgbClr val="00B0F0"/>
          </a:solidFill>
        </p:spPr>
        <p:txBody>
          <a:bodyPr wrap="square" rtlCol="0">
            <a:spAutoFit/>
          </a:bodyPr>
          <a:lstStyle/>
          <a:p>
            <a:pPr algn="ctr"/>
            <a:r>
              <a:rPr lang="en-US" sz="2300" b="1" smtClean="0">
                <a:solidFill>
                  <a:schemeClr val="bg1"/>
                </a:solidFill>
              </a:rPr>
              <a:t>Đầm Cầu Hai (TT-Huế)</a:t>
            </a:r>
            <a:endParaRPr lang="en-US" sz="2300" b="1">
              <a:solidFill>
                <a:schemeClr val="bg1"/>
              </a:solidFill>
            </a:endParaRPr>
          </a:p>
        </p:txBody>
      </p:sp>
      <p:sp>
        <p:nvSpPr>
          <p:cNvPr id="8" name="TextBox 7"/>
          <p:cNvSpPr txBox="1"/>
          <p:nvPr/>
        </p:nvSpPr>
        <p:spPr>
          <a:xfrm>
            <a:off x="8639505" y="3578782"/>
            <a:ext cx="2853559" cy="446276"/>
          </a:xfrm>
          <a:prstGeom prst="rect">
            <a:avLst/>
          </a:prstGeom>
          <a:solidFill>
            <a:srgbClr val="00B0F0"/>
          </a:solidFill>
        </p:spPr>
        <p:txBody>
          <a:bodyPr wrap="square" rtlCol="0">
            <a:spAutoFit/>
          </a:bodyPr>
          <a:lstStyle/>
          <a:p>
            <a:pPr algn="ctr"/>
            <a:r>
              <a:rPr lang="en-US" sz="2300" b="1" smtClean="0">
                <a:solidFill>
                  <a:schemeClr val="bg1"/>
                </a:solidFill>
              </a:rPr>
              <a:t>Mũi Né (Bình Thuận)</a:t>
            </a:r>
            <a:endParaRPr lang="en-US" sz="23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blinds(horizontal)">
                                      <p:cBhvr>
                                        <p:cTn id="10" dur="500"/>
                                        <p:tgtEl>
                                          <p:spTgt spid="1027"/>
                                        </p:tgtEl>
                                      </p:cBhvr>
                                    </p:animEffect>
                                  </p:childTnLst>
                                </p:cTn>
                              </p:par>
                              <p:par>
                                <p:cTn id="11" presetID="3"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linds(horizontal)">
                                      <p:cBhvr>
                                        <p:cTn id="13" dur="500"/>
                                        <p:tgtEl>
                                          <p:spTgt spid="102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610541" cy="954105"/>
          </a:xfrm>
          <a:prstGeom prst="rect">
            <a:avLst/>
          </a:prstGeom>
        </p:spPr>
        <p:txBody>
          <a:bodyPr wrap="none" lIns="91438" tIns="45719" rIns="91438" bIns="45719">
            <a:spAutoFit/>
          </a:bodyPr>
          <a:lstStyle/>
          <a:p>
            <a:pPr algn="just"/>
            <a:r>
              <a:rPr lang="en-US" sz="2800" b="1" u="sng" smtClean="0">
                <a:solidFill>
                  <a:srgbClr val="002060"/>
                </a:solidFill>
                <a:cs typeface="Arial" pitchFamily="34" charset="0"/>
              </a:rPr>
              <a:t>3. Đặc điểm tự nhiên vủa vùng biển đảo Việt Nam</a:t>
            </a:r>
          </a:p>
          <a:p>
            <a:pPr algn="just"/>
            <a:r>
              <a:rPr lang="en-US" sz="2800" b="1" i="1" u="sng" smtClean="0">
                <a:solidFill>
                  <a:srgbClr val="002060"/>
                </a:solidFill>
                <a:cs typeface="Arial" pitchFamily="34" charset="0"/>
              </a:rPr>
              <a:t>a. Địa hình</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130630" y="2755130"/>
            <a:ext cx="7231867" cy="161193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latin typeface="Calibri" pitchFamily="34" charset="0"/>
                <a:cs typeface="Calibri" pitchFamily="34" charset="0"/>
              </a:rPr>
              <a:t>     Trình bày đặc điểm địa hình thềm lục địa nước ta. Giải thích tại sao địa hình thềm lục địa nước ta có đặc điểm đó?</a:t>
            </a:r>
            <a:endParaRPr lang="en-US" sz="2800" b="1" i="1" dirty="0" smtClean="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96520" y="2011149"/>
            <a:ext cx="907065" cy="985087"/>
          </a:xfrm>
          <a:prstGeom prst="rect">
            <a:avLst/>
          </a:prstGeom>
        </p:spPr>
      </p:pic>
      <p:sp>
        <p:nvSpPr>
          <p:cNvPr id="11" name="Rectangle 1"/>
          <p:cNvSpPr>
            <a:spLocks noChangeArrowheads="1"/>
          </p:cNvSpPr>
          <p:nvPr/>
        </p:nvSpPr>
        <p:spPr bwMode="auto">
          <a:xfrm>
            <a:off x="266503" y="1887098"/>
            <a:ext cx="11625943" cy="1405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000" b="1" smtClean="0"/>
              <a:t>- Địa hình thềm lục địa: nông và bằng phẳng ở phía bắc và phía nam; hẹp và sâu ở miền Trung.</a:t>
            </a:r>
          </a:p>
        </p:txBody>
      </p:sp>
      <p:pic>
        <p:nvPicPr>
          <p:cNvPr id="12" name="Picture 2" descr="C:\Users\Administrator\Desktop\Ảnh GA 8\H.2.1.jpg"/>
          <p:cNvPicPr>
            <a:picLocks noChangeAspect="1" noChangeArrowheads="1"/>
          </p:cNvPicPr>
          <p:nvPr/>
        </p:nvPicPr>
        <p:blipFill>
          <a:blip r:embed="rId4"/>
          <a:srcRect/>
          <a:stretch>
            <a:fillRect/>
          </a:stretch>
        </p:blipFill>
        <p:spPr bwMode="auto">
          <a:xfrm>
            <a:off x="7792872" y="1082386"/>
            <a:ext cx="4336121" cy="5775614"/>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7"/>
                                        </p:tgtEl>
                                        <p:attrNameLst>
                                          <p:attrName>ppt_x</p:attrName>
                                        </p:attrNameLst>
                                      </p:cBhvr>
                                      <p:tavLst>
                                        <p:tav tm="0">
                                          <p:val>
                                            <p:strVal val="ppt_x"/>
                                          </p:val>
                                        </p:tav>
                                        <p:tav tm="100000">
                                          <p:val>
                                            <p:strVal val="ppt_x-.2"/>
                                          </p:val>
                                        </p:tav>
                                      </p:tavLst>
                                    </p:anim>
                                    <p:anim calcmode="lin" valueType="num">
                                      <p:cBhvr>
                                        <p:cTn id="19" dur="1000"/>
                                        <p:tgtEl>
                                          <p:spTgt spid="7"/>
                                        </p:tgtEl>
                                        <p:attrNameLst>
                                          <p:attrName>ppt_y</p:attrName>
                                        </p:attrNameLst>
                                      </p:cBhvr>
                                      <p:tavLst>
                                        <p:tav tm="0">
                                          <p:val>
                                            <p:strVal val="ppt_y"/>
                                          </p:val>
                                        </p:tav>
                                        <p:tav tm="100000">
                                          <p:val>
                                            <p:strVal val="ppt_y"/>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6"/>
                                        </p:tgtEl>
                                        <p:attrNameLst>
                                          <p:attrName>ppt_x</p:attrName>
                                        </p:attrNameLst>
                                      </p:cBhvr>
                                      <p:tavLst>
                                        <p:tav tm="0">
                                          <p:val>
                                            <p:strVal val="ppt_x"/>
                                          </p:val>
                                        </p:tav>
                                        <p:tav tm="100000">
                                          <p:val>
                                            <p:strVal val="ppt_x-.2"/>
                                          </p:val>
                                        </p:tav>
                                      </p:tavLst>
                                    </p:anim>
                                    <p:anim calcmode="lin" valueType="num">
                                      <p:cBhvr>
                                        <p:cTn id="24" dur="1000"/>
                                        <p:tgtEl>
                                          <p:spTgt spid="6"/>
                                        </p:tgtEl>
                                        <p:attrNameLst>
                                          <p:attrName>ppt_y</p:attrName>
                                        </p:attrNameLst>
                                      </p:cBhvr>
                                      <p:tavLst>
                                        <p:tav tm="0">
                                          <p:val>
                                            <p:strVal val="ppt_y"/>
                                          </p:val>
                                        </p:tav>
                                        <p:tav tm="100000">
                                          <p:val>
                                            <p:strVal val="ppt_y"/>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1000"/>
                                        <p:tgtEl>
                                          <p:spTgt spid="12"/>
                                        </p:tgtEl>
                                        <p:attrNameLst>
                                          <p:attrName>ppt_x</p:attrName>
                                        </p:attrNameLst>
                                      </p:cBhvr>
                                      <p:tavLst>
                                        <p:tav tm="0">
                                          <p:val>
                                            <p:strVal val="ppt_x"/>
                                          </p:val>
                                        </p:tav>
                                        <p:tav tm="100000">
                                          <p:val>
                                            <p:strVal val="ppt_x"/>
                                          </p:val>
                                        </p:tav>
                                      </p:tavLst>
                                    </p:anim>
                                    <p:anim calcmode="lin" valueType="num">
                                      <p:cBhvr additive="base">
                                        <p:cTn id="29" dur="1000"/>
                                        <p:tgtEl>
                                          <p:spTgt spid="12"/>
                                        </p:tgtEl>
                                        <p:attrNameLst>
                                          <p:attrName>ppt_y</p:attrName>
                                        </p:attrNameLst>
                                      </p:cBhvr>
                                      <p:tavLst>
                                        <p:tav tm="0">
                                          <p:val>
                                            <p:strVal val="ppt_y"/>
                                          </p:val>
                                        </p:tav>
                                        <p:tav tm="100000">
                                          <p:val>
                                            <p:strVal val="1+ppt_h/2"/>
                                          </p:val>
                                        </p:tav>
                                      </p:tavLst>
                                    </p:anim>
                                    <p:set>
                                      <p:cBhvr>
                                        <p:cTn id="30" dur="1" fill="hold">
                                          <p:stCondLst>
                                            <p:cond delay="9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p:cTn id="35"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36"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7610541" cy="954105"/>
          </a:xfrm>
          <a:prstGeom prst="rect">
            <a:avLst/>
          </a:prstGeom>
        </p:spPr>
        <p:txBody>
          <a:bodyPr wrap="none" lIns="91438" tIns="45719" rIns="91438" bIns="45719">
            <a:spAutoFit/>
          </a:bodyPr>
          <a:lstStyle/>
          <a:p>
            <a:pPr algn="just"/>
            <a:r>
              <a:rPr lang="en-US" sz="2800" b="1" u="sng" smtClean="0">
                <a:solidFill>
                  <a:srgbClr val="002060"/>
                </a:solidFill>
                <a:cs typeface="Arial" pitchFamily="34" charset="0"/>
              </a:rPr>
              <a:t>3. Đặc điểm tự nhiên vủa vùng biển đảo Việt Nam</a:t>
            </a:r>
          </a:p>
          <a:p>
            <a:pPr algn="just"/>
            <a:r>
              <a:rPr lang="en-US" sz="2800" b="1" i="1" u="sng" smtClean="0">
                <a:solidFill>
                  <a:srgbClr val="002060"/>
                </a:solidFill>
                <a:cs typeface="Arial" pitchFamily="34" charset="0"/>
              </a:rPr>
              <a:t>a. Địa hình</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Rounded Corners 7">
            <a:extLst>
              <a:ext uri="{FF2B5EF4-FFF2-40B4-BE49-F238E27FC236}">
                <a16:creationId xmlns:a16="http://schemas.microsoft.com/office/drawing/2014/main" id="{83943E22-6FC5-4857-96F1-DB4BDF369685}"/>
              </a:ext>
            </a:extLst>
          </p:cNvPr>
          <p:cNvSpPr/>
          <p:nvPr/>
        </p:nvSpPr>
        <p:spPr>
          <a:xfrm>
            <a:off x="130630" y="2723598"/>
            <a:ext cx="7231867" cy="161193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smtClean="0">
                <a:solidFill>
                  <a:srgbClr val="0000FF"/>
                </a:solidFill>
                <a:latin typeface="Calibri" pitchFamily="34" charset="0"/>
                <a:cs typeface="Calibri" pitchFamily="34" charset="0"/>
              </a:rPr>
              <a:t>     	Cho biết một số khu vực ven biển tập trung nhiều đảo và quần đảo ở nước ta.</a:t>
            </a:r>
            <a:endParaRPr lang="en-US" sz="2800" b="1" i="1" dirty="0" smtClean="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96520" y="1995383"/>
            <a:ext cx="907065" cy="985087"/>
          </a:xfrm>
          <a:prstGeom prst="rect">
            <a:avLst/>
          </a:prstGeom>
        </p:spPr>
      </p:pic>
      <p:sp>
        <p:nvSpPr>
          <p:cNvPr id="12" name="Rectangle: Rounded Corners 7">
            <a:extLst>
              <a:ext uri="{FF2B5EF4-FFF2-40B4-BE49-F238E27FC236}">
                <a16:creationId xmlns:a16="http://schemas.microsoft.com/office/drawing/2014/main" id="{83943E22-6FC5-4857-96F1-DB4BDF369685}"/>
              </a:ext>
            </a:extLst>
          </p:cNvPr>
          <p:cNvSpPr/>
          <p:nvPr/>
        </p:nvSpPr>
        <p:spPr>
          <a:xfrm>
            <a:off x="204202" y="2639516"/>
            <a:ext cx="7231867" cy="161193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smtClean="0">
                <a:solidFill>
                  <a:srgbClr val="0000FF"/>
                </a:solidFill>
                <a:latin typeface="Calibri" pitchFamily="34" charset="0"/>
                <a:cs typeface="Calibri" pitchFamily="34" charset="0"/>
              </a:rPr>
              <a:t>	Nguồn gốc hình thành các đảo và quần đảo ở nước ta có giống nhau không? Tại sao?</a:t>
            </a:r>
          </a:p>
        </p:txBody>
      </p:sp>
      <p:pic>
        <p:nvPicPr>
          <p:cNvPr id="14" name="Picture 13">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70092" y="1895535"/>
            <a:ext cx="907065" cy="985087"/>
          </a:xfrm>
          <a:prstGeom prst="rect">
            <a:avLst/>
          </a:prstGeom>
        </p:spPr>
      </p:pic>
      <p:sp>
        <p:nvSpPr>
          <p:cNvPr id="16" name="Rectangle: Rounded Corners 7">
            <a:extLst>
              <a:ext uri="{FF2B5EF4-FFF2-40B4-BE49-F238E27FC236}">
                <a16:creationId xmlns:a16="http://schemas.microsoft.com/office/drawing/2014/main" id="{83943E22-6FC5-4857-96F1-DB4BDF369685}"/>
              </a:ext>
            </a:extLst>
          </p:cNvPr>
          <p:cNvSpPr/>
          <p:nvPr/>
        </p:nvSpPr>
        <p:spPr>
          <a:xfrm>
            <a:off x="277774" y="2944299"/>
            <a:ext cx="7231867" cy="121779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smtClean="0">
                <a:solidFill>
                  <a:srgbClr val="0000FF"/>
                </a:solidFill>
                <a:latin typeface="Calibri" pitchFamily="34" charset="0"/>
                <a:cs typeface="Calibri" pitchFamily="34" charset="0"/>
              </a:rPr>
              <a:t>     Xác định một số đảo và quần đảo có nguồn gốc khác nhau trên bản đồ.</a:t>
            </a:r>
            <a:endParaRPr lang="en-US" sz="2800" b="1" i="1" dirty="0" smtClean="0">
              <a:solidFill>
                <a:srgbClr val="0000FF"/>
              </a:solidFill>
              <a:latin typeface="Calibri" pitchFamily="34" charset="0"/>
              <a:cs typeface="Calibri" pitchFamily="34" charset="0"/>
            </a:endParaRPr>
          </a:p>
        </p:txBody>
      </p:sp>
      <p:pic>
        <p:nvPicPr>
          <p:cNvPr id="17" name="Picture 1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43664" y="2200318"/>
            <a:ext cx="907065" cy="985087"/>
          </a:xfrm>
          <a:prstGeom prst="rect">
            <a:avLst/>
          </a:prstGeom>
        </p:spPr>
      </p:pic>
      <p:pic>
        <p:nvPicPr>
          <p:cNvPr id="18" name="Picture 2" descr="C:\Users\Administrator\Desktop\Ảnh GA 8\H.2.1.jpg"/>
          <p:cNvPicPr>
            <a:picLocks noChangeAspect="1" noChangeArrowheads="1"/>
          </p:cNvPicPr>
          <p:nvPr/>
        </p:nvPicPr>
        <p:blipFill>
          <a:blip r:embed="rId4"/>
          <a:srcRect/>
          <a:stretch>
            <a:fillRect/>
          </a:stretch>
        </p:blipFill>
        <p:spPr bwMode="auto">
          <a:xfrm>
            <a:off x="7792872" y="1082386"/>
            <a:ext cx="4336121" cy="5775614"/>
          </a:xfrm>
          <a:prstGeom prst="rect">
            <a:avLst/>
          </a:prstGeom>
          <a:noFill/>
        </p:spPr>
      </p:pic>
      <p:sp>
        <p:nvSpPr>
          <p:cNvPr id="19" name="Rectangle 1"/>
          <p:cNvSpPr>
            <a:spLocks noChangeArrowheads="1"/>
          </p:cNvSpPr>
          <p:nvPr/>
        </p:nvSpPr>
        <p:spPr bwMode="auto">
          <a:xfrm>
            <a:off x="250737" y="1902862"/>
            <a:ext cx="11625943"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sz="3000" b="1" smtClean="0"/>
              <a:t>- Địa hình đảo:</a:t>
            </a:r>
          </a:p>
          <a:p>
            <a:pPr>
              <a:lnSpc>
                <a:spcPct val="150000"/>
              </a:lnSpc>
            </a:pPr>
            <a:r>
              <a:rPr lang="en-US" sz="3000" b="1" smtClean="0"/>
              <a:t>+ Phân bố: vùng biển Quảng Ninh, Hải Phòng, Khánh Hòa, Kiên Giang.</a:t>
            </a:r>
          </a:p>
          <a:p>
            <a:pPr>
              <a:lnSpc>
                <a:spcPct val="150000"/>
              </a:lnSpc>
            </a:pPr>
            <a:r>
              <a:rPr lang="en-US" sz="3000" b="1" smtClean="0"/>
              <a:t>+ Các đảo ven bờ có diện tích lớn nhất là Phú Quốc, Cát Bà…</a:t>
            </a:r>
          </a:p>
          <a:p>
            <a:pPr>
              <a:lnSpc>
                <a:spcPct val="150000"/>
              </a:lnSpc>
            </a:pPr>
            <a:r>
              <a:rPr lang="en-US" sz="3000" b="1" smtClean="0"/>
              <a:t>+ Các đảo, quần đảo ở phía bắc: đảo đá vôi, địa hình các-xtơ.</a:t>
            </a:r>
          </a:p>
          <a:p>
            <a:pPr>
              <a:lnSpc>
                <a:spcPct val="150000"/>
              </a:lnSpc>
            </a:pPr>
            <a:r>
              <a:rPr lang="en-US" sz="3000" b="1" smtClean="0"/>
              <a:t>+Các đảo, quần đảo ở phía nam: đảo san hô.</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7"/>
                                        </p:tgtEl>
                                        <p:attrNameLst>
                                          <p:attrName>ppt_x</p:attrName>
                                        </p:attrNameLst>
                                      </p:cBhvr>
                                      <p:tavLst>
                                        <p:tav tm="0">
                                          <p:val>
                                            <p:strVal val="ppt_x"/>
                                          </p:val>
                                        </p:tav>
                                        <p:tav tm="100000">
                                          <p:val>
                                            <p:strVal val="ppt_x-.2"/>
                                          </p:val>
                                        </p:tav>
                                      </p:tavLst>
                                    </p:anim>
                                    <p:anim calcmode="lin" valueType="num">
                                      <p:cBhvr>
                                        <p:cTn id="19" dur="1000"/>
                                        <p:tgtEl>
                                          <p:spTgt spid="7"/>
                                        </p:tgtEl>
                                        <p:attrNameLst>
                                          <p:attrName>ppt_y</p:attrName>
                                        </p:attrNameLst>
                                      </p:cBhvr>
                                      <p:tavLst>
                                        <p:tav tm="0">
                                          <p:val>
                                            <p:strVal val="ppt_y"/>
                                          </p:val>
                                        </p:tav>
                                        <p:tav tm="100000">
                                          <p:val>
                                            <p:strVal val="ppt_y"/>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6"/>
                                        </p:tgtEl>
                                        <p:attrNameLst>
                                          <p:attrName>ppt_x</p:attrName>
                                        </p:attrNameLst>
                                      </p:cBhvr>
                                      <p:tavLst>
                                        <p:tav tm="0">
                                          <p:val>
                                            <p:strVal val="ppt_x"/>
                                          </p:val>
                                        </p:tav>
                                        <p:tav tm="100000">
                                          <p:val>
                                            <p:strVal val="ppt_x-.2"/>
                                          </p:val>
                                        </p:tav>
                                      </p:tavLst>
                                    </p:anim>
                                    <p:anim calcmode="lin" valueType="num">
                                      <p:cBhvr>
                                        <p:cTn id="24" dur="1000"/>
                                        <p:tgtEl>
                                          <p:spTgt spid="6"/>
                                        </p:tgtEl>
                                        <p:attrNameLst>
                                          <p:attrName>ppt_y</p:attrName>
                                        </p:attrNameLst>
                                      </p:cBhvr>
                                      <p:tavLst>
                                        <p:tav tm="0">
                                          <p:val>
                                            <p:strVal val="ppt_y"/>
                                          </p:val>
                                        </p:tav>
                                        <p:tav tm="100000">
                                          <p:val>
                                            <p:strVal val="ppt_y"/>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ppt_x</p:attrName>
                                        </p:attrNameLst>
                                      </p:cBhvr>
                                      <p:tavLst>
                                        <p:tav tm="0">
                                          <p:val>
                                            <p:strVal val="#ppt_x-.2"/>
                                          </p:val>
                                        </p:tav>
                                        <p:tav tm="100000">
                                          <p:val>
                                            <p:strVal val="#ppt_x"/>
                                          </p:val>
                                        </p:tav>
                                      </p:tavLst>
                                    </p:anim>
                                    <p:anim calcmode="lin" valueType="num">
                                      <p:cBhvr>
                                        <p:cTn id="3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4"/>
                                        </p:tgtEl>
                                        <p:attrNameLst>
                                          <p:attrName>ppt_x</p:attrName>
                                        </p:attrNameLst>
                                      </p:cBhvr>
                                      <p:tavLst>
                                        <p:tav tm="0">
                                          <p:val>
                                            <p:strVal val="ppt_x"/>
                                          </p:val>
                                        </p:tav>
                                        <p:tav tm="100000">
                                          <p:val>
                                            <p:strVal val="ppt_x-.2"/>
                                          </p:val>
                                        </p:tav>
                                      </p:tavLst>
                                    </p:anim>
                                    <p:anim calcmode="lin" valueType="num">
                                      <p:cBhvr>
                                        <p:cTn id="43" dur="1000"/>
                                        <p:tgtEl>
                                          <p:spTgt spid="14"/>
                                        </p:tgtEl>
                                        <p:attrNameLst>
                                          <p:attrName>ppt_y</p:attrName>
                                        </p:attrNameLst>
                                      </p:cBhvr>
                                      <p:tavLst>
                                        <p:tav tm="0">
                                          <p:val>
                                            <p:strVal val="ppt_y"/>
                                          </p:val>
                                        </p:tav>
                                        <p:tav tm="100000">
                                          <p:val>
                                            <p:strVal val="ppt_y"/>
                                          </p:val>
                                        </p:tav>
                                      </p:tavLst>
                                    </p:anim>
                                    <p:animEffect transition="out" filter="fade">
                                      <p:cBhvr>
                                        <p:cTn id="44" dur="1000"/>
                                        <p:tgtEl>
                                          <p:spTgt spid="14"/>
                                        </p:tgtEl>
                                      </p:cBhvr>
                                    </p:animEffect>
                                    <p:set>
                                      <p:cBhvr>
                                        <p:cTn id="45" dur="1" fill="hold">
                                          <p:stCondLst>
                                            <p:cond delay="999"/>
                                          </p:stCondLst>
                                        </p:cTn>
                                        <p:tgtEl>
                                          <p:spTgt spid="14"/>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2"/>
                                        </p:tgtEl>
                                        <p:attrNameLst>
                                          <p:attrName>ppt_x</p:attrName>
                                        </p:attrNameLst>
                                      </p:cBhvr>
                                      <p:tavLst>
                                        <p:tav tm="0">
                                          <p:val>
                                            <p:strVal val="ppt_x"/>
                                          </p:val>
                                        </p:tav>
                                        <p:tav tm="100000">
                                          <p:val>
                                            <p:strVal val="ppt_x-.2"/>
                                          </p:val>
                                        </p:tav>
                                      </p:tavLst>
                                    </p:anim>
                                    <p:anim calcmode="lin" valueType="num">
                                      <p:cBhvr>
                                        <p:cTn id="48" dur="1000"/>
                                        <p:tgtEl>
                                          <p:spTgt spid="12"/>
                                        </p:tgtEl>
                                        <p:attrNameLst>
                                          <p:attrName>ppt_y</p:attrName>
                                        </p:attrNameLst>
                                      </p:cBhvr>
                                      <p:tavLst>
                                        <p:tav tm="0">
                                          <p:val>
                                            <p:strVal val="ppt_y"/>
                                          </p:val>
                                        </p:tav>
                                        <p:tav tm="100000">
                                          <p:val>
                                            <p:strVal val="ppt_y"/>
                                          </p:val>
                                        </p:tav>
                                      </p:tavLst>
                                    </p:anim>
                                    <p:animEffect transition="out" filter="fade">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ppt_x</p:attrName>
                                        </p:attrNameLst>
                                      </p:cBhvr>
                                      <p:tavLst>
                                        <p:tav tm="0">
                                          <p:val>
                                            <p:strVal val="#ppt_x-.2"/>
                                          </p:val>
                                        </p:tav>
                                        <p:tav tm="100000">
                                          <p:val>
                                            <p:strVal val="#ppt_x"/>
                                          </p:val>
                                        </p:tav>
                                      </p:tavLst>
                                    </p:anim>
                                    <p:anim calcmode="lin" valueType="num">
                                      <p:cBhvr>
                                        <p:cTn id="5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7"/>
                                        </p:tgtEl>
                                      </p:cBhvr>
                                    </p:animEffect>
                                  </p:childTnLst>
                                </p:cTn>
                              </p:par>
                              <p:par>
                                <p:cTn id="58" presetID="29"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1000" fill="hold"/>
                                        <p:tgtEl>
                                          <p:spTgt spid="16"/>
                                        </p:tgtEl>
                                        <p:attrNameLst>
                                          <p:attrName>ppt_x</p:attrName>
                                        </p:attrNameLst>
                                      </p:cBhvr>
                                      <p:tavLst>
                                        <p:tav tm="0">
                                          <p:val>
                                            <p:strVal val="#ppt_x-.2"/>
                                          </p:val>
                                        </p:tav>
                                        <p:tav tm="100000">
                                          <p:val>
                                            <p:strVal val="#ppt_x"/>
                                          </p:val>
                                        </p:tav>
                                      </p:tavLst>
                                    </p:anim>
                                    <p:anim calcmode="lin" valueType="num">
                                      <p:cBhvr>
                                        <p:cTn id="6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xit" presetSubtype="0" fill="hold" nodeType="clickEffect">
                                  <p:stCondLst>
                                    <p:cond delay="0"/>
                                  </p:stCondLst>
                                  <p:childTnLst>
                                    <p:anim calcmode="lin" valueType="num">
                                      <p:cBhvr>
                                        <p:cTn id="66" dur="1000"/>
                                        <p:tgtEl>
                                          <p:spTgt spid="17"/>
                                        </p:tgtEl>
                                        <p:attrNameLst>
                                          <p:attrName>ppt_x</p:attrName>
                                        </p:attrNameLst>
                                      </p:cBhvr>
                                      <p:tavLst>
                                        <p:tav tm="0">
                                          <p:val>
                                            <p:strVal val="ppt_x"/>
                                          </p:val>
                                        </p:tav>
                                        <p:tav tm="100000">
                                          <p:val>
                                            <p:strVal val="ppt_x-.2"/>
                                          </p:val>
                                        </p:tav>
                                      </p:tavLst>
                                    </p:anim>
                                    <p:anim calcmode="lin" valueType="num">
                                      <p:cBhvr>
                                        <p:cTn id="67" dur="1000"/>
                                        <p:tgtEl>
                                          <p:spTgt spid="17"/>
                                        </p:tgtEl>
                                        <p:attrNameLst>
                                          <p:attrName>ppt_y</p:attrName>
                                        </p:attrNameLst>
                                      </p:cBhvr>
                                      <p:tavLst>
                                        <p:tav tm="0">
                                          <p:val>
                                            <p:strVal val="ppt_y"/>
                                          </p:val>
                                        </p:tav>
                                        <p:tav tm="100000">
                                          <p:val>
                                            <p:strVal val="ppt_y"/>
                                          </p:val>
                                        </p:tav>
                                      </p:tavLst>
                                    </p:anim>
                                    <p:animEffect transition="out" filter="fade">
                                      <p:cBhvr>
                                        <p:cTn id="68" dur="1000"/>
                                        <p:tgtEl>
                                          <p:spTgt spid="17"/>
                                        </p:tgtEl>
                                      </p:cBhvr>
                                    </p:animEffect>
                                    <p:set>
                                      <p:cBhvr>
                                        <p:cTn id="69" dur="1" fill="hold">
                                          <p:stCondLst>
                                            <p:cond delay="999"/>
                                          </p:stCondLst>
                                        </p:cTn>
                                        <p:tgtEl>
                                          <p:spTgt spid="17"/>
                                        </p:tgtEl>
                                        <p:attrNameLst>
                                          <p:attrName>style.visibility</p:attrName>
                                        </p:attrNameLst>
                                      </p:cBhvr>
                                      <p:to>
                                        <p:strVal val="hidden"/>
                                      </p:to>
                                    </p:set>
                                  </p:childTnLst>
                                </p:cTn>
                              </p:par>
                              <p:par>
                                <p:cTn id="70" presetID="29" presetClass="exit" presetSubtype="0" fill="hold" grpId="1" nodeType="withEffect">
                                  <p:stCondLst>
                                    <p:cond delay="0"/>
                                  </p:stCondLst>
                                  <p:childTnLst>
                                    <p:anim calcmode="lin" valueType="num">
                                      <p:cBhvr>
                                        <p:cTn id="71" dur="1000"/>
                                        <p:tgtEl>
                                          <p:spTgt spid="16"/>
                                        </p:tgtEl>
                                        <p:attrNameLst>
                                          <p:attrName>ppt_x</p:attrName>
                                        </p:attrNameLst>
                                      </p:cBhvr>
                                      <p:tavLst>
                                        <p:tav tm="0">
                                          <p:val>
                                            <p:strVal val="ppt_x"/>
                                          </p:val>
                                        </p:tav>
                                        <p:tav tm="100000">
                                          <p:val>
                                            <p:strVal val="ppt_x-.2"/>
                                          </p:val>
                                        </p:tav>
                                      </p:tavLst>
                                    </p:anim>
                                    <p:anim calcmode="lin" valueType="num">
                                      <p:cBhvr>
                                        <p:cTn id="72" dur="1000"/>
                                        <p:tgtEl>
                                          <p:spTgt spid="16"/>
                                        </p:tgtEl>
                                        <p:attrNameLst>
                                          <p:attrName>ppt_y</p:attrName>
                                        </p:attrNameLst>
                                      </p:cBhvr>
                                      <p:tavLst>
                                        <p:tav tm="0">
                                          <p:val>
                                            <p:strVal val="ppt_y"/>
                                          </p:val>
                                        </p:tav>
                                        <p:tav tm="100000">
                                          <p:val>
                                            <p:strVal val="ppt_y"/>
                                          </p:val>
                                        </p:tav>
                                      </p:tavLst>
                                    </p:anim>
                                    <p:animEffect transition="out" filter="fade">
                                      <p:cBhvr>
                                        <p:cTn id="73" dur="1000"/>
                                        <p:tgtEl>
                                          <p:spTgt spid="16"/>
                                        </p:tgtEl>
                                      </p:cBhvr>
                                    </p:animEffect>
                                    <p:set>
                                      <p:cBhvr>
                                        <p:cTn id="74" dur="1" fill="hold">
                                          <p:stCondLst>
                                            <p:cond delay="999"/>
                                          </p:stCondLst>
                                        </p:cTn>
                                        <p:tgtEl>
                                          <p:spTgt spid="16"/>
                                        </p:tgtEl>
                                        <p:attrNameLst>
                                          <p:attrName>style.visibility</p:attrName>
                                        </p:attrNameLst>
                                      </p:cBhvr>
                                      <p:to>
                                        <p:strVal val="hidden"/>
                                      </p:to>
                                    </p:set>
                                  </p:childTnLst>
                                </p:cTn>
                              </p:par>
                              <p:par>
                                <p:cTn id="75" presetID="2" presetClass="exit" presetSubtype="4" fill="hold" nodeType="withEffect">
                                  <p:stCondLst>
                                    <p:cond delay="0"/>
                                  </p:stCondLst>
                                  <p:childTnLst>
                                    <p:anim calcmode="lin" valueType="num">
                                      <p:cBhvr additive="base">
                                        <p:cTn id="76" dur="1000"/>
                                        <p:tgtEl>
                                          <p:spTgt spid="18"/>
                                        </p:tgtEl>
                                        <p:attrNameLst>
                                          <p:attrName>ppt_x</p:attrName>
                                        </p:attrNameLst>
                                      </p:cBhvr>
                                      <p:tavLst>
                                        <p:tav tm="0">
                                          <p:val>
                                            <p:strVal val="ppt_x"/>
                                          </p:val>
                                        </p:tav>
                                        <p:tav tm="100000">
                                          <p:val>
                                            <p:strVal val="ppt_x"/>
                                          </p:val>
                                        </p:tav>
                                      </p:tavLst>
                                    </p:anim>
                                    <p:anim calcmode="lin" valueType="num">
                                      <p:cBhvr additive="base">
                                        <p:cTn id="77" dur="1000"/>
                                        <p:tgtEl>
                                          <p:spTgt spid="18"/>
                                        </p:tgtEl>
                                        <p:attrNameLst>
                                          <p:attrName>ppt_y</p:attrName>
                                        </p:attrNameLst>
                                      </p:cBhvr>
                                      <p:tavLst>
                                        <p:tav tm="0">
                                          <p:val>
                                            <p:strVal val="ppt_y"/>
                                          </p:val>
                                        </p:tav>
                                        <p:tav tm="100000">
                                          <p:val>
                                            <p:strVal val="1+ppt_h/2"/>
                                          </p:val>
                                        </p:tav>
                                      </p:tavLst>
                                    </p:anim>
                                    <p:set>
                                      <p:cBhvr>
                                        <p:cTn id="78" dur="1" fill="hold">
                                          <p:stCondLst>
                                            <p:cond delay="999"/>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nodeType="clickEffect">
                                  <p:stCondLst>
                                    <p:cond delay="0"/>
                                  </p:stCondLst>
                                  <p:childTnLst>
                                    <p:set>
                                      <p:cBhvr>
                                        <p:cTn id="82" dur="1" fill="hold">
                                          <p:stCondLst>
                                            <p:cond delay="0"/>
                                          </p:stCondLst>
                                        </p:cTn>
                                        <p:tgtEl>
                                          <p:spTgt spid="19">
                                            <p:txEl>
                                              <p:pRg st="0" end="0"/>
                                            </p:txEl>
                                          </p:spTgt>
                                        </p:tgtEl>
                                        <p:attrNameLst>
                                          <p:attrName>style.visibility</p:attrName>
                                        </p:attrNameLst>
                                      </p:cBhvr>
                                      <p:to>
                                        <p:strVal val="visible"/>
                                      </p:to>
                                    </p:set>
                                    <p:anim calcmode="lin" valueType="num">
                                      <p:cBhvr>
                                        <p:cTn id="83" dur="10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84" dur="10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5" dur="1000"/>
                                        <p:tgtEl>
                                          <p:spTgt spid="19">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nodeType="click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 calcmode="lin" valueType="num">
                                      <p:cBhvr>
                                        <p:cTn id="90" dur="1000" fill="hold"/>
                                        <p:tgtEl>
                                          <p:spTgt spid="19">
                                            <p:txEl>
                                              <p:pRg st="1" end="1"/>
                                            </p:txEl>
                                          </p:spTgt>
                                        </p:tgtEl>
                                        <p:attrNameLst>
                                          <p:attrName>ppt_x</p:attrName>
                                        </p:attrNameLst>
                                      </p:cBhvr>
                                      <p:tavLst>
                                        <p:tav tm="0">
                                          <p:val>
                                            <p:strVal val="#ppt_x-.2"/>
                                          </p:val>
                                        </p:tav>
                                        <p:tav tm="100000">
                                          <p:val>
                                            <p:strVal val="#ppt_x"/>
                                          </p:val>
                                        </p:tav>
                                      </p:tavLst>
                                    </p:anim>
                                    <p:anim calcmode="lin" valueType="num">
                                      <p:cBhvr>
                                        <p:cTn id="91" dur="1000" fill="hold"/>
                                        <p:tgtEl>
                                          <p:spTgt spid="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19">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9" presetClass="entr" presetSubtype="0" fill="hold" nodeType="clickEffect">
                                  <p:stCondLst>
                                    <p:cond delay="0"/>
                                  </p:stCondLst>
                                  <p:childTnLst>
                                    <p:set>
                                      <p:cBhvr>
                                        <p:cTn id="96" dur="1" fill="hold">
                                          <p:stCondLst>
                                            <p:cond delay="0"/>
                                          </p:stCondLst>
                                        </p:cTn>
                                        <p:tgtEl>
                                          <p:spTgt spid="19">
                                            <p:txEl>
                                              <p:pRg st="2" end="2"/>
                                            </p:txEl>
                                          </p:spTgt>
                                        </p:tgtEl>
                                        <p:attrNameLst>
                                          <p:attrName>style.visibility</p:attrName>
                                        </p:attrNameLst>
                                      </p:cBhvr>
                                      <p:to>
                                        <p:strVal val="visible"/>
                                      </p:to>
                                    </p:set>
                                    <p:anim calcmode="lin" valueType="num">
                                      <p:cBhvr>
                                        <p:cTn id="97" dur="1000" fill="hold"/>
                                        <p:tgtEl>
                                          <p:spTgt spid="19">
                                            <p:txEl>
                                              <p:pRg st="2" end="2"/>
                                            </p:txEl>
                                          </p:spTgt>
                                        </p:tgtEl>
                                        <p:attrNameLst>
                                          <p:attrName>ppt_x</p:attrName>
                                        </p:attrNameLst>
                                      </p:cBhvr>
                                      <p:tavLst>
                                        <p:tav tm="0">
                                          <p:val>
                                            <p:strVal val="#ppt_x-.2"/>
                                          </p:val>
                                        </p:tav>
                                        <p:tav tm="100000">
                                          <p:val>
                                            <p:strVal val="#ppt_x"/>
                                          </p:val>
                                        </p:tav>
                                      </p:tavLst>
                                    </p:anim>
                                    <p:anim calcmode="lin" valueType="num">
                                      <p:cBhvr>
                                        <p:cTn id="98" dur="1000" fill="hold"/>
                                        <p:tgtEl>
                                          <p:spTgt spid="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9" dur="1000"/>
                                        <p:tgtEl>
                                          <p:spTgt spid="19">
                                            <p:txEl>
                                              <p:pRg st="2" end="2"/>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9" presetClass="entr" presetSubtype="0" fill="hold" nodeType="clickEffect">
                                  <p:stCondLst>
                                    <p:cond delay="0"/>
                                  </p:stCondLst>
                                  <p:childTnLst>
                                    <p:set>
                                      <p:cBhvr>
                                        <p:cTn id="103" dur="1" fill="hold">
                                          <p:stCondLst>
                                            <p:cond delay="0"/>
                                          </p:stCondLst>
                                        </p:cTn>
                                        <p:tgtEl>
                                          <p:spTgt spid="19">
                                            <p:txEl>
                                              <p:pRg st="3" end="3"/>
                                            </p:txEl>
                                          </p:spTgt>
                                        </p:tgtEl>
                                        <p:attrNameLst>
                                          <p:attrName>style.visibility</p:attrName>
                                        </p:attrNameLst>
                                      </p:cBhvr>
                                      <p:to>
                                        <p:strVal val="visible"/>
                                      </p:to>
                                    </p:set>
                                    <p:anim calcmode="lin" valueType="num">
                                      <p:cBhvr>
                                        <p:cTn id="104" dur="1000" fill="hold"/>
                                        <p:tgtEl>
                                          <p:spTgt spid="19">
                                            <p:txEl>
                                              <p:pRg st="3" end="3"/>
                                            </p:txEl>
                                          </p:spTgt>
                                        </p:tgtEl>
                                        <p:attrNameLst>
                                          <p:attrName>ppt_x</p:attrName>
                                        </p:attrNameLst>
                                      </p:cBhvr>
                                      <p:tavLst>
                                        <p:tav tm="0">
                                          <p:val>
                                            <p:strVal val="#ppt_x-.2"/>
                                          </p:val>
                                        </p:tav>
                                        <p:tav tm="100000">
                                          <p:val>
                                            <p:strVal val="#ppt_x"/>
                                          </p:val>
                                        </p:tav>
                                      </p:tavLst>
                                    </p:anim>
                                    <p:anim calcmode="lin" valueType="num">
                                      <p:cBhvr>
                                        <p:cTn id="105" dur="1000" fill="hold"/>
                                        <p:tgtEl>
                                          <p:spTgt spid="1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9">
                                            <p:txEl>
                                              <p:pRg st="3" end="3"/>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ntr" presetSubtype="0" fill="hold" nodeType="clickEffect">
                                  <p:stCondLst>
                                    <p:cond delay="0"/>
                                  </p:stCondLst>
                                  <p:childTnLst>
                                    <p:set>
                                      <p:cBhvr>
                                        <p:cTn id="110" dur="1" fill="hold">
                                          <p:stCondLst>
                                            <p:cond delay="0"/>
                                          </p:stCondLst>
                                        </p:cTn>
                                        <p:tgtEl>
                                          <p:spTgt spid="19">
                                            <p:txEl>
                                              <p:pRg st="4" end="4"/>
                                            </p:txEl>
                                          </p:spTgt>
                                        </p:tgtEl>
                                        <p:attrNameLst>
                                          <p:attrName>style.visibility</p:attrName>
                                        </p:attrNameLst>
                                      </p:cBhvr>
                                      <p:to>
                                        <p:strVal val="visible"/>
                                      </p:to>
                                    </p:set>
                                    <p:anim calcmode="lin" valueType="num">
                                      <p:cBhvr>
                                        <p:cTn id="111" dur="1000" fill="hold"/>
                                        <p:tgtEl>
                                          <p:spTgt spid="19">
                                            <p:txEl>
                                              <p:pRg st="4" end="4"/>
                                            </p:txEl>
                                          </p:spTgt>
                                        </p:tgtEl>
                                        <p:attrNameLst>
                                          <p:attrName>ppt_x</p:attrName>
                                        </p:attrNameLst>
                                      </p:cBhvr>
                                      <p:tavLst>
                                        <p:tav tm="0">
                                          <p:val>
                                            <p:strVal val="#ppt_x-.2"/>
                                          </p:val>
                                        </p:tav>
                                        <p:tav tm="100000">
                                          <p:val>
                                            <p:strVal val="#ppt_x"/>
                                          </p:val>
                                        </p:tav>
                                      </p:tavLst>
                                    </p:anim>
                                    <p:anim calcmode="lin" valueType="num">
                                      <p:cBhvr>
                                        <p:cTn id="112" dur="1000" fill="hold"/>
                                        <p:tgtEl>
                                          <p:spTgt spid="1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animBg="1"/>
      <p:bldP spid="12" grpId="1"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6922916" y="2194378"/>
            <a:ext cx="4090088" cy="25705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3" cstate="print"/>
          <a:stretch>
            <a:fillRect/>
          </a:stretch>
        </p:blipFill>
        <p:spPr>
          <a:xfrm>
            <a:off x="1468047" y="3692343"/>
            <a:ext cx="4090088" cy="2627754"/>
          </a:xfrm>
          <a:prstGeom prst="ellipse">
            <a:avLst/>
          </a:prstGeom>
          <a:ln>
            <a:noFill/>
          </a:ln>
          <a:effectLst>
            <a:softEdge rad="112500"/>
          </a:effectLst>
        </p:spPr>
      </p:pic>
      <p:pic>
        <p:nvPicPr>
          <p:cNvPr id="5" name="Picture 8" descr="mh_bao%20ve-32666"/>
          <p:cNvPicPr>
            <a:picLocks noChangeAspect="1" noChangeArrowheads="1"/>
          </p:cNvPicPr>
          <p:nvPr/>
        </p:nvPicPr>
        <p:blipFill>
          <a:blip r:embed="rId4"/>
          <a:srcRect/>
          <a:stretch>
            <a:fillRect/>
          </a:stretch>
        </p:blipFill>
        <p:spPr bwMode="auto">
          <a:xfrm>
            <a:off x="94596" y="0"/>
            <a:ext cx="4572000" cy="3429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52248" y="946542"/>
            <a:ext cx="11540359" cy="1015659"/>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900" b="1" u="sng" dirty="0" smtClean="0">
                <a:solidFill>
                  <a:srgbClr val="FF0000"/>
                </a:solidFill>
                <a:cs typeface="Times New Roman" pitchFamily="18" charset="0"/>
              </a:rPr>
              <a:t>Yêu cầu</a:t>
            </a:r>
            <a:r>
              <a:rPr lang="en-US" sz="2900" b="1" u="sng" smtClean="0">
                <a:solidFill>
                  <a:srgbClr val="FF0000"/>
                </a:solidFill>
                <a:cs typeface="Times New Roman" pitchFamily="18" charset="0"/>
              </a:rPr>
              <a:t>:</a:t>
            </a:r>
            <a:r>
              <a:rPr lang="en-US" sz="2900" b="1" smtClean="0">
                <a:solidFill>
                  <a:srgbClr val="FF0000"/>
                </a:solidFill>
                <a:cs typeface="Times New Roman" pitchFamily="18" charset="0"/>
              </a:rPr>
              <a:t> </a:t>
            </a:r>
            <a:r>
              <a:rPr lang="vi-VN" sz="2900" b="1" i="1" smtClean="0">
                <a:solidFill>
                  <a:srgbClr val="0000FF"/>
                </a:solidFill>
                <a:latin typeface="Calibri" pitchFamily="34" charset="0"/>
                <a:ea typeface="Calibri" charset="0"/>
                <a:cs typeface="Calibri" pitchFamily="34" charset="0"/>
              </a:rPr>
              <a:t>Khai thác thông tin mục </a:t>
            </a:r>
            <a:r>
              <a:rPr lang="en-US" sz="2900" b="1" i="1" smtClean="0">
                <a:solidFill>
                  <a:srgbClr val="0000FF"/>
                </a:solidFill>
                <a:latin typeface="Calibri" pitchFamily="34" charset="0"/>
                <a:ea typeface="Calibri" charset="0"/>
                <a:cs typeface="Calibri" pitchFamily="34" charset="0"/>
              </a:rPr>
              <a:t>3.b</a:t>
            </a:r>
            <a:r>
              <a:rPr lang="vi-VN" sz="2900" b="1" i="1" smtClean="0">
                <a:solidFill>
                  <a:srgbClr val="0000FF"/>
                </a:solidFill>
                <a:latin typeface="Calibri" pitchFamily="34" charset="0"/>
                <a:ea typeface="Calibri" charset="0"/>
                <a:cs typeface="Calibri" pitchFamily="34" charset="0"/>
              </a:rPr>
              <a:t> và quan sát </a:t>
            </a:r>
            <a:r>
              <a:rPr lang="en-US" sz="2900" b="1" i="1" smtClean="0">
                <a:solidFill>
                  <a:srgbClr val="0000FF"/>
                </a:solidFill>
                <a:latin typeface="Calibri" pitchFamily="34" charset="0"/>
                <a:ea typeface="Calibri" charset="0"/>
                <a:cs typeface="Calibri" pitchFamily="34" charset="0"/>
              </a:rPr>
              <a:t>Bản đồ tự nhiên Việt Nam (Hoặc Atlat Địa lí Việt Nam), hoàn thành nội dung học tập của nhóm:</a:t>
            </a:r>
          </a:p>
        </p:txBody>
      </p:sp>
      <p:sp>
        <p:nvSpPr>
          <p:cNvPr id="12" name="Text Box 3"/>
          <p:cNvSpPr txBox="1">
            <a:spLocks noChangeArrowheads="1"/>
          </p:cNvSpPr>
          <p:nvPr/>
        </p:nvSpPr>
        <p:spPr bwMode="auto">
          <a:xfrm>
            <a:off x="336972" y="2620414"/>
            <a:ext cx="5275551" cy="732504"/>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lIns="121917" tIns="60958" rIns="121917" bIns="60958">
            <a:spAutoFit/>
          </a:bodyPr>
          <a:lstStyle/>
          <a:p>
            <a:pPr algn="ctr">
              <a:lnSpc>
                <a:spcPct val="120000"/>
              </a:lnSpc>
            </a:pPr>
            <a:r>
              <a:rPr lang="it-IT" sz="3300" b="1" dirty="0" smtClean="0">
                <a:solidFill>
                  <a:schemeClr val="bg1"/>
                </a:solidFill>
              </a:rPr>
              <a:t>Nhóm 1</a:t>
            </a:r>
            <a:r>
              <a:rPr lang="it-IT" sz="3300" b="1" smtClean="0">
                <a:solidFill>
                  <a:schemeClr val="bg1"/>
                </a:solidFill>
              </a:rPr>
              <a:t>: Chế độ nhiệt</a:t>
            </a:r>
            <a:endParaRPr lang="en-US" sz="3300" b="1" dirty="0">
              <a:solidFill>
                <a:schemeClr val="bg1"/>
              </a:solidFill>
            </a:endParaRPr>
          </a:p>
        </p:txBody>
      </p:sp>
      <p:sp>
        <p:nvSpPr>
          <p:cNvPr id="16" name="WordArt 5"/>
          <p:cNvSpPr>
            <a:spLocks noChangeArrowheads="1" noChangeShapeType="1" noTextEdit="1"/>
          </p:cNvSpPr>
          <p:nvPr/>
        </p:nvSpPr>
        <p:spPr bwMode="auto">
          <a:xfrm>
            <a:off x="3831022" y="0"/>
            <a:ext cx="5098473" cy="861569"/>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LUẬN </a:t>
            </a:r>
            <a:r>
              <a:rPr lang="en-US" sz="4300" kern="10" dirty="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6131067" y="2601938"/>
            <a:ext cx="5093982" cy="691852"/>
          </a:xfrm>
          <a:prstGeom prst="rect">
            <a:avLst/>
          </a:prstGeom>
          <a:solidFill>
            <a:srgbClr val="00B050"/>
          </a:solidFill>
          <a:ln>
            <a:headEnd/>
            <a:tailEnd/>
          </a:ln>
        </p:spPr>
        <p:style>
          <a:lnRef idx="1">
            <a:schemeClr val="accent1"/>
          </a:lnRef>
          <a:fillRef idx="3">
            <a:schemeClr val="accent1"/>
          </a:fillRef>
          <a:effectRef idx="2">
            <a:schemeClr val="accent1"/>
          </a:effectRef>
          <a:fontRef idx="minor">
            <a:schemeClr val="lt1"/>
          </a:fontRef>
        </p:style>
        <p:txBody>
          <a:bodyPr wrap="square" lIns="121917" tIns="60958" rIns="121917" bIns="60958">
            <a:spAutoFit/>
          </a:bodyPr>
          <a:lstStyle/>
          <a:p>
            <a:pPr algn="just">
              <a:lnSpc>
                <a:spcPct val="120000"/>
              </a:lnSpc>
            </a:pPr>
            <a:r>
              <a:rPr lang="it-IT" sz="3300" b="1" dirty="0" smtClean="0">
                <a:solidFill>
                  <a:schemeClr val="bg1"/>
                </a:solidFill>
              </a:rPr>
              <a:t>Nhóm 2</a:t>
            </a:r>
            <a:r>
              <a:rPr lang="it-IT" sz="3300" b="1" smtClean="0">
                <a:solidFill>
                  <a:schemeClr val="bg1"/>
                </a:solidFill>
              </a:rPr>
              <a:t>: Chế độ gió</a:t>
            </a:r>
            <a:endParaRPr lang="en-US" sz="3300" b="1" dirty="0">
              <a:solidFill>
                <a:schemeClr val="bg1"/>
              </a:solidFill>
            </a:endParaRPr>
          </a:p>
        </p:txBody>
      </p:sp>
      <p:sp>
        <p:nvSpPr>
          <p:cNvPr id="20" name="Text Box 3"/>
          <p:cNvSpPr txBox="1">
            <a:spLocks noChangeArrowheads="1"/>
          </p:cNvSpPr>
          <p:nvPr/>
        </p:nvSpPr>
        <p:spPr bwMode="auto">
          <a:xfrm>
            <a:off x="336072" y="3747265"/>
            <a:ext cx="5296452" cy="691852"/>
          </a:xfrm>
          <a:prstGeom prst="rect">
            <a:avLst/>
          </a:prstGeom>
          <a:solidFill>
            <a:srgbClr val="0000FF"/>
          </a:solidFill>
          <a:ln>
            <a:headEnd/>
            <a:tailEnd/>
          </a:ln>
        </p:spPr>
        <p:style>
          <a:lnRef idx="3">
            <a:schemeClr val="lt1"/>
          </a:lnRef>
          <a:fillRef idx="1">
            <a:schemeClr val="accent3"/>
          </a:fillRef>
          <a:effectRef idx="1">
            <a:schemeClr val="accent3"/>
          </a:effectRef>
          <a:fontRef idx="minor">
            <a:schemeClr val="lt1"/>
          </a:fontRef>
        </p:style>
        <p:txBody>
          <a:bodyPr wrap="square" lIns="121917" tIns="60958" rIns="121917" bIns="60958">
            <a:spAutoFit/>
          </a:bodyPr>
          <a:lstStyle/>
          <a:p>
            <a:pPr algn="ctr">
              <a:lnSpc>
                <a:spcPct val="120000"/>
              </a:lnSpc>
            </a:pPr>
            <a:r>
              <a:rPr lang="it-IT" sz="3300" b="1" dirty="0" smtClean="0">
                <a:solidFill>
                  <a:schemeClr val="bg1"/>
                </a:solidFill>
              </a:rPr>
              <a:t>Nhóm 3</a:t>
            </a:r>
            <a:r>
              <a:rPr lang="it-IT" sz="3300" b="1" smtClean="0">
                <a:solidFill>
                  <a:schemeClr val="bg1"/>
                </a:solidFill>
              </a:rPr>
              <a:t>:  Chế độ mưa</a:t>
            </a:r>
            <a:endParaRPr lang="en-US" sz="3300" b="1" dirty="0">
              <a:solidFill>
                <a:schemeClr val="bg1"/>
              </a:solidFill>
            </a:endParaRPr>
          </a:p>
        </p:txBody>
      </p:sp>
      <p:sp>
        <p:nvSpPr>
          <p:cNvPr id="21" name="Text Box 3"/>
          <p:cNvSpPr txBox="1">
            <a:spLocks noChangeArrowheads="1"/>
          </p:cNvSpPr>
          <p:nvPr/>
        </p:nvSpPr>
        <p:spPr bwMode="auto">
          <a:xfrm>
            <a:off x="6102078" y="3741396"/>
            <a:ext cx="5107206" cy="63093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lIns="121917" tIns="60958" rIns="121917" bIns="60958">
            <a:spAutoFit/>
          </a:bodyPr>
          <a:lstStyle/>
          <a:p>
            <a:pPr algn="just"/>
            <a:r>
              <a:rPr lang="it-IT" sz="3300" b="1" dirty="0" smtClean="0">
                <a:solidFill>
                  <a:srgbClr val="FF0000"/>
                </a:solidFill>
              </a:rPr>
              <a:t>Nhóm 4</a:t>
            </a:r>
            <a:r>
              <a:rPr lang="it-IT" sz="3300" b="1" smtClean="0">
                <a:solidFill>
                  <a:srgbClr val="FF0000"/>
                </a:solidFill>
              </a:rPr>
              <a:t>: Thiên tai biển.</a:t>
            </a:r>
            <a:endParaRPr lang="en-US" sz="3300" b="1" dirty="0">
              <a:solidFill>
                <a:srgbClr val="FF0000"/>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ppt_x</p:attrName>
                                        </p:attrNameLst>
                                      </p:cBhvr>
                                      <p:tavLst>
                                        <p:tav tm="0">
                                          <p:val>
                                            <p:strVal val="#ppt_x-.2"/>
                                          </p:val>
                                        </p:tav>
                                        <p:tav tm="100000">
                                          <p:val>
                                            <p:strVal val="#ppt_x"/>
                                          </p:val>
                                        </p:tav>
                                      </p:tavLst>
                                    </p:anim>
                                    <p:anim calcmode="lin" valueType="num">
                                      <p:cBhvr>
                                        <p:cTn id="2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52248" y="327550"/>
            <a:ext cx="11540359" cy="1015659"/>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900" b="1" u="sng" dirty="0" smtClean="0">
                <a:solidFill>
                  <a:srgbClr val="FF0000"/>
                </a:solidFill>
                <a:cs typeface="Times New Roman" pitchFamily="18" charset="0"/>
              </a:rPr>
              <a:t>Yêu cầu</a:t>
            </a:r>
            <a:r>
              <a:rPr lang="en-US" sz="2900" b="1" u="sng" smtClean="0">
                <a:solidFill>
                  <a:srgbClr val="FF0000"/>
                </a:solidFill>
                <a:cs typeface="Times New Roman" pitchFamily="18" charset="0"/>
              </a:rPr>
              <a:t>:</a:t>
            </a:r>
            <a:r>
              <a:rPr lang="en-US" sz="2900" b="1" smtClean="0">
                <a:solidFill>
                  <a:srgbClr val="FF0000"/>
                </a:solidFill>
                <a:cs typeface="Times New Roman" pitchFamily="18" charset="0"/>
              </a:rPr>
              <a:t> </a:t>
            </a:r>
            <a:r>
              <a:rPr lang="vi-VN" sz="2900" b="1" i="1" smtClean="0">
                <a:solidFill>
                  <a:srgbClr val="0000FF"/>
                </a:solidFill>
                <a:latin typeface="Calibri" pitchFamily="34" charset="0"/>
                <a:ea typeface="Calibri" charset="0"/>
                <a:cs typeface="Calibri" pitchFamily="34" charset="0"/>
              </a:rPr>
              <a:t>Khai thác thông tin mục </a:t>
            </a:r>
            <a:r>
              <a:rPr lang="en-US" sz="2900" b="1" i="1" smtClean="0">
                <a:solidFill>
                  <a:srgbClr val="0000FF"/>
                </a:solidFill>
                <a:latin typeface="Calibri" pitchFamily="34" charset="0"/>
                <a:ea typeface="Calibri" charset="0"/>
                <a:cs typeface="Calibri" pitchFamily="34" charset="0"/>
              </a:rPr>
              <a:t>3.b</a:t>
            </a:r>
            <a:r>
              <a:rPr lang="vi-VN" sz="2900" b="1" i="1" smtClean="0">
                <a:solidFill>
                  <a:srgbClr val="0000FF"/>
                </a:solidFill>
                <a:latin typeface="Calibri" pitchFamily="34" charset="0"/>
                <a:ea typeface="Calibri" charset="0"/>
                <a:cs typeface="Calibri" pitchFamily="34" charset="0"/>
              </a:rPr>
              <a:t> và quan sát </a:t>
            </a:r>
            <a:r>
              <a:rPr lang="en-US" sz="2900" b="1" i="1" smtClean="0">
                <a:solidFill>
                  <a:srgbClr val="0000FF"/>
                </a:solidFill>
                <a:latin typeface="Calibri" pitchFamily="34" charset="0"/>
                <a:ea typeface="Calibri" charset="0"/>
                <a:cs typeface="Calibri" pitchFamily="34" charset="0"/>
              </a:rPr>
              <a:t>Bản đồ tự nhiên Việt Nam (Hoặc Atlat Địa lí Việt Nam), hoàn thành nội dung học tập của nhóm:</a:t>
            </a:r>
            <a:endParaRPr lang="en-US" sz="2900" b="1" i="1" dirty="0">
              <a:solidFill>
                <a:srgbClr val="0000FF"/>
              </a:solidFill>
              <a:latin typeface="Calibri" pitchFamily="34" charset="0"/>
              <a:ea typeface="Calibri" charset="0"/>
              <a:cs typeface="Calibri" pitchFamily="34" charset="0"/>
            </a:endParaRPr>
          </a:p>
        </p:txBody>
      </p:sp>
      <p:sp>
        <p:nvSpPr>
          <p:cNvPr id="14" name="Text Box 3"/>
          <p:cNvSpPr txBox="1">
            <a:spLocks noChangeArrowheads="1"/>
          </p:cNvSpPr>
          <p:nvPr/>
        </p:nvSpPr>
        <p:spPr bwMode="auto">
          <a:xfrm>
            <a:off x="336973" y="1523110"/>
            <a:ext cx="4600788" cy="6309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lIns="121917" tIns="60958" rIns="121917" bIns="60958">
            <a:spAutoFit/>
          </a:bodyPr>
          <a:lstStyle/>
          <a:p>
            <a:pPr algn="ctr"/>
            <a:r>
              <a:rPr lang="it-IT" sz="3300" b="1" dirty="0" smtClean="0">
                <a:solidFill>
                  <a:schemeClr val="bg1"/>
                </a:solidFill>
              </a:rPr>
              <a:t>Nhóm 1</a:t>
            </a:r>
            <a:r>
              <a:rPr lang="it-IT" sz="3300" b="1" smtClean="0">
                <a:solidFill>
                  <a:schemeClr val="bg1"/>
                </a:solidFill>
              </a:rPr>
              <a:t>: Chế độ nhiệt</a:t>
            </a:r>
            <a:endParaRPr lang="en-US" sz="3300" b="1" dirty="0">
              <a:solidFill>
                <a:schemeClr val="bg1"/>
              </a:solidFill>
            </a:endParaRPr>
          </a:p>
        </p:txBody>
      </p:sp>
      <p:graphicFrame>
        <p:nvGraphicFramePr>
          <p:cNvPr id="12" name="Table 11"/>
          <p:cNvGraphicFramePr>
            <a:graphicFrameLocks noGrp="1"/>
          </p:cNvGraphicFramePr>
          <p:nvPr/>
        </p:nvGraphicFramePr>
        <p:xfrm>
          <a:off x="549128" y="2408641"/>
          <a:ext cx="10845703" cy="3973068"/>
        </p:xfrm>
        <a:graphic>
          <a:graphicData uri="http://schemas.openxmlformats.org/drawingml/2006/table">
            <a:tbl>
              <a:tblPr/>
              <a:tblGrid>
                <a:gridCol w="10845703">
                  <a:extLst>
                    <a:ext uri="{9D8B030D-6E8A-4147-A177-3AD203B41FA5}">
                      <a16:colId xmlns:a16="http://schemas.microsoft.com/office/drawing/2014/main" val="20000"/>
                    </a:ext>
                  </a:extLst>
                </a:gridCol>
              </a:tblGrid>
              <a:tr h="360789">
                <a:tc>
                  <a:txBody>
                    <a:bodyPr/>
                    <a:lstStyle/>
                    <a:p>
                      <a:pPr algn="ctr">
                        <a:lnSpc>
                          <a:spcPct val="150000"/>
                        </a:lnSpc>
                        <a:spcBef>
                          <a:spcPts val="600"/>
                        </a:spcBef>
                        <a:spcAft>
                          <a:spcPts val="0"/>
                        </a:spcAft>
                      </a:pPr>
                      <a:r>
                        <a:rPr lang="pt-BR" sz="3000" b="1">
                          <a:solidFill>
                            <a:srgbClr val="002060"/>
                          </a:solidFill>
                          <a:latin typeface="+mn-lt"/>
                          <a:ea typeface="Calibri"/>
                          <a:cs typeface="Times New Roman"/>
                        </a:rPr>
                        <a:t>Đặc điểm khí hậu của vùng biển đảo Việt Nam</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985410">
                <a:tc>
                  <a:txBody>
                    <a:bodyPr/>
                    <a:lstStyle/>
                    <a:p>
                      <a:pPr>
                        <a:lnSpc>
                          <a:spcPct val="150000"/>
                        </a:lnSpc>
                      </a:pPr>
                      <a:r>
                        <a:rPr lang="en-US" sz="3000" b="1" kern="1200" smtClean="0">
                          <a:solidFill>
                            <a:schemeClr val="tx1"/>
                          </a:solidFill>
                          <a:latin typeface="+mn-lt"/>
                          <a:ea typeface="+mn-ea"/>
                          <a:cs typeface="+mn-cs"/>
                        </a:rPr>
                        <a:t>* Nhiệt độ:</a:t>
                      </a:r>
                    </a:p>
                    <a:p>
                      <a:pPr>
                        <a:lnSpc>
                          <a:spcPct val="150000"/>
                        </a:lnSpc>
                      </a:pPr>
                      <a:r>
                        <a:rPr lang="en-US" sz="3000" b="1" kern="1200" smtClean="0">
                          <a:solidFill>
                            <a:schemeClr val="tx1"/>
                          </a:solidFill>
                          <a:latin typeface="+mn-lt"/>
                          <a:ea typeface="+mn-ea"/>
                          <a:cs typeface="+mn-cs"/>
                        </a:rPr>
                        <a:t>- Nhiệt độ trung bình năm:………………………………………………………….</a:t>
                      </a:r>
                    </a:p>
                    <a:p>
                      <a:pPr>
                        <a:lnSpc>
                          <a:spcPct val="150000"/>
                        </a:lnSpc>
                      </a:pPr>
                      <a:r>
                        <a:rPr lang="en-US" sz="3000" b="1" kern="1200" smtClean="0">
                          <a:solidFill>
                            <a:schemeClr val="tx1"/>
                          </a:solidFill>
                          <a:latin typeface="+mn-lt"/>
                          <a:ea typeface="+mn-ea"/>
                          <a:cs typeface="+mn-cs"/>
                        </a:rPr>
                        <a:t>- Mùa hạ: ……………………………………………………………………………</a:t>
                      </a:r>
                    </a:p>
                    <a:p>
                      <a:pPr>
                        <a:lnSpc>
                          <a:spcPct val="150000"/>
                        </a:lnSpc>
                      </a:pPr>
                      <a:r>
                        <a:rPr lang="en-US" sz="3000" b="1" kern="1200" smtClean="0">
                          <a:solidFill>
                            <a:schemeClr val="tx1"/>
                          </a:solidFill>
                          <a:latin typeface="+mn-lt"/>
                          <a:ea typeface="+mn-ea"/>
                          <a:cs typeface="+mn-cs"/>
                        </a:rPr>
                        <a:t>- Mùa đông: ………………………………………………………………………….</a:t>
                      </a:r>
                    </a:p>
                    <a:p>
                      <a:pPr>
                        <a:lnSpc>
                          <a:spcPct val="150000"/>
                        </a:lnSpc>
                      </a:pPr>
                      <a:r>
                        <a:rPr lang="en-US" sz="3000" b="1" kern="1200" smtClean="0">
                          <a:solidFill>
                            <a:schemeClr val="tx1"/>
                          </a:solidFill>
                          <a:latin typeface="+mn-lt"/>
                          <a:ea typeface="+mn-ea"/>
                          <a:cs typeface="+mn-cs"/>
                        </a:rPr>
                        <a:t>- Biên độ nhiệt ……………………………………………………….. trên đất liền.</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3"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b. Khí hậu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
          <p:cNvSpPr>
            <a:spLocks noChangeArrowheads="1"/>
          </p:cNvSpPr>
          <p:nvPr/>
        </p:nvSpPr>
        <p:spPr bwMode="auto">
          <a:xfrm>
            <a:off x="219206" y="1864033"/>
            <a:ext cx="11625943" cy="3822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300" b="1" i="1" smtClean="0"/>
              <a:t>* Chế độ nhiệt:</a:t>
            </a:r>
            <a:endParaRPr lang="en-US" sz="3300" b="1" smtClean="0"/>
          </a:p>
          <a:p>
            <a:pPr algn="just">
              <a:lnSpc>
                <a:spcPct val="150000"/>
              </a:lnSpc>
            </a:pPr>
            <a:r>
              <a:rPr lang="en-US" sz="3300" b="1" smtClean="0"/>
              <a:t>- Nhiệt độ bề mặt nước biển trung bình năm là trên 23 độ C.</a:t>
            </a:r>
          </a:p>
          <a:p>
            <a:pPr algn="just">
              <a:lnSpc>
                <a:spcPct val="150000"/>
              </a:lnSpc>
            </a:pPr>
            <a:r>
              <a:rPr lang="en-US" sz="3300" b="1" smtClean="0"/>
              <a:t>- Mùa hạ: nhiệt độ giữa các vùng biển ít chênh lệch.</a:t>
            </a:r>
          </a:p>
          <a:p>
            <a:pPr algn="just">
              <a:lnSpc>
                <a:spcPct val="150000"/>
              </a:lnSpc>
            </a:pPr>
            <a:r>
              <a:rPr lang="en-US" sz="3300" b="1" smtClean="0"/>
              <a:t>- Mùa đông: nhiệt độ giảm từ nam lên bắc.</a:t>
            </a:r>
          </a:p>
          <a:p>
            <a:pPr algn="just">
              <a:lnSpc>
                <a:spcPct val="150000"/>
              </a:lnSpc>
            </a:pPr>
            <a:r>
              <a:rPr lang="en-US" sz="3300" b="1" smtClean="0"/>
              <a:t>- Biên độ nhiệt nhỏ hơn trên đất liền.</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p:cTn id="28" dur="1000" fill="hold"/>
                                        <p:tgtEl>
                                          <p:spTgt spid="11">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p:cTn id="35" dur="1000" fill="hold"/>
                                        <p:tgtEl>
                                          <p:spTgt spid="11">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1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just" fontAlgn="auto">
              <a:lnSpc>
                <a:spcPct val="100000"/>
              </a:lnSpc>
              <a:spcBef>
                <a:spcPts val="0"/>
              </a:spcBef>
              <a:spcAft>
                <a:spcPts val="0"/>
              </a:spcAft>
              <a:buClrTx/>
              <a:buSzTx/>
              <a:buFontTx/>
              <a:buNone/>
              <a:tabLst/>
              <a:defRPr/>
            </a:pPr>
            <a:r>
              <a:rPr lang="en-US" sz="4000" b="1" dirty="0" err="1" smtClean="0">
                <a:solidFill>
                  <a:schemeClr val="bg1"/>
                </a:solidFill>
              </a:rPr>
              <a:t>Câu</a:t>
            </a:r>
            <a:r>
              <a:rPr lang="en-US" sz="4000" b="1" dirty="0" smtClean="0">
                <a:solidFill>
                  <a:schemeClr val="bg1"/>
                </a:solidFill>
              </a:rPr>
              <a:t> 2</a:t>
            </a:r>
            <a:r>
              <a:rPr lang="en-US" sz="4000" b="1" smtClean="0">
                <a:solidFill>
                  <a:schemeClr val="bg1"/>
                </a:solidFill>
              </a:rPr>
              <a:t>. Từ bắc vào nam, đường bờ biển nước ta kéo dài từ tỉnh nào đến tỉnh nào?</a:t>
            </a:r>
            <a:endParaRPr lang="en-US" sz="4000" b="1" dirty="0" smtClean="0">
              <a:solidFill>
                <a:schemeClr val="bg1"/>
              </a:solidFill>
            </a:endParaRPr>
          </a:p>
        </p:txBody>
      </p:sp>
      <p:sp>
        <p:nvSpPr>
          <p:cNvPr id="50" name="Snip Diagonal Corner Rectangle 49"/>
          <p:cNvSpPr/>
          <p:nvPr/>
        </p:nvSpPr>
        <p:spPr>
          <a:xfrm>
            <a:off x="2644345" y="3842951"/>
            <a:ext cx="7603241" cy="11615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just" fontAlgn="auto">
              <a:lnSpc>
                <a:spcPct val="100000"/>
              </a:lnSpc>
              <a:spcBef>
                <a:spcPts val="0"/>
              </a:spcBef>
              <a:spcAft>
                <a:spcPts val="0"/>
              </a:spcAft>
              <a:buClrTx/>
              <a:buSzTx/>
              <a:buFontTx/>
              <a:buNone/>
              <a:tabLst/>
              <a:defRPr/>
            </a:pPr>
            <a:r>
              <a:rPr lang="en-US" sz="3500" b="1" dirty="0" err="1">
                <a:solidFill>
                  <a:schemeClr val="bg1"/>
                </a:solidFill>
              </a:rPr>
              <a:t>Đáp</a:t>
            </a:r>
            <a:r>
              <a:rPr lang="en-US" sz="3500" b="1" dirty="0">
                <a:solidFill>
                  <a:schemeClr val="bg1"/>
                </a:solidFill>
              </a:rPr>
              <a:t> </a:t>
            </a:r>
            <a:r>
              <a:rPr lang="en-US" sz="3500" b="1" dirty="0" err="1" smtClean="0">
                <a:solidFill>
                  <a:schemeClr val="bg1"/>
                </a:solidFill>
              </a:rPr>
              <a:t>án</a:t>
            </a:r>
            <a:r>
              <a:rPr lang="en-US" sz="3500" b="1" smtClean="0">
                <a:solidFill>
                  <a:schemeClr val="bg1"/>
                </a:solidFill>
              </a:rPr>
              <a:t>: Quảng Ninh đến Kiên Giang</a:t>
            </a:r>
            <a:endParaRPr lang="en-US" sz="35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50" y="5389797"/>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52248" y="327550"/>
            <a:ext cx="11540359" cy="1015659"/>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900" b="1" u="sng" dirty="0" smtClean="0">
                <a:solidFill>
                  <a:srgbClr val="FF0000"/>
                </a:solidFill>
                <a:cs typeface="Times New Roman" pitchFamily="18" charset="0"/>
              </a:rPr>
              <a:t>Yêu cầu</a:t>
            </a:r>
            <a:r>
              <a:rPr lang="en-US" sz="2900" b="1" u="sng" smtClean="0">
                <a:solidFill>
                  <a:srgbClr val="FF0000"/>
                </a:solidFill>
                <a:cs typeface="Times New Roman" pitchFamily="18" charset="0"/>
              </a:rPr>
              <a:t>:</a:t>
            </a:r>
            <a:r>
              <a:rPr lang="en-US" sz="2900" b="1" smtClean="0">
                <a:solidFill>
                  <a:srgbClr val="FF0000"/>
                </a:solidFill>
                <a:cs typeface="Times New Roman" pitchFamily="18" charset="0"/>
              </a:rPr>
              <a:t> </a:t>
            </a:r>
            <a:r>
              <a:rPr lang="vi-VN" sz="2900" b="1" i="1" smtClean="0">
                <a:solidFill>
                  <a:srgbClr val="0000FF"/>
                </a:solidFill>
                <a:latin typeface="Calibri" pitchFamily="34" charset="0"/>
                <a:ea typeface="Calibri" charset="0"/>
                <a:cs typeface="Calibri" pitchFamily="34" charset="0"/>
              </a:rPr>
              <a:t>Khai thác thông tin mục </a:t>
            </a:r>
            <a:r>
              <a:rPr lang="en-US" sz="2900" b="1" i="1" smtClean="0">
                <a:solidFill>
                  <a:srgbClr val="0000FF"/>
                </a:solidFill>
                <a:latin typeface="Calibri" pitchFamily="34" charset="0"/>
                <a:ea typeface="Calibri" charset="0"/>
                <a:cs typeface="Calibri" pitchFamily="34" charset="0"/>
              </a:rPr>
              <a:t>3.b</a:t>
            </a:r>
            <a:r>
              <a:rPr lang="vi-VN" sz="2900" b="1" i="1" smtClean="0">
                <a:solidFill>
                  <a:srgbClr val="0000FF"/>
                </a:solidFill>
                <a:latin typeface="Calibri" pitchFamily="34" charset="0"/>
                <a:ea typeface="Calibri" charset="0"/>
                <a:cs typeface="Calibri" pitchFamily="34" charset="0"/>
              </a:rPr>
              <a:t> và quan sát </a:t>
            </a:r>
            <a:r>
              <a:rPr lang="en-US" sz="2900" b="1" i="1" smtClean="0">
                <a:solidFill>
                  <a:srgbClr val="0000FF"/>
                </a:solidFill>
                <a:latin typeface="Calibri" pitchFamily="34" charset="0"/>
                <a:ea typeface="Calibri" charset="0"/>
                <a:cs typeface="Calibri" pitchFamily="34" charset="0"/>
              </a:rPr>
              <a:t>Bản đồ tự nhiên Việt Nam (Hoặc Atlat Địa lí Việt Nam), hoàn thành nội dung học tập của nhóm:</a:t>
            </a:r>
            <a:endParaRPr lang="en-US" sz="2900" b="1" i="1" dirty="0">
              <a:solidFill>
                <a:srgbClr val="0000FF"/>
              </a:solidFill>
              <a:latin typeface="Calibri" pitchFamily="34" charset="0"/>
              <a:ea typeface="Calibri" charset="0"/>
              <a:cs typeface="Calibri" pitchFamily="34" charset="0"/>
            </a:endParaRPr>
          </a:p>
        </p:txBody>
      </p:sp>
      <p:graphicFrame>
        <p:nvGraphicFramePr>
          <p:cNvPr id="12" name="Table 11"/>
          <p:cNvGraphicFramePr>
            <a:graphicFrameLocks noGrp="1"/>
          </p:cNvGraphicFramePr>
          <p:nvPr/>
        </p:nvGraphicFramePr>
        <p:xfrm>
          <a:off x="549128" y="2408641"/>
          <a:ext cx="11197395" cy="3908933"/>
        </p:xfrm>
        <a:graphic>
          <a:graphicData uri="http://schemas.openxmlformats.org/drawingml/2006/table">
            <a:tbl>
              <a:tblPr/>
              <a:tblGrid>
                <a:gridCol w="11197395">
                  <a:extLst>
                    <a:ext uri="{9D8B030D-6E8A-4147-A177-3AD203B41FA5}">
                      <a16:colId xmlns:a16="http://schemas.microsoft.com/office/drawing/2014/main" val="20000"/>
                    </a:ext>
                  </a:extLst>
                </a:gridCol>
              </a:tblGrid>
              <a:tr h="360789">
                <a:tc>
                  <a:txBody>
                    <a:bodyPr/>
                    <a:lstStyle/>
                    <a:p>
                      <a:pPr algn="ctr">
                        <a:lnSpc>
                          <a:spcPct val="150000"/>
                        </a:lnSpc>
                        <a:spcBef>
                          <a:spcPts val="600"/>
                        </a:spcBef>
                        <a:spcAft>
                          <a:spcPts val="0"/>
                        </a:spcAft>
                      </a:pPr>
                      <a:r>
                        <a:rPr lang="pt-BR" sz="3000" b="1">
                          <a:solidFill>
                            <a:srgbClr val="002060"/>
                          </a:solidFill>
                          <a:latin typeface="+mn-lt"/>
                          <a:ea typeface="Calibri"/>
                          <a:cs typeface="Times New Roman" pitchFamily="18" charset="0"/>
                        </a:rPr>
                        <a:t>Đặc điểm khí hậu của vùng biển đảo Việt Nam</a:t>
                      </a:r>
                      <a:endParaRPr lang="en-US" sz="3000" b="1">
                        <a:solidFill>
                          <a:srgbClr val="000000"/>
                        </a:solidFill>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985410">
                <a:tc>
                  <a:txBody>
                    <a:bodyPr/>
                    <a:lstStyle/>
                    <a:p>
                      <a:pPr algn="just">
                        <a:lnSpc>
                          <a:spcPct val="150000"/>
                        </a:lnSpc>
                        <a:spcBef>
                          <a:spcPts val="600"/>
                        </a:spcBef>
                        <a:spcAft>
                          <a:spcPts val="0"/>
                        </a:spcAft>
                      </a:pPr>
                      <a:r>
                        <a:rPr lang="en-US" sz="3000" b="1">
                          <a:solidFill>
                            <a:srgbClr val="000000"/>
                          </a:solidFill>
                          <a:latin typeface="+mn-lt"/>
                          <a:ea typeface="Times New Roman"/>
                          <a:cs typeface="Times New Roman" pitchFamily="18" charset="0"/>
                        </a:rPr>
                        <a:t>* Chế độ gió:</a:t>
                      </a:r>
                      <a:endParaRPr lang="en-US" sz="3000" b="1">
                        <a:solidFill>
                          <a:srgbClr val="000000"/>
                        </a:solidFill>
                        <a:latin typeface="+mn-lt"/>
                        <a:ea typeface="Calibri"/>
                        <a:cs typeface="Times New Roman" pitchFamily="18" charset="0"/>
                      </a:endParaRPr>
                    </a:p>
                    <a:p>
                      <a:pPr algn="just">
                        <a:lnSpc>
                          <a:spcPct val="150000"/>
                        </a:lnSpc>
                        <a:spcBef>
                          <a:spcPts val="600"/>
                        </a:spcBef>
                        <a:spcAft>
                          <a:spcPts val="0"/>
                        </a:spcAft>
                      </a:pPr>
                      <a:r>
                        <a:rPr lang="en-US" sz="3000" b="1">
                          <a:solidFill>
                            <a:srgbClr val="000000"/>
                          </a:solidFill>
                          <a:latin typeface="+mn-lt"/>
                          <a:ea typeface="Times New Roman"/>
                          <a:cs typeface="Times New Roman" pitchFamily="18" charset="0"/>
                        </a:rPr>
                        <a:t>- Từ tháng 10 đến tháng 4 năm sau: ………………………………………………</a:t>
                      </a:r>
                      <a:endParaRPr lang="en-US" sz="3000" b="1">
                        <a:solidFill>
                          <a:srgbClr val="000000"/>
                        </a:solidFill>
                        <a:latin typeface="+mn-lt"/>
                        <a:ea typeface="Calibri"/>
                        <a:cs typeface="Times New Roman" pitchFamily="18" charset="0"/>
                      </a:endParaRPr>
                    </a:p>
                    <a:p>
                      <a:pPr algn="just">
                        <a:lnSpc>
                          <a:spcPct val="150000"/>
                        </a:lnSpc>
                        <a:spcBef>
                          <a:spcPts val="600"/>
                        </a:spcBef>
                        <a:spcAft>
                          <a:spcPts val="0"/>
                        </a:spcAft>
                      </a:pPr>
                      <a:r>
                        <a:rPr lang="en-US" sz="3000" b="1">
                          <a:solidFill>
                            <a:srgbClr val="000000"/>
                          </a:solidFill>
                          <a:latin typeface="+mn-lt"/>
                          <a:ea typeface="Times New Roman"/>
                          <a:cs typeface="Times New Roman" pitchFamily="18" charset="0"/>
                        </a:rPr>
                        <a:t>- Từ tháng 5 đến tháng 9: …………………………………………………………</a:t>
                      </a:r>
                      <a:endParaRPr lang="en-US" sz="3000" b="1">
                        <a:solidFill>
                          <a:srgbClr val="000000"/>
                        </a:solidFill>
                        <a:latin typeface="+mn-lt"/>
                        <a:ea typeface="Calibri"/>
                        <a:cs typeface="Times New Roman" pitchFamily="18" charset="0"/>
                      </a:endParaRPr>
                    </a:p>
                    <a:p>
                      <a:pPr algn="just">
                        <a:lnSpc>
                          <a:spcPct val="150000"/>
                        </a:lnSpc>
                        <a:spcBef>
                          <a:spcPts val="600"/>
                        </a:spcBef>
                        <a:spcAft>
                          <a:spcPts val="0"/>
                        </a:spcAft>
                      </a:pPr>
                      <a:r>
                        <a:rPr lang="en-US" sz="3000" b="1" smtClean="0">
                          <a:solidFill>
                            <a:srgbClr val="000000"/>
                          </a:solidFill>
                          <a:latin typeface="+mn-lt"/>
                          <a:ea typeface="Times New Roman"/>
                          <a:cs typeface="Times New Roman" pitchFamily="18" charset="0"/>
                        </a:rPr>
                        <a:t>- Gió </a:t>
                      </a:r>
                      <a:r>
                        <a:rPr lang="en-US" sz="3000" b="1">
                          <a:solidFill>
                            <a:srgbClr val="000000"/>
                          </a:solidFill>
                          <a:latin typeface="+mn-lt"/>
                          <a:ea typeface="Times New Roman"/>
                          <a:cs typeface="Times New Roman" pitchFamily="18" charset="0"/>
                        </a:rPr>
                        <a:t>trên biển ………………………….. hơn trên đất liền rõ rệt</a:t>
                      </a:r>
                      <a:r>
                        <a:rPr lang="en-US" sz="3000" b="1" smtClean="0">
                          <a:solidFill>
                            <a:srgbClr val="000000"/>
                          </a:solidFill>
                          <a:latin typeface="+mn-lt"/>
                          <a:ea typeface="Times New Roman"/>
                          <a:cs typeface="Times New Roman" pitchFamily="18" charset="0"/>
                        </a:rPr>
                        <a:t>.</a:t>
                      </a:r>
                    </a:p>
                    <a:p>
                      <a:pPr algn="just">
                        <a:lnSpc>
                          <a:spcPct val="150000"/>
                        </a:lnSpc>
                        <a:spcBef>
                          <a:spcPts val="600"/>
                        </a:spcBef>
                        <a:spcAft>
                          <a:spcPts val="0"/>
                        </a:spcAft>
                      </a:pPr>
                      <a:endParaRPr lang="en-US" sz="1200" b="1">
                        <a:solidFill>
                          <a:srgbClr val="000000"/>
                        </a:solidFill>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sp>
        <p:nvSpPr>
          <p:cNvPr id="5" name="Text Box 3"/>
          <p:cNvSpPr txBox="1">
            <a:spLocks noChangeArrowheads="1"/>
          </p:cNvSpPr>
          <p:nvPr/>
        </p:nvSpPr>
        <p:spPr bwMode="auto">
          <a:xfrm>
            <a:off x="3374220" y="1578356"/>
            <a:ext cx="5093982" cy="691852"/>
          </a:xfrm>
          <a:prstGeom prst="rect">
            <a:avLst/>
          </a:prstGeom>
          <a:solidFill>
            <a:srgbClr val="00B050"/>
          </a:solidFill>
          <a:ln>
            <a:headEnd/>
            <a:tailEnd/>
          </a:ln>
        </p:spPr>
        <p:style>
          <a:lnRef idx="1">
            <a:schemeClr val="accent1"/>
          </a:lnRef>
          <a:fillRef idx="3">
            <a:schemeClr val="accent1"/>
          </a:fillRef>
          <a:effectRef idx="2">
            <a:schemeClr val="accent1"/>
          </a:effectRef>
          <a:fontRef idx="minor">
            <a:schemeClr val="lt1"/>
          </a:fontRef>
        </p:style>
        <p:txBody>
          <a:bodyPr wrap="square" lIns="121917" tIns="60958" rIns="121917" bIns="60958">
            <a:spAutoFit/>
          </a:bodyPr>
          <a:lstStyle/>
          <a:p>
            <a:pPr algn="just">
              <a:lnSpc>
                <a:spcPct val="120000"/>
              </a:lnSpc>
            </a:pPr>
            <a:r>
              <a:rPr lang="it-IT" sz="3300" b="1" dirty="0" smtClean="0">
                <a:solidFill>
                  <a:schemeClr val="bg1"/>
                </a:solidFill>
              </a:rPr>
              <a:t>Nhóm 2</a:t>
            </a:r>
            <a:r>
              <a:rPr lang="it-IT" sz="3300" b="1" smtClean="0">
                <a:solidFill>
                  <a:schemeClr val="bg1"/>
                </a:solidFill>
              </a:rPr>
              <a:t>: Chế độ gió</a:t>
            </a:r>
            <a:endParaRPr lang="en-US" sz="3300" b="1" dirty="0">
              <a:solidFill>
                <a:schemeClr val="bg1"/>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1000"/>
                                        <p:tgtEl>
                                          <p:spTgt spid="1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ppt_x</p:attrName>
                                        </p:attrNameLst>
                                      </p:cBhvr>
                                      <p:tavLst>
                                        <p:tav tm="0">
                                          <p:val>
                                            <p:strVal val="#ppt_x-.2"/>
                                          </p:val>
                                        </p:tav>
                                        <p:tav tm="100000">
                                          <p:val>
                                            <p:strVal val="#ppt_x"/>
                                          </p:val>
                                        </p:tav>
                                      </p:tavLst>
                                    </p:anim>
                                    <p:anim calcmode="lin" valueType="num">
                                      <p:cBhvr>
                                        <p:cTn id="1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b. Khí hậu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
          <p:cNvSpPr>
            <a:spLocks noChangeArrowheads="1"/>
          </p:cNvSpPr>
          <p:nvPr/>
        </p:nvSpPr>
        <p:spPr bwMode="auto">
          <a:xfrm>
            <a:off x="219206" y="1861915"/>
            <a:ext cx="11625943"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300" b="1" i="1" smtClean="0"/>
              <a:t>* Chế độ gió:</a:t>
            </a:r>
            <a:endParaRPr lang="en-US" sz="3300" b="1" smtClean="0"/>
          </a:p>
          <a:p>
            <a:pPr algn="just">
              <a:lnSpc>
                <a:spcPct val="150000"/>
              </a:lnSpc>
            </a:pPr>
            <a:r>
              <a:rPr lang="en-US" sz="3300" b="1" smtClean="0"/>
              <a:t>- Từ tháng 10 - 4: gió mùa mùa đông và Tín phong đông bắc.</a:t>
            </a:r>
          </a:p>
          <a:p>
            <a:pPr algn="just">
              <a:lnSpc>
                <a:spcPct val="150000"/>
              </a:lnSpc>
            </a:pPr>
            <a:r>
              <a:rPr lang="en-US" sz="3300" b="1" smtClean="0"/>
              <a:t>- Từ tháng 5 - 9: gió mùa đông nam.</a:t>
            </a:r>
          </a:p>
          <a:p>
            <a:pPr algn="just">
              <a:lnSpc>
                <a:spcPct val="150000"/>
              </a:lnSpc>
            </a:pPr>
            <a:r>
              <a:rPr lang="en-US" sz="3300" b="1" smtClean="0"/>
              <a:t>- Gió trên biển mạnh hơn trên đất liền rõ rệt.</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p:cTn id="28" dur="1000" fill="hold"/>
                                        <p:tgtEl>
                                          <p:spTgt spid="11">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52248" y="327550"/>
            <a:ext cx="11540359" cy="1015659"/>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900" b="1" u="sng" dirty="0" smtClean="0">
                <a:solidFill>
                  <a:srgbClr val="FF0000"/>
                </a:solidFill>
                <a:cs typeface="Times New Roman" pitchFamily="18" charset="0"/>
              </a:rPr>
              <a:t>Yêu cầu</a:t>
            </a:r>
            <a:r>
              <a:rPr lang="en-US" sz="2900" b="1" u="sng" smtClean="0">
                <a:solidFill>
                  <a:srgbClr val="FF0000"/>
                </a:solidFill>
                <a:cs typeface="Times New Roman" pitchFamily="18" charset="0"/>
              </a:rPr>
              <a:t>:</a:t>
            </a:r>
            <a:r>
              <a:rPr lang="en-US" sz="2900" b="1" smtClean="0">
                <a:solidFill>
                  <a:srgbClr val="FF0000"/>
                </a:solidFill>
                <a:cs typeface="Times New Roman" pitchFamily="18" charset="0"/>
              </a:rPr>
              <a:t> </a:t>
            </a:r>
            <a:r>
              <a:rPr lang="vi-VN" sz="2900" b="1" i="1" smtClean="0">
                <a:solidFill>
                  <a:srgbClr val="0000FF"/>
                </a:solidFill>
                <a:latin typeface="Calibri" pitchFamily="34" charset="0"/>
                <a:ea typeface="Calibri" charset="0"/>
                <a:cs typeface="Calibri" pitchFamily="34" charset="0"/>
              </a:rPr>
              <a:t>Khai thác thông tin mục </a:t>
            </a:r>
            <a:r>
              <a:rPr lang="en-US" sz="2900" b="1" i="1" smtClean="0">
                <a:solidFill>
                  <a:srgbClr val="0000FF"/>
                </a:solidFill>
                <a:latin typeface="Calibri" pitchFamily="34" charset="0"/>
                <a:ea typeface="Calibri" charset="0"/>
                <a:cs typeface="Calibri" pitchFamily="34" charset="0"/>
              </a:rPr>
              <a:t>3.b</a:t>
            </a:r>
            <a:r>
              <a:rPr lang="vi-VN" sz="2900" b="1" i="1" smtClean="0">
                <a:solidFill>
                  <a:srgbClr val="0000FF"/>
                </a:solidFill>
                <a:latin typeface="Calibri" pitchFamily="34" charset="0"/>
                <a:ea typeface="Calibri" charset="0"/>
                <a:cs typeface="Calibri" pitchFamily="34" charset="0"/>
              </a:rPr>
              <a:t> và quan sát </a:t>
            </a:r>
            <a:r>
              <a:rPr lang="en-US" sz="2900" b="1" i="1" smtClean="0">
                <a:solidFill>
                  <a:srgbClr val="0000FF"/>
                </a:solidFill>
                <a:latin typeface="Calibri" pitchFamily="34" charset="0"/>
                <a:ea typeface="Calibri" charset="0"/>
                <a:cs typeface="Calibri" pitchFamily="34" charset="0"/>
              </a:rPr>
              <a:t>Bản đồ tự nhiên Việt Nam (Hoặc Atlat Địa lí Việt Nam), hoàn thành nội dung học tập của nhóm:</a:t>
            </a:r>
          </a:p>
        </p:txBody>
      </p:sp>
      <p:graphicFrame>
        <p:nvGraphicFramePr>
          <p:cNvPr id="12" name="Table 11"/>
          <p:cNvGraphicFramePr>
            <a:graphicFrameLocks noGrp="1"/>
          </p:cNvGraphicFramePr>
          <p:nvPr/>
        </p:nvGraphicFramePr>
        <p:xfrm>
          <a:off x="549128" y="2408641"/>
          <a:ext cx="11197395" cy="3475482"/>
        </p:xfrm>
        <a:graphic>
          <a:graphicData uri="http://schemas.openxmlformats.org/drawingml/2006/table">
            <a:tbl>
              <a:tblPr/>
              <a:tblGrid>
                <a:gridCol w="11197395">
                  <a:extLst>
                    <a:ext uri="{9D8B030D-6E8A-4147-A177-3AD203B41FA5}">
                      <a16:colId xmlns:a16="http://schemas.microsoft.com/office/drawing/2014/main" val="20000"/>
                    </a:ext>
                  </a:extLst>
                </a:gridCol>
              </a:tblGrid>
              <a:tr h="360789">
                <a:tc>
                  <a:txBody>
                    <a:bodyPr/>
                    <a:lstStyle/>
                    <a:p>
                      <a:pPr algn="just">
                        <a:lnSpc>
                          <a:spcPct val="130000"/>
                        </a:lnSpc>
                        <a:spcBef>
                          <a:spcPts val="600"/>
                        </a:spcBef>
                        <a:spcAft>
                          <a:spcPts val="0"/>
                        </a:spcAft>
                      </a:pPr>
                      <a:r>
                        <a:rPr lang="pt-BR" sz="2900" b="1">
                          <a:solidFill>
                            <a:srgbClr val="002060"/>
                          </a:solidFill>
                          <a:latin typeface="+mn-lt"/>
                          <a:ea typeface="Calibri"/>
                          <a:cs typeface="Times New Roman"/>
                        </a:rPr>
                        <a:t>Đặc điểm khí hậu của vùng biển đảo Việt Nam</a:t>
                      </a:r>
                      <a:endParaRPr lang="en-US" sz="29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985410">
                <a:tc>
                  <a:txBody>
                    <a:bodyPr/>
                    <a:lstStyle/>
                    <a:p>
                      <a:pPr algn="just">
                        <a:lnSpc>
                          <a:spcPct val="150000"/>
                        </a:lnSpc>
                        <a:spcBef>
                          <a:spcPts val="600"/>
                        </a:spcBef>
                        <a:spcAft>
                          <a:spcPts val="0"/>
                        </a:spcAft>
                      </a:pPr>
                      <a:r>
                        <a:rPr lang="en-US" sz="3000" b="1">
                          <a:solidFill>
                            <a:srgbClr val="000000"/>
                          </a:solidFill>
                          <a:latin typeface="+mn-lt"/>
                          <a:ea typeface="Times New Roman"/>
                          <a:cs typeface="Times New Roman"/>
                        </a:rPr>
                        <a:t>* Chế độ mưa:</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smtClean="0">
                          <a:solidFill>
                            <a:srgbClr val="000000"/>
                          </a:solidFill>
                          <a:latin typeface="+mn-lt"/>
                          <a:ea typeface="Times New Roman"/>
                          <a:cs typeface="Times New Roman"/>
                        </a:rPr>
                        <a:t>- Lượng </a:t>
                      </a:r>
                      <a:r>
                        <a:rPr lang="en-US" sz="3000" b="1">
                          <a:solidFill>
                            <a:srgbClr val="000000"/>
                          </a:solidFill>
                          <a:latin typeface="+mn-lt"/>
                          <a:ea typeface="Times New Roman"/>
                          <a:cs typeface="Times New Roman"/>
                        </a:rPr>
                        <a:t>mưa trên biển </a:t>
                      </a:r>
                      <a:r>
                        <a:rPr lang="en-US" sz="3000" b="1" smtClean="0">
                          <a:solidFill>
                            <a:srgbClr val="000000"/>
                          </a:solidFill>
                          <a:latin typeface="+mn-lt"/>
                          <a:ea typeface="Times New Roman"/>
                          <a:cs typeface="Times New Roman"/>
                        </a:rPr>
                        <a:t>…………………………….…………. </a:t>
                      </a:r>
                      <a:r>
                        <a:rPr lang="en-US" sz="3000" b="1">
                          <a:solidFill>
                            <a:srgbClr val="000000"/>
                          </a:solidFill>
                          <a:latin typeface="+mn-lt"/>
                          <a:ea typeface="Times New Roman"/>
                          <a:cs typeface="Times New Roman"/>
                        </a:rPr>
                        <a:t>hơn trên đất </a:t>
                      </a:r>
                      <a:r>
                        <a:rPr lang="en-US" sz="3000" b="1" smtClean="0">
                          <a:solidFill>
                            <a:srgbClr val="000000"/>
                          </a:solidFill>
                          <a:latin typeface="+mn-lt"/>
                          <a:ea typeface="Times New Roman"/>
                          <a:cs typeface="Times New Roman"/>
                        </a:rPr>
                        <a:t>liền.</a:t>
                      </a:r>
                    </a:p>
                    <a:p>
                      <a:pPr algn="just">
                        <a:lnSpc>
                          <a:spcPct val="150000"/>
                        </a:lnSpc>
                        <a:spcBef>
                          <a:spcPts val="600"/>
                        </a:spcBef>
                        <a:spcAft>
                          <a:spcPts val="0"/>
                        </a:spcAft>
                      </a:pPr>
                      <a:r>
                        <a:rPr lang="en-US" sz="3000" b="1" smtClean="0">
                          <a:solidFill>
                            <a:srgbClr val="000000"/>
                          </a:solidFill>
                          <a:latin typeface="+mn-lt"/>
                          <a:ea typeface="Times New Roman"/>
                          <a:cs typeface="Times New Roman"/>
                        </a:rPr>
                        <a:t>- Lượng</a:t>
                      </a:r>
                      <a:r>
                        <a:rPr lang="en-US" sz="3000" b="1" baseline="0" smtClean="0">
                          <a:solidFill>
                            <a:srgbClr val="000000"/>
                          </a:solidFill>
                          <a:latin typeface="+mn-lt"/>
                          <a:ea typeface="Times New Roman"/>
                          <a:cs typeface="Times New Roman"/>
                        </a:rPr>
                        <a:t> mưa trung bình năm: ………………………………..</a:t>
                      </a:r>
                      <a:r>
                        <a:rPr lang="en-US" sz="3000" b="1" smtClean="0">
                          <a:solidFill>
                            <a:srgbClr val="000000"/>
                          </a:solidFill>
                          <a:latin typeface="+mn-lt"/>
                          <a:ea typeface="Times New Roman"/>
                          <a:cs typeface="Times New Roman"/>
                        </a:rPr>
                        <a:t>………………………….</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Trên các đảo có lượng </a:t>
                      </a:r>
                      <a:r>
                        <a:rPr lang="en-US" sz="3000" b="1" smtClean="0">
                          <a:solidFill>
                            <a:srgbClr val="000000"/>
                          </a:solidFill>
                          <a:latin typeface="+mn-lt"/>
                          <a:ea typeface="Times New Roman"/>
                          <a:cs typeface="Times New Roman"/>
                        </a:rPr>
                        <a:t>mưa………………………………………………………………</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sp>
        <p:nvSpPr>
          <p:cNvPr id="6" name="Text Box 3"/>
          <p:cNvSpPr txBox="1">
            <a:spLocks noChangeArrowheads="1"/>
          </p:cNvSpPr>
          <p:nvPr/>
        </p:nvSpPr>
        <p:spPr bwMode="auto">
          <a:xfrm>
            <a:off x="2587953" y="1536330"/>
            <a:ext cx="5296452" cy="691852"/>
          </a:xfrm>
          <a:prstGeom prst="rect">
            <a:avLst/>
          </a:prstGeom>
          <a:solidFill>
            <a:srgbClr val="0000FF"/>
          </a:solidFill>
          <a:ln>
            <a:headEnd/>
            <a:tailEnd/>
          </a:ln>
        </p:spPr>
        <p:style>
          <a:lnRef idx="3">
            <a:schemeClr val="lt1"/>
          </a:lnRef>
          <a:fillRef idx="1">
            <a:schemeClr val="accent3"/>
          </a:fillRef>
          <a:effectRef idx="1">
            <a:schemeClr val="accent3"/>
          </a:effectRef>
          <a:fontRef idx="minor">
            <a:schemeClr val="lt1"/>
          </a:fontRef>
        </p:style>
        <p:txBody>
          <a:bodyPr wrap="square" lIns="121917" tIns="60958" rIns="121917" bIns="60958">
            <a:spAutoFit/>
          </a:bodyPr>
          <a:lstStyle/>
          <a:p>
            <a:pPr algn="ctr">
              <a:lnSpc>
                <a:spcPct val="120000"/>
              </a:lnSpc>
            </a:pPr>
            <a:r>
              <a:rPr lang="it-IT" sz="3300" b="1" dirty="0" smtClean="0">
                <a:solidFill>
                  <a:schemeClr val="bg1"/>
                </a:solidFill>
              </a:rPr>
              <a:t>Nhóm 3</a:t>
            </a:r>
            <a:r>
              <a:rPr lang="it-IT" sz="3300" b="1" smtClean="0">
                <a:solidFill>
                  <a:schemeClr val="bg1"/>
                </a:solidFill>
              </a:rPr>
              <a:t>:  Chế độ mưa</a:t>
            </a:r>
            <a:endParaRPr lang="en-US" sz="3300" b="1" dirty="0">
              <a:solidFill>
                <a:schemeClr val="bg1"/>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ppt_x</p:attrName>
                                        </p:attrNameLst>
                                      </p:cBhvr>
                                      <p:tavLst>
                                        <p:tav tm="0">
                                          <p:val>
                                            <p:strVal val="#ppt_x-.2"/>
                                          </p:val>
                                        </p:tav>
                                        <p:tav tm="100000">
                                          <p:val>
                                            <p:strVal val="#ppt_x"/>
                                          </p:val>
                                        </p:tav>
                                      </p:tavLst>
                                    </p:anim>
                                    <p:anim calcmode="lin" valueType="num">
                                      <p:cBhvr>
                                        <p:cTn id="1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b. Khí hậu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
          <p:cNvSpPr>
            <a:spLocks noChangeArrowheads="1"/>
          </p:cNvSpPr>
          <p:nvPr/>
        </p:nvSpPr>
        <p:spPr bwMode="auto">
          <a:xfrm>
            <a:off x="219206" y="1849445"/>
            <a:ext cx="11625943" cy="30605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300" b="1" i="1" smtClean="0"/>
              <a:t>* Chế độ mưa:</a:t>
            </a:r>
            <a:endParaRPr lang="en-US" sz="3300" b="1" smtClean="0"/>
          </a:p>
          <a:p>
            <a:pPr algn="just">
              <a:lnSpc>
                <a:spcPct val="150000"/>
              </a:lnSpc>
            </a:pPr>
            <a:r>
              <a:rPr lang="en-US" sz="3300" b="1" smtClean="0"/>
              <a:t>- Lượng mưa trên biển nhỏ hơn trên đất liền: khoảng trên 1100mm/năm.</a:t>
            </a:r>
          </a:p>
          <a:p>
            <a:pPr algn="just">
              <a:lnSpc>
                <a:spcPct val="150000"/>
              </a:lnSpc>
            </a:pPr>
            <a:r>
              <a:rPr lang="en-US" sz="3300" b="1" smtClean="0"/>
              <a:t>- Trên các đảo có lượng mưa lớn hơn.</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52248" y="327550"/>
            <a:ext cx="11540359" cy="1015659"/>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900" b="1" u="sng" dirty="0" smtClean="0">
                <a:solidFill>
                  <a:srgbClr val="FF0000"/>
                </a:solidFill>
                <a:cs typeface="Times New Roman" pitchFamily="18" charset="0"/>
              </a:rPr>
              <a:t>Yêu cầu</a:t>
            </a:r>
            <a:r>
              <a:rPr lang="en-US" sz="2900" b="1" u="sng" smtClean="0">
                <a:solidFill>
                  <a:srgbClr val="FF0000"/>
                </a:solidFill>
                <a:cs typeface="Times New Roman" pitchFamily="18" charset="0"/>
              </a:rPr>
              <a:t>:</a:t>
            </a:r>
            <a:r>
              <a:rPr lang="en-US" sz="2900" b="1" smtClean="0">
                <a:solidFill>
                  <a:srgbClr val="FF0000"/>
                </a:solidFill>
                <a:cs typeface="Times New Roman" pitchFamily="18" charset="0"/>
              </a:rPr>
              <a:t> </a:t>
            </a:r>
            <a:r>
              <a:rPr lang="vi-VN" sz="2900" b="1" i="1" smtClean="0">
                <a:solidFill>
                  <a:srgbClr val="0000FF"/>
                </a:solidFill>
                <a:latin typeface="Calibri" pitchFamily="34" charset="0"/>
                <a:ea typeface="Calibri" charset="0"/>
                <a:cs typeface="Calibri" pitchFamily="34" charset="0"/>
              </a:rPr>
              <a:t>Khai thác thông tin mục </a:t>
            </a:r>
            <a:r>
              <a:rPr lang="en-US" sz="2900" b="1" i="1" smtClean="0">
                <a:solidFill>
                  <a:srgbClr val="0000FF"/>
                </a:solidFill>
                <a:latin typeface="Calibri" pitchFamily="34" charset="0"/>
                <a:ea typeface="Calibri" charset="0"/>
                <a:cs typeface="Calibri" pitchFamily="34" charset="0"/>
              </a:rPr>
              <a:t>3.b</a:t>
            </a:r>
            <a:r>
              <a:rPr lang="vi-VN" sz="2900" b="1" i="1" smtClean="0">
                <a:solidFill>
                  <a:srgbClr val="0000FF"/>
                </a:solidFill>
                <a:latin typeface="Calibri" pitchFamily="34" charset="0"/>
                <a:ea typeface="Calibri" charset="0"/>
                <a:cs typeface="Calibri" pitchFamily="34" charset="0"/>
              </a:rPr>
              <a:t> và quan sát </a:t>
            </a:r>
            <a:r>
              <a:rPr lang="en-US" sz="2900" b="1" i="1" smtClean="0">
                <a:solidFill>
                  <a:srgbClr val="0000FF"/>
                </a:solidFill>
                <a:latin typeface="Calibri" pitchFamily="34" charset="0"/>
                <a:ea typeface="Calibri" charset="0"/>
                <a:cs typeface="Calibri" pitchFamily="34" charset="0"/>
              </a:rPr>
              <a:t>Bản đồ tự nhiên Việt Nam (Hoặc Atlat Địa lí Việt Nam), hoàn thành nội dung học tập của nhóm:</a:t>
            </a:r>
            <a:endParaRPr lang="en-US" sz="2900" b="1" i="1" dirty="0">
              <a:solidFill>
                <a:srgbClr val="0000FF"/>
              </a:solidFill>
              <a:latin typeface="Calibri" pitchFamily="34" charset="0"/>
              <a:ea typeface="Calibri" charset="0"/>
              <a:cs typeface="Calibri" pitchFamily="34" charset="0"/>
            </a:endParaRPr>
          </a:p>
        </p:txBody>
      </p:sp>
      <p:graphicFrame>
        <p:nvGraphicFramePr>
          <p:cNvPr id="12" name="Table 11"/>
          <p:cNvGraphicFramePr>
            <a:graphicFrameLocks noGrp="1"/>
          </p:cNvGraphicFramePr>
          <p:nvPr/>
        </p:nvGraphicFramePr>
        <p:xfrm>
          <a:off x="549128" y="2408641"/>
          <a:ext cx="11197395" cy="2601468"/>
        </p:xfrm>
        <a:graphic>
          <a:graphicData uri="http://schemas.openxmlformats.org/drawingml/2006/table">
            <a:tbl>
              <a:tblPr/>
              <a:tblGrid>
                <a:gridCol w="11197395">
                  <a:extLst>
                    <a:ext uri="{9D8B030D-6E8A-4147-A177-3AD203B41FA5}">
                      <a16:colId xmlns:a16="http://schemas.microsoft.com/office/drawing/2014/main" val="20000"/>
                    </a:ext>
                  </a:extLst>
                </a:gridCol>
              </a:tblGrid>
              <a:tr h="360789">
                <a:tc>
                  <a:txBody>
                    <a:bodyPr/>
                    <a:lstStyle/>
                    <a:p>
                      <a:pPr algn="just">
                        <a:lnSpc>
                          <a:spcPct val="150000"/>
                        </a:lnSpc>
                        <a:spcBef>
                          <a:spcPts val="600"/>
                        </a:spcBef>
                        <a:spcAft>
                          <a:spcPts val="0"/>
                        </a:spcAft>
                      </a:pPr>
                      <a:r>
                        <a:rPr lang="pt-BR" sz="3000" b="1">
                          <a:solidFill>
                            <a:srgbClr val="002060"/>
                          </a:solidFill>
                          <a:latin typeface="+mn-lt"/>
                          <a:ea typeface="Calibri"/>
                          <a:cs typeface="Times New Roman"/>
                        </a:rPr>
                        <a:t>Đặc điểm khí hậu của vùng biển đảo Việt Nam</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985410">
                <a:tc>
                  <a:txBody>
                    <a:bodyPr/>
                    <a:lstStyle/>
                    <a:p>
                      <a:pPr algn="just">
                        <a:lnSpc>
                          <a:spcPct val="150000"/>
                        </a:lnSpc>
                      </a:pPr>
                      <a:r>
                        <a:rPr lang="en-US" sz="3000" b="1" kern="1200" smtClean="0">
                          <a:solidFill>
                            <a:schemeClr val="tx1"/>
                          </a:solidFill>
                          <a:latin typeface="+mn-lt"/>
                          <a:ea typeface="+mn-ea"/>
                          <a:cs typeface="+mn-cs"/>
                        </a:rPr>
                        <a:t>*Thiên tai của khí hậu biển:</a:t>
                      </a:r>
                    </a:p>
                    <a:p>
                      <a:pPr algn="just">
                        <a:lnSpc>
                          <a:spcPct val="150000"/>
                        </a:lnSpc>
                      </a:pPr>
                      <a:r>
                        <a:rPr lang="en-US" sz="3000" b="1" kern="1200" smtClean="0">
                          <a:solidFill>
                            <a:schemeClr val="tx1"/>
                          </a:solidFill>
                          <a:latin typeface="+mn-lt"/>
                          <a:ea typeface="+mn-ea"/>
                          <a:cs typeface="+mn-cs"/>
                        </a:rPr>
                        <a:t>- Nhiều thiên tai: …………………………………………………………………….…………</a:t>
                      </a:r>
                    </a:p>
                    <a:p>
                      <a:pPr algn="just">
                        <a:lnSpc>
                          <a:spcPct val="150000"/>
                        </a:lnSpc>
                      </a:pPr>
                      <a:r>
                        <a:rPr lang="en-US" sz="3000" b="1" kern="1200" smtClean="0">
                          <a:solidFill>
                            <a:schemeClr val="tx1"/>
                          </a:solidFill>
                          <a:latin typeface="+mn-lt"/>
                          <a:ea typeface="+mn-ea"/>
                          <a:cs typeface="+mn-cs"/>
                        </a:rPr>
                        <a:t>- Mỗi năm có 3 - 4 ………….. trực tiếp đổ bộ vào ………………………….….....</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sp>
        <p:nvSpPr>
          <p:cNvPr id="5" name="Text Box 3"/>
          <p:cNvSpPr txBox="1">
            <a:spLocks noChangeArrowheads="1"/>
          </p:cNvSpPr>
          <p:nvPr/>
        </p:nvSpPr>
        <p:spPr bwMode="auto">
          <a:xfrm>
            <a:off x="432798" y="1490602"/>
            <a:ext cx="5067250" cy="732504"/>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lIns="121917" tIns="60958" rIns="121917" bIns="60958">
            <a:spAutoFit/>
          </a:bodyPr>
          <a:lstStyle/>
          <a:p>
            <a:pPr algn="just">
              <a:lnSpc>
                <a:spcPct val="120000"/>
              </a:lnSpc>
            </a:pPr>
            <a:r>
              <a:rPr lang="it-IT" sz="3300" b="1" dirty="0" smtClean="0">
                <a:solidFill>
                  <a:srgbClr val="FF0000"/>
                </a:solidFill>
              </a:rPr>
              <a:t>Nhóm 4</a:t>
            </a:r>
            <a:r>
              <a:rPr lang="it-IT" sz="3300" b="1" smtClean="0">
                <a:solidFill>
                  <a:srgbClr val="FF0000"/>
                </a:solidFill>
              </a:rPr>
              <a:t>: Thiên tai biển.</a:t>
            </a:r>
            <a:endParaRPr lang="en-US" sz="3300" b="1" dirty="0">
              <a:solidFill>
                <a:srgbClr val="FF0000"/>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ppt_x</p:attrName>
                                        </p:attrNameLst>
                                      </p:cBhvr>
                                      <p:tavLst>
                                        <p:tav tm="0">
                                          <p:val>
                                            <p:strVal val="#ppt_x-.2"/>
                                          </p:val>
                                        </p:tav>
                                        <p:tav tm="100000">
                                          <p:val>
                                            <p:strVal val="#ppt_x"/>
                                          </p:val>
                                        </p:tav>
                                      </p:tavLst>
                                    </p:anim>
                                    <p:anim calcmode="lin" valueType="num">
                                      <p:cBhvr>
                                        <p:cTn id="1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b. Khí hậu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
          <p:cNvSpPr>
            <a:spLocks noChangeArrowheads="1"/>
          </p:cNvSpPr>
          <p:nvPr/>
        </p:nvSpPr>
        <p:spPr bwMode="auto">
          <a:xfrm>
            <a:off x="219206" y="1890389"/>
            <a:ext cx="11625943" cy="30605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300" b="1" i="1" smtClean="0"/>
              <a:t>*Thiên tai của khí hậu biển:</a:t>
            </a:r>
            <a:endParaRPr lang="en-US" sz="3300" b="1" smtClean="0"/>
          </a:p>
          <a:p>
            <a:pPr algn="just">
              <a:lnSpc>
                <a:spcPct val="150000"/>
              </a:lnSpc>
            </a:pPr>
            <a:r>
              <a:rPr lang="en-US" sz="3300" b="1" smtClean="0"/>
              <a:t>- Nhiều thiên tai: bão, áp thấp nhiệt đới, lốc…</a:t>
            </a:r>
          </a:p>
          <a:p>
            <a:pPr algn="just">
              <a:lnSpc>
                <a:spcPct val="150000"/>
              </a:lnSpc>
            </a:pPr>
            <a:r>
              <a:rPr lang="en-US" sz="3300" b="1" smtClean="0"/>
              <a:t>- Trung bình mỗi năm có 3 - 4 cơn bão trực tiếp đổ bộ vào vùng biển Việt Nam.</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5" name="Google Shape;715;p37"/>
          <p:cNvSpPr/>
          <p:nvPr/>
        </p:nvSpPr>
        <p:spPr>
          <a:xfrm>
            <a:off x="1471499" y="2496301"/>
            <a:ext cx="2027767" cy="999067"/>
          </a:xfrm>
          <a:custGeom>
            <a:avLst/>
            <a:gdLst/>
            <a:ahLst/>
            <a:cxnLst/>
            <a:rect l="l" t="t" r="r" b="b"/>
            <a:pathLst>
              <a:path w="1521440" h="749300" extrusionOk="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rgbClr val="00B0F0"/>
          </a:solidFill>
          <a:ln>
            <a:noFill/>
          </a:ln>
        </p:spPr>
        <p:txBody>
          <a:bodyPr spcFirstLastPara="1" wrap="square" lIns="121897" tIns="60932" rIns="121897" bIns="60932" anchor="ctr" anchorCtr="0">
            <a:noAutofit/>
          </a:bodyPr>
          <a:lstStyle/>
          <a:p>
            <a:pPr algn="ctr" defTabSz="1219110">
              <a:buClr>
                <a:srgbClr val="000000"/>
              </a:buClr>
              <a:defRPr/>
            </a:pPr>
            <a:endParaRPr sz="4300" b="1" kern="0" dirty="0">
              <a:solidFill>
                <a:srgbClr val="FFFFFF"/>
              </a:solidFill>
              <a:ea typeface="Rockwell"/>
              <a:cs typeface="Rockwell"/>
              <a:sym typeface="Rockwell"/>
            </a:endParaRPr>
          </a:p>
        </p:txBody>
      </p:sp>
      <p:pic>
        <p:nvPicPr>
          <p:cNvPr id="716" name="Google Shape;716;p37"/>
          <p:cNvPicPr preferRelativeResize="0"/>
          <p:nvPr/>
        </p:nvPicPr>
        <p:blipFill rotWithShape="1">
          <a:blip r:embed="rId3">
            <a:alphaModFix/>
          </a:blip>
          <a:srcRect/>
          <a:stretch/>
        </p:blipFill>
        <p:spPr>
          <a:xfrm>
            <a:off x="804744" y="2496303"/>
            <a:ext cx="3361267" cy="143933"/>
          </a:xfrm>
          <a:prstGeom prst="rect">
            <a:avLst/>
          </a:prstGeom>
          <a:noFill/>
          <a:ln>
            <a:noFill/>
          </a:ln>
        </p:spPr>
      </p:pic>
      <p:sp>
        <p:nvSpPr>
          <p:cNvPr id="717" name="Google Shape;717;p37"/>
          <p:cNvSpPr/>
          <p:nvPr/>
        </p:nvSpPr>
        <p:spPr>
          <a:xfrm>
            <a:off x="4993633" y="2496301"/>
            <a:ext cx="2027767" cy="999067"/>
          </a:xfrm>
          <a:custGeom>
            <a:avLst/>
            <a:gdLst/>
            <a:ahLst/>
            <a:cxnLst/>
            <a:rect l="l" t="t" r="r" b="b"/>
            <a:pathLst>
              <a:path w="1521440" h="749300" extrusionOk="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rgbClr val="F59F40"/>
          </a:solidFill>
          <a:ln>
            <a:noFill/>
          </a:ln>
        </p:spPr>
        <p:txBody>
          <a:bodyPr spcFirstLastPara="1" wrap="square" lIns="121897" tIns="60932" rIns="121897" bIns="60932" anchor="ctr" anchorCtr="0">
            <a:noAutofit/>
          </a:bodyPr>
          <a:lstStyle/>
          <a:p>
            <a:pPr algn="ctr" defTabSz="1219110">
              <a:buClr>
                <a:srgbClr val="000000"/>
              </a:buClr>
              <a:defRPr/>
            </a:pPr>
            <a:endParaRPr sz="4300" b="1" kern="0" dirty="0">
              <a:solidFill>
                <a:srgbClr val="FFFFFF"/>
              </a:solidFill>
              <a:ea typeface="Rockwell"/>
              <a:cs typeface="Rockwell"/>
              <a:sym typeface="Rockwell"/>
            </a:endParaRPr>
          </a:p>
        </p:txBody>
      </p:sp>
      <p:pic>
        <p:nvPicPr>
          <p:cNvPr id="718" name="Google Shape;718;p37"/>
          <p:cNvPicPr preferRelativeResize="0"/>
          <p:nvPr/>
        </p:nvPicPr>
        <p:blipFill rotWithShape="1">
          <a:blip r:embed="rId3">
            <a:alphaModFix/>
          </a:blip>
          <a:srcRect/>
          <a:stretch/>
        </p:blipFill>
        <p:spPr>
          <a:xfrm>
            <a:off x="4326877" y="2496303"/>
            <a:ext cx="3361267" cy="143933"/>
          </a:xfrm>
          <a:prstGeom prst="rect">
            <a:avLst/>
          </a:prstGeom>
          <a:noFill/>
          <a:ln>
            <a:noFill/>
          </a:ln>
        </p:spPr>
      </p:pic>
      <p:sp>
        <p:nvSpPr>
          <p:cNvPr id="719" name="Google Shape;719;p37"/>
          <p:cNvSpPr/>
          <p:nvPr/>
        </p:nvSpPr>
        <p:spPr>
          <a:xfrm>
            <a:off x="8515766" y="2496301"/>
            <a:ext cx="2027767" cy="999067"/>
          </a:xfrm>
          <a:custGeom>
            <a:avLst/>
            <a:gdLst/>
            <a:ahLst/>
            <a:cxnLst/>
            <a:rect l="l" t="t" r="r" b="b"/>
            <a:pathLst>
              <a:path w="1521440" h="749300" extrusionOk="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rgbClr val="00B0F0"/>
          </a:solidFill>
          <a:ln>
            <a:noFill/>
          </a:ln>
        </p:spPr>
        <p:txBody>
          <a:bodyPr spcFirstLastPara="1" wrap="square" lIns="121897" tIns="60932" rIns="121897" bIns="60932" anchor="ctr" anchorCtr="0">
            <a:noAutofit/>
          </a:bodyPr>
          <a:lstStyle/>
          <a:p>
            <a:pPr algn="ctr" defTabSz="1219110">
              <a:buClr>
                <a:srgbClr val="000000"/>
              </a:buClr>
              <a:defRPr/>
            </a:pPr>
            <a:endParaRPr sz="4300" b="1" kern="0" dirty="0">
              <a:solidFill>
                <a:srgbClr val="FFFFFF"/>
              </a:solidFill>
              <a:ea typeface="Rockwell"/>
              <a:cs typeface="Rockwell"/>
              <a:sym typeface="Rockwell"/>
            </a:endParaRPr>
          </a:p>
        </p:txBody>
      </p:sp>
      <p:pic>
        <p:nvPicPr>
          <p:cNvPr id="720" name="Google Shape;720;p37"/>
          <p:cNvPicPr preferRelativeResize="0"/>
          <p:nvPr/>
        </p:nvPicPr>
        <p:blipFill rotWithShape="1">
          <a:blip r:embed="rId3">
            <a:alphaModFix/>
          </a:blip>
          <a:srcRect/>
          <a:stretch/>
        </p:blipFill>
        <p:spPr>
          <a:xfrm>
            <a:off x="7849009" y="2496303"/>
            <a:ext cx="3361267" cy="143933"/>
          </a:xfrm>
          <a:prstGeom prst="rect">
            <a:avLst/>
          </a:prstGeom>
          <a:noFill/>
          <a:ln>
            <a:noFill/>
          </a:ln>
        </p:spPr>
      </p:pic>
      <p:sp>
        <p:nvSpPr>
          <p:cNvPr id="16" name="Rectangle 15">
            <a:extLst>
              <a:ext uri="{FF2B5EF4-FFF2-40B4-BE49-F238E27FC236}">
                <a16:creationId xmlns:a16="http://schemas.microsoft.com/office/drawing/2014/main" id="{AE7A5EFA-F9A8-4129-A77A-867A4E51017E}"/>
              </a:ext>
            </a:extLst>
          </p:cNvPr>
          <p:cNvSpPr/>
          <p:nvPr/>
        </p:nvSpPr>
        <p:spPr>
          <a:xfrm>
            <a:off x="1543683" y="2442146"/>
            <a:ext cx="1847655" cy="984881"/>
          </a:xfrm>
          <a:prstGeom prst="rect">
            <a:avLst/>
          </a:prstGeom>
        </p:spPr>
        <p:txBody>
          <a:bodyPr wrap="square" lIns="121917" tIns="60958" rIns="121917" bIns="60958">
            <a:spAutoFit/>
          </a:bodyPr>
          <a:lstStyle/>
          <a:p>
            <a:pPr algn="ctr" defTabSz="914354"/>
            <a:r>
              <a:rPr lang="en-US" sz="2800" b="1" dirty="0" err="1">
                <a:solidFill>
                  <a:srgbClr val="FFFFFF"/>
                </a:solidFill>
                <a:ea typeface="#9Slide03 Roboto Condensed" panose="02000000000000000000" pitchFamily="2" charset="0"/>
              </a:rPr>
              <a:t>Sạt</a:t>
            </a:r>
            <a:r>
              <a:rPr lang="en-US" sz="2800" b="1" dirty="0">
                <a:solidFill>
                  <a:srgbClr val="FFFFFF"/>
                </a:solidFill>
                <a:ea typeface="#9Slide03 Roboto Condensed" panose="02000000000000000000" pitchFamily="2" charset="0"/>
              </a:rPr>
              <a:t> </a:t>
            </a:r>
            <a:r>
              <a:rPr lang="en-US" sz="2800" b="1" dirty="0" err="1">
                <a:solidFill>
                  <a:srgbClr val="FFFFFF"/>
                </a:solidFill>
                <a:ea typeface="#9Slide03 Roboto Condensed" panose="02000000000000000000" pitchFamily="2" charset="0"/>
              </a:rPr>
              <a:t>lở</a:t>
            </a:r>
            <a:r>
              <a:rPr lang="en-US" sz="2800" b="1" dirty="0">
                <a:solidFill>
                  <a:srgbClr val="FFFFFF"/>
                </a:solidFill>
                <a:ea typeface="#9Slide03 Roboto Condensed" panose="02000000000000000000" pitchFamily="2" charset="0"/>
              </a:rPr>
              <a:t> </a:t>
            </a:r>
          </a:p>
          <a:p>
            <a:pPr algn="ctr" defTabSz="914354"/>
            <a:r>
              <a:rPr lang="en-US" sz="2800" b="1" dirty="0" err="1">
                <a:solidFill>
                  <a:srgbClr val="FFFFFF"/>
                </a:solidFill>
                <a:ea typeface="#9Slide03 Roboto Condensed" panose="02000000000000000000" pitchFamily="2" charset="0"/>
              </a:rPr>
              <a:t>bờ</a:t>
            </a:r>
            <a:r>
              <a:rPr lang="en-US" sz="2800" b="1" dirty="0">
                <a:solidFill>
                  <a:srgbClr val="FFFFFF"/>
                </a:solidFill>
                <a:ea typeface="#9Slide03 Roboto Condensed" panose="02000000000000000000" pitchFamily="2" charset="0"/>
              </a:rPr>
              <a:t> </a:t>
            </a:r>
            <a:r>
              <a:rPr lang="en-US" sz="2800" b="1" dirty="0" err="1">
                <a:solidFill>
                  <a:srgbClr val="FFFFFF"/>
                </a:solidFill>
                <a:ea typeface="#9Slide03 Roboto Condensed" panose="02000000000000000000" pitchFamily="2" charset="0"/>
              </a:rPr>
              <a:t>biển</a:t>
            </a:r>
            <a:endParaRPr lang="en-US" sz="2800" b="1" dirty="0">
              <a:solidFill>
                <a:srgbClr val="FFFFFF"/>
              </a:solidFill>
              <a:ea typeface="#9Slide03 Roboto Condensed" panose="02000000000000000000" pitchFamily="2" charset="0"/>
            </a:endParaRPr>
          </a:p>
        </p:txBody>
      </p:sp>
      <p:sp>
        <p:nvSpPr>
          <p:cNvPr id="2" name="Rectangle 1">
            <a:extLst>
              <a:ext uri="{FF2B5EF4-FFF2-40B4-BE49-F238E27FC236}">
                <a16:creationId xmlns:a16="http://schemas.microsoft.com/office/drawing/2014/main" id="{24535ABD-8652-4CDB-80A2-9E34D182B1DE}"/>
              </a:ext>
            </a:extLst>
          </p:cNvPr>
          <p:cNvSpPr/>
          <p:nvPr/>
        </p:nvSpPr>
        <p:spPr>
          <a:xfrm>
            <a:off x="5527929" y="2568859"/>
            <a:ext cx="819028" cy="574516"/>
          </a:xfrm>
          <a:prstGeom prst="rect">
            <a:avLst/>
          </a:prstGeom>
        </p:spPr>
        <p:txBody>
          <a:bodyPr wrap="none" lIns="121917" tIns="60958" rIns="121917" bIns="60958">
            <a:spAutoFit/>
          </a:bodyPr>
          <a:lstStyle/>
          <a:p>
            <a:pPr algn="just" defTabSz="914354">
              <a:spcBef>
                <a:spcPts val="300"/>
              </a:spcBef>
              <a:spcAft>
                <a:spcPts val="300"/>
              </a:spcAft>
            </a:pPr>
            <a:r>
              <a:rPr lang="en-US" sz="2800" b="1" dirty="0" err="1">
                <a:solidFill>
                  <a:srgbClr val="FFFFFF"/>
                </a:solidFill>
                <a:ea typeface="#9Slide03 Roboto Condensed" panose="02000000000000000000" pitchFamily="2" charset="0"/>
              </a:rPr>
              <a:t>Bão</a:t>
            </a:r>
            <a:endParaRPr lang="en-US" sz="2800" b="1" dirty="0">
              <a:solidFill>
                <a:srgbClr val="FFFFFF"/>
              </a:solidFill>
              <a:ea typeface="#9Slide03 Roboto Condensed" panose="02000000000000000000" pitchFamily="2" charset="0"/>
            </a:endParaRPr>
          </a:p>
        </p:txBody>
      </p:sp>
      <p:sp>
        <p:nvSpPr>
          <p:cNvPr id="3" name="Rectangle 2">
            <a:extLst>
              <a:ext uri="{FF2B5EF4-FFF2-40B4-BE49-F238E27FC236}">
                <a16:creationId xmlns:a16="http://schemas.microsoft.com/office/drawing/2014/main" id="{CDBD5D2A-79E3-4473-8253-B97561DC9859}"/>
              </a:ext>
            </a:extLst>
          </p:cNvPr>
          <p:cNvSpPr/>
          <p:nvPr/>
        </p:nvSpPr>
        <p:spPr>
          <a:xfrm>
            <a:off x="8813433" y="2454262"/>
            <a:ext cx="1491749" cy="984881"/>
          </a:xfrm>
          <a:prstGeom prst="rect">
            <a:avLst/>
          </a:prstGeom>
        </p:spPr>
        <p:txBody>
          <a:bodyPr wrap="none" lIns="121917" tIns="60958" rIns="121917" bIns="60958">
            <a:spAutoFit/>
          </a:bodyPr>
          <a:lstStyle/>
          <a:p>
            <a:pPr algn="just" defTabSz="914354"/>
            <a:r>
              <a:rPr lang="en-US" sz="2800" b="1" dirty="0" err="1">
                <a:solidFill>
                  <a:srgbClr val="FFFFFF"/>
                </a:solidFill>
                <a:ea typeface="#9Slide03 Roboto Condensed" panose="02000000000000000000" pitchFamily="2" charset="0"/>
              </a:rPr>
              <a:t>Cát</a:t>
            </a:r>
            <a:r>
              <a:rPr lang="en-US" sz="2800" b="1" dirty="0">
                <a:solidFill>
                  <a:srgbClr val="FFFFFF"/>
                </a:solidFill>
                <a:ea typeface="#9Slide03 Roboto Condensed" panose="02000000000000000000" pitchFamily="2" charset="0"/>
              </a:rPr>
              <a:t> bay, </a:t>
            </a:r>
          </a:p>
          <a:p>
            <a:pPr algn="just" defTabSz="914354"/>
            <a:r>
              <a:rPr lang="en-US" sz="2800" b="1" dirty="0" err="1">
                <a:solidFill>
                  <a:srgbClr val="FFFFFF"/>
                </a:solidFill>
                <a:ea typeface="#9Slide03 Roboto Condensed" panose="02000000000000000000" pitchFamily="2" charset="0"/>
              </a:rPr>
              <a:t>cát</a:t>
            </a:r>
            <a:r>
              <a:rPr lang="en-US" sz="2800" b="1" dirty="0">
                <a:solidFill>
                  <a:srgbClr val="FFFFFF"/>
                </a:solidFill>
                <a:ea typeface="#9Slide03 Roboto Condensed" panose="02000000000000000000" pitchFamily="2" charset="0"/>
              </a:rPr>
              <a:t> </a:t>
            </a:r>
            <a:r>
              <a:rPr lang="en-US" sz="2800" b="1" dirty="0" err="1">
                <a:solidFill>
                  <a:srgbClr val="FFFFFF"/>
                </a:solidFill>
                <a:ea typeface="#9Slide03 Roboto Condensed" panose="02000000000000000000" pitchFamily="2" charset="0"/>
              </a:rPr>
              <a:t>chảy</a:t>
            </a:r>
            <a:endParaRPr lang="en-US" sz="2800" b="1" dirty="0">
              <a:solidFill>
                <a:srgbClr val="FFFFFF"/>
              </a:solidFill>
              <a:ea typeface="#9Slide03 Roboto Condensed" panose="02000000000000000000" pitchFamily="2" charset="0"/>
            </a:endParaRPr>
          </a:p>
        </p:txBody>
      </p:sp>
      <p:sp>
        <p:nvSpPr>
          <p:cNvPr id="19" name="Hình thoi 9">
            <a:extLst>
              <a:ext uri="{FF2B5EF4-FFF2-40B4-BE49-F238E27FC236}">
                <a16:creationId xmlns:a16="http://schemas.microsoft.com/office/drawing/2014/main" id="{37E813F2-396E-420A-A05C-DE7946329E63}"/>
              </a:ext>
            </a:extLst>
          </p:cNvPr>
          <p:cNvSpPr/>
          <p:nvPr/>
        </p:nvSpPr>
        <p:spPr>
          <a:xfrm>
            <a:off x="4769969" y="3670487"/>
            <a:ext cx="2504583" cy="2313431"/>
          </a:xfrm>
          <a:custGeom>
            <a:avLst/>
            <a:gdLst>
              <a:gd name="connsiteX0" fmla="*/ 0 w 2107541"/>
              <a:gd name="connsiteY0" fmla="*/ 1053771 h 2107541"/>
              <a:gd name="connsiteX1" fmla="*/ 1053771 w 2107541"/>
              <a:gd name="connsiteY1" fmla="*/ 0 h 2107541"/>
              <a:gd name="connsiteX2" fmla="*/ 2107541 w 2107541"/>
              <a:gd name="connsiteY2" fmla="*/ 1053771 h 2107541"/>
              <a:gd name="connsiteX3" fmla="*/ 1053771 w 2107541"/>
              <a:gd name="connsiteY3" fmla="*/ 2107541 h 2107541"/>
              <a:gd name="connsiteX4" fmla="*/ 0 w 2107541"/>
              <a:gd name="connsiteY4" fmla="*/ 1053771 h 210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41" h="2107541">
                <a:moveTo>
                  <a:pt x="0" y="1053771"/>
                </a:moveTo>
                <a:lnTo>
                  <a:pt x="1053771" y="0"/>
                </a:lnTo>
                <a:lnTo>
                  <a:pt x="2107541" y="1053771"/>
                </a:lnTo>
                <a:lnTo>
                  <a:pt x="1053771" y="2107541"/>
                </a:lnTo>
                <a:lnTo>
                  <a:pt x="0" y="1053771"/>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solidFill>
              <a:srgbClr val="00B0F0"/>
            </a:solidFill>
            <a:prstDash val="solid"/>
            <a:miter lim="800000"/>
          </a:ln>
          <a:effectLst/>
        </p:spPr>
        <p:txBody>
          <a:bodyPr lIns="121917" tIns="60958" rIns="121917" bIns="60958" rtlCol="0" anchor="ctr"/>
          <a:lstStyle/>
          <a:p>
            <a:pPr algn="ctr" defTabSz="914354">
              <a:defRPr/>
            </a:pPr>
            <a:endParaRPr lang="en-US" sz="2400" b="1" kern="0" dirty="0">
              <a:solidFill>
                <a:prstClr val="white"/>
              </a:solidFill>
            </a:endParaRPr>
          </a:p>
        </p:txBody>
      </p:sp>
      <p:pic>
        <p:nvPicPr>
          <p:cNvPr id="2050" name="Picture 2" descr="Kiên Giang: Nhiều đoạn bờ biển bị sạt lở | Kênh Thời Tiết">
            <a:extLst>
              <a:ext uri="{FF2B5EF4-FFF2-40B4-BE49-F238E27FC236}">
                <a16:creationId xmlns:a16="http://schemas.microsoft.com/office/drawing/2014/main" id="{722BABD6-E6DE-44C5-90DB-BB0200D077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025" y="3719209"/>
            <a:ext cx="2840699" cy="1893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ình Định: Cát bay vàng rực đường, người dân bất an">
            <a:extLst>
              <a:ext uri="{FF2B5EF4-FFF2-40B4-BE49-F238E27FC236}">
                <a16:creationId xmlns:a16="http://schemas.microsoft.com/office/drawing/2014/main" id="{486153F0-6BAC-414D-8275-84F87B0314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8794" y="3843515"/>
            <a:ext cx="2947508" cy="1967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a:extLst>
              <a:ext uri="{FF2B5EF4-FFF2-40B4-BE49-F238E27FC236}">
                <a16:creationId xmlns:a16="http://schemas.microsoft.com/office/drawing/2014/main" id="{D08EFF36-794E-4FBE-8FD2-90331F886D73}"/>
              </a:ext>
            </a:extLst>
          </p:cNvPr>
          <p:cNvSpPr/>
          <p:nvPr/>
        </p:nvSpPr>
        <p:spPr>
          <a:xfrm>
            <a:off x="4873041" y="1011682"/>
            <a:ext cx="2169827" cy="677108"/>
          </a:xfrm>
          <a:prstGeom prst="rect">
            <a:avLst/>
          </a:prstGeom>
        </p:spPr>
        <p:txBody>
          <a:bodyPr wrap="none" lIns="121917" tIns="60958" rIns="121917" bIns="60958">
            <a:spAutoFit/>
          </a:bodyPr>
          <a:lstStyle/>
          <a:p>
            <a:pPr algn="ctr" defTabSz="1422328">
              <a:spcBef>
                <a:spcPct val="0"/>
              </a:spcBef>
              <a:defRPr/>
            </a:pPr>
            <a:r>
              <a:rPr lang="en-US" sz="3600" b="1" kern="0" dirty="0">
                <a:solidFill>
                  <a:srgbClr val="F48200"/>
                </a:solidFill>
                <a:ea typeface="#9Slide03 Roboto Condensed" panose="02000000000000000000" pitchFamily="2" charset="0"/>
                <a:cs typeface="#9Slide03 Noto Sans" panose="020B0502040504020204" pitchFamily="34" charset="0"/>
              </a:rPr>
              <a:t>THIÊN TAI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5"/>
                                        </p:tgtEl>
                                        <p:attrNameLst>
                                          <p:attrName>style.visibility</p:attrName>
                                        </p:attrNameLst>
                                      </p:cBhvr>
                                      <p:to>
                                        <p:strVal val="visible"/>
                                      </p:to>
                                    </p:set>
                                    <p:animEffect transition="in" filter="fade">
                                      <p:cBhvr>
                                        <p:cTn id="14" dur="1000"/>
                                        <p:tgtEl>
                                          <p:spTgt spid="715"/>
                                        </p:tgtEl>
                                      </p:cBhvr>
                                    </p:animEffect>
                                    <p:anim calcmode="lin" valueType="num">
                                      <p:cBhvr>
                                        <p:cTn id="15" dur="1000" fill="hold"/>
                                        <p:tgtEl>
                                          <p:spTgt spid="715"/>
                                        </p:tgtEl>
                                        <p:attrNameLst>
                                          <p:attrName>ppt_x</p:attrName>
                                        </p:attrNameLst>
                                      </p:cBhvr>
                                      <p:tavLst>
                                        <p:tav tm="0">
                                          <p:val>
                                            <p:strVal val="#ppt_x"/>
                                          </p:val>
                                        </p:tav>
                                        <p:tav tm="100000">
                                          <p:val>
                                            <p:strVal val="#ppt_x"/>
                                          </p:val>
                                        </p:tav>
                                      </p:tavLst>
                                    </p:anim>
                                    <p:anim calcmode="lin" valueType="num">
                                      <p:cBhvr>
                                        <p:cTn id="16" dur="1000" fill="hold"/>
                                        <p:tgtEl>
                                          <p:spTgt spid="7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16"/>
                                        </p:tgtEl>
                                        <p:attrNameLst>
                                          <p:attrName>style.visibility</p:attrName>
                                        </p:attrNameLst>
                                      </p:cBhvr>
                                      <p:to>
                                        <p:strVal val="visible"/>
                                      </p:to>
                                    </p:set>
                                    <p:animEffect transition="in" filter="fade">
                                      <p:cBhvr>
                                        <p:cTn id="19" dur="1000"/>
                                        <p:tgtEl>
                                          <p:spTgt spid="716"/>
                                        </p:tgtEl>
                                      </p:cBhvr>
                                    </p:animEffect>
                                    <p:anim calcmode="lin" valueType="num">
                                      <p:cBhvr>
                                        <p:cTn id="20" dur="1000" fill="hold"/>
                                        <p:tgtEl>
                                          <p:spTgt spid="716"/>
                                        </p:tgtEl>
                                        <p:attrNameLst>
                                          <p:attrName>ppt_x</p:attrName>
                                        </p:attrNameLst>
                                      </p:cBhvr>
                                      <p:tavLst>
                                        <p:tav tm="0">
                                          <p:val>
                                            <p:strVal val="#ppt_x"/>
                                          </p:val>
                                        </p:tav>
                                        <p:tav tm="100000">
                                          <p:val>
                                            <p:strVal val="#ppt_x"/>
                                          </p:val>
                                        </p:tav>
                                      </p:tavLst>
                                    </p:anim>
                                    <p:anim calcmode="lin" valueType="num">
                                      <p:cBhvr>
                                        <p:cTn id="21" dur="1000" fill="hold"/>
                                        <p:tgtEl>
                                          <p:spTgt spid="7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17"/>
                                        </p:tgtEl>
                                        <p:attrNameLst>
                                          <p:attrName>style.visibility</p:attrName>
                                        </p:attrNameLst>
                                      </p:cBhvr>
                                      <p:to>
                                        <p:strVal val="visible"/>
                                      </p:to>
                                    </p:set>
                                    <p:animEffect transition="in" filter="fade">
                                      <p:cBhvr>
                                        <p:cTn id="24" dur="1000"/>
                                        <p:tgtEl>
                                          <p:spTgt spid="717"/>
                                        </p:tgtEl>
                                      </p:cBhvr>
                                    </p:animEffect>
                                    <p:anim calcmode="lin" valueType="num">
                                      <p:cBhvr>
                                        <p:cTn id="25" dur="1000" fill="hold"/>
                                        <p:tgtEl>
                                          <p:spTgt spid="717"/>
                                        </p:tgtEl>
                                        <p:attrNameLst>
                                          <p:attrName>ppt_x</p:attrName>
                                        </p:attrNameLst>
                                      </p:cBhvr>
                                      <p:tavLst>
                                        <p:tav tm="0">
                                          <p:val>
                                            <p:strVal val="#ppt_x"/>
                                          </p:val>
                                        </p:tav>
                                        <p:tav tm="100000">
                                          <p:val>
                                            <p:strVal val="#ppt_x"/>
                                          </p:val>
                                        </p:tav>
                                      </p:tavLst>
                                    </p:anim>
                                    <p:anim calcmode="lin" valueType="num">
                                      <p:cBhvr>
                                        <p:cTn id="26" dur="1000" fill="hold"/>
                                        <p:tgtEl>
                                          <p:spTgt spid="7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18"/>
                                        </p:tgtEl>
                                        <p:attrNameLst>
                                          <p:attrName>style.visibility</p:attrName>
                                        </p:attrNameLst>
                                      </p:cBhvr>
                                      <p:to>
                                        <p:strVal val="visible"/>
                                      </p:to>
                                    </p:set>
                                    <p:animEffect transition="in" filter="fade">
                                      <p:cBhvr>
                                        <p:cTn id="29" dur="1000"/>
                                        <p:tgtEl>
                                          <p:spTgt spid="718"/>
                                        </p:tgtEl>
                                      </p:cBhvr>
                                    </p:animEffect>
                                    <p:anim calcmode="lin" valueType="num">
                                      <p:cBhvr>
                                        <p:cTn id="30" dur="1000" fill="hold"/>
                                        <p:tgtEl>
                                          <p:spTgt spid="718"/>
                                        </p:tgtEl>
                                        <p:attrNameLst>
                                          <p:attrName>ppt_x</p:attrName>
                                        </p:attrNameLst>
                                      </p:cBhvr>
                                      <p:tavLst>
                                        <p:tav tm="0">
                                          <p:val>
                                            <p:strVal val="#ppt_x"/>
                                          </p:val>
                                        </p:tav>
                                        <p:tav tm="100000">
                                          <p:val>
                                            <p:strVal val="#ppt_x"/>
                                          </p:val>
                                        </p:tav>
                                      </p:tavLst>
                                    </p:anim>
                                    <p:anim calcmode="lin" valueType="num">
                                      <p:cBhvr>
                                        <p:cTn id="31" dur="1000" fill="hold"/>
                                        <p:tgtEl>
                                          <p:spTgt spid="7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19"/>
                                        </p:tgtEl>
                                        <p:attrNameLst>
                                          <p:attrName>style.visibility</p:attrName>
                                        </p:attrNameLst>
                                      </p:cBhvr>
                                      <p:to>
                                        <p:strVal val="visible"/>
                                      </p:to>
                                    </p:set>
                                    <p:animEffect transition="in" filter="fade">
                                      <p:cBhvr>
                                        <p:cTn id="34" dur="1000"/>
                                        <p:tgtEl>
                                          <p:spTgt spid="719"/>
                                        </p:tgtEl>
                                      </p:cBhvr>
                                    </p:animEffect>
                                    <p:anim calcmode="lin" valueType="num">
                                      <p:cBhvr>
                                        <p:cTn id="35" dur="1000" fill="hold"/>
                                        <p:tgtEl>
                                          <p:spTgt spid="719"/>
                                        </p:tgtEl>
                                        <p:attrNameLst>
                                          <p:attrName>ppt_x</p:attrName>
                                        </p:attrNameLst>
                                      </p:cBhvr>
                                      <p:tavLst>
                                        <p:tav tm="0">
                                          <p:val>
                                            <p:strVal val="#ppt_x"/>
                                          </p:val>
                                        </p:tav>
                                        <p:tav tm="100000">
                                          <p:val>
                                            <p:strVal val="#ppt_x"/>
                                          </p:val>
                                        </p:tav>
                                      </p:tavLst>
                                    </p:anim>
                                    <p:anim calcmode="lin" valueType="num">
                                      <p:cBhvr>
                                        <p:cTn id="36" dur="1000" fill="hold"/>
                                        <p:tgtEl>
                                          <p:spTgt spid="7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20"/>
                                        </p:tgtEl>
                                        <p:attrNameLst>
                                          <p:attrName>style.visibility</p:attrName>
                                        </p:attrNameLst>
                                      </p:cBhvr>
                                      <p:to>
                                        <p:strVal val="visible"/>
                                      </p:to>
                                    </p:set>
                                    <p:animEffect transition="in" filter="fade">
                                      <p:cBhvr>
                                        <p:cTn id="39" dur="1000"/>
                                        <p:tgtEl>
                                          <p:spTgt spid="720"/>
                                        </p:tgtEl>
                                      </p:cBhvr>
                                    </p:animEffect>
                                    <p:anim calcmode="lin" valueType="num">
                                      <p:cBhvr>
                                        <p:cTn id="40" dur="1000" fill="hold"/>
                                        <p:tgtEl>
                                          <p:spTgt spid="720"/>
                                        </p:tgtEl>
                                        <p:attrNameLst>
                                          <p:attrName>ppt_x</p:attrName>
                                        </p:attrNameLst>
                                      </p:cBhvr>
                                      <p:tavLst>
                                        <p:tav tm="0">
                                          <p:val>
                                            <p:strVal val="#ppt_x"/>
                                          </p:val>
                                        </p:tav>
                                        <p:tav tm="100000">
                                          <p:val>
                                            <p:strVal val="#ppt_x"/>
                                          </p:val>
                                        </p:tav>
                                      </p:tavLst>
                                    </p:anim>
                                    <p:anim calcmode="lin" valueType="num">
                                      <p:cBhvr>
                                        <p:cTn id="41" dur="1000" fill="hold"/>
                                        <p:tgtEl>
                                          <p:spTgt spid="7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050"/>
                                        </p:tgtEl>
                                        <p:attrNameLst>
                                          <p:attrName>style.visibility</p:attrName>
                                        </p:attrNameLst>
                                      </p:cBhvr>
                                      <p:to>
                                        <p:strVal val="visible"/>
                                      </p:to>
                                    </p:set>
                                    <p:animEffect transition="in" filter="fade">
                                      <p:cBhvr>
                                        <p:cTn id="64" dur="1000"/>
                                        <p:tgtEl>
                                          <p:spTgt spid="2050"/>
                                        </p:tgtEl>
                                      </p:cBhvr>
                                    </p:animEffect>
                                    <p:anim calcmode="lin" valueType="num">
                                      <p:cBhvr>
                                        <p:cTn id="65" dur="1000" fill="hold"/>
                                        <p:tgtEl>
                                          <p:spTgt spid="2050"/>
                                        </p:tgtEl>
                                        <p:attrNameLst>
                                          <p:attrName>ppt_x</p:attrName>
                                        </p:attrNameLst>
                                      </p:cBhvr>
                                      <p:tavLst>
                                        <p:tav tm="0">
                                          <p:val>
                                            <p:strVal val="#ppt_x"/>
                                          </p:val>
                                        </p:tav>
                                        <p:tav tm="100000">
                                          <p:val>
                                            <p:strVal val="#ppt_x"/>
                                          </p:val>
                                        </p:tav>
                                      </p:tavLst>
                                    </p:anim>
                                    <p:anim calcmode="lin" valueType="num">
                                      <p:cBhvr>
                                        <p:cTn id="66" dur="1000" fill="hold"/>
                                        <p:tgtEl>
                                          <p:spTgt spid="20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52"/>
                                        </p:tgtEl>
                                        <p:attrNameLst>
                                          <p:attrName>style.visibility</p:attrName>
                                        </p:attrNameLst>
                                      </p:cBhvr>
                                      <p:to>
                                        <p:strVal val="visible"/>
                                      </p:to>
                                    </p:set>
                                    <p:animEffect transition="in" filter="fade">
                                      <p:cBhvr>
                                        <p:cTn id="69" dur="1000"/>
                                        <p:tgtEl>
                                          <p:spTgt spid="2052"/>
                                        </p:tgtEl>
                                      </p:cBhvr>
                                    </p:animEffect>
                                    <p:anim calcmode="lin" valueType="num">
                                      <p:cBhvr>
                                        <p:cTn id="70" dur="1000" fill="hold"/>
                                        <p:tgtEl>
                                          <p:spTgt spid="2052"/>
                                        </p:tgtEl>
                                        <p:attrNameLst>
                                          <p:attrName>ppt_x</p:attrName>
                                        </p:attrNameLst>
                                      </p:cBhvr>
                                      <p:tavLst>
                                        <p:tav tm="0">
                                          <p:val>
                                            <p:strVal val="#ppt_x"/>
                                          </p:val>
                                        </p:tav>
                                        <p:tav tm="100000">
                                          <p:val>
                                            <p:strVal val="#ppt_x"/>
                                          </p:val>
                                        </p:tav>
                                      </p:tavLst>
                                    </p:anim>
                                    <p:anim calcmode="lin" valueType="num">
                                      <p:cBhvr>
                                        <p:cTn id="7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 grpId="0" animBg="1"/>
      <p:bldP spid="717" grpId="0" animBg="1"/>
      <p:bldP spid="719" grpId="0" animBg="1"/>
      <p:bldP spid="16" grpId="0"/>
      <p:bldP spid="2" grpId="0"/>
      <p:bldP spid="3" grpId="0"/>
      <p:bldP spid="19" grpId="0" animBg="1"/>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B75909AC-19D5-4035-A2B2-D5218C7EBA3A}"/>
              </a:ext>
            </a:extLst>
          </p:cNvPr>
          <p:cNvSpPr/>
          <p:nvPr/>
        </p:nvSpPr>
        <p:spPr>
          <a:xfrm>
            <a:off x="3353955" y="6114347"/>
            <a:ext cx="5425518" cy="553994"/>
          </a:xfrm>
          <a:prstGeom prst="rect">
            <a:avLst/>
          </a:prstGeom>
        </p:spPr>
        <p:txBody>
          <a:bodyPr wrap="none" lIns="121917" tIns="60958" rIns="121917" bIns="60958">
            <a:spAutoFit/>
          </a:bodyPr>
          <a:lstStyle/>
          <a:p>
            <a:pPr algn="ctr" defTabSz="914354">
              <a:spcBef>
                <a:spcPts val="300"/>
              </a:spcBef>
              <a:spcAft>
                <a:spcPts val="300"/>
              </a:spcAft>
            </a:pPr>
            <a:r>
              <a:rPr lang="en-US" sz="2800" b="1" dirty="0" err="1">
                <a:solidFill>
                  <a:schemeClr val="tx1">
                    <a:lumMod val="85000"/>
                    <a:lumOff val="15000"/>
                  </a:schemeClr>
                </a:solidFill>
                <a:latin typeface="Tahoma" pitchFamily="34" charset="0"/>
                <a:ea typeface="Tahoma" pitchFamily="34" charset="0"/>
                <a:cs typeface="Tahoma" pitchFamily="34" charset="0"/>
              </a:rPr>
              <a:t>Bão</a:t>
            </a:r>
            <a:r>
              <a:rPr lang="en-US" sz="2800" b="1" dirty="0">
                <a:solidFill>
                  <a:schemeClr val="tx1">
                    <a:lumMod val="85000"/>
                    <a:lumOff val="15000"/>
                  </a:schemeClr>
                </a:solidFill>
                <a:latin typeface="Tahoma" pitchFamily="34" charset="0"/>
                <a:ea typeface="Tahoma" pitchFamily="34" charset="0"/>
                <a:cs typeface="Tahoma" pitchFamily="34" charset="0"/>
              </a:rPr>
              <a:t> </a:t>
            </a:r>
            <a:r>
              <a:rPr lang="en-US" sz="2800" b="1" dirty="0" err="1">
                <a:solidFill>
                  <a:schemeClr val="tx1">
                    <a:lumMod val="85000"/>
                    <a:lumOff val="15000"/>
                  </a:schemeClr>
                </a:solidFill>
                <a:latin typeface="Tahoma" pitchFamily="34" charset="0"/>
                <a:ea typeface="Tahoma" pitchFamily="34" charset="0"/>
                <a:cs typeface="Tahoma" pitchFamily="34" charset="0"/>
              </a:rPr>
              <a:t>nhiệt</a:t>
            </a:r>
            <a:r>
              <a:rPr lang="en-US" sz="2800" b="1" dirty="0">
                <a:solidFill>
                  <a:schemeClr val="tx1">
                    <a:lumMod val="85000"/>
                    <a:lumOff val="15000"/>
                  </a:schemeClr>
                </a:solidFill>
                <a:latin typeface="Tahoma" pitchFamily="34" charset="0"/>
                <a:ea typeface="Tahoma" pitchFamily="34" charset="0"/>
                <a:cs typeface="Tahoma" pitchFamily="34" charset="0"/>
              </a:rPr>
              <a:t> </a:t>
            </a:r>
            <a:r>
              <a:rPr lang="en-US" sz="2800" b="1" dirty="0" err="1">
                <a:solidFill>
                  <a:schemeClr val="tx1">
                    <a:lumMod val="85000"/>
                    <a:lumOff val="15000"/>
                  </a:schemeClr>
                </a:solidFill>
                <a:latin typeface="Tahoma" pitchFamily="34" charset="0"/>
                <a:ea typeface="Tahoma" pitchFamily="34" charset="0"/>
                <a:cs typeface="Tahoma" pitchFamily="34" charset="0"/>
              </a:rPr>
              <a:t>đới</a:t>
            </a:r>
            <a:r>
              <a:rPr lang="en-US" sz="2800" b="1" dirty="0">
                <a:solidFill>
                  <a:schemeClr val="tx1">
                    <a:lumMod val="85000"/>
                    <a:lumOff val="15000"/>
                  </a:schemeClr>
                </a:solidFill>
                <a:latin typeface="Tahoma" pitchFamily="34" charset="0"/>
                <a:ea typeface="Tahoma" pitchFamily="34" charset="0"/>
                <a:cs typeface="Tahoma" pitchFamily="34" charset="0"/>
              </a:rPr>
              <a:t> </a:t>
            </a:r>
            <a:r>
              <a:rPr lang="en-US" sz="2800" b="1" dirty="0" err="1">
                <a:solidFill>
                  <a:schemeClr val="tx1">
                    <a:lumMod val="85000"/>
                    <a:lumOff val="15000"/>
                  </a:schemeClr>
                </a:solidFill>
                <a:latin typeface="Tahoma" pitchFamily="34" charset="0"/>
                <a:ea typeface="Tahoma" pitchFamily="34" charset="0"/>
                <a:cs typeface="Tahoma" pitchFamily="34" charset="0"/>
              </a:rPr>
              <a:t>trên</a:t>
            </a:r>
            <a:r>
              <a:rPr lang="en-US" sz="2800" b="1" dirty="0">
                <a:solidFill>
                  <a:schemeClr val="tx1">
                    <a:lumMod val="85000"/>
                    <a:lumOff val="15000"/>
                  </a:schemeClr>
                </a:solidFill>
                <a:latin typeface="Tahoma" pitchFamily="34" charset="0"/>
                <a:ea typeface="Tahoma" pitchFamily="34" charset="0"/>
                <a:cs typeface="Tahoma" pitchFamily="34" charset="0"/>
              </a:rPr>
              <a:t> </a:t>
            </a:r>
            <a:r>
              <a:rPr lang="en-US" sz="2800" b="1" dirty="0" err="1">
                <a:solidFill>
                  <a:schemeClr val="tx1">
                    <a:lumMod val="85000"/>
                    <a:lumOff val="15000"/>
                  </a:schemeClr>
                </a:solidFill>
                <a:latin typeface="Tahoma" pitchFamily="34" charset="0"/>
                <a:ea typeface="Tahoma" pitchFamily="34" charset="0"/>
                <a:cs typeface="Tahoma" pitchFamily="34" charset="0"/>
              </a:rPr>
              <a:t>biển</a:t>
            </a:r>
            <a:r>
              <a:rPr lang="en-US" sz="2800" b="1" dirty="0">
                <a:solidFill>
                  <a:schemeClr val="tx1">
                    <a:lumMod val="85000"/>
                    <a:lumOff val="15000"/>
                  </a:schemeClr>
                </a:solidFill>
                <a:latin typeface="Tahoma" pitchFamily="34" charset="0"/>
                <a:ea typeface="Tahoma" pitchFamily="34" charset="0"/>
                <a:cs typeface="Tahoma" pitchFamily="34" charset="0"/>
              </a:rPr>
              <a:t> </a:t>
            </a:r>
            <a:r>
              <a:rPr lang="en-US" sz="2800" b="1" dirty="0" err="1">
                <a:solidFill>
                  <a:schemeClr val="tx1">
                    <a:lumMod val="85000"/>
                    <a:lumOff val="15000"/>
                  </a:schemeClr>
                </a:solidFill>
                <a:latin typeface="Tahoma" pitchFamily="34" charset="0"/>
                <a:ea typeface="Tahoma" pitchFamily="34" charset="0"/>
                <a:cs typeface="Tahoma" pitchFamily="34" charset="0"/>
              </a:rPr>
              <a:t>Đông</a:t>
            </a:r>
            <a:endParaRPr lang="en-US" sz="2800" b="1" dirty="0">
              <a:solidFill>
                <a:schemeClr val="tx1">
                  <a:lumMod val="85000"/>
                  <a:lumOff val="15000"/>
                </a:schemeClr>
              </a:solidFill>
              <a:latin typeface="Tahoma" pitchFamily="34" charset="0"/>
              <a:ea typeface="Tahoma" pitchFamily="34" charset="0"/>
              <a:cs typeface="Tahoma" pitchFamily="34" charset="0"/>
            </a:endParaRPr>
          </a:p>
        </p:txBody>
      </p:sp>
      <p:pic>
        <p:nvPicPr>
          <p:cNvPr id="108" name="Picture 4" descr="Bão số 13 có khả năng mạnh thêm, gây thời tiết xấu ở nhiều vùng biển |  VTV.VN">
            <a:extLst>
              <a:ext uri="{FF2B5EF4-FFF2-40B4-BE49-F238E27FC236}">
                <a16:creationId xmlns:a16="http://schemas.microsoft.com/office/drawing/2014/main" id="{A405D453-F8A8-4EC1-982E-3F596A2E1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65" y="484132"/>
            <a:ext cx="10269200" cy="5513771"/>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586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circle(in)">
                                      <p:cBhvr>
                                        <p:cTn id="7" dur="2000"/>
                                        <p:tgtEl>
                                          <p:spTgt spid="107"/>
                                        </p:tgtEl>
                                      </p:cBhvr>
                                    </p:animEffect>
                                  </p:childTnLst>
                                </p:cTn>
                              </p:par>
                              <p:par>
                                <p:cTn id="8" presetID="6" presetClass="entr" presetSubtype="16"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circle(in)">
                                      <p:cBhvr>
                                        <p:cTn id="10"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3"/>
          <p:cNvSpPr txBox="1">
            <a:spLocks noChangeArrowheads="1"/>
          </p:cNvSpPr>
          <p:nvPr/>
        </p:nvSpPr>
        <p:spPr bwMode="auto">
          <a:xfrm>
            <a:off x="4572000" y="4572001"/>
            <a:ext cx="518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2800" b="1">
              <a:solidFill>
                <a:srgbClr val="FF0000"/>
              </a:solidFill>
              <a:latin typeface="Calibri" pitchFamily="34" charset="0"/>
              <a:cs typeface="Calibri" pitchFamily="34" charset="0"/>
            </a:endParaRPr>
          </a:p>
        </p:txBody>
      </p:sp>
      <p:pic>
        <p:nvPicPr>
          <p:cNvPr id="218136" name="Picture 24" descr="tau-thuyen-tphcm-011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3505200"/>
            <a:ext cx="6197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42" name="Picture 30" descr="13840544929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3858"/>
            <a:ext cx="5892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46" name="Text Box 34"/>
          <p:cNvSpPr txBox="1">
            <a:spLocks noChangeArrowheads="1"/>
          </p:cNvSpPr>
          <p:nvPr/>
        </p:nvSpPr>
        <p:spPr bwMode="auto">
          <a:xfrm>
            <a:off x="914399" y="6282576"/>
            <a:ext cx="9254359"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vi-VN" sz="2800" b="1" dirty="0" err="1">
                <a:solidFill>
                  <a:srgbClr val="FF0000"/>
                </a:solidFill>
                <a:latin typeface="Calibri" pitchFamily="34" charset="0"/>
                <a:cs typeface="Calibri" pitchFamily="34" charset="0"/>
              </a:rPr>
              <a:t>Kêu</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gọi</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tàu</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bè</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vào</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bờ</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di</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dân</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khỏi</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vùng</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nguy</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hiểm</a:t>
            </a:r>
            <a:endParaRPr lang="en-US" altLang="vi-VN" sz="2800" b="1" dirty="0">
              <a:solidFill>
                <a:srgbClr val="FF0000"/>
              </a:solidFill>
              <a:latin typeface="Calibri" pitchFamily="34" charset="0"/>
              <a:cs typeface="Calibri" pitchFamily="34" charset="0"/>
            </a:endParaRPr>
          </a:p>
        </p:txBody>
      </p:sp>
      <p:pic>
        <p:nvPicPr>
          <p:cNvPr id="218148" name="Picture 36" descr="6ca3e0bao4691413839969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383458"/>
            <a:ext cx="6197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50" name="Picture 38" descr="noi_kinh_hoang_han_trong_ki_uc_nguoi_da_nang_xe_cat_chen_cua_chong_bao_huy_diet_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58"/>
            <a:ext cx="5892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52" name="Text Box 40"/>
          <p:cNvSpPr txBox="1">
            <a:spLocks noChangeArrowheads="1"/>
          </p:cNvSpPr>
          <p:nvPr/>
        </p:nvSpPr>
        <p:spPr bwMode="auto">
          <a:xfrm>
            <a:off x="94595" y="3200401"/>
            <a:ext cx="10184521"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vi-VN" sz="2800" b="1" dirty="0">
                <a:solidFill>
                  <a:srgbClr val="0000FF"/>
                </a:solidFill>
                <a:latin typeface="Calibri" pitchFamily="34" charset="0"/>
                <a:cs typeface="Calibri" pitchFamily="34" charset="0"/>
              </a:rPr>
              <a:t>Cho </a:t>
            </a:r>
            <a:r>
              <a:rPr lang="en-US" altLang="vi-VN" sz="2800" b="1" dirty="0" err="1">
                <a:solidFill>
                  <a:srgbClr val="0000FF"/>
                </a:solidFill>
                <a:latin typeface="Calibri" pitchFamily="34" charset="0"/>
                <a:cs typeface="Calibri" pitchFamily="34" charset="0"/>
              </a:rPr>
              <a:t>biết</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các</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giải</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pháp</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để</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hạn</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chế</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thiên</a:t>
            </a:r>
            <a:r>
              <a:rPr lang="en-US" altLang="vi-VN" sz="2800" b="1" dirty="0">
                <a:solidFill>
                  <a:srgbClr val="0000FF"/>
                </a:solidFill>
                <a:latin typeface="Calibri" pitchFamily="34" charset="0"/>
                <a:cs typeface="Calibri" pitchFamily="34" charset="0"/>
              </a:rPr>
              <a:t> tai ở </a:t>
            </a:r>
            <a:r>
              <a:rPr lang="en-US" altLang="vi-VN" sz="2800" b="1" dirty="0" err="1">
                <a:solidFill>
                  <a:srgbClr val="0000FF"/>
                </a:solidFill>
                <a:latin typeface="Calibri" pitchFamily="34" charset="0"/>
                <a:cs typeface="Calibri" pitchFamily="34" charset="0"/>
              </a:rPr>
              <a:t>vùng</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biển</a:t>
            </a:r>
            <a:r>
              <a:rPr lang="en-US" altLang="vi-VN" sz="2800" b="1" dirty="0">
                <a:solidFill>
                  <a:srgbClr val="0000FF"/>
                </a:solidFill>
                <a:latin typeface="Calibri" pitchFamily="34" charset="0"/>
                <a:cs typeface="Calibri" pitchFamily="34" charset="0"/>
              </a:rPr>
              <a:t> </a:t>
            </a:r>
            <a:r>
              <a:rPr lang="en-US" altLang="vi-VN" sz="2800" b="1" dirty="0" err="1">
                <a:solidFill>
                  <a:srgbClr val="0000FF"/>
                </a:solidFill>
                <a:latin typeface="Calibri" pitchFamily="34" charset="0"/>
                <a:cs typeface="Calibri" pitchFamily="34" charset="0"/>
              </a:rPr>
              <a:t>nước</a:t>
            </a:r>
            <a:r>
              <a:rPr lang="en-US" altLang="vi-VN" sz="2800" b="1" dirty="0">
                <a:solidFill>
                  <a:srgbClr val="0000FF"/>
                </a:solidFill>
                <a:latin typeface="Calibri" pitchFamily="34" charset="0"/>
                <a:cs typeface="Calibri" pitchFamily="34" charset="0"/>
              </a:rPr>
              <a:t> ta?</a:t>
            </a:r>
          </a:p>
        </p:txBody>
      </p:sp>
      <p:sp>
        <p:nvSpPr>
          <p:cNvPr id="218153" name="Text Box 41"/>
          <p:cNvSpPr txBox="1">
            <a:spLocks noChangeArrowheads="1"/>
          </p:cNvSpPr>
          <p:nvPr/>
        </p:nvSpPr>
        <p:spPr bwMode="auto">
          <a:xfrm>
            <a:off x="2632841" y="73398"/>
            <a:ext cx="8860221"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vi-VN" sz="2800" b="1" dirty="0" err="1">
                <a:solidFill>
                  <a:srgbClr val="FF0000"/>
                </a:solidFill>
                <a:latin typeface="Calibri" pitchFamily="34" charset="0"/>
                <a:cs typeface="Calibri" pitchFamily="34" charset="0"/>
              </a:rPr>
              <a:t>Thường</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xuyên</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theo</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dõi</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dự</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báo</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thời</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tiết</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gia</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cố</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nhà</a:t>
            </a:r>
            <a:r>
              <a:rPr lang="en-US" altLang="vi-VN" sz="2800" b="1" dirty="0">
                <a:solidFill>
                  <a:srgbClr val="FF0000"/>
                </a:solidFill>
                <a:latin typeface="Calibri" pitchFamily="34" charset="0"/>
                <a:cs typeface="Calibri" pitchFamily="34" charset="0"/>
              </a:rPr>
              <a:t> </a:t>
            </a:r>
            <a:r>
              <a:rPr lang="en-US" altLang="vi-VN" sz="2800" b="1" dirty="0" err="1">
                <a:solidFill>
                  <a:srgbClr val="FF0000"/>
                </a:solidFill>
                <a:latin typeface="Calibri" pitchFamily="34" charset="0"/>
                <a:cs typeface="Calibri" pitchFamily="34" charset="0"/>
              </a:rPr>
              <a:t>cửa</a:t>
            </a:r>
            <a:endParaRPr lang="en-US" altLang="vi-VN" sz="2800" b="1" dirty="0">
              <a:solidFill>
                <a:srgbClr val="FF0000"/>
              </a:solidFill>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8152"/>
                                        </p:tgtEl>
                                        <p:attrNameLst>
                                          <p:attrName>style.visibility</p:attrName>
                                        </p:attrNameLst>
                                      </p:cBhvr>
                                      <p:to>
                                        <p:strVal val="visible"/>
                                      </p:to>
                                    </p:set>
                                    <p:animEffect transition="in" filter="barn(inVertical)">
                                      <p:cBhvr>
                                        <p:cTn id="7" dur="500"/>
                                        <p:tgtEl>
                                          <p:spTgt spid="2181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8153"/>
                                        </p:tgtEl>
                                        <p:attrNameLst>
                                          <p:attrName>style.visibility</p:attrName>
                                        </p:attrNameLst>
                                      </p:cBhvr>
                                      <p:to>
                                        <p:strVal val="visible"/>
                                      </p:to>
                                    </p:set>
                                    <p:animEffect transition="in" filter="barn(inVertical)">
                                      <p:cBhvr>
                                        <p:cTn id="12" dur="500"/>
                                        <p:tgtEl>
                                          <p:spTgt spid="218153"/>
                                        </p:tgtEl>
                                      </p:cBhvr>
                                    </p:animEffect>
                                  </p:childTnLst>
                                </p:cTn>
                              </p:par>
                              <p:par>
                                <p:cTn id="13" presetID="16" presetClass="entr" presetSubtype="21" fill="hold" nodeType="withEffect">
                                  <p:stCondLst>
                                    <p:cond delay="0"/>
                                  </p:stCondLst>
                                  <p:childTnLst>
                                    <p:set>
                                      <p:cBhvr>
                                        <p:cTn id="14" dur="1" fill="hold">
                                          <p:stCondLst>
                                            <p:cond delay="0"/>
                                          </p:stCondLst>
                                        </p:cTn>
                                        <p:tgtEl>
                                          <p:spTgt spid="218150"/>
                                        </p:tgtEl>
                                        <p:attrNameLst>
                                          <p:attrName>style.visibility</p:attrName>
                                        </p:attrNameLst>
                                      </p:cBhvr>
                                      <p:to>
                                        <p:strVal val="visible"/>
                                      </p:to>
                                    </p:set>
                                    <p:animEffect transition="in" filter="barn(inVertical)">
                                      <p:cBhvr>
                                        <p:cTn id="15" dur="500"/>
                                        <p:tgtEl>
                                          <p:spTgt spid="218150"/>
                                        </p:tgtEl>
                                      </p:cBhvr>
                                    </p:animEffect>
                                  </p:childTnLst>
                                </p:cTn>
                              </p:par>
                              <p:par>
                                <p:cTn id="16" presetID="16" presetClass="entr" presetSubtype="21" fill="hold" nodeType="withEffect">
                                  <p:stCondLst>
                                    <p:cond delay="0"/>
                                  </p:stCondLst>
                                  <p:childTnLst>
                                    <p:set>
                                      <p:cBhvr>
                                        <p:cTn id="17" dur="1" fill="hold">
                                          <p:stCondLst>
                                            <p:cond delay="0"/>
                                          </p:stCondLst>
                                        </p:cTn>
                                        <p:tgtEl>
                                          <p:spTgt spid="218148"/>
                                        </p:tgtEl>
                                        <p:attrNameLst>
                                          <p:attrName>style.visibility</p:attrName>
                                        </p:attrNameLst>
                                      </p:cBhvr>
                                      <p:to>
                                        <p:strVal val="visible"/>
                                      </p:to>
                                    </p:set>
                                    <p:animEffect transition="in" filter="barn(inVertical)">
                                      <p:cBhvr>
                                        <p:cTn id="18" dur="500"/>
                                        <p:tgtEl>
                                          <p:spTgt spid="218148"/>
                                        </p:tgtEl>
                                      </p:cBhvr>
                                    </p:animEffect>
                                  </p:childTnLst>
                                </p:cTn>
                              </p:par>
                              <p:par>
                                <p:cTn id="19" presetID="16" presetClass="entr" presetSubtype="21" fill="hold" nodeType="withEffect">
                                  <p:stCondLst>
                                    <p:cond delay="0"/>
                                  </p:stCondLst>
                                  <p:childTnLst>
                                    <p:set>
                                      <p:cBhvr>
                                        <p:cTn id="20" dur="1" fill="hold">
                                          <p:stCondLst>
                                            <p:cond delay="0"/>
                                          </p:stCondLst>
                                        </p:cTn>
                                        <p:tgtEl>
                                          <p:spTgt spid="218142"/>
                                        </p:tgtEl>
                                        <p:attrNameLst>
                                          <p:attrName>style.visibility</p:attrName>
                                        </p:attrNameLst>
                                      </p:cBhvr>
                                      <p:to>
                                        <p:strVal val="visible"/>
                                      </p:to>
                                    </p:set>
                                    <p:animEffect transition="in" filter="barn(inVertical)">
                                      <p:cBhvr>
                                        <p:cTn id="21" dur="500"/>
                                        <p:tgtEl>
                                          <p:spTgt spid="2181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8146"/>
                                        </p:tgtEl>
                                        <p:attrNameLst>
                                          <p:attrName>style.visibility</p:attrName>
                                        </p:attrNameLst>
                                      </p:cBhvr>
                                      <p:to>
                                        <p:strVal val="visible"/>
                                      </p:to>
                                    </p:set>
                                    <p:animEffect transition="in" filter="barn(inVertical)">
                                      <p:cBhvr>
                                        <p:cTn id="24" dur="500"/>
                                        <p:tgtEl>
                                          <p:spTgt spid="218146"/>
                                        </p:tgtEl>
                                      </p:cBhvr>
                                    </p:animEffect>
                                  </p:childTnLst>
                                </p:cTn>
                              </p:par>
                              <p:par>
                                <p:cTn id="25" presetID="16" presetClass="entr" presetSubtype="21" fill="hold" nodeType="withEffect">
                                  <p:stCondLst>
                                    <p:cond delay="0"/>
                                  </p:stCondLst>
                                  <p:childTnLst>
                                    <p:set>
                                      <p:cBhvr>
                                        <p:cTn id="26" dur="1" fill="hold">
                                          <p:stCondLst>
                                            <p:cond delay="0"/>
                                          </p:stCondLst>
                                        </p:cTn>
                                        <p:tgtEl>
                                          <p:spTgt spid="218136"/>
                                        </p:tgtEl>
                                        <p:attrNameLst>
                                          <p:attrName>style.visibility</p:attrName>
                                        </p:attrNameLst>
                                      </p:cBhvr>
                                      <p:to>
                                        <p:strVal val="visible"/>
                                      </p:to>
                                    </p:set>
                                    <p:animEffect transition="in" filter="barn(inVertical)">
                                      <p:cBhvr>
                                        <p:cTn id="27" dur="500"/>
                                        <p:tgtEl>
                                          <p:spTgt spid="21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6" grpId="0" animBg="1"/>
      <p:bldP spid="218152" grpId="0" animBg="1"/>
      <p:bldP spid="21815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3"/>
          <p:cNvSpPr txBox="1">
            <a:spLocks noChangeArrowheads="1"/>
          </p:cNvSpPr>
          <p:nvPr/>
        </p:nvSpPr>
        <p:spPr bwMode="auto">
          <a:xfrm>
            <a:off x="4572000" y="4572001"/>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1800" b="1">
              <a:solidFill>
                <a:srgbClr val="FF0000"/>
              </a:solidFill>
              <a:latin typeface="Arial" panose="020B0604020202020204" pitchFamily="34" charset="0"/>
            </a:endParaRPr>
          </a:p>
        </p:txBody>
      </p:sp>
      <p:pic>
        <p:nvPicPr>
          <p:cNvPr id="220163" name="Picture 3" descr="nam%20QT%20ve%20rung%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0164" name="Picture 4" descr="du2%20an%20trong%20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994400" cy="3429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0166" name="Picture 6" descr="4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5994400" cy="3429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0169" name="Picture 9" descr="ANd9GcTOmPcZIHrWpGqySCZxrYvnyot6ezsPE2g88WBnM8P1o8TMuy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70" name="Rectangle 10"/>
          <p:cNvSpPr>
            <a:spLocks noChangeArrowheads="1"/>
          </p:cNvSpPr>
          <p:nvPr/>
        </p:nvSpPr>
        <p:spPr bwMode="auto">
          <a:xfrm>
            <a:off x="136476" y="3246605"/>
            <a:ext cx="11973636"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vi-VN" sz="2500" dirty="0">
                <a:solidFill>
                  <a:srgbClr val="FF0000"/>
                </a:solidFill>
                <a:latin typeface="+mn-lt"/>
              </a:rPr>
              <a:t> </a:t>
            </a:r>
            <a:r>
              <a:rPr lang="en-US" altLang="vi-VN" sz="2500" b="1" dirty="0">
                <a:solidFill>
                  <a:srgbClr val="FF0000"/>
                </a:solidFill>
                <a:latin typeface="+mn-lt"/>
              </a:rPr>
              <a:t>TRỒNG RỪNG, VÀ BẢO VỆ RỪNG VEN BIỂN, GIA CỐ ĐÊ BIỂN, THEO DÕI  VÀ DỰ BÁO BÃO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0170"/>
                                        </p:tgtEl>
                                        <p:attrNameLst>
                                          <p:attrName>style.visibility</p:attrName>
                                        </p:attrNameLst>
                                      </p:cBhvr>
                                      <p:to>
                                        <p:strVal val="visible"/>
                                      </p:to>
                                    </p:set>
                                    <p:animEffect transition="in" filter="barn(inVertical)">
                                      <p:cBhvr>
                                        <p:cTn id="7" dur="500"/>
                                        <p:tgtEl>
                                          <p:spTgt spid="220170"/>
                                        </p:tgtEl>
                                      </p:cBhvr>
                                    </p:animEffect>
                                  </p:childTnLst>
                                </p:cTn>
                              </p:par>
                              <p:par>
                                <p:cTn id="8" presetID="16" presetClass="entr" presetSubtype="21" fill="hold" nodeType="withEffect">
                                  <p:stCondLst>
                                    <p:cond delay="0"/>
                                  </p:stCondLst>
                                  <p:childTnLst>
                                    <p:set>
                                      <p:cBhvr>
                                        <p:cTn id="9" dur="1" fill="hold">
                                          <p:stCondLst>
                                            <p:cond delay="0"/>
                                          </p:stCondLst>
                                        </p:cTn>
                                        <p:tgtEl>
                                          <p:spTgt spid="220163"/>
                                        </p:tgtEl>
                                        <p:attrNameLst>
                                          <p:attrName>style.visibility</p:attrName>
                                        </p:attrNameLst>
                                      </p:cBhvr>
                                      <p:to>
                                        <p:strVal val="visible"/>
                                      </p:to>
                                    </p:set>
                                    <p:animEffect transition="in" filter="barn(inVertical)">
                                      <p:cBhvr>
                                        <p:cTn id="10" dur="500"/>
                                        <p:tgtEl>
                                          <p:spTgt spid="220163"/>
                                        </p:tgtEl>
                                      </p:cBhvr>
                                    </p:animEffect>
                                  </p:childTnLst>
                                </p:cTn>
                              </p:par>
                              <p:par>
                                <p:cTn id="11" presetID="16" presetClass="entr" presetSubtype="21" fill="hold" nodeType="withEffect">
                                  <p:stCondLst>
                                    <p:cond delay="0"/>
                                  </p:stCondLst>
                                  <p:childTnLst>
                                    <p:set>
                                      <p:cBhvr>
                                        <p:cTn id="12" dur="1" fill="hold">
                                          <p:stCondLst>
                                            <p:cond delay="0"/>
                                          </p:stCondLst>
                                        </p:cTn>
                                        <p:tgtEl>
                                          <p:spTgt spid="220164"/>
                                        </p:tgtEl>
                                        <p:attrNameLst>
                                          <p:attrName>style.visibility</p:attrName>
                                        </p:attrNameLst>
                                      </p:cBhvr>
                                      <p:to>
                                        <p:strVal val="visible"/>
                                      </p:to>
                                    </p:set>
                                    <p:animEffect transition="in" filter="barn(inVertical)">
                                      <p:cBhvr>
                                        <p:cTn id="13" dur="500"/>
                                        <p:tgtEl>
                                          <p:spTgt spid="220164"/>
                                        </p:tgtEl>
                                      </p:cBhvr>
                                    </p:animEffect>
                                  </p:childTnLst>
                                </p:cTn>
                              </p:par>
                              <p:par>
                                <p:cTn id="14" presetID="16" presetClass="entr" presetSubtype="21" fill="hold" nodeType="withEffect">
                                  <p:stCondLst>
                                    <p:cond delay="0"/>
                                  </p:stCondLst>
                                  <p:childTnLst>
                                    <p:set>
                                      <p:cBhvr>
                                        <p:cTn id="15" dur="1" fill="hold">
                                          <p:stCondLst>
                                            <p:cond delay="0"/>
                                          </p:stCondLst>
                                        </p:cTn>
                                        <p:tgtEl>
                                          <p:spTgt spid="220169"/>
                                        </p:tgtEl>
                                        <p:attrNameLst>
                                          <p:attrName>style.visibility</p:attrName>
                                        </p:attrNameLst>
                                      </p:cBhvr>
                                      <p:to>
                                        <p:strVal val="visible"/>
                                      </p:to>
                                    </p:set>
                                    <p:animEffect transition="in" filter="barn(inVertical)">
                                      <p:cBhvr>
                                        <p:cTn id="16" dur="500"/>
                                        <p:tgtEl>
                                          <p:spTgt spid="220169"/>
                                        </p:tgtEl>
                                      </p:cBhvr>
                                    </p:animEffect>
                                  </p:childTnLst>
                                </p:cTn>
                              </p:par>
                              <p:par>
                                <p:cTn id="17" presetID="16" presetClass="entr" presetSubtype="21" fill="hold" nodeType="withEffect">
                                  <p:stCondLst>
                                    <p:cond delay="0"/>
                                  </p:stCondLst>
                                  <p:childTnLst>
                                    <p:set>
                                      <p:cBhvr>
                                        <p:cTn id="18" dur="1" fill="hold">
                                          <p:stCondLst>
                                            <p:cond delay="0"/>
                                          </p:stCondLst>
                                        </p:cTn>
                                        <p:tgtEl>
                                          <p:spTgt spid="220166"/>
                                        </p:tgtEl>
                                        <p:attrNameLst>
                                          <p:attrName>style.visibility</p:attrName>
                                        </p:attrNameLst>
                                      </p:cBhvr>
                                      <p:to>
                                        <p:strVal val="visible"/>
                                      </p:to>
                                    </p:set>
                                    <p:animEffect transition="in" filter="barn(inVertical)">
                                      <p:cBhvr>
                                        <p:cTn id="19" dur="500"/>
                                        <p:tgtEl>
                                          <p:spTgt spid="220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b="1" dirty="0" err="1" smtClean="0">
                <a:solidFill>
                  <a:schemeClr val="bg1"/>
                </a:solidFill>
              </a:rPr>
              <a:t>Câu</a:t>
            </a:r>
            <a:r>
              <a:rPr lang="en-US" sz="4000" b="1" dirty="0" smtClean="0">
                <a:solidFill>
                  <a:schemeClr val="bg1"/>
                </a:solidFill>
              </a:rPr>
              <a:t> 3</a:t>
            </a:r>
            <a:r>
              <a:rPr lang="en-US" sz="4000" b="1" smtClean="0">
                <a:solidFill>
                  <a:schemeClr val="bg1"/>
                </a:solidFill>
              </a:rPr>
              <a:t>. Phía bắc phần đất liền nước ta tiếp giáp với quốc gia nào?</a:t>
            </a:r>
            <a:endParaRPr lang="en-US" sz="4000" b="1" dirty="0" smtClean="0">
              <a:solidFill>
                <a:schemeClr val="bg1"/>
              </a:solidFill>
            </a:endParaRPr>
          </a:p>
        </p:txBody>
      </p:sp>
      <p:sp>
        <p:nvSpPr>
          <p:cNvPr id="50" name="Snip Diagonal Corner Rectangle 49"/>
          <p:cNvSpPr/>
          <p:nvPr/>
        </p:nvSpPr>
        <p:spPr>
          <a:xfrm>
            <a:off x="2557841" y="3781168"/>
            <a:ext cx="5177489" cy="86497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500" b="1" dirty="0" err="1">
                <a:solidFill>
                  <a:schemeClr val="bg1"/>
                </a:solidFill>
              </a:rPr>
              <a:t>Đáp</a:t>
            </a:r>
            <a:r>
              <a:rPr lang="en-US" sz="3500" b="1" dirty="0">
                <a:solidFill>
                  <a:schemeClr val="bg1"/>
                </a:solidFill>
              </a:rPr>
              <a:t> </a:t>
            </a:r>
            <a:r>
              <a:rPr lang="en-US" sz="3500" b="1" dirty="0" err="1" smtClean="0">
                <a:solidFill>
                  <a:schemeClr val="bg1"/>
                </a:solidFill>
              </a:rPr>
              <a:t>án</a:t>
            </a:r>
            <a:r>
              <a:rPr lang="en-US" sz="3500" b="1" smtClean="0">
                <a:solidFill>
                  <a:schemeClr val="bg1"/>
                </a:solidFill>
              </a:rPr>
              <a:t>: Trung Quốc</a:t>
            </a:r>
            <a:endParaRPr lang="en-US" sz="35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050" y="5389797"/>
            <a:ext cx="2400300" cy="1468203"/>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7"/>
          <p:cNvSpPr txBox="1"/>
          <p:nvPr/>
        </p:nvSpPr>
        <p:spPr>
          <a:xfrm>
            <a:off x="78830" y="-68498"/>
            <a:ext cx="11787270" cy="4524315"/>
          </a:xfrm>
          <a:prstGeom prst="rect">
            <a:avLst/>
          </a:prstGeom>
          <a:noFill/>
        </p:spPr>
        <p:txBody>
          <a:bodyPr wrap="square" rtlCol="0">
            <a:spAutoFit/>
          </a:bodyPr>
          <a:lstStyle/>
          <a:p>
            <a:pPr algn="just">
              <a:lnSpc>
                <a:spcPct val="150000"/>
              </a:lnSpc>
            </a:pPr>
            <a:r>
              <a:rPr lang="en-US" sz="3200" b="1" i="1" smtClean="0">
                <a:solidFill>
                  <a:srgbClr val="FF0066"/>
                </a:solidFill>
              </a:rPr>
              <a:t>* Em có biết tại sao:</a:t>
            </a:r>
            <a:endParaRPr lang="en-US" sz="3200" b="1" smtClean="0">
              <a:solidFill>
                <a:srgbClr val="FF0066"/>
              </a:solidFill>
            </a:endParaRPr>
          </a:p>
          <a:p>
            <a:pPr algn="just">
              <a:lnSpc>
                <a:spcPct val="150000"/>
              </a:lnSpc>
            </a:pPr>
            <a:r>
              <a:rPr lang="en-US" sz="3200" b="1" smtClean="0">
                <a:solidFill>
                  <a:srgbClr val="0000FF"/>
                </a:solidFill>
              </a:rPr>
              <a:t>1. Nhiệt độ vùng biển nước ta lại giảm nhanh từ nam lên bắc vào mùa đông và biên độ nhiệt nhỏ hơn trên đất liền?</a:t>
            </a:r>
          </a:p>
          <a:p>
            <a:pPr algn="just">
              <a:lnSpc>
                <a:spcPct val="150000"/>
              </a:lnSpc>
            </a:pPr>
            <a:r>
              <a:rPr lang="en-US" sz="3200" b="1" smtClean="0">
                <a:solidFill>
                  <a:srgbClr val="0000FF"/>
                </a:solidFill>
              </a:rPr>
              <a:t>2. Gió trên biển thường mạnh hơn trên đất liền?</a:t>
            </a:r>
          </a:p>
          <a:p>
            <a:pPr algn="just">
              <a:lnSpc>
                <a:spcPct val="150000"/>
              </a:lnSpc>
            </a:pPr>
            <a:r>
              <a:rPr lang="en-US" sz="3200" b="1" smtClean="0">
                <a:solidFill>
                  <a:srgbClr val="0000FF"/>
                </a:solidFill>
              </a:rPr>
              <a:t>3. Lượng mưa trên biển nhỏ hơn trên đất liền?</a:t>
            </a:r>
          </a:p>
          <a:p>
            <a:pPr algn="just">
              <a:lnSpc>
                <a:spcPct val="150000"/>
              </a:lnSpc>
            </a:pPr>
            <a:r>
              <a:rPr lang="en-US" sz="3200" b="1" smtClean="0">
                <a:solidFill>
                  <a:srgbClr val="0000FF"/>
                </a:solidFill>
              </a:rPr>
              <a:t>4. Vùng biển nước ta có nhiều thiên tai?</a:t>
            </a:r>
            <a:endParaRPr lang="en-US" sz="3200" b="1">
              <a:solidFill>
                <a:srgbClr val="0000FF"/>
              </a:solidFill>
            </a:endParaRPr>
          </a:p>
        </p:txBody>
      </p:sp>
      <p:grpSp>
        <p:nvGrpSpPr>
          <p:cNvPr id="6" name="Group 5"/>
          <p:cNvGrpSpPr/>
          <p:nvPr/>
        </p:nvGrpSpPr>
        <p:grpSpPr>
          <a:xfrm>
            <a:off x="409889" y="4414339"/>
            <a:ext cx="11261834" cy="2666462"/>
            <a:chOff x="-112567" y="1533596"/>
            <a:chExt cx="12304567" cy="5739604"/>
          </a:xfrm>
        </p:grpSpPr>
        <p:pic>
          <p:nvPicPr>
            <p:cNvPr id="7" name="Picture 2" descr="Vẽ Tay Phun Vector Hình ảnh | Định dạng hình ảnh AI 401148743|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047" b="91977" l="1977" r="98372">
                          <a14:foregroundMark x1="28256" y1="46512" x2="28256" y2="46512"/>
                          <a14:foregroundMark x1="10814" y1="36628" x2="10814" y2="36628"/>
                          <a14:foregroundMark x1="13372" y1="33605" x2="13372" y2="33605"/>
                          <a14:foregroundMark x1="16395" y1="31977" x2="16860" y2="31744"/>
                          <a14:foregroundMark x1="19767" y1="31628" x2="19767" y2="31628"/>
                          <a14:foregroundMark x1="25000" y1="31047" x2="25000" y2="31047"/>
                          <a14:foregroundMark x1="28837" y1="30698" x2="28837" y2="30698"/>
                          <a14:foregroundMark x1="37326" y1="31395" x2="37326" y2="31395"/>
                          <a14:foregroundMark x1="40930" y1="32442" x2="40930" y2="32442"/>
                          <a14:foregroundMark x1="43140" y1="33140" x2="43140" y2="33140"/>
                          <a14:foregroundMark x1="48140" y1="36279" x2="48140" y2="36279"/>
                          <a14:foregroundMark x1="54884" y1="38721" x2="54884" y2="38721"/>
                          <a14:foregroundMark x1="56977" y1="41279" x2="56977" y2="41279"/>
                          <a14:foregroundMark x1="5930" y1="43953" x2="5349" y2="44070"/>
                          <a14:foregroundMark x1="2442" y1="44419" x2="2442" y2="44419"/>
                          <a14:foregroundMark x1="1628" y1="66744" x2="1512" y2="67442"/>
                          <a14:foregroundMark x1="17326" y1="92442" x2="17326" y2="92442"/>
                          <a14:foregroundMark x1="36163" y1="87791" x2="35698" y2="87791"/>
                          <a14:foregroundMark x1="57442" y1="89767" x2="57442" y2="89767"/>
                          <a14:foregroundMark x1="94884" y1="88256" x2="94884" y2="88256"/>
                          <a14:foregroundMark x1="98372" y1="85581" x2="98372" y2="85581"/>
                          <a14:foregroundMark x1="95698" y1="81512" x2="95698" y2="81512"/>
                        </a14:backgroundRemoval>
                      </a14:imgEffect>
                    </a14:imgLayer>
                  </a14:imgProps>
                </a:ext>
                <a:ext uri="{28A0092B-C50C-407E-A947-70E740481C1C}">
                  <a14:useLocalDpi xmlns:a14="http://schemas.microsoft.com/office/drawing/2010/main" val="0"/>
                </a:ext>
              </a:extLst>
            </a:blip>
            <a:srcRect t="29932"/>
            <a:stretch/>
          </p:blipFill>
          <p:spPr bwMode="auto">
            <a:xfrm>
              <a:off x="-112567" y="1533596"/>
              <a:ext cx="8191500" cy="57396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ownload Free png Download Waves Clip Art Transparent Background Clipart  Free - Wave ... - DL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6896" y="5291006"/>
              <a:ext cx="4215104" cy="156699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c. Hải văn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 Box 2"/>
          <p:cNvSpPr txBox="1">
            <a:spLocks noChangeArrowheads="1"/>
          </p:cNvSpPr>
          <p:nvPr/>
        </p:nvSpPr>
        <p:spPr bwMode="auto">
          <a:xfrm>
            <a:off x="283779" y="2532052"/>
            <a:ext cx="11540359" cy="1461935"/>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900" b="1" u="sng" dirty="0" smtClean="0">
                <a:solidFill>
                  <a:srgbClr val="FF0000"/>
                </a:solidFill>
                <a:cs typeface="Times New Roman" pitchFamily="18" charset="0"/>
              </a:rPr>
              <a:t>Yêu cầu</a:t>
            </a:r>
            <a:r>
              <a:rPr lang="en-US" sz="2900" b="1" u="sng" smtClean="0">
                <a:solidFill>
                  <a:srgbClr val="FF0000"/>
                </a:solidFill>
                <a:cs typeface="Times New Roman" pitchFamily="18" charset="0"/>
              </a:rPr>
              <a:t>:</a:t>
            </a:r>
            <a:r>
              <a:rPr lang="en-US" sz="2900" b="1" smtClean="0">
                <a:solidFill>
                  <a:srgbClr val="FF0000"/>
                </a:solidFill>
                <a:cs typeface="Times New Roman" pitchFamily="18" charset="0"/>
              </a:rPr>
              <a:t> </a:t>
            </a:r>
            <a:r>
              <a:rPr lang="vi-VN" sz="2900" b="1" i="1" smtClean="0">
                <a:solidFill>
                  <a:srgbClr val="0000FF"/>
                </a:solidFill>
                <a:latin typeface="Calibri" pitchFamily="34" charset="0"/>
                <a:ea typeface="Calibri" charset="0"/>
                <a:cs typeface="Calibri" pitchFamily="34" charset="0"/>
              </a:rPr>
              <a:t>Khai thác thông tin mục </a:t>
            </a:r>
            <a:r>
              <a:rPr lang="en-US" sz="2900" b="1" i="1" smtClean="0">
                <a:solidFill>
                  <a:srgbClr val="0000FF"/>
                </a:solidFill>
                <a:latin typeface="Calibri" pitchFamily="34" charset="0"/>
                <a:ea typeface="Calibri" charset="0"/>
                <a:cs typeface="Calibri" pitchFamily="34" charset="0"/>
              </a:rPr>
              <a:t>3.c</a:t>
            </a:r>
            <a:r>
              <a:rPr lang="vi-VN" sz="2900" b="1" i="1" smtClean="0">
                <a:solidFill>
                  <a:srgbClr val="0000FF"/>
                </a:solidFill>
                <a:latin typeface="Calibri" pitchFamily="34" charset="0"/>
                <a:ea typeface="Calibri" charset="0"/>
                <a:cs typeface="Calibri" pitchFamily="34" charset="0"/>
              </a:rPr>
              <a:t> và quan sát </a:t>
            </a:r>
            <a:r>
              <a:rPr lang="en-US" sz="2900" b="1" i="1" smtClean="0">
                <a:solidFill>
                  <a:srgbClr val="0000FF"/>
                </a:solidFill>
                <a:latin typeface="Calibri" pitchFamily="34" charset="0"/>
                <a:ea typeface="Calibri" charset="0"/>
                <a:cs typeface="Calibri" pitchFamily="34" charset="0"/>
              </a:rPr>
              <a:t>H.11.5, Bản đồ tự nhiên Việt Nam (Hoặc Atlat Địa lí Việt Nam), thảo luận để hoàn thành nội dung học tập của nhóm mình.</a:t>
            </a:r>
            <a:endParaRPr lang="en-US" sz="2900" b="1" i="1" dirty="0">
              <a:solidFill>
                <a:srgbClr val="0000FF"/>
              </a:solidFill>
              <a:latin typeface="Calibri" pitchFamily="34" charset="0"/>
              <a:ea typeface="Calibri" charset="0"/>
              <a:cs typeface="Calibri" pitchFamily="34" charset="0"/>
            </a:endParaRPr>
          </a:p>
        </p:txBody>
      </p:sp>
      <p:sp>
        <p:nvSpPr>
          <p:cNvPr id="14" name="Text Box 3"/>
          <p:cNvSpPr txBox="1">
            <a:spLocks noChangeArrowheads="1"/>
          </p:cNvSpPr>
          <p:nvPr/>
        </p:nvSpPr>
        <p:spPr bwMode="auto">
          <a:xfrm>
            <a:off x="368503" y="4205924"/>
            <a:ext cx="8586311" cy="615549"/>
          </a:xfrm>
          <a:prstGeom prst="rect">
            <a:avLst/>
          </a:prstGeom>
          <a:solidFill>
            <a:srgbClr val="002060"/>
          </a:solidFill>
          <a:ln>
            <a:headEnd/>
            <a:tailEnd/>
          </a:ln>
        </p:spPr>
        <p:style>
          <a:lnRef idx="0">
            <a:schemeClr val="accent5"/>
          </a:lnRef>
          <a:fillRef idx="3">
            <a:schemeClr val="accent5"/>
          </a:fillRef>
          <a:effectRef idx="3">
            <a:schemeClr val="accent5"/>
          </a:effectRef>
          <a:fontRef idx="minor">
            <a:schemeClr val="lt1"/>
          </a:fontRef>
        </p:style>
        <p:txBody>
          <a:bodyPr wrap="square" lIns="121917" tIns="60958" rIns="121917" bIns="60958">
            <a:spAutoFit/>
          </a:bodyPr>
          <a:lstStyle/>
          <a:p>
            <a:pPr algn="just"/>
            <a:r>
              <a:rPr lang="it-IT" sz="3200" b="1" smtClean="0"/>
              <a:t>Nhóm 1,4: Độ muối và vùng nước trồi trên biển.</a:t>
            </a:r>
            <a:endParaRPr lang="en-US" sz="3200" b="1" dirty="0">
              <a:solidFill>
                <a:schemeClr val="bg1"/>
              </a:solidFill>
            </a:endParaRPr>
          </a:p>
        </p:txBody>
      </p:sp>
      <p:sp>
        <p:nvSpPr>
          <p:cNvPr id="16" name="WordArt 5"/>
          <p:cNvSpPr>
            <a:spLocks noChangeArrowheads="1" noChangeShapeType="1" noTextEdit="1"/>
          </p:cNvSpPr>
          <p:nvPr/>
        </p:nvSpPr>
        <p:spPr bwMode="auto">
          <a:xfrm>
            <a:off x="3862553" y="1585510"/>
            <a:ext cx="5098473" cy="861569"/>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LUẬN </a:t>
            </a:r>
            <a:r>
              <a:rPr lang="en-US" sz="4300" kern="10" dirty="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7" name="Text Box 3"/>
          <p:cNvSpPr txBox="1">
            <a:spLocks noChangeArrowheads="1"/>
          </p:cNvSpPr>
          <p:nvPr/>
        </p:nvSpPr>
        <p:spPr bwMode="auto">
          <a:xfrm>
            <a:off x="360889" y="5070337"/>
            <a:ext cx="8562394" cy="615549"/>
          </a:xfrm>
          <a:prstGeom prst="rect">
            <a:avLst/>
          </a:prstGeom>
          <a:solidFill>
            <a:srgbClr val="00B050"/>
          </a:solidFill>
          <a:ln>
            <a:headEnd/>
            <a:tailEnd/>
          </a:ln>
        </p:spPr>
        <p:style>
          <a:lnRef idx="1">
            <a:schemeClr val="accent1"/>
          </a:lnRef>
          <a:fillRef idx="3">
            <a:schemeClr val="accent1"/>
          </a:fillRef>
          <a:effectRef idx="2">
            <a:schemeClr val="accent1"/>
          </a:effectRef>
          <a:fontRef idx="minor">
            <a:schemeClr val="lt1"/>
          </a:fontRef>
        </p:style>
        <p:txBody>
          <a:bodyPr wrap="square" lIns="121917" tIns="60958" rIns="121917" bIns="60958">
            <a:spAutoFit/>
          </a:bodyPr>
          <a:lstStyle/>
          <a:p>
            <a:pPr algn="just"/>
            <a:r>
              <a:rPr lang="it-IT" sz="3200" b="1" smtClean="0">
                <a:solidFill>
                  <a:schemeClr val="bg1"/>
                </a:solidFill>
              </a:rPr>
              <a:t>Nhóm </a:t>
            </a:r>
            <a:r>
              <a:rPr lang="it-IT" sz="3200" b="1" dirty="0" smtClean="0">
                <a:solidFill>
                  <a:schemeClr val="bg1"/>
                </a:solidFill>
              </a:rPr>
              <a:t>2,5: Dòng biển ven bờ trên biển.</a:t>
            </a:r>
            <a:endParaRPr lang="en-US" sz="3200" b="1" dirty="0" smtClean="0">
              <a:solidFill>
                <a:schemeClr val="bg1"/>
              </a:solidFill>
            </a:endParaRPr>
          </a:p>
        </p:txBody>
      </p:sp>
      <p:sp>
        <p:nvSpPr>
          <p:cNvPr id="18" name="Text Box 3"/>
          <p:cNvSpPr txBox="1">
            <a:spLocks noChangeArrowheads="1"/>
          </p:cNvSpPr>
          <p:nvPr/>
        </p:nvSpPr>
        <p:spPr bwMode="auto">
          <a:xfrm>
            <a:off x="394899" y="5960119"/>
            <a:ext cx="8575680" cy="615549"/>
          </a:xfrm>
          <a:prstGeom prst="rect">
            <a:avLst/>
          </a:prstGeom>
          <a:solidFill>
            <a:srgbClr val="0070C0"/>
          </a:solidFill>
          <a:ln>
            <a:headEnd/>
            <a:tailEnd/>
          </a:ln>
        </p:spPr>
        <p:style>
          <a:lnRef idx="3">
            <a:schemeClr val="lt1"/>
          </a:lnRef>
          <a:fillRef idx="1">
            <a:schemeClr val="accent3"/>
          </a:fillRef>
          <a:effectRef idx="1">
            <a:schemeClr val="accent3"/>
          </a:effectRef>
          <a:fontRef idx="minor">
            <a:schemeClr val="lt1"/>
          </a:fontRef>
        </p:style>
        <p:txBody>
          <a:bodyPr wrap="square" lIns="121917" tIns="60958" rIns="121917" bIns="60958">
            <a:spAutoFit/>
          </a:bodyPr>
          <a:lstStyle/>
          <a:p>
            <a:pPr algn="just"/>
            <a:r>
              <a:rPr lang="it-IT" sz="3200" b="1" smtClean="0">
                <a:solidFill>
                  <a:schemeClr val="bg1"/>
                </a:solidFill>
              </a:rPr>
              <a:t>Nhóm </a:t>
            </a:r>
            <a:r>
              <a:rPr lang="it-IT" sz="3200" b="1" dirty="0" smtClean="0">
                <a:solidFill>
                  <a:schemeClr val="bg1"/>
                </a:solidFill>
              </a:rPr>
              <a:t>3,6: Chế độ thủy triều trên </a:t>
            </a:r>
            <a:r>
              <a:rPr lang="it-IT" sz="3200" b="1" smtClean="0">
                <a:solidFill>
                  <a:schemeClr val="bg1"/>
                </a:solidFill>
              </a:rPr>
              <a:t>biển.</a:t>
            </a:r>
            <a:endParaRPr lang="en-US" sz="3200" b="1" dirty="0">
              <a:solidFill>
                <a:schemeClr val="bg1"/>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2"/>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7"/>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ppt_x</p:attrName>
                                        </p:attrNameLst>
                                      </p:cBhvr>
                                      <p:tavLst>
                                        <p:tav tm="0">
                                          <p:val>
                                            <p:strVal val="#ppt_x-.2"/>
                                          </p:val>
                                        </p:tav>
                                        <p:tav tm="100000">
                                          <p:val>
                                            <p:strVal val="#ppt_x"/>
                                          </p:val>
                                        </p:tav>
                                      </p:tavLst>
                                    </p:anim>
                                    <p:anim calcmode="lin" valueType="num">
                                      <p:cBhvr>
                                        <p:cTn id="2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368491" y="1180326"/>
          <a:ext cx="11559652" cy="4658868"/>
        </p:xfrm>
        <a:graphic>
          <a:graphicData uri="http://schemas.openxmlformats.org/drawingml/2006/table">
            <a:tbl>
              <a:tblPr/>
              <a:tblGrid>
                <a:gridCol w="11559652">
                  <a:extLst>
                    <a:ext uri="{9D8B030D-6E8A-4147-A177-3AD203B41FA5}">
                      <a16:colId xmlns:a16="http://schemas.microsoft.com/office/drawing/2014/main" val="20000"/>
                    </a:ext>
                  </a:extLst>
                </a:gridCol>
              </a:tblGrid>
              <a:tr h="360789">
                <a:tc>
                  <a:txBody>
                    <a:bodyPr/>
                    <a:lstStyle/>
                    <a:p>
                      <a:pPr algn="just">
                        <a:lnSpc>
                          <a:spcPct val="150000"/>
                        </a:lnSpc>
                        <a:spcBef>
                          <a:spcPts val="0"/>
                        </a:spcBef>
                        <a:spcAft>
                          <a:spcPts val="0"/>
                        </a:spcAft>
                      </a:pPr>
                      <a:r>
                        <a:rPr lang="pt-BR" sz="3000" b="1">
                          <a:solidFill>
                            <a:srgbClr val="002060"/>
                          </a:solidFill>
                          <a:latin typeface="+mn-lt"/>
                          <a:ea typeface="Calibri"/>
                          <a:cs typeface="Times New Roman"/>
                        </a:rPr>
                        <a:t>Đặc điểm </a:t>
                      </a:r>
                      <a:r>
                        <a:rPr lang="pt-BR" sz="3000" b="1" smtClean="0">
                          <a:solidFill>
                            <a:srgbClr val="002060"/>
                          </a:solidFill>
                          <a:latin typeface="+mn-lt"/>
                          <a:ea typeface="Calibri"/>
                          <a:cs typeface="Times New Roman"/>
                        </a:rPr>
                        <a:t>hải</a:t>
                      </a:r>
                      <a:r>
                        <a:rPr lang="pt-BR" sz="3000" b="1" baseline="0" smtClean="0">
                          <a:solidFill>
                            <a:srgbClr val="002060"/>
                          </a:solidFill>
                          <a:latin typeface="+mn-lt"/>
                          <a:ea typeface="Calibri"/>
                          <a:cs typeface="Times New Roman"/>
                        </a:rPr>
                        <a:t> văn </a:t>
                      </a:r>
                      <a:r>
                        <a:rPr lang="pt-BR" sz="3000" b="1" smtClean="0">
                          <a:solidFill>
                            <a:srgbClr val="002060"/>
                          </a:solidFill>
                          <a:latin typeface="+mn-lt"/>
                          <a:ea typeface="Calibri"/>
                          <a:cs typeface="Times New Roman"/>
                        </a:rPr>
                        <a:t>của </a:t>
                      </a:r>
                      <a:r>
                        <a:rPr lang="pt-BR" sz="3000" b="1">
                          <a:solidFill>
                            <a:srgbClr val="002060"/>
                          </a:solidFill>
                          <a:latin typeface="+mn-lt"/>
                          <a:ea typeface="Calibri"/>
                          <a:cs typeface="Times New Roman"/>
                        </a:rPr>
                        <a:t>vùng biển đảo Việt Nam</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985410">
                <a:tc>
                  <a:txBody>
                    <a:bodyPr/>
                    <a:lstStyle/>
                    <a:p>
                      <a:pPr algn="just">
                        <a:lnSpc>
                          <a:spcPct val="150000"/>
                        </a:lnSpc>
                      </a:pPr>
                      <a:r>
                        <a:rPr lang="en-US" sz="3000" b="1" kern="1200" smtClean="0">
                          <a:solidFill>
                            <a:schemeClr val="tx1"/>
                          </a:solidFill>
                          <a:latin typeface="+mn-lt"/>
                          <a:ea typeface="+mn-ea"/>
                          <a:cs typeface="+mn-cs"/>
                        </a:rPr>
                        <a:t>**Độ muối:</a:t>
                      </a:r>
                    </a:p>
                    <a:p>
                      <a:pPr algn="just">
                        <a:lnSpc>
                          <a:spcPct val="150000"/>
                        </a:lnSpc>
                      </a:pPr>
                      <a:r>
                        <a:rPr lang="en-US" sz="3000" b="1" kern="1200" smtClean="0">
                          <a:solidFill>
                            <a:schemeClr val="tx1"/>
                          </a:solidFill>
                          <a:latin typeface="+mn-lt"/>
                          <a:ea typeface="+mn-ea"/>
                          <a:cs typeface="+mn-cs"/>
                        </a:rPr>
                        <a:t>- Độ muối trung bình: ………………………………………………………...</a:t>
                      </a:r>
                    </a:p>
                    <a:p>
                      <a:pPr algn="just">
                        <a:lnSpc>
                          <a:spcPct val="150000"/>
                        </a:lnSpc>
                      </a:pPr>
                      <a:r>
                        <a:rPr lang="en-US" sz="3000" b="1" kern="1200" smtClean="0">
                          <a:solidFill>
                            <a:schemeClr val="tx1"/>
                          </a:solidFill>
                          <a:latin typeface="+mn-lt"/>
                          <a:ea typeface="+mn-ea"/>
                          <a:cs typeface="+mn-cs"/>
                        </a:rPr>
                        <a:t>- Có sự biến động theo: …………………………………………………………..</a:t>
                      </a:r>
                    </a:p>
                    <a:p>
                      <a:pPr algn="just">
                        <a:lnSpc>
                          <a:spcPct val="150000"/>
                        </a:lnSpc>
                      </a:pPr>
                      <a:r>
                        <a:rPr lang="en-US" sz="3000" b="1" kern="1200" smtClean="0">
                          <a:solidFill>
                            <a:schemeClr val="tx1"/>
                          </a:solidFill>
                          <a:latin typeface="+mn-lt"/>
                          <a:ea typeface="+mn-ea"/>
                          <a:cs typeface="+mn-cs"/>
                        </a:rPr>
                        <a:t>* Vùng nước trồi:</a:t>
                      </a:r>
                    </a:p>
                    <a:p>
                      <a:pPr algn="just">
                        <a:lnSpc>
                          <a:spcPct val="150000"/>
                        </a:lnSpc>
                      </a:pPr>
                      <a:r>
                        <a:rPr lang="en-US" sz="3000" b="1" kern="1200" smtClean="0">
                          <a:solidFill>
                            <a:schemeClr val="tx1"/>
                          </a:solidFill>
                          <a:latin typeface="+mn-lt"/>
                          <a:ea typeface="+mn-ea"/>
                          <a:cs typeface="+mn-cs"/>
                        </a:rPr>
                        <a:t>- Các vùng nước trồi:…………; kéo theo …………cho các loài sinh vật biển.</a:t>
                      </a:r>
                    </a:p>
                    <a:p>
                      <a:pPr algn="just">
                        <a:lnSpc>
                          <a:spcPct val="150000"/>
                        </a:lnSpc>
                      </a:pPr>
                      <a:endParaRPr lang="en-US" sz="3000" b="1" kern="120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sp>
        <p:nvSpPr>
          <p:cNvPr id="5" name="Text Box 3"/>
          <p:cNvSpPr txBox="1">
            <a:spLocks noChangeArrowheads="1"/>
          </p:cNvSpPr>
          <p:nvPr/>
        </p:nvSpPr>
        <p:spPr bwMode="auto">
          <a:xfrm>
            <a:off x="1351142" y="220777"/>
            <a:ext cx="8586311" cy="61554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lIns="121917" tIns="60958" rIns="121917" bIns="60958">
            <a:spAutoFit/>
          </a:bodyPr>
          <a:lstStyle/>
          <a:p>
            <a:pPr algn="just"/>
            <a:r>
              <a:rPr lang="it-IT" sz="3200" b="1" smtClean="0"/>
              <a:t>Nhóm 1,4: Độ muối và vùng nước trồi trên biển.</a:t>
            </a:r>
            <a:endParaRPr lang="en-US" sz="3200" b="1" dirty="0">
              <a:solidFill>
                <a:schemeClr val="bg1"/>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ppt_x</p:attrName>
                                        </p:attrNameLst>
                                      </p:cBhvr>
                                      <p:tavLst>
                                        <p:tav tm="0">
                                          <p:val>
                                            <p:strVal val="#ppt_x-.2"/>
                                          </p:val>
                                        </p:tav>
                                        <p:tav tm="100000">
                                          <p:val>
                                            <p:strVal val="#ppt_x"/>
                                          </p:val>
                                        </p:tav>
                                      </p:tavLst>
                                    </p:anim>
                                    <p:anim calcmode="lin" valueType="num">
                                      <p:cBhvr>
                                        <p:cTn id="1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c. Hải văn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219206" y="1918625"/>
            <a:ext cx="11625943"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t>*Độ muối:</a:t>
            </a:r>
            <a:endParaRPr lang="en-US" sz="3200" b="1" smtClean="0"/>
          </a:p>
          <a:p>
            <a:pPr algn="just">
              <a:lnSpc>
                <a:spcPct val="150000"/>
              </a:lnSpc>
            </a:pPr>
            <a:r>
              <a:rPr lang="en-US" sz="3200" b="1" smtClean="0"/>
              <a:t>- Độ muối trung bình: 32 - 33%</a:t>
            </a:r>
            <a:r>
              <a:rPr lang="en-US" sz="3200" b="1" baseline="-25000" smtClean="0"/>
              <a:t>0</a:t>
            </a:r>
            <a:r>
              <a:rPr lang="en-US" sz="3200" b="1" smtClean="0"/>
              <a:t>.</a:t>
            </a:r>
          </a:p>
          <a:p>
            <a:pPr algn="just">
              <a:lnSpc>
                <a:spcPct val="150000"/>
              </a:lnSpc>
            </a:pPr>
            <a:r>
              <a:rPr lang="en-US" sz="3200" b="1" smtClean="0"/>
              <a:t>- Có sự biến động theo mùa và theo khu vực.</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368491" y="1180326"/>
          <a:ext cx="11559652" cy="4277868"/>
        </p:xfrm>
        <a:graphic>
          <a:graphicData uri="http://schemas.openxmlformats.org/drawingml/2006/table">
            <a:tbl>
              <a:tblPr/>
              <a:tblGrid>
                <a:gridCol w="11559652">
                  <a:extLst>
                    <a:ext uri="{9D8B030D-6E8A-4147-A177-3AD203B41FA5}">
                      <a16:colId xmlns:a16="http://schemas.microsoft.com/office/drawing/2014/main" val="20000"/>
                    </a:ext>
                  </a:extLst>
                </a:gridCol>
              </a:tblGrid>
              <a:tr h="360789">
                <a:tc>
                  <a:txBody>
                    <a:bodyPr/>
                    <a:lstStyle/>
                    <a:p>
                      <a:pPr algn="ctr">
                        <a:lnSpc>
                          <a:spcPct val="150000"/>
                        </a:lnSpc>
                        <a:spcBef>
                          <a:spcPts val="0"/>
                        </a:spcBef>
                        <a:spcAft>
                          <a:spcPts val="0"/>
                        </a:spcAft>
                      </a:pPr>
                      <a:r>
                        <a:rPr lang="pt-BR" sz="3000" b="1">
                          <a:solidFill>
                            <a:srgbClr val="002060"/>
                          </a:solidFill>
                          <a:latin typeface="+mn-lt"/>
                          <a:ea typeface="Calibri"/>
                          <a:cs typeface="Times New Roman"/>
                        </a:rPr>
                        <a:t>Đặc điểm </a:t>
                      </a:r>
                      <a:r>
                        <a:rPr lang="pt-BR" sz="3000" b="1" smtClean="0">
                          <a:solidFill>
                            <a:srgbClr val="002060"/>
                          </a:solidFill>
                          <a:latin typeface="+mn-lt"/>
                          <a:ea typeface="Calibri"/>
                          <a:cs typeface="Times New Roman"/>
                        </a:rPr>
                        <a:t>hải</a:t>
                      </a:r>
                      <a:r>
                        <a:rPr lang="pt-BR" sz="3000" b="1" baseline="0" smtClean="0">
                          <a:solidFill>
                            <a:srgbClr val="002060"/>
                          </a:solidFill>
                          <a:latin typeface="+mn-lt"/>
                          <a:ea typeface="Calibri"/>
                          <a:cs typeface="Times New Roman"/>
                        </a:rPr>
                        <a:t> văn </a:t>
                      </a:r>
                      <a:r>
                        <a:rPr lang="pt-BR" sz="3000" b="1" smtClean="0">
                          <a:solidFill>
                            <a:srgbClr val="002060"/>
                          </a:solidFill>
                          <a:latin typeface="+mn-lt"/>
                          <a:ea typeface="Calibri"/>
                          <a:cs typeface="Times New Roman"/>
                        </a:rPr>
                        <a:t>của </a:t>
                      </a:r>
                      <a:r>
                        <a:rPr lang="pt-BR" sz="3000" b="1">
                          <a:solidFill>
                            <a:srgbClr val="002060"/>
                          </a:solidFill>
                          <a:latin typeface="+mn-lt"/>
                          <a:ea typeface="Calibri"/>
                          <a:cs typeface="Times New Roman"/>
                        </a:rPr>
                        <a:t>vùng biển đảo Việt Nam</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985410">
                <a:tc>
                  <a:txBody>
                    <a:bodyPr/>
                    <a:lstStyle/>
                    <a:p>
                      <a:pPr algn="just">
                        <a:lnSpc>
                          <a:spcPct val="150000"/>
                        </a:lnSpc>
                        <a:spcBef>
                          <a:spcPts val="600"/>
                        </a:spcBef>
                        <a:spcAft>
                          <a:spcPts val="0"/>
                        </a:spcAft>
                      </a:pPr>
                      <a:r>
                        <a:rPr lang="en-US" sz="3000" b="1">
                          <a:solidFill>
                            <a:srgbClr val="000000"/>
                          </a:solidFill>
                          <a:latin typeface="+mn-lt"/>
                          <a:ea typeface="Times New Roman"/>
                          <a:cs typeface="Times New Roman"/>
                        </a:rPr>
                        <a:t>* Dòng biển:</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Dòng biển ven bờ nước ta thay đổi theo…………………………………………..</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Mùa đông:…………………………………………………………………………..</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Mùa hè: …………………………………………………………………………….</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Dòng biển mùa đông chảy mạnh hơn …………………………………………….</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sp>
        <p:nvSpPr>
          <p:cNvPr id="5" name="Text Box 3"/>
          <p:cNvSpPr txBox="1">
            <a:spLocks noChangeArrowheads="1"/>
          </p:cNvSpPr>
          <p:nvPr/>
        </p:nvSpPr>
        <p:spPr bwMode="auto">
          <a:xfrm>
            <a:off x="2442949" y="220777"/>
            <a:ext cx="5950424" cy="61554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lIns="121917" tIns="60958" rIns="121917" bIns="60958">
            <a:spAutoFit/>
          </a:bodyPr>
          <a:lstStyle/>
          <a:p>
            <a:pPr algn="ctr"/>
            <a:r>
              <a:rPr lang="it-IT" sz="3200" b="1" smtClean="0"/>
              <a:t>Nhóm 2,5: Dòng biển ven bờ.</a:t>
            </a:r>
            <a:endParaRPr lang="en-US" sz="3200" b="1" dirty="0">
              <a:solidFill>
                <a:schemeClr val="bg1"/>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ppt_x</p:attrName>
                                        </p:attrNameLst>
                                      </p:cBhvr>
                                      <p:tavLst>
                                        <p:tav tm="0">
                                          <p:val>
                                            <p:strVal val="#ppt_x-.2"/>
                                          </p:val>
                                        </p:tav>
                                        <p:tav tm="100000">
                                          <p:val>
                                            <p:strVal val="#ppt_x"/>
                                          </p:val>
                                        </p:tav>
                                      </p:tavLst>
                                    </p:anim>
                                    <p:anim calcmode="lin" valueType="num">
                                      <p:cBhvr>
                                        <p:cTn id="1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c. Hải văn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219206" y="1887093"/>
            <a:ext cx="11625943"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t>*Dòng biển:</a:t>
            </a:r>
            <a:endParaRPr lang="en-US" sz="3200" b="1" smtClean="0"/>
          </a:p>
          <a:p>
            <a:pPr algn="just">
              <a:lnSpc>
                <a:spcPct val="150000"/>
              </a:lnSpc>
            </a:pPr>
            <a:r>
              <a:rPr lang="en-US" sz="3200" b="1" smtClean="0"/>
              <a:t>- Mùa đông: hướng đông bắc - tây nam.</a:t>
            </a:r>
          </a:p>
          <a:p>
            <a:pPr algn="just">
              <a:lnSpc>
                <a:spcPct val="150000"/>
              </a:lnSpc>
            </a:pPr>
            <a:r>
              <a:rPr lang="en-US" sz="3200" b="1" smtClean="0"/>
              <a:t>- Mùa hè: tây nam - đông bắc.</a:t>
            </a:r>
          </a:p>
          <a:p>
            <a:pPr algn="just">
              <a:lnSpc>
                <a:spcPct val="150000"/>
              </a:lnSpc>
            </a:pPr>
            <a:r>
              <a:rPr lang="en-US" sz="3200" b="1" smtClean="0"/>
              <a:t>- Dòng biển mùa đông chảy mạnh hơn dòng biển mùa hạ.</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10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354118" y="5405017"/>
            <a:ext cx="11540359" cy="1015659"/>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900" b="1" i="1" smtClean="0">
                <a:solidFill>
                  <a:srgbClr val="0000FF"/>
                </a:solidFill>
                <a:latin typeface="Calibri" pitchFamily="34" charset="0"/>
                <a:ea typeface="Calibri" charset="0"/>
                <a:cs typeface="Calibri" pitchFamily="34" charset="0"/>
              </a:rPr>
              <a:t>Dựa vào H.11.5, hãy cho biết sự khác nhau về hướng chảy của dòng biển mùa đông và dòng biển mùa hạ trên Biển Đông.</a:t>
            </a:r>
            <a:endParaRPr lang="en-US" sz="2900" b="1" i="1" dirty="0">
              <a:solidFill>
                <a:srgbClr val="0000FF"/>
              </a:solidFill>
              <a:latin typeface="Calibri" pitchFamily="34" charset="0"/>
              <a:ea typeface="Calibri" charset="0"/>
              <a:cs typeface="Calibri" pitchFamily="34" charset="0"/>
            </a:endParaRPr>
          </a:p>
        </p:txBody>
      </p:sp>
      <p:pic>
        <p:nvPicPr>
          <p:cNvPr id="1026" name="Picture 2" descr="C:\Users\Administrator\Desktop\Ảnh GA 8\H.11.5.jpg"/>
          <p:cNvPicPr>
            <a:picLocks noChangeAspect="1" noChangeArrowheads="1"/>
          </p:cNvPicPr>
          <p:nvPr/>
        </p:nvPicPr>
        <p:blipFill>
          <a:blip r:embed="rId3"/>
          <a:srcRect/>
          <a:stretch>
            <a:fillRect/>
          </a:stretch>
        </p:blipFill>
        <p:spPr bwMode="auto">
          <a:xfrm>
            <a:off x="2153777" y="192666"/>
            <a:ext cx="8536248" cy="5061722"/>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3" presetClass="entr" presetSubtype="1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c. Hải văn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219206" y="1950157"/>
            <a:ext cx="11625943"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t>* Vùng nước trồi:</a:t>
            </a:r>
            <a:endParaRPr lang="en-US" sz="3200" b="1" smtClean="0"/>
          </a:p>
          <a:p>
            <a:pPr algn="just">
              <a:lnSpc>
                <a:spcPct val="150000"/>
              </a:lnSpc>
            </a:pPr>
            <a:r>
              <a:rPr lang="en-US" sz="3200" b="1" smtClean="0"/>
              <a:t>- Các vùng nước trồi vận động theo chiều thẳng đứng; kéo theo các nguồn dinh dưỡng cho các loài sinh vật biển.</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368491" y="1180326"/>
          <a:ext cx="11559652" cy="5110734"/>
        </p:xfrm>
        <a:graphic>
          <a:graphicData uri="http://schemas.openxmlformats.org/drawingml/2006/table">
            <a:tbl>
              <a:tblPr/>
              <a:tblGrid>
                <a:gridCol w="11559652">
                  <a:extLst>
                    <a:ext uri="{9D8B030D-6E8A-4147-A177-3AD203B41FA5}">
                      <a16:colId xmlns:a16="http://schemas.microsoft.com/office/drawing/2014/main" val="20000"/>
                    </a:ext>
                  </a:extLst>
                </a:gridCol>
              </a:tblGrid>
              <a:tr h="360789">
                <a:tc>
                  <a:txBody>
                    <a:bodyPr/>
                    <a:lstStyle/>
                    <a:p>
                      <a:pPr algn="ctr">
                        <a:lnSpc>
                          <a:spcPct val="150000"/>
                        </a:lnSpc>
                        <a:spcBef>
                          <a:spcPts val="0"/>
                        </a:spcBef>
                        <a:spcAft>
                          <a:spcPts val="0"/>
                        </a:spcAft>
                      </a:pPr>
                      <a:r>
                        <a:rPr lang="pt-BR" sz="3000" b="1">
                          <a:solidFill>
                            <a:srgbClr val="002060"/>
                          </a:solidFill>
                          <a:latin typeface="+mn-lt"/>
                          <a:ea typeface="Calibri"/>
                          <a:cs typeface="Times New Roman"/>
                        </a:rPr>
                        <a:t>Đặc điểm </a:t>
                      </a:r>
                      <a:r>
                        <a:rPr lang="pt-BR" sz="3000" b="1" smtClean="0">
                          <a:solidFill>
                            <a:srgbClr val="002060"/>
                          </a:solidFill>
                          <a:latin typeface="+mn-lt"/>
                          <a:ea typeface="Calibri"/>
                          <a:cs typeface="Times New Roman"/>
                        </a:rPr>
                        <a:t>hải</a:t>
                      </a:r>
                      <a:r>
                        <a:rPr lang="pt-BR" sz="3000" b="1" baseline="0" smtClean="0">
                          <a:solidFill>
                            <a:srgbClr val="002060"/>
                          </a:solidFill>
                          <a:latin typeface="+mn-lt"/>
                          <a:ea typeface="Calibri"/>
                          <a:cs typeface="Times New Roman"/>
                        </a:rPr>
                        <a:t> văn </a:t>
                      </a:r>
                      <a:r>
                        <a:rPr lang="pt-BR" sz="3000" b="1" smtClean="0">
                          <a:solidFill>
                            <a:srgbClr val="002060"/>
                          </a:solidFill>
                          <a:latin typeface="+mn-lt"/>
                          <a:ea typeface="Calibri"/>
                          <a:cs typeface="Times New Roman"/>
                        </a:rPr>
                        <a:t>của </a:t>
                      </a:r>
                      <a:r>
                        <a:rPr lang="pt-BR" sz="3000" b="1">
                          <a:solidFill>
                            <a:srgbClr val="002060"/>
                          </a:solidFill>
                          <a:latin typeface="+mn-lt"/>
                          <a:ea typeface="Calibri"/>
                          <a:cs typeface="Times New Roman"/>
                        </a:rPr>
                        <a:t>vùng biển đảo Việt Nam</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985410">
                <a:tc>
                  <a:txBody>
                    <a:bodyPr/>
                    <a:lstStyle/>
                    <a:p>
                      <a:pPr algn="just">
                        <a:lnSpc>
                          <a:spcPct val="150000"/>
                        </a:lnSpc>
                        <a:spcBef>
                          <a:spcPts val="600"/>
                        </a:spcBef>
                        <a:spcAft>
                          <a:spcPts val="0"/>
                        </a:spcAft>
                      </a:pPr>
                      <a:r>
                        <a:rPr lang="en-US" sz="3000" b="1">
                          <a:solidFill>
                            <a:srgbClr val="000000"/>
                          </a:solidFill>
                          <a:latin typeface="+mn-lt"/>
                          <a:ea typeface="Times New Roman"/>
                          <a:cs typeface="Times New Roman"/>
                        </a:rPr>
                        <a:t>* Chế độ thủy triều:</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Rất đa dạng: </a:t>
                      </a:r>
                      <a:r>
                        <a:rPr lang="en-US" sz="3000" b="1" smtClean="0">
                          <a:solidFill>
                            <a:srgbClr val="000000"/>
                          </a:solidFill>
                          <a:latin typeface="+mn-lt"/>
                          <a:ea typeface="Times New Roman"/>
                          <a:cs typeface="Times New Roman"/>
                        </a:rPr>
                        <a:t>……………………………………………………………………………………….</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a:t>
                      </a:r>
                      <a:r>
                        <a:rPr lang="en-US" sz="3000" b="1" smtClean="0">
                          <a:solidFill>
                            <a:srgbClr val="000000"/>
                          </a:solidFill>
                          <a:latin typeface="+mn-lt"/>
                          <a:ea typeface="Times New Roman"/>
                          <a:cs typeface="Times New Roman"/>
                        </a:rPr>
                        <a:t>……………………………</a:t>
                      </a:r>
                      <a:r>
                        <a:rPr lang="en-US" sz="3000" b="1">
                          <a:solidFill>
                            <a:srgbClr val="000000"/>
                          </a:solidFill>
                          <a:latin typeface="+mn-lt"/>
                          <a:ea typeface="Times New Roman"/>
                          <a:cs typeface="Times New Roman"/>
                        </a:rPr>
                        <a:t>rất điển hình, nhất là ở </a:t>
                      </a:r>
                      <a:r>
                        <a:rPr lang="en-US" sz="3000" b="1" smtClean="0">
                          <a:solidFill>
                            <a:srgbClr val="000000"/>
                          </a:solidFill>
                          <a:latin typeface="+mn-lt"/>
                          <a:ea typeface="Times New Roman"/>
                          <a:cs typeface="Times New Roman"/>
                        </a:rPr>
                        <a:t>……….…………………………………</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Độ cao triều cũng thay đổi tùy đoạn bờ biển:</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Cao nhất: </a:t>
                      </a:r>
                      <a:r>
                        <a:rPr lang="en-US" sz="3000" b="1" smtClean="0">
                          <a:solidFill>
                            <a:srgbClr val="000000"/>
                          </a:solidFill>
                          <a:latin typeface="+mn-lt"/>
                          <a:ea typeface="Times New Roman"/>
                          <a:cs typeface="Times New Roman"/>
                        </a:rPr>
                        <a:t>……………………………….…………………………………………………………</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Times New Roman"/>
                          <a:cs typeface="Times New Roman"/>
                        </a:rPr>
                        <a:t>+ Thấp nhất: </a:t>
                      </a:r>
                      <a:r>
                        <a:rPr lang="en-US" sz="3000" b="1" smtClean="0">
                          <a:solidFill>
                            <a:srgbClr val="000000"/>
                          </a:solidFill>
                          <a:latin typeface="+mn-lt"/>
                          <a:ea typeface="Times New Roman"/>
                          <a:cs typeface="Times New Roman"/>
                        </a:rPr>
                        <a:t>………………………………………………………………………………………..</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sp>
        <p:nvSpPr>
          <p:cNvPr id="4" name="Text Box 3"/>
          <p:cNvSpPr txBox="1">
            <a:spLocks noChangeArrowheads="1"/>
          </p:cNvSpPr>
          <p:nvPr/>
        </p:nvSpPr>
        <p:spPr bwMode="auto">
          <a:xfrm>
            <a:off x="2674961" y="187117"/>
            <a:ext cx="7001302" cy="615549"/>
          </a:xfrm>
          <a:prstGeom prst="rect">
            <a:avLst/>
          </a:prstGeom>
          <a:solidFill>
            <a:srgbClr val="0070C0"/>
          </a:solidFill>
          <a:ln>
            <a:headEnd/>
            <a:tailEnd/>
          </a:ln>
        </p:spPr>
        <p:style>
          <a:lnRef idx="3">
            <a:schemeClr val="lt1"/>
          </a:lnRef>
          <a:fillRef idx="1">
            <a:schemeClr val="accent3"/>
          </a:fillRef>
          <a:effectRef idx="1">
            <a:schemeClr val="accent3"/>
          </a:effectRef>
          <a:fontRef idx="minor">
            <a:schemeClr val="lt1"/>
          </a:fontRef>
        </p:style>
        <p:txBody>
          <a:bodyPr wrap="square" lIns="121917" tIns="60958" rIns="121917" bIns="60958">
            <a:spAutoFit/>
          </a:bodyPr>
          <a:lstStyle/>
          <a:p>
            <a:pPr algn="just"/>
            <a:r>
              <a:rPr lang="it-IT" sz="3200" b="1" smtClean="0">
                <a:solidFill>
                  <a:schemeClr val="bg1"/>
                </a:solidFill>
              </a:rPr>
              <a:t>Nhóm </a:t>
            </a:r>
            <a:r>
              <a:rPr lang="it-IT" sz="3200" b="1" dirty="0" smtClean="0">
                <a:solidFill>
                  <a:schemeClr val="bg1"/>
                </a:solidFill>
              </a:rPr>
              <a:t>3,6: Chế độ thủy triều trên </a:t>
            </a:r>
            <a:r>
              <a:rPr lang="it-IT" sz="3200" b="1" smtClean="0">
                <a:solidFill>
                  <a:schemeClr val="bg1"/>
                </a:solidFill>
              </a:rPr>
              <a:t>biển.</a:t>
            </a:r>
            <a:endParaRPr lang="en-US" sz="3200" b="1" dirty="0">
              <a:solidFill>
                <a:schemeClr val="bg1"/>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ppt_x</p:attrName>
                                        </p:attrNameLst>
                                      </p:cBhvr>
                                      <p:tavLst>
                                        <p:tav tm="0">
                                          <p:val>
                                            <p:strVal val="#ppt_x-.2"/>
                                          </p:val>
                                        </p:tav>
                                        <p:tav tm="100000">
                                          <p:val>
                                            <p:strVal val="#ppt_x"/>
                                          </p:val>
                                        </p:tav>
                                      </p:tavLst>
                                    </p:anim>
                                    <p:anim calcmode="lin" valueType="num">
                                      <p:cBhvr>
                                        <p:cTn id="11"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2301"/>
            <a:ext cx="11719560" cy="1015661"/>
          </a:xfrm>
          <a:prstGeom prst="rect">
            <a:avLst/>
          </a:prstGeom>
          <a:noFill/>
        </p:spPr>
        <p:txBody>
          <a:bodyPr wrap="square" lIns="91438" tIns="45719" rIns="91438" bIns="45719" rtlCol="0">
            <a:spAutoFit/>
          </a:bodyPr>
          <a:lstStyle/>
          <a:p>
            <a:pPr algn="ctr"/>
            <a:r>
              <a:rPr lang="en-US" sz="3000" b="1" smtClean="0">
                <a:solidFill>
                  <a:srgbClr val="007A37"/>
                </a:solidFill>
                <a:cs typeface="Arial" pitchFamily="34" charset="0"/>
              </a:rPr>
              <a:t>Bài 11. PHẠM VI BIỂN ĐÔNG. VÙNG BIỂN ĐẢO</a:t>
            </a:r>
          </a:p>
          <a:p>
            <a:pPr algn="ctr"/>
            <a:r>
              <a:rPr lang="en-US" sz="3000" b="1" smtClean="0">
                <a:solidFill>
                  <a:srgbClr val="007A37"/>
                </a:solidFill>
                <a:cs typeface="Arial" pitchFamily="34" charset="0"/>
              </a:rPr>
              <a:t> VÀ ĐẶC ĐIỂM TỰ NHIÊN VÙNG BIỂN ĐẢO VIỆT NAM</a:t>
            </a:r>
            <a:endParaRPr lang="en-US" sz="3000" b="1">
              <a:solidFill>
                <a:srgbClr val="007A37"/>
              </a:solidFill>
              <a:cs typeface="Arial" pitchFamily="34" charset="0"/>
            </a:endParaRPr>
          </a:p>
        </p:txBody>
      </p:sp>
      <p:sp>
        <p:nvSpPr>
          <p:cNvPr id="15" name="Rectangle 14"/>
          <p:cNvSpPr/>
          <p:nvPr/>
        </p:nvSpPr>
        <p:spPr>
          <a:xfrm>
            <a:off x="160828" y="963597"/>
            <a:ext cx="8131325" cy="1015661"/>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Đặc điểm tự nhiên vủa vùng biển đảo Việt Nam</a:t>
            </a:r>
          </a:p>
          <a:p>
            <a:pPr algn="just"/>
            <a:r>
              <a:rPr lang="en-US" sz="3000" b="1" i="1" u="sng" smtClean="0">
                <a:solidFill>
                  <a:srgbClr val="002060"/>
                </a:solidFill>
                <a:cs typeface="Arial" pitchFamily="34" charset="0"/>
              </a:rPr>
              <a:t>c. Hải văn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977939"/>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219206" y="1887093"/>
            <a:ext cx="11625943" cy="45218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30000"/>
              </a:lnSpc>
            </a:pPr>
            <a:r>
              <a:rPr lang="en-US" sz="3200" b="1" i="1" smtClean="0"/>
              <a:t>* Chế độ thủy triều:</a:t>
            </a:r>
            <a:endParaRPr lang="en-US" sz="3200" b="1" smtClean="0"/>
          </a:p>
          <a:p>
            <a:pPr algn="just">
              <a:lnSpc>
                <a:spcPct val="130000"/>
              </a:lnSpc>
            </a:pPr>
            <a:r>
              <a:rPr lang="en-US" sz="3200" b="1" smtClean="0"/>
              <a:t>- Rất đa dạng: nhật triều đều, nhật triều không đều, bán nhật triều và bán nhật triều không đều.</a:t>
            </a:r>
          </a:p>
          <a:p>
            <a:pPr algn="just">
              <a:lnSpc>
                <a:spcPct val="130000"/>
              </a:lnSpc>
            </a:pPr>
            <a:r>
              <a:rPr lang="en-US" sz="3200" b="1" smtClean="0"/>
              <a:t>- Chế độ nhật triều đều rất điển hình, nhất là ở vịnh Bắc Bộ.</a:t>
            </a:r>
          </a:p>
          <a:p>
            <a:pPr algn="just">
              <a:lnSpc>
                <a:spcPct val="130000"/>
              </a:lnSpc>
            </a:pPr>
            <a:r>
              <a:rPr lang="en-US" sz="3200" b="1" smtClean="0"/>
              <a:t>- Độ cao triều cũng thay đổi tùy đoạn bờ biển:</a:t>
            </a:r>
          </a:p>
          <a:p>
            <a:pPr algn="just">
              <a:lnSpc>
                <a:spcPct val="130000"/>
              </a:lnSpc>
            </a:pPr>
            <a:r>
              <a:rPr lang="en-US" sz="3200" b="1" smtClean="0"/>
              <a:t>+ Cao nhất: Quảng Ninh đến Thanh Hóa.</a:t>
            </a:r>
          </a:p>
          <a:p>
            <a:pPr algn="just">
              <a:lnSpc>
                <a:spcPct val="130000"/>
              </a:lnSpc>
            </a:pPr>
            <a:r>
              <a:rPr lang="en-US" sz="3200" b="1" smtClean="0"/>
              <a:t>+ Thấp nhất: ven biển đồng bằng sông Cửu Long.</a:t>
            </a:r>
            <a:endParaRPr lang="en-US" sz="3000" b="1" smtClean="0"/>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10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1000" fill="hold"/>
                                        <p:tgtEl>
                                          <p:spTgt spid="10">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1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1000" fill="hold"/>
                                        <p:tgtEl>
                                          <p:spTgt spid="10">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10">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just" fontAlgn="auto">
              <a:lnSpc>
                <a:spcPct val="100000"/>
              </a:lnSpc>
              <a:spcBef>
                <a:spcPts val="0"/>
              </a:spcBef>
              <a:spcAft>
                <a:spcPts val="0"/>
              </a:spcAft>
              <a:buClrTx/>
              <a:buSzTx/>
              <a:buFontTx/>
              <a:buNone/>
              <a:tabLst/>
              <a:defRPr/>
            </a:pPr>
            <a:r>
              <a:rPr lang="en-US" sz="4000" b="1" dirty="0" err="1" smtClean="0">
                <a:solidFill>
                  <a:schemeClr val="bg1"/>
                </a:solidFill>
              </a:rPr>
              <a:t>Câu</a:t>
            </a:r>
            <a:r>
              <a:rPr lang="en-US" sz="4000" b="1" dirty="0" smtClean="0">
                <a:solidFill>
                  <a:schemeClr val="bg1"/>
                </a:solidFill>
              </a:rPr>
              <a:t> 4. </a:t>
            </a:r>
            <a:r>
              <a:rPr lang="en-US" sz="4000" b="1" dirty="0" err="1" smtClean="0">
                <a:solidFill>
                  <a:schemeClr val="bg1"/>
                </a:solidFill>
              </a:rPr>
              <a:t>Nước</a:t>
            </a:r>
            <a:r>
              <a:rPr lang="en-US" sz="4000" b="1" dirty="0" smtClean="0">
                <a:solidFill>
                  <a:schemeClr val="bg1"/>
                </a:solidFill>
              </a:rPr>
              <a:t> </a:t>
            </a:r>
            <a:r>
              <a:rPr lang="en-US" sz="4000" b="1" dirty="0" err="1" smtClean="0">
                <a:solidFill>
                  <a:schemeClr val="bg1"/>
                </a:solidFill>
              </a:rPr>
              <a:t>ta</a:t>
            </a:r>
            <a:r>
              <a:rPr lang="en-US" sz="4000" b="1" dirty="0" smtClean="0">
                <a:solidFill>
                  <a:schemeClr val="bg1"/>
                </a:solidFill>
              </a:rPr>
              <a:t> </a:t>
            </a:r>
            <a:r>
              <a:rPr lang="en-US" sz="4000" b="1" dirty="0" err="1" smtClean="0">
                <a:solidFill>
                  <a:schemeClr val="bg1"/>
                </a:solidFill>
              </a:rPr>
              <a:t>nằm</a:t>
            </a:r>
            <a:r>
              <a:rPr lang="en-US" sz="4000" b="1" dirty="0" smtClean="0">
                <a:solidFill>
                  <a:schemeClr val="bg1"/>
                </a:solidFill>
              </a:rPr>
              <a:t> ở </a:t>
            </a:r>
            <a:r>
              <a:rPr lang="en-US" sz="4000" b="1" dirty="0" err="1" smtClean="0">
                <a:solidFill>
                  <a:schemeClr val="bg1"/>
                </a:solidFill>
              </a:rPr>
              <a:t>phía</a:t>
            </a:r>
            <a:r>
              <a:rPr lang="en-US" sz="4000" b="1" dirty="0" smtClean="0">
                <a:solidFill>
                  <a:schemeClr val="bg1"/>
                </a:solidFill>
              </a:rPr>
              <a:t> </a:t>
            </a:r>
            <a:r>
              <a:rPr lang="en-US" sz="4000" b="1" dirty="0" err="1" smtClean="0">
                <a:solidFill>
                  <a:schemeClr val="bg1"/>
                </a:solidFill>
              </a:rPr>
              <a:t>nào</a:t>
            </a:r>
            <a:r>
              <a:rPr lang="en-US" sz="4000" b="1" dirty="0" smtClean="0">
                <a:solidFill>
                  <a:schemeClr val="bg1"/>
                </a:solidFill>
              </a:rPr>
              <a:t> </a:t>
            </a:r>
            <a:r>
              <a:rPr lang="en-US" sz="4000" b="1" dirty="0" err="1" smtClean="0">
                <a:solidFill>
                  <a:schemeClr val="bg1"/>
                </a:solidFill>
              </a:rPr>
              <a:t>của</a:t>
            </a:r>
            <a:r>
              <a:rPr lang="en-US" sz="4000" b="1" dirty="0" smtClean="0">
                <a:solidFill>
                  <a:schemeClr val="bg1"/>
                </a:solidFill>
              </a:rPr>
              <a:t> </a:t>
            </a:r>
            <a:r>
              <a:rPr lang="en-US" sz="4000" b="1" dirty="0" err="1" smtClean="0">
                <a:solidFill>
                  <a:schemeClr val="bg1"/>
                </a:solidFill>
              </a:rPr>
              <a:t>Biển</a:t>
            </a:r>
            <a:r>
              <a:rPr lang="en-US" sz="4000" b="1" dirty="0" smtClean="0">
                <a:solidFill>
                  <a:schemeClr val="bg1"/>
                </a:solidFill>
              </a:rPr>
              <a:t> </a:t>
            </a:r>
            <a:r>
              <a:rPr lang="en-US" sz="4000" b="1" dirty="0" err="1" smtClean="0">
                <a:solidFill>
                  <a:schemeClr val="bg1"/>
                </a:solidFill>
              </a:rPr>
              <a:t>Đông</a:t>
            </a:r>
            <a:r>
              <a:rPr lang="en-US" sz="4000" b="1" dirty="0" smtClean="0">
                <a:solidFill>
                  <a:schemeClr val="bg1"/>
                </a:solidFill>
              </a:rPr>
              <a:t>?</a:t>
            </a:r>
          </a:p>
        </p:txBody>
      </p:sp>
      <p:sp>
        <p:nvSpPr>
          <p:cNvPr id="50" name="Snip Diagonal Corner Rectangle 49"/>
          <p:cNvSpPr/>
          <p:nvPr/>
        </p:nvSpPr>
        <p:spPr>
          <a:xfrm>
            <a:off x="2421924" y="4003589"/>
            <a:ext cx="5807676" cy="105697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just" fontAlgn="auto">
              <a:lnSpc>
                <a:spcPct val="100000"/>
              </a:lnSpc>
              <a:spcBef>
                <a:spcPts val="0"/>
              </a:spcBef>
              <a:spcAft>
                <a:spcPts val="0"/>
              </a:spcAft>
              <a:buClrTx/>
              <a:buSzTx/>
              <a:buFontTx/>
              <a:buNone/>
              <a:tabLst/>
              <a:defRPr/>
            </a:pPr>
            <a:r>
              <a:rPr lang="en-US" sz="3500" b="1" dirty="0" err="1">
                <a:solidFill>
                  <a:schemeClr val="bg1"/>
                </a:solidFill>
              </a:rPr>
              <a:t>Đáp</a:t>
            </a:r>
            <a:r>
              <a:rPr lang="en-US" sz="3500" b="1" dirty="0">
                <a:solidFill>
                  <a:schemeClr val="bg1"/>
                </a:solidFill>
              </a:rPr>
              <a:t> </a:t>
            </a:r>
            <a:r>
              <a:rPr lang="en-US" sz="3500" b="1" dirty="0" err="1" smtClean="0">
                <a:solidFill>
                  <a:schemeClr val="bg1"/>
                </a:solidFill>
              </a:rPr>
              <a:t>án</a:t>
            </a:r>
            <a:r>
              <a:rPr lang="en-US" sz="3500" b="1" dirty="0" smtClean="0">
                <a:solidFill>
                  <a:schemeClr val="bg1"/>
                </a:solidFill>
              </a:rPr>
              <a:t>: </a:t>
            </a:r>
            <a:r>
              <a:rPr lang="en-US" sz="3500" b="1" err="1" smtClean="0">
                <a:solidFill>
                  <a:schemeClr val="bg1"/>
                </a:solidFill>
              </a:rPr>
              <a:t>Phía</a:t>
            </a:r>
            <a:r>
              <a:rPr lang="en-US" sz="3500" b="1" smtClean="0">
                <a:solidFill>
                  <a:schemeClr val="bg1"/>
                </a:solidFill>
              </a:rPr>
              <a:t> tây</a:t>
            </a:r>
            <a:endParaRPr lang="en-US" sz="35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050" y="5389797"/>
            <a:ext cx="2400300" cy="1468203"/>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7"/>
          <p:cNvSpPr txBox="1"/>
          <p:nvPr/>
        </p:nvSpPr>
        <p:spPr>
          <a:xfrm>
            <a:off x="78830" y="26098"/>
            <a:ext cx="11787270" cy="2970685"/>
          </a:xfrm>
          <a:prstGeom prst="rect">
            <a:avLst/>
          </a:prstGeom>
          <a:noFill/>
        </p:spPr>
        <p:txBody>
          <a:bodyPr wrap="square" rtlCol="0">
            <a:spAutoFit/>
          </a:bodyPr>
          <a:lstStyle/>
          <a:p>
            <a:pPr algn="just">
              <a:lnSpc>
                <a:spcPct val="150000"/>
              </a:lnSpc>
            </a:pPr>
            <a:r>
              <a:rPr lang="en-US" sz="3200" b="1" i="1" smtClean="0">
                <a:solidFill>
                  <a:srgbClr val="FF0066"/>
                </a:solidFill>
              </a:rPr>
              <a:t>* Em có biết:</a:t>
            </a:r>
            <a:endParaRPr lang="en-US" sz="3200" b="1" smtClean="0">
              <a:solidFill>
                <a:srgbClr val="FF0066"/>
              </a:solidFill>
            </a:endParaRPr>
          </a:p>
          <a:p>
            <a:pPr algn="just">
              <a:lnSpc>
                <a:spcPct val="150000"/>
              </a:lnSpc>
            </a:pPr>
            <a:r>
              <a:rPr lang="en-US" sz="3200" b="1" smtClean="0">
                <a:solidFill>
                  <a:srgbClr val="0000FF"/>
                </a:solidFill>
              </a:rPr>
              <a:t>1. Mùa nào trong năm và khu vực nào sẽ có độ muối cao hơn cả?</a:t>
            </a:r>
          </a:p>
          <a:p>
            <a:pPr algn="just">
              <a:lnSpc>
                <a:spcPct val="150000"/>
              </a:lnSpc>
            </a:pPr>
            <a:r>
              <a:rPr lang="en-US" sz="3200" b="1" smtClean="0">
                <a:solidFill>
                  <a:srgbClr val="0000FF"/>
                </a:solidFill>
              </a:rPr>
              <a:t>2. Tại sao dòng biển nước ta có hai hướng chảy như vậy và tại sao dong biển mùa đông thường chảy mạnh hơn dòng biển mùa hạ?</a:t>
            </a:r>
          </a:p>
        </p:txBody>
      </p:sp>
      <p:grpSp>
        <p:nvGrpSpPr>
          <p:cNvPr id="2" name="Group 5"/>
          <p:cNvGrpSpPr/>
          <p:nvPr/>
        </p:nvGrpSpPr>
        <p:grpSpPr>
          <a:xfrm>
            <a:off x="409889" y="4335509"/>
            <a:ext cx="11261834" cy="2666462"/>
            <a:chOff x="-112567" y="1533596"/>
            <a:chExt cx="12304567" cy="5739604"/>
          </a:xfrm>
        </p:grpSpPr>
        <p:pic>
          <p:nvPicPr>
            <p:cNvPr id="7" name="Picture 2" descr="Vẽ Tay Phun Vector Hình ảnh | Định dạng hình ảnh AI 401148743|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047" b="91977" l="1977" r="98372">
                          <a14:foregroundMark x1="28256" y1="46512" x2="28256" y2="46512"/>
                          <a14:foregroundMark x1="10814" y1="36628" x2="10814" y2="36628"/>
                          <a14:foregroundMark x1="13372" y1="33605" x2="13372" y2="33605"/>
                          <a14:foregroundMark x1="16395" y1="31977" x2="16860" y2="31744"/>
                          <a14:foregroundMark x1="19767" y1="31628" x2="19767" y2="31628"/>
                          <a14:foregroundMark x1="25000" y1="31047" x2="25000" y2="31047"/>
                          <a14:foregroundMark x1="28837" y1="30698" x2="28837" y2="30698"/>
                          <a14:foregroundMark x1="37326" y1="31395" x2="37326" y2="31395"/>
                          <a14:foregroundMark x1="40930" y1="32442" x2="40930" y2="32442"/>
                          <a14:foregroundMark x1="43140" y1="33140" x2="43140" y2="33140"/>
                          <a14:foregroundMark x1="48140" y1="36279" x2="48140" y2="36279"/>
                          <a14:foregroundMark x1="54884" y1="38721" x2="54884" y2="38721"/>
                          <a14:foregroundMark x1="56977" y1="41279" x2="56977" y2="41279"/>
                          <a14:foregroundMark x1="5930" y1="43953" x2="5349" y2="44070"/>
                          <a14:foregroundMark x1="2442" y1="44419" x2="2442" y2="44419"/>
                          <a14:foregroundMark x1="1628" y1="66744" x2="1512" y2="67442"/>
                          <a14:foregroundMark x1="17326" y1="92442" x2="17326" y2="92442"/>
                          <a14:foregroundMark x1="36163" y1="87791" x2="35698" y2="87791"/>
                          <a14:foregroundMark x1="57442" y1="89767" x2="57442" y2="89767"/>
                          <a14:foregroundMark x1="94884" y1="88256" x2="94884" y2="88256"/>
                          <a14:foregroundMark x1="98372" y1="85581" x2="98372" y2="85581"/>
                          <a14:foregroundMark x1="95698" y1="81512" x2="95698" y2="81512"/>
                        </a14:backgroundRemoval>
                      </a14:imgEffect>
                    </a14:imgLayer>
                  </a14:imgProps>
                </a:ext>
                <a:ext uri="{28A0092B-C50C-407E-A947-70E740481C1C}">
                  <a14:useLocalDpi xmlns:a14="http://schemas.microsoft.com/office/drawing/2010/main" val="0"/>
                </a:ext>
              </a:extLst>
            </a:blip>
            <a:srcRect t="29932"/>
            <a:stretch/>
          </p:blipFill>
          <p:spPr bwMode="auto">
            <a:xfrm>
              <a:off x="-112567" y="1533596"/>
              <a:ext cx="8191500" cy="57396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ownload Free png Download Waves Clip Art Transparent Background Clipart  Free - Wave ... - DL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6896" y="5291006"/>
              <a:ext cx="4215104" cy="156699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831562" y="168415"/>
            <a:ext cx="10019823" cy="1124325"/>
          </a:xfrm>
          <a:prstGeom prst="wedgeRoundRectCallout">
            <a:avLst>
              <a:gd name="adj1" fmla="val -58441"/>
              <a:gd name="adj2" fmla="val 46690"/>
              <a:gd name="adj3" fmla="val 16667"/>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smtClean="0">
                <a:solidFill>
                  <a:schemeClr val="bg1"/>
                </a:solidFill>
                <a:cs typeface="Arial" panose="020B0604020202020204" pitchFamily="34" charset="0"/>
              </a:rPr>
              <a:t>*HS hoàn thành thông tin về phạm vi các vùng biển của Việt Nam ở Biển Đông theo bảng sau đây:</a:t>
            </a:r>
            <a:endParaRPr lang="en-US" sz="2800" b="1" i="1" dirty="0">
              <a:solidFill>
                <a:schemeClr val="bg1"/>
              </a:solidFill>
              <a:cs typeface="Arial" panose="020B0604020202020204" pitchFamily="34" charset="0"/>
            </a:endParaRP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3232" b="93156" l="9977" r="89559"/>
                    </a14:imgEffect>
                  </a14:imgLayer>
                </a14:imgProps>
              </a:ext>
            </a:extLst>
          </a:blip>
          <a:srcRect l="18019" t="6857" r="13259" b="12594"/>
          <a:stretch/>
        </p:blipFill>
        <p:spPr>
          <a:xfrm>
            <a:off x="189198" y="95048"/>
            <a:ext cx="1692226" cy="2080682"/>
          </a:xfrm>
          <a:prstGeom prst="rect">
            <a:avLst/>
          </a:prstGeom>
        </p:spPr>
      </p:pic>
      <p:graphicFrame>
        <p:nvGraphicFramePr>
          <p:cNvPr id="8" name="Table 7"/>
          <p:cNvGraphicFramePr>
            <a:graphicFrameLocks noGrp="1"/>
          </p:cNvGraphicFramePr>
          <p:nvPr/>
        </p:nvGraphicFramePr>
        <p:xfrm>
          <a:off x="283858" y="1748459"/>
          <a:ext cx="11556045" cy="5291328"/>
        </p:xfrm>
        <a:graphic>
          <a:graphicData uri="http://schemas.openxmlformats.org/drawingml/2006/table">
            <a:tbl>
              <a:tblPr/>
              <a:tblGrid>
                <a:gridCol w="892485">
                  <a:extLst>
                    <a:ext uri="{9D8B030D-6E8A-4147-A177-3AD203B41FA5}">
                      <a16:colId xmlns:a16="http://schemas.microsoft.com/office/drawing/2014/main" val="20000"/>
                    </a:ext>
                  </a:extLst>
                </a:gridCol>
                <a:gridCol w="3726733">
                  <a:extLst>
                    <a:ext uri="{9D8B030D-6E8A-4147-A177-3AD203B41FA5}">
                      <a16:colId xmlns:a16="http://schemas.microsoft.com/office/drawing/2014/main" val="20001"/>
                    </a:ext>
                  </a:extLst>
                </a:gridCol>
                <a:gridCol w="6936827">
                  <a:extLst>
                    <a:ext uri="{9D8B030D-6E8A-4147-A177-3AD203B41FA5}">
                      <a16:colId xmlns:a16="http://schemas.microsoft.com/office/drawing/2014/main" val="20002"/>
                    </a:ext>
                  </a:extLst>
                </a:gridCol>
              </a:tblGrid>
              <a:tr h="0">
                <a:tc>
                  <a:txBody>
                    <a:bodyPr/>
                    <a:lstStyle/>
                    <a:p>
                      <a:pPr algn="ctr">
                        <a:lnSpc>
                          <a:spcPct val="120000"/>
                        </a:lnSpc>
                        <a:spcBef>
                          <a:spcPts val="600"/>
                        </a:spcBef>
                        <a:spcAft>
                          <a:spcPts val="0"/>
                        </a:spcAft>
                      </a:pPr>
                      <a:r>
                        <a:rPr lang="en-US" sz="2800" b="1">
                          <a:solidFill>
                            <a:srgbClr val="000000"/>
                          </a:solidFill>
                          <a:latin typeface="+mn-lt"/>
                          <a:ea typeface="Cambria"/>
                        </a:rPr>
                        <a:t>STT</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Các vùng biển </a:t>
                      </a:r>
                      <a:r>
                        <a:rPr lang="en-US" sz="2800" b="1" smtClean="0">
                          <a:solidFill>
                            <a:srgbClr val="000000"/>
                          </a:solidFill>
                          <a:latin typeface="+mn-lt"/>
                          <a:ea typeface="Cambria"/>
                        </a:rPr>
                        <a:t>của </a:t>
                      </a:r>
                      <a:r>
                        <a:rPr lang="en-US" sz="2800" b="1">
                          <a:solidFill>
                            <a:srgbClr val="000000"/>
                          </a:solidFill>
                          <a:latin typeface="+mn-lt"/>
                          <a:ea typeface="Cambria"/>
                        </a:rPr>
                        <a:t>Việt Nam ở Biển Đông</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Phạm vi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0">
                <a:tc>
                  <a:txBody>
                    <a:bodyPr/>
                    <a:lstStyle/>
                    <a:p>
                      <a:pPr algn="ctr">
                        <a:lnSpc>
                          <a:spcPct val="200000"/>
                        </a:lnSpc>
                        <a:spcBef>
                          <a:spcPts val="600"/>
                        </a:spcBef>
                        <a:spcAft>
                          <a:spcPts val="0"/>
                        </a:spcAft>
                      </a:pPr>
                      <a:r>
                        <a:rPr lang="en-US" sz="2800" b="1">
                          <a:solidFill>
                            <a:srgbClr val="000000"/>
                          </a:solidFill>
                          <a:latin typeface="+mn-lt"/>
                          <a:ea typeface="Cambria"/>
                        </a:rPr>
                        <a:t>1</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200000"/>
                        </a:lnSpc>
                        <a:spcBef>
                          <a:spcPts val="600"/>
                        </a:spcBef>
                        <a:spcAft>
                          <a:spcPts val="0"/>
                        </a:spcAft>
                      </a:pPr>
                      <a:r>
                        <a:rPr lang="en-US" sz="2800" b="1">
                          <a:solidFill>
                            <a:srgbClr val="000000"/>
                          </a:solidFill>
                          <a:latin typeface="+mn-lt"/>
                          <a:ea typeface="Cambria"/>
                        </a:rPr>
                        <a:t>Nội thủy</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200000"/>
                        </a:lnSpc>
                        <a:spcBef>
                          <a:spcPts val="600"/>
                        </a:spcBef>
                        <a:spcAft>
                          <a:spcPts val="0"/>
                        </a:spcAft>
                      </a:pP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r h="0">
                <a:tc>
                  <a:txBody>
                    <a:bodyPr/>
                    <a:lstStyle/>
                    <a:p>
                      <a:pPr algn="ctr">
                        <a:lnSpc>
                          <a:spcPct val="200000"/>
                        </a:lnSpc>
                        <a:spcBef>
                          <a:spcPts val="600"/>
                        </a:spcBef>
                        <a:spcAft>
                          <a:spcPts val="0"/>
                        </a:spcAft>
                      </a:pPr>
                      <a:r>
                        <a:rPr lang="en-US" sz="2800" b="1">
                          <a:solidFill>
                            <a:srgbClr val="000000"/>
                          </a:solidFill>
                          <a:latin typeface="+mn-lt"/>
                          <a:ea typeface="Cambria"/>
                        </a:rPr>
                        <a:t>2</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200000"/>
                        </a:lnSpc>
                        <a:spcBef>
                          <a:spcPts val="600"/>
                        </a:spcBef>
                        <a:spcAft>
                          <a:spcPts val="0"/>
                        </a:spcAft>
                      </a:pPr>
                      <a:r>
                        <a:rPr lang="en-US" sz="2800" b="1">
                          <a:solidFill>
                            <a:srgbClr val="000000"/>
                          </a:solidFill>
                          <a:latin typeface="+mn-lt"/>
                          <a:ea typeface="Cambria"/>
                        </a:rPr>
                        <a:t>Lãnh hải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0">
                <a:tc>
                  <a:txBody>
                    <a:bodyPr/>
                    <a:lstStyle/>
                    <a:p>
                      <a:pPr algn="ctr">
                        <a:lnSpc>
                          <a:spcPct val="200000"/>
                        </a:lnSpc>
                        <a:spcBef>
                          <a:spcPts val="600"/>
                        </a:spcBef>
                        <a:spcAft>
                          <a:spcPts val="0"/>
                        </a:spcAft>
                      </a:pPr>
                      <a:r>
                        <a:rPr lang="en-US" sz="2800" b="1">
                          <a:solidFill>
                            <a:srgbClr val="000000"/>
                          </a:solidFill>
                          <a:latin typeface="+mn-lt"/>
                          <a:ea typeface="Cambria"/>
                        </a:rPr>
                        <a:t>3</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200000"/>
                        </a:lnSpc>
                        <a:spcBef>
                          <a:spcPts val="600"/>
                        </a:spcBef>
                        <a:spcAft>
                          <a:spcPts val="0"/>
                        </a:spcAft>
                      </a:pPr>
                      <a:r>
                        <a:rPr lang="en-US" sz="2800" b="1">
                          <a:solidFill>
                            <a:srgbClr val="000000"/>
                          </a:solidFill>
                          <a:latin typeface="+mn-lt"/>
                          <a:ea typeface="Cambria"/>
                        </a:rPr>
                        <a:t>Vùng tiếp giáp lãnh hải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200000"/>
                        </a:lnSpc>
                        <a:spcBef>
                          <a:spcPts val="600"/>
                        </a:spcBef>
                        <a:spcAft>
                          <a:spcPts val="0"/>
                        </a:spcAft>
                      </a:pP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3"/>
                  </a:ext>
                </a:extLst>
              </a:tr>
              <a:tr h="0">
                <a:tc>
                  <a:txBody>
                    <a:bodyPr/>
                    <a:lstStyle/>
                    <a:p>
                      <a:pPr algn="ctr">
                        <a:lnSpc>
                          <a:spcPct val="200000"/>
                        </a:lnSpc>
                        <a:spcBef>
                          <a:spcPts val="600"/>
                        </a:spcBef>
                        <a:spcAft>
                          <a:spcPts val="0"/>
                        </a:spcAft>
                      </a:pPr>
                      <a:r>
                        <a:rPr lang="en-US" sz="2800" b="1">
                          <a:solidFill>
                            <a:srgbClr val="000000"/>
                          </a:solidFill>
                          <a:latin typeface="+mn-lt"/>
                          <a:ea typeface="Cambria"/>
                        </a:rPr>
                        <a:t>4</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200000"/>
                        </a:lnSpc>
                        <a:spcBef>
                          <a:spcPts val="600"/>
                        </a:spcBef>
                        <a:spcAft>
                          <a:spcPts val="0"/>
                        </a:spcAft>
                      </a:pPr>
                      <a:r>
                        <a:rPr lang="en-US" sz="2800" b="1">
                          <a:solidFill>
                            <a:srgbClr val="000000"/>
                          </a:solidFill>
                          <a:latin typeface="+mn-lt"/>
                          <a:ea typeface="Cambria"/>
                        </a:rPr>
                        <a:t>Vùng đặc quyền kinh tế</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4"/>
                  </a:ext>
                </a:extLst>
              </a:tr>
              <a:tr h="0">
                <a:tc>
                  <a:txBody>
                    <a:bodyPr/>
                    <a:lstStyle/>
                    <a:p>
                      <a:pPr algn="ctr">
                        <a:lnSpc>
                          <a:spcPct val="200000"/>
                        </a:lnSpc>
                        <a:spcBef>
                          <a:spcPts val="600"/>
                        </a:spcBef>
                        <a:spcAft>
                          <a:spcPts val="0"/>
                        </a:spcAft>
                      </a:pPr>
                      <a:r>
                        <a:rPr lang="en-US" sz="2800" b="1">
                          <a:solidFill>
                            <a:srgbClr val="000000"/>
                          </a:solidFill>
                          <a:latin typeface="+mn-lt"/>
                          <a:ea typeface="Cambria"/>
                        </a:rPr>
                        <a:t>5</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200000"/>
                        </a:lnSpc>
                        <a:spcBef>
                          <a:spcPts val="600"/>
                        </a:spcBef>
                        <a:spcAft>
                          <a:spcPts val="0"/>
                        </a:spcAft>
                      </a:pPr>
                      <a:r>
                        <a:rPr lang="en-US" sz="2800" b="1">
                          <a:solidFill>
                            <a:srgbClr val="000000"/>
                          </a:solidFill>
                          <a:latin typeface="+mn-lt"/>
                          <a:ea typeface="Cambria"/>
                        </a:rPr>
                        <a:t>Vùng </a:t>
                      </a:r>
                      <a:r>
                        <a:rPr lang="en-US" sz="2800" b="1" smtClean="0">
                          <a:solidFill>
                            <a:srgbClr val="000000"/>
                          </a:solidFill>
                          <a:latin typeface="+mn-lt"/>
                          <a:ea typeface="Cambria"/>
                        </a:rPr>
                        <a:t>thềm </a:t>
                      </a:r>
                      <a:r>
                        <a:rPr lang="en-US" sz="2800" b="1">
                          <a:solidFill>
                            <a:srgbClr val="000000"/>
                          </a:solidFill>
                          <a:latin typeface="+mn-lt"/>
                          <a:ea typeface="Cambria"/>
                        </a:rPr>
                        <a:t>lục địa</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200000"/>
                        </a:lnSpc>
                        <a:spcBef>
                          <a:spcPts val="600"/>
                        </a:spcBef>
                        <a:spcAft>
                          <a:spcPts val="0"/>
                        </a:spcAft>
                      </a:pP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25189963"/>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83858" y="408349"/>
          <a:ext cx="11556045" cy="2636520"/>
        </p:xfrm>
        <a:graphic>
          <a:graphicData uri="http://schemas.openxmlformats.org/drawingml/2006/table">
            <a:tbl>
              <a:tblPr/>
              <a:tblGrid>
                <a:gridCol w="892485">
                  <a:extLst>
                    <a:ext uri="{9D8B030D-6E8A-4147-A177-3AD203B41FA5}">
                      <a16:colId xmlns:a16="http://schemas.microsoft.com/office/drawing/2014/main" val="20000"/>
                    </a:ext>
                  </a:extLst>
                </a:gridCol>
                <a:gridCol w="2364539">
                  <a:extLst>
                    <a:ext uri="{9D8B030D-6E8A-4147-A177-3AD203B41FA5}">
                      <a16:colId xmlns:a16="http://schemas.microsoft.com/office/drawing/2014/main" val="20001"/>
                    </a:ext>
                  </a:extLst>
                </a:gridCol>
                <a:gridCol w="8299021">
                  <a:extLst>
                    <a:ext uri="{9D8B030D-6E8A-4147-A177-3AD203B41FA5}">
                      <a16:colId xmlns:a16="http://schemas.microsoft.com/office/drawing/2014/main" val="20002"/>
                    </a:ext>
                  </a:extLst>
                </a:gridCol>
              </a:tblGrid>
              <a:tr h="0">
                <a:tc>
                  <a:txBody>
                    <a:bodyPr/>
                    <a:lstStyle/>
                    <a:p>
                      <a:pPr algn="ctr">
                        <a:lnSpc>
                          <a:spcPct val="120000"/>
                        </a:lnSpc>
                        <a:spcBef>
                          <a:spcPts val="600"/>
                        </a:spcBef>
                        <a:spcAft>
                          <a:spcPts val="0"/>
                        </a:spcAft>
                      </a:pPr>
                      <a:r>
                        <a:rPr lang="en-US" sz="2800" b="1">
                          <a:solidFill>
                            <a:srgbClr val="000000"/>
                          </a:solidFill>
                          <a:latin typeface="+mn-lt"/>
                          <a:ea typeface="Cambria"/>
                        </a:rPr>
                        <a:t>STT</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Các vùng biển </a:t>
                      </a:r>
                      <a:endParaRPr lang="en-US" sz="2800" b="1">
                        <a:solidFill>
                          <a:srgbClr val="000000"/>
                        </a:solidFill>
                        <a:latin typeface="+mn-lt"/>
                        <a:ea typeface="Calibri"/>
                      </a:endParaRPr>
                    </a:p>
                    <a:p>
                      <a:pPr algn="ctr">
                        <a:lnSpc>
                          <a:spcPct val="120000"/>
                        </a:lnSpc>
                        <a:spcBef>
                          <a:spcPts val="600"/>
                        </a:spcBef>
                        <a:spcAft>
                          <a:spcPts val="0"/>
                        </a:spcAft>
                      </a:pPr>
                      <a:r>
                        <a:rPr lang="en-US" sz="2800" b="1">
                          <a:solidFill>
                            <a:srgbClr val="000000"/>
                          </a:solidFill>
                          <a:latin typeface="+mn-lt"/>
                          <a:ea typeface="Cambria"/>
                        </a:rPr>
                        <a:t>của Việt Nam ở Biển Đông</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Phạm vi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0">
                <a:tc>
                  <a:txBody>
                    <a:bodyPr/>
                    <a:lstStyle/>
                    <a:p>
                      <a:pPr algn="just">
                        <a:lnSpc>
                          <a:spcPct val="120000"/>
                        </a:lnSpc>
                        <a:spcBef>
                          <a:spcPts val="600"/>
                        </a:spcBef>
                        <a:spcAft>
                          <a:spcPts val="0"/>
                        </a:spcAft>
                      </a:pPr>
                      <a:r>
                        <a:rPr lang="en-US" sz="2800" b="1">
                          <a:solidFill>
                            <a:srgbClr val="000000"/>
                          </a:solidFill>
                          <a:latin typeface="+mn-lt"/>
                          <a:ea typeface="Cambria"/>
                        </a:rPr>
                        <a:t>1</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Nội thủy</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20000"/>
                        </a:lnSpc>
                        <a:spcBef>
                          <a:spcPts val="600"/>
                        </a:spcBef>
                        <a:spcAft>
                          <a:spcPts val="0"/>
                        </a:spcAft>
                      </a:pPr>
                      <a:r>
                        <a:rPr lang="en-US" sz="2800" b="1">
                          <a:solidFill>
                            <a:srgbClr val="000000"/>
                          </a:solidFill>
                          <a:latin typeface="+mn-lt"/>
                          <a:ea typeface="Times New Roman"/>
                        </a:rPr>
                        <a:t>vùng nước tiếp giáp với bờ biển, ở phía trong đường cơ sở và là bộ phận lãnh thổ của Việt Nam.</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283858" y="424115"/>
          <a:ext cx="11556045" cy="3148584"/>
        </p:xfrm>
        <a:graphic>
          <a:graphicData uri="http://schemas.openxmlformats.org/drawingml/2006/table">
            <a:tbl>
              <a:tblPr/>
              <a:tblGrid>
                <a:gridCol w="892485">
                  <a:extLst>
                    <a:ext uri="{9D8B030D-6E8A-4147-A177-3AD203B41FA5}">
                      <a16:colId xmlns:a16="http://schemas.microsoft.com/office/drawing/2014/main" val="20000"/>
                    </a:ext>
                  </a:extLst>
                </a:gridCol>
                <a:gridCol w="2364539">
                  <a:extLst>
                    <a:ext uri="{9D8B030D-6E8A-4147-A177-3AD203B41FA5}">
                      <a16:colId xmlns:a16="http://schemas.microsoft.com/office/drawing/2014/main" val="20001"/>
                    </a:ext>
                  </a:extLst>
                </a:gridCol>
                <a:gridCol w="8299021">
                  <a:extLst>
                    <a:ext uri="{9D8B030D-6E8A-4147-A177-3AD203B41FA5}">
                      <a16:colId xmlns:a16="http://schemas.microsoft.com/office/drawing/2014/main" val="20002"/>
                    </a:ext>
                  </a:extLst>
                </a:gridCol>
              </a:tblGrid>
              <a:tr h="0">
                <a:tc>
                  <a:txBody>
                    <a:bodyPr/>
                    <a:lstStyle/>
                    <a:p>
                      <a:pPr algn="ctr">
                        <a:lnSpc>
                          <a:spcPct val="120000"/>
                        </a:lnSpc>
                        <a:spcBef>
                          <a:spcPts val="600"/>
                        </a:spcBef>
                        <a:spcAft>
                          <a:spcPts val="0"/>
                        </a:spcAft>
                      </a:pPr>
                      <a:r>
                        <a:rPr lang="en-US" sz="2800" b="1">
                          <a:solidFill>
                            <a:srgbClr val="000000"/>
                          </a:solidFill>
                          <a:latin typeface="+mn-lt"/>
                          <a:ea typeface="Cambria"/>
                        </a:rPr>
                        <a:t>STT</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Các vùng biển </a:t>
                      </a:r>
                      <a:endParaRPr lang="en-US" sz="2800" b="1">
                        <a:solidFill>
                          <a:srgbClr val="000000"/>
                        </a:solidFill>
                        <a:latin typeface="+mn-lt"/>
                        <a:ea typeface="Calibri"/>
                      </a:endParaRPr>
                    </a:p>
                    <a:p>
                      <a:pPr algn="ctr">
                        <a:lnSpc>
                          <a:spcPct val="120000"/>
                        </a:lnSpc>
                        <a:spcBef>
                          <a:spcPts val="600"/>
                        </a:spcBef>
                        <a:spcAft>
                          <a:spcPts val="0"/>
                        </a:spcAft>
                      </a:pPr>
                      <a:r>
                        <a:rPr lang="en-US" sz="2800" b="1">
                          <a:solidFill>
                            <a:srgbClr val="000000"/>
                          </a:solidFill>
                          <a:latin typeface="+mn-lt"/>
                          <a:ea typeface="Cambria"/>
                        </a:rPr>
                        <a:t>của Việt Nam ở Biển Đông</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Phạm vi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0">
                <a:tc>
                  <a:txBody>
                    <a:bodyPr/>
                    <a:lstStyle/>
                    <a:p>
                      <a:pPr algn="just">
                        <a:lnSpc>
                          <a:spcPct val="120000"/>
                        </a:lnSpc>
                        <a:spcBef>
                          <a:spcPts val="600"/>
                        </a:spcBef>
                        <a:spcAft>
                          <a:spcPts val="0"/>
                        </a:spcAft>
                      </a:pPr>
                      <a:r>
                        <a:rPr lang="en-US" sz="2800" b="1">
                          <a:solidFill>
                            <a:srgbClr val="000000"/>
                          </a:solidFill>
                          <a:latin typeface="+mn-lt"/>
                          <a:ea typeface="Cambria"/>
                        </a:rPr>
                        <a:t>2</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Lãnh hải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800" b="1">
                          <a:solidFill>
                            <a:srgbClr val="000000"/>
                          </a:solidFill>
                          <a:latin typeface="+mn-lt"/>
                          <a:ea typeface="Times New Roman"/>
                        </a:rPr>
                        <a:t>vùng biển có chiều rộng 12 hải lí tính từ đường cơ sở ra phía biển. Ranh giới ngoài của lãnh hải là biên giới quốc gia trên biển của Việt Nam.</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283858" y="471413"/>
          <a:ext cx="11556045" cy="3288792"/>
        </p:xfrm>
        <a:graphic>
          <a:graphicData uri="http://schemas.openxmlformats.org/drawingml/2006/table">
            <a:tbl>
              <a:tblPr/>
              <a:tblGrid>
                <a:gridCol w="892485">
                  <a:extLst>
                    <a:ext uri="{9D8B030D-6E8A-4147-A177-3AD203B41FA5}">
                      <a16:colId xmlns:a16="http://schemas.microsoft.com/office/drawing/2014/main" val="20000"/>
                    </a:ext>
                  </a:extLst>
                </a:gridCol>
                <a:gridCol w="2364539">
                  <a:extLst>
                    <a:ext uri="{9D8B030D-6E8A-4147-A177-3AD203B41FA5}">
                      <a16:colId xmlns:a16="http://schemas.microsoft.com/office/drawing/2014/main" val="20001"/>
                    </a:ext>
                  </a:extLst>
                </a:gridCol>
                <a:gridCol w="8299021">
                  <a:extLst>
                    <a:ext uri="{9D8B030D-6E8A-4147-A177-3AD203B41FA5}">
                      <a16:colId xmlns:a16="http://schemas.microsoft.com/office/drawing/2014/main" val="20002"/>
                    </a:ext>
                  </a:extLst>
                </a:gridCol>
              </a:tblGrid>
              <a:tr h="0">
                <a:tc>
                  <a:txBody>
                    <a:bodyPr/>
                    <a:lstStyle/>
                    <a:p>
                      <a:pPr algn="ctr">
                        <a:lnSpc>
                          <a:spcPct val="120000"/>
                        </a:lnSpc>
                        <a:spcBef>
                          <a:spcPts val="600"/>
                        </a:spcBef>
                        <a:spcAft>
                          <a:spcPts val="0"/>
                        </a:spcAft>
                      </a:pPr>
                      <a:r>
                        <a:rPr lang="en-US" sz="2800" b="1">
                          <a:solidFill>
                            <a:srgbClr val="000000"/>
                          </a:solidFill>
                          <a:latin typeface="+mn-lt"/>
                          <a:ea typeface="Cambria"/>
                        </a:rPr>
                        <a:t>STT</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Các vùng biển </a:t>
                      </a:r>
                      <a:endParaRPr lang="en-US" sz="2800" b="1">
                        <a:solidFill>
                          <a:srgbClr val="000000"/>
                        </a:solidFill>
                        <a:latin typeface="+mn-lt"/>
                        <a:ea typeface="Calibri"/>
                      </a:endParaRPr>
                    </a:p>
                    <a:p>
                      <a:pPr algn="ctr">
                        <a:lnSpc>
                          <a:spcPct val="120000"/>
                        </a:lnSpc>
                        <a:spcBef>
                          <a:spcPts val="600"/>
                        </a:spcBef>
                        <a:spcAft>
                          <a:spcPts val="0"/>
                        </a:spcAft>
                      </a:pPr>
                      <a:r>
                        <a:rPr lang="en-US" sz="2800" b="1">
                          <a:solidFill>
                            <a:srgbClr val="000000"/>
                          </a:solidFill>
                          <a:latin typeface="+mn-lt"/>
                          <a:ea typeface="Cambria"/>
                        </a:rPr>
                        <a:t>của Việt Nam ở Biển Đông</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Phạm vi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0">
                <a:tc>
                  <a:txBody>
                    <a:bodyPr/>
                    <a:lstStyle/>
                    <a:p>
                      <a:pPr algn="just">
                        <a:lnSpc>
                          <a:spcPct val="120000"/>
                        </a:lnSpc>
                        <a:spcBef>
                          <a:spcPts val="600"/>
                        </a:spcBef>
                        <a:spcAft>
                          <a:spcPts val="0"/>
                        </a:spcAft>
                      </a:pPr>
                      <a:r>
                        <a:rPr lang="en-US" sz="2800" b="1">
                          <a:solidFill>
                            <a:srgbClr val="000000"/>
                          </a:solidFill>
                          <a:latin typeface="+mn-lt"/>
                          <a:ea typeface="Cambria"/>
                        </a:rPr>
                        <a:t>3</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Vùng tiếp giáp lãnh hải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Bef>
                          <a:spcPts val="600"/>
                        </a:spcBef>
                        <a:spcAft>
                          <a:spcPts val="0"/>
                        </a:spcAft>
                      </a:pPr>
                      <a:r>
                        <a:rPr lang="en-US" sz="2800" b="1" smtClean="0">
                          <a:solidFill>
                            <a:srgbClr val="000000"/>
                          </a:solidFill>
                          <a:latin typeface="+mn-lt"/>
                          <a:ea typeface="Times New Roman"/>
                        </a:rPr>
                        <a:t>vùng </a:t>
                      </a:r>
                      <a:r>
                        <a:rPr lang="en-US" sz="2800" b="1">
                          <a:solidFill>
                            <a:srgbClr val="000000"/>
                          </a:solidFill>
                          <a:latin typeface="+mn-lt"/>
                          <a:ea typeface="Times New Roman"/>
                        </a:rPr>
                        <a:t>biển tiếp liền và nằm ngoài lãnh hải Việt Nam, có chiều rộng 12 hải lí tính từ ranh giới ngoài của lãnh hải</a:t>
                      </a:r>
                      <a:r>
                        <a:rPr lang="en-US" sz="2800" b="1" smtClean="0">
                          <a:solidFill>
                            <a:srgbClr val="000000"/>
                          </a:solidFill>
                          <a:latin typeface="+mn-lt"/>
                          <a:ea typeface="Times New Roman"/>
                        </a:rPr>
                        <a:t>.</a:t>
                      </a:r>
                    </a:p>
                    <a:p>
                      <a:pPr algn="just">
                        <a:lnSpc>
                          <a:spcPct val="150000"/>
                        </a:lnSpc>
                        <a:spcBef>
                          <a:spcPts val="600"/>
                        </a:spcBef>
                        <a:spcAft>
                          <a:spcPts val="0"/>
                        </a:spcAft>
                      </a:pPr>
                      <a:endParaRPr lang="en-US" sz="14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283858" y="455647"/>
          <a:ext cx="11556045" cy="3532632"/>
        </p:xfrm>
        <a:graphic>
          <a:graphicData uri="http://schemas.openxmlformats.org/drawingml/2006/table">
            <a:tbl>
              <a:tblPr/>
              <a:tblGrid>
                <a:gridCol w="892485">
                  <a:extLst>
                    <a:ext uri="{9D8B030D-6E8A-4147-A177-3AD203B41FA5}">
                      <a16:colId xmlns:a16="http://schemas.microsoft.com/office/drawing/2014/main" val="20000"/>
                    </a:ext>
                  </a:extLst>
                </a:gridCol>
                <a:gridCol w="2364539">
                  <a:extLst>
                    <a:ext uri="{9D8B030D-6E8A-4147-A177-3AD203B41FA5}">
                      <a16:colId xmlns:a16="http://schemas.microsoft.com/office/drawing/2014/main" val="20001"/>
                    </a:ext>
                  </a:extLst>
                </a:gridCol>
                <a:gridCol w="8299021">
                  <a:extLst>
                    <a:ext uri="{9D8B030D-6E8A-4147-A177-3AD203B41FA5}">
                      <a16:colId xmlns:a16="http://schemas.microsoft.com/office/drawing/2014/main" val="20002"/>
                    </a:ext>
                  </a:extLst>
                </a:gridCol>
              </a:tblGrid>
              <a:tr h="0">
                <a:tc>
                  <a:txBody>
                    <a:bodyPr/>
                    <a:lstStyle/>
                    <a:p>
                      <a:pPr algn="ctr">
                        <a:lnSpc>
                          <a:spcPct val="120000"/>
                        </a:lnSpc>
                        <a:spcBef>
                          <a:spcPts val="600"/>
                        </a:spcBef>
                        <a:spcAft>
                          <a:spcPts val="0"/>
                        </a:spcAft>
                      </a:pPr>
                      <a:r>
                        <a:rPr lang="en-US" sz="2800" b="1">
                          <a:solidFill>
                            <a:srgbClr val="000000"/>
                          </a:solidFill>
                          <a:latin typeface="+mn-lt"/>
                          <a:ea typeface="Cambria"/>
                        </a:rPr>
                        <a:t>STT</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Các vùng biển </a:t>
                      </a:r>
                      <a:endParaRPr lang="en-US" sz="2800" b="1">
                        <a:solidFill>
                          <a:srgbClr val="000000"/>
                        </a:solidFill>
                        <a:latin typeface="+mn-lt"/>
                        <a:ea typeface="Calibri"/>
                      </a:endParaRPr>
                    </a:p>
                    <a:p>
                      <a:pPr algn="ctr">
                        <a:lnSpc>
                          <a:spcPct val="120000"/>
                        </a:lnSpc>
                        <a:spcBef>
                          <a:spcPts val="600"/>
                        </a:spcBef>
                        <a:spcAft>
                          <a:spcPts val="0"/>
                        </a:spcAft>
                      </a:pPr>
                      <a:r>
                        <a:rPr lang="en-US" sz="2800" b="1">
                          <a:solidFill>
                            <a:srgbClr val="000000"/>
                          </a:solidFill>
                          <a:latin typeface="+mn-lt"/>
                          <a:ea typeface="Cambria"/>
                        </a:rPr>
                        <a:t>của Việt Nam ở Biển Đông</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Phạm vi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0">
                <a:tc>
                  <a:txBody>
                    <a:bodyPr/>
                    <a:lstStyle/>
                    <a:p>
                      <a:pPr algn="just">
                        <a:lnSpc>
                          <a:spcPct val="150000"/>
                        </a:lnSpc>
                        <a:spcBef>
                          <a:spcPts val="600"/>
                        </a:spcBef>
                        <a:spcAft>
                          <a:spcPts val="0"/>
                        </a:spcAft>
                      </a:pPr>
                      <a:r>
                        <a:rPr lang="en-US" sz="2800" b="1">
                          <a:solidFill>
                            <a:srgbClr val="000000"/>
                          </a:solidFill>
                          <a:latin typeface="+mn-lt"/>
                          <a:ea typeface="Cambria"/>
                        </a:rPr>
                        <a:t>4</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r>
                        <a:rPr lang="en-US" sz="2800" b="1">
                          <a:solidFill>
                            <a:srgbClr val="000000"/>
                          </a:solidFill>
                          <a:latin typeface="+mn-lt"/>
                          <a:ea typeface="Cambria"/>
                        </a:rPr>
                        <a:t>Vùng đặc quyền kinh tế</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r>
                        <a:rPr lang="en-US" sz="2800" b="1">
                          <a:solidFill>
                            <a:srgbClr val="000000"/>
                          </a:solidFill>
                          <a:latin typeface="+mn-lt"/>
                          <a:ea typeface="Times New Roman"/>
                        </a:rPr>
                        <a:t>vùng biển tiếp liền và nằm ngoài lãnh hải Việt Nam, hợp với lãnh hải thành một vùng biển có chiều rộng 200 hải lí tính từ đường cơ sở.</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nvGraphicFramePr>
        <p:xfrm>
          <a:off x="283858" y="329519"/>
          <a:ext cx="11556045" cy="3660648"/>
        </p:xfrm>
        <a:graphic>
          <a:graphicData uri="http://schemas.openxmlformats.org/drawingml/2006/table">
            <a:tbl>
              <a:tblPr/>
              <a:tblGrid>
                <a:gridCol w="892485">
                  <a:extLst>
                    <a:ext uri="{9D8B030D-6E8A-4147-A177-3AD203B41FA5}">
                      <a16:colId xmlns:a16="http://schemas.microsoft.com/office/drawing/2014/main" val="20000"/>
                    </a:ext>
                  </a:extLst>
                </a:gridCol>
                <a:gridCol w="2364539">
                  <a:extLst>
                    <a:ext uri="{9D8B030D-6E8A-4147-A177-3AD203B41FA5}">
                      <a16:colId xmlns:a16="http://schemas.microsoft.com/office/drawing/2014/main" val="20001"/>
                    </a:ext>
                  </a:extLst>
                </a:gridCol>
                <a:gridCol w="8299021">
                  <a:extLst>
                    <a:ext uri="{9D8B030D-6E8A-4147-A177-3AD203B41FA5}">
                      <a16:colId xmlns:a16="http://schemas.microsoft.com/office/drawing/2014/main" val="20002"/>
                    </a:ext>
                  </a:extLst>
                </a:gridCol>
              </a:tblGrid>
              <a:tr h="0">
                <a:tc>
                  <a:txBody>
                    <a:bodyPr/>
                    <a:lstStyle/>
                    <a:p>
                      <a:pPr algn="ctr">
                        <a:lnSpc>
                          <a:spcPct val="120000"/>
                        </a:lnSpc>
                        <a:spcBef>
                          <a:spcPts val="600"/>
                        </a:spcBef>
                        <a:spcAft>
                          <a:spcPts val="0"/>
                        </a:spcAft>
                      </a:pPr>
                      <a:r>
                        <a:rPr lang="en-US" sz="2800" b="1">
                          <a:solidFill>
                            <a:srgbClr val="000000"/>
                          </a:solidFill>
                          <a:latin typeface="+mn-lt"/>
                          <a:ea typeface="Cambria"/>
                        </a:rPr>
                        <a:t>STT</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Các vùng biển </a:t>
                      </a:r>
                      <a:endParaRPr lang="en-US" sz="2800" b="1">
                        <a:solidFill>
                          <a:srgbClr val="000000"/>
                        </a:solidFill>
                        <a:latin typeface="+mn-lt"/>
                        <a:ea typeface="Calibri"/>
                      </a:endParaRPr>
                    </a:p>
                    <a:p>
                      <a:pPr algn="ctr">
                        <a:lnSpc>
                          <a:spcPct val="120000"/>
                        </a:lnSpc>
                        <a:spcBef>
                          <a:spcPts val="600"/>
                        </a:spcBef>
                        <a:spcAft>
                          <a:spcPts val="0"/>
                        </a:spcAft>
                      </a:pPr>
                      <a:r>
                        <a:rPr lang="en-US" sz="2800" b="1">
                          <a:solidFill>
                            <a:srgbClr val="000000"/>
                          </a:solidFill>
                          <a:latin typeface="+mn-lt"/>
                          <a:ea typeface="Cambria"/>
                        </a:rPr>
                        <a:t>của Việt Nam ở Biển Đông</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Phạm vi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0">
                <a:tc>
                  <a:txBody>
                    <a:bodyPr/>
                    <a:lstStyle/>
                    <a:p>
                      <a:pPr algn="just">
                        <a:lnSpc>
                          <a:spcPct val="120000"/>
                        </a:lnSpc>
                        <a:spcBef>
                          <a:spcPts val="600"/>
                        </a:spcBef>
                        <a:spcAft>
                          <a:spcPts val="0"/>
                        </a:spcAft>
                      </a:pPr>
                      <a:r>
                        <a:rPr lang="en-US" sz="2800" b="1">
                          <a:solidFill>
                            <a:srgbClr val="000000"/>
                          </a:solidFill>
                          <a:latin typeface="+mn-lt"/>
                          <a:ea typeface="Cambria"/>
                        </a:rPr>
                        <a:t>5</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800" b="1">
                          <a:solidFill>
                            <a:srgbClr val="000000"/>
                          </a:solidFill>
                          <a:latin typeface="+mn-lt"/>
                          <a:ea typeface="Cambria"/>
                        </a:rPr>
                        <a:t>Vùng </a:t>
                      </a:r>
                      <a:endParaRPr lang="en-US" sz="2800" b="1">
                        <a:solidFill>
                          <a:srgbClr val="000000"/>
                        </a:solidFill>
                        <a:latin typeface="+mn-lt"/>
                        <a:ea typeface="Calibri"/>
                      </a:endParaRPr>
                    </a:p>
                    <a:p>
                      <a:pPr algn="ctr">
                        <a:lnSpc>
                          <a:spcPct val="120000"/>
                        </a:lnSpc>
                        <a:spcBef>
                          <a:spcPts val="600"/>
                        </a:spcBef>
                        <a:spcAft>
                          <a:spcPts val="0"/>
                        </a:spcAft>
                      </a:pPr>
                      <a:r>
                        <a:rPr lang="en-US" sz="2800" b="1">
                          <a:solidFill>
                            <a:srgbClr val="000000"/>
                          </a:solidFill>
                          <a:latin typeface="+mn-lt"/>
                          <a:ea typeface="Cambria"/>
                        </a:rPr>
                        <a:t>thềm lục địa</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20000"/>
                        </a:lnSpc>
                        <a:spcBef>
                          <a:spcPts val="600"/>
                        </a:spcBef>
                        <a:spcAft>
                          <a:spcPts val="0"/>
                        </a:spcAft>
                      </a:pPr>
                      <a:r>
                        <a:rPr lang="en-US" sz="2800" b="1">
                          <a:solidFill>
                            <a:srgbClr val="000000"/>
                          </a:solidFill>
                          <a:latin typeface="+mn-lt"/>
                          <a:ea typeface="Times New Roman"/>
                        </a:rPr>
                        <a:t>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251899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ppt_x</p:attrName>
                                        </p:attrNameLst>
                                      </p:cBhvr>
                                      <p:tavLst>
                                        <p:tav tm="0">
                                          <p:val>
                                            <p:strVal val="#ppt_x-.2"/>
                                          </p:val>
                                        </p:tav>
                                        <p:tav tm="100000">
                                          <p:val>
                                            <p:strVal val="#ppt_x"/>
                                          </p:val>
                                        </p:tav>
                                      </p:tavLst>
                                    </p:anim>
                                    <p:anim calcmode="lin" valueType="num">
                                      <p:cBhvr>
                                        <p:cTn id="36"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831562" y="168415"/>
            <a:ext cx="10019823" cy="1676151"/>
          </a:xfrm>
          <a:prstGeom prst="wedgeRoundRectCallout">
            <a:avLst>
              <a:gd name="adj1" fmla="val -58441"/>
              <a:gd name="adj2" fmla="val 46690"/>
              <a:gd name="adj3" fmla="val 16667"/>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smtClean="0">
                <a:solidFill>
                  <a:schemeClr val="bg1"/>
                </a:solidFill>
                <a:cs typeface="Arial" panose="020B0604020202020204" pitchFamily="34" charset="0"/>
              </a:rPr>
              <a:t>Cho biết 1 hải lí = 1852m. Hãy cho biết lãnh hải, vùng tiếp giáp lãnh hải và vùng đặc quyền kinh tế trên Biển Đông của Việt Nam mở rộng ra bên ngoài trên Biển Đông bao nhiêu km?</a:t>
            </a:r>
            <a:endParaRPr lang="en-US" sz="2800" b="1" i="1" dirty="0" smtClean="0">
              <a:solidFill>
                <a:schemeClr val="bg1"/>
              </a:solidFill>
              <a:cs typeface="Arial" panose="020B0604020202020204" pitchFamily="34"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232" b="93156" l="9977" r="89559"/>
                    </a14:imgEffect>
                  </a14:imgLayer>
                </a14:imgProps>
              </a:ext>
            </a:extLst>
          </a:blip>
          <a:srcRect l="18019" t="6857" r="13259" b="12594"/>
          <a:stretch/>
        </p:blipFill>
        <p:spPr>
          <a:xfrm>
            <a:off x="189198" y="95048"/>
            <a:ext cx="1692226" cy="2080682"/>
          </a:xfrm>
          <a:prstGeom prst="rect">
            <a:avLst/>
          </a:prstGeom>
        </p:spPr>
      </p:pic>
      <p:pic>
        <p:nvPicPr>
          <p:cNvPr id="6" name="image501.jpg"/>
          <p:cNvPicPr/>
          <p:nvPr/>
        </p:nvPicPr>
        <p:blipFill>
          <a:blip r:embed="rId4">
            <a:extLst>
              <a:ext uri="{BEBA8EAE-BF5A-486C-A8C5-ECC9F3942E4B}">
                <a14:imgProps xmlns:a14="http://schemas.microsoft.com/office/drawing/2010/main">
                  <a14:imgLayer>
                    <a14:imgEffect>
                      <a14:sharpenSoften amount="50000"/>
                    </a14:imgEffect>
                  </a14:imgLayer>
                </a14:imgProps>
              </a:ext>
            </a:extLst>
          </a:blip>
          <a:srcRect/>
          <a:stretch>
            <a:fillRect/>
          </a:stretch>
        </p:blipFill>
        <p:spPr>
          <a:xfrm>
            <a:off x="141882" y="2254467"/>
            <a:ext cx="6101264" cy="2490954"/>
          </a:xfrm>
          <a:prstGeom prst="rect">
            <a:avLst/>
          </a:prstGeom>
          <a:ln/>
        </p:spPr>
      </p:pic>
      <p:sp>
        <p:nvSpPr>
          <p:cNvPr id="7" name="TextBox 6"/>
          <p:cNvSpPr txBox="1"/>
          <p:nvPr/>
        </p:nvSpPr>
        <p:spPr>
          <a:xfrm>
            <a:off x="204936" y="4761187"/>
            <a:ext cx="5849008" cy="430887"/>
          </a:xfrm>
          <a:prstGeom prst="rect">
            <a:avLst/>
          </a:prstGeom>
          <a:solidFill>
            <a:schemeClr val="bg1"/>
          </a:solidFill>
        </p:spPr>
        <p:txBody>
          <a:bodyPr wrap="square" rtlCol="0">
            <a:spAutoFit/>
          </a:bodyPr>
          <a:lstStyle/>
          <a:p>
            <a:pPr algn="ctr"/>
            <a:r>
              <a:rPr lang="en-US" sz="2200" b="1" smtClean="0">
                <a:solidFill>
                  <a:srgbClr val="0000FF"/>
                </a:solidFill>
              </a:rPr>
              <a:t>Sơ đồ mặt cắt khái quát các vùng biển Việt Nam</a:t>
            </a:r>
            <a:endParaRPr lang="en-US" sz="2200" b="1">
              <a:solidFill>
                <a:srgbClr val="0000FF"/>
              </a:solidFill>
            </a:endParaRPr>
          </a:p>
        </p:txBody>
      </p:sp>
      <p:graphicFrame>
        <p:nvGraphicFramePr>
          <p:cNvPr id="8" name="Table 7"/>
          <p:cNvGraphicFramePr>
            <a:graphicFrameLocks noGrp="1"/>
          </p:cNvGraphicFramePr>
          <p:nvPr/>
        </p:nvGraphicFramePr>
        <p:xfrm>
          <a:off x="6353503" y="2412125"/>
          <a:ext cx="5344511" cy="4044696"/>
        </p:xfrm>
        <a:graphic>
          <a:graphicData uri="http://schemas.openxmlformats.org/drawingml/2006/table">
            <a:tbl>
              <a:tblPr/>
              <a:tblGrid>
                <a:gridCol w="660585">
                  <a:extLst>
                    <a:ext uri="{9D8B030D-6E8A-4147-A177-3AD203B41FA5}">
                      <a16:colId xmlns:a16="http://schemas.microsoft.com/office/drawing/2014/main" val="20000"/>
                    </a:ext>
                  </a:extLst>
                </a:gridCol>
                <a:gridCol w="2601103">
                  <a:extLst>
                    <a:ext uri="{9D8B030D-6E8A-4147-A177-3AD203B41FA5}">
                      <a16:colId xmlns:a16="http://schemas.microsoft.com/office/drawing/2014/main" val="20001"/>
                    </a:ext>
                  </a:extLst>
                </a:gridCol>
                <a:gridCol w="2082823">
                  <a:extLst>
                    <a:ext uri="{9D8B030D-6E8A-4147-A177-3AD203B41FA5}">
                      <a16:colId xmlns:a16="http://schemas.microsoft.com/office/drawing/2014/main" val="20002"/>
                    </a:ext>
                  </a:extLst>
                </a:gridCol>
              </a:tblGrid>
              <a:tr h="966886">
                <a:tc>
                  <a:txBody>
                    <a:bodyPr/>
                    <a:lstStyle/>
                    <a:p>
                      <a:pPr algn="ctr">
                        <a:lnSpc>
                          <a:spcPct val="100000"/>
                        </a:lnSpc>
                        <a:spcBef>
                          <a:spcPts val="600"/>
                        </a:spcBef>
                        <a:spcAft>
                          <a:spcPts val="0"/>
                        </a:spcAft>
                      </a:pPr>
                      <a:r>
                        <a:rPr lang="en-US" sz="2800" b="1">
                          <a:solidFill>
                            <a:srgbClr val="000000"/>
                          </a:solidFill>
                          <a:latin typeface="+mn-lt"/>
                          <a:ea typeface="Cambria"/>
                        </a:rPr>
                        <a:t>STT</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0000"/>
                        </a:lnSpc>
                        <a:spcBef>
                          <a:spcPts val="600"/>
                        </a:spcBef>
                        <a:spcAft>
                          <a:spcPts val="0"/>
                        </a:spcAft>
                      </a:pPr>
                      <a:r>
                        <a:rPr lang="en-US" sz="2800" b="1">
                          <a:solidFill>
                            <a:srgbClr val="000000"/>
                          </a:solidFill>
                          <a:latin typeface="+mn-lt"/>
                          <a:ea typeface="Cambria"/>
                        </a:rPr>
                        <a:t>Các vùng biển </a:t>
                      </a:r>
                      <a:endParaRPr lang="en-US" sz="2800" b="1">
                        <a:solidFill>
                          <a:srgbClr val="000000"/>
                        </a:solidFill>
                        <a:latin typeface="+mn-lt"/>
                        <a:ea typeface="Calibri"/>
                      </a:endParaRPr>
                    </a:p>
                    <a:p>
                      <a:pPr algn="ctr">
                        <a:lnSpc>
                          <a:spcPct val="100000"/>
                        </a:lnSpc>
                        <a:spcBef>
                          <a:spcPts val="600"/>
                        </a:spcBef>
                        <a:spcAft>
                          <a:spcPts val="0"/>
                        </a:spcAft>
                      </a:pPr>
                      <a:r>
                        <a:rPr lang="en-US" sz="2800" b="1">
                          <a:solidFill>
                            <a:srgbClr val="000000"/>
                          </a:solidFill>
                          <a:latin typeface="+mn-lt"/>
                          <a:ea typeface="Cambria"/>
                        </a:rPr>
                        <a:t>của Việt Nam ở Biển Đông</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0000"/>
                        </a:lnSpc>
                        <a:spcBef>
                          <a:spcPts val="600"/>
                        </a:spcBef>
                        <a:spcAft>
                          <a:spcPts val="0"/>
                        </a:spcAft>
                      </a:pPr>
                      <a:r>
                        <a:rPr lang="en-US" sz="2800" b="1">
                          <a:solidFill>
                            <a:srgbClr val="000000"/>
                          </a:solidFill>
                          <a:latin typeface="+mn-lt"/>
                          <a:ea typeface="Cambria"/>
                        </a:rPr>
                        <a:t>Mở rộng (km)</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416669">
                <a:tc>
                  <a:txBody>
                    <a:bodyPr/>
                    <a:lstStyle/>
                    <a:p>
                      <a:pPr algn="just">
                        <a:lnSpc>
                          <a:spcPct val="120000"/>
                        </a:lnSpc>
                        <a:spcBef>
                          <a:spcPts val="600"/>
                        </a:spcBef>
                        <a:spcAft>
                          <a:spcPts val="0"/>
                        </a:spcAft>
                      </a:pPr>
                      <a:r>
                        <a:rPr lang="en-US" sz="2800" b="1">
                          <a:solidFill>
                            <a:srgbClr val="000000"/>
                          </a:solidFill>
                          <a:latin typeface="+mn-lt"/>
                          <a:ea typeface="Cambria"/>
                        </a:rPr>
                        <a:t>1</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Bef>
                          <a:spcPts val="600"/>
                        </a:spcBef>
                        <a:spcAft>
                          <a:spcPts val="0"/>
                        </a:spcAft>
                      </a:pPr>
                      <a:r>
                        <a:rPr lang="en-US" sz="2800" b="1">
                          <a:solidFill>
                            <a:srgbClr val="000000"/>
                          </a:solidFill>
                          <a:latin typeface="+mn-lt"/>
                          <a:ea typeface="Cambria"/>
                        </a:rPr>
                        <a:t>Lãnh hải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20000"/>
                        </a:lnSpc>
                        <a:spcBef>
                          <a:spcPts val="600"/>
                        </a:spcBef>
                        <a:spcAft>
                          <a:spcPts val="0"/>
                        </a:spcAft>
                      </a:pP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r h="416669">
                <a:tc>
                  <a:txBody>
                    <a:bodyPr/>
                    <a:lstStyle/>
                    <a:p>
                      <a:pPr algn="just">
                        <a:lnSpc>
                          <a:spcPct val="120000"/>
                        </a:lnSpc>
                        <a:spcBef>
                          <a:spcPts val="600"/>
                        </a:spcBef>
                        <a:spcAft>
                          <a:spcPts val="0"/>
                        </a:spcAft>
                      </a:pPr>
                      <a:r>
                        <a:rPr lang="en-US" sz="2800" b="1">
                          <a:solidFill>
                            <a:srgbClr val="000000"/>
                          </a:solidFill>
                          <a:latin typeface="+mn-lt"/>
                          <a:ea typeface="Cambria"/>
                        </a:rPr>
                        <a:t>2</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800" b="1">
                          <a:solidFill>
                            <a:srgbClr val="000000"/>
                          </a:solidFill>
                          <a:latin typeface="+mn-lt"/>
                          <a:ea typeface="Cambria"/>
                        </a:rPr>
                        <a:t>Vùng tiếp giáp lãnh hải</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416669">
                <a:tc>
                  <a:txBody>
                    <a:bodyPr/>
                    <a:lstStyle/>
                    <a:p>
                      <a:pPr algn="just">
                        <a:lnSpc>
                          <a:spcPct val="120000"/>
                        </a:lnSpc>
                        <a:spcBef>
                          <a:spcPts val="600"/>
                        </a:spcBef>
                        <a:spcAft>
                          <a:spcPts val="0"/>
                        </a:spcAft>
                      </a:pPr>
                      <a:r>
                        <a:rPr lang="en-US" sz="2800" b="1">
                          <a:solidFill>
                            <a:srgbClr val="000000"/>
                          </a:solidFill>
                          <a:latin typeface="+mn-lt"/>
                          <a:ea typeface="Cambria"/>
                        </a:rPr>
                        <a:t>3</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20000"/>
                        </a:lnSpc>
                        <a:spcBef>
                          <a:spcPts val="600"/>
                        </a:spcBef>
                        <a:spcAft>
                          <a:spcPts val="0"/>
                        </a:spcAft>
                      </a:pPr>
                      <a:r>
                        <a:rPr lang="en-US" sz="2800" b="1">
                          <a:solidFill>
                            <a:srgbClr val="000000"/>
                          </a:solidFill>
                          <a:latin typeface="+mn-lt"/>
                          <a:ea typeface="Cambria"/>
                        </a:rPr>
                        <a:t>Vùng đặc quyền kinh tế</a:t>
                      </a: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20000"/>
                        </a:lnSpc>
                        <a:spcBef>
                          <a:spcPts val="600"/>
                        </a:spcBef>
                        <a:spcAft>
                          <a:spcPts val="0"/>
                        </a:spcAft>
                      </a:pPr>
                      <a:endParaRPr lang="en-US" sz="28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3"/>
                  </a:ext>
                </a:extLst>
              </a:tr>
            </a:tbl>
          </a:graphicData>
        </a:graphic>
      </p:graphicFrame>
      <p:sp>
        <p:nvSpPr>
          <p:cNvPr id="9" name="TextBox 8"/>
          <p:cNvSpPr txBox="1"/>
          <p:nvPr/>
        </p:nvSpPr>
        <p:spPr>
          <a:xfrm>
            <a:off x="9680028" y="3815256"/>
            <a:ext cx="1876096" cy="523220"/>
          </a:xfrm>
          <a:prstGeom prst="rect">
            <a:avLst/>
          </a:prstGeom>
          <a:noFill/>
        </p:spPr>
        <p:txBody>
          <a:bodyPr wrap="square" rtlCol="0">
            <a:spAutoFit/>
          </a:bodyPr>
          <a:lstStyle/>
          <a:p>
            <a:r>
              <a:rPr lang="en-US" sz="2800" b="1" smtClean="0">
                <a:solidFill>
                  <a:srgbClr val="000000"/>
                </a:solidFill>
                <a:ea typeface="Cambria"/>
              </a:rPr>
              <a:t>22,224</a:t>
            </a:r>
            <a:endParaRPr lang="en-US" sz="2800" b="1" smtClean="0">
              <a:solidFill>
                <a:srgbClr val="000000"/>
              </a:solidFill>
              <a:ea typeface="Calibri"/>
            </a:endParaRPr>
          </a:p>
        </p:txBody>
      </p:sp>
      <p:sp>
        <p:nvSpPr>
          <p:cNvPr id="10" name="TextBox 9"/>
          <p:cNvSpPr txBox="1"/>
          <p:nvPr/>
        </p:nvSpPr>
        <p:spPr>
          <a:xfrm>
            <a:off x="9659002" y="4614062"/>
            <a:ext cx="1876096" cy="523220"/>
          </a:xfrm>
          <a:prstGeom prst="rect">
            <a:avLst/>
          </a:prstGeom>
          <a:noFill/>
        </p:spPr>
        <p:txBody>
          <a:bodyPr wrap="square" rtlCol="0">
            <a:spAutoFit/>
          </a:bodyPr>
          <a:lstStyle/>
          <a:p>
            <a:r>
              <a:rPr lang="en-US" sz="2800" b="1" smtClean="0">
                <a:solidFill>
                  <a:srgbClr val="000000"/>
                </a:solidFill>
                <a:ea typeface="Cambria"/>
              </a:rPr>
              <a:t>22,224</a:t>
            </a:r>
            <a:endParaRPr lang="en-US" sz="2800" b="1" smtClean="0">
              <a:solidFill>
                <a:srgbClr val="000000"/>
              </a:solidFill>
              <a:ea typeface="Calibri"/>
            </a:endParaRPr>
          </a:p>
        </p:txBody>
      </p:sp>
      <p:sp>
        <p:nvSpPr>
          <p:cNvPr id="11" name="TextBox 10"/>
          <p:cNvSpPr txBox="1"/>
          <p:nvPr/>
        </p:nvSpPr>
        <p:spPr>
          <a:xfrm>
            <a:off x="9632731" y="5612524"/>
            <a:ext cx="1497724" cy="523220"/>
          </a:xfrm>
          <a:prstGeom prst="rect">
            <a:avLst/>
          </a:prstGeom>
          <a:noFill/>
        </p:spPr>
        <p:txBody>
          <a:bodyPr wrap="square" rtlCol="0">
            <a:spAutoFit/>
          </a:bodyPr>
          <a:lstStyle/>
          <a:p>
            <a:r>
              <a:rPr lang="en-US" sz="2800" b="1" smtClean="0">
                <a:solidFill>
                  <a:srgbClr val="000000"/>
                </a:solidFill>
                <a:ea typeface="Cambria"/>
              </a:rPr>
              <a:t>370,4</a:t>
            </a:r>
            <a:endParaRPr lang="en-US" sz="2800" b="1" smtClean="0">
              <a:solidFill>
                <a:srgbClr val="000000"/>
              </a:solidFill>
              <a:ea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1000"/>
                                        <p:tgtEl>
                                          <p:spTgt spid="3"/>
                                        </p:tgtEl>
                                      </p:cBhvr>
                                    </p:animEffect>
                                  </p:childTnLst>
                                </p:cTn>
                              </p:par>
                              <p:par>
                                <p:cTn id="11" presetID="8"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1000"/>
                                        <p:tgtEl>
                                          <p:spTgt spid="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1000"/>
                                        <p:tgtEl>
                                          <p:spTgt spid="7"/>
                                        </p:tgtEl>
                                      </p:cBhvr>
                                    </p:animEffect>
                                  </p:childTnLst>
                                </p:cTn>
                              </p:par>
                              <p:par>
                                <p:cTn id="17" presetID="8"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amond(in)">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amond(in)">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amond(in)">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EC019E-DB8B-44A6-A2F1-7C3563E99D71}"/>
              </a:ext>
            </a:extLst>
          </p:cNvPr>
          <p:cNvSpPr txBox="1"/>
          <p:nvPr/>
        </p:nvSpPr>
        <p:spPr>
          <a:xfrm>
            <a:off x="567559" y="2022447"/>
            <a:ext cx="11261695" cy="4616648"/>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indent="180340" algn="just">
              <a:lnSpc>
                <a:spcPct val="150000"/>
              </a:lnSpc>
              <a:spcAft>
                <a:spcPts val="0"/>
              </a:spcAft>
              <a:tabLst>
                <a:tab pos="180340" algn="l"/>
                <a:tab pos="450215" algn="l"/>
              </a:tabLst>
            </a:pP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Thiết</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kế</a:t>
            </a:r>
            <a:r>
              <a:rPr lang="en-US" sz="2800" b="1" i="1" dirty="0">
                <a:solidFill>
                  <a:srgbClr val="0000FF"/>
                </a:solidFill>
                <a:ea typeface="Cambria" panose="02040503050406030204" pitchFamily="18" charset="0"/>
                <a:cs typeface="Arial" panose="020B0604020202020204" pitchFamily="34" charset="0"/>
              </a:rPr>
              <a:t> 1 </a:t>
            </a:r>
            <a:r>
              <a:rPr lang="en-US" sz="2800" b="1" i="1" dirty="0" smtClean="0">
                <a:solidFill>
                  <a:srgbClr val="0000FF"/>
                </a:solidFill>
                <a:ea typeface="Cambria" panose="02040503050406030204" pitchFamily="18" charset="0"/>
                <a:cs typeface="Arial" panose="020B0604020202020204" pitchFamily="34" charset="0"/>
              </a:rPr>
              <a:t>POSTER </a:t>
            </a:r>
            <a:r>
              <a:rPr lang="en-US" sz="2800" b="1" i="1" dirty="0" err="1" smtClean="0">
                <a:solidFill>
                  <a:srgbClr val="0000FF"/>
                </a:solidFill>
                <a:ea typeface="Cambria" panose="02040503050406030204" pitchFamily="18" charset="0"/>
                <a:cs typeface="Arial" panose="020B0604020202020204" pitchFamily="34" charset="0"/>
              </a:rPr>
              <a:t>tuyên</a:t>
            </a:r>
            <a:r>
              <a:rPr lang="en-US" sz="2800" b="1" i="1" dirty="0" smtClean="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truyền</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chọn</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một</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trong</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các</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chủ</a:t>
            </a:r>
            <a:r>
              <a:rPr lang="en-US" sz="2800" b="1" i="1" dirty="0">
                <a:solidFill>
                  <a:srgbClr val="0000FF"/>
                </a:solidFill>
                <a:ea typeface="Cambria" panose="02040503050406030204" pitchFamily="18" charset="0"/>
                <a:cs typeface="Arial" panose="020B0604020202020204" pitchFamily="34" charset="0"/>
              </a:rPr>
              <a:t> </a:t>
            </a:r>
            <a:r>
              <a:rPr lang="en-US" sz="2800" b="1" i="1" dirty="0" err="1" smtClean="0">
                <a:solidFill>
                  <a:srgbClr val="0000FF"/>
                </a:solidFill>
                <a:ea typeface="Cambria" panose="02040503050406030204" pitchFamily="18" charset="0"/>
                <a:cs typeface="Arial" panose="020B0604020202020204" pitchFamily="34" charset="0"/>
              </a:rPr>
              <a:t>đề</a:t>
            </a:r>
            <a:r>
              <a:rPr lang="en-US" sz="2800" b="1" i="1" dirty="0" smtClean="0">
                <a:solidFill>
                  <a:srgbClr val="0000FF"/>
                </a:solidFill>
                <a:ea typeface="Cambria" panose="02040503050406030204" pitchFamily="18" charset="0"/>
                <a:cs typeface="Arial" panose="020B0604020202020204" pitchFamily="34" charset="0"/>
              </a:rPr>
              <a:t> </a:t>
            </a:r>
            <a:r>
              <a:rPr lang="en-US" sz="2800" b="1" i="1" dirty="0" err="1" smtClean="0">
                <a:solidFill>
                  <a:srgbClr val="0000FF"/>
                </a:solidFill>
                <a:ea typeface="Cambria" panose="02040503050406030204" pitchFamily="18" charset="0"/>
                <a:cs typeface="Arial" panose="020B0604020202020204" pitchFamily="34" charset="0"/>
              </a:rPr>
              <a:t>sau</a:t>
            </a:r>
            <a:r>
              <a:rPr lang="en-US" sz="2800" b="1" i="1" dirty="0" smtClean="0">
                <a:solidFill>
                  <a:srgbClr val="0000FF"/>
                </a:solidFill>
                <a:ea typeface="Cambria" panose="02040503050406030204" pitchFamily="18" charset="0"/>
                <a:cs typeface="Arial" panose="020B0604020202020204" pitchFamily="34" charset="0"/>
              </a:rPr>
              <a:t> </a:t>
            </a:r>
            <a:r>
              <a:rPr lang="en-US" sz="2800" b="1" i="1" dirty="0" err="1" smtClean="0">
                <a:solidFill>
                  <a:srgbClr val="0000FF"/>
                </a:solidFill>
                <a:ea typeface="Cambria" panose="02040503050406030204" pitchFamily="18" charset="0"/>
                <a:cs typeface="Arial" panose="020B0604020202020204" pitchFamily="34" charset="0"/>
              </a:rPr>
              <a:t>đây</a:t>
            </a:r>
            <a:r>
              <a:rPr lang="en-US" sz="2800" b="1" i="1" dirty="0" smtClean="0">
                <a:solidFill>
                  <a:srgbClr val="0000FF"/>
                </a:solidFill>
                <a:ea typeface="Cambria" panose="02040503050406030204" pitchFamily="18" charset="0"/>
                <a:cs typeface="Arial" panose="020B0604020202020204" pitchFamily="34" charset="0"/>
              </a:rPr>
              <a:t>:</a:t>
            </a:r>
            <a:endParaRPr lang="en-US" sz="2800" b="1" i="1" dirty="0">
              <a:solidFill>
                <a:srgbClr val="0000FF"/>
              </a:solidFill>
              <a:ea typeface="Times New Roman" panose="02020603050405020304" pitchFamily="18" charset="0"/>
              <a:cs typeface="Arial" panose="020B0604020202020204" pitchFamily="34" charset="0"/>
            </a:endParaRPr>
          </a:p>
          <a:p>
            <a:pPr indent="180340" algn="just">
              <a:lnSpc>
                <a:spcPct val="150000"/>
              </a:lnSpc>
              <a:spcAft>
                <a:spcPts val="0"/>
              </a:spcAft>
              <a:tabLst>
                <a:tab pos="180340" algn="l"/>
                <a:tab pos="450215" algn="l"/>
              </a:tabLst>
            </a:pP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Chủ</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quyền</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vùng</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biển</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Việt</a:t>
            </a:r>
            <a:r>
              <a:rPr lang="en-US" sz="2800" b="1" i="1" dirty="0">
                <a:solidFill>
                  <a:srgbClr val="0000FF"/>
                </a:solidFill>
                <a:ea typeface="Cambria" panose="02040503050406030204" pitchFamily="18" charset="0"/>
                <a:cs typeface="Arial" panose="020B0604020202020204" pitchFamily="34" charset="0"/>
              </a:rPr>
              <a:t> Nam</a:t>
            </a:r>
            <a:endParaRPr lang="en-US" sz="2800" b="1" i="1" dirty="0">
              <a:solidFill>
                <a:srgbClr val="0000FF"/>
              </a:solidFill>
              <a:ea typeface="Times New Roman" panose="02020603050405020304" pitchFamily="18" charset="0"/>
              <a:cs typeface="Arial" panose="020B0604020202020204" pitchFamily="34" charset="0"/>
            </a:endParaRPr>
          </a:p>
          <a:p>
            <a:pPr indent="180340" algn="just">
              <a:lnSpc>
                <a:spcPct val="150000"/>
              </a:lnSpc>
              <a:spcAft>
                <a:spcPts val="0"/>
              </a:spcAft>
              <a:tabLst>
                <a:tab pos="180340" algn="l"/>
                <a:tab pos="450215" algn="l"/>
              </a:tabLst>
            </a:pP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Tài</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nguyên</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biển</a:t>
            </a:r>
            <a:r>
              <a:rPr lang="en-US" sz="2800" b="1" i="1" dirty="0">
                <a:solidFill>
                  <a:srgbClr val="0000FF"/>
                </a:solidFill>
                <a:ea typeface="Cambria" panose="02040503050406030204" pitchFamily="18" charset="0"/>
                <a:cs typeface="Arial" panose="020B0604020202020204" pitchFamily="34" charset="0"/>
              </a:rPr>
              <a:t> </a:t>
            </a:r>
            <a:r>
              <a:rPr lang="en-US" sz="2800" b="1" i="1" dirty="0" err="1">
                <a:solidFill>
                  <a:srgbClr val="0000FF"/>
                </a:solidFill>
                <a:ea typeface="Cambria" panose="02040503050406030204" pitchFamily="18" charset="0"/>
                <a:cs typeface="Arial" panose="020B0604020202020204" pitchFamily="34" charset="0"/>
              </a:rPr>
              <a:t>Việt</a:t>
            </a:r>
            <a:r>
              <a:rPr lang="en-US" sz="2800" b="1" i="1" dirty="0">
                <a:solidFill>
                  <a:srgbClr val="0000FF"/>
                </a:solidFill>
                <a:ea typeface="Cambria" panose="02040503050406030204" pitchFamily="18" charset="0"/>
                <a:cs typeface="Arial" panose="020B0604020202020204" pitchFamily="34" charset="0"/>
              </a:rPr>
              <a:t> Nam</a:t>
            </a:r>
            <a:endParaRPr lang="en-US" sz="2800" b="1" i="1" dirty="0">
              <a:solidFill>
                <a:srgbClr val="0000FF"/>
              </a:solidFill>
              <a:ea typeface="Times New Roman" panose="02020603050405020304" pitchFamily="18" charset="0"/>
              <a:cs typeface="Arial" panose="020B0604020202020204" pitchFamily="34" charset="0"/>
            </a:endParaRPr>
          </a:p>
          <a:p>
            <a:pPr>
              <a:lnSpc>
                <a:spcPct val="150000"/>
              </a:lnSpc>
            </a:pP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Tiêu</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chí</a:t>
            </a:r>
            <a:r>
              <a:rPr lang="en-US" sz="2800" b="1" i="1" dirty="0">
                <a:solidFill>
                  <a:srgbClr val="0000FF"/>
                </a:solidFill>
                <a:cs typeface="Arial" panose="020B0604020202020204" pitchFamily="34" charset="0"/>
              </a:rPr>
              <a:t>:</a:t>
            </a:r>
          </a:p>
          <a:p>
            <a:pPr>
              <a:lnSpc>
                <a:spcPct val="150000"/>
              </a:lnSpc>
            </a:pP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Độ</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dài</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không</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quá</a:t>
            </a:r>
            <a:r>
              <a:rPr lang="en-US" sz="2800" b="1" i="1" dirty="0">
                <a:solidFill>
                  <a:srgbClr val="0000FF"/>
                </a:solidFill>
                <a:cs typeface="Arial" panose="020B0604020202020204" pitchFamily="34" charset="0"/>
              </a:rPr>
              <a:t> 20 </a:t>
            </a:r>
            <a:r>
              <a:rPr lang="en-US" sz="2800" b="1" i="1" dirty="0" err="1">
                <a:solidFill>
                  <a:srgbClr val="0000FF"/>
                </a:solidFill>
                <a:cs typeface="Arial" panose="020B0604020202020204" pitchFamily="34" charset="0"/>
              </a:rPr>
              <a:t>từ</a:t>
            </a:r>
            <a:endParaRPr lang="en-US" sz="2800" b="1" i="1" dirty="0">
              <a:solidFill>
                <a:srgbClr val="0000FF"/>
              </a:solidFill>
              <a:cs typeface="Arial" panose="020B0604020202020204" pitchFamily="34" charset="0"/>
            </a:endParaRPr>
          </a:p>
          <a:p>
            <a:pPr>
              <a:lnSpc>
                <a:spcPct val="150000"/>
              </a:lnSpc>
            </a:pP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Có</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âm</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điệu</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tính</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nhạc</a:t>
            </a:r>
            <a:endParaRPr lang="en-US" sz="2800" b="1" i="1" dirty="0">
              <a:solidFill>
                <a:srgbClr val="0000FF"/>
              </a:solidFill>
              <a:cs typeface="Arial" panose="020B0604020202020204" pitchFamily="34" charset="0"/>
            </a:endParaRPr>
          </a:p>
          <a:p>
            <a:pPr>
              <a:lnSpc>
                <a:spcPct val="150000"/>
              </a:lnSpc>
            </a:pP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Làm</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trên</a:t>
            </a:r>
            <a:r>
              <a:rPr lang="en-US" sz="2800" b="1" i="1" dirty="0">
                <a:solidFill>
                  <a:srgbClr val="0000FF"/>
                </a:solidFill>
                <a:cs typeface="Arial" panose="020B0604020202020204" pitchFamily="34" charset="0"/>
              </a:rPr>
              <a:t> A4, </a:t>
            </a:r>
            <a:r>
              <a:rPr lang="en-US" sz="2800" b="1" i="1" dirty="0" err="1">
                <a:solidFill>
                  <a:srgbClr val="0000FF"/>
                </a:solidFill>
                <a:cs typeface="Arial" panose="020B0604020202020204" pitchFamily="34" charset="0"/>
              </a:rPr>
              <a:t>trang</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trí</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màu</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sắc</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kiểu</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chữ</a:t>
            </a:r>
            <a:r>
              <a:rPr lang="en-US" sz="2800" b="1" i="1" dirty="0">
                <a:solidFill>
                  <a:srgbClr val="0000FF"/>
                </a:solidFill>
                <a:cs typeface="Arial" panose="020B0604020202020204" pitchFamily="34" charset="0"/>
              </a:rPr>
              <a:t> </a:t>
            </a:r>
            <a:r>
              <a:rPr lang="en-US" sz="2800" b="1" i="1" dirty="0" err="1">
                <a:solidFill>
                  <a:srgbClr val="0000FF"/>
                </a:solidFill>
                <a:cs typeface="Arial" panose="020B0604020202020204" pitchFamily="34" charset="0"/>
              </a:rPr>
              <a:t>ấn</a:t>
            </a:r>
            <a:r>
              <a:rPr lang="en-US" sz="2800" b="1" i="1" dirty="0">
                <a:solidFill>
                  <a:srgbClr val="0000FF"/>
                </a:solidFill>
                <a:cs typeface="Arial" panose="020B0604020202020204" pitchFamily="34" charset="0"/>
              </a:rPr>
              <a:t> </a:t>
            </a:r>
            <a:r>
              <a:rPr lang="en-US" sz="2800" b="1" i="1" dirty="0" err="1" smtClean="0">
                <a:solidFill>
                  <a:srgbClr val="0000FF"/>
                </a:solidFill>
                <a:cs typeface="Arial" panose="020B0604020202020204" pitchFamily="34" charset="0"/>
              </a:rPr>
              <a:t>tượng</a:t>
            </a:r>
            <a:endParaRPr lang="en-US" sz="3100" b="1" i="1" dirty="0">
              <a:solidFill>
                <a:srgbClr val="0000FF"/>
              </a:solidFill>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F68BB355-5C8D-43B4-82D5-2C7425B13782}"/>
              </a:ext>
            </a:extLst>
          </p:cNvPr>
          <p:cNvSpPr txBox="1"/>
          <p:nvPr/>
        </p:nvSpPr>
        <p:spPr>
          <a:xfrm>
            <a:off x="5595257" y="331228"/>
            <a:ext cx="6233997" cy="144655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400" b="1" dirty="0" smtClean="0">
                <a:solidFill>
                  <a:srgbClr val="FF0000"/>
                </a:solidFill>
                <a:latin typeface="Tahoma" pitchFamily="34" charset="0"/>
                <a:ea typeface="Tahoma" pitchFamily="34" charset="0"/>
                <a:cs typeface="Tahoma" pitchFamily="34" charset="0"/>
              </a:rPr>
              <a:t>THIẾT KẾ POSTER TUYÊN TRUYỀN</a:t>
            </a:r>
            <a:endParaRPr lang="en-US" sz="4400" b="1" dirty="0">
              <a:solidFill>
                <a:srgbClr val="FF0000"/>
              </a:solidFill>
              <a:latin typeface="Tahoma" pitchFamily="34" charset="0"/>
              <a:ea typeface="Tahoma" pitchFamily="34" charset="0"/>
              <a:cs typeface="Tahoma" pitchFamily="34" charset="0"/>
            </a:endParaRPr>
          </a:p>
        </p:txBody>
      </p:sp>
      <p:pic>
        <p:nvPicPr>
          <p:cNvPr id="11" name="Picture 10">
            <a:extLst>
              <a:ext uri="{FF2B5EF4-FFF2-40B4-BE49-F238E27FC236}">
                <a16:creationId xmlns:a16="http://schemas.microsoft.com/office/drawing/2014/main" id="{8550F291-9945-4E56-87D3-76C87DB219FA}"/>
              </a:ext>
            </a:extLst>
          </p:cNvPr>
          <p:cNvPicPr>
            <a:picLocks noChangeAspect="1"/>
          </p:cNvPicPr>
          <p:nvPr/>
        </p:nvPicPr>
        <p:blipFill>
          <a:blip r:embed="rId3"/>
          <a:stretch>
            <a:fillRect/>
          </a:stretch>
        </p:blipFill>
        <p:spPr>
          <a:xfrm>
            <a:off x="3970117" y="488884"/>
            <a:ext cx="1374394" cy="1382244"/>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47298" y="31532"/>
            <a:ext cx="3767959" cy="846382"/>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smtClean="0">
                <a:ln w="11430"/>
                <a:solidFill>
                  <a:schemeClr val="accent4">
                    <a:lumMod val="50000"/>
                  </a:schemeClr>
                </a:solidFill>
                <a:latin typeface="Arial" pitchFamily="34" charset="0"/>
                <a:cs typeface="Arial" pitchFamily="34" charset="0"/>
              </a:rPr>
              <a:t>VỀ NHÀ</a:t>
            </a:r>
            <a:endParaRPr lang="en-US" sz="4700" b="1" u="sng" dirty="0">
              <a:ln w="11430"/>
              <a:solidFill>
                <a:schemeClr val="accent4">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309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658104" y="2415261"/>
            <a:ext cx="9445781"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658104" y="2472452"/>
            <a:ext cx="9445781"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1326878" y="2647132"/>
            <a:ext cx="10072913" cy="1856919"/>
          </a:xfrm>
          <a:prstGeom prst="rect">
            <a:avLst/>
          </a:prstGeom>
        </p:spPr>
        <p:txBody>
          <a:bodyPr wrap="square" lIns="91438" tIns="45719" rIns="91438" bIns="45719">
            <a:spAutoFit/>
          </a:bodyPr>
          <a:lstStyle/>
          <a:p>
            <a:pPr algn="ctr">
              <a:defRPr/>
            </a:pPr>
            <a:r>
              <a:rPr lang="en-US" altLang="zh-CN" sz="115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115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640443" y="5005551"/>
            <a:ext cx="9445781"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640443" y="5062739"/>
            <a:ext cx="9445781"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658104" y="4807847"/>
            <a:ext cx="9413149" cy="338554"/>
            <a:chOff x="2992618" y="3469364"/>
            <a:chExt cx="6358413" cy="178980"/>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7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6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9121739" y="367999"/>
            <a:ext cx="769231" cy="895773"/>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699427" y="504737"/>
            <a:ext cx="1358560" cy="1414152"/>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45721" y="5165463"/>
            <a:ext cx="1110039" cy="1692541"/>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509008" y="4807861"/>
            <a:ext cx="1020141" cy="120983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500" y="419100"/>
            <a:ext cx="11303000" cy="6019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b="1" dirty="0" err="1" smtClean="0">
                <a:solidFill>
                  <a:schemeClr val="bg1"/>
                </a:solidFill>
              </a:rPr>
              <a:t>Câu</a:t>
            </a:r>
            <a:r>
              <a:rPr lang="en-US" sz="4000" b="1" dirty="0" smtClean="0">
                <a:solidFill>
                  <a:schemeClr val="bg1"/>
                </a:solidFill>
              </a:rPr>
              <a:t> 5</a:t>
            </a:r>
            <a:r>
              <a:rPr lang="en-US" sz="4000" b="1" smtClean="0">
                <a:solidFill>
                  <a:schemeClr val="bg1"/>
                </a:solidFill>
              </a:rPr>
              <a:t>. Địa hình bờ biển nước ta có những dạng nào?</a:t>
            </a:r>
            <a:endParaRPr lang="en-US" sz="4000" b="1" dirty="0" smtClean="0">
              <a:solidFill>
                <a:schemeClr val="bg1"/>
              </a:solidFill>
            </a:endParaRPr>
          </a:p>
        </p:txBody>
      </p:sp>
      <p:sp>
        <p:nvSpPr>
          <p:cNvPr id="50" name="Snip Diagonal Corner Rectangle 49"/>
          <p:cNvSpPr/>
          <p:nvPr/>
        </p:nvSpPr>
        <p:spPr>
          <a:xfrm>
            <a:off x="2484657" y="3818238"/>
            <a:ext cx="7301519" cy="124232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just" fontAlgn="auto">
              <a:lnSpc>
                <a:spcPct val="100000"/>
              </a:lnSpc>
              <a:spcBef>
                <a:spcPts val="0"/>
              </a:spcBef>
              <a:spcAft>
                <a:spcPts val="0"/>
              </a:spcAft>
              <a:buClrTx/>
              <a:buSzTx/>
              <a:buFontTx/>
              <a:buNone/>
              <a:tabLst/>
              <a:defRPr/>
            </a:pPr>
            <a:r>
              <a:rPr lang="en-US" sz="3500" b="1" dirty="0" err="1">
                <a:solidFill>
                  <a:schemeClr val="bg1"/>
                </a:solidFill>
              </a:rPr>
              <a:t>Đáp</a:t>
            </a:r>
            <a:r>
              <a:rPr lang="en-US" sz="3500" b="1" dirty="0">
                <a:solidFill>
                  <a:schemeClr val="bg1"/>
                </a:solidFill>
              </a:rPr>
              <a:t> </a:t>
            </a:r>
            <a:r>
              <a:rPr lang="en-US" sz="3500" b="1" dirty="0" err="1" smtClean="0">
                <a:solidFill>
                  <a:schemeClr val="bg1"/>
                </a:solidFill>
              </a:rPr>
              <a:t>án</a:t>
            </a:r>
            <a:r>
              <a:rPr lang="en-US" sz="3500" b="1" smtClean="0">
                <a:solidFill>
                  <a:schemeClr val="bg1"/>
                </a:solidFill>
              </a:rPr>
              <a:t>: Địa hình bờ biển bồi tụ và mài mòn.</a:t>
            </a:r>
            <a:endParaRPr lang="en-US" sz="35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389797"/>
            <a:ext cx="2686050" cy="1468203"/>
          </a:xfrm>
          <a:prstGeom prst="rect">
            <a:avLst/>
          </a:prstGeom>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just" fontAlgn="auto">
              <a:lnSpc>
                <a:spcPct val="100000"/>
              </a:lnSpc>
              <a:spcBef>
                <a:spcPts val="0"/>
              </a:spcBef>
              <a:spcAft>
                <a:spcPts val="0"/>
              </a:spcAft>
              <a:buClrTx/>
              <a:buSzTx/>
              <a:buFontTx/>
              <a:buNone/>
              <a:tabLst/>
              <a:defRPr/>
            </a:pPr>
            <a:r>
              <a:rPr lang="en-US" sz="4000" b="1" dirty="0" err="1" smtClean="0">
                <a:solidFill>
                  <a:schemeClr val="bg1"/>
                </a:solidFill>
              </a:rPr>
              <a:t>Câu</a:t>
            </a:r>
            <a:r>
              <a:rPr lang="en-US" sz="4000" b="1" dirty="0" smtClean="0">
                <a:solidFill>
                  <a:schemeClr val="bg1"/>
                </a:solidFill>
              </a:rPr>
              <a:t> 6</a:t>
            </a:r>
            <a:r>
              <a:rPr lang="en-US" sz="4000" b="1" smtClean="0">
                <a:solidFill>
                  <a:schemeClr val="bg1"/>
                </a:solidFill>
              </a:rPr>
              <a:t>. Hòn đảo có diện tích lớn nhất nước ta có tên là gì?</a:t>
            </a:r>
            <a:endParaRPr lang="en-US" sz="4000" b="1" dirty="0" smtClean="0">
              <a:solidFill>
                <a:schemeClr val="bg1"/>
              </a:solidFill>
            </a:endParaRPr>
          </a:p>
        </p:txBody>
      </p:sp>
      <p:sp>
        <p:nvSpPr>
          <p:cNvPr id="50" name="Snip Diagonal Corner Rectangle 49"/>
          <p:cNvSpPr/>
          <p:nvPr/>
        </p:nvSpPr>
        <p:spPr>
          <a:xfrm>
            <a:off x="2829696" y="3731744"/>
            <a:ext cx="5931243" cy="123567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500" b="1" dirty="0" err="1">
                <a:solidFill>
                  <a:schemeClr val="bg1"/>
                </a:solidFill>
              </a:rPr>
              <a:t>Đáp</a:t>
            </a:r>
            <a:r>
              <a:rPr lang="en-US" sz="3500" b="1" dirty="0">
                <a:solidFill>
                  <a:schemeClr val="bg1"/>
                </a:solidFill>
              </a:rPr>
              <a:t> </a:t>
            </a:r>
            <a:r>
              <a:rPr lang="en-US" sz="3500" b="1" dirty="0" err="1" smtClean="0">
                <a:solidFill>
                  <a:schemeClr val="bg1"/>
                </a:solidFill>
              </a:rPr>
              <a:t>án</a:t>
            </a:r>
            <a:r>
              <a:rPr lang="en-US" sz="3500" b="1" smtClean="0">
                <a:solidFill>
                  <a:schemeClr val="bg1"/>
                </a:solidFill>
              </a:rPr>
              <a:t>: Phú Quốc</a:t>
            </a:r>
            <a:endParaRPr lang="en-US" sz="35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389797"/>
            <a:ext cx="2800350" cy="1468203"/>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75F295B-4E73-4941-B32D-88CC9D779356}"/>
              </a:ext>
            </a:extLst>
          </p:cNvPr>
          <p:cNvPicPr>
            <a:picLocks noChangeAspect="1"/>
          </p:cNvPicPr>
          <p:nvPr/>
        </p:nvPicPr>
        <p:blipFill rotWithShape="1">
          <a:blip r:embed="rId3"/>
          <a:srcRect b="461"/>
          <a:stretch/>
        </p:blipFill>
        <p:spPr>
          <a:xfrm>
            <a:off x="20" y="962"/>
            <a:ext cx="12191980" cy="6856719"/>
          </a:xfrm>
          <a:prstGeom prst="rect">
            <a:avLst/>
          </a:prstGeom>
        </p:spPr>
      </p:pic>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4"/>
          <a:stretch>
            <a:fillRect/>
          </a:stretch>
        </p:blipFill>
        <p:spPr>
          <a:xfrm>
            <a:off x="145914" y="3448413"/>
            <a:ext cx="2071755" cy="2071755"/>
          </a:xfrm>
          <a:prstGeom prst="rect">
            <a:avLst/>
          </a:prstGeom>
        </p:spPr>
      </p:pic>
      <p:sp>
        <p:nvSpPr>
          <p:cNvPr id="8" name="TextBox 7"/>
          <p:cNvSpPr txBox="1"/>
          <p:nvPr/>
        </p:nvSpPr>
        <p:spPr>
          <a:xfrm>
            <a:off x="1069145" y="1172437"/>
            <a:ext cx="10072467" cy="784828"/>
          </a:xfrm>
          <a:prstGeom prst="rect">
            <a:avLst/>
          </a:prstGeom>
          <a:noFill/>
        </p:spPr>
        <p:txBody>
          <a:bodyPr wrap="square" lIns="91438" tIns="45719" rIns="91438" bIns="45719" rtlCol="0">
            <a:spAutoFit/>
          </a:bodyPr>
          <a:lstStyle/>
          <a:p>
            <a:pPr algn="ctr"/>
            <a:r>
              <a:rPr lang="en-US" sz="4500" b="1" smtClean="0">
                <a:solidFill>
                  <a:schemeClr val="bg1"/>
                </a:solidFill>
              </a:rPr>
              <a:t>CHƯƠNG 4. BIỂN ĐẢO VIỆT NAM</a:t>
            </a:r>
            <a:endParaRPr lang="en-US" sz="4500" b="1">
              <a:solidFill>
                <a:schemeClr val="bg1"/>
              </a:solidFill>
            </a:endParaRPr>
          </a:p>
        </p:txBody>
      </p:sp>
      <p:sp>
        <p:nvSpPr>
          <p:cNvPr id="9" name="TextBox 8"/>
          <p:cNvSpPr txBox="1"/>
          <p:nvPr/>
        </p:nvSpPr>
        <p:spPr>
          <a:xfrm>
            <a:off x="1293443" y="1936668"/>
            <a:ext cx="9707880" cy="2169823"/>
          </a:xfrm>
          <a:prstGeom prst="rect">
            <a:avLst/>
          </a:prstGeom>
          <a:noFill/>
        </p:spPr>
        <p:txBody>
          <a:bodyPr wrap="square" lIns="91438" tIns="45719" rIns="91438" bIns="45719" rtlCol="0">
            <a:spAutoFit/>
          </a:bodyPr>
          <a:lstStyle/>
          <a:p>
            <a:pPr algn="ctr"/>
            <a:r>
              <a:rPr lang="en-US" sz="4500" b="1" smtClean="0">
                <a:solidFill>
                  <a:srgbClr val="FFFF00"/>
                </a:solidFill>
                <a:effectLst>
                  <a:outerShdw blurRad="38100" dist="38100" dir="2700000" algn="tl">
                    <a:srgbClr val="000000">
                      <a:alpha val="43137"/>
                    </a:srgbClr>
                  </a:outerShdw>
                </a:effectLst>
              </a:rPr>
              <a:t>Bài 11. Phạm vi Biển Đông. </a:t>
            </a:r>
          </a:p>
          <a:p>
            <a:pPr algn="ctr"/>
            <a:r>
              <a:rPr lang="en-US" sz="4500" b="1" smtClean="0">
                <a:solidFill>
                  <a:srgbClr val="FFFF00"/>
                </a:solidFill>
                <a:effectLst>
                  <a:outerShdw blurRad="38100" dist="38100" dir="2700000" algn="tl">
                    <a:srgbClr val="000000">
                      <a:alpha val="43137"/>
                    </a:srgbClr>
                  </a:outerShdw>
                </a:effectLst>
              </a:rPr>
              <a:t>Vùng biển đảo và đặc điểm tự nhiên vùng biển đảo Việt Nam</a:t>
            </a:r>
            <a:endParaRPr lang="en-US" sz="4500" b="1">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69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ppt_x</p:attrName>
                                        </p:attrNameLst>
                                      </p:cBhvr>
                                      <p:tavLst>
                                        <p:tav tm="0">
                                          <p:val>
                                            <p:strVal val="#ppt_x-.2"/>
                                          </p:val>
                                        </p:tav>
                                        <p:tav tm="100000">
                                          <p:val>
                                            <p:strVal val="#ppt_x"/>
                                          </p:val>
                                        </p:tav>
                                      </p:tavLst>
                                    </p:anim>
                                    <p:anim calcmode="lin" valueType="num">
                                      <p:cBhvr>
                                        <p:cTn id="1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2081</TotalTime>
  <Words>3754</Words>
  <Application>Microsoft Office PowerPoint</Application>
  <PresentationFormat>Widescreen</PresentationFormat>
  <Paragraphs>425</Paragraphs>
  <Slides>67</Slides>
  <Notes>44</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67</vt:i4>
      </vt:variant>
    </vt:vector>
  </HeadingPairs>
  <TitlesOfParts>
    <vt:vector size="83" baseType="lpstr">
      <vt:lpstr>微软雅黑</vt:lpstr>
      <vt:lpstr>等线</vt:lpstr>
      <vt:lpstr>Tahoma</vt:lpstr>
      <vt:lpstr>Cambria</vt:lpstr>
      <vt:lpstr>Didact Gothic</vt:lpstr>
      <vt:lpstr>#9Slide03 Noto Sans</vt:lpstr>
      <vt:lpstr>#9Slide03 Roboto Condensed</vt:lpstr>
      <vt:lpstr>Calibri Light</vt:lpstr>
      <vt:lpstr>宋体</vt:lpstr>
      <vt:lpstr>Times New Roman</vt:lpstr>
      <vt:lpstr>#9Slide03 HelveBold</vt:lpstr>
      <vt:lpstr>Impact MT Std</vt:lpstr>
      <vt:lpstr>Arial</vt:lpstr>
      <vt:lpstr>Calibri</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cp:lastModifiedBy>
  <cp:revision>615</cp:revision>
  <dcterms:created xsi:type="dcterms:W3CDTF">2018-10-29T09:59:25Z</dcterms:created>
  <dcterms:modified xsi:type="dcterms:W3CDTF">2024-04-23T02:11:48Z</dcterms:modified>
</cp:coreProperties>
</file>