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1"/>
  </p:sldMasterIdLst>
  <p:notesMasterIdLst>
    <p:notesMasterId r:id="rId40"/>
  </p:notesMasterIdLst>
  <p:sldIdLst>
    <p:sldId id="333" r:id="rId2"/>
    <p:sldId id="257" r:id="rId3"/>
    <p:sldId id="306" r:id="rId4"/>
    <p:sldId id="258" r:id="rId5"/>
    <p:sldId id="263" r:id="rId6"/>
    <p:sldId id="289" r:id="rId7"/>
    <p:sldId id="307" r:id="rId8"/>
    <p:sldId id="290" r:id="rId9"/>
    <p:sldId id="291" r:id="rId10"/>
    <p:sldId id="292" r:id="rId11"/>
    <p:sldId id="293" r:id="rId12"/>
    <p:sldId id="294" r:id="rId13"/>
    <p:sldId id="308" r:id="rId14"/>
    <p:sldId id="309" r:id="rId15"/>
    <p:sldId id="310" r:id="rId16"/>
    <p:sldId id="300" r:id="rId17"/>
    <p:sldId id="311" r:id="rId18"/>
    <p:sldId id="312" r:id="rId19"/>
    <p:sldId id="313"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Lst>
  <p:sldSz cx="12192000" cy="6858000"/>
  <p:notesSz cx="6858000" cy="9144000"/>
  <p:embeddedFontLs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0C24"/>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8" autoAdjust="0"/>
    <p:restoredTop sz="82745" autoAdjust="0"/>
  </p:normalViewPr>
  <p:slideViewPr>
    <p:cSldViewPr snapToGrid="0">
      <p:cViewPr varScale="1">
        <p:scale>
          <a:sx n="61" d="100"/>
          <a:sy n="61" d="100"/>
        </p:scale>
        <p:origin x="92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9BF97-CCE8-4556-AECF-D3B0ACA3D1B9}" type="slidenum">
              <a:rPr lang="en-US" smtClean="0"/>
              <a:t>14</a:t>
            </a:fld>
            <a:endParaRPr lang="en-US"/>
          </a:p>
        </p:txBody>
      </p:sp>
    </p:spTree>
    <p:extLst>
      <p:ext uri="{BB962C8B-B14F-4D97-AF65-F5344CB8AC3E}">
        <p14:creationId xmlns:p14="http://schemas.microsoft.com/office/powerpoint/2010/main" val="986583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9BF97-CCE8-4556-AECF-D3B0ACA3D1B9}" type="slidenum">
              <a:rPr lang="en-US" smtClean="0"/>
              <a:t>33</a:t>
            </a:fld>
            <a:endParaRPr lang="en-US"/>
          </a:p>
        </p:txBody>
      </p:sp>
    </p:spTree>
    <p:extLst>
      <p:ext uri="{BB962C8B-B14F-4D97-AF65-F5344CB8AC3E}">
        <p14:creationId xmlns:p14="http://schemas.microsoft.com/office/powerpoint/2010/main" val="2553493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9BF97-CCE8-4556-AECF-D3B0ACA3D1B9}" type="slidenum">
              <a:rPr lang="en-US" smtClean="0"/>
              <a:t>36</a:t>
            </a:fld>
            <a:endParaRPr lang="en-US"/>
          </a:p>
        </p:txBody>
      </p:sp>
    </p:spTree>
    <p:extLst>
      <p:ext uri="{BB962C8B-B14F-4D97-AF65-F5344CB8AC3E}">
        <p14:creationId xmlns:p14="http://schemas.microsoft.com/office/powerpoint/2010/main" val="418072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t>9/6/2023</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t>9/6/2023</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t>9/6/2023</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t>9/6/2023</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t>9/6/2023</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t>9/6/2023</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t>9/6/2023</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t>9/6/2023</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t>9/6/2023</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t>9/6/2023</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t>9/6/2023</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t>9/6/2023</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2mate.com - BÀI 1 FULL PHƯƠNG PHÁP VÀ KĨ NĂNG HỌC TẬP MÔN KHOA HỌC TỰ NHIÊN 7  CHÂN TRỜI SÁNG TẠO_1080p (1)_Trim">
            <a:hlinkClick r:id="" action="ppaction://media"/>
            <a:extLst>
              <a:ext uri="{FF2B5EF4-FFF2-40B4-BE49-F238E27FC236}">
                <a16:creationId xmlns:a16="http://schemas.microsoft.com/office/drawing/2014/main" id="{3DB69899-E117-273C-1E0E-FBF527988B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549" y="226016"/>
            <a:ext cx="11693082" cy="6631984"/>
          </a:xfrm>
          <a:prstGeom prst="rect">
            <a:avLst/>
          </a:prstGeom>
        </p:spPr>
      </p:pic>
      <p:sp>
        <p:nvSpPr>
          <p:cNvPr id="2" name="TextBox 1"/>
          <p:cNvSpPr txBox="1"/>
          <p:nvPr/>
        </p:nvSpPr>
        <p:spPr>
          <a:xfrm>
            <a:off x="8339959" y="226016"/>
            <a:ext cx="3577672" cy="923330"/>
          </a:xfrm>
          <a:prstGeom prst="rect">
            <a:avLst/>
          </a:prstGeom>
          <a:solidFill>
            <a:schemeClr val="bg1"/>
          </a:solidFill>
        </p:spPr>
        <p:txBody>
          <a:bodyPr wrap="square" rtlCol="0">
            <a:spAutoFit/>
          </a:bodyPr>
          <a:lstStyle/>
          <a:p>
            <a:pPr algn="ctr"/>
            <a:r>
              <a:rPr lang="en-US" sz="5400" dirty="0" smtClean="0">
                <a:solidFill>
                  <a:srgbClr val="FF0000"/>
                </a:solidFill>
                <a:latin typeface="Arial" panose="020B0604020202020204" pitchFamily="34" charset="0"/>
                <a:cs typeface="Arial" panose="020B0604020202020204" pitchFamily="34" charset="0"/>
              </a:rPr>
              <a:t>MỘT SỐ</a:t>
            </a:r>
            <a:endParaRPr lang="en-US" sz="5400" dirty="0">
              <a:solidFill>
                <a:srgbClr val="FF0000"/>
              </a:solidFill>
              <a:latin typeface="Arial" panose="020B0604020202020204" pitchFamily="34" charset="0"/>
              <a:cs typeface="Arial" panose="020B0604020202020204" pitchFamily="34" charset="0"/>
            </a:endParaRPr>
          </a:p>
        </p:txBody>
      </p:sp>
      <p:sp>
        <p:nvSpPr>
          <p:cNvPr id="4" name="TextBox 3"/>
          <p:cNvSpPr txBox="1"/>
          <p:nvPr/>
        </p:nvSpPr>
        <p:spPr>
          <a:xfrm>
            <a:off x="224549" y="2732733"/>
            <a:ext cx="3577672" cy="2585323"/>
          </a:xfrm>
          <a:prstGeom prst="rect">
            <a:avLst/>
          </a:prstGeom>
          <a:solidFill>
            <a:schemeClr val="bg1"/>
          </a:solidFill>
        </p:spPr>
        <p:txBody>
          <a:bodyPr wrap="square" rtlCol="0">
            <a:spAutoFit/>
          </a:bodyPr>
          <a:lstStyle/>
          <a:p>
            <a:pPr algn="ctr"/>
            <a:r>
              <a:rPr lang="en-US" sz="5400" dirty="0" smtClean="0">
                <a:solidFill>
                  <a:srgbClr val="FF0000"/>
                </a:solidFill>
                <a:latin typeface="Arial" panose="020B0604020202020204" pitchFamily="34" charset="0"/>
                <a:cs typeface="Arial" panose="020B0604020202020204" pitchFamily="34" charset="0"/>
              </a:rPr>
              <a:t>HIỆN TƯỢNG TỰ NHIÊN</a:t>
            </a:r>
            <a:endParaRPr lang="en-US" sz="5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55802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1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par>
                                <p:cTn id="13" presetID="31" presetClass="exit" presetSubtype="0" fill="hold" grpId="0" nodeType="withEffect">
                                  <p:stCondLst>
                                    <p:cond delay="0"/>
                                  </p:stCondLst>
                                  <p:childTnLst>
                                    <p:anim calcmode="lin" valueType="num">
                                      <p:cBhvr>
                                        <p:cTn id="14" dur="1000"/>
                                        <p:tgtEl>
                                          <p:spTgt spid="2"/>
                                        </p:tgtEl>
                                        <p:attrNameLst>
                                          <p:attrName>ppt_w</p:attrName>
                                        </p:attrNameLst>
                                      </p:cBhvr>
                                      <p:tavLst>
                                        <p:tav tm="0">
                                          <p:val>
                                            <p:strVal val="ppt_w"/>
                                          </p:val>
                                        </p:tav>
                                        <p:tav tm="100000">
                                          <p:val>
                                            <p:fltVal val="0"/>
                                          </p:val>
                                        </p:tav>
                                      </p:tavLst>
                                    </p:anim>
                                    <p:anim calcmode="lin" valueType="num">
                                      <p:cBhvr>
                                        <p:cTn id="15" dur="1000"/>
                                        <p:tgtEl>
                                          <p:spTgt spid="2"/>
                                        </p:tgtEl>
                                        <p:attrNameLst>
                                          <p:attrName>ppt_h</p:attrName>
                                        </p:attrNameLst>
                                      </p:cBhvr>
                                      <p:tavLst>
                                        <p:tav tm="0">
                                          <p:val>
                                            <p:strVal val="ppt_h"/>
                                          </p:val>
                                        </p:tav>
                                        <p:tav tm="100000">
                                          <p:val>
                                            <p:fltVal val="0"/>
                                          </p:val>
                                        </p:tav>
                                      </p:tavLst>
                                    </p:anim>
                                    <p:anim calcmode="lin" valueType="num">
                                      <p:cBhvr>
                                        <p:cTn id="16" dur="1000"/>
                                        <p:tgtEl>
                                          <p:spTgt spid="2"/>
                                        </p:tgtEl>
                                        <p:attrNameLst>
                                          <p:attrName>style.rotation</p:attrName>
                                        </p:attrNameLst>
                                      </p:cBhvr>
                                      <p:tavLst>
                                        <p:tav tm="0">
                                          <p:val>
                                            <p:fltVal val="0"/>
                                          </p:val>
                                        </p:tav>
                                        <p:tav tm="100000">
                                          <p:val>
                                            <p:fltVal val="90"/>
                                          </p:val>
                                        </p:tav>
                                      </p:tavLst>
                                    </p:anim>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par>
                                <p:cTn id="19" presetID="31" presetClass="exit" presetSubtype="0" fill="hold" grpId="0" nodeType="withEffect">
                                  <p:stCondLst>
                                    <p:cond delay="0"/>
                                  </p:stCondLst>
                                  <p:childTnLst>
                                    <p:anim calcmode="lin" valueType="num">
                                      <p:cBhvr>
                                        <p:cTn id="20" dur="1000"/>
                                        <p:tgtEl>
                                          <p:spTgt spid="4"/>
                                        </p:tgtEl>
                                        <p:attrNameLst>
                                          <p:attrName>ppt_w</p:attrName>
                                        </p:attrNameLst>
                                      </p:cBhvr>
                                      <p:tavLst>
                                        <p:tav tm="0">
                                          <p:val>
                                            <p:strVal val="ppt_w"/>
                                          </p:val>
                                        </p:tav>
                                        <p:tav tm="100000">
                                          <p:val>
                                            <p:fltVal val="0"/>
                                          </p:val>
                                        </p:tav>
                                      </p:tavLst>
                                    </p:anim>
                                    <p:anim calcmode="lin" valueType="num">
                                      <p:cBhvr>
                                        <p:cTn id="21" dur="1000"/>
                                        <p:tgtEl>
                                          <p:spTgt spid="4"/>
                                        </p:tgtEl>
                                        <p:attrNameLst>
                                          <p:attrName>ppt_h</p:attrName>
                                        </p:attrNameLst>
                                      </p:cBhvr>
                                      <p:tavLst>
                                        <p:tav tm="0">
                                          <p:val>
                                            <p:strVal val="ppt_h"/>
                                          </p:val>
                                        </p:tav>
                                        <p:tav tm="100000">
                                          <p:val>
                                            <p:fltVal val="0"/>
                                          </p:val>
                                        </p:tav>
                                      </p:tavLst>
                                    </p:anim>
                                    <p:anim calcmode="lin" valueType="num">
                                      <p:cBhvr>
                                        <p:cTn id="22" dur="1000"/>
                                        <p:tgtEl>
                                          <p:spTgt spid="4"/>
                                        </p:tgtEl>
                                        <p:attrNameLst>
                                          <p:attrName>style.rotation</p:attrName>
                                        </p:attrNameLst>
                                      </p:cBhvr>
                                      <p:tavLst>
                                        <p:tav tm="0">
                                          <p:val>
                                            <p:fltVal val="0"/>
                                          </p:val>
                                        </p:tav>
                                        <p:tav tm="100000">
                                          <p:val>
                                            <p:fltVal val="90"/>
                                          </p:val>
                                        </p:tav>
                                      </p:tavLst>
                                    </p:anim>
                                    <p:animEffect transition="out" filter="fade">
                                      <p:cBhvr>
                                        <p:cTn id="23" dur="1000"/>
                                        <p:tgtEl>
                                          <p:spTgt spid="4"/>
                                        </p:tgtEl>
                                      </p:cBhvr>
                                    </p:animEffect>
                                    <p:set>
                                      <p:cBhvr>
                                        <p:cTn id="24"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B201-4078-43CA-2C0D-025A1D1D5985}"/>
              </a:ext>
            </a:extLst>
          </p:cNvPr>
          <p:cNvSpPr>
            <a:spLocks noGrp="1"/>
          </p:cNvSpPr>
          <p:nvPr>
            <p:ph type="title"/>
          </p:nvPr>
        </p:nvSpPr>
        <p:spPr>
          <a:xfrm>
            <a:off x="-10630" y="0"/>
            <a:ext cx="12192000" cy="1325563"/>
          </a:xfrm>
          <a:solidFill>
            <a:srgbClr val="FFFF00"/>
          </a:solidFill>
        </p:spPr>
        <p:txBody>
          <a:bodyPr/>
          <a:lstStyle/>
          <a:p>
            <a:pPr algn="ctr"/>
            <a:r>
              <a:rPr lang="en-US" b="1" dirty="0">
                <a:latin typeface="Arial" panose="020B0604020202020204" pitchFamily="34" charset="0"/>
                <a:cs typeface="Arial" panose="020B0604020202020204" pitchFamily="34" charset="0"/>
              </a:rPr>
              <a:t>BƯỚC 3: KIỂM TRA GIẢ THUYẾT </a:t>
            </a:r>
          </a:p>
        </p:txBody>
      </p:sp>
      <p:sp>
        <p:nvSpPr>
          <p:cNvPr id="7" name="TextBox 6">
            <a:extLst>
              <a:ext uri="{FF2B5EF4-FFF2-40B4-BE49-F238E27FC236}">
                <a16:creationId xmlns:a16="http://schemas.microsoft.com/office/drawing/2014/main" id="{E06EF115-8585-DAC5-8445-69E108AEDBE5}"/>
              </a:ext>
            </a:extLst>
          </p:cNvPr>
          <p:cNvSpPr txBox="1"/>
          <p:nvPr/>
        </p:nvSpPr>
        <p:spPr>
          <a:xfrm>
            <a:off x="133350" y="1545673"/>
            <a:ext cx="12058649" cy="1771767"/>
          </a:xfrm>
          <a:prstGeom prst="rect">
            <a:avLst/>
          </a:prstGeom>
          <a:noFill/>
        </p:spPr>
        <p:txBody>
          <a:bodyPr wrap="square">
            <a:spAutoFit/>
          </a:bodyPr>
          <a:lstStyle/>
          <a:p>
            <a:pPr marL="342900" lvl="0" indent="-342900" algn="just">
              <a:lnSpc>
                <a:spcPct val="130000"/>
              </a:lnSpc>
              <a:buFont typeface="Symbol" panose="05050102010706020507" pitchFamily="18" charset="2"/>
              <a:buChar char=""/>
            </a:pPr>
            <a:r>
              <a:rPr lang="en-US" sz="2800" b="1" dirty="0" err="1">
                <a:effectLst/>
                <a:latin typeface="Arial" panose="020B0604020202020204" pitchFamily="34" charset="0"/>
                <a:ea typeface="Calibri" panose="020F0502020204030204" pitchFamily="34" charset="0"/>
                <a:cs typeface="Arial" panose="020B0604020202020204" pitchFamily="34" charset="0"/>
              </a:rPr>
              <a:t>Chuẩn</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bị</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các</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mẫu</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vật</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dụng</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cụ</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thí</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nghiệm</a:t>
            </a:r>
            <a:r>
              <a:rPr lang="en-US" sz="2800" b="1" dirty="0">
                <a:effectLst/>
                <a:latin typeface="Arial" panose="020B0604020202020204" pitchFamily="34" charset="0"/>
                <a:ea typeface="Calibri" panose="020F0502020204030204" pitchFamily="34" charset="0"/>
                <a:cs typeface="Arial" panose="020B0604020202020204" pitchFamily="34" charset="0"/>
              </a:rPr>
              <a:t>.</a:t>
            </a:r>
          </a:p>
          <a:p>
            <a:pPr marL="342900" lvl="0" indent="-342900" algn="just">
              <a:lnSpc>
                <a:spcPct val="130000"/>
              </a:lnSpc>
              <a:spcAft>
                <a:spcPts val="1000"/>
              </a:spcAft>
              <a:buFont typeface="Symbol" panose="05050102010706020507" pitchFamily="18" charset="2"/>
              <a:buChar char=""/>
            </a:pPr>
            <a:r>
              <a:rPr lang="en-US" sz="2800" b="1" dirty="0" err="1">
                <a:effectLst/>
                <a:latin typeface="Arial" panose="020B0604020202020204" pitchFamily="34" charset="0"/>
                <a:ea typeface="Calibri" panose="020F0502020204030204" pitchFamily="34" charset="0"/>
                <a:cs typeface="Arial" panose="020B0604020202020204" pitchFamily="34" charset="0"/>
              </a:rPr>
              <a:t>Lập</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phương</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án</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thí</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nghiệm</a:t>
            </a:r>
            <a:r>
              <a:rPr lang="en-US" sz="2800" b="1" dirty="0">
                <a:effectLst/>
                <a:latin typeface="Arial" panose="020B0604020202020204" pitchFamily="34" charset="0"/>
                <a:ea typeface="Calibri" panose="020F0502020204030204" pitchFamily="34" charset="0"/>
                <a:cs typeface="Arial" panose="020B0604020202020204" pitchFamily="34" charset="0"/>
              </a:rPr>
              <a:t>.</a:t>
            </a:r>
          </a:p>
          <a:p>
            <a:r>
              <a:rPr lang="en-US" sz="2800" b="1" dirty="0" err="1">
                <a:effectLst/>
                <a:latin typeface="Arial" panose="020B0604020202020204" pitchFamily="34" charset="0"/>
                <a:ea typeface="Calibri" panose="020F0502020204030204" pitchFamily="34" charset="0"/>
                <a:cs typeface="Arial" panose="020B0604020202020204" pitchFamily="34" charset="0"/>
              </a:rPr>
              <a:t>Tiến</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hành</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thí</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nghiệm</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theo</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phương</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án</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đã</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lập</a:t>
            </a:r>
            <a:r>
              <a:rPr lang="en-US" sz="2800" b="1" dirty="0">
                <a:effectLst/>
                <a:latin typeface="Arial" panose="020B0604020202020204" pitchFamily="34" charset="0"/>
                <a:ea typeface="Calibri" panose="020F050202020403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29134EE-F059-7113-5C7D-DD8B5EA31A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1869" y="3537550"/>
            <a:ext cx="10302950" cy="3001473"/>
          </a:xfrm>
          <a:prstGeom prst="rect">
            <a:avLst/>
          </a:prstGeom>
        </p:spPr>
      </p:pic>
    </p:spTree>
    <p:extLst>
      <p:ext uri="{BB962C8B-B14F-4D97-AF65-F5344CB8AC3E}">
        <p14:creationId xmlns:p14="http://schemas.microsoft.com/office/powerpoint/2010/main" val="353318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B201-4078-43CA-2C0D-025A1D1D5985}"/>
              </a:ext>
            </a:extLst>
          </p:cNvPr>
          <p:cNvSpPr>
            <a:spLocks noGrp="1"/>
          </p:cNvSpPr>
          <p:nvPr>
            <p:ph type="title"/>
          </p:nvPr>
        </p:nvSpPr>
        <p:spPr>
          <a:xfrm>
            <a:off x="-10630" y="0"/>
            <a:ext cx="12192000" cy="1325563"/>
          </a:xfrm>
          <a:solidFill>
            <a:srgbClr val="FFFF00"/>
          </a:solidFill>
        </p:spPr>
        <p:txBody>
          <a:bodyPr/>
          <a:lstStyle/>
          <a:p>
            <a:pPr algn="ctr"/>
            <a:r>
              <a:rPr lang="en-US" b="1" dirty="0">
                <a:latin typeface="Arial" panose="020B0604020202020204" pitchFamily="34" charset="0"/>
                <a:cs typeface="Arial" panose="020B0604020202020204" pitchFamily="34" charset="0"/>
              </a:rPr>
              <a:t>BƯỚC 4: PHÂN TÍCH KẾT QUẢ </a:t>
            </a:r>
          </a:p>
        </p:txBody>
      </p:sp>
      <p:sp>
        <p:nvSpPr>
          <p:cNvPr id="6" name="TextBox 5">
            <a:extLst>
              <a:ext uri="{FF2B5EF4-FFF2-40B4-BE49-F238E27FC236}">
                <a16:creationId xmlns:a16="http://schemas.microsoft.com/office/drawing/2014/main" id="{72607E9F-A80F-52E1-FF82-7040606FDCE2}"/>
              </a:ext>
            </a:extLst>
          </p:cNvPr>
          <p:cNvSpPr txBox="1"/>
          <p:nvPr/>
        </p:nvSpPr>
        <p:spPr>
          <a:xfrm>
            <a:off x="133350" y="1894807"/>
            <a:ext cx="6065432" cy="2633541"/>
          </a:xfrm>
          <a:prstGeom prst="rect">
            <a:avLst/>
          </a:prstGeom>
          <a:noFill/>
        </p:spPr>
        <p:txBody>
          <a:bodyPr wrap="square">
            <a:spAutoFit/>
          </a:bodyPr>
          <a:lstStyle/>
          <a:p>
            <a:pPr algn="just">
              <a:lnSpc>
                <a:spcPct val="130000"/>
              </a:lnSpc>
              <a:spcAft>
                <a:spcPts val="1000"/>
              </a:spcAft>
            </a:pPr>
            <a:r>
              <a:rPr lang="en-US" sz="2800" b="1" dirty="0" err="1">
                <a:effectLst/>
                <a:latin typeface="Arial" panose="020B0604020202020204" pitchFamily="34" charset="0"/>
                <a:ea typeface="Calibri" panose="020F0502020204030204" pitchFamily="34" charset="0"/>
                <a:cs typeface="Arial" panose="020B0604020202020204" pitchFamily="34" charset="0"/>
              </a:rPr>
              <a:t>Thực</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hiện</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các</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phép</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tính</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cần</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thiết</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lập</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bảng</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xây</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dựng</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biểu</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đồ</a:t>
            </a:r>
            <a:r>
              <a:rPr lang="en-US" sz="2800" b="1" dirty="0">
                <a:effectLst/>
                <a:latin typeface="Arial" panose="020B0604020202020204" pitchFamily="34" charset="0"/>
                <a:ea typeface="Calibri" panose="020F0502020204030204" pitchFamily="34" charset="0"/>
                <a:cs typeface="Arial" panose="020B0604020202020204" pitchFamily="34" charset="0"/>
              </a:rPr>
              <a:t>,…</a:t>
            </a:r>
          </a:p>
          <a:p>
            <a:r>
              <a:rPr lang="en-US" sz="2800" b="1" dirty="0" err="1">
                <a:effectLst/>
                <a:latin typeface="Arial" panose="020B0604020202020204" pitchFamily="34" charset="0"/>
                <a:ea typeface="Calibri" panose="020F0502020204030204" pitchFamily="34" charset="0"/>
                <a:cs typeface="Arial" panose="020B0604020202020204" pitchFamily="34" charset="0"/>
              </a:rPr>
              <a:t>Từ</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việc</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phân</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tích</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kết</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quả</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rút</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ra</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kết</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luận</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giả</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thuyết</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được</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chấp</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nhận</a:t>
            </a:r>
            <a:r>
              <a:rPr lang="en-US" sz="2800" b="1" dirty="0">
                <a:effectLst/>
                <a:latin typeface="Arial" panose="020B0604020202020204" pitchFamily="34" charset="0"/>
                <a:ea typeface="Calibri" panose="020F0502020204030204" pitchFamily="34" charset="0"/>
                <a:cs typeface="Arial" panose="020B0604020202020204" pitchFamily="34" charset="0"/>
              </a:rPr>
              <a:t> hay </a:t>
            </a:r>
            <a:r>
              <a:rPr lang="en-US" sz="2800" b="1" dirty="0" err="1">
                <a:effectLst/>
                <a:latin typeface="Arial" panose="020B0604020202020204" pitchFamily="34" charset="0"/>
                <a:ea typeface="Calibri" panose="020F0502020204030204" pitchFamily="34" charset="0"/>
                <a:cs typeface="Arial" panose="020B0604020202020204" pitchFamily="34" charset="0"/>
              </a:rPr>
              <a:t>bị</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bác</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bỏ</a:t>
            </a:r>
            <a:r>
              <a:rPr lang="en-US" sz="1800" b="1" dirty="0">
                <a:effectLst/>
                <a:latin typeface="Times New Roman" panose="02020603050405020304" pitchFamily="18" charset="0"/>
                <a:ea typeface="Calibri" panose="020F0502020204030204" pitchFamily="34" charset="0"/>
              </a:rPr>
              <a:t>.</a:t>
            </a:r>
            <a:endParaRPr lang="en-US" b="1" dirty="0"/>
          </a:p>
        </p:txBody>
      </p:sp>
      <p:pic>
        <p:nvPicPr>
          <p:cNvPr id="8" name="Picture 7">
            <a:extLst>
              <a:ext uri="{FF2B5EF4-FFF2-40B4-BE49-F238E27FC236}">
                <a16:creationId xmlns:a16="http://schemas.microsoft.com/office/drawing/2014/main" id="{7259B4C7-4A98-4B3A-51BE-34FDE36F66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9007" y="1763885"/>
            <a:ext cx="4839119" cy="3330229"/>
          </a:xfrm>
          <a:prstGeom prst="rect">
            <a:avLst/>
          </a:prstGeom>
        </p:spPr>
      </p:pic>
    </p:spTree>
    <p:extLst>
      <p:ext uri="{BB962C8B-B14F-4D97-AF65-F5344CB8AC3E}">
        <p14:creationId xmlns:p14="http://schemas.microsoft.com/office/powerpoint/2010/main" val="18400368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B201-4078-43CA-2C0D-025A1D1D5985}"/>
              </a:ext>
            </a:extLst>
          </p:cNvPr>
          <p:cNvSpPr>
            <a:spLocks noGrp="1"/>
          </p:cNvSpPr>
          <p:nvPr>
            <p:ph type="title"/>
          </p:nvPr>
        </p:nvSpPr>
        <p:spPr>
          <a:xfrm>
            <a:off x="-10630" y="0"/>
            <a:ext cx="12192000" cy="1325563"/>
          </a:xfrm>
          <a:solidFill>
            <a:srgbClr val="FFFF00"/>
          </a:solidFill>
        </p:spPr>
        <p:txBody>
          <a:bodyPr/>
          <a:lstStyle/>
          <a:p>
            <a:pPr algn="ctr"/>
            <a:r>
              <a:rPr lang="en-US" dirty="0">
                <a:latin typeface="Arial" panose="020B0604020202020204" pitchFamily="34" charset="0"/>
                <a:cs typeface="Arial" panose="020B0604020202020204" pitchFamily="34" charset="0"/>
              </a:rPr>
              <a:t>BƯỚC 5: VIẾT, TRÌNH BÀY BÁO CÁO </a:t>
            </a:r>
          </a:p>
        </p:txBody>
      </p:sp>
      <p:sp>
        <p:nvSpPr>
          <p:cNvPr id="7" name="TextBox 6">
            <a:extLst>
              <a:ext uri="{FF2B5EF4-FFF2-40B4-BE49-F238E27FC236}">
                <a16:creationId xmlns:a16="http://schemas.microsoft.com/office/drawing/2014/main" id="{757C7AC7-C624-2C6A-1FA6-4A49040123F5}"/>
              </a:ext>
            </a:extLst>
          </p:cNvPr>
          <p:cNvSpPr txBox="1"/>
          <p:nvPr/>
        </p:nvSpPr>
        <p:spPr>
          <a:xfrm>
            <a:off x="1" y="1476711"/>
            <a:ext cx="12181370" cy="5019339"/>
          </a:xfrm>
          <a:prstGeom prst="rect">
            <a:avLst/>
          </a:prstGeom>
          <a:noFill/>
        </p:spPr>
        <p:txBody>
          <a:bodyPr wrap="square">
            <a:spAutoFit/>
          </a:bodyPr>
          <a:lstStyle/>
          <a:p>
            <a:pPr algn="just">
              <a:lnSpc>
                <a:spcPct val="130000"/>
              </a:lnSpc>
              <a:spcAft>
                <a:spcPts val="1000"/>
              </a:spcAft>
            </a:pPr>
            <a:r>
              <a:rPr lang="en-US" sz="2000" b="1" dirty="0" err="1">
                <a:effectLst/>
                <a:latin typeface="Arial" panose="020B0604020202020204" pitchFamily="34" charset="0"/>
                <a:ea typeface="Calibri" panose="020F0502020204030204" pitchFamily="34" charset="0"/>
                <a:cs typeface="Arial" panose="020B0604020202020204" pitchFamily="34" charset="0"/>
              </a:rPr>
              <a:t>Sử</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dụng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ngôn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ngữ</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hình</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vẽ</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sơ</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đồ</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biểu</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bảng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để</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biểu</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đạt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quá</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trình</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và</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quả</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tìm</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hiểu</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tự</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nhiên</a:t>
            </a:r>
            <a:r>
              <a:rPr lang="en-US" sz="2000" b="1"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b="1" dirty="0" err="1">
                <a:effectLst/>
                <a:latin typeface="Arial" panose="020B0604020202020204" pitchFamily="34" charset="0"/>
                <a:ea typeface="Calibri" panose="020F0502020204030204" pitchFamily="34" charset="0"/>
                <a:cs typeface="Arial" panose="020B0604020202020204" pitchFamily="34" charset="0"/>
              </a:rPr>
              <a:t>Một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báo</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cáo</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quả</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tìm</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hiểu</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tự</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nhiên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thường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gồm</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các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nội</a:t>
            </a:r>
            <a:r>
              <a:rPr lang="en-US" sz="2000" b="1" dirty="0">
                <a:effectLst/>
                <a:latin typeface="Arial" panose="020B0604020202020204" pitchFamily="34" charset="0"/>
                <a:ea typeface="Calibri" panose="020F0502020204030204" pitchFamily="34" charset="0"/>
                <a:cs typeface="Arial" panose="020B0604020202020204" pitchFamily="34" charset="0"/>
              </a:rPr>
              <a:t> dung </a:t>
            </a:r>
            <a:r>
              <a:rPr lang="en-US" sz="2000" b="1" dirty="0" err="1">
                <a:effectLst/>
                <a:latin typeface="Arial" panose="020B0604020202020204" pitchFamily="34" charset="0"/>
                <a:ea typeface="Calibri" panose="020F0502020204030204" pitchFamily="34" charset="0"/>
                <a:cs typeface="Arial" panose="020B0604020202020204" pitchFamily="34" charset="0"/>
              </a:rPr>
              <a:t>chính</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như</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sau</a:t>
            </a:r>
            <a:r>
              <a:rPr lang="en-US" sz="2000" b="1"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Tên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báo</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cáo</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Thể</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hiện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được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nội</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dng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cốt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lõi</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của</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vấn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đề</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tìm</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hiểu</a:t>
            </a:r>
            <a:r>
              <a:rPr lang="en-US" sz="2000" b="1"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Tên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người</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thực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hiện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Nêu</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được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tên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người</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hoặc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nhóm</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người</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thực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hiện</a:t>
            </a:r>
            <a:r>
              <a:rPr lang="en-US" sz="2000" b="1"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Mục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đích</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Nêu</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được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mục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đích</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của</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hoạt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động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tìm</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hiểu</a:t>
            </a:r>
            <a:r>
              <a:rPr lang="en-US" sz="2000" b="1"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Mẫu</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vật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dụng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cụ</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và</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phương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pháp</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Mô</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tả</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được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đầy</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đủ</a:t>
            </a:r>
            <a:r>
              <a:rPr lang="en-US" sz="2000" b="1" dirty="0">
                <a:effectLst/>
                <a:latin typeface="Arial" panose="020B0604020202020204" pitchFamily="34" charset="0"/>
                <a:ea typeface="Calibri" panose="020F0502020204030204" pitchFamily="34" charset="0"/>
                <a:cs typeface="Arial" panose="020B0604020202020204" pitchFamily="34" charset="0"/>
              </a:rPr>
              <a:t>, chi </a:t>
            </a:r>
            <a:r>
              <a:rPr lang="en-US" sz="2000" b="1" dirty="0" err="1">
                <a:effectLst/>
                <a:latin typeface="Arial" panose="020B0604020202020204" pitchFamily="34" charset="0"/>
                <a:ea typeface="Calibri" panose="020F0502020204030204" pitchFamily="34" charset="0"/>
                <a:cs typeface="Arial" panose="020B0604020202020204" pitchFamily="34" charset="0"/>
              </a:rPr>
              <a:t>tiết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về</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phương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pháp</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thiết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bị</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và</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vật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liệu</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đã</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dùng</a:t>
            </a:r>
            <a:r>
              <a:rPr lang="en-US" sz="2000" b="1"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quả</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và</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thảo</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luận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Thể</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hiện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được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quá</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trình</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và</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quả</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tìm</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hiểu</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bằng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chữ</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viết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hình</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vẽ</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sơ</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đồ</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biểu</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bằng</a:t>
            </a:r>
            <a:r>
              <a:rPr lang="en-US" sz="2000" b="1" dirty="0">
                <a:effectLst/>
                <a:latin typeface="Arial" panose="020B0604020202020204" pitchFamily="34" charset="0"/>
                <a:ea typeface="Calibri" panose="020F0502020204030204" pitchFamily="34" charset="0"/>
                <a:cs typeface="Arial" panose="020B0604020202020204" pitchFamily="34" charset="0"/>
              </a:rPr>
              <a:t>,…</a:t>
            </a:r>
            <a:r>
              <a:rPr lang="en-US" sz="2000" b="1" dirty="0" err="1">
                <a:effectLst/>
                <a:latin typeface="Arial" panose="020B0604020202020204" pitchFamily="34" charset="0"/>
                <a:ea typeface="Calibri" panose="020F0502020204030204" pitchFamily="34" charset="0"/>
                <a:cs typeface="Arial" panose="020B0604020202020204" pitchFamily="34" charset="0"/>
              </a:rPr>
              <a:t>giải</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thích</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được</a:t>
            </a:r>
            <a:r>
              <a:rPr lang="en-US" sz="2000" b="1" dirty="0">
                <a:effectLst/>
                <a:latin typeface="Arial" panose="020B0604020202020204" pitchFamily="34" charset="0"/>
                <a:ea typeface="Calibri" panose="020F0502020204030204" pitchFamily="34" charset="0"/>
                <a:cs typeface="Arial" panose="020B0604020202020204" pitchFamily="34" charset="0"/>
              </a:rPr>
              <a:t> ý </a:t>
            </a:r>
            <a:r>
              <a:rPr lang="en-US" sz="2000" b="1" dirty="0" err="1">
                <a:effectLst/>
                <a:latin typeface="Arial" panose="020B0604020202020204" pitchFamily="34" charset="0"/>
                <a:ea typeface="Calibri" panose="020F0502020204030204" pitchFamily="34" charset="0"/>
                <a:cs typeface="Arial" panose="020B0604020202020204" pitchFamily="34" charset="0"/>
              </a:rPr>
              <a:t>nghĩa</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của</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quả</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và</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gợi</a:t>
            </a:r>
            <a:r>
              <a:rPr lang="en-US" sz="2000" b="1" dirty="0">
                <a:effectLst/>
                <a:latin typeface="Arial" panose="020B0604020202020204" pitchFamily="34" charset="0"/>
                <a:ea typeface="Calibri" panose="020F0502020204030204" pitchFamily="34" charset="0"/>
                <a:cs typeface="Arial" panose="020B0604020202020204" pitchFamily="34" charset="0"/>
              </a:rPr>
              <a:t> ý </a:t>
            </a:r>
            <a:r>
              <a:rPr lang="en-US" sz="2000" b="1" dirty="0" err="1">
                <a:effectLst/>
                <a:latin typeface="Arial" panose="020B0604020202020204" pitchFamily="34" charset="0"/>
                <a:ea typeface="Calibri" panose="020F0502020204030204" pitchFamily="34" charset="0"/>
                <a:cs typeface="Arial" panose="020B0604020202020204" pitchFamily="34" charset="0"/>
              </a:rPr>
              <a:t>cho</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các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vấn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đề</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cần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tìm</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hiểu</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tiếp</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theo.</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luận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Phát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biểu</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được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các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luận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quan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trọng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nhất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phù</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hợp</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với</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nội</a:t>
            </a:r>
            <a:r>
              <a:rPr lang="en-US" sz="2000" b="1" dirty="0">
                <a:effectLst/>
                <a:latin typeface="Arial" panose="020B0604020202020204" pitchFamily="34" charset="0"/>
                <a:ea typeface="Calibri" panose="020F0502020204030204" pitchFamily="34" charset="0"/>
                <a:cs typeface="Arial" panose="020B0604020202020204" pitchFamily="34" charset="0"/>
              </a:rPr>
              <a:t> dung </a:t>
            </a:r>
            <a:r>
              <a:rPr lang="en-US" sz="2000" b="1" dirty="0" err="1">
                <a:effectLst/>
                <a:latin typeface="Arial" panose="020B0604020202020204" pitchFamily="34" charset="0"/>
                <a:ea typeface="Calibri" panose="020F0502020204030204" pitchFamily="34" charset="0"/>
                <a:cs typeface="Arial" panose="020B0604020202020204" pitchFamily="34" charset="0"/>
              </a:rPr>
              <a:t>tìm</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hiểu</a:t>
            </a:r>
            <a:r>
              <a:rPr lang="en-US" sz="2000" b="1" dirty="0">
                <a:effectLst/>
                <a:latin typeface="Arial" panose="020B0604020202020204" pitchFamily="34" charset="0"/>
                <a:ea typeface="Calibri" panose="020F050202020403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6544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 y="590132"/>
            <a:ext cx="12001500" cy="3477875"/>
          </a:xfrm>
          <a:prstGeom prst="rect">
            <a:avLst/>
          </a:prstGeom>
        </p:spPr>
        <p:txBody>
          <a:bodyPr wrap="square">
            <a:spAutoFit/>
          </a:bodyPr>
          <a:lstStyle/>
          <a:p>
            <a:r>
              <a:rPr lang="en-US" sz="4400" b="1" dirty="0">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Nhiệm</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vụ</a:t>
            </a:r>
            <a:r>
              <a:rPr lang="en-US" sz="4400" b="1" dirty="0">
                <a:solidFill>
                  <a:srgbClr val="FF0000"/>
                </a:solidFill>
                <a:latin typeface="Times New Roman" pitchFamily="18" charset="0"/>
                <a:cs typeface="Times New Roman" pitchFamily="18" charset="0"/>
              </a:rPr>
              <a:t> 2: GV </a:t>
            </a:r>
            <a:r>
              <a:rPr lang="en-US" sz="4400" b="1" dirty="0" err="1">
                <a:solidFill>
                  <a:srgbClr val="FF0000"/>
                </a:solidFill>
                <a:latin typeface="Times New Roman" pitchFamily="18" charset="0"/>
                <a:cs typeface="Times New Roman" pitchFamily="18" charset="0"/>
              </a:rPr>
              <a:t>yêu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cầu</a:t>
            </a:r>
            <a:r>
              <a:rPr lang="en-US" sz="4400" b="1" dirty="0">
                <a:solidFill>
                  <a:srgbClr val="FF0000"/>
                </a:solidFill>
                <a:latin typeface="Times New Roman" pitchFamily="18" charset="0"/>
                <a:cs typeface="Times New Roman" pitchFamily="18" charset="0"/>
              </a:rPr>
              <a:t> HS </a:t>
            </a: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nhóm</a:t>
            </a:r>
            <a:r>
              <a:rPr lang="en-US" sz="4400" b="1" dirty="0">
                <a:solidFill>
                  <a:srgbClr val="FF0000"/>
                </a:solidFill>
                <a:latin typeface="Times New Roman" pitchFamily="18" charset="0"/>
                <a:cs typeface="Times New Roman" pitchFamily="18" charset="0"/>
              </a:rPr>
              <a:t> 4 (</a:t>
            </a:r>
            <a:r>
              <a:rPr lang="en-US" sz="4400" b="1" dirty="0" smtClean="0">
                <a:solidFill>
                  <a:srgbClr val="FF0000"/>
                </a:solidFill>
                <a:latin typeface="Times New Roman" pitchFamily="18" charset="0"/>
                <a:cs typeface="Times New Roman" pitchFamily="18" charset="0"/>
              </a:rPr>
              <a:t>5 - 7 p) </a:t>
            </a:r>
            <a:r>
              <a:rPr lang="en-US" sz="4400" b="1" dirty="0" err="1">
                <a:latin typeface="Times New Roman" pitchFamily="18" charset="0"/>
                <a:cs typeface="Times New Roman" pitchFamily="18" charset="0"/>
              </a:rPr>
              <a:t>dựa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Bước</a:t>
            </a:r>
            <a:r>
              <a:rPr lang="en-US" sz="4400" b="1" dirty="0">
                <a:latin typeface="Times New Roman" pitchFamily="18" charset="0"/>
                <a:cs typeface="Times New Roman" pitchFamily="18" charset="0"/>
              </a:rPr>
              <a:t> 5 </a:t>
            </a:r>
            <a:r>
              <a:rPr lang="en-US" sz="4400" b="1" dirty="0" err="1">
                <a:latin typeface="Times New Roman" pitchFamily="18" charset="0"/>
                <a:cs typeface="Times New Roman" pitchFamily="18" charset="0"/>
              </a:rPr>
              <a:t>trong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bước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vừa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học</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trên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trả</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lời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hỏi</a:t>
            </a:r>
            <a:r>
              <a:rPr lang="en-US" sz="4400" b="1" dirty="0">
                <a:latin typeface="Times New Roman" pitchFamily="18" charset="0"/>
                <a:cs typeface="Times New Roman" pitchFamily="18" charset="0"/>
              </a:rPr>
              <a:t> 1 tr.6: </a:t>
            </a:r>
            <a:r>
              <a:rPr lang="en-US" sz="4400" b="1" dirty="0" err="1">
                <a:latin typeface="Times New Roman" pitchFamily="18" charset="0"/>
                <a:cs typeface="Times New Roman" pitchFamily="18" charset="0"/>
              </a:rPr>
              <a:t>Em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hãy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viết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báo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cáo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tìm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hiểu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sự</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nảy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mầm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hạt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đỗ</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trong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tự</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nhiên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được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trình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bày</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trên</a:t>
            </a:r>
            <a:r>
              <a:rPr lang="en-US" sz="4400" b="1" dirty="0">
                <a:latin typeface="Times New Roman" pitchFamily="18" charset="0"/>
                <a:cs typeface="Times New Roman" pitchFamily="18" charset="0"/>
              </a:rPr>
              <a:t>)?</a:t>
            </a:r>
          </a:p>
        </p:txBody>
      </p:sp>
    </p:spTree>
    <p:extLst>
      <p:ext uri="{BB962C8B-B14F-4D97-AF65-F5344CB8AC3E}">
        <p14:creationId xmlns:p14="http://schemas.microsoft.com/office/powerpoint/2010/main" val="17826341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42155501"/>
              </p:ext>
            </p:extLst>
          </p:nvPr>
        </p:nvGraphicFramePr>
        <p:xfrm>
          <a:off x="1295029" y="835573"/>
          <a:ext cx="9914254" cy="5924920"/>
        </p:xfrm>
        <a:graphic>
          <a:graphicData uri="http://schemas.openxmlformats.org/drawingml/2006/table">
            <a:tbl>
              <a:tblPr firstRow="1" firstCol="1" bandRow="1">
                <a:tableStyleId>{5DA37D80-6434-44D0-A028-1B22A696006F}</a:tableStyleId>
              </a:tblPr>
              <a:tblGrid>
                <a:gridCol w="843745">
                  <a:extLst>
                    <a:ext uri="{9D8B030D-6E8A-4147-A177-3AD203B41FA5}">
                      <a16:colId xmlns:a16="http://schemas.microsoft.com/office/drawing/2014/main" val="20000"/>
                    </a:ext>
                  </a:extLst>
                </a:gridCol>
                <a:gridCol w="2488889">
                  <a:extLst>
                    <a:ext uri="{9D8B030D-6E8A-4147-A177-3AD203B41FA5}">
                      <a16:colId xmlns:a16="http://schemas.microsoft.com/office/drawing/2014/main" val="20001"/>
                    </a:ext>
                  </a:extLst>
                </a:gridCol>
                <a:gridCol w="4831134">
                  <a:extLst>
                    <a:ext uri="{9D8B030D-6E8A-4147-A177-3AD203B41FA5}">
                      <a16:colId xmlns:a16="http://schemas.microsoft.com/office/drawing/2014/main" val="20002"/>
                    </a:ext>
                  </a:extLst>
                </a:gridCol>
                <a:gridCol w="1750486">
                  <a:extLst>
                    <a:ext uri="{9D8B030D-6E8A-4147-A177-3AD203B41FA5}">
                      <a16:colId xmlns:a16="http://schemas.microsoft.com/office/drawing/2014/main" val="20003"/>
                    </a:ext>
                  </a:extLst>
                </a:gridCol>
              </a:tblGrid>
              <a:tr h="309419">
                <a:tc>
                  <a:txBody>
                    <a:bodyPr/>
                    <a:lstStyle/>
                    <a:p>
                      <a:pPr algn="ctr">
                        <a:lnSpc>
                          <a:spcPct val="130000"/>
                        </a:lnSpc>
                        <a:spcAft>
                          <a:spcPts val="0"/>
                        </a:spcAft>
                      </a:pPr>
                      <a:r>
                        <a:rPr lang="nl-NL" sz="1800" b="1" dirty="0">
                          <a:effectLst/>
                          <a:latin typeface="Times New Roman" pitchFamily="18" charset="0"/>
                          <a:cs typeface="Times New Roman" pitchFamily="18" charset="0"/>
                        </a:rPr>
                        <a:t>STT</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Nội dung</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Yêu cầu</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Điểm</a:t>
                      </a:r>
                      <a:endParaRPr lang="en-US" sz="1800" b="1">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0"/>
                  </a:ext>
                </a:extLst>
              </a:tr>
              <a:tr h="309419">
                <a:tc>
                  <a:txBody>
                    <a:bodyPr/>
                    <a:lstStyle/>
                    <a:p>
                      <a:pPr algn="ctr">
                        <a:lnSpc>
                          <a:spcPct val="130000"/>
                        </a:lnSpc>
                        <a:spcAft>
                          <a:spcPts val="0"/>
                        </a:spcAft>
                      </a:pPr>
                      <a:r>
                        <a:rPr lang="nl-NL" sz="1800" b="1" dirty="0">
                          <a:effectLst/>
                          <a:latin typeface="Times New Roman" pitchFamily="18" charset="0"/>
                          <a:cs typeface="Times New Roman" pitchFamily="18" charset="0"/>
                        </a:rPr>
                        <a:t>1</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nl-NL" sz="1800" b="1" dirty="0" smtClean="0">
                          <a:effectLst/>
                          <a:latin typeface="Times New Roman" pitchFamily="18" charset="0"/>
                          <a:cs typeface="Times New Roman" pitchFamily="18" charset="0"/>
                        </a:rPr>
                        <a:t>Mẫu báo cáo</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nl-NL" sz="1800" b="1" dirty="0" smtClean="0">
                          <a:effectLst/>
                          <a:latin typeface="Times New Roman" pitchFamily="18" charset="0"/>
                          <a:cs typeface="Times New Roman" pitchFamily="18" charset="0"/>
                        </a:rPr>
                        <a:t>Đầy đủ nội dung theo tiến trình</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1"/>
                  </a:ext>
                </a:extLst>
              </a:tr>
              <a:tr h="588465">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smtClean="0">
                          <a:effectLst/>
                          <a:latin typeface="Times New Roman" pitchFamily="18" charset="0"/>
                          <a:cs typeface="Times New Roman" pitchFamily="18" charset="0"/>
                        </a:rPr>
                        <a:t>Tên</a:t>
                      </a:r>
                      <a:r>
                        <a:rPr lang="en-US" sz="1800" b="1" dirty="0" smtClean="0">
                          <a:effectLst/>
                          <a:latin typeface="Times New Roman" pitchFamily="18" charset="0"/>
                          <a:cs typeface="Times New Roman" pitchFamily="18" charset="0"/>
                        </a:rPr>
                        <a:t> </a:t>
                      </a:r>
                      <a:r>
                        <a:rPr lang="en-US" sz="1800" b="1" dirty="0" err="1" smtClean="0">
                          <a:effectLst/>
                          <a:latin typeface="Times New Roman" pitchFamily="18" charset="0"/>
                          <a:cs typeface="Times New Roman" pitchFamily="18" charset="0"/>
                        </a:rPr>
                        <a:t>báo</a:t>
                      </a:r>
                      <a:r>
                        <a:rPr lang="en-US" sz="1800" b="1" dirty="0" smtClean="0">
                          <a:effectLst/>
                          <a:latin typeface="Times New Roman" pitchFamily="18" charset="0"/>
                          <a:cs typeface="Times New Roman" pitchFamily="18" charset="0"/>
                        </a:rPr>
                        <a:t> </a:t>
                      </a:r>
                      <a:r>
                        <a:rPr lang="en-US" sz="1800" b="1" dirty="0" err="1" smtClean="0">
                          <a:effectLst/>
                          <a:latin typeface="Times New Roman" pitchFamily="18" charset="0"/>
                          <a:cs typeface="Times New Roman" pitchFamily="18" charset="0"/>
                        </a:rPr>
                        <a:t>cáo</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Thể</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hiện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được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nội</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dng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cốt</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lõi</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của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vấn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đề</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tìm</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hiểu</a:t>
                      </a:r>
                      <a:r>
                        <a:rPr lang="en-US" sz="1800" b="1" dirty="0">
                          <a:effectLst/>
                          <a:latin typeface="Times New Roman" pitchFamily="18" charset="0"/>
                          <a:cs typeface="Times New Roman" pitchFamily="18" charset="0"/>
                        </a:rPr>
                        <a:t>.</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2"/>
                  </a:ext>
                </a:extLst>
              </a:tr>
              <a:tr h="588465">
                <a:tc>
                  <a:txBody>
                    <a:bodyPr/>
                    <a:lstStyle/>
                    <a:p>
                      <a:pPr algn="ctr">
                        <a:lnSpc>
                          <a:spcPct val="130000"/>
                        </a:lnSpc>
                        <a:spcAft>
                          <a:spcPts val="0"/>
                        </a:spcAft>
                      </a:pPr>
                      <a:r>
                        <a:rPr lang="nl-NL" sz="1800" b="1">
                          <a:effectLst/>
                          <a:latin typeface="Times New Roman" pitchFamily="18" charset="0"/>
                          <a:cs typeface="Times New Roman" pitchFamily="18" charset="0"/>
                        </a:rPr>
                        <a:t>3</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Tên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người</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thực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hiện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Nêu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được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người</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hoặc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nhóm</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người</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thực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hiện</a:t>
                      </a:r>
                      <a:r>
                        <a:rPr lang="en-US" sz="1800" b="1" dirty="0">
                          <a:effectLst/>
                          <a:latin typeface="Times New Roman" pitchFamily="18" charset="0"/>
                          <a:cs typeface="Times New Roman" pitchFamily="18" charset="0"/>
                        </a:rPr>
                        <a:t>.</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3"/>
                  </a:ext>
                </a:extLst>
              </a:tr>
              <a:tr h="588465">
                <a:tc>
                  <a:txBody>
                    <a:bodyPr/>
                    <a:lstStyle/>
                    <a:p>
                      <a:pPr algn="ctr">
                        <a:lnSpc>
                          <a:spcPct val="130000"/>
                        </a:lnSpc>
                        <a:spcAft>
                          <a:spcPts val="0"/>
                        </a:spcAft>
                      </a:pPr>
                      <a:r>
                        <a:rPr lang="nl-NL" sz="1800" b="1">
                          <a:effectLst/>
                          <a:latin typeface="Times New Roman" pitchFamily="18" charset="0"/>
                          <a:cs typeface="Times New Roman" pitchFamily="18" charset="0"/>
                        </a:rPr>
                        <a:t>4</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Mục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đích</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Nêu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được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mục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đích</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của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hoạt</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động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tìm</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hiểu</a:t>
                      </a:r>
                      <a:r>
                        <a:rPr lang="en-US" sz="1800" b="1" dirty="0">
                          <a:effectLst/>
                          <a:latin typeface="Times New Roman" pitchFamily="18" charset="0"/>
                          <a:cs typeface="Times New Roman" pitchFamily="18" charset="0"/>
                        </a:rPr>
                        <a:t>.</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1</a:t>
                      </a:r>
                      <a:endParaRPr lang="en-US" sz="1800" b="1" dirty="0">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4"/>
                  </a:ext>
                </a:extLst>
              </a:tr>
              <a:tr h="862797">
                <a:tc>
                  <a:txBody>
                    <a:bodyPr/>
                    <a:lstStyle/>
                    <a:p>
                      <a:pPr algn="ctr">
                        <a:lnSpc>
                          <a:spcPct val="130000"/>
                        </a:lnSpc>
                        <a:spcAft>
                          <a:spcPts val="0"/>
                        </a:spcAft>
                      </a:pPr>
                      <a:r>
                        <a:rPr lang="nl-NL" sz="1800" b="1">
                          <a:effectLst/>
                          <a:latin typeface="Times New Roman" pitchFamily="18" charset="0"/>
                          <a:cs typeface="Times New Roman" pitchFamily="18" charset="0"/>
                        </a:rPr>
                        <a:t>5</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1" dirty="0">
                          <a:effectLst/>
                          <a:latin typeface="Times New Roman" pitchFamily="18" charset="0"/>
                          <a:cs typeface="Times New Roman" pitchFamily="18" charset="0"/>
                        </a:rPr>
                        <a:t>Mẫu vật, dụng cụ và phương pháp</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1" dirty="0">
                          <a:effectLst/>
                          <a:latin typeface="Times New Roman" pitchFamily="18" charset="0"/>
                          <a:cs typeface="Times New Roman" pitchFamily="18" charset="0"/>
                        </a:rPr>
                        <a:t>Mô tả được đầy đủ, chi tiết về phương pháp, thiết bị và vật liệu đã dùng.</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5"/>
                  </a:ext>
                </a:extLst>
              </a:tr>
              <a:tr h="1471165">
                <a:tc>
                  <a:txBody>
                    <a:bodyPr/>
                    <a:lstStyle/>
                    <a:p>
                      <a:pPr algn="ctr">
                        <a:lnSpc>
                          <a:spcPct val="130000"/>
                        </a:lnSpc>
                        <a:spcAft>
                          <a:spcPts val="0"/>
                        </a:spcAft>
                      </a:pPr>
                      <a:r>
                        <a:rPr lang="nl-NL" sz="1800" b="1">
                          <a:effectLst/>
                          <a:latin typeface="Times New Roman" pitchFamily="18" charset="0"/>
                          <a:cs typeface="Times New Roman" pitchFamily="18" charset="0"/>
                        </a:rPr>
                        <a:t>6</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1" dirty="0">
                          <a:effectLst/>
                          <a:latin typeface="Times New Roman" pitchFamily="18" charset="0"/>
                          <a:cs typeface="Times New Roman" pitchFamily="18" charset="0"/>
                        </a:rPr>
                        <a:t>Kết quả và thảo luận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1" dirty="0">
                          <a:effectLst/>
                          <a:latin typeface="Times New Roman" pitchFamily="18" charset="0"/>
                          <a:cs typeface="Times New Roman" pitchFamily="18" charset="0"/>
                        </a:rPr>
                        <a:t>Thể hiện được quá trình và kết quả tìm hiểu bằng chữ viết, hình vẽ, sơ đồ, biểu bằng,…giải thích được ý nghĩa của kết quả và gợi ý cho các vấn đề cần tìm hiểu tiếp theo</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6"/>
                  </a:ext>
                </a:extLst>
              </a:tr>
              <a:tr h="862797">
                <a:tc>
                  <a:txBody>
                    <a:bodyPr/>
                    <a:lstStyle/>
                    <a:p>
                      <a:pPr algn="ctr">
                        <a:lnSpc>
                          <a:spcPct val="130000"/>
                        </a:lnSpc>
                        <a:spcAft>
                          <a:spcPts val="0"/>
                        </a:spcAft>
                      </a:pPr>
                      <a:r>
                        <a:rPr lang="nl-NL" sz="1800" b="1">
                          <a:effectLst/>
                          <a:latin typeface="Times New Roman" pitchFamily="18" charset="0"/>
                          <a:cs typeface="Times New Roman" pitchFamily="18" charset="0"/>
                        </a:rPr>
                        <a:t>7</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vi-VN" sz="1800" b="1" dirty="0" smtClean="0">
                          <a:effectLst/>
                          <a:latin typeface="Times New Roman" pitchFamily="18" charset="0"/>
                          <a:cs typeface="Times New Roman" pitchFamily="18" charset="0"/>
                        </a:rPr>
                        <a:t>Kết luận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vi-VN" sz="1800" b="1" dirty="0" smtClean="0">
                          <a:effectLst/>
                          <a:latin typeface="Times New Roman" pitchFamily="18" charset="0"/>
                          <a:cs typeface="Times New Roman" pitchFamily="18" charset="0"/>
                        </a:rPr>
                        <a:t>Phát biểu được các kết luận quan trọng nhất phù hợp với nội dung tìm hiểu.</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7"/>
                  </a:ext>
                </a:extLst>
              </a:tr>
            </a:tbl>
          </a:graphicData>
        </a:graphic>
      </p:graphicFrame>
      <p:sp>
        <p:nvSpPr>
          <p:cNvPr id="4" name="Rectangle 1"/>
          <p:cNvSpPr>
            <a:spLocks noChangeArrowheads="1"/>
          </p:cNvSpPr>
          <p:nvPr/>
        </p:nvSpPr>
        <p:spPr bwMode="auto">
          <a:xfrm>
            <a:off x="804041" y="124091"/>
            <a:ext cx="94667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nl-NL" sz="32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Biểu điểm chấm sản phẩm nhiệm vụ 2.</a:t>
            </a:r>
            <a:endParaRPr kumimoji="0" lang="nl-NL" sz="3200"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2768555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75127D-08BA-7884-67A2-B877C3340C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41D496C-8186-E306-FE11-72D0077C8A56}"/>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4047979"/>
      </p:ext>
    </p:extLst>
  </p:cSld>
  <p:clrMapOvr>
    <a:masterClrMapping/>
  </p:clrMapOvr>
  <p:transition spd="slow">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6E5371-82F6-ACA7-5352-0407A47B24A2}"/>
              </a:ext>
            </a:extLst>
          </p:cNvPr>
          <p:cNvSpPr txBox="1"/>
          <p:nvPr/>
        </p:nvSpPr>
        <p:spPr>
          <a:xfrm>
            <a:off x="0" y="872288"/>
            <a:ext cx="12192000" cy="4902368"/>
          </a:xfrm>
          <a:prstGeom prst="rect">
            <a:avLst/>
          </a:prstGeom>
          <a:noFill/>
        </p:spPr>
        <p:txBody>
          <a:bodyPr wrap="square">
            <a:spAutoFit/>
          </a:bodyPr>
          <a:lstStyle/>
          <a:p>
            <a:pPr algn="just">
              <a:lnSpc>
                <a:spcPct val="130000"/>
              </a:lnSpc>
              <a:spcAft>
                <a:spcPts val="1000"/>
              </a:spcAft>
            </a:pPr>
            <a:r>
              <a:rPr lang="en-US" sz="2800" b="1" dirty="0" err="1">
                <a:effectLst/>
                <a:latin typeface="Times New Roman" pitchFamily="18" charset="0"/>
                <a:ea typeface="Calibri" panose="020F0502020204030204" pitchFamily="34" charset="0"/>
                <a:cs typeface="Times New Roman" pitchFamily="18" charset="0"/>
              </a:rPr>
              <a:t>Để</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tìm</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hiểu</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ánh</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sáng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ảnh</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hưởng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như</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thế</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nào</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đến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sự</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phát</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triển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của</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cây</a:t>
            </a:r>
            <a:r>
              <a:rPr lang="en-US" sz="2800" b="1" dirty="0">
                <a:effectLst/>
                <a:latin typeface="Times New Roman" pitchFamily="18" charset="0"/>
                <a:ea typeface="Calibri" panose="020F0502020204030204" pitchFamily="34" charset="0"/>
                <a:cs typeface="Times New Roman" pitchFamily="18" charset="0"/>
              </a:rPr>
              <a:t> non, </a:t>
            </a:r>
            <a:r>
              <a:rPr lang="en-US" sz="2800" b="1" dirty="0" err="1">
                <a:effectLst/>
                <a:latin typeface="Times New Roman" pitchFamily="18" charset="0"/>
                <a:ea typeface="Calibri" panose="020F0502020204030204" pitchFamily="34" charset="0"/>
                <a:cs typeface="Times New Roman" pitchFamily="18" charset="0"/>
              </a:rPr>
              <a:t>một</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nhóm</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học</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sinh</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làm</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thí</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nghiệm</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sau</a:t>
            </a:r>
            <a:r>
              <a:rPr lang="en-US" sz="2800" b="1" dirty="0">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pPr>
            <a:r>
              <a:rPr lang="en-US" sz="2800" b="1" dirty="0" err="1">
                <a:effectLst/>
                <a:latin typeface="Times New Roman" pitchFamily="18" charset="0"/>
                <a:ea typeface="Calibri" panose="020F0502020204030204" pitchFamily="34" charset="0"/>
                <a:cs typeface="Times New Roman" pitchFamily="18" charset="0"/>
              </a:rPr>
              <a:t>Trồng</a:t>
            </a:r>
            <a:r>
              <a:rPr lang="en-US" sz="2800" b="1" dirty="0">
                <a:effectLst/>
                <a:latin typeface="Times New Roman" pitchFamily="18" charset="0"/>
                <a:ea typeface="Calibri" panose="020F0502020204030204" pitchFamily="34" charset="0"/>
                <a:cs typeface="Times New Roman" pitchFamily="18" charset="0"/>
              </a:rPr>
              <a:t> 10 </a:t>
            </a:r>
            <a:r>
              <a:rPr lang="en-US" sz="2800" b="1" dirty="0" err="1">
                <a:effectLst/>
                <a:latin typeface="Times New Roman" pitchFamily="18" charset="0"/>
                <a:ea typeface="Calibri" panose="020F0502020204030204" pitchFamily="34" charset="0"/>
                <a:cs typeface="Times New Roman" pitchFamily="18" charset="0"/>
              </a:rPr>
              <a:t>hạt</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đỗ</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có</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hình</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dạng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kích</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thước</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gần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giống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nhau</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vào</a:t>
            </a:r>
            <a:r>
              <a:rPr lang="en-US" sz="2800" b="1" dirty="0">
                <a:effectLst/>
                <a:latin typeface="Times New Roman" pitchFamily="18" charset="0"/>
                <a:ea typeface="Calibri" panose="020F0502020204030204" pitchFamily="34" charset="0"/>
                <a:cs typeface="Times New Roman" pitchFamily="18" charset="0"/>
              </a:rPr>
              <a:t> 10 </a:t>
            </a:r>
            <a:r>
              <a:rPr lang="en-US" sz="2800" b="1" dirty="0" err="1">
                <a:effectLst/>
                <a:latin typeface="Times New Roman" pitchFamily="18" charset="0"/>
                <a:ea typeface="Calibri" panose="020F0502020204030204" pitchFamily="34" charset="0"/>
                <a:cs typeface="Times New Roman" pitchFamily="18" charset="0"/>
              </a:rPr>
              <a:t>khay</a:t>
            </a:r>
            <a:r>
              <a:rPr lang="en-US" sz="2800" b="1" dirty="0">
                <a:effectLst/>
                <a:latin typeface="Times New Roman" pitchFamily="18" charset="0"/>
                <a:ea typeface="Calibri" panose="020F0502020204030204" pitchFamily="34" charset="0"/>
                <a:cs typeface="Times New Roman" pitchFamily="18" charset="0"/>
              </a:rPr>
              <a:t>(</a:t>
            </a:r>
            <a:r>
              <a:rPr lang="en-US" sz="2800" b="1" dirty="0" err="1">
                <a:effectLst/>
                <a:latin typeface="Times New Roman" pitchFamily="18" charset="0"/>
                <a:ea typeface="Calibri" panose="020F0502020204030204" pitchFamily="34" charset="0"/>
                <a:cs typeface="Times New Roman" pitchFamily="18" charset="0"/>
              </a:rPr>
              <a:t>chậu</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chứa</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cùng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một</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lượng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đất</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như</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nhau</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Để</a:t>
            </a:r>
            <a:r>
              <a:rPr lang="en-US" sz="2800" b="1" dirty="0">
                <a:effectLst/>
                <a:latin typeface="Times New Roman" pitchFamily="18" charset="0"/>
                <a:ea typeface="Calibri" panose="020F0502020204030204" pitchFamily="34" charset="0"/>
                <a:cs typeface="Times New Roman" pitchFamily="18" charset="0"/>
              </a:rPr>
              <a:t> 5 </a:t>
            </a:r>
            <a:r>
              <a:rPr lang="en-US" sz="2800" b="1" dirty="0" err="1">
                <a:effectLst/>
                <a:latin typeface="Times New Roman" pitchFamily="18" charset="0"/>
                <a:ea typeface="Calibri" panose="020F0502020204030204" pitchFamily="34" charset="0"/>
                <a:cs typeface="Times New Roman" pitchFamily="18" charset="0"/>
              </a:rPr>
              <a:t>chậu</a:t>
            </a:r>
            <a:r>
              <a:rPr lang="en-US" sz="2800" b="1" dirty="0">
                <a:effectLst/>
                <a:latin typeface="Times New Roman" pitchFamily="18" charset="0"/>
                <a:ea typeface="Calibri" panose="020F0502020204030204" pitchFamily="34" charset="0"/>
                <a:cs typeface="Times New Roman" pitchFamily="18" charset="0"/>
              </a:rPr>
              <a:t> ở </a:t>
            </a:r>
            <a:r>
              <a:rPr lang="en-US" sz="2800" b="1" dirty="0" err="1">
                <a:effectLst/>
                <a:latin typeface="Times New Roman" pitchFamily="18" charset="0"/>
                <a:ea typeface="Calibri" panose="020F0502020204030204" pitchFamily="34" charset="0"/>
                <a:cs typeface="Times New Roman" pitchFamily="18" charset="0"/>
              </a:rPr>
              <a:t>nơi</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không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có</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ánh</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nắng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mặt</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trời</a:t>
            </a:r>
            <a:r>
              <a:rPr lang="en-US" sz="2800" b="1" dirty="0">
                <a:effectLst/>
                <a:latin typeface="Times New Roman" pitchFamily="18" charset="0"/>
                <a:ea typeface="Calibri" panose="020F0502020204030204" pitchFamily="34" charset="0"/>
                <a:cs typeface="Times New Roman" pitchFamily="18" charset="0"/>
              </a:rPr>
              <a:t>, 5 </a:t>
            </a:r>
            <a:r>
              <a:rPr lang="en-US" sz="2800" b="1" dirty="0" err="1">
                <a:effectLst/>
                <a:latin typeface="Times New Roman" pitchFamily="18" charset="0"/>
                <a:ea typeface="Calibri" panose="020F0502020204030204" pitchFamily="34" charset="0"/>
                <a:cs typeface="Times New Roman" pitchFamily="18" charset="0"/>
              </a:rPr>
              <a:t>khay</a:t>
            </a:r>
            <a:r>
              <a:rPr lang="en-US" sz="2800" b="1" dirty="0">
                <a:effectLst/>
                <a:latin typeface="Times New Roman" pitchFamily="18" charset="0"/>
                <a:ea typeface="Calibri" panose="020F0502020204030204" pitchFamily="34" charset="0"/>
                <a:cs typeface="Times New Roman" pitchFamily="18" charset="0"/>
              </a:rPr>
              <a:t>(</a:t>
            </a:r>
            <a:r>
              <a:rPr lang="en-US" sz="2800" b="1" dirty="0" err="1">
                <a:effectLst/>
                <a:latin typeface="Times New Roman" pitchFamily="18" charset="0"/>
                <a:ea typeface="Calibri" panose="020F0502020204030204" pitchFamily="34" charset="0"/>
                <a:cs typeface="Times New Roman" pitchFamily="18" charset="0"/>
              </a:rPr>
              <a:t>chậu</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nơi</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có</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ánh</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nắng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mặt</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trời</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Giữ</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ẩm</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đất</a:t>
            </a:r>
            <a:r>
              <a:rPr lang="en-US" sz="2800" b="1" dirty="0">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pPr>
            <a:r>
              <a:rPr lang="en-US" sz="2800" b="1" dirty="0">
                <a:effectLst/>
                <a:latin typeface="Times New Roman" pitchFamily="18" charset="0"/>
                <a:ea typeface="Calibri" panose="020F0502020204030204" pitchFamily="34" charset="0"/>
                <a:cs typeface="Times New Roman" pitchFamily="18" charset="0"/>
              </a:rPr>
              <a:t>Khi </a:t>
            </a:r>
            <a:r>
              <a:rPr lang="en-US" sz="2800" b="1" dirty="0" err="1">
                <a:effectLst/>
                <a:latin typeface="Times New Roman" pitchFamily="18" charset="0"/>
                <a:ea typeface="Calibri" panose="020F0502020204030204" pitchFamily="34" charset="0"/>
                <a:cs typeface="Times New Roman" pitchFamily="18" charset="0"/>
              </a:rPr>
              <a:t>cây</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mọc</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đo</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chiều</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cao</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của</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cây</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mỗi</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ngày</a:t>
            </a:r>
            <a:r>
              <a:rPr lang="en-US" sz="2800" b="1" dirty="0">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pPr>
            <a:r>
              <a:rPr lang="en-US" sz="2800" b="1" dirty="0" err="1">
                <a:effectLst/>
                <a:latin typeface="Times New Roman" pitchFamily="18" charset="0"/>
                <a:ea typeface="Calibri" panose="020F0502020204030204" pitchFamily="34" charset="0"/>
                <a:cs typeface="Times New Roman" pitchFamily="18" charset="0"/>
              </a:rPr>
              <a:t>Kết</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quả</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thí</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nghiệm</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đã</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khẳng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định</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giả</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thuyết</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đặt</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ra</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là</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đúng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cây</a:t>
            </a:r>
            <a:r>
              <a:rPr lang="en-US" sz="2800" b="1" dirty="0">
                <a:effectLst/>
                <a:latin typeface="Times New Roman" pitchFamily="18" charset="0"/>
                <a:ea typeface="Calibri" panose="020F0502020204030204" pitchFamily="34" charset="0"/>
                <a:cs typeface="Times New Roman" pitchFamily="18" charset="0"/>
              </a:rPr>
              <a:t> non ở </a:t>
            </a:r>
            <a:r>
              <a:rPr lang="en-US" sz="2800" b="1" dirty="0" err="1">
                <a:effectLst/>
                <a:latin typeface="Times New Roman" pitchFamily="18" charset="0"/>
                <a:ea typeface="Calibri" panose="020F0502020204030204" pitchFamily="34" charset="0"/>
                <a:cs typeface="Times New Roman" pitchFamily="18" charset="0"/>
              </a:rPr>
              <a:t>nơi</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có</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đủ</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ánh</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sáng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mặt</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trời</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phát</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triển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tốt</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hơn</a:t>
            </a:r>
            <a:r>
              <a:rPr lang="en-US" sz="2800" b="1" dirty="0">
                <a:effectLst/>
                <a:latin typeface="Times New Roman" pitchFamily="18" charset="0"/>
                <a:ea typeface="Calibri" panose="020F0502020204030204" pitchFamily="34" charset="0"/>
                <a:cs typeface="Times New Roman" pitchFamily="18" charset="0"/>
              </a:rPr>
              <a:t> ở </a:t>
            </a:r>
            <a:r>
              <a:rPr lang="en-US" sz="2800" b="1" dirty="0" err="1">
                <a:effectLst/>
                <a:latin typeface="Times New Roman" pitchFamily="18" charset="0"/>
                <a:ea typeface="Calibri" panose="020F0502020204030204" pitchFamily="34" charset="0"/>
                <a:cs typeface="Times New Roman" pitchFamily="18" charset="0"/>
              </a:rPr>
              <a:t>nơi</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thiếu</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ánh</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sáng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mặt</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trời</a:t>
            </a:r>
            <a:r>
              <a:rPr lang="en-US" sz="2800" b="1" dirty="0" smtClean="0">
                <a:effectLst/>
                <a:latin typeface="Times New Roman" pitchFamily="18" charset="0"/>
                <a:ea typeface="Calibri" panose="020F0502020204030204" pitchFamily="34" charset="0"/>
                <a:cs typeface="Times New Roman" pitchFamily="18" charset="0"/>
              </a:rPr>
              <a:t>.</a:t>
            </a:r>
            <a:endParaRPr lang="en-US" sz="2800" b="1" dirty="0">
              <a:effectLst/>
              <a:latin typeface="Times New Roman" pitchFamily="18" charset="0"/>
              <a:ea typeface="Calibri" panose="020F0502020204030204" pitchFamily="34" charset="0"/>
              <a:cs typeface="Times New Roman" pitchFamily="18" charset="0"/>
            </a:endParaRPr>
          </a:p>
        </p:txBody>
      </p:sp>
      <p:sp>
        <p:nvSpPr>
          <p:cNvPr id="35" name="TextBox 34">
            <a:extLst>
              <a:ext uri="{FF2B5EF4-FFF2-40B4-BE49-F238E27FC236}">
                <a16:creationId xmlns:a16="http://schemas.microsoft.com/office/drawing/2014/main" id="{F57DBFED-AF61-506C-A75A-D17083979493}"/>
              </a:ext>
            </a:extLst>
          </p:cNvPr>
          <p:cNvSpPr txBox="1"/>
          <p:nvPr/>
        </p:nvSpPr>
        <p:spPr>
          <a:xfrm>
            <a:off x="757020" y="326482"/>
            <a:ext cx="2140330" cy="523220"/>
          </a:xfrm>
          <a:prstGeom prst="rect">
            <a:avLst/>
          </a:prstGeom>
          <a:noFill/>
        </p:spPr>
        <p:txBody>
          <a:bodyPr wrap="none" rtlCol="0">
            <a:spAutoFit/>
          </a:bodyPr>
          <a:lstStyle/>
          <a:p>
            <a:pPr algn="ctr"/>
            <a:r>
              <a:rPr lang="en-US" sz="2800" b="1" dirty="0" err="1" smtClean="0">
                <a:solidFill>
                  <a:srgbClr val="0059B9"/>
                </a:solidFill>
                <a:latin typeface="Arial" panose="020B0604020202020204" pitchFamily="34" charset="0"/>
                <a:ea typeface="Hiragino Kaku Gothic StdN W8" panose="020B0800000000000000" pitchFamily="34" charset="-128"/>
                <a:cs typeface="Arial" panose="020B0604020202020204" pitchFamily="34" charset="0"/>
              </a:rPr>
              <a:t>Tình</a:t>
            </a:r>
            <a:r>
              <a:rPr lang="en-US" sz="2800" b="1" dirty="0" smtClean="0">
                <a:solidFill>
                  <a:srgbClr val="0059B9"/>
                </a:solidFill>
                <a:latin typeface="Arial" panose="020B0604020202020204" pitchFamily="34" charset="0"/>
                <a:ea typeface="Hiragino Kaku Gothic StdN W8" panose="020B0800000000000000" pitchFamily="34" charset="-128"/>
                <a:cs typeface="Arial" panose="020B0604020202020204" pitchFamily="34" charset="0"/>
              </a:rPr>
              <a:t> </a:t>
            </a:r>
            <a:r>
              <a:rPr lang="en-US" sz="2800" b="1" dirty="0" err="1" smtClean="0">
                <a:solidFill>
                  <a:srgbClr val="0059B9"/>
                </a:solidFill>
                <a:latin typeface="Arial" panose="020B0604020202020204" pitchFamily="34" charset="0"/>
                <a:ea typeface="Hiragino Kaku Gothic StdN W8" panose="020B0800000000000000" pitchFamily="34" charset="-128"/>
                <a:cs typeface="Arial" panose="020B0604020202020204" pitchFamily="34" charset="0"/>
              </a:rPr>
              <a:t>huống</a:t>
            </a:r>
            <a:endParaRPr lang="x-none" sz="2800" b="1" dirty="0">
              <a:solidFill>
                <a:srgbClr val="0059B9"/>
              </a:solidFill>
              <a:latin typeface="Arial" panose="020B0604020202020204" pitchFamily="34" charset="0"/>
              <a:ea typeface="Hiragino Kaku Gothic StdN W8" panose="020B0800000000000000" pitchFamily="34" charset="-128"/>
              <a:cs typeface="Arial" panose="020B0604020202020204" pitchFamily="34" charset="0"/>
            </a:endParaRPr>
          </a:p>
        </p:txBody>
      </p:sp>
    </p:spTree>
    <p:extLst>
      <p:ext uri="{BB962C8B-B14F-4D97-AF65-F5344CB8AC3E}">
        <p14:creationId xmlns:p14="http://schemas.microsoft.com/office/powerpoint/2010/main" val="2712499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0014" y="1543385"/>
            <a:ext cx="10021614" cy="1631216"/>
          </a:xfrm>
          <a:prstGeom prst="rect">
            <a:avLst/>
          </a:prstGeom>
        </p:spPr>
        <p:txBody>
          <a:bodyPr wrap="square">
            <a:spAutoFit/>
          </a:bodyPr>
          <a:lstStyle/>
          <a:p>
            <a:pPr marL="342900" indent="-342900" algn="just">
              <a:buAutoNum type="arabicParenR"/>
            </a:pPr>
            <a:r>
              <a:rPr lang="en-US" sz="2000" b="1" dirty="0" err="1" smtClean="0">
                <a:latin typeface="Times New Roman" pitchFamily="18" charset="0"/>
                <a:ea typeface="Calibri" panose="020F0502020204030204" pitchFamily="34" charset="0"/>
                <a:cs typeface="Times New Roman" pitchFamily="18" charset="0"/>
              </a:rPr>
              <a:t>Thí</a:t>
            </a:r>
            <a:r>
              <a:rPr lang="en-US" sz="2000" b="1" dirty="0" smtClean="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nghiệm</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này</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thuộc</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bước</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nào</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trong</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tiến</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trình</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tìm</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hiểu</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của</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nhóm</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học</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sinh</a:t>
            </a:r>
            <a:r>
              <a:rPr lang="en-US" sz="2000" b="1" dirty="0" smtClean="0">
                <a:latin typeface="Times New Roman" pitchFamily="18" charset="0"/>
                <a:ea typeface="Calibri" panose="020F0502020204030204" pitchFamily="34" charset="0"/>
                <a:cs typeface="Times New Roman" pitchFamily="18" charset="0"/>
              </a:rPr>
              <a:t>?</a:t>
            </a:r>
          </a:p>
          <a:p>
            <a:pPr algn="just"/>
            <a:r>
              <a:rPr lang="en-US" sz="2000" b="1" dirty="0" smtClean="0">
                <a:latin typeface="Times New Roman" pitchFamily="18" charset="0"/>
                <a:ea typeface="Calibri" panose="020F0502020204030204" pitchFamily="34" charset="0"/>
                <a:cs typeface="Times New Roman" pitchFamily="18" charset="0"/>
              </a:rPr>
              <a:t>2) </a:t>
            </a:r>
            <a:r>
              <a:rPr lang="en-US" sz="2000" b="1" dirty="0" err="1">
                <a:latin typeface="Times New Roman" pitchFamily="18" charset="0"/>
                <a:ea typeface="Calibri" panose="020F0502020204030204" pitchFamily="34" charset="0"/>
                <a:cs typeface="Times New Roman" pitchFamily="18" charset="0"/>
              </a:rPr>
              <a:t>Thảo</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luận</a:t>
            </a:r>
            <a:r>
              <a:rPr lang="en-US" sz="2000" b="1" dirty="0">
                <a:latin typeface="Times New Roman" pitchFamily="18" charset="0"/>
                <a:ea typeface="Calibri" panose="020F0502020204030204" pitchFamily="34" charset="0"/>
                <a:cs typeface="Times New Roman" pitchFamily="18" charset="0"/>
              </a:rPr>
              <a:t> </a:t>
            </a:r>
            <a:r>
              <a:rPr lang="en-US" sz="2000" b="1" dirty="0" err="1" smtClean="0">
                <a:latin typeface="Times New Roman" pitchFamily="18" charset="0"/>
                <a:ea typeface="Calibri" panose="020F0502020204030204" pitchFamily="34" charset="0"/>
                <a:cs typeface="Times New Roman" pitchFamily="18" charset="0"/>
              </a:rPr>
              <a:t>để</a:t>
            </a:r>
            <a:r>
              <a:rPr lang="en-US" sz="2000" b="1" dirty="0" smtClean="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đề</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xuất</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nội</a:t>
            </a:r>
            <a:r>
              <a:rPr lang="en-US" sz="2000" b="1" dirty="0">
                <a:latin typeface="Times New Roman" pitchFamily="18" charset="0"/>
                <a:ea typeface="Calibri" panose="020F0502020204030204" pitchFamily="34" charset="0"/>
                <a:cs typeface="Times New Roman" pitchFamily="18" charset="0"/>
              </a:rPr>
              <a:t> dung </a:t>
            </a:r>
            <a:r>
              <a:rPr lang="en-US" sz="2000" b="1" dirty="0" err="1">
                <a:latin typeface="Times New Roman" pitchFamily="18" charset="0"/>
                <a:ea typeface="Calibri" panose="020F0502020204030204" pitchFamily="34" charset="0"/>
                <a:cs typeface="Times New Roman" pitchFamily="18" charset="0"/>
              </a:rPr>
              <a:t>các</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bước</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của</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tiến</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trình</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tìm</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hiểu</a:t>
            </a:r>
            <a:r>
              <a:rPr lang="en-US" sz="2000" b="1" dirty="0">
                <a:latin typeface="Times New Roman" pitchFamily="18" charset="0"/>
                <a:ea typeface="Calibri" panose="020F0502020204030204" pitchFamily="34" charset="0"/>
                <a:cs typeface="Times New Roman" pitchFamily="18" charset="0"/>
              </a:rPr>
              <a:t> </a:t>
            </a:r>
            <a:r>
              <a:rPr lang="en-US" sz="2000" b="1" dirty="0" err="1">
                <a:latin typeface="Times New Roman" pitchFamily="18" charset="0"/>
                <a:ea typeface="Calibri" panose="020F0502020204030204" pitchFamily="34" charset="0"/>
                <a:cs typeface="Times New Roman" pitchFamily="18" charset="0"/>
              </a:rPr>
              <a:t>này</a:t>
            </a:r>
            <a:r>
              <a:rPr lang="en-US" sz="2000" b="1" dirty="0" smtClean="0">
                <a:latin typeface="Times New Roman" pitchFamily="18" charset="0"/>
                <a:ea typeface="Calibri" panose="020F0502020204030204" pitchFamily="34" charset="0"/>
                <a:cs typeface="Times New Roman" pitchFamily="18" charset="0"/>
              </a:rPr>
              <a:t>.</a:t>
            </a:r>
          </a:p>
          <a:p>
            <a:pPr algn="just"/>
            <a:r>
              <a:rPr lang="en-US" sz="2000" b="1" dirty="0" smtClean="0">
                <a:latin typeface="Times New Roman" pitchFamily="18" charset="0"/>
                <a:ea typeface="Calibri" panose="020F0502020204030204" pitchFamily="34" charset="0"/>
                <a:cs typeface="Times New Roman" pitchFamily="18" charset="0"/>
              </a:rPr>
              <a:t>3) </a:t>
            </a:r>
            <a:r>
              <a:rPr lang="en-US" sz="2000" b="1" dirty="0" err="1" smtClean="0">
                <a:latin typeface="Times New Roman" pitchFamily="18" charset="0"/>
                <a:ea typeface="Calibri" panose="020F0502020204030204" pitchFamily="34" charset="0"/>
                <a:cs typeface="Times New Roman" pitchFamily="18" charset="0"/>
              </a:rPr>
              <a:t>Thực</a:t>
            </a:r>
            <a:r>
              <a:rPr lang="en-US" sz="2000" b="1" dirty="0" smtClean="0">
                <a:latin typeface="Times New Roman" pitchFamily="18" charset="0"/>
                <a:ea typeface="Calibri" panose="020F0502020204030204" pitchFamily="34" charset="0"/>
                <a:cs typeface="Times New Roman" pitchFamily="18" charset="0"/>
              </a:rPr>
              <a:t> </a:t>
            </a:r>
            <a:r>
              <a:rPr lang="en-US" sz="2000" b="1" dirty="0" err="1" smtClean="0">
                <a:latin typeface="Times New Roman" pitchFamily="18" charset="0"/>
                <a:ea typeface="Calibri" panose="020F0502020204030204" pitchFamily="34" charset="0"/>
                <a:cs typeface="Times New Roman" pitchFamily="18" charset="0"/>
              </a:rPr>
              <a:t>hiện</a:t>
            </a:r>
            <a:r>
              <a:rPr lang="en-US" sz="2000" b="1" dirty="0" smtClean="0">
                <a:latin typeface="Times New Roman" pitchFamily="18" charset="0"/>
                <a:ea typeface="Calibri" panose="020F0502020204030204" pitchFamily="34" charset="0"/>
                <a:cs typeface="Times New Roman" pitchFamily="18" charset="0"/>
              </a:rPr>
              <a:t> </a:t>
            </a:r>
            <a:r>
              <a:rPr lang="en-US" sz="2000" b="1" dirty="0" err="1" smtClean="0">
                <a:latin typeface="Times New Roman" pitchFamily="18" charset="0"/>
                <a:ea typeface="Calibri" panose="020F0502020204030204" pitchFamily="34" charset="0"/>
                <a:cs typeface="Times New Roman" pitchFamily="18" charset="0"/>
              </a:rPr>
              <a:t>thí</a:t>
            </a:r>
            <a:r>
              <a:rPr lang="en-US" sz="2000" b="1" dirty="0" smtClean="0">
                <a:latin typeface="Times New Roman" pitchFamily="18" charset="0"/>
                <a:ea typeface="Calibri" panose="020F0502020204030204" pitchFamily="34" charset="0"/>
                <a:cs typeface="Times New Roman" pitchFamily="18" charset="0"/>
              </a:rPr>
              <a:t> </a:t>
            </a:r>
            <a:r>
              <a:rPr lang="en-US" sz="2000" b="1" dirty="0" err="1" smtClean="0">
                <a:latin typeface="Times New Roman" pitchFamily="18" charset="0"/>
                <a:ea typeface="Calibri" panose="020F0502020204030204" pitchFamily="34" charset="0"/>
                <a:cs typeface="Times New Roman" pitchFamily="18" charset="0"/>
              </a:rPr>
              <a:t>nghiệm</a:t>
            </a:r>
            <a:r>
              <a:rPr lang="en-US" sz="2000" b="1" dirty="0" smtClean="0">
                <a:latin typeface="Times New Roman" pitchFamily="18" charset="0"/>
                <a:ea typeface="Calibri" panose="020F0502020204030204" pitchFamily="34" charset="0"/>
                <a:cs typeface="Times New Roman" pitchFamily="18" charset="0"/>
              </a:rPr>
              <a:t> </a:t>
            </a:r>
            <a:r>
              <a:rPr lang="en-US" sz="2000" b="1" dirty="0" err="1" smtClean="0">
                <a:latin typeface="Times New Roman" pitchFamily="18" charset="0"/>
                <a:ea typeface="Calibri" panose="020F0502020204030204" pitchFamily="34" charset="0"/>
                <a:cs typeface="Times New Roman" pitchFamily="18" charset="0"/>
              </a:rPr>
              <a:t>tại</a:t>
            </a:r>
            <a:r>
              <a:rPr lang="en-US" sz="2000" b="1" dirty="0" smtClean="0">
                <a:latin typeface="Times New Roman" pitchFamily="18" charset="0"/>
                <a:ea typeface="Calibri" panose="020F0502020204030204" pitchFamily="34" charset="0"/>
                <a:cs typeface="Times New Roman" pitchFamily="18" charset="0"/>
              </a:rPr>
              <a:t> </a:t>
            </a:r>
            <a:r>
              <a:rPr lang="en-US" sz="2000" b="1" dirty="0" err="1" smtClean="0">
                <a:latin typeface="Times New Roman" pitchFamily="18" charset="0"/>
                <a:ea typeface="Calibri" panose="020F0502020204030204" pitchFamily="34" charset="0"/>
                <a:cs typeface="Times New Roman" pitchFamily="18" charset="0"/>
              </a:rPr>
              <a:t>nhà</a:t>
            </a:r>
            <a:r>
              <a:rPr lang="en-US" sz="2000" b="1" dirty="0" smtClean="0">
                <a:latin typeface="Times New Roman" pitchFamily="18" charset="0"/>
                <a:ea typeface="Calibri" panose="020F0502020204030204" pitchFamily="34" charset="0"/>
                <a:cs typeface="Times New Roman" pitchFamily="18" charset="0"/>
              </a:rPr>
              <a:t>.</a:t>
            </a:r>
          </a:p>
          <a:p>
            <a:pPr algn="just"/>
            <a:r>
              <a:rPr lang="en-US" sz="2000" b="1" dirty="0" smtClean="0">
                <a:latin typeface="Times New Roman" pitchFamily="18" charset="0"/>
                <a:ea typeface="Calibri" panose="020F0502020204030204" pitchFamily="34" charset="0"/>
                <a:cs typeface="Times New Roman" pitchFamily="18" charset="0"/>
              </a:rPr>
              <a:t>4) </a:t>
            </a:r>
            <a:r>
              <a:rPr lang="en-US" sz="2000" b="1" dirty="0" err="1" smtClean="0">
                <a:latin typeface="Times New Roman" pitchFamily="18" charset="0"/>
                <a:ea typeface="Calibri" panose="020F0502020204030204" pitchFamily="34" charset="0"/>
                <a:cs typeface="Times New Roman" pitchFamily="18" charset="0"/>
              </a:rPr>
              <a:t>Thống</a:t>
            </a:r>
            <a:r>
              <a:rPr lang="en-US" sz="2000" b="1" dirty="0" smtClean="0">
                <a:latin typeface="Times New Roman" pitchFamily="18" charset="0"/>
                <a:ea typeface="Calibri" panose="020F0502020204030204" pitchFamily="34" charset="0"/>
                <a:cs typeface="Times New Roman" pitchFamily="18" charset="0"/>
              </a:rPr>
              <a:t> </a:t>
            </a:r>
            <a:r>
              <a:rPr lang="en-US" sz="2000" b="1" dirty="0" err="1" smtClean="0">
                <a:latin typeface="Times New Roman" pitchFamily="18" charset="0"/>
                <a:ea typeface="Calibri" panose="020F0502020204030204" pitchFamily="34" charset="0"/>
                <a:cs typeface="Times New Roman" pitchFamily="18" charset="0"/>
              </a:rPr>
              <a:t>kê</a:t>
            </a:r>
            <a:r>
              <a:rPr lang="en-US" sz="2000" b="1" dirty="0" smtClean="0">
                <a:latin typeface="Times New Roman" pitchFamily="18" charset="0"/>
                <a:ea typeface="Calibri" panose="020F0502020204030204" pitchFamily="34" charset="0"/>
                <a:cs typeface="Times New Roman" pitchFamily="18" charset="0"/>
              </a:rPr>
              <a:t> </a:t>
            </a:r>
            <a:r>
              <a:rPr lang="en-US" sz="2000" b="1" dirty="0" err="1" smtClean="0">
                <a:latin typeface="Times New Roman" pitchFamily="18" charset="0"/>
                <a:ea typeface="Calibri" panose="020F0502020204030204" pitchFamily="34" charset="0"/>
                <a:cs typeface="Times New Roman" pitchFamily="18" charset="0"/>
              </a:rPr>
              <a:t>các</a:t>
            </a:r>
            <a:r>
              <a:rPr lang="en-US" sz="2000" b="1" dirty="0" smtClean="0">
                <a:latin typeface="Times New Roman" pitchFamily="18" charset="0"/>
                <a:ea typeface="Calibri" panose="020F0502020204030204" pitchFamily="34" charset="0"/>
                <a:cs typeface="Times New Roman" pitchFamily="18" charset="0"/>
              </a:rPr>
              <a:t> </a:t>
            </a:r>
            <a:r>
              <a:rPr lang="en-US" sz="2000" b="1" dirty="0" err="1" smtClean="0">
                <a:latin typeface="Times New Roman" pitchFamily="18" charset="0"/>
                <a:ea typeface="Calibri" panose="020F0502020204030204" pitchFamily="34" charset="0"/>
                <a:cs typeface="Times New Roman" pitchFamily="18" charset="0"/>
              </a:rPr>
              <a:t>kỹ</a:t>
            </a:r>
            <a:r>
              <a:rPr lang="en-US" sz="2000" b="1" dirty="0" smtClean="0">
                <a:latin typeface="Times New Roman" pitchFamily="18" charset="0"/>
                <a:ea typeface="Calibri" panose="020F0502020204030204" pitchFamily="34" charset="0"/>
                <a:cs typeface="Times New Roman" pitchFamily="18" charset="0"/>
              </a:rPr>
              <a:t> </a:t>
            </a:r>
            <a:r>
              <a:rPr lang="en-US" sz="2000" b="1" dirty="0" err="1" smtClean="0">
                <a:latin typeface="Times New Roman" pitchFamily="18" charset="0"/>
                <a:ea typeface="Calibri" panose="020F0502020204030204" pitchFamily="34" charset="0"/>
                <a:cs typeface="Times New Roman" pitchFamily="18" charset="0"/>
              </a:rPr>
              <a:t>năng</a:t>
            </a:r>
            <a:r>
              <a:rPr lang="en-US" sz="2000" b="1" dirty="0" smtClean="0">
                <a:latin typeface="Times New Roman" pitchFamily="18" charset="0"/>
                <a:ea typeface="Calibri" panose="020F0502020204030204" pitchFamily="34" charset="0"/>
                <a:cs typeface="Times New Roman" pitchFamily="18" charset="0"/>
              </a:rPr>
              <a:t> </a:t>
            </a:r>
            <a:r>
              <a:rPr lang="en-US" sz="2000" b="1" dirty="0" err="1" smtClean="0">
                <a:latin typeface="Times New Roman" pitchFamily="18" charset="0"/>
                <a:ea typeface="Calibri" panose="020F0502020204030204" pitchFamily="34" charset="0"/>
                <a:cs typeface="Times New Roman" pitchFamily="18" charset="0"/>
              </a:rPr>
              <a:t>đã</a:t>
            </a:r>
            <a:r>
              <a:rPr lang="en-US" sz="2000" b="1" dirty="0" smtClean="0">
                <a:latin typeface="Times New Roman" pitchFamily="18" charset="0"/>
                <a:ea typeface="Calibri" panose="020F0502020204030204" pitchFamily="34" charset="0"/>
                <a:cs typeface="Times New Roman" pitchFamily="18" charset="0"/>
              </a:rPr>
              <a:t> </a:t>
            </a:r>
            <a:r>
              <a:rPr lang="en-US" sz="2000" b="1" dirty="0" err="1" smtClean="0">
                <a:latin typeface="Times New Roman" pitchFamily="18" charset="0"/>
                <a:ea typeface="Calibri" panose="020F0502020204030204" pitchFamily="34" charset="0"/>
                <a:cs typeface="Times New Roman" pitchFamily="18" charset="0"/>
              </a:rPr>
              <a:t>dùng</a:t>
            </a:r>
            <a:r>
              <a:rPr lang="en-US" sz="2000" b="1" dirty="0" smtClean="0">
                <a:latin typeface="Times New Roman" pitchFamily="18" charset="0"/>
                <a:ea typeface="Calibri" panose="020F0502020204030204" pitchFamily="34" charset="0"/>
                <a:cs typeface="Times New Roman" pitchFamily="18" charset="0"/>
              </a:rPr>
              <a:t> ở </a:t>
            </a:r>
            <a:r>
              <a:rPr lang="en-US" sz="2000" b="1" dirty="0" err="1" smtClean="0">
                <a:latin typeface="Times New Roman" pitchFamily="18" charset="0"/>
                <a:ea typeface="Calibri" panose="020F0502020204030204" pitchFamily="34" charset="0"/>
                <a:cs typeface="Times New Roman" pitchFamily="18" charset="0"/>
              </a:rPr>
              <a:t>mỗi</a:t>
            </a:r>
            <a:r>
              <a:rPr lang="en-US" sz="2000" b="1" dirty="0" smtClean="0">
                <a:latin typeface="Times New Roman" pitchFamily="18" charset="0"/>
                <a:ea typeface="Calibri" panose="020F0502020204030204" pitchFamily="34" charset="0"/>
                <a:cs typeface="Times New Roman" pitchFamily="18" charset="0"/>
              </a:rPr>
              <a:t> </a:t>
            </a:r>
            <a:r>
              <a:rPr lang="en-US" sz="2000" b="1" dirty="0" err="1" smtClean="0">
                <a:latin typeface="Times New Roman" pitchFamily="18" charset="0"/>
                <a:ea typeface="Calibri" panose="020F0502020204030204" pitchFamily="34" charset="0"/>
                <a:cs typeface="Times New Roman" pitchFamily="18" charset="0"/>
              </a:rPr>
              <a:t>bước</a:t>
            </a:r>
            <a:r>
              <a:rPr lang="en-US" sz="2000" b="1" dirty="0" smtClean="0">
                <a:latin typeface="Times New Roman" pitchFamily="18" charset="0"/>
                <a:ea typeface="Calibri" panose="020F0502020204030204" pitchFamily="34" charset="0"/>
                <a:cs typeface="Times New Roman" pitchFamily="18" charset="0"/>
              </a:rPr>
              <a:t> </a:t>
            </a:r>
            <a:r>
              <a:rPr lang="en-US" sz="2000" b="1" dirty="0" err="1" smtClean="0">
                <a:latin typeface="Times New Roman" pitchFamily="18" charset="0"/>
                <a:ea typeface="Calibri" panose="020F0502020204030204" pitchFamily="34" charset="0"/>
                <a:cs typeface="Times New Roman" pitchFamily="18" charset="0"/>
              </a:rPr>
              <a:t>tiến</a:t>
            </a:r>
            <a:r>
              <a:rPr lang="en-US" sz="2000" b="1" dirty="0" smtClean="0">
                <a:latin typeface="Times New Roman" pitchFamily="18" charset="0"/>
                <a:ea typeface="Calibri" panose="020F0502020204030204" pitchFamily="34" charset="0"/>
                <a:cs typeface="Times New Roman" pitchFamily="18" charset="0"/>
              </a:rPr>
              <a:t> </a:t>
            </a:r>
            <a:r>
              <a:rPr lang="en-US" sz="2000" b="1" dirty="0" err="1" smtClean="0">
                <a:latin typeface="Times New Roman" pitchFamily="18" charset="0"/>
                <a:ea typeface="Calibri" panose="020F0502020204030204" pitchFamily="34" charset="0"/>
                <a:cs typeface="Times New Roman" pitchFamily="18" charset="0"/>
              </a:rPr>
              <a:t>trình</a:t>
            </a:r>
            <a:r>
              <a:rPr lang="en-US" sz="2000" b="1" dirty="0" smtClean="0">
                <a:latin typeface="Times New Roman" pitchFamily="18" charset="0"/>
                <a:ea typeface="Calibri" panose="020F0502020204030204" pitchFamily="34" charset="0"/>
                <a:cs typeface="Times New Roman" pitchFamily="18" charset="0"/>
              </a:rPr>
              <a:t>.</a:t>
            </a:r>
          </a:p>
          <a:p>
            <a:pPr algn="just"/>
            <a:endParaRPr lang="en-US" sz="2000" b="1" dirty="0" smtClean="0">
              <a:latin typeface="Times New Roman" pitchFamily="18" charset="0"/>
              <a:ea typeface="Calibri" panose="020F0502020204030204" pitchFamily="34" charset="0"/>
              <a:cs typeface="Times New Roman" pitchFamily="18" charset="0"/>
            </a:endParaRPr>
          </a:p>
        </p:txBody>
      </p:sp>
      <p:sp>
        <p:nvSpPr>
          <p:cNvPr id="4" name="TextBox 3">
            <a:extLst>
              <a:ext uri="{FF2B5EF4-FFF2-40B4-BE49-F238E27FC236}">
                <a16:creationId xmlns:a16="http://schemas.microsoft.com/office/drawing/2014/main" id="{F57DBFED-AF61-506C-A75A-D17083979493}"/>
              </a:ext>
            </a:extLst>
          </p:cNvPr>
          <p:cNvSpPr txBox="1"/>
          <p:nvPr/>
        </p:nvSpPr>
        <p:spPr>
          <a:xfrm>
            <a:off x="740976" y="326482"/>
            <a:ext cx="7454285" cy="523220"/>
          </a:xfrm>
          <a:prstGeom prst="rect">
            <a:avLst/>
          </a:prstGeom>
          <a:noFill/>
        </p:spPr>
        <p:txBody>
          <a:bodyPr wrap="none" rtlCol="0">
            <a:spAutoFit/>
          </a:bodyPr>
          <a:lstStyle/>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Thực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hiện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thí</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nghiệm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theo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tổ</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mỗi</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tổ</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 1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nhóm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a:t>
            </a:r>
          </a:p>
        </p:txBody>
      </p:sp>
      <p:sp>
        <p:nvSpPr>
          <p:cNvPr id="5" name="TextBox 4">
            <a:extLst>
              <a:ext uri="{FF2B5EF4-FFF2-40B4-BE49-F238E27FC236}">
                <a16:creationId xmlns:a16="http://schemas.microsoft.com/office/drawing/2014/main" id="{F57DBFED-AF61-506C-A75A-D17083979493}"/>
              </a:ext>
            </a:extLst>
          </p:cNvPr>
          <p:cNvSpPr txBox="1"/>
          <p:nvPr/>
        </p:nvSpPr>
        <p:spPr>
          <a:xfrm>
            <a:off x="740976" y="1020165"/>
            <a:ext cx="4937570" cy="523220"/>
          </a:xfrm>
          <a:prstGeom prst="rect">
            <a:avLst/>
          </a:prstGeom>
          <a:noFill/>
        </p:spPr>
        <p:txBody>
          <a:bodyPr wrap="none" rtlCol="0">
            <a:spAutoFit/>
          </a:bodyPr>
          <a:lstStyle/>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Hoàn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thành</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các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sau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p>
        </p:txBody>
      </p:sp>
      <p:graphicFrame>
        <p:nvGraphicFramePr>
          <p:cNvPr id="6" name="Table 5"/>
          <p:cNvGraphicFramePr>
            <a:graphicFrameLocks noGrp="1"/>
          </p:cNvGraphicFramePr>
          <p:nvPr>
            <p:extLst>
              <p:ext uri="{D42A27DB-BD31-4B8C-83A1-F6EECF244321}">
                <p14:modId xmlns:p14="http://schemas.microsoft.com/office/powerpoint/2010/main" val="4138314893"/>
              </p:ext>
            </p:extLst>
          </p:nvPr>
        </p:nvGraphicFramePr>
        <p:xfrm>
          <a:off x="1030014" y="2905429"/>
          <a:ext cx="9722068" cy="2420344"/>
        </p:xfrm>
        <a:graphic>
          <a:graphicData uri="http://schemas.openxmlformats.org/drawingml/2006/table">
            <a:tbl>
              <a:tblPr firstRow="1" firstCol="1" bandRow="1">
                <a:tableStyleId>{5940675A-B579-460E-94D1-54222C63F5DA}</a:tableStyleId>
              </a:tblPr>
              <a:tblGrid>
                <a:gridCol w="3731172">
                  <a:extLst>
                    <a:ext uri="{9D8B030D-6E8A-4147-A177-3AD203B41FA5}">
                      <a16:colId xmlns:a16="http://schemas.microsoft.com/office/drawing/2014/main" val="20000"/>
                    </a:ext>
                  </a:extLst>
                </a:gridCol>
                <a:gridCol w="2680138">
                  <a:extLst>
                    <a:ext uri="{9D8B030D-6E8A-4147-A177-3AD203B41FA5}">
                      <a16:colId xmlns:a16="http://schemas.microsoft.com/office/drawing/2014/main" val="20001"/>
                    </a:ext>
                  </a:extLst>
                </a:gridCol>
                <a:gridCol w="3310758">
                  <a:extLst>
                    <a:ext uri="{9D8B030D-6E8A-4147-A177-3AD203B41FA5}">
                      <a16:colId xmlns:a16="http://schemas.microsoft.com/office/drawing/2014/main" val="20002"/>
                    </a:ext>
                  </a:extLst>
                </a:gridCol>
              </a:tblGrid>
              <a:tr h="334718">
                <a:tc>
                  <a:txBody>
                    <a:bodyPr/>
                    <a:lstStyle/>
                    <a:p>
                      <a:pPr algn="ctr">
                        <a:lnSpc>
                          <a:spcPct val="130000"/>
                        </a:lnSpc>
                        <a:spcAft>
                          <a:spcPts val="0"/>
                        </a:spcAft>
                      </a:pPr>
                      <a:r>
                        <a:rPr lang="vi-VN" sz="2000" b="1" dirty="0">
                          <a:effectLst/>
                          <a:latin typeface="+mj-lt"/>
                        </a:rPr>
                        <a:t>Các </a:t>
                      </a:r>
                      <a:r>
                        <a:rPr lang="vi-VN" sz="2000" b="1" dirty="0" smtClean="0">
                          <a:effectLst/>
                          <a:latin typeface="+mj-lt"/>
                        </a:rPr>
                        <a:t>bước</a:t>
                      </a:r>
                      <a:r>
                        <a:rPr lang="en-US" sz="2000" b="1" baseline="0" dirty="0" smtClean="0">
                          <a:effectLst/>
                          <a:latin typeface="+mj-lt"/>
                        </a:rPr>
                        <a:t>  </a:t>
                      </a:r>
                      <a:r>
                        <a:rPr lang="vi-VN" sz="2000" b="1" dirty="0" smtClean="0">
                          <a:effectLst/>
                          <a:latin typeface="+mj-lt"/>
                        </a:rPr>
                        <a:t>tiến </a:t>
                      </a:r>
                      <a:r>
                        <a:rPr lang="vi-VN" sz="2000" b="1" dirty="0">
                          <a:effectLst/>
                          <a:latin typeface="+mj-lt"/>
                        </a:rPr>
                        <a:t>trình</a:t>
                      </a:r>
                      <a:endParaRPr lang="en-US" sz="2000" b="1" dirty="0">
                        <a:effectLst/>
                        <a:latin typeface="+mj-lt"/>
                        <a:ea typeface="Calibri"/>
                        <a:cs typeface="Times New Roman" pitchFamily="18" charset="0"/>
                      </a:endParaRPr>
                    </a:p>
                  </a:txBody>
                  <a:tcPr marL="41380" marR="41380" marT="0" marB="0"/>
                </a:tc>
                <a:tc>
                  <a:txBody>
                    <a:bodyPr/>
                    <a:lstStyle/>
                    <a:p>
                      <a:pPr algn="ctr">
                        <a:lnSpc>
                          <a:spcPct val="130000"/>
                        </a:lnSpc>
                        <a:spcAft>
                          <a:spcPts val="0"/>
                        </a:spcAft>
                      </a:pPr>
                      <a:r>
                        <a:rPr lang="vi-VN" sz="2000" b="1" dirty="0">
                          <a:effectLst/>
                          <a:latin typeface="+mj-lt"/>
                        </a:rPr>
                        <a:t>Kĩ năng đã sử dụng</a:t>
                      </a:r>
                      <a:endParaRPr lang="en-US" sz="2000" b="1" dirty="0">
                        <a:effectLst/>
                        <a:latin typeface="+mj-lt"/>
                        <a:ea typeface="Calibri"/>
                        <a:cs typeface="Times New Roman" pitchFamily="18" charset="0"/>
                      </a:endParaRPr>
                    </a:p>
                  </a:txBody>
                  <a:tcPr marL="41380" marR="41380" marT="0" marB="0"/>
                </a:tc>
                <a:tc>
                  <a:txBody>
                    <a:bodyPr/>
                    <a:lstStyle/>
                    <a:p>
                      <a:pPr algn="ctr">
                        <a:lnSpc>
                          <a:spcPct val="130000"/>
                        </a:lnSpc>
                        <a:spcAft>
                          <a:spcPts val="0"/>
                        </a:spcAft>
                      </a:pPr>
                      <a:r>
                        <a:rPr lang="en-US" sz="2000" b="1" dirty="0" smtClean="0">
                          <a:effectLst/>
                          <a:latin typeface="Times New Roman" pitchFamily="18" charset="0"/>
                          <a:ea typeface="Calibri"/>
                          <a:cs typeface="Times New Roman" pitchFamily="18" charset="0"/>
                        </a:rPr>
                        <a:t>Ý</a:t>
                      </a:r>
                      <a:r>
                        <a:rPr lang="en-US" sz="2000" b="1" baseline="0" dirty="0" smtClean="0">
                          <a:effectLst/>
                          <a:latin typeface="Times New Roman" pitchFamily="18" charset="0"/>
                          <a:ea typeface="Calibri"/>
                          <a:cs typeface="Times New Roman" pitchFamily="18" charset="0"/>
                        </a:rPr>
                        <a:t> </a:t>
                      </a:r>
                      <a:r>
                        <a:rPr lang="en-US" sz="2000" b="1" baseline="0" dirty="0" err="1" smtClean="0">
                          <a:effectLst/>
                          <a:latin typeface="Times New Roman" pitchFamily="18" charset="0"/>
                          <a:ea typeface="Calibri"/>
                          <a:cs typeface="Times New Roman" pitchFamily="18" charset="0"/>
                        </a:rPr>
                        <a:t>nghĩa</a:t>
                      </a:r>
                      <a:r>
                        <a:rPr lang="en-US" sz="2000" b="1" baseline="0" dirty="0" smtClean="0">
                          <a:effectLst/>
                          <a:latin typeface="Times New Roman" pitchFamily="18" charset="0"/>
                          <a:ea typeface="Calibri"/>
                          <a:cs typeface="Times New Roman" pitchFamily="18" charset="0"/>
                        </a:rPr>
                        <a:t> </a:t>
                      </a:r>
                      <a:endParaRPr lang="en-US" sz="2000" b="1" dirty="0">
                        <a:effectLst/>
                        <a:latin typeface="Times New Roman" pitchFamily="18" charset="0"/>
                        <a:ea typeface="Calibri"/>
                        <a:cs typeface="Times New Roman" pitchFamily="18" charset="0"/>
                      </a:endParaRPr>
                    </a:p>
                  </a:txBody>
                  <a:tcPr marL="41380" marR="41380" marT="0" marB="0"/>
                </a:tc>
                <a:extLst>
                  <a:ext uri="{0D108BD9-81ED-4DB2-BD59-A6C34878D82A}">
                    <a16:rowId xmlns:a16="http://schemas.microsoft.com/office/drawing/2014/main" val="10000"/>
                  </a:ext>
                </a:extLst>
              </a:tr>
              <a:tr h="425480">
                <a:tc>
                  <a:txBody>
                    <a:bodyPr/>
                    <a:lstStyle/>
                    <a:p>
                      <a:pPr>
                        <a:lnSpc>
                          <a:spcPct val="130000"/>
                        </a:lnSpc>
                        <a:spcAft>
                          <a:spcPts val="0"/>
                        </a:spcAft>
                      </a:pPr>
                      <a:r>
                        <a:rPr lang="vi-VN" sz="2000" b="1" dirty="0">
                          <a:effectLst/>
                          <a:latin typeface="+mj-lt"/>
                        </a:rPr>
                        <a:t>Bước 1: Quan sát, đặt câu hỏi</a:t>
                      </a:r>
                      <a:endParaRPr lang="en-US" sz="2000" b="1"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b="1"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b="1" dirty="0">
                        <a:effectLst/>
                        <a:latin typeface="+mj-lt"/>
                        <a:ea typeface="Calibri"/>
                        <a:cs typeface="Times New Roman" pitchFamily="18" charset="0"/>
                      </a:endParaRPr>
                    </a:p>
                  </a:txBody>
                  <a:tcPr marL="41380" marR="41380" marT="0" marB="0"/>
                </a:tc>
                <a:extLst>
                  <a:ext uri="{0D108BD9-81ED-4DB2-BD59-A6C34878D82A}">
                    <a16:rowId xmlns:a16="http://schemas.microsoft.com/office/drawing/2014/main" val="10001"/>
                  </a:ext>
                </a:extLst>
              </a:tr>
              <a:tr h="362607">
                <a:tc>
                  <a:txBody>
                    <a:bodyPr/>
                    <a:lstStyle/>
                    <a:p>
                      <a:pPr>
                        <a:lnSpc>
                          <a:spcPct val="130000"/>
                        </a:lnSpc>
                        <a:spcAft>
                          <a:spcPts val="0"/>
                        </a:spcAft>
                      </a:pPr>
                      <a:r>
                        <a:rPr lang="vi-VN" sz="2000" b="1" dirty="0">
                          <a:effectLst/>
                          <a:latin typeface="+mj-lt"/>
                        </a:rPr>
                        <a:t>Bước 2: Xây dựng giả thuyết</a:t>
                      </a:r>
                      <a:endParaRPr lang="en-US" sz="2000" b="1"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b="1"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b="1" dirty="0">
                        <a:effectLst/>
                        <a:latin typeface="+mj-lt"/>
                        <a:ea typeface="Calibri"/>
                        <a:cs typeface="Times New Roman" pitchFamily="18" charset="0"/>
                      </a:endParaRPr>
                    </a:p>
                  </a:txBody>
                  <a:tcPr marL="41380" marR="41380" marT="0" marB="0"/>
                </a:tc>
                <a:extLst>
                  <a:ext uri="{0D108BD9-81ED-4DB2-BD59-A6C34878D82A}">
                    <a16:rowId xmlns:a16="http://schemas.microsoft.com/office/drawing/2014/main" val="10002"/>
                  </a:ext>
                </a:extLst>
              </a:tr>
              <a:tr h="394138">
                <a:tc>
                  <a:txBody>
                    <a:bodyPr/>
                    <a:lstStyle/>
                    <a:p>
                      <a:pPr>
                        <a:lnSpc>
                          <a:spcPct val="130000"/>
                        </a:lnSpc>
                        <a:spcAft>
                          <a:spcPts val="0"/>
                        </a:spcAft>
                      </a:pPr>
                      <a:r>
                        <a:rPr lang="vi-VN" sz="2000" b="1">
                          <a:effectLst/>
                          <a:latin typeface="+mj-lt"/>
                        </a:rPr>
                        <a:t>Bước 3: Kiểm tra giả thuyết</a:t>
                      </a:r>
                      <a:endParaRPr lang="en-US" sz="2000" b="1">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b="1"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b="1" dirty="0">
                        <a:effectLst/>
                        <a:latin typeface="+mj-lt"/>
                        <a:ea typeface="Calibri"/>
                        <a:cs typeface="Times New Roman" pitchFamily="18" charset="0"/>
                      </a:endParaRPr>
                    </a:p>
                  </a:txBody>
                  <a:tcPr marL="41380" marR="41380" marT="0" marB="0"/>
                </a:tc>
                <a:extLst>
                  <a:ext uri="{0D108BD9-81ED-4DB2-BD59-A6C34878D82A}">
                    <a16:rowId xmlns:a16="http://schemas.microsoft.com/office/drawing/2014/main" val="10003"/>
                  </a:ext>
                </a:extLst>
              </a:tr>
              <a:tr h="409904">
                <a:tc>
                  <a:txBody>
                    <a:bodyPr/>
                    <a:lstStyle/>
                    <a:p>
                      <a:pPr algn="just">
                        <a:lnSpc>
                          <a:spcPct val="130000"/>
                        </a:lnSpc>
                        <a:spcAft>
                          <a:spcPts val="0"/>
                        </a:spcAft>
                      </a:pPr>
                      <a:r>
                        <a:rPr lang="vi-VN" sz="2000" b="1">
                          <a:effectLst/>
                          <a:latin typeface="+mj-lt"/>
                        </a:rPr>
                        <a:t>Bước 4: Phân tích kết quả</a:t>
                      </a:r>
                      <a:endParaRPr lang="en-US" sz="2000" b="1">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b="1"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b="1" dirty="0">
                        <a:effectLst/>
                        <a:latin typeface="+mj-lt"/>
                        <a:ea typeface="Calibri"/>
                        <a:cs typeface="Times New Roman" pitchFamily="18" charset="0"/>
                      </a:endParaRPr>
                    </a:p>
                  </a:txBody>
                  <a:tcPr marL="41380" marR="41380" marT="0" marB="0"/>
                </a:tc>
                <a:extLst>
                  <a:ext uri="{0D108BD9-81ED-4DB2-BD59-A6C34878D82A}">
                    <a16:rowId xmlns:a16="http://schemas.microsoft.com/office/drawing/2014/main" val="10004"/>
                  </a:ext>
                </a:extLst>
              </a:tr>
              <a:tr h="394137">
                <a:tc>
                  <a:txBody>
                    <a:bodyPr/>
                    <a:lstStyle/>
                    <a:p>
                      <a:pPr algn="just">
                        <a:lnSpc>
                          <a:spcPct val="130000"/>
                        </a:lnSpc>
                        <a:spcAft>
                          <a:spcPts val="0"/>
                        </a:spcAft>
                      </a:pPr>
                      <a:r>
                        <a:rPr lang="vi-VN" sz="2000" b="1" dirty="0">
                          <a:effectLst/>
                          <a:latin typeface="+mj-lt"/>
                        </a:rPr>
                        <a:t>Bước 5: Viết, trình bày báo cáo</a:t>
                      </a:r>
                      <a:endParaRPr lang="en-US" sz="2000" b="1"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b="1"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b="1" dirty="0">
                        <a:effectLst/>
                        <a:latin typeface="+mj-lt"/>
                        <a:ea typeface="Calibri"/>
                        <a:cs typeface="Times New Roman" pitchFamily="18" charset="0"/>
                      </a:endParaRPr>
                    </a:p>
                  </a:txBody>
                  <a:tcPr marL="41380" marR="41380" marT="0" marB="0"/>
                </a:tc>
                <a:extLst>
                  <a:ext uri="{0D108BD9-81ED-4DB2-BD59-A6C34878D82A}">
                    <a16:rowId xmlns:a16="http://schemas.microsoft.com/office/drawing/2014/main" val="10005"/>
                  </a:ext>
                </a:extLst>
              </a:tr>
            </a:tbl>
          </a:graphicData>
        </a:graphic>
      </p:graphicFrame>
      <p:sp>
        <p:nvSpPr>
          <p:cNvPr id="7" name="TextBox 6">
            <a:extLst>
              <a:ext uri="{FF2B5EF4-FFF2-40B4-BE49-F238E27FC236}">
                <a16:creationId xmlns:a16="http://schemas.microsoft.com/office/drawing/2014/main" id="{F57DBFED-AF61-506C-A75A-D17083979493}"/>
              </a:ext>
            </a:extLst>
          </p:cNvPr>
          <p:cNvSpPr txBox="1"/>
          <p:nvPr/>
        </p:nvSpPr>
        <p:spPr>
          <a:xfrm>
            <a:off x="1003738" y="5508082"/>
            <a:ext cx="11149078" cy="1384995"/>
          </a:xfrm>
          <a:prstGeom prst="rect">
            <a:avLst/>
          </a:prstGeom>
          <a:noFill/>
        </p:spPr>
        <p:txBody>
          <a:bodyPr wrap="none" rtlCol="0">
            <a:spAutoFit/>
          </a:bodyPr>
          <a:lstStyle/>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Yêu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cầu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1,2,4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báo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cáo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sản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phẩm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vào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tiết</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sau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3</a:t>
            </a:r>
          </a:p>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Tiếp</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tục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thực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hiện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trong</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1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tuần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có</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hình</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ảnh</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hoặc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video) minh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họa</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cho</a:t>
            </a:r>
            <a:endPar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endParaRPr>
          </a:p>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các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bước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tiến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hành</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để</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hoàn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thiện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cho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2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và</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4.</a:t>
            </a:r>
          </a:p>
        </p:txBody>
      </p:sp>
    </p:spTree>
    <p:extLst>
      <p:ext uri="{BB962C8B-B14F-4D97-AF65-F5344CB8AC3E}">
        <p14:creationId xmlns:p14="http://schemas.microsoft.com/office/powerpoint/2010/main" val="42145581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7DBFED-AF61-506C-A75A-D17083979493}"/>
              </a:ext>
            </a:extLst>
          </p:cNvPr>
          <p:cNvSpPr txBox="1"/>
          <p:nvPr/>
        </p:nvSpPr>
        <p:spPr>
          <a:xfrm>
            <a:off x="333067" y="306123"/>
            <a:ext cx="3461205" cy="523220"/>
          </a:xfrm>
          <a:prstGeom prst="rect">
            <a:avLst/>
          </a:prstGeom>
          <a:noFill/>
        </p:spPr>
        <p:txBody>
          <a:bodyPr wrap="none" rtlCol="0">
            <a:spAutoFit/>
          </a:bodyPr>
          <a:lstStyle/>
          <a:p>
            <a:pPr algn="ctr"/>
            <a:r>
              <a:rPr lang="en-US" sz="2800" b="1" dirty="0" err="1" smtClean="0">
                <a:solidFill>
                  <a:srgbClr val="0059B9"/>
                </a:solidFill>
                <a:latin typeface="Arial" panose="020B0604020202020204" pitchFamily="34" charset="0"/>
                <a:ea typeface="Hiragino Kaku Gothic StdN W8" panose="020B0800000000000000" pitchFamily="34" charset="-128"/>
                <a:cs typeface="Arial" panose="020B0604020202020204" pitchFamily="34" charset="0"/>
              </a:rPr>
              <a:t>Báo</a:t>
            </a:r>
            <a:r>
              <a:rPr lang="en-US" sz="2800" b="1" dirty="0" smtClean="0">
                <a:solidFill>
                  <a:srgbClr val="0059B9"/>
                </a:solidFill>
                <a:latin typeface="Arial" panose="020B0604020202020204" pitchFamily="34" charset="0"/>
                <a:ea typeface="Hiragino Kaku Gothic StdN W8" panose="020B0800000000000000" pitchFamily="34" charset="-128"/>
                <a:cs typeface="Arial" panose="020B0604020202020204" pitchFamily="34" charset="0"/>
              </a:rPr>
              <a:t> </a:t>
            </a:r>
            <a:r>
              <a:rPr lang="en-US" sz="2800" b="1" dirty="0" err="1" smtClean="0">
                <a:solidFill>
                  <a:srgbClr val="0059B9"/>
                </a:solidFill>
                <a:latin typeface="Arial" panose="020B0604020202020204" pitchFamily="34" charset="0"/>
                <a:ea typeface="Hiragino Kaku Gothic StdN W8" panose="020B0800000000000000" pitchFamily="34" charset="-128"/>
                <a:cs typeface="Arial" panose="020B0604020202020204" pitchFamily="34" charset="0"/>
              </a:rPr>
              <a:t>cáo</a:t>
            </a:r>
            <a:r>
              <a:rPr lang="en-US" sz="2800" b="1" dirty="0" smtClean="0">
                <a:solidFill>
                  <a:srgbClr val="0059B9"/>
                </a:solidFill>
                <a:latin typeface="Arial" panose="020B0604020202020204" pitchFamily="34" charset="0"/>
                <a:ea typeface="Hiragino Kaku Gothic StdN W8" panose="020B0800000000000000" pitchFamily="34" charset="-128"/>
                <a:cs typeface="Arial" panose="020B0604020202020204" pitchFamily="34" charset="0"/>
              </a:rPr>
              <a:t> </a:t>
            </a:r>
            <a:r>
              <a:rPr lang="en-US" sz="2800" b="1" dirty="0" err="1" smtClean="0">
                <a:solidFill>
                  <a:srgbClr val="0059B9"/>
                </a:solidFill>
                <a:latin typeface="Arial" panose="020B0604020202020204" pitchFamily="34" charset="0"/>
                <a:ea typeface="Hiragino Kaku Gothic StdN W8" panose="020B0800000000000000" pitchFamily="34" charset="-128"/>
                <a:cs typeface="Arial" panose="020B0604020202020204" pitchFamily="34" charset="0"/>
              </a:rPr>
              <a:t>sản</a:t>
            </a:r>
            <a:r>
              <a:rPr lang="en-US" sz="2800" b="1" dirty="0" smtClean="0">
                <a:solidFill>
                  <a:srgbClr val="0059B9"/>
                </a:solidFill>
                <a:latin typeface="Arial" panose="020B0604020202020204" pitchFamily="34" charset="0"/>
                <a:ea typeface="Hiragino Kaku Gothic StdN W8" panose="020B0800000000000000" pitchFamily="34" charset="-128"/>
                <a:cs typeface="Arial" panose="020B0604020202020204" pitchFamily="34" charset="0"/>
              </a:rPr>
              <a:t> </a:t>
            </a:r>
            <a:r>
              <a:rPr lang="en-US" sz="2800" b="1" dirty="0" err="1" smtClean="0">
                <a:solidFill>
                  <a:srgbClr val="0059B9"/>
                </a:solidFill>
                <a:latin typeface="Arial" panose="020B0604020202020204" pitchFamily="34" charset="0"/>
                <a:ea typeface="Hiragino Kaku Gothic StdN W8" panose="020B0800000000000000" pitchFamily="34" charset="-128"/>
                <a:cs typeface="Arial" panose="020B0604020202020204" pitchFamily="34" charset="0"/>
              </a:rPr>
              <a:t>phẩm</a:t>
            </a:r>
            <a:r>
              <a:rPr lang="en-US" sz="2800" b="1" dirty="0" smtClean="0">
                <a:solidFill>
                  <a:srgbClr val="0059B9"/>
                </a:solidFill>
                <a:latin typeface="Arial" panose="020B0604020202020204" pitchFamily="34" charset="0"/>
                <a:ea typeface="Hiragino Kaku Gothic StdN W8" panose="020B0800000000000000" pitchFamily="34" charset="-128"/>
                <a:cs typeface="Arial" panose="020B0604020202020204" pitchFamily="34" charset="0"/>
              </a:rPr>
              <a:t>.</a:t>
            </a:r>
            <a:endParaRPr lang="x-none" sz="2800" b="1" dirty="0">
              <a:solidFill>
                <a:srgbClr val="0059B9"/>
              </a:solidFill>
              <a:latin typeface="Arial" panose="020B0604020202020204" pitchFamily="34" charset="0"/>
              <a:ea typeface="Hiragino Kaku Gothic StdN W8" panose="020B0800000000000000" pitchFamily="34" charset="-128"/>
              <a:cs typeface="Arial" panose="020B0604020202020204" pitchFamily="34" charset="0"/>
            </a:endParaRPr>
          </a:p>
        </p:txBody>
      </p:sp>
      <p:sp>
        <p:nvSpPr>
          <p:cNvPr id="4" name="Content Placeholder 2">
            <a:extLst>
              <a:ext uri="{FF2B5EF4-FFF2-40B4-BE49-F238E27FC236}">
                <a16:creationId xmlns:a16="http://schemas.microsoft.com/office/drawing/2014/main" id="{1A3AB681-98CC-4F18-AC4F-30B934D25469}"/>
              </a:ext>
            </a:extLst>
          </p:cNvPr>
          <p:cNvSpPr txBox="1">
            <a:spLocks/>
          </p:cNvSpPr>
          <p:nvPr/>
        </p:nvSpPr>
        <p:spPr>
          <a:xfrm>
            <a:off x="1010978" y="977278"/>
            <a:ext cx="10497850" cy="23957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2400" b="1" dirty="0" err="1"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Nhóm</a:t>
            </a:r>
            <a:r>
              <a:rPr lang="en-US" sz="2400" b="1" dirty="0"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báo</a:t>
            </a:r>
            <a:r>
              <a:rPr lang="en-US" sz="2400" b="1" dirty="0"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cáo</a:t>
            </a:r>
            <a:r>
              <a:rPr lang="en-US" sz="2400" b="1" dirty="0"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nSpc>
                <a:spcPct val="120000"/>
              </a:lnSpc>
              <a:spcBef>
                <a:spcPts val="0"/>
              </a:spcBef>
              <a:buFont typeface="Arial" panose="020B0604020202020204" pitchFamily="34" charset="0"/>
              <a:buNone/>
            </a:pP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Thời</a:t>
            </a: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gian</a:t>
            </a: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5 </a:t>
            </a:r>
            <a:r>
              <a:rPr lang="en-US" sz="2400" b="1"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phút</a:t>
            </a: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nhóm</a:t>
            </a:r>
            <a:endPar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a:p>
            <a:pPr marL="0" indent="0" algn="just">
              <a:buNone/>
            </a:pP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Nội</a:t>
            </a: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dung:</a:t>
            </a:r>
          </a:p>
          <a:p>
            <a:pPr marL="342900" indent="-342900" algn="just">
              <a:buAutoNum type="arabicParenR"/>
            </a:pPr>
            <a:r>
              <a:rPr lang="en-US" sz="2400" b="1" dirty="0" err="1" smtClean="0">
                <a:latin typeface="Times New Roman" pitchFamily="18" charset="0"/>
                <a:ea typeface="Calibri" panose="020F0502020204030204" pitchFamily="34" charset="0"/>
                <a:cs typeface="Times New Roman" pitchFamily="18" charset="0"/>
              </a:rPr>
              <a:t>Thí</a:t>
            </a:r>
            <a:r>
              <a:rPr lang="en-US" sz="2400" b="1" dirty="0" smtClean="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nghiệm</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này</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thuộc</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bước</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nào</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trong</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tiến</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trình</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tìm</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hiểu</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của</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nhóm</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học</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sinh</a:t>
            </a:r>
            <a:r>
              <a:rPr lang="en-US" sz="2400" b="1" dirty="0">
                <a:latin typeface="Times New Roman" pitchFamily="18" charset="0"/>
                <a:ea typeface="Calibri" panose="020F0502020204030204" pitchFamily="34" charset="0"/>
                <a:cs typeface="Times New Roman" pitchFamily="18" charset="0"/>
              </a:rPr>
              <a:t>?</a:t>
            </a:r>
          </a:p>
          <a:p>
            <a:pPr marL="0" indent="0" algn="just">
              <a:buNone/>
            </a:pPr>
            <a:r>
              <a:rPr lang="en-US" sz="2400" b="1" dirty="0">
                <a:latin typeface="Times New Roman" pitchFamily="18" charset="0"/>
                <a:ea typeface="Calibri" panose="020F0502020204030204" pitchFamily="34" charset="0"/>
                <a:cs typeface="Times New Roman" pitchFamily="18" charset="0"/>
              </a:rPr>
              <a:t>2) </a:t>
            </a:r>
            <a:r>
              <a:rPr lang="en-US" sz="2400" b="1" dirty="0" err="1">
                <a:latin typeface="Times New Roman" pitchFamily="18" charset="0"/>
                <a:ea typeface="Calibri" panose="020F0502020204030204" pitchFamily="34" charset="0"/>
                <a:cs typeface="Times New Roman" pitchFamily="18" charset="0"/>
              </a:rPr>
              <a:t>Thảo</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luận</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để</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đề</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xuất</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nội</a:t>
            </a:r>
            <a:r>
              <a:rPr lang="en-US" sz="2400" b="1" dirty="0">
                <a:latin typeface="Times New Roman" pitchFamily="18" charset="0"/>
                <a:ea typeface="Calibri" panose="020F0502020204030204" pitchFamily="34" charset="0"/>
                <a:cs typeface="Times New Roman" pitchFamily="18" charset="0"/>
              </a:rPr>
              <a:t> dung </a:t>
            </a:r>
            <a:r>
              <a:rPr lang="en-US" sz="2400" b="1" dirty="0" err="1">
                <a:latin typeface="Times New Roman" pitchFamily="18" charset="0"/>
                <a:ea typeface="Calibri" panose="020F0502020204030204" pitchFamily="34" charset="0"/>
                <a:cs typeface="Times New Roman" pitchFamily="18" charset="0"/>
              </a:rPr>
              <a:t>các</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bước</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của</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tiến</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trình</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tìm</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hiểu</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này</a:t>
            </a:r>
            <a:r>
              <a:rPr lang="en-US" sz="2400" b="1" dirty="0">
                <a:latin typeface="Times New Roman" pitchFamily="18" charset="0"/>
                <a:ea typeface="Calibri" panose="020F0502020204030204" pitchFamily="34" charset="0"/>
                <a:cs typeface="Times New Roman" pitchFamily="18" charset="0"/>
              </a:rPr>
              <a:t>.</a:t>
            </a:r>
          </a:p>
          <a:p>
            <a:pPr marL="0" indent="0" algn="just">
              <a:buNone/>
            </a:pPr>
            <a:r>
              <a:rPr lang="en-US" sz="2400" b="1" dirty="0" smtClean="0">
                <a:latin typeface="Times New Roman" pitchFamily="18" charset="0"/>
                <a:ea typeface="Calibri" panose="020F0502020204030204" pitchFamily="34" charset="0"/>
                <a:cs typeface="Times New Roman" pitchFamily="18" charset="0"/>
              </a:rPr>
              <a:t>3) </a:t>
            </a:r>
            <a:r>
              <a:rPr lang="en-US" sz="2400" b="1" dirty="0" err="1">
                <a:latin typeface="Times New Roman" pitchFamily="18" charset="0"/>
                <a:ea typeface="Calibri" panose="020F0502020204030204" pitchFamily="34" charset="0"/>
                <a:cs typeface="Times New Roman" pitchFamily="18" charset="0"/>
              </a:rPr>
              <a:t>Thống</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kê</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các</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kỹ</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năng</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đã</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dùng</a:t>
            </a:r>
            <a:r>
              <a:rPr lang="en-US" sz="2400" b="1" dirty="0">
                <a:latin typeface="Times New Roman" pitchFamily="18" charset="0"/>
                <a:ea typeface="Calibri" panose="020F0502020204030204" pitchFamily="34" charset="0"/>
                <a:cs typeface="Times New Roman" pitchFamily="18" charset="0"/>
              </a:rPr>
              <a:t> ở </a:t>
            </a:r>
            <a:r>
              <a:rPr lang="en-US" sz="2400" b="1" dirty="0" err="1">
                <a:latin typeface="Times New Roman" pitchFamily="18" charset="0"/>
                <a:ea typeface="Calibri" panose="020F0502020204030204" pitchFamily="34" charset="0"/>
                <a:cs typeface="Times New Roman" pitchFamily="18" charset="0"/>
              </a:rPr>
              <a:t>mỗi</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bước</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tiến</a:t>
            </a:r>
            <a:r>
              <a:rPr lang="en-US" sz="2400" b="1" dirty="0">
                <a:latin typeface="Times New Roman" pitchFamily="18" charset="0"/>
                <a:ea typeface="Calibri" panose="020F0502020204030204" pitchFamily="34" charset="0"/>
                <a:cs typeface="Times New Roman" pitchFamily="18" charset="0"/>
              </a:rPr>
              <a:t> </a:t>
            </a:r>
            <a:r>
              <a:rPr lang="en-US" sz="2400" b="1" dirty="0" err="1">
                <a:latin typeface="Times New Roman" pitchFamily="18" charset="0"/>
                <a:ea typeface="Calibri" panose="020F0502020204030204" pitchFamily="34" charset="0"/>
                <a:cs typeface="Times New Roman" pitchFamily="18" charset="0"/>
              </a:rPr>
              <a:t>trình</a:t>
            </a:r>
            <a:r>
              <a:rPr lang="en-US" sz="2400" b="1" dirty="0">
                <a:latin typeface="Times New Roman" pitchFamily="18" charset="0"/>
                <a:ea typeface="Calibri" panose="020F0502020204030204" pitchFamily="34" charset="0"/>
                <a:cs typeface="Times New Roman" pitchFamily="18" charset="0"/>
              </a:rPr>
              <a:t>.</a:t>
            </a:r>
          </a:p>
          <a:p>
            <a:pPr algn="ctr"/>
            <a:r>
              <a:rPr lang="en-US" sz="2400" b="1" dirty="0" err="1">
                <a:solidFill>
                  <a:srgbClr val="0070C0"/>
                </a:solidFill>
              </a:rPr>
              <a:t>Thành</a:t>
            </a:r>
            <a:r>
              <a:rPr lang="en-US" sz="2400" b="1" dirty="0">
                <a:solidFill>
                  <a:srgbClr val="0070C0"/>
                </a:solidFill>
              </a:rPr>
              <a:t> </a:t>
            </a:r>
            <a:r>
              <a:rPr lang="en-US" sz="2400" b="1" dirty="0" err="1">
                <a:solidFill>
                  <a:srgbClr val="0070C0"/>
                </a:solidFill>
              </a:rPr>
              <a:t>viên</a:t>
            </a:r>
            <a:r>
              <a:rPr lang="en-US" sz="2400" b="1" dirty="0">
                <a:solidFill>
                  <a:srgbClr val="0070C0"/>
                </a:solidFill>
              </a:rPr>
              <a:t> </a:t>
            </a:r>
            <a:r>
              <a:rPr lang="en-US" sz="2400" b="1" dirty="0" err="1">
                <a:solidFill>
                  <a:srgbClr val="0070C0"/>
                </a:solidFill>
              </a:rPr>
              <a:t>còn</a:t>
            </a:r>
            <a:r>
              <a:rPr lang="en-US" sz="2400" b="1" dirty="0">
                <a:solidFill>
                  <a:srgbClr val="0070C0"/>
                </a:solidFill>
              </a:rPr>
              <a:t> </a:t>
            </a:r>
            <a:r>
              <a:rPr lang="en-US" sz="2400" b="1" dirty="0" err="1">
                <a:solidFill>
                  <a:srgbClr val="0070C0"/>
                </a:solidFill>
              </a:rPr>
              <a:t>lại</a:t>
            </a:r>
            <a:endParaRPr lang="en-US" sz="2400" b="1" dirty="0">
              <a:solidFill>
                <a:srgbClr val="0070C0"/>
              </a:solidFill>
            </a:endParaRPr>
          </a:p>
          <a:p>
            <a:pPr marL="457200" indent="-457200"/>
            <a:r>
              <a:rPr lang="en-US" sz="2400" b="1" dirty="0" err="1">
                <a:latin typeface="Times New Roman" pitchFamily="18" charset="0"/>
                <a:cs typeface="Times New Roman" pitchFamily="18" charset="0"/>
              </a:rPr>
              <a:t>Nghe</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biện</a:t>
            </a:r>
            <a:r>
              <a:rPr lang="en-US" sz="2400" b="1" dirty="0">
                <a:latin typeface="Times New Roman" pitchFamily="18" charset="0"/>
                <a:cs typeface="Times New Roman" pitchFamily="18" charset="0"/>
              </a:rPr>
              <a:t>.</a:t>
            </a:r>
          </a:p>
          <a:p>
            <a:pPr marL="457200" indent="-457200"/>
            <a:r>
              <a:rPr lang="en-US" sz="2400" b="1" dirty="0" err="1" smtClean="0">
                <a:latin typeface="Times New Roman" pitchFamily="18" charset="0"/>
                <a:cs typeface="Times New Roman" pitchFamily="18" charset="0"/>
              </a:rPr>
              <a:t>Chấm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điểm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theo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phiếu</a:t>
            </a:r>
            <a:endParaRPr lang="en-SG" sz="2400" b="1" dirty="0">
              <a:latin typeface="Times New Roman" pitchFamily="18" charset="0"/>
              <a:cs typeface="Times New Roman" pitchFamily="18" charset="0"/>
            </a:endParaRPr>
          </a:p>
          <a:p>
            <a:pPr marL="0" indent="0">
              <a:lnSpc>
                <a:spcPct val="120000"/>
              </a:lnSpc>
              <a:spcBef>
                <a:spcPts val="0"/>
              </a:spcBef>
              <a:buNone/>
            </a:pPr>
            <a:endParaRPr lang="en-US" sz="24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spTree>
    <p:extLst>
      <p:ext uri="{BB962C8B-B14F-4D97-AF65-F5344CB8AC3E}">
        <p14:creationId xmlns:p14="http://schemas.microsoft.com/office/powerpoint/2010/main" val="2088714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82688202"/>
              </p:ext>
            </p:extLst>
          </p:nvPr>
        </p:nvGraphicFramePr>
        <p:xfrm>
          <a:off x="599089" y="567560"/>
          <a:ext cx="11319643" cy="6263524"/>
        </p:xfrm>
        <a:graphic>
          <a:graphicData uri="http://schemas.openxmlformats.org/drawingml/2006/table">
            <a:tbl>
              <a:tblPr firstRow="1" firstCol="1" bandRow="1">
                <a:tableStyleId>{5940675A-B579-460E-94D1-54222C63F5DA}</a:tableStyleId>
              </a:tblPr>
              <a:tblGrid>
                <a:gridCol w="1891863">
                  <a:extLst>
                    <a:ext uri="{9D8B030D-6E8A-4147-A177-3AD203B41FA5}">
                      <a16:colId xmlns:a16="http://schemas.microsoft.com/office/drawing/2014/main" val="20000"/>
                    </a:ext>
                  </a:extLst>
                </a:gridCol>
                <a:gridCol w="2635521">
                  <a:extLst>
                    <a:ext uri="{9D8B030D-6E8A-4147-A177-3AD203B41FA5}">
                      <a16:colId xmlns:a16="http://schemas.microsoft.com/office/drawing/2014/main" val="20001"/>
                    </a:ext>
                  </a:extLst>
                </a:gridCol>
                <a:gridCol w="2263692">
                  <a:extLst>
                    <a:ext uri="{9D8B030D-6E8A-4147-A177-3AD203B41FA5}">
                      <a16:colId xmlns:a16="http://schemas.microsoft.com/office/drawing/2014/main" val="20002"/>
                    </a:ext>
                  </a:extLst>
                </a:gridCol>
                <a:gridCol w="2263692">
                  <a:extLst>
                    <a:ext uri="{9D8B030D-6E8A-4147-A177-3AD203B41FA5}">
                      <a16:colId xmlns:a16="http://schemas.microsoft.com/office/drawing/2014/main" val="20003"/>
                    </a:ext>
                  </a:extLst>
                </a:gridCol>
                <a:gridCol w="2264875">
                  <a:extLst>
                    <a:ext uri="{9D8B030D-6E8A-4147-A177-3AD203B41FA5}">
                      <a16:colId xmlns:a16="http://schemas.microsoft.com/office/drawing/2014/main" val="20004"/>
                    </a:ext>
                  </a:extLst>
                </a:gridCol>
              </a:tblGrid>
              <a:tr h="478248">
                <a:tc>
                  <a:txBody>
                    <a:bodyPr/>
                    <a:lstStyle/>
                    <a:p>
                      <a:pPr algn="ctr">
                        <a:lnSpc>
                          <a:spcPct val="130000"/>
                        </a:lnSpc>
                        <a:spcAft>
                          <a:spcPts val="0"/>
                        </a:spcAft>
                      </a:pPr>
                      <a:r>
                        <a:rPr lang="vi-VN" sz="1800" b="1" dirty="0">
                          <a:effectLst/>
                        </a:rPr>
                        <a:t>Tiêu chí đánh giá</a:t>
                      </a:r>
                      <a:endParaRPr lang="en-US" sz="1800" b="1" dirty="0">
                        <a:solidFill>
                          <a:schemeClr val="tx1"/>
                        </a:solidFill>
                        <a:effectLst/>
                        <a:latin typeface="+mj-lt"/>
                        <a:ea typeface="Calibri"/>
                        <a:cs typeface="Times New Roman"/>
                      </a:endParaRPr>
                    </a:p>
                  </a:txBody>
                  <a:tcPr marL="46191" marR="46191" marT="0" marB="0" anchor="ctr"/>
                </a:tc>
                <a:tc gridSpan="4">
                  <a:txBody>
                    <a:bodyPr/>
                    <a:lstStyle/>
                    <a:p>
                      <a:pPr algn="ctr">
                        <a:lnSpc>
                          <a:spcPct val="130000"/>
                        </a:lnSpc>
                        <a:spcAft>
                          <a:spcPts val="0"/>
                        </a:spcAft>
                      </a:pPr>
                      <a:r>
                        <a:rPr lang="vi-VN" sz="1800" b="1" dirty="0">
                          <a:effectLst/>
                        </a:rPr>
                        <a:t>Cách đánh giá</a:t>
                      </a:r>
                      <a:endParaRPr lang="en-US" sz="1800" b="1" dirty="0">
                        <a:solidFill>
                          <a:schemeClr val="tx1"/>
                        </a:solidFill>
                        <a:effectLst/>
                        <a:latin typeface="+mj-lt"/>
                        <a:ea typeface="Calibri"/>
                        <a:cs typeface="Times New Roman"/>
                      </a:endParaRPr>
                    </a:p>
                  </a:txBody>
                  <a:tcPr marL="46191" marR="46191"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474920">
                <a:tc>
                  <a:txBody>
                    <a:bodyPr/>
                    <a:lstStyle/>
                    <a:p>
                      <a:pPr algn="ctr">
                        <a:lnSpc>
                          <a:spcPct val="107000"/>
                        </a:lnSpc>
                        <a:spcAft>
                          <a:spcPts val="0"/>
                        </a:spcAft>
                      </a:pPr>
                      <a:r>
                        <a:rPr lang="vi-VN" sz="1800" b="1" dirty="0">
                          <a:effectLst/>
                        </a:rPr>
                        <a:t>1, Báo cáo</a:t>
                      </a:r>
                      <a:endParaRPr lang="en-US" sz="1800" b="1" dirty="0">
                        <a:effectLst/>
                      </a:endParaRPr>
                    </a:p>
                    <a:p>
                      <a:pPr algn="ctr">
                        <a:lnSpc>
                          <a:spcPct val="130000"/>
                        </a:lnSpc>
                        <a:spcAft>
                          <a:spcPts val="0"/>
                        </a:spcAft>
                      </a:pPr>
                      <a:r>
                        <a:rPr lang="nl-NL" sz="1800" b="1" dirty="0">
                          <a:effectLst/>
                        </a:rPr>
                        <a:t> </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dirty="0">
                          <a:effectLst/>
                        </a:rPr>
                        <a:t>Có đầy đủ, chi tiết, chính xác nội dung các nhiệm vụ 1,2,4</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Có đầy đủ, khá chi tiết, chính xác nội dung các nhiệm vụ 1,2,4</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Có đầy đủ, nội dung các nhiệm vụ 1,2,4, chưa chi tiết, có 1 số sai sót nhỏ </a:t>
                      </a:r>
                      <a:endParaRPr lang="en-US" sz="180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Không đầy đủ, nội dung các nhiệm vụ 1,2,4, chưa chi tiết, có nhiều lỗi sai</a:t>
                      </a:r>
                      <a:endParaRPr lang="en-US" sz="180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1"/>
                  </a:ext>
                </a:extLst>
              </a:tr>
              <a:tr h="348571">
                <a:tc>
                  <a:txBody>
                    <a:bodyPr/>
                    <a:lstStyle/>
                    <a:p>
                      <a:pPr algn="ctr">
                        <a:lnSpc>
                          <a:spcPct val="130000"/>
                        </a:lnSpc>
                        <a:spcAft>
                          <a:spcPts val="0"/>
                        </a:spcAft>
                      </a:pPr>
                      <a:r>
                        <a:rPr lang="vi-VN" sz="1800" b="1" dirty="0">
                          <a:effectLst/>
                        </a:rPr>
                        <a:t>5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5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4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1 - 2 điểm</a:t>
                      </a:r>
                      <a:endParaRPr lang="en-US" sz="1800" b="1" dirty="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2"/>
                  </a:ext>
                </a:extLst>
              </a:tr>
              <a:tr h="1474920">
                <a:tc>
                  <a:txBody>
                    <a:bodyPr/>
                    <a:lstStyle/>
                    <a:p>
                      <a:pPr algn="ctr">
                        <a:lnSpc>
                          <a:spcPct val="130000"/>
                        </a:lnSpc>
                        <a:spcAft>
                          <a:spcPts val="0"/>
                        </a:spcAft>
                      </a:pPr>
                      <a:r>
                        <a:rPr lang="vi-VN" sz="1800" b="1" dirty="0">
                          <a:effectLst/>
                        </a:rPr>
                        <a:t>2. Thiết kế</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a:effectLst/>
                        </a:rPr>
                        <a:t>Hình ảnh hài hòa, thẩm mỹ. Làm nổi bật các nội dung trọng tâm</a:t>
                      </a:r>
                      <a:endParaRPr lang="en-US" sz="180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Hình ảnh chưa thật hài hòa, chưa làm nổi bật các nội dung chính</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Hình ảnh chưa hài hòa, chưa làm nổi bật các nội dung chính</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Không có tính thẩm mỹ, sơ sài, đơn điệu</a:t>
                      </a:r>
                      <a:endParaRPr lang="en-US" sz="180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3"/>
                  </a:ext>
                </a:extLst>
              </a:tr>
              <a:tr h="348571">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0,75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0,5 điểm</a:t>
                      </a:r>
                      <a:endParaRPr lang="en-US" sz="1800" b="1" dirty="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4"/>
                  </a:ext>
                </a:extLst>
              </a:tr>
              <a:tr h="1125860">
                <a:tc>
                  <a:txBody>
                    <a:bodyPr/>
                    <a:lstStyle/>
                    <a:p>
                      <a:pPr algn="ctr">
                        <a:lnSpc>
                          <a:spcPct val="130000"/>
                        </a:lnSpc>
                        <a:spcAft>
                          <a:spcPts val="0"/>
                        </a:spcAft>
                      </a:pPr>
                      <a:r>
                        <a:rPr lang="vi-VN" sz="1800" b="1" dirty="0">
                          <a:effectLst/>
                        </a:rPr>
                        <a:t>3.Thuyết trình</a:t>
                      </a:r>
                      <a:endParaRPr lang="en-US" sz="1800" b="1" dirty="0">
                        <a:solidFill>
                          <a:schemeClr val="tx1"/>
                        </a:solidFill>
                        <a:effectLst/>
                        <a:latin typeface="+mj-lt"/>
                        <a:ea typeface="Calibri"/>
                        <a:cs typeface="Times New Roman"/>
                      </a:endParaRPr>
                    </a:p>
                  </a:txBody>
                  <a:tcPr marL="46191" marR="46191" marT="0" marB="0" anchor="ctr"/>
                </a:tc>
                <a:tc>
                  <a:txBody>
                    <a:bodyPr/>
                    <a:lstStyle/>
                    <a:p>
                      <a:pPr>
                        <a:lnSpc>
                          <a:spcPct val="107000"/>
                        </a:lnSpc>
                        <a:spcAft>
                          <a:spcPts val="0"/>
                        </a:spcAft>
                      </a:pPr>
                      <a:r>
                        <a:rPr lang="vi-VN" sz="1600" dirty="0">
                          <a:effectLst/>
                        </a:rPr>
                        <a:t>Lưu loát, dễ nghe, dễ hiểu, thu hút được người nghe </a:t>
                      </a:r>
                      <a:endParaRPr lang="en-US" sz="1600" dirty="0">
                        <a:effectLst/>
                      </a:endParaRPr>
                    </a:p>
                    <a:p>
                      <a:pPr algn="ctr">
                        <a:lnSpc>
                          <a:spcPct val="130000"/>
                        </a:lnSpc>
                        <a:spcAft>
                          <a:spcPts val="0"/>
                        </a:spcAft>
                      </a:pPr>
                      <a:r>
                        <a:rPr lang="vi-VN" sz="1600" dirty="0">
                          <a:effectLst/>
                        </a:rPr>
                        <a:t>Làm nổi bật các nội dung trọng tâm</a:t>
                      </a:r>
                      <a:endParaRPr lang="en-US" sz="1600" dirty="0">
                        <a:solidFill>
                          <a:schemeClr val="tx1"/>
                        </a:solidFill>
                        <a:effectLst/>
                        <a:latin typeface="+mj-lt"/>
                        <a:ea typeface="Calibri"/>
                        <a:cs typeface="Times New Roman"/>
                      </a:endParaRPr>
                    </a:p>
                  </a:txBody>
                  <a:tcPr marL="46191" marR="46191" marT="0" marB="0"/>
                </a:tc>
                <a:tc>
                  <a:txBody>
                    <a:bodyPr/>
                    <a:lstStyle/>
                    <a:p>
                      <a:pPr>
                        <a:lnSpc>
                          <a:spcPct val="107000"/>
                        </a:lnSpc>
                        <a:spcAft>
                          <a:spcPts val="0"/>
                        </a:spcAft>
                      </a:pPr>
                      <a:r>
                        <a:rPr lang="vi-VN" sz="1800" dirty="0">
                          <a:effectLst/>
                        </a:rPr>
                        <a:t>Lưu loát, chưa thật làm nổi bật được trọng tâm của bài thuyết </a:t>
                      </a:r>
                      <a:r>
                        <a:rPr lang="vi-VN" sz="1800" dirty="0" smtClean="0">
                          <a:effectLst/>
                        </a:rPr>
                        <a:t>trình</a:t>
                      </a:r>
                      <a:r>
                        <a:rPr lang="nl-NL" sz="1800" dirty="0">
                          <a:effectLst/>
                        </a:rPr>
                        <a:t> </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Chưa lưu loát, khá dễ nghe, dễ hiểu. </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Chưa lưu loát, gây nhàm chán đối với người nghe </a:t>
                      </a:r>
                      <a:endParaRPr lang="en-US" sz="1800" dirty="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5"/>
                  </a:ext>
                </a:extLst>
              </a:tr>
              <a:tr h="348571">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0,5 điểm</a:t>
                      </a:r>
                      <a:endParaRPr lang="en-US" sz="1800" b="1" dirty="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6"/>
                  </a:ext>
                </a:extLst>
              </a:tr>
              <a:tr h="344811">
                <a:tc gridSpan="5">
                  <a:txBody>
                    <a:bodyPr/>
                    <a:lstStyle/>
                    <a:p>
                      <a:pPr algn="ctr">
                        <a:lnSpc>
                          <a:spcPct val="130000"/>
                        </a:lnSpc>
                        <a:spcAft>
                          <a:spcPts val="0"/>
                        </a:spcAft>
                      </a:pPr>
                      <a:r>
                        <a:rPr lang="en-US" sz="1800" b="1" dirty="0" err="1">
                          <a:solidFill>
                            <a:srgbClr val="FF0000"/>
                          </a:solidFill>
                          <a:effectLst/>
                          <a:latin typeface="Times New Roman" pitchFamily="18" charset="0"/>
                          <a:cs typeface="Times New Roman" pitchFamily="18" charset="0"/>
                        </a:rPr>
                        <a:t>Tổng</a:t>
                      </a:r>
                      <a:r>
                        <a:rPr lang="en-US" sz="1800" b="1" dirty="0">
                          <a:solidFill>
                            <a:srgbClr val="FF0000"/>
                          </a:solidFill>
                          <a:effectLst/>
                          <a:latin typeface="Times New Roman" pitchFamily="18" charset="0"/>
                          <a:cs typeface="Times New Roman" pitchFamily="18" charset="0"/>
                        </a:rPr>
                        <a:t> </a:t>
                      </a:r>
                      <a:r>
                        <a:rPr lang="en-US" sz="1800" b="1" dirty="0" err="1">
                          <a:solidFill>
                            <a:srgbClr val="FF0000"/>
                          </a:solidFill>
                          <a:effectLst/>
                          <a:latin typeface="Times New Roman" pitchFamily="18" charset="0"/>
                          <a:cs typeface="Times New Roman" pitchFamily="18" charset="0"/>
                        </a:rPr>
                        <a:t>điểm</a:t>
                      </a:r>
                      <a:r>
                        <a:rPr lang="en-US" sz="1800" b="1" dirty="0">
                          <a:solidFill>
                            <a:srgbClr val="FF0000"/>
                          </a:solidFill>
                          <a:effectLst/>
                          <a:latin typeface="Times New Roman" pitchFamily="18" charset="0"/>
                          <a:cs typeface="Times New Roman" pitchFamily="18" charset="0"/>
                        </a:rPr>
                        <a:t>: 10 </a:t>
                      </a:r>
                      <a:r>
                        <a:rPr lang="en-US" sz="1800" b="1" dirty="0" err="1">
                          <a:solidFill>
                            <a:srgbClr val="FF0000"/>
                          </a:solidFill>
                          <a:effectLst/>
                          <a:latin typeface="Times New Roman" pitchFamily="18" charset="0"/>
                          <a:cs typeface="Times New Roman" pitchFamily="18" charset="0"/>
                        </a:rPr>
                        <a:t>điểm</a:t>
                      </a:r>
                      <a:endParaRPr lang="en-US" sz="1800" b="1" dirty="0">
                        <a:solidFill>
                          <a:srgbClr val="FF0000"/>
                        </a:solidFill>
                        <a:effectLst/>
                        <a:latin typeface="Times New Roman" pitchFamily="18" charset="0"/>
                        <a:ea typeface="Calibri"/>
                        <a:cs typeface="Times New Roman" pitchFamily="18" charset="0"/>
                      </a:endParaRPr>
                    </a:p>
                  </a:txBody>
                  <a:tcPr marL="46191" marR="4619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4" name="Rectangle 3"/>
          <p:cNvSpPr/>
          <p:nvPr/>
        </p:nvSpPr>
        <p:spPr>
          <a:xfrm>
            <a:off x="3706001" y="0"/>
            <a:ext cx="3389069" cy="461665"/>
          </a:xfrm>
          <a:prstGeom prst="rect">
            <a:avLst/>
          </a:prstGeom>
        </p:spPr>
        <p:txBody>
          <a:bodyPr wrap="none">
            <a:spAutoFit/>
          </a:bodyPr>
          <a:lstStyle/>
          <a:p>
            <a:r>
              <a:rPr lang="nl-NL" sz="2400" b="1" dirty="0">
                <a:solidFill>
                  <a:srgbClr val="FF0000"/>
                </a:solidFill>
              </a:rPr>
              <a:t>Phiếu đánh giá sản phẩm</a:t>
            </a:r>
            <a:endParaRPr lang="en-US" sz="2400" dirty="0">
              <a:solidFill>
                <a:srgbClr val="FF0000"/>
              </a:solidFill>
            </a:endParaRPr>
          </a:p>
        </p:txBody>
      </p:sp>
    </p:spTree>
    <p:extLst>
      <p:ext uri="{BB962C8B-B14F-4D97-AF65-F5344CB8AC3E}">
        <p14:creationId xmlns:p14="http://schemas.microsoft.com/office/powerpoint/2010/main" val="22028510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EBC02AF-CABF-0F55-2375-E489315D6A9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F844168-C690-59E0-8C06-00E257FE7CD4}"/>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18255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7DBFED-AF61-506C-A75A-D17083979493}"/>
              </a:ext>
            </a:extLst>
          </p:cNvPr>
          <p:cNvSpPr txBox="1"/>
          <p:nvPr/>
        </p:nvSpPr>
        <p:spPr>
          <a:xfrm>
            <a:off x="740976" y="326482"/>
            <a:ext cx="7380547" cy="523220"/>
          </a:xfrm>
          <a:prstGeom prst="rect">
            <a:avLst/>
          </a:prstGeom>
          <a:noFill/>
        </p:spPr>
        <p:txBody>
          <a:bodyPr wrap="none" rtlCol="0">
            <a:spAutoFit/>
          </a:bodyPr>
          <a:lstStyle/>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Một</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số</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lưu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ý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về</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sử</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dụng</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các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kỹ</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năng</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tiến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trình</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44566" y="993228"/>
            <a:ext cx="10123597" cy="512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44085" y="2154253"/>
            <a:ext cx="1845441"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1.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quan</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sát</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57198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1297" y="867104"/>
            <a:ext cx="9546842" cy="566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9001" y="2154253"/>
            <a:ext cx="1755609"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2.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phân</a:t>
            </a:r>
            <a:endParaRPr lang="en-US" sz="5400" b="1" cap="none" spc="0" dirty="0" smtClean="0">
              <a:ln w="11430"/>
              <a:solidFill>
                <a:srgbClr val="C00000"/>
              </a:solidFill>
              <a:effectLst>
                <a:outerShdw blurRad="50800" dist="39000" dir="5460000" algn="tl">
                  <a:srgbClr val="000000">
                    <a:alpha val="38000"/>
                  </a:srgbClr>
                </a:outerShdw>
              </a:effectLst>
            </a:endParaRPr>
          </a:p>
          <a:p>
            <a:pPr algn="ctr"/>
            <a:r>
              <a:rPr lang="en-US" sz="5400" b="1" dirty="0" err="1" smtClean="0">
                <a:ln w="11430"/>
                <a:solidFill>
                  <a:srgbClr val="C00000"/>
                </a:solidFill>
                <a:effectLst>
                  <a:outerShdw blurRad="50800" dist="39000" dir="5460000" algn="tl">
                    <a:srgbClr val="000000">
                      <a:alpha val="38000"/>
                    </a:srgbClr>
                  </a:outerShdw>
                </a:effectLst>
              </a:rPr>
              <a:t>Loại</a:t>
            </a:r>
            <a:r>
              <a:rPr lang="en-US" sz="5400" b="1" cap="none" spc="0" dirty="0" smtClean="0">
                <a:ln w="11430"/>
                <a:solidFill>
                  <a:srgbClr val="C00000"/>
                </a:solidFill>
                <a:effectLst>
                  <a:outerShdw blurRad="50800" dist="39000" dir="5460000" algn="tl">
                    <a:srgbClr val="000000">
                      <a:alpha val="38000"/>
                    </a:srgbClr>
                  </a:outerShdw>
                </a:effectLst>
              </a:rPr>
              <a:t> </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4215636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80593" y="795338"/>
            <a:ext cx="9406595" cy="526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8187" y="1492101"/>
            <a:ext cx="1755609"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2.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phân</a:t>
            </a:r>
            <a:endParaRPr lang="en-US" sz="5400" b="1" cap="none" spc="0" dirty="0" smtClean="0">
              <a:ln w="11430"/>
              <a:solidFill>
                <a:srgbClr val="C00000"/>
              </a:solidFill>
              <a:effectLst>
                <a:outerShdw blurRad="50800" dist="39000" dir="5460000" algn="tl">
                  <a:srgbClr val="000000">
                    <a:alpha val="38000"/>
                  </a:srgbClr>
                </a:outerShdw>
              </a:effectLst>
            </a:endParaRPr>
          </a:p>
          <a:p>
            <a:pPr algn="ctr"/>
            <a:r>
              <a:rPr lang="en-US" sz="5400" b="1" dirty="0" err="1" smtClean="0">
                <a:ln w="11430"/>
                <a:solidFill>
                  <a:srgbClr val="C00000"/>
                </a:solidFill>
                <a:effectLst>
                  <a:outerShdw blurRad="50800" dist="39000" dir="5460000" algn="tl">
                    <a:srgbClr val="000000">
                      <a:alpha val="38000"/>
                    </a:srgbClr>
                  </a:outerShdw>
                </a:effectLst>
              </a:rPr>
              <a:t>Loại</a:t>
            </a:r>
            <a:r>
              <a:rPr lang="en-US" sz="5400" b="1" cap="none" spc="0" dirty="0" smtClean="0">
                <a:ln w="11430"/>
                <a:solidFill>
                  <a:srgbClr val="C00000"/>
                </a:solidFill>
                <a:effectLst>
                  <a:outerShdw blurRad="50800" dist="39000" dir="5460000" algn="tl">
                    <a:srgbClr val="000000">
                      <a:alpha val="38000"/>
                    </a:srgbClr>
                  </a:outerShdw>
                </a:effectLst>
              </a:rPr>
              <a:t> </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2053708"/>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65283" y="842963"/>
            <a:ext cx="9617130"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8187" y="1492101"/>
            <a:ext cx="1755609" cy="258532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3.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dirty="0" err="1" smtClean="0">
                <a:ln w="11430"/>
                <a:solidFill>
                  <a:srgbClr val="C00000"/>
                </a:solidFill>
                <a:effectLst>
                  <a:outerShdw blurRad="50800" dist="39000" dir="5460000" algn="tl">
                    <a:srgbClr val="000000">
                      <a:alpha val="38000"/>
                    </a:srgbClr>
                  </a:outerShdw>
                </a:effectLst>
              </a:rPr>
              <a:t>đo</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2779943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4913" y="995363"/>
            <a:ext cx="978217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3539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1407" y="823913"/>
            <a:ext cx="9757706"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10763" y="955775"/>
            <a:ext cx="1880643" cy="507831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4.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dirty="0" err="1" smtClean="0">
                <a:ln w="11430"/>
                <a:solidFill>
                  <a:srgbClr val="C00000"/>
                </a:solidFill>
                <a:effectLst>
                  <a:outerShdw blurRad="50800" dist="39000" dir="5460000" algn="tl">
                    <a:srgbClr val="000000">
                      <a:alpha val="38000"/>
                    </a:srgbClr>
                  </a:outerShdw>
                </a:effectLst>
              </a:rPr>
              <a:t>Dự</a:t>
            </a:r>
            <a:r>
              <a:rPr lang="en-US" sz="5400" b="1"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báo</a:t>
            </a:r>
            <a:endParaRPr lang="en-US" sz="5400" b="1" cap="none" spc="0" dirty="0" smtClean="0">
              <a:ln w="11430"/>
              <a:solidFill>
                <a:srgbClr val="C00000"/>
              </a:solidFill>
              <a:effectLst>
                <a:outerShdw blurRad="50800" dist="39000" dir="5460000" algn="tl">
                  <a:srgbClr val="000000">
                    <a:alpha val="38000"/>
                  </a:srgbClr>
                </a:outerShdw>
              </a:effectLst>
            </a:endParaRPr>
          </a:p>
          <a:p>
            <a:pPr algn="ctr"/>
            <a:r>
              <a:rPr lang="en-US" sz="5400" b="1" dirty="0" smtClean="0">
                <a:ln w="11430"/>
                <a:solidFill>
                  <a:srgbClr val="C00000"/>
                </a:solidFill>
                <a:effectLst>
                  <a:outerShdw blurRad="50800" dist="39000" dir="5460000" algn="tl">
                    <a:srgbClr val="000000">
                      <a:alpha val="38000"/>
                    </a:srgbClr>
                  </a:outerShdw>
                </a:effectLst>
              </a:rPr>
              <a:t>( </a:t>
            </a:r>
            <a:r>
              <a:rPr lang="en-US" sz="5400" b="1" dirty="0" err="1" smtClean="0">
                <a:ln w="11430"/>
                <a:solidFill>
                  <a:srgbClr val="C00000"/>
                </a:solidFill>
                <a:effectLst>
                  <a:outerShdw blurRad="50800" dist="39000" dir="5460000" algn="tl">
                    <a:srgbClr val="000000">
                      <a:alpha val="38000"/>
                    </a:srgbClr>
                  </a:outerShdw>
                </a:effectLst>
              </a:rPr>
              <a:t>dự</a:t>
            </a:r>
            <a:r>
              <a:rPr lang="en-US" sz="5400" b="1" dirty="0" smtClean="0">
                <a:ln w="11430"/>
                <a:solidFill>
                  <a:srgbClr val="C00000"/>
                </a:solidFill>
                <a:effectLst>
                  <a:outerShdw blurRad="50800" dist="39000" dir="5460000" algn="tl">
                    <a:srgbClr val="000000">
                      <a:alpha val="38000"/>
                    </a:srgbClr>
                  </a:outerShdw>
                </a:effectLst>
              </a:rPr>
              <a:t> </a:t>
            </a:r>
          </a:p>
          <a:p>
            <a:pPr algn="ctr"/>
            <a:r>
              <a:rPr lang="en-US" sz="5400" b="1" dirty="0" err="1">
                <a:ln w="11430"/>
                <a:solidFill>
                  <a:srgbClr val="C00000"/>
                </a:solidFill>
                <a:effectLst>
                  <a:outerShdw blurRad="50800" dist="39000" dir="5460000" algn="tl">
                    <a:srgbClr val="000000">
                      <a:alpha val="38000"/>
                    </a:srgbClr>
                  </a:outerShdw>
                </a:effectLst>
              </a:rPr>
              <a:t>đ</a:t>
            </a:r>
            <a:r>
              <a:rPr lang="en-US" sz="5400" b="1" dirty="0" err="1" smtClean="0">
                <a:ln w="11430"/>
                <a:solidFill>
                  <a:srgbClr val="C00000"/>
                </a:solidFill>
                <a:effectLst>
                  <a:outerShdw blurRad="50800" dist="39000" dir="5460000" algn="tl">
                    <a:srgbClr val="000000">
                      <a:alpha val="38000"/>
                    </a:srgbClr>
                  </a:outerShdw>
                </a:effectLst>
              </a:rPr>
              <a:t>oán</a:t>
            </a:r>
            <a:r>
              <a:rPr lang="en-US" sz="5400" b="1" dirty="0" smtClean="0">
                <a:ln w="11430"/>
                <a:solidFill>
                  <a:srgbClr val="C00000"/>
                </a:solidFill>
                <a:effectLst>
                  <a:outerShdw blurRad="50800" dist="39000" dir="5460000" algn="tl">
                    <a:srgbClr val="000000">
                      <a:alpha val="38000"/>
                    </a:srgbClr>
                  </a:outerShdw>
                </a:effectLst>
              </a:rPr>
              <a:t>)</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06162158"/>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0039" y="814388"/>
            <a:ext cx="10940776"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889254"/>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75127D-08BA-7884-67A2-B877C3340C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41D496C-8186-E306-FE11-72D0077C8A56}"/>
              </a:ext>
            </a:extLst>
          </p:cNvPr>
          <p:cNvPicPr/>
          <p:nvPr/>
        </p:nvPicPr>
        <p:blipFill>
          <a:blip r:embed="rId2" cstate="email">
            <a:extLst>
              <a:ext uri="{28A0092B-C50C-407E-A947-70E740481C1C}">
                <a14:useLocalDpi xmlns:a14="http://schemas.microsoft.com/office/drawing/2010/main"/>
              </a:ext>
            </a:extLst>
          </a:blip>
          <a:stretch>
            <a:fillRect/>
          </a:stretch>
        </p:blipFill>
        <p:spPr>
          <a:xfrm>
            <a:off x="2722" y="0"/>
            <a:ext cx="12192000" cy="6858000"/>
          </a:xfrm>
          <a:prstGeom prst="rect">
            <a:avLst/>
          </a:prstGeom>
          <a:solidFill>
            <a:schemeClr val="tx1">
              <a:lumMod val="85000"/>
              <a:lumOff val="15000"/>
            </a:schemeClr>
          </a:solidFill>
        </p:spPr>
      </p:pic>
      <p:sp>
        <p:nvSpPr>
          <p:cNvPr id="4" name="TextBox 3"/>
          <p:cNvSpPr txBox="1"/>
          <p:nvPr/>
        </p:nvSpPr>
        <p:spPr>
          <a:xfrm>
            <a:off x="4637690" y="2159874"/>
            <a:ext cx="2916620" cy="923330"/>
          </a:xfrm>
          <a:prstGeom prst="rect">
            <a:avLst/>
          </a:prstGeom>
          <a:solidFill>
            <a:srgbClr val="9C0C24"/>
          </a:solidFill>
        </p:spPr>
        <p:txBody>
          <a:bodyPr wrap="square" rtlCol="0">
            <a:spAutoFit/>
          </a:bodyPr>
          <a:lstStyle/>
          <a:p>
            <a:r>
              <a:rPr lang="en-US" sz="5400" b="1" dirty="0" smtClean="0">
                <a:solidFill>
                  <a:schemeClr val="bg1"/>
                </a:solidFill>
              </a:rPr>
              <a:t>PHẦN III</a:t>
            </a:r>
            <a:endParaRPr lang="en-US" sz="5400" b="1" dirty="0">
              <a:solidFill>
                <a:schemeClr val="bg1"/>
              </a:solidFill>
            </a:endParaRPr>
          </a:p>
        </p:txBody>
      </p:sp>
      <p:sp>
        <p:nvSpPr>
          <p:cNvPr id="5" name="TextBox 4"/>
          <p:cNvSpPr txBox="1"/>
          <p:nvPr/>
        </p:nvSpPr>
        <p:spPr>
          <a:xfrm>
            <a:off x="1861455" y="3295476"/>
            <a:ext cx="8588829" cy="1446550"/>
          </a:xfrm>
          <a:prstGeom prst="rect">
            <a:avLst/>
          </a:prstGeom>
          <a:solidFill>
            <a:schemeClr val="tx1">
              <a:lumMod val="85000"/>
              <a:lumOff val="15000"/>
            </a:schemeClr>
          </a:solidFill>
        </p:spPr>
        <p:txBody>
          <a:bodyPr wrap="square" rtlCol="0">
            <a:spAutoFit/>
          </a:bodyPr>
          <a:lstStyle/>
          <a:p>
            <a:pPr algn="ctr"/>
            <a:r>
              <a:rPr lang="en-US" sz="4400" b="1" dirty="0" smtClean="0">
                <a:solidFill>
                  <a:schemeClr val="bg1"/>
                </a:solidFill>
              </a:rPr>
              <a:t>MỘT SỐ DỤNG CỤ ĐO TRONG NỘI DUNG MÔN KHTN 7</a:t>
            </a:r>
            <a:endParaRPr lang="en-US" sz="4400" b="1" dirty="0">
              <a:solidFill>
                <a:schemeClr val="bg1"/>
              </a:solidFill>
            </a:endParaRPr>
          </a:p>
        </p:txBody>
      </p:sp>
    </p:spTree>
    <p:extLst>
      <p:ext uri="{BB962C8B-B14F-4D97-AF65-F5344CB8AC3E}">
        <p14:creationId xmlns:p14="http://schemas.microsoft.com/office/powerpoint/2010/main" val="953985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4976" y="301680"/>
            <a:ext cx="6767139" cy="754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4958" y="1171245"/>
            <a:ext cx="9847665" cy="270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2664" y="4015117"/>
            <a:ext cx="294322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1952" y="3878317"/>
            <a:ext cx="4261124" cy="71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908041"/>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18509" y="2017986"/>
            <a:ext cx="8050250" cy="458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5346" y="683173"/>
            <a:ext cx="8107253" cy="897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410908"/>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76479" y="450530"/>
            <a:ext cx="271657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MỞ ĐẦU</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2801" y="428257"/>
            <a:ext cx="945603" cy="94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38679" y="1383048"/>
            <a:ext cx="6481857" cy="1815882"/>
          </a:xfrm>
          <a:prstGeom prst="rect">
            <a:avLst/>
          </a:prstGeom>
        </p:spPr>
        <p:txBody>
          <a:bodyPr wrap="square">
            <a:spAutoFit/>
          </a:bodyPr>
          <a:lstStyle/>
          <a:p>
            <a:r>
              <a:rPr lang="en-US" sz="2800" b="1" dirty="0">
                <a:solidFill>
                  <a:srgbClr val="9C0C24"/>
                </a:solidFill>
                <a:latin typeface="Times New Roman" pitchFamily="18" charset="0"/>
                <a:cs typeface="Times New Roman" pitchFamily="18" charset="0"/>
              </a:rPr>
              <a:t>Ở </a:t>
            </a:r>
            <a:r>
              <a:rPr lang="en-US" sz="2800" b="1" dirty="0" err="1">
                <a:solidFill>
                  <a:srgbClr val="9C0C24"/>
                </a:solidFill>
                <a:latin typeface="Times New Roman" pitchFamily="18" charset="0"/>
                <a:cs typeface="Times New Roman" pitchFamily="18" charset="0"/>
              </a:rPr>
              <a:t>mặt</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đất</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các</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hạt</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đỗ</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có</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thể</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nằm</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nghiêng</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nằm</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ngang</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hoặc</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nằm</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ngửa</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Liệu</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kiểu</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nằm</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của</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hạt</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có</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ảnh</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hưởng</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đến</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khả</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năng</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nảy</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mầm</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của</a:t>
            </a:r>
            <a:r>
              <a:rPr lang="en-US" sz="2800" b="1" dirty="0">
                <a:solidFill>
                  <a:srgbClr val="9C0C24"/>
                </a:solidFill>
                <a:latin typeface="Times New Roman" pitchFamily="18" charset="0"/>
                <a:cs typeface="Times New Roman" pitchFamily="18" charset="0"/>
              </a:rPr>
              <a:t> </a:t>
            </a:r>
            <a:r>
              <a:rPr lang="en-US" sz="2800" b="1" dirty="0" err="1">
                <a:solidFill>
                  <a:srgbClr val="9C0C24"/>
                </a:solidFill>
                <a:latin typeface="Times New Roman" pitchFamily="18" charset="0"/>
                <a:cs typeface="Times New Roman" pitchFamily="18" charset="0"/>
              </a:rPr>
              <a:t>nó</a:t>
            </a:r>
            <a:r>
              <a:rPr lang="en-US" sz="2800" b="1" dirty="0">
                <a:solidFill>
                  <a:srgbClr val="9C0C24"/>
                </a:solidFill>
                <a:latin typeface="Times New Roman" pitchFamily="18" charset="0"/>
                <a:cs typeface="Times New Roman" pitchFamily="18" charset="0"/>
              </a:rPr>
              <a:t> hay </a:t>
            </a:r>
            <a:r>
              <a:rPr lang="en-US" sz="2800" b="1" dirty="0" err="1">
                <a:solidFill>
                  <a:srgbClr val="9C0C24"/>
                </a:solidFill>
                <a:latin typeface="Times New Roman" pitchFamily="18" charset="0"/>
                <a:cs typeface="Times New Roman" pitchFamily="18" charset="0"/>
              </a:rPr>
              <a:t>không</a:t>
            </a:r>
            <a:r>
              <a:rPr lang="en-US" sz="2800" b="1" dirty="0">
                <a:solidFill>
                  <a:srgbClr val="9C0C24"/>
                </a:solidFill>
                <a:latin typeface="Times New Roman" pitchFamily="18" charset="0"/>
                <a:cs typeface="Times New Roman" pitchFamily="18" charset="0"/>
              </a:rPr>
              <a:t>?</a:t>
            </a:r>
          </a:p>
        </p:txBody>
      </p:sp>
      <p:sp>
        <p:nvSpPr>
          <p:cNvPr id="6" name="Rectangle 5"/>
          <p:cNvSpPr/>
          <p:nvPr/>
        </p:nvSpPr>
        <p:spPr>
          <a:xfrm>
            <a:off x="124113" y="1383048"/>
            <a:ext cx="914566"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9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 name="Rectangle 6"/>
          <p:cNvSpPr/>
          <p:nvPr/>
        </p:nvSpPr>
        <p:spPr>
          <a:xfrm>
            <a:off x="795511" y="3611315"/>
            <a:ext cx="6726238" cy="1754326"/>
          </a:xfrm>
          <a:prstGeom prst="rect">
            <a:avLst/>
          </a:prstGeom>
        </p:spPr>
        <p:txBody>
          <a:bodyPr wrap="square">
            <a:spAutoFit/>
          </a:bodyPr>
          <a:lstStyle/>
          <a:p>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Để</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chứng</a:t>
            </a:r>
            <a:r>
              <a:rPr lang="en-US" sz="3600" b="1" dirty="0" smtClean="0">
                <a:latin typeface="Times New Roman" pitchFamily="18" charset="0"/>
                <a:cs typeface="Times New Roman" pitchFamily="18" charset="0"/>
              </a:rPr>
              <a:t> minh </a:t>
            </a:r>
            <a:r>
              <a:rPr lang="en-US" sz="3600" b="1" dirty="0" err="1" smtClean="0">
                <a:latin typeface="Times New Roman" pitchFamily="18" charset="0"/>
                <a:cs typeface="Times New Roman" pitchFamily="18" charset="0"/>
              </a:rPr>
              <a:t>các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kết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luận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trên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theo</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em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thì</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chúng</a:t>
            </a:r>
            <a:r>
              <a:rPr lang="en-US" sz="3600" b="1" dirty="0">
                <a:latin typeface="Times New Roman" pitchFamily="18" charset="0"/>
                <a:cs typeface="Times New Roman" pitchFamily="18" charset="0"/>
              </a:rPr>
              <a:t> ta </a:t>
            </a:r>
            <a:r>
              <a:rPr lang="en-US" sz="3600" b="1" dirty="0" err="1">
                <a:latin typeface="Times New Roman" pitchFamily="18" charset="0"/>
                <a:cs typeface="Times New Roman" pitchFamily="18" charset="0"/>
              </a:rPr>
              <a:t>cần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như</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thế</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nào</a:t>
            </a:r>
            <a:r>
              <a:rPr lang="en-US" sz="3600" b="1" dirty="0">
                <a:latin typeface="Times New Roman" pitchFamily="18" charset="0"/>
                <a:cs typeface="Times New Roman" pitchFamily="18" charset="0"/>
              </a:rPr>
              <a:t>? </a:t>
            </a:r>
          </a:p>
        </p:txBody>
      </p:sp>
      <p:sp>
        <p:nvSpPr>
          <p:cNvPr id="10" name="Rectangle 9"/>
          <p:cNvSpPr/>
          <p:nvPr/>
        </p:nvSpPr>
        <p:spPr>
          <a:xfrm>
            <a:off x="1229938" y="5377917"/>
            <a:ext cx="6726238" cy="646331"/>
          </a:xfrm>
          <a:prstGeom prst="rect">
            <a:avLst/>
          </a:prstGeom>
        </p:spPr>
        <p:txBody>
          <a:bodyPr wrap="square">
            <a:spAutoFit/>
          </a:bodyPr>
          <a:lstStyle/>
          <a:p>
            <a:r>
              <a:rPr lang="en-US" sz="3600" b="1" dirty="0" smtClean="0">
                <a:latin typeface="Times New Roman" pitchFamily="18" charset="0"/>
                <a:cs typeface="Times New Roman" pitchFamily="18" charset="0"/>
              </a:rPr>
              <a:t> =&gt; </a:t>
            </a:r>
            <a:r>
              <a:rPr lang="en-US" sz="3600" b="1" dirty="0" err="1" smtClean="0">
                <a:latin typeface="Times New Roman" pitchFamily="18" charset="0"/>
                <a:cs typeface="Times New Roman" pitchFamily="18" charset="0"/>
              </a:rPr>
              <a:t>Tiến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trình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tìm</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hiểu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tự</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nhiên</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E34F594A-B2CB-39F5-D0FE-3516C2851E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20536" y="740979"/>
            <a:ext cx="4490588" cy="3639401"/>
          </a:xfrm>
          <a:prstGeom prst="rect">
            <a:avLst/>
          </a:prstGeom>
        </p:spPr>
      </p:pic>
    </p:spTree>
    <p:extLst>
      <p:ext uri="{BB962C8B-B14F-4D97-AF65-F5344CB8AC3E}">
        <p14:creationId xmlns:p14="http://schemas.microsoft.com/office/powerpoint/2010/main" val="1269614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500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repeatCount="5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1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2627" y="87506"/>
            <a:ext cx="10665386" cy="2862322"/>
          </a:xfrm>
          <a:prstGeom prst="rect">
            <a:avLst/>
          </a:prstGeom>
        </p:spPr>
        <p:txBody>
          <a:bodyPr wrap="square">
            <a:spAutoFit/>
          </a:bodyPr>
          <a:lstStyle/>
          <a:p>
            <a:r>
              <a:rPr lang="nl-NL" sz="3600" b="1" dirty="0" smtClean="0">
                <a:solidFill>
                  <a:srgbClr val="FF0000"/>
                </a:solidFill>
                <a:latin typeface="Times New Roman" pitchFamily="18" charset="0"/>
                <a:cs typeface="Times New Roman" pitchFamily="18" charset="0"/>
              </a:rPr>
              <a:t>Thực hiện các nhiệm vụ sau.</a:t>
            </a:r>
          </a:p>
          <a:p>
            <a:r>
              <a:rPr lang="nl-NL" sz="3600" b="1" dirty="0" smtClean="0">
                <a:latin typeface="Times New Roman" pitchFamily="18" charset="0"/>
                <a:cs typeface="Times New Roman" pitchFamily="18" charset="0"/>
              </a:rPr>
              <a:t>Cá </a:t>
            </a:r>
            <a:r>
              <a:rPr lang="nl-NL" sz="3600" b="1" dirty="0">
                <a:latin typeface="Times New Roman" pitchFamily="18" charset="0"/>
                <a:cs typeface="Times New Roman" pitchFamily="18" charset="0"/>
              </a:rPr>
              <a:t>nhân học sinh đọc toàn bộ thông tin sách giáo khoa về đồng hồ do hiện số, cổng quang điện và thí nghiệm đo thời gian chuyển động của xe giữa 2 vị trí</a:t>
            </a:r>
            <a:r>
              <a:rPr lang="nl-NL" sz="3600" b="1" dirty="0" smtClean="0">
                <a:latin typeface="Times New Roman" pitchFamily="18" charset="0"/>
                <a:cs typeface="Times New Roman" pitchFamily="18" charset="0"/>
              </a:rPr>
              <a:t>.</a:t>
            </a:r>
          </a:p>
          <a:p>
            <a:r>
              <a:rPr lang="nl-NL" sz="3600" b="1" dirty="0" smtClean="0">
                <a:latin typeface="Times New Roman" pitchFamily="18" charset="0"/>
                <a:cs typeface="Times New Roman" pitchFamily="18" charset="0"/>
              </a:rPr>
              <a:t>* Thời gian: 2p</a:t>
            </a:r>
            <a:endParaRPr lang="en-US" sz="3600" b="1"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8894" y="3040256"/>
            <a:ext cx="5169119" cy="304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5431" y="1329420"/>
            <a:ext cx="719992" cy="1323439"/>
          </a:xfrm>
          <a:prstGeom prst="rect">
            <a:avLst/>
          </a:prstGeom>
          <a:noFill/>
        </p:spPr>
        <p:txBody>
          <a:bodyPr wrap="square" lIns="91440" tIns="45720" rIns="91440" bIns="45720">
            <a:spAutoFit/>
          </a:bodyPr>
          <a:lstStyle/>
          <a:p>
            <a:pPr algn="ctr"/>
            <a:r>
              <a:rPr lang="en-US" sz="80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endPar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390789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3885" y="200220"/>
            <a:ext cx="10438570" cy="2308324"/>
          </a:xfrm>
          <a:prstGeom prst="rect">
            <a:avLst/>
          </a:prstGeom>
        </p:spPr>
        <p:txBody>
          <a:bodyPr wrap="square">
            <a:spAutoFit/>
          </a:bodyPr>
          <a:lstStyle/>
          <a:p>
            <a:r>
              <a:rPr lang="nl-NL" sz="3600" b="1" dirty="0" smtClean="0">
                <a:solidFill>
                  <a:srgbClr val="FF0000"/>
                </a:solidFill>
                <a:latin typeface="Times New Roman" pitchFamily="18" charset="0"/>
                <a:cs typeface="Times New Roman" pitchFamily="18" charset="0"/>
              </a:rPr>
              <a:t>Thực hiện các nhiệm vụ sau.</a:t>
            </a:r>
          </a:p>
          <a:p>
            <a:r>
              <a:rPr lang="nl-NL" sz="3600" b="1" dirty="0" smtClean="0">
                <a:latin typeface="Times New Roman" pitchFamily="18" charset="0"/>
                <a:cs typeface="Times New Roman" pitchFamily="18" charset="0"/>
              </a:rPr>
              <a:t>Trao </a:t>
            </a:r>
            <a:r>
              <a:rPr lang="nl-NL" sz="3600" b="1" dirty="0">
                <a:latin typeface="Times New Roman" pitchFamily="18" charset="0"/>
                <a:cs typeface="Times New Roman" pitchFamily="18" charset="0"/>
              </a:rPr>
              <a:t>đổi cặp đôi để xác định cấu tạo của cổng quang điện và đồng hồ hiện số theo hình</a:t>
            </a:r>
            <a:r>
              <a:rPr lang="nl-NL" sz="3600" b="1" dirty="0" smtClean="0">
                <a:latin typeface="Times New Roman" pitchFamily="18" charset="0"/>
                <a:cs typeface="Times New Roman" pitchFamily="18" charset="0"/>
              </a:rPr>
              <a:t>.</a:t>
            </a:r>
          </a:p>
          <a:p>
            <a:r>
              <a:rPr lang="nl-NL" sz="3600" b="1" dirty="0" smtClean="0">
                <a:latin typeface="Times New Roman" pitchFamily="18" charset="0"/>
                <a:cs typeface="Times New Roman" pitchFamily="18" charset="0"/>
              </a:rPr>
              <a:t>* Thời gian: 3p</a:t>
            </a:r>
            <a:endParaRPr lang="en-US" sz="3600" b="1"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17395" y="2333297"/>
            <a:ext cx="5475060" cy="426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71943" y="554282"/>
            <a:ext cx="719992" cy="1323439"/>
          </a:xfrm>
          <a:prstGeom prst="rect">
            <a:avLst/>
          </a:prstGeom>
          <a:noFill/>
        </p:spPr>
        <p:txBody>
          <a:bodyPr wrap="square" lIns="91440" tIns="45720" rIns="91440" bIns="45720">
            <a:spAutoFit/>
          </a:bodyPr>
          <a:lstStyle/>
          <a:p>
            <a:pPr algn="ctr"/>
            <a:r>
              <a:rPr lang="en-US" sz="80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endPar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619738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5735" y="0"/>
            <a:ext cx="10892486" cy="2862322"/>
          </a:xfrm>
          <a:prstGeom prst="rect">
            <a:avLst/>
          </a:prstGeom>
        </p:spPr>
        <p:txBody>
          <a:bodyPr wrap="square">
            <a:spAutoFit/>
          </a:bodyPr>
          <a:lstStyle/>
          <a:p>
            <a:r>
              <a:rPr lang="nl-NL" sz="3600" b="1" dirty="0" smtClean="0">
                <a:solidFill>
                  <a:srgbClr val="FF0000"/>
                </a:solidFill>
                <a:latin typeface="Times New Roman" pitchFamily="18" charset="0"/>
                <a:cs typeface="Times New Roman" pitchFamily="18" charset="0"/>
              </a:rPr>
              <a:t>Thực hiện các nhiệm vụ sau.</a:t>
            </a:r>
          </a:p>
          <a:p>
            <a:r>
              <a:rPr lang="nl-NL" sz="3600" b="1" dirty="0" smtClean="0">
                <a:latin typeface="Times New Roman" pitchFamily="18" charset="0"/>
                <a:cs typeface="Times New Roman" pitchFamily="18" charset="0"/>
              </a:rPr>
              <a:t>Trao </a:t>
            </a:r>
            <a:r>
              <a:rPr lang="nl-NL" sz="3600" b="1" dirty="0">
                <a:latin typeface="Times New Roman" pitchFamily="18" charset="0"/>
                <a:cs typeface="Times New Roman" pitchFamily="18" charset="0"/>
              </a:rPr>
              <a:t>đổi nhóm để thuyết trình về cách đo trong thí nghiệm theo hình</a:t>
            </a:r>
            <a:r>
              <a:rPr lang="nl-NL"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a:p>
            <a:r>
              <a:rPr lang="nl-NL" sz="3600" b="1" dirty="0" smtClean="0">
                <a:latin typeface="Times New Roman" pitchFamily="18" charset="0"/>
                <a:cs typeface="Times New Roman" pitchFamily="18" charset="0"/>
              </a:rPr>
              <a:t>Thực </a:t>
            </a:r>
            <a:r>
              <a:rPr lang="nl-NL" sz="3600" b="1" dirty="0">
                <a:latin typeface="Times New Roman" pitchFamily="18" charset="0"/>
                <a:cs typeface="Times New Roman" pitchFamily="18" charset="0"/>
              </a:rPr>
              <a:t>hành thí nghiệm đo với dụng cụ trong phòng thực hành.</a:t>
            </a:r>
            <a:endParaRPr lang="en-US" sz="3600" b="1"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46276" y="3003806"/>
            <a:ext cx="4261945" cy="362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5743" y="916099"/>
            <a:ext cx="719992" cy="1323439"/>
          </a:xfrm>
          <a:prstGeom prst="rect">
            <a:avLst/>
          </a:prstGeom>
          <a:noFill/>
        </p:spPr>
        <p:txBody>
          <a:bodyPr wrap="square" lIns="91440" tIns="45720" rIns="91440" bIns="45720">
            <a:spAutoFit/>
          </a:bodyPr>
          <a:lstStyle/>
          <a:p>
            <a:pPr algn="ctr"/>
            <a:r>
              <a:rPr lang="en-US" sz="80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3</a:t>
            </a:r>
            <a:endPar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619738149"/>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43106688"/>
              </p:ext>
            </p:extLst>
          </p:nvPr>
        </p:nvGraphicFramePr>
        <p:xfrm>
          <a:off x="1119352" y="1025969"/>
          <a:ext cx="9443544" cy="5407152"/>
        </p:xfrm>
        <a:graphic>
          <a:graphicData uri="http://schemas.openxmlformats.org/drawingml/2006/table">
            <a:tbl>
              <a:tblPr firstRow="1" bandRow="1">
                <a:tableStyleId>{BDBED569-4797-4DF1-A0F4-6AAB3CD982D8}</a:tableStyleId>
              </a:tblPr>
              <a:tblGrid>
                <a:gridCol w="1101059">
                  <a:extLst>
                    <a:ext uri="{9D8B030D-6E8A-4147-A177-3AD203B41FA5}">
                      <a16:colId xmlns:a16="http://schemas.microsoft.com/office/drawing/2014/main" val="20000"/>
                    </a:ext>
                  </a:extLst>
                </a:gridCol>
                <a:gridCol w="4436225">
                  <a:extLst>
                    <a:ext uri="{9D8B030D-6E8A-4147-A177-3AD203B41FA5}">
                      <a16:colId xmlns:a16="http://schemas.microsoft.com/office/drawing/2014/main" val="20001"/>
                    </a:ext>
                  </a:extLst>
                </a:gridCol>
                <a:gridCol w="1231404">
                  <a:extLst>
                    <a:ext uri="{9D8B030D-6E8A-4147-A177-3AD203B41FA5}">
                      <a16:colId xmlns:a16="http://schemas.microsoft.com/office/drawing/2014/main" val="20002"/>
                    </a:ext>
                  </a:extLst>
                </a:gridCol>
                <a:gridCol w="1582079">
                  <a:extLst>
                    <a:ext uri="{9D8B030D-6E8A-4147-A177-3AD203B41FA5}">
                      <a16:colId xmlns:a16="http://schemas.microsoft.com/office/drawing/2014/main" val="20003"/>
                    </a:ext>
                  </a:extLst>
                </a:gridCol>
                <a:gridCol w="1092777">
                  <a:extLst>
                    <a:ext uri="{9D8B030D-6E8A-4147-A177-3AD203B41FA5}">
                      <a16:colId xmlns:a16="http://schemas.microsoft.com/office/drawing/2014/main" val="20004"/>
                    </a:ext>
                  </a:extLst>
                </a:gridCol>
              </a:tblGrid>
              <a:tr h="370840">
                <a:tc rowSpan="2">
                  <a:txBody>
                    <a:bodyPr/>
                    <a:lstStyle/>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 </a:t>
                      </a:r>
                      <a:endParaRPr lang="en-US" sz="2400" b="1" dirty="0">
                        <a:solidFill>
                          <a:srgbClr val="FF0000"/>
                        </a:solidFill>
                        <a:effectLst/>
                        <a:latin typeface="Times New Roman" pitchFamily="18" charset="0"/>
                        <a:cs typeface="Times New Roman" pitchFamily="18" charset="0"/>
                      </a:endParaRPr>
                    </a:p>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STT</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rowSpan="2">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Tiêu</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chí</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đánh</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giá</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gridSpan="3">
                  <a:txBody>
                    <a:bodyPr/>
                    <a:lstStyle/>
                    <a:p>
                      <a:pPr algn="ctr"/>
                      <a:r>
                        <a:rPr lang="en-US" sz="2400" b="1" kern="1200" dirty="0" err="1" smtClean="0">
                          <a:solidFill>
                            <a:srgbClr val="FF0000"/>
                          </a:solidFill>
                          <a:effectLst/>
                          <a:latin typeface="Times New Roman" pitchFamily="18" charset="0"/>
                          <a:ea typeface="+mn-ea"/>
                          <a:cs typeface="Times New Roman" pitchFamily="18" charset="0"/>
                        </a:rPr>
                        <a:t>Mức</a:t>
                      </a:r>
                      <a:r>
                        <a:rPr lang="en-US" sz="2400" b="1" kern="1200" dirty="0" smtClean="0">
                          <a:solidFill>
                            <a:srgbClr val="FF0000"/>
                          </a:solidFill>
                          <a:effectLst/>
                          <a:latin typeface="Times New Roman" pitchFamily="18" charset="0"/>
                          <a:ea typeface="+mn-ea"/>
                          <a:cs typeface="Times New Roman" pitchFamily="18" charset="0"/>
                        </a:rPr>
                        <a:t> </a:t>
                      </a:r>
                      <a:r>
                        <a:rPr lang="en-US" sz="2400" b="1" kern="1200" dirty="0" err="1" smtClean="0">
                          <a:solidFill>
                            <a:srgbClr val="FF0000"/>
                          </a:solidFill>
                          <a:effectLst/>
                          <a:latin typeface="Times New Roman" pitchFamily="18" charset="0"/>
                          <a:ea typeface="+mn-ea"/>
                          <a:cs typeface="Times New Roman" pitchFamily="18" charset="0"/>
                        </a:rPr>
                        <a:t>độ</a:t>
                      </a:r>
                      <a:r>
                        <a:rPr lang="en-US" sz="2400" b="1" kern="1200" dirty="0" smtClean="0">
                          <a:solidFill>
                            <a:srgbClr val="FF0000"/>
                          </a:solidFill>
                          <a:effectLst/>
                          <a:latin typeface="Times New Roman" pitchFamily="18" charset="0"/>
                          <a:ea typeface="+mn-ea"/>
                          <a:cs typeface="Times New Roman" pitchFamily="18" charset="0"/>
                        </a:rPr>
                        <a:t> </a:t>
                      </a:r>
                      <a:r>
                        <a:rPr lang="en-US" sz="2400" b="1" kern="1200" dirty="0" err="1" smtClean="0">
                          <a:solidFill>
                            <a:srgbClr val="FF0000"/>
                          </a:solidFill>
                          <a:effectLst/>
                          <a:latin typeface="Times New Roman" pitchFamily="18" charset="0"/>
                          <a:ea typeface="+mn-ea"/>
                          <a:cs typeface="Times New Roman" pitchFamily="18" charset="0"/>
                        </a:rPr>
                        <a:t>đạt</a:t>
                      </a:r>
                      <a:r>
                        <a:rPr lang="en-US" sz="2400" b="1" kern="1200" dirty="0" smtClean="0">
                          <a:solidFill>
                            <a:srgbClr val="FF0000"/>
                          </a:solidFill>
                          <a:effectLst/>
                          <a:latin typeface="Times New Roman" pitchFamily="18" charset="0"/>
                          <a:ea typeface="+mn-ea"/>
                          <a:cs typeface="Times New Roman" pitchFamily="18" charset="0"/>
                        </a:rPr>
                        <a:t> </a:t>
                      </a:r>
                      <a:r>
                        <a:rPr lang="en-US" sz="2400" b="1" kern="1200" dirty="0" err="1" smtClean="0">
                          <a:solidFill>
                            <a:srgbClr val="FF0000"/>
                          </a:solidFill>
                          <a:effectLst/>
                          <a:latin typeface="Times New Roman" pitchFamily="18" charset="0"/>
                          <a:ea typeface="+mn-ea"/>
                          <a:cs typeface="Times New Roman" pitchFamily="18" charset="0"/>
                        </a:rPr>
                        <a:t>được</a:t>
                      </a:r>
                      <a:endParaRPr lang="en-US" sz="2400" b="1" dirty="0">
                        <a:solidFill>
                          <a:srgbClr val="FF0000"/>
                        </a:solidFill>
                        <a:latin typeface="Times New Roman" pitchFamily="18" charset="0"/>
                        <a:cs typeface="Times New Roman" pitchFamily="18" charset="0"/>
                      </a:endParaRPr>
                    </a:p>
                  </a:txBody>
                  <a:tcPr marL="63500" marR="63500" marT="63500" marB="6350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vMerge="1">
                  <a:txBody>
                    <a:bodyPr/>
                    <a:lstStyle/>
                    <a:p>
                      <a:endParaRPr lang="en-US"/>
                    </a:p>
                  </a:txBody>
                  <a:tcPr/>
                </a:tc>
                <a:tc vMerge="1">
                  <a:txBody>
                    <a:bodyPr/>
                    <a:lstStyle/>
                    <a:p>
                      <a:endParaRPr lang="en-US"/>
                    </a:p>
                  </a:txBody>
                  <a:tcPr/>
                </a:tc>
                <a:tc>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Tốt</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Khá</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a:txBody>
                    <a:bodyPr/>
                    <a:lstStyle/>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TB</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extLst>
                  <a:ext uri="{0D108BD9-81ED-4DB2-BD59-A6C34878D82A}">
                    <a16:rowId xmlns:a16="http://schemas.microsoft.com/office/drawing/2014/main" val="10001"/>
                  </a:ext>
                </a:extLst>
              </a:tr>
              <a:tr h="370840">
                <a:tc>
                  <a:txBody>
                    <a:bodyPr/>
                    <a:lstStyle/>
                    <a:p>
                      <a:pPr algn="ctr">
                        <a:lnSpc>
                          <a:spcPct val="130000"/>
                        </a:lnSpc>
                        <a:spcAft>
                          <a:spcPts val="0"/>
                        </a:spcAft>
                      </a:pPr>
                      <a:r>
                        <a:rPr lang="en-US" sz="2400" b="1" dirty="0">
                          <a:effectLst/>
                          <a:highlight>
                            <a:srgbClr val="FFFFFF"/>
                          </a:highlight>
                          <a:latin typeface="Times New Roman" pitchFamily="18" charset="0"/>
                          <a:cs typeface="Times New Roman" pitchFamily="18" charset="0"/>
                        </a:rPr>
                        <a:t>1</a:t>
                      </a:r>
                      <a:endParaRPr lang="en-US" sz="2400" b="1"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b="1" dirty="0" err="1">
                          <a:effectLst/>
                          <a:highlight>
                            <a:srgbClr val="FFFFFF"/>
                          </a:highlight>
                          <a:latin typeface="Times New Roman" pitchFamily="18" charset="0"/>
                          <a:cs typeface="Times New Roman" pitchFamily="18" charset="0"/>
                        </a:rPr>
                        <a:t>Tích</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cực</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tham</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gia</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các</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hoạt</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động</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của</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nhóm</a:t>
                      </a:r>
                      <a:endParaRPr lang="en-US" sz="2400" b="1"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b="1" dirty="0"/>
                    </a:p>
                  </a:txBody>
                  <a:tcPr/>
                </a:tc>
                <a:tc>
                  <a:txBody>
                    <a:bodyPr/>
                    <a:lstStyle/>
                    <a:p>
                      <a:endParaRPr lang="en-US" b="1"/>
                    </a:p>
                  </a:txBody>
                  <a:tcPr/>
                </a:tc>
                <a:tc>
                  <a:txBody>
                    <a:bodyPr/>
                    <a:lstStyle/>
                    <a:p>
                      <a:endParaRPr lang="en-US" b="1" dirty="0"/>
                    </a:p>
                  </a:txBody>
                  <a:tcPr/>
                </a:tc>
                <a:extLst>
                  <a:ext uri="{0D108BD9-81ED-4DB2-BD59-A6C34878D82A}">
                    <a16:rowId xmlns:a16="http://schemas.microsoft.com/office/drawing/2014/main" val="10002"/>
                  </a:ext>
                </a:extLst>
              </a:tr>
              <a:tr h="370840">
                <a:tc>
                  <a:txBody>
                    <a:bodyPr/>
                    <a:lstStyle/>
                    <a:p>
                      <a:pPr algn="ctr">
                        <a:lnSpc>
                          <a:spcPct val="130000"/>
                        </a:lnSpc>
                        <a:spcAft>
                          <a:spcPts val="0"/>
                        </a:spcAft>
                      </a:pPr>
                      <a:r>
                        <a:rPr lang="en-US" sz="2400" b="1" dirty="0">
                          <a:effectLst/>
                          <a:highlight>
                            <a:srgbClr val="FFFFFF"/>
                          </a:highlight>
                          <a:latin typeface="Times New Roman" pitchFamily="18" charset="0"/>
                          <a:cs typeface="Times New Roman" pitchFamily="18" charset="0"/>
                        </a:rPr>
                        <a:t>2</a:t>
                      </a:r>
                      <a:endParaRPr lang="en-US" sz="2400" b="1"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b="1" dirty="0" err="1">
                          <a:effectLst/>
                          <a:highlight>
                            <a:srgbClr val="FFFFFF"/>
                          </a:highlight>
                          <a:latin typeface="Times New Roman" pitchFamily="18" charset="0"/>
                          <a:cs typeface="Times New Roman" pitchFamily="18" charset="0"/>
                        </a:rPr>
                        <a:t>Tự</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lực</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thực</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hiện</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các</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nhiệm</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vụ</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được</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phân</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công</a:t>
                      </a:r>
                      <a:endParaRPr lang="en-US" sz="2400" b="1"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b="1"/>
                    </a:p>
                  </a:txBody>
                  <a:tcPr/>
                </a:tc>
                <a:tc>
                  <a:txBody>
                    <a:bodyPr/>
                    <a:lstStyle/>
                    <a:p>
                      <a:endParaRPr lang="en-US" b="1"/>
                    </a:p>
                  </a:txBody>
                  <a:tcPr/>
                </a:tc>
                <a:tc>
                  <a:txBody>
                    <a:bodyPr/>
                    <a:lstStyle/>
                    <a:p>
                      <a:endParaRPr lang="en-US" b="1"/>
                    </a:p>
                  </a:txBody>
                  <a:tcPr/>
                </a:tc>
                <a:extLst>
                  <a:ext uri="{0D108BD9-81ED-4DB2-BD59-A6C34878D82A}">
                    <a16:rowId xmlns:a16="http://schemas.microsoft.com/office/drawing/2014/main" val="10003"/>
                  </a:ext>
                </a:extLst>
              </a:tr>
              <a:tr h="370840">
                <a:tc>
                  <a:txBody>
                    <a:bodyPr/>
                    <a:lstStyle/>
                    <a:p>
                      <a:pPr algn="ctr">
                        <a:lnSpc>
                          <a:spcPct val="130000"/>
                        </a:lnSpc>
                        <a:spcAft>
                          <a:spcPts val="0"/>
                        </a:spcAft>
                      </a:pPr>
                      <a:r>
                        <a:rPr lang="en-US" sz="2400" b="1" dirty="0">
                          <a:effectLst/>
                          <a:highlight>
                            <a:srgbClr val="FFFFFF"/>
                          </a:highlight>
                          <a:latin typeface="Times New Roman" pitchFamily="18" charset="0"/>
                          <a:cs typeface="Times New Roman" pitchFamily="18" charset="0"/>
                        </a:rPr>
                        <a:t>3</a:t>
                      </a:r>
                      <a:endParaRPr lang="en-US" sz="2400" b="1"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b="1" dirty="0" err="1">
                          <a:effectLst/>
                          <a:highlight>
                            <a:srgbClr val="FFFFFF"/>
                          </a:highlight>
                          <a:latin typeface="Times New Roman" pitchFamily="18" charset="0"/>
                          <a:cs typeface="Times New Roman" pitchFamily="18" charset="0"/>
                        </a:rPr>
                        <a:t>Tinh</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thần</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trách</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nhiệm</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trong</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công</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việc</a:t>
                      </a:r>
                      <a:endParaRPr lang="en-US" sz="2400" b="1"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b="1"/>
                    </a:p>
                  </a:txBody>
                  <a:tcPr/>
                </a:tc>
                <a:tc>
                  <a:txBody>
                    <a:bodyPr/>
                    <a:lstStyle/>
                    <a:p>
                      <a:endParaRPr lang="en-US" b="1" dirty="0"/>
                    </a:p>
                  </a:txBody>
                  <a:tcPr/>
                </a:tc>
                <a:tc>
                  <a:txBody>
                    <a:bodyPr/>
                    <a:lstStyle/>
                    <a:p>
                      <a:endParaRPr lang="en-US" b="1" dirty="0"/>
                    </a:p>
                  </a:txBody>
                  <a:tcPr/>
                </a:tc>
                <a:extLst>
                  <a:ext uri="{0D108BD9-81ED-4DB2-BD59-A6C34878D82A}">
                    <a16:rowId xmlns:a16="http://schemas.microsoft.com/office/drawing/2014/main" val="10004"/>
                  </a:ext>
                </a:extLst>
              </a:tr>
              <a:tr h="370840">
                <a:tc>
                  <a:txBody>
                    <a:bodyPr/>
                    <a:lstStyle/>
                    <a:p>
                      <a:pPr algn="ctr">
                        <a:lnSpc>
                          <a:spcPct val="130000"/>
                        </a:lnSpc>
                        <a:spcAft>
                          <a:spcPts val="0"/>
                        </a:spcAft>
                      </a:pPr>
                      <a:r>
                        <a:rPr lang="en-US" sz="2400" b="1" dirty="0">
                          <a:effectLst/>
                          <a:highlight>
                            <a:srgbClr val="FFFFFF"/>
                          </a:highlight>
                          <a:latin typeface="Times New Roman" pitchFamily="18" charset="0"/>
                          <a:cs typeface="Times New Roman" pitchFamily="18" charset="0"/>
                        </a:rPr>
                        <a:t>4</a:t>
                      </a:r>
                      <a:endParaRPr lang="en-US" sz="2400" b="1"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b="1" dirty="0" err="1">
                          <a:effectLst/>
                          <a:highlight>
                            <a:srgbClr val="FFFFFF"/>
                          </a:highlight>
                          <a:latin typeface="Times New Roman" pitchFamily="18" charset="0"/>
                          <a:cs typeface="Times New Roman" pitchFamily="18" charset="0"/>
                        </a:rPr>
                        <a:t>Hoàn</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thành</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nhiệm</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vụ</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đúng</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thời</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gian</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quy</a:t>
                      </a:r>
                      <a:r>
                        <a:rPr lang="en-US" sz="2400" b="1" dirty="0">
                          <a:effectLst/>
                          <a:highlight>
                            <a:srgbClr val="FFFFFF"/>
                          </a:highlight>
                          <a:latin typeface="Times New Roman" pitchFamily="18" charset="0"/>
                          <a:cs typeface="Times New Roman" pitchFamily="18" charset="0"/>
                        </a:rPr>
                        <a:t> </a:t>
                      </a:r>
                      <a:r>
                        <a:rPr lang="en-US" sz="2400" b="1" dirty="0" err="1">
                          <a:effectLst/>
                          <a:highlight>
                            <a:srgbClr val="FFFFFF"/>
                          </a:highlight>
                          <a:latin typeface="Times New Roman" pitchFamily="18" charset="0"/>
                          <a:cs typeface="Times New Roman" pitchFamily="18" charset="0"/>
                        </a:rPr>
                        <a:t>định</a:t>
                      </a:r>
                      <a:endParaRPr lang="en-US" sz="2400" b="1"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b="1"/>
                    </a:p>
                  </a:txBody>
                  <a:tcPr/>
                </a:tc>
                <a:tc>
                  <a:txBody>
                    <a:bodyPr/>
                    <a:lstStyle/>
                    <a:p>
                      <a:endParaRPr lang="en-US" b="1"/>
                    </a:p>
                  </a:txBody>
                  <a:tcPr/>
                </a:tc>
                <a:tc>
                  <a:txBody>
                    <a:bodyPr/>
                    <a:lstStyle/>
                    <a:p>
                      <a:endParaRPr lang="en-US" b="1" dirty="0"/>
                    </a:p>
                  </a:txBody>
                  <a:tcPr/>
                </a:tc>
                <a:extLst>
                  <a:ext uri="{0D108BD9-81ED-4DB2-BD59-A6C34878D82A}">
                    <a16:rowId xmlns:a16="http://schemas.microsoft.com/office/drawing/2014/main" val="10005"/>
                  </a:ext>
                </a:extLst>
              </a:tr>
            </a:tbl>
          </a:graphicData>
        </a:graphic>
      </p:graphicFrame>
      <p:sp>
        <p:nvSpPr>
          <p:cNvPr id="5" name="Rectangle 4"/>
          <p:cNvSpPr/>
          <p:nvPr/>
        </p:nvSpPr>
        <p:spPr>
          <a:xfrm>
            <a:off x="1014964" y="80012"/>
            <a:ext cx="10759677" cy="646331"/>
          </a:xfrm>
          <a:prstGeom prst="rect">
            <a:avLst/>
          </a:prstGeom>
          <a:solidFill>
            <a:srgbClr val="FFFF00"/>
          </a:solidFill>
        </p:spPr>
        <p:txBody>
          <a:bodyPr wrap="none">
            <a:spAutoFit/>
          </a:bodyPr>
          <a:lstStyle/>
          <a:p>
            <a:r>
              <a:rPr lang="en-US" sz="3600" b="1" dirty="0" err="1">
                <a:solidFill>
                  <a:srgbClr val="C00000"/>
                </a:solidFill>
                <a:latin typeface="Times New Roman" pitchFamily="18" charset="0"/>
                <a:cs typeface="Times New Roman" pitchFamily="18" charset="0"/>
              </a:rPr>
              <a:t>Thang</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đo</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đánh</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giá</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mức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độ</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tham</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gia</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hoạt</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động</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nhóm</a:t>
            </a:r>
            <a:r>
              <a:rPr lang="en-US" sz="36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62797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3935" y="450530"/>
            <a:ext cx="330167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LUYỆN TẬP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Rectangle 2"/>
          <p:cNvSpPr>
            <a:spLocks noChangeArrowheads="1"/>
          </p:cNvSpPr>
          <p:nvPr/>
        </p:nvSpPr>
        <p:spPr bwMode="auto">
          <a:xfrm>
            <a:off x="252249" y="2233568"/>
            <a:ext cx="11939752"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30500" algn="l"/>
              </a:tabLst>
            </a:pP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Phương</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pháp</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tìm</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hiểu</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tự</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nhiên</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được</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thực</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hiện</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qua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các</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bước</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(1)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Xây</a:t>
            </a:r>
            <a:r>
              <a:rPr kumimoji="0" lang="en-US" sz="2400" b="1"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dựng</a:t>
            </a:r>
            <a:r>
              <a:rPr kumimoji="0" lang="en-US" sz="2400" b="1"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giả</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thuyết</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(2)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Viết</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r>
              <a:rPr kumimoji="0" lang="en-US" sz="2400" b="1"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trình</a:t>
            </a:r>
            <a:r>
              <a:rPr kumimoji="0" lang="en-US" sz="2400" b="1"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bày</a:t>
            </a:r>
            <a:r>
              <a:rPr kumimoji="0" lang="en-US" sz="2400" b="1"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báo</a:t>
            </a:r>
            <a:r>
              <a:rPr kumimoji="0" lang="en-US" sz="2400" b="1"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cáo</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(3)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Kiểm</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tra</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giả</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thuyết</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(4)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Quan</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sát</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và</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đặt</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câu</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hỏi</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nghiên</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cứu</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(5) </a:t>
            </a:r>
            <a:r>
              <a:rPr kumimoji="0" lang="en-US" sz="2400" b="1"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Phân</a:t>
            </a:r>
            <a:r>
              <a:rPr kumimoji="0" lang="en-US" sz="2400" b="1"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tích</a:t>
            </a:r>
            <a:r>
              <a:rPr kumimoji="0" lang="en-US" sz="2400" b="1"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kết</a:t>
            </a:r>
            <a:r>
              <a:rPr kumimoji="0" lang="en-US" sz="2400" b="1"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1"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quả</a:t>
            </a:r>
            <a:r>
              <a:rPr kumimoji="0" lang="en-US" sz="24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Em</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hãy</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sắp</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xếp</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các</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bước</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trên</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cho</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đúng</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thứ</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tự</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của</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phương</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pháp</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tìm</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hiểu</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tự</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 </a:t>
            </a:r>
            <a:r>
              <a:rPr kumimoji="0" lang="en-US" sz="2800" b="1" i="0" u="none" strike="noStrike" cap="none" normalizeH="0" baseline="0" dirty="0" err="1" smtClean="0">
                <a:ln>
                  <a:noFill/>
                </a:ln>
                <a:solidFill>
                  <a:srgbClr val="9C0C24"/>
                </a:solidFill>
                <a:effectLst/>
                <a:latin typeface="Times New Roman" pitchFamily="18" charset="0"/>
                <a:ea typeface="Arial" pitchFamily="34" charset="0"/>
                <a:cs typeface="Times New Roman" pitchFamily="18" charset="0"/>
              </a:rPr>
              <a:t>nhiên</a:t>
            </a:r>
            <a:r>
              <a:rPr kumimoji="0" lang="en-US" sz="2800" b="1" i="0" u="none" strike="noStrike" cap="none" normalizeH="0" baseline="0" dirty="0" smtClean="0">
                <a:ln>
                  <a:noFill/>
                </a:ln>
                <a:solidFill>
                  <a:srgbClr val="9C0C24"/>
                </a:solidFill>
                <a:effectLst/>
                <a:latin typeface="Times New Roman" pitchFamily="18" charset="0"/>
                <a:ea typeface="Arial" pitchFamily="34" charset="0"/>
                <a:cs typeface="Times New Roman" pitchFamily="18" charset="0"/>
              </a:rPr>
              <a:t>.</a:t>
            </a:r>
            <a:endParaRPr kumimoji="0" lang="en-US" sz="2800" b="1" i="0" u="none" strike="noStrike" cap="none" normalizeH="0" baseline="0" dirty="0" smtClean="0">
              <a:ln>
                <a:noFill/>
              </a:ln>
              <a:solidFill>
                <a:srgbClr val="9C0C24"/>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3"/>
          <p:cNvSpPr>
            <a:spLocks noChangeArrowheads="1"/>
          </p:cNvSpPr>
          <p:nvPr/>
        </p:nvSpPr>
        <p:spPr bwMode="auto">
          <a:xfrm>
            <a:off x="1466192" y="4536663"/>
            <a:ext cx="740979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30500" algn="l"/>
              </a:tabLst>
            </a:pPr>
            <a:r>
              <a:rPr kumimoji="0" lang="en-US" sz="2400" b="1"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A. (1); (2); (3); (4); (5).</a:t>
            </a:r>
            <a:r>
              <a:rPr kumimoji="0" lang="en-US"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B. (5); (4); (3); (2); (1).</a:t>
            </a:r>
            <a:endParaRPr kumimoji="0" lang="en-US" sz="24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endParaRPr kumimoji="0" lang="en-US" sz="2400" b="1"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1"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C. (4); (1); (3); (5); (2).</a:t>
            </a:r>
            <a:r>
              <a:rPr kumimoji="0" lang="en-US" sz="24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C. (3); (4); (1); (5); (2).</a:t>
            </a:r>
            <a:endParaRPr kumimoji="0" lang="en-US" sz="2400" b="1"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5" name="TextBox 4"/>
          <p:cNvSpPr txBox="1"/>
          <p:nvPr/>
        </p:nvSpPr>
        <p:spPr>
          <a:xfrm>
            <a:off x="252248" y="1702676"/>
            <a:ext cx="5572359" cy="584775"/>
          </a:xfrm>
          <a:prstGeom prst="rect">
            <a:avLst/>
          </a:prstGeom>
          <a:noFill/>
        </p:spPr>
        <p:txBody>
          <a:bodyPr wrap="none" rtlCol="0">
            <a:spAutoFit/>
          </a:bodyPr>
          <a:lstStyle/>
          <a:p>
            <a:r>
              <a:rPr lang="en-US" sz="3200" b="1" dirty="0" err="1" smtClean="0">
                <a:solidFill>
                  <a:srgbClr val="FF0000"/>
                </a:solidFill>
                <a:latin typeface="Times New Roman" pitchFamily="18" charset="0"/>
                <a:cs typeface="Times New Roman" pitchFamily="18" charset="0"/>
              </a:rPr>
              <a:t>Bài</a:t>
            </a:r>
            <a:r>
              <a:rPr lang="en-US" sz="3200" b="1" dirty="0" smtClean="0">
                <a:solidFill>
                  <a:srgbClr val="FF0000"/>
                </a:solidFill>
                <a:latin typeface="Times New Roman" pitchFamily="18" charset="0"/>
                <a:cs typeface="Times New Roman" pitchFamily="18" charset="0"/>
              </a:rPr>
              <a:t> 1:</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Chọn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đáp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án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đúng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nhất</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6" name="Oval 5"/>
          <p:cNvSpPr/>
          <p:nvPr/>
        </p:nvSpPr>
        <p:spPr>
          <a:xfrm>
            <a:off x="1490099" y="5284153"/>
            <a:ext cx="424334" cy="48437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565142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repeatCount="400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00" y="716257"/>
            <a:ext cx="11925300" cy="1569660"/>
          </a:xfrm>
          <a:prstGeom prst="rect">
            <a:avLst/>
          </a:prstGeom>
        </p:spPr>
        <p:txBody>
          <a:bodyPr wrap="square">
            <a:spAutoFit/>
          </a:bodyPr>
          <a:lstStyle/>
          <a:p>
            <a:r>
              <a:rPr lang="en-US" sz="3200" b="1" dirty="0" err="1" smtClean="0">
                <a:solidFill>
                  <a:srgbClr val="FF0000"/>
                </a:solidFill>
                <a:latin typeface="Times New Roman" pitchFamily="18" charset="0"/>
                <a:cs typeface="Times New Roman" pitchFamily="18" charset="0"/>
              </a:rPr>
              <a:t>Bài</a:t>
            </a:r>
            <a:r>
              <a:rPr lang="en-US" sz="3200" b="1" dirty="0" smtClean="0">
                <a:solidFill>
                  <a:srgbClr val="FF0000"/>
                </a:solidFill>
                <a:latin typeface="Times New Roman" pitchFamily="18" charset="0"/>
                <a:cs typeface="Times New Roman" pitchFamily="18" charset="0"/>
              </a:rPr>
              <a:t> 2.</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Bạn</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Lan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thấy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nảy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mầm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đậu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đậu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đen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r>
              <a:rPr lang="en-US" sz="3200" b="1" dirty="0">
                <a:latin typeface="Times New Roman" pitchFamily="18" charset="0"/>
                <a:cs typeface="Times New Roman" pitchFamily="18" charset="0"/>
              </a:rPr>
              <a:t>. Theo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hiểu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sự</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giống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loại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đậu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nói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trên</a:t>
            </a:r>
            <a:r>
              <a:rPr lang="en-US" sz="3200" b="1" dirty="0">
                <a:latin typeface="Times New Roman" pitchFamily="18" charset="0"/>
                <a:cs typeface="Times New Roman" pitchFamily="18" charset="0"/>
              </a:rPr>
              <a:t>?</a:t>
            </a:r>
          </a:p>
        </p:txBody>
      </p:sp>
      <p:pic>
        <p:nvPicPr>
          <p:cNvPr id="3074" name="Picture 2" descr="Đậu đen mọc mầm có ăn được khô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0068" y="2948152"/>
            <a:ext cx="4083270" cy="3083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Nguyên nhân và cách xử lý giá đỗ bị thối hỏng, nhớt giá và có mùi hôi –  Nano Bạc Sup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52593" y="2948152"/>
            <a:ext cx="4353910" cy="3083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05791"/>
      </p:ext>
    </p:extLst>
  </p:cSld>
  <p:clrMapOvr>
    <a:masterClrMapping/>
  </p:clrMapOvr>
  <p:transition spd="med">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4247" y="131481"/>
            <a:ext cx="10636469" cy="646331"/>
          </a:xfrm>
          <a:prstGeom prst="rect">
            <a:avLst/>
          </a:prstGeom>
        </p:spPr>
        <p:txBody>
          <a:bodyPr wrap="square">
            <a:spAutoFit/>
          </a:bodyPr>
          <a:lstStyle/>
          <a:p>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 3.</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Nối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thông</a:t>
            </a:r>
            <a:r>
              <a:rPr lang="en-US" sz="3600" b="1" dirty="0" smtClean="0">
                <a:latin typeface="Times New Roman" pitchFamily="18" charset="0"/>
                <a:cs typeface="Times New Roman" pitchFamily="18" charset="0"/>
              </a:rPr>
              <a:t> tin ở </a:t>
            </a:r>
            <a:r>
              <a:rPr lang="en-US" sz="3600" b="1" dirty="0" err="1" smtClean="0">
                <a:latin typeface="Times New Roman" pitchFamily="18" charset="0"/>
                <a:cs typeface="Times New Roman" pitchFamily="18" charset="0"/>
              </a:rPr>
              <a:t>cột</a:t>
            </a:r>
            <a:r>
              <a:rPr lang="en-US" sz="3600" b="1" dirty="0" smtClean="0">
                <a:latin typeface="Times New Roman" pitchFamily="18" charset="0"/>
                <a:cs typeface="Times New Roman" pitchFamily="18" charset="0"/>
              </a:rPr>
              <a:t> A </a:t>
            </a:r>
            <a:r>
              <a:rPr lang="en-US" sz="3600" b="1" dirty="0" err="1" smtClean="0">
                <a:latin typeface="Times New Roman" pitchFamily="18" charset="0"/>
                <a:cs typeface="Times New Roman" pitchFamily="18" charset="0"/>
              </a:rPr>
              <a:t>và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cột</a:t>
            </a:r>
            <a:r>
              <a:rPr lang="en-US" sz="3600" b="1" dirty="0" smtClean="0">
                <a:latin typeface="Times New Roman" pitchFamily="18" charset="0"/>
                <a:cs typeface="Times New Roman" pitchFamily="18" charset="0"/>
              </a:rPr>
              <a:t> B </a:t>
            </a:r>
            <a:r>
              <a:rPr lang="en-US" sz="3600" b="1" dirty="0" err="1" smtClean="0">
                <a:latin typeface="Times New Roman" pitchFamily="18" charset="0"/>
                <a:cs typeface="Times New Roman" pitchFamily="18" charset="0"/>
              </a:rPr>
              <a:t>cho</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phù</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hợp</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297790418"/>
              </p:ext>
            </p:extLst>
          </p:nvPr>
        </p:nvGraphicFramePr>
        <p:xfrm>
          <a:off x="1306786" y="1094278"/>
          <a:ext cx="10713763" cy="5363671"/>
        </p:xfrm>
        <a:graphic>
          <a:graphicData uri="http://schemas.openxmlformats.org/drawingml/2006/table">
            <a:tbl>
              <a:tblPr firstRow="1" bandRow="1">
                <a:tableStyleId>{5940675A-B579-460E-94D1-54222C63F5DA}</a:tableStyleId>
              </a:tblPr>
              <a:tblGrid>
                <a:gridCol w="2917303">
                  <a:extLst>
                    <a:ext uri="{9D8B030D-6E8A-4147-A177-3AD203B41FA5}">
                      <a16:colId xmlns:a16="http://schemas.microsoft.com/office/drawing/2014/main" val="20000"/>
                    </a:ext>
                  </a:extLst>
                </a:gridCol>
                <a:gridCol w="1998252">
                  <a:extLst>
                    <a:ext uri="{9D8B030D-6E8A-4147-A177-3AD203B41FA5}">
                      <a16:colId xmlns:a16="http://schemas.microsoft.com/office/drawing/2014/main" val="20001"/>
                    </a:ext>
                  </a:extLst>
                </a:gridCol>
                <a:gridCol w="5798208">
                  <a:extLst>
                    <a:ext uri="{9D8B030D-6E8A-4147-A177-3AD203B41FA5}">
                      <a16:colId xmlns:a16="http://schemas.microsoft.com/office/drawing/2014/main" val="20002"/>
                    </a:ext>
                  </a:extLst>
                </a:gridCol>
              </a:tblGrid>
              <a:tr h="500165">
                <a:tc>
                  <a:txBody>
                    <a:bodyPr/>
                    <a:lstStyle/>
                    <a:p>
                      <a:pPr algn="ctr"/>
                      <a:r>
                        <a:rPr lang="en-US" sz="2400" b="1" dirty="0" smtClean="0">
                          <a:solidFill>
                            <a:schemeClr val="tx1"/>
                          </a:solidFill>
                          <a:latin typeface="Times New Roman" pitchFamily="18" charset="0"/>
                          <a:cs typeface="Times New Roman" pitchFamily="18" charset="0"/>
                        </a:rPr>
                        <a:t>A. </a:t>
                      </a:r>
                      <a:r>
                        <a:rPr lang="en-US" sz="2400" b="1" dirty="0" err="1" smtClean="0">
                          <a:solidFill>
                            <a:schemeClr val="tx1"/>
                          </a:solidFill>
                          <a:latin typeface="Times New Roman" pitchFamily="18" charset="0"/>
                          <a:cs typeface="Times New Roman" pitchFamily="18" charset="0"/>
                        </a:rPr>
                        <a:t>Các</a:t>
                      </a:r>
                      <a:r>
                        <a:rPr lang="en-US" sz="2400" b="1" baseline="0" dirty="0" smtClean="0">
                          <a:solidFill>
                            <a:schemeClr val="tx1"/>
                          </a:solidFill>
                          <a:latin typeface="Times New Roman" pitchFamily="18" charset="0"/>
                          <a:cs typeface="Times New Roman" pitchFamily="18" charset="0"/>
                        </a:rPr>
                        <a:t> </a:t>
                      </a:r>
                      <a:r>
                        <a:rPr lang="en-US" sz="2400" b="1" baseline="0" dirty="0" err="1" smtClean="0">
                          <a:solidFill>
                            <a:schemeClr val="tx1"/>
                          </a:solidFill>
                          <a:latin typeface="Times New Roman" pitchFamily="18" charset="0"/>
                          <a:cs typeface="Times New Roman" pitchFamily="18" charset="0"/>
                        </a:rPr>
                        <a:t>bước</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r>
                        <a:rPr lang="en-US" sz="2400" b="1" dirty="0" err="1" smtClean="0">
                          <a:solidFill>
                            <a:schemeClr val="tx1"/>
                          </a:solidFill>
                          <a:latin typeface="Times New Roman" pitchFamily="18" charset="0"/>
                          <a:cs typeface="Times New Roman" pitchFamily="18" charset="0"/>
                        </a:rPr>
                        <a:t>Đáp</a:t>
                      </a:r>
                      <a:r>
                        <a:rPr lang="en-US" sz="2400" b="1" baseline="0" dirty="0" smtClean="0">
                          <a:solidFill>
                            <a:schemeClr val="tx1"/>
                          </a:solidFill>
                          <a:latin typeface="Times New Roman" pitchFamily="18" charset="0"/>
                          <a:cs typeface="Times New Roman" pitchFamily="18" charset="0"/>
                        </a:rPr>
                        <a:t> </a:t>
                      </a:r>
                      <a:r>
                        <a:rPr lang="en-US" sz="2400" b="1" baseline="0" dirty="0" err="1" smtClean="0">
                          <a:solidFill>
                            <a:schemeClr val="tx1"/>
                          </a:solidFill>
                          <a:latin typeface="Times New Roman" pitchFamily="18" charset="0"/>
                          <a:cs typeface="Times New Roman" pitchFamily="18" charset="0"/>
                        </a:rPr>
                        <a:t>án</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r>
                        <a:rPr lang="en-US" sz="2400" b="1" dirty="0" smtClean="0">
                          <a:solidFill>
                            <a:schemeClr val="tx1"/>
                          </a:solidFill>
                          <a:latin typeface="Times New Roman" pitchFamily="18" charset="0"/>
                          <a:cs typeface="Times New Roman" pitchFamily="18" charset="0"/>
                        </a:rPr>
                        <a:t>B. </a:t>
                      </a:r>
                      <a:r>
                        <a:rPr lang="en-US" sz="2400" b="1" dirty="0" err="1" smtClean="0">
                          <a:solidFill>
                            <a:schemeClr val="tx1"/>
                          </a:solidFill>
                          <a:latin typeface="Times New Roman" pitchFamily="18" charset="0"/>
                          <a:cs typeface="Times New Roman" pitchFamily="18" charset="0"/>
                        </a:rPr>
                        <a:t>Nội</a:t>
                      </a:r>
                      <a:r>
                        <a:rPr lang="en-US" sz="2400" b="1" baseline="0" dirty="0" smtClean="0">
                          <a:solidFill>
                            <a:schemeClr val="tx1"/>
                          </a:solidFill>
                          <a:latin typeface="Times New Roman" pitchFamily="18" charset="0"/>
                          <a:cs typeface="Times New Roman" pitchFamily="18" charset="0"/>
                        </a:rPr>
                        <a:t> dung </a:t>
                      </a:r>
                      <a:r>
                        <a:rPr lang="en-US" sz="2400" b="1" baseline="0" dirty="0" err="1" smtClean="0">
                          <a:solidFill>
                            <a:schemeClr val="tx1"/>
                          </a:solidFill>
                          <a:latin typeface="Times New Roman" pitchFamily="18" charset="0"/>
                          <a:cs typeface="Times New Roman" pitchFamily="18" charset="0"/>
                        </a:rPr>
                        <a:t>các</a:t>
                      </a:r>
                      <a:r>
                        <a:rPr lang="en-US" sz="2400" b="1" baseline="0" dirty="0" smtClean="0">
                          <a:solidFill>
                            <a:schemeClr val="tx1"/>
                          </a:solidFill>
                          <a:latin typeface="Times New Roman" pitchFamily="18" charset="0"/>
                          <a:cs typeface="Times New Roman" pitchFamily="18" charset="0"/>
                        </a:rPr>
                        <a:t> </a:t>
                      </a:r>
                      <a:r>
                        <a:rPr lang="en-US" sz="2400" b="1" baseline="0" dirty="0" err="1" smtClean="0">
                          <a:solidFill>
                            <a:schemeClr val="tx1"/>
                          </a:solidFill>
                          <a:latin typeface="Times New Roman" pitchFamily="18" charset="0"/>
                          <a:cs typeface="Times New Roman" pitchFamily="18" charset="0"/>
                        </a:rPr>
                        <a:t>bước</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extLst>
                  <a:ext uri="{0D108BD9-81ED-4DB2-BD59-A6C34878D82A}">
                    <a16:rowId xmlns:a16="http://schemas.microsoft.com/office/drawing/2014/main" val="10000"/>
                  </a:ext>
                </a:extLst>
              </a:tr>
              <a:tr h="786299">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1: </a:t>
                      </a:r>
                      <a:r>
                        <a:rPr lang="en-US" sz="2000" b="1" kern="1200" dirty="0" err="1" smtClean="0">
                          <a:solidFill>
                            <a:schemeClr val="tx1"/>
                          </a:solidFill>
                          <a:effectLst/>
                          <a:latin typeface="Times New Roman" pitchFamily="18" charset="0"/>
                          <a:ea typeface="+mn-ea"/>
                          <a:cs typeface="Times New Roman" pitchFamily="18" charset="0"/>
                        </a:rPr>
                        <a:t>Quan</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sát</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đặt</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câu</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hỏi</a:t>
                      </a:r>
                      <a:endParaRPr lang="en-US" sz="2000" b="1" dirty="0">
                        <a:latin typeface="Times New Roman" pitchFamily="18" charset="0"/>
                        <a:cs typeface="Times New Roman" pitchFamily="18" charset="0"/>
                      </a:endParaRPr>
                    </a:p>
                  </a:txBody>
                  <a:tcPr>
                    <a:solidFill>
                      <a:schemeClr val="accent5">
                        <a:lumMod val="40000"/>
                        <a:lumOff val="60000"/>
                      </a:schemeClr>
                    </a:solidFill>
                  </a:tcPr>
                </a:tc>
                <a:tc>
                  <a:txBody>
                    <a:bodyPr/>
                    <a:lstStyle/>
                    <a:p>
                      <a:endParaRPr lang="en-US" sz="2000" b="1" dirty="0">
                        <a:latin typeface="Times New Roman" pitchFamily="18" charset="0"/>
                        <a:cs typeface="Times New Roman" pitchFamily="18" charset="0"/>
                      </a:endParaRPr>
                    </a:p>
                  </a:txBody>
                  <a:tcPr>
                    <a:solidFill>
                      <a:schemeClr val="accent5">
                        <a:lumMod val="40000"/>
                        <a:lumOff val="60000"/>
                      </a:schemeClr>
                    </a:solidFill>
                  </a:tcPr>
                </a:tc>
                <a:tc>
                  <a:txBody>
                    <a:bodyPr/>
                    <a:lstStyle/>
                    <a:p>
                      <a:r>
                        <a:rPr lang="en-US" sz="2000" b="1" dirty="0" smtClean="0">
                          <a:latin typeface="Times New Roman" pitchFamily="18" charset="0"/>
                          <a:cs typeface="Times New Roman" pitchFamily="18" charset="0"/>
                        </a:rPr>
                        <a:t>a. </a:t>
                      </a:r>
                      <a:r>
                        <a:rPr lang="en-US" sz="2000" b="1" dirty="0" err="1" smtClean="0">
                          <a:latin typeface="Times New Roman" pitchFamily="18" charset="0"/>
                          <a:cs typeface="Times New Roman" pitchFamily="18" charset="0"/>
                        </a:rPr>
                        <a:t>Là</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bước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đầu</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tiên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để</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nhận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ra</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tình</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huống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có</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vấn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đề</a:t>
                      </a:r>
                      <a:r>
                        <a:rPr lang="en-US" sz="2000" b="1" baseline="0" dirty="0" smtClean="0">
                          <a:latin typeface="Times New Roman" pitchFamily="18" charset="0"/>
                          <a:cs typeface="Times New Roman" pitchFamily="18" charset="0"/>
                        </a:rPr>
                        <a:t>. Qua </a:t>
                      </a:r>
                      <a:r>
                        <a:rPr lang="en-US" sz="2000" b="1" baseline="0" dirty="0" err="1" smtClean="0">
                          <a:latin typeface="Times New Roman" pitchFamily="18" charset="0"/>
                          <a:cs typeface="Times New Roman" pitchFamily="18" charset="0"/>
                        </a:rPr>
                        <a:t>đó</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em</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đặt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câu</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hỏi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về</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vấn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đề</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cần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tìm</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hiểu</a:t>
                      </a:r>
                      <a:endParaRPr lang="en-US" sz="2000" b="1" dirty="0">
                        <a:latin typeface="Times New Roman" pitchFamily="18" charset="0"/>
                        <a:cs typeface="Times New Roman" pitchFamily="18" charset="0"/>
                      </a:endParaRPr>
                    </a:p>
                  </a:txBody>
                  <a:tcPr>
                    <a:solidFill>
                      <a:schemeClr val="accent5">
                        <a:lumMod val="40000"/>
                        <a:lumOff val="60000"/>
                      </a:schemeClr>
                    </a:solidFill>
                  </a:tcPr>
                </a:tc>
                <a:extLst>
                  <a:ext uri="{0D108BD9-81ED-4DB2-BD59-A6C34878D82A}">
                    <a16:rowId xmlns:a16="http://schemas.microsoft.com/office/drawing/2014/main" val="10001"/>
                  </a:ext>
                </a:extLst>
              </a:tr>
              <a:tr h="776119">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2: </a:t>
                      </a:r>
                      <a:r>
                        <a:rPr lang="en-US" sz="2000" b="1" kern="1200" dirty="0" err="1" smtClean="0">
                          <a:solidFill>
                            <a:schemeClr val="tx1"/>
                          </a:solidFill>
                          <a:effectLst/>
                          <a:latin typeface="Times New Roman" pitchFamily="18" charset="0"/>
                          <a:ea typeface="+mn-ea"/>
                          <a:cs typeface="Times New Roman" pitchFamily="18" charset="0"/>
                        </a:rPr>
                        <a:t>Xây</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dựng</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giả</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thuyết</a:t>
                      </a:r>
                      <a:endParaRPr lang="en-US" sz="2000" b="1" dirty="0">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000" b="1" dirty="0">
                        <a:latin typeface="Times New Roman" pitchFamily="18" charset="0"/>
                        <a:cs typeface="Times New Roman"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Times New Roman" pitchFamily="18" charset="0"/>
                          <a:cs typeface="Times New Roman" pitchFamily="18" charset="0"/>
                        </a:rPr>
                        <a:t>b. </a:t>
                      </a:r>
                      <a:r>
                        <a:rPr lang="en-US" sz="2000" b="1" dirty="0" err="1" smtClean="0">
                          <a:latin typeface="Times New Roman" pitchFamily="18" charset="0"/>
                          <a:cs typeface="Times New Roman" pitchFamily="18" charset="0"/>
                        </a:rPr>
                        <a:t>Làm</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thí</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nghiệm</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để</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chứng</a:t>
                      </a:r>
                      <a:r>
                        <a:rPr lang="en-US" sz="2000" b="1" baseline="0" dirty="0" smtClean="0">
                          <a:latin typeface="Times New Roman" pitchFamily="18" charset="0"/>
                          <a:cs typeface="Times New Roman" pitchFamily="18" charset="0"/>
                        </a:rPr>
                        <a:t> minh </a:t>
                      </a:r>
                      <a:r>
                        <a:rPr lang="en-US" sz="2000" b="1" baseline="0" dirty="0" err="1" smtClean="0">
                          <a:latin typeface="Times New Roman" pitchFamily="18" charset="0"/>
                          <a:cs typeface="Times New Roman" pitchFamily="18" charset="0"/>
                        </a:rPr>
                        <a:t>dự</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đoán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đã</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đề</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ra</a:t>
                      </a:r>
                      <a:endParaRPr lang="en-US" sz="2000" b="1" dirty="0" smtClean="0">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2"/>
                  </a:ext>
                </a:extLst>
              </a:tr>
              <a:tr h="766919">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3: </a:t>
                      </a:r>
                      <a:r>
                        <a:rPr lang="en-US" sz="2000" b="1" kern="1200" dirty="0" err="1" smtClean="0">
                          <a:solidFill>
                            <a:schemeClr val="tx1"/>
                          </a:solidFill>
                          <a:effectLst/>
                          <a:latin typeface="Times New Roman" pitchFamily="18" charset="0"/>
                          <a:ea typeface="+mn-ea"/>
                          <a:cs typeface="Times New Roman" pitchFamily="18" charset="0"/>
                        </a:rPr>
                        <a:t>Kiểm</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tra</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giả</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thuyết</a:t>
                      </a:r>
                      <a:endParaRPr lang="en-US" sz="2000" b="1" dirty="0">
                        <a:latin typeface="Times New Roman" pitchFamily="18" charset="0"/>
                        <a:cs typeface="Times New Roman" pitchFamily="18" charset="0"/>
                      </a:endParaRPr>
                    </a:p>
                  </a:txBody>
                  <a:tcPr>
                    <a:solidFill>
                      <a:schemeClr val="accent3">
                        <a:lumMod val="20000"/>
                        <a:lumOff val="80000"/>
                      </a:schemeClr>
                    </a:solidFill>
                  </a:tcPr>
                </a:tc>
                <a:tc>
                  <a:txBody>
                    <a:bodyPr/>
                    <a:lstStyle/>
                    <a:p>
                      <a:endParaRPr lang="en-US" sz="2000" b="1" dirty="0">
                        <a:latin typeface="Times New Roman" pitchFamily="18" charset="0"/>
                        <a:cs typeface="Times New Roman" pitchFamily="18" charset="0"/>
                      </a:endParaRPr>
                    </a:p>
                  </a:txBody>
                  <a:tcP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Times New Roman" pitchFamily="18" charset="0"/>
                          <a:cs typeface="Times New Roman" pitchFamily="18" charset="0"/>
                        </a:rPr>
                        <a:t>c. </a:t>
                      </a:r>
                      <a:r>
                        <a:rPr lang="en-US" sz="2000" b="1" dirty="0" err="1" smtClean="0">
                          <a:latin typeface="Times New Roman" pitchFamily="18" charset="0"/>
                          <a:cs typeface="Times New Roman" pitchFamily="18" charset="0"/>
                        </a:rPr>
                        <a:t>Sử</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dụng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ngôn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ngữ</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hình</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vẽ</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sơ</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đồ</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biểu</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bảng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để</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biểu</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đạt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quá</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trình</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và</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kết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quả</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tìm</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hiểu</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tự</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nhiên</a:t>
                      </a:r>
                      <a:endParaRPr lang="en-US" sz="2000" b="1" dirty="0" smtClean="0">
                        <a:latin typeface="Times New Roman" pitchFamily="18" charset="0"/>
                        <a:cs typeface="Times New Roman" pitchFamily="18" charset="0"/>
                      </a:endParaRPr>
                    </a:p>
                  </a:txBody>
                  <a:tcPr>
                    <a:solidFill>
                      <a:schemeClr val="accent3">
                        <a:lumMod val="20000"/>
                        <a:lumOff val="80000"/>
                      </a:schemeClr>
                    </a:solidFill>
                  </a:tcPr>
                </a:tc>
                <a:extLst>
                  <a:ext uri="{0D108BD9-81ED-4DB2-BD59-A6C34878D82A}">
                    <a16:rowId xmlns:a16="http://schemas.microsoft.com/office/drawing/2014/main" val="10003"/>
                  </a:ext>
                </a:extLst>
              </a:tr>
              <a:tr h="1433806">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4: </a:t>
                      </a:r>
                      <a:r>
                        <a:rPr lang="en-US" sz="2000" b="1" kern="1200" dirty="0" err="1" smtClean="0">
                          <a:solidFill>
                            <a:schemeClr val="tx1"/>
                          </a:solidFill>
                          <a:effectLst/>
                          <a:latin typeface="Times New Roman" pitchFamily="18" charset="0"/>
                          <a:ea typeface="+mn-ea"/>
                          <a:cs typeface="Times New Roman" pitchFamily="18" charset="0"/>
                        </a:rPr>
                        <a:t>Phân</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tích</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kết</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quả</a:t>
                      </a:r>
                      <a:endParaRPr lang="en-US" sz="2000" b="1" dirty="0">
                        <a:latin typeface="Times New Roman" pitchFamily="18" charset="0"/>
                        <a:cs typeface="Times New Roman" pitchFamily="18" charset="0"/>
                      </a:endParaRPr>
                    </a:p>
                  </a:txBody>
                  <a:tcPr>
                    <a:solidFill>
                      <a:schemeClr val="tx2">
                        <a:lumMod val="20000"/>
                        <a:lumOff val="80000"/>
                      </a:schemeClr>
                    </a:solidFill>
                  </a:tcPr>
                </a:tc>
                <a:tc>
                  <a:txBody>
                    <a:bodyPr/>
                    <a:lstStyle/>
                    <a:p>
                      <a:endParaRPr lang="en-US" sz="2000" b="1" dirty="0">
                        <a:latin typeface="Times New Roman" pitchFamily="18" charset="0"/>
                        <a:cs typeface="Times New Roman" pitchFamily="18" charset="0"/>
                      </a:endParaRPr>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Times New Roman" pitchFamily="18" charset="0"/>
                          <a:cs typeface="Times New Roman" pitchFamily="18" charset="0"/>
                        </a:rPr>
                        <a:t>d. </a:t>
                      </a:r>
                      <a:r>
                        <a:rPr lang="en-US" sz="2000" b="1" dirty="0" err="1" smtClean="0">
                          <a:latin typeface="Times New Roman" pitchFamily="18" charset="0"/>
                          <a:cs typeface="Times New Roman" pitchFamily="18" charset="0"/>
                        </a:rPr>
                        <a:t>Dựa</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trên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hiểu</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biết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của</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mình</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và</a:t>
                      </a:r>
                      <a:r>
                        <a:rPr lang="en-US" sz="2000" b="1" baseline="0" dirty="0" smtClean="0">
                          <a:latin typeface="Times New Roman" pitchFamily="18" charset="0"/>
                          <a:cs typeface="Times New Roman" pitchFamily="18" charset="0"/>
                        </a:rPr>
                        <a:t> qua </a:t>
                      </a:r>
                      <a:r>
                        <a:rPr lang="en-US" sz="2000" b="1" baseline="0" dirty="0" err="1" smtClean="0">
                          <a:latin typeface="Times New Roman" pitchFamily="18" charset="0"/>
                          <a:cs typeface="Times New Roman" pitchFamily="18" charset="0"/>
                        </a:rPr>
                        <a:t>phân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tích</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kết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quả</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quan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sát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em</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đưa</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ra</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được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dự</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đoán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tức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là</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giả</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thuyết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để</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trả</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lờ</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cho</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câu</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hỏi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đã</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được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đặt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ra</a:t>
                      </a:r>
                      <a:r>
                        <a:rPr lang="en-US" sz="2000" b="1" baseline="0" dirty="0" smtClean="0">
                          <a:latin typeface="Times New Roman" pitchFamily="18" charset="0"/>
                          <a:cs typeface="Times New Roman" pitchFamily="18" charset="0"/>
                        </a:rPr>
                        <a:t> ở </a:t>
                      </a:r>
                      <a:r>
                        <a:rPr lang="en-US" sz="2000" b="1" baseline="0" dirty="0" err="1" smtClean="0">
                          <a:latin typeface="Times New Roman" pitchFamily="18" charset="0"/>
                          <a:cs typeface="Times New Roman" pitchFamily="18" charset="0"/>
                        </a:rPr>
                        <a:t>bước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trước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đó</a:t>
                      </a:r>
                      <a:endParaRPr lang="en-US" sz="2000" b="1" dirty="0" smtClean="0">
                        <a:latin typeface="Times New Roman" pitchFamily="18" charset="0"/>
                        <a:cs typeface="Times New Roman" pitchFamily="18" charset="0"/>
                      </a:endParaRPr>
                    </a:p>
                  </a:txBody>
                  <a:tcPr>
                    <a:solidFill>
                      <a:schemeClr val="tx2">
                        <a:lumMod val="20000"/>
                        <a:lumOff val="80000"/>
                      </a:schemeClr>
                    </a:solidFill>
                  </a:tcPr>
                </a:tc>
                <a:extLst>
                  <a:ext uri="{0D108BD9-81ED-4DB2-BD59-A6C34878D82A}">
                    <a16:rowId xmlns:a16="http://schemas.microsoft.com/office/drawing/2014/main" val="10004"/>
                  </a:ext>
                </a:extLst>
              </a:tr>
              <a:tr h="1100363">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5: </a:t>
                      </a:r>
                      <a:r>
                        <a:rPr lang="en-US" sz="2000" b="1" kern="1200" dirty="0" err="1" smtClean="0">
                          <a:solidFill>
                            <a:schemeClr val="tx1"/>
                          </a:solidFill>
                          <a:effectLst/>
                          <a:latin typeface="Times New Roman" pitchFamily="18" charset="0"/>
                          <a:ea typeface="+mn-ea"/>
                          <a:cs typeface="Times New Roman" pitchFamily="18" charset="0"/>
                        </a:rPr>
                        <a:t>Viết</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trình</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bày</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báo</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cáo</a:t>
                      </a:r>
                      <a:endParaRPr lang="en-US" sz="2000" b="1"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000" b="1" dirty="0">
                        <a:latin typeface="Times New Roman" pitchFamily="18" charset="0"/>
                        <a:cs typeface="Times New Roman" pitchFamily="18" charset="0"/>
                      </a:endParaRPr>
                    </a:p>
                  </a:txBody>
                  <a:tcP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Times New Roman" pitchFamily="18" charset="0"/>
                          <a:cs typeface="Times New Roman" pitchFamily="18" charset="0"/>
                        </a:rPr>
                        <a:t>e. </a:t>
                      </a:r>
                      <a:r>
                        <a:rPr lang="en-US" sz="2000" b="1" dirty="0" err="1" smtClean="0">
                          <a:latin typeface="Times New Roman" pitchFamily="18" charset="0"/>
                          <a:cs typeface="Times New Roman" pitchFamily="18" charset="0"/>
                        </a:rPr>
                        <a:t>Thực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hiện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các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phép</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tính</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cần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thiết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lập</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bảng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xây</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dựng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biểu</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đồ</a:t>
                      </a:r>
                      <a:r>
                        <a:rPr lang="en-US" sz="2000" b="1" baseline="0" dirty="0" smtClean="0">
                          <a:latin typeface="Times New Roman" pitchFamily="18" charset="0"/>
                          <a:cs typeface="Times New Roman" pitchFamily="18" charset="0"/>
                        </a:rPr>
                        <a:t>… =&gt; </a:t>
                      </a:r>
                      <a:r>
                        <a:rPr lang="en-US" sz="2000" b="1" baseline="0" dirty="0" err="1" smtClean="0">
                          <a:latin typeface="Times New Roman" pitchFamily="18" charset="0"/>
                          <a:cs typeface="Times New Roman" pitchFamily="18" charset="0"/>
                        </a:rPr>
                        <a:t>Rút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ra</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kết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luận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Giả</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thuyết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được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chấp</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nhận</a:t>
                      </a:r>
                      <a:r>
                        <a:rPr lang="en-US" sz="2000" b="1" baseline="0" dirty="0" smtClean="0">
                          <a:latin typeface="Times New Roman" pitchFamily="18" charset="0"/>
                          <a:cs typeface="Times New Roman" pitchFamily="18" charset="0"/>
                        </a:rPr>
                        <a:t> hay </a:t>
                      </a:r>
                      <a:r>
                        <a:rPr lang="en-US" sz="2000" b="1" baseline="0" dirty="0" err="1" smtClean="0">
                          <a:latin typeface="Times New Roman" pitchFamily="18" charset="0"/>
                          <a:cs typeface="Times New Roman" pitchFamily="18" charset="0"/>
                        </a:rPr>
                        <a:t>bị</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bác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bỏ</a:t>
                      </a:r>
                      <a:endParaRPr lang="en-US" sz="2000" b="1" dirty="0" smtClean="0">
                        <a:latin typeface="Times New Roman" pitchFamily="18" charset="0"/>
                        <a:cs typeface="Times New Roman" pitchFamily="18" charset="0"/>
                      </a:endParaRPr>
                    </a:p>
                  </a:txBody>
                  <a:tcPr>
                    <a:solidFill>
                      <a:schemeClr val="accent6">
                        <a:lumMod val="20000"/>
                        <a:lumOff val="80000"/>
                      </a:schemeClr>
                    </a:solidFill>
                  </a:tcPr>
                </a:tc>
                <a:extLst>
                  <a:ext uri="{0D108BD9-81ED-4DB2-BD59-A6C34878D82A}">
                    <a16:rowId xmlns:a16="http://schemas.microsoft.com/office/drawing/2014/main" val="10005"/>
                  </a:ext>
                </a:extLst>
              </a:tr>
            </a:tbl>
          </a:graphicData>
        </a:graphic>
      </p:graphicFrame>
      <p:sp>
        <p:nvSpPr>
          <p:cNvPr id="5" name="TextBox 4"/>
          <p:cNvSpPr txBox="1"/>
          <p:nvPr/>
        </p:nvSpPr>
        <p:spPr>
          <a:xfrm>
            <a:off x="4650833" y="1749239"/>
            <a:ext cx="1082348"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B1 - a</a:t>
            </a:r>
            <a:endParaRPr lang="en-US" sz="2800" b="1" dirty="0">
              <a:solidFill>
                <a:srgbClr val="FF0000"/>
              </a:solidFill>
              <a:latin typeface="Times New Roman" pitchFamily="18" charset="0"/>
              <a:cs typeface="Times New Roman" pitchFamily="18" charset="0"/>
            </a:endParaRPr>
          </a:p>
        </p:txBody>
      </p:sp>
      <p:sp>
        <p:nvSpPr>
          <p:cNvPr id="8" name="TextBox 7"/>
          <p:cNvSpPr txBox="1"/>
          <p:nvPr/>
        </p:nvSpPr>
        <p:spPr>
          <a:xfrm>
            <a:off x="4650833" y="2490218"/>
            <a:ext cx="1103187"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B2 - d</a:t>
            </a:r>
            <a:endParaRPr lang="en-US" sz="2800" b="1" dirty="0">
              <a:solidFill>
                <a:srgbClr val="FF0000"/>
              </a:solidFill>
              <a:latin typeface="Times New Roman" pitchFamily="18" charset="0"/>
              <a:cs typeface="Times New Roman" pitchFamily="18" charset="0"/>
            </a:endParaRPr>
          </a:p>
        </p:txBody>
      </p:sp>
      <p:sp>
        <p:nvSpPr>
          <p:cNvPr id="9" name="TextBox 8"/>
          <p:cNvSpPr txBox="1"/>
          <p:nvPr/>
        </p:nvSpPr>
        <p:spPr>
          <a:xfrm>
            <a:off x="4650833" y="3231197"/>
            <a:ext cx="1103187"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B3 - b</a:t>
            </a:r>
            <a:endParaRPr lang="en-US" sz="2800" b="1" dirty="0">
              <a:solidFill>
                <a:srgbClr val="FF0000"/>
              </a:solidFill>
              <a:latin typeface="Times New Roman" pitchFamily="18" charset="0"/>
              <a:cs typeface="Times New Roman" pitchFamily="18" charset="0"/>
            </a:endParaRPr>
          </a:p>
        </p:txBody>
      </p:sp>
      <p:sp>
        <p:nvSpPr>
          <p:cNvPr id="10" name="TextBox 9"/>
          <p:cNvSpPr txBox="1"/>
          <p:nvPr/>
        </p:nvSpPr>
        <p:spPr>
          <a:xfrm>
            <a:off x="4650833" y="4129832"/>
            <a:ext cx="1082348"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B4 - e</a:t>
            </a:r>
            <a:endParaRPr lang="en-US" sz="2800" b="1" dirty="0">
              <a:solidFill>
                <a:srgbClr val="FF0000"/>
              </a:solidFill>
              <a:latin typeface="Times New Roman" pitchFamily="18" charset="0"/>
              <a:cs typeface="Times New Roman" pitchFamily="18" charset="0"/>
            </a:endParaRPr>
          </a:p>
        </p:txBody>
      </p:sp>
      <p:sp>
        <p:nvSpPr>
          <p:cNvPr id="11" name="TextBox 10"/>
          <p:cNvSpPr txBox="1"/>
          <p:nvPr/>
        </p:nvSpPr>
        <p:spPr>
          <a:xfrm>
            <a:off x="4650833" y="5312246"/>
            <a:ext cx="1082348"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B1 - c</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647420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6653" y="450530"/>
            <a:ext cx="337624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VẬN DỤNG</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1546652" y="2204591"/>
            <a:ext cx="10378648" cy="2862322"/>
          </a:xfrm>
          <a:prstGeom prst="rect">
            <a:avLst/>
          </a:prstGeom>
        </p:spPr>
        <p:txBody>
          <a:bodyPr wrap="square">
            <a:spAutoFit/>
          </a:bodyPr>
          <a:lstStyle/>
          <a:p>
            <a:r>
              <a:rPr lang="en-US" sz="3600" b="1" dirty="0" smtClean="0">
                <a:latin typeface="Times New Roman" pitchFamily="18" charset="0"/>
                <a:cs typeface="Times New Roman" pitchFamily="18" charset="0"/>
              </a:rPr>
              <a:t>1 - </a:t>
            </a:r>
            <a:r>
              <a:rPr lang="en-US" sz="3600" b="1" dirty="0" err="1">
                <a:latin typeface="Times New Roman" pitchFamily="18" charset="0"/>
                <a:cs typeface="Times New Roman" pitchFamily="18" charset="0"/>
              </a:rPr>
              <a:t>Mỗi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sinh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đề</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xuất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đề</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nghiên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cứu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tổ</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trưởng</a:t>
            </a:r>
            <a:r>
              <a:rPr lang="en-US" sz="3600" b="1" dirty="0">
                <a:latin typeface="Times New Roman" pitchFamily="18" charset="0"/>
                <a:cs typeface="Times New Roman" pitchFamily="18" charset="0"/>
              </a:rPr>
              <a:t>.</a:t>
            </a:r>
          </a:p>
          <a:p>
            <a:r>
              <a:rPr lang="en-US" sz="3600" b="1" dirty="0" smtClean="0">
                <a:latin typeface="Times New Roman" pitchFamily="18" charset="0"/>
                <a:cs typeface="Times New Roman" pitchFamily="18" charset="0"/>
              </a:rPr>
              <a:t>2 - </a:t>
            </a:r>
            <a:r>
              <a:rPr lang="en-US" sz="3600" b="1" dirty="0" err="1">
                <a:latin typeface="Times New Roman" pitchFamily="18" charset="0"/>
                <a:cs typeface="Times New Roman" pitchFamily="18" charset="0"/>
              </a:rPr>
              <a:t>Tổ</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trưởng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tập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hợp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danh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sách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tổ</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cáo</a:t>
            </a:r>
            <a:r>
              <a:rPr lang="en-US" sz="3600" b="1" dirty="0">
                <a:latin typeface="Times New Roman" pitchFamily="18" charset="0"/>
                <a:cs typeface="Times New Roman" pitchFamily="18" charset="0"/>
              </a:rPr>
              <a:t>.</a:t>
            </a:r>
          </a:p>
          <a:p>
            <a:r>
              <a:rPr lang="en-US" sz="3600" b="1" dirty="0" smtClean="0">
                <a:latin typeface="Times New Roman" pitchFamily="18" charset="0"/>
                <a:cs typeface="Times New Roman" pitchFamily="18" charset="0"/>
              </a:rPr>
              <a:t>3 - </a:t>
            </a:r>
            <a:r>
              <a:rPr lang="en-US" sz="3600" b="1" dirty="0" err="1">
                <a:latin typeface="Times New Roman" pitchFamily="18" charset="0"/>
                <a:cs typeface="Times New Roman" pitchFamily="18" charset="0"/>
              </a:rPr>
              <a:t>N</a:t>
            </a:r>
            <a:r>
              <a:rPr lang="en-US" sz="3600" b="1" dirty="0" err="1" smtClean="0">
                <a:latin typeface="Times New Roman" pitchFamily="18" charset="0"/>
                <a:cs typeface="Times New Roman" pitchFamily="18" charset="0"/>
              </a:rPr>
              <a:t>hóm</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sinh</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có</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cùng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đề</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tài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thảo</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luận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đề</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xuất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tiến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hành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dự</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kiến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nội</a:t>
            </a:r>
            <a:r>
              <a:rPr lang="en-US" sz="3600" b="1" dirty="0">
                <a:latin typeface="Times New Roman" pitchFamily="18" charset="0"/>
                <a:cs typeface="Times New Roman" pitchFamily="18" charset="0"/>
              </a:rPr>
              <a:t> dung </a:t>
            </a:r>
            <a:r>
              <a:rPr lang="en-US" sz="3600" b="1" dirty="0" err="1">
                <a:latin typeface="Times New Roman" pitchFamily="18" charset="0"/>
                <a:cs typeface="Times New Roman" pitchFamily="18" charset="0"/>
              </a:rPr>
              <a:t>báo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cáo</a:t>
            </a:r>
            <a:r>
              <a:rPr lang="en-US" sz="3600" b="1" dirty="0">
                <a:latin typeface="Times New Roman" pitchFamily="18" charset="0"/>
                <a:cs typeface="Times New Roman" pitchFamily="18" charset="0"/>
              </a:rPr>
              <a:t>.</a:t>
            </a:r>
          </a:p>
        </p:txBody>
      </p:sp>
      <p:sp>
        <p:nvSpPr>
          <p:cNvPr id="5" name="Rectangle 4"/>
          <p:cNvSpPr/>
          <p:nvPr/>
        </p:nvSpPr>
        <p:spPr>
          <a:xfrm>
            <a:off x="2408628" y="1483116"/>
            <a:ext cx="6421951" cy="707886"/>
          </a:xfrm>
          <a:prstGeom prst="rect">
            <a:avLst/>
          </a:prstGeom>
        </p:spPr>
        <p:txBody>
          <a:bodyPr wrap="none">
            <a:spAutoFit/>
          </a:bodyPr>
          <a:lstStyle/>
          <a:p>
            <a:r>
              <a:rPr lang="nl-NL" sz="4000" b="1" dirty="0">
                <a:solidFill>
                  <a:srgbClr val="9C0C24"/>
                </a:solidFill>
                <a:latin typeface="Times New Roman" pitchFamily="18" charset="0"/>
                <a:cs typeface="Times New Roman" pitchFamily="18" charset="0"/>
              </a:rPr>
              <a:t>Thực hiện các nhiệm vụ sau.</a:t>
            </a:r>
          </a:p>
        </p:txBody>
      </p:sp>
    </p:spTree>
    <p:extLst>
      <p:ext uri="{BB962C8B-B14F-4D97-AF65-F5344CB8AC3E}">
        <p14:creationId xmlns:p14="http://schemas.microsoft.com/office/powerpoint/2010/main" val="28572930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0335" y="427531"/>
            <a:ext cx="982089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rPr>
              <a:t>HƯỚNG DẪN HỌC Ở NHÀ VÀ CHUẨN BỊ BÀI SAU</a:t>
            </a:r>
            <a:endParaRPr lang="en-US" sz="3200" b="1" cap="none" spc="0" dirty="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4" name="Rectangle 3"/>
          <p:cNvSpPr/>
          <p:nvPr/>
        </p:nvSpPr>
        <p:spPr>
          <a:xfrm>
            <a:off x="740335" y="1460626"/>
            <a:ext cx="11242115" cy="3416320"/>
          </a:xfrm>
          <a:prstGeom prst="rect">
            <a:avLst/>
          </a:prstGeom>
        </p:spPr>
        <p:txBody>
          <a:bodyPr wrap="square">
            <a:spAutoFit/>
          </a:bodyPr>
          <a:lstStyle/>
          <a:p>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Học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bài</a:t>
            </a:r>
            <a:r>
              <a:rPr lang="en-US" sz="3600" b="1" dirty="0">
                <a:solidFill>
                  <a:srgbClr val="C00000"/>
                </a:solidFill>
                <a:latin typeface="Times New Roman" pitchFamily="18" charset="0"/>
                <a:cs typeface="Times New Roman" pitchFamily="18" charset="0"/>
              </a:rPr>
              <a:t> </a:t>
            </a:r>
          </a:p>
          <a:p>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Hoàn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thành</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các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bài</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tập</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trong</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sách</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bài</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tập</a:t>
            </a:r>
            <a:r>
              <a:rPr lang="en-US" sz="3600" b="1" dirty="0">
                <a:solidFill>
                  <a:srgbClr val="C00000"/>
                </a:solidFill>
                <a:latin typeface="Times New Roman" pitchFamily="18" charset="0"/>
                <a:cs typeface="Times New Roman" pitchFamily="18" charset="0"/>
              </a:rPr>
              <a:t>.</a:t>
            </a:r>
          </a:p>
          <a:p>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Hoàn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thiện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thí</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nghiệm</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và</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nội</a:t>
            </a:r>
            <a:r>
              <a:rPr lang="en-US" sz="3600" b="1" dirty="0">
                <a:solidFill>
                  <a:srgbClr val="C00000"/>
                </a:solidFill>
                <a:latin typeface="Times New Roman" pitchFamily="18" charset="0"/>
                <a:cs typeface="Times New Roman" pitchFamily="18" charset="0"/>
              </a:rPr>
              <a:t> dung </a:t>
            </a:r>
            <a:r>
              <a:rPr lang="en-US" sz="3600" b="1" dirty="0" err="1">
                <a:solidFill>
                  <a:srgbClr val="C00000"/>
                </a:solidFill>
                <a:latin typeface="Times New Roman" pitchFamily="18" charset="0"/>
                <a:cs typeface="Times New Roman" pitchFamily="18" charset="0"/>
              </a:rPr>
              <a:t>của</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hoạt</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động</a:t>
            </a:r>
            <a:r>
              <a:rPr lang="en-US" sz="3600" b="1" dirty="0">
                <a:solidFill>
                  <a:srgbClr val="C00000"/>
                </a:solidFill>
                <a:latin typeface="Times New Roman" pitchFamily="18" charset="0"/>
                <a:cs typeface="Times New Roman" pitchFamily="18" charset="0"/>
              </a:rPr>
              <a:t> 2.2.</a:t>
            </a:r>
          </a:p>
          <a:p>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Hoàn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thiện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báo</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cáo</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phần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vận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dụng</a:t>
            </a:r>
            <a:r>
              <a:rPr lang="en-US" sz="3600" b="1" dirty="0">
                <a:solidFill>
                  <a:srgbClr val="C00000"/>
                </a:solidFill>
                <a:latin typeface="Times New Roman" pitchFamily="18" charset="0"/>
                <a:cs typeface="Times New Roman" pitchFamily="18" charset="0"/>
              </a:rPr>
              <a:t>.</a:t>
            </a:r>
          </a:p>
          <a:p>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Nghiên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cứu</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trước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bài</a:t>
            </a:r>
            <a:r>
              <a:rPr lang="en-US" sz="3600" b="1" dirty="0">
                <a:solidFill>
                  <a:srgbClr val="C00000"/>
                </a:solidFill>
                <a:latin typeface="Times New Roman" pitchFamily="18" charset="0"/>
                <a:cs typeface="Times New Roman" pitchFamily="18" charset="0"/>
              </a:rPr>
              <a:t> 1 – </a:t>
            </a:r>
            <a:r>
              <a:rPr lang="en-US" sz="3600" b="1" dirty="0" err="1" smtClean="0">
                <a:solidFill>
                  <a:srgbClr val="C00000"/>
                </a:solidFill>
                <a:latin typeface="Times New Roman" pitchFamily="18" charset="0"/>
                <a:cs typeface="Times New Roman" pitchFamily="18" charset="0"/>
              </a:rPr>
              <a:t>Chủ</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đề</a:t>
            </a:r>
            <a:r>
              <a:rPr lang="en-US" sz="3600" b="1" dirty="0" smtClean="0">
                <a:solidFill>
                  <a:srgbClr val="C00000"/>
                </a:solidFill>
                <a:latin typeface="Times New Roman" pitchFamily="18" charset="0"/>
                <a:cs typeface="Times New Roman" pitchFamily="18" charset="0"/>
              </a:rPr>
              <a:t> 1: </a:t>
            </a:r>
            <a:r>
              <a:rPr lang="en-US" sz="3600" b="1" dirty="0" err="1">
                <a:solidFill>
                  <a:srgbClr val="C00000"/>
                </a:solidFill>
                <a:latin typeface="Times New Roman" pitchFamily="18" charset="0"/>
                <a:cs typeface="Times New Roman" pitchFamily="18" charset="0"/>
              </a:rPr>
              <a:t>Nguyên</a:t>
            </a:r>
            <a:r>
              <a:rPr lang="en-US" sz="3600" b="1" dirty="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tử</a:t>
            </a:r>
            <a:r>
              <a:rPr lang="en-US" sz="3600" b="1" dirty="0" smtClean="0">
                <a:solidFill>
                  <a:srgbClr val="C00000"/>
                </a:solidFill>
                <a:latin typeface="Times New Roman" pitchFamily="18" charset="0"/>
                <a:cs typeface="Times New Roman" pitchFamily="18" charset="0"/>
              </a:rPr>
              <a:t> - </a:t>
            </a:r>
            <a:r>
              <a:rPr lang="en-US" sz="3600" b="1" dirty="0" err="1" smtClean="0">
                <a:solidFill>
                  <a:srgbClr val="C00000"/>
                </a:solidFill>
                <a:latin typeface="Times New Roman" pitchFamily="18" charset="0"/>
                <a:cs typeface="Times New Roman" pitchFamily="18" charset="0"/>
              </a:rPr>
              <a:t>Nguyên</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tố</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hóa</a:t>
            </a:r>
            <a:r>
              <a:rPr lang="en-US" sz="3600" b="1" dirty="0" smtClean="0">
                <a:solidFill>
                  <a:srgbClr val="C00000"/>
                </a:solidFill>
                <a:latin typeface="Times New Roman" pitchFamily="18" charset="0"/>
                <a:cs typeface="Times New Roman" pitchFamily="18" charset="0"/>
              </a:rPr>
              <a:t> </a:t>
            </a:r>
            <a:r>
              <a:rPr lang="en-US" sz="3600" b="1" smtClean="0">
                <a:solidFill>
                  <a:srgbClr val="C00000"/>
                </a:solidFill>
                <a:latin typeface="Times New Roman" pitchFamily="18" charset="0"/>
                <a:cs typeface="Times New Roman" pitchFamily="18" charset="0"/>
              </a:rPr>
              <a:t>học</a:t>
            </a:r>
            <a:endParaRPr lang="en-US" sz="3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501295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0278179-8545-D6F4-0AA0-AB6EE9067BF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807DF2A-F2A5-BEA1-9D72-AF1962A632F4}"/>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78091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6CD4659-34C9-CCF4-171C-F5F969DF68F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7F5D52E-2511-F609-745B-D23251F66F3C}"/>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074710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2B467-A8C5-CC60-E79F-D99562B856EF}"/>
              </a:ext>
            </a:extLst>
          </p:cNvPr>
          <p:cNvSpPr>
            <a:spLocks noGrp="1"/>
          </p:cNvSpPr>
          <p:nvPr>
            <p:ph type="title"/>
          </p:nvPr>
        </p:nvSpPr>
        <p:spPr>
          <a:xfrm>
            <a:off x="763772" y="205637"/>
            <a:ext cx="10871180" cy="1325563"/>
          </a:xfrm>
        </p:spPr>
        <p:txBody>
          <a:bodyPr>
            <a:normAutofit/>
          </a:bodyPr>
          <a:lstStyle/>
          <a:p>
            <a:r>
              <a:rPr lang="en-US" sz="2800" b="1" dirty="0">
                <a:latin typeface="Arial" panose="020B0604020202020204" pitchFamily="34" charset="0"/>
                <a:cs typeface="Arial" panose="020B0604020202020204" pitchFamily="34" charset="0"/>
              </a:rPr>
              <a:t>Khi </a:t>
            </a:r>
            <a:r>
              <a:rPr lang="en-US" sz="2800" b="1" dirty="0" err="1">
                <a:latin typeface="Arial" panose="020B0604020202020204" pitchFamily="34" charset="0"/>
                <a:cs typeface="Arial" panose="020B0604020202020204" pitchFamily="34" charset="0"/>
              </a:rPr>
              <a:t>em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tìm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bằng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chứng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giải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thích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chứng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minh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sự</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vật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hiện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tượng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nghĩa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em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đang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thực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hiện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tìm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hiểu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tự</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nhiên</a:t>
            </a:r>
            <a:r>
              <a:rPr lang="en-US" sz="2800" b="1"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41487780-14E3-F49A-198D-9B5CD2462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4531" y="1531200"/>
            <a:ext cx="6965284" cy="3124471"/>
          </a:xfrm>
          <a:prstGeom prst="rect">
            <a:avLst/>
          </a:prstGeom>
        </p:spPr>
      </p:pic>
      <p:sp>
        <p:nvSpPr>
          <p:cNvPr id="5" name="TextBox 4">
            <a:extLst>
              <a:ext uri="{FF2B5EF4-FFF2-40B4-BE49-F238E27FC236}">
                <a16:creationId xmlns:a16="http://schemas.microsoft.com/office/drawing/2014/main" id="{05D598B7-87C9-E174-D267-BAF3932ECF6E}"/>
              </a:ext>
            </a:extLst>
          </p:cNvPr>
          <p:cNvSpPr txBox="1"/>
          <p:nvPr/>
        </p:nvSpPr>
        <p:spPr>
          <a:xfrm>
            <a:off x="763771" y="4880344"/>
            <a:ext cx="11013069" cy="954107"/>
          </a:xfrm>
          <a:prstGeom prst="rect">
            <a:avLst/>
          </a:prstGeom>
          <a:noFill/>
        </p:spPr>
        <p:txBody>
          <a:bodyPr wrap="square" rtlCol="0">
            <a:spAutoFit/>
          </a:bodyPr>
          <a:lstStyle/>
          <a:p>
            <a:r>
              <a:rPr lang="en-US" sz="2800" b="1" dirty="0" err="1">
                <a:solidFill>
                  <a:schemeClr val="accent1"/>
                </a:solidFill>
                <a:latin typeface="Arial" panose="020B0604020202020204" pitchFamily="34" charset="0"/>
                <a:cs typeface="Arial" panose="020B0604020202020204" pitchFamily="34" charset="0"/>
              </a:rPr>
              <a:t>Việc</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tìm</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hiểu</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tự</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nhiên</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được</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thực</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hiện</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bằng</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phương</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pháp</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kĩ</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năng</a:t>
            </a:r>
            <a:r>
              <a:rPr lang="en-US" sz="2800" b="1" dirty="0">
                <a:solidFill>
                  <a:schemeClr val="accent1"/>
                </a:solidFill>
                <a:latin typeface="Arial" panose="020B0604020202020204" pitchFamily="34" charset="0"/>
                <a:cs typeface="Arial" panose="020B0604020202020204" pitchFamily="34" charset="0"/>
              </a:rPr>
              <a:t> khoa </a:t>
            </a:r>
            <a:r>
              <a:rPr lang="en-US" sz="2800" b="1" dirty="0" err="1">
                <a:solidFill>
                  <a:schemeClr val="accent1"/>
                </a:solidFill>
                <a:latin typeface="Arial" panose="020B0604020202020204" pitchFamily="34" charset="0"/>
                <a:cs typeface="Arial" panose="020B0604020202020204" pitchFamily="34" charset="0"/>
              </a:rPr>
              <a:t>học</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theo</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một</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tiến</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trình</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gồm</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các</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bước</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nào</a:t>
            </a:r>
            <a:r>
              <a:rPr lang="en-US" sz="2800" b="1" dirty="0">
                <a:solidFill>
                  <a:schemeClr val="accent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75318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372" y="650988"/>
            <a:ext cx="11813628" cy="2308324"/>
          </a:xfrm>
          <a:prstGeom prst="rect">
            <a:avLst/>
          </a:prstGeom>
        </p:spPr>
        <p:txBody>
          <a:bodyPr wrap="square">
            <a:spAutoFit/>
          </a:bodyPr>
          <a:lstStyle/>
          <a:p>
            <a:r>
              <a:rPr lang="en-US" sz="3600" b="1" dirty="0">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Nhiệm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vụ</a:t>
            </a:r>
            <a:r>
              <a:rPr lang="en-US" sz="3600" b="1" dirty="0">
                <a:solidFill>
                  <a:srgbClr val="FF000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1: </a:t>
            </a:r>
            <a:r>
              <a:rPr lang="en-US" sz="3600" b="1" dirty="0" err="1" smtClean="0">
                <a:solidFill>
                  <a:srgbClr val="FF0000"/>
                </a:solidFill>
                <a:latin typeface="Times New Roman" pitchFamily="18" charset="0"/>
                <a:cs typeface="Times New Roman" pitchFamily="18" charset="0"/>
              </a:rPr>
              <a:t>Hoạt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động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nhân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kiểm</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tra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tìm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hiểu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tự</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nhiên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được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dự</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đoán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phần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mở</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đầu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đối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chiếu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thông</a:t>
            </a:r>
            <a:r>
              <a:rPr lang="en-US" sz="3600" b="1" dirty="0">
                <a:latin typeface="Times New Roman" pitchFamily="18" charset="0"/>
                <a:cs typeface="Times New Roman" pitchFamily="18" charset="0"/>
              </a:rPr>
              <a:t> </a:t>
            </a:r>
            <a:r>
              <a:rPr lang="en-US" sz="3600" b="1">
                <a:latin typeface="Times New Roman" pitchFamily="18" charset="0"/>
                <a:cs typeface="Times New Roman" pitchFamily="18" charset="0"/>
              </a:rPr>
              <a:t>tin </a:t>
            </a:r>
            <a:r>
              <a:rPr lang="en-US" sz="3600" b="1" smtClean="0">
                <a:latin typeface="Times New Roman" pitchFamily="18" charset="0"/>
                <a:cs typeface="Times New Roman" pitchFamily="18" charset="0"/>
              </a:rPr>
              <a:t>SGK/</a:t>
            </a:r>
            <a:r>
              <a:rPr lang="vi-VN" sz="3600" b="1" smtClean="0">
                <a:latin typeface="Times New Roman" pitchFamily="18" charset="0"/>
                <a:cs typeface="Times New Roman" pitchFamily="18" charset="0"/>
              </a:rPr>
              <a:t>6</a:t>
            </a:r>
            <a:r>
              <a:rPr lang="en-US" sz="3600" b="1" smtClean="0">
                <a:latin typeface="Times New Roman" pitchFamily="18" charset="0"/>
                <a:cs typeface="Times New Roman" pitchFamily="18" charset="0"/>
              </a:rPr>
              <a:t>,</a:t>
            </a:r>
            <a:r>
              <a:rPr lang="vi-VN" sz="3600" b="1" smtClean="0">
                <a:latin typeface="Times New Roman" pitchFamily="18" charset="0"/>
                <a:cs typeface="Times New Roman" pitchFamily="18" charset="0"/>
              </a:rPr>
              <a:t>7</a:t>
            </a:r>
            <a:r>
              <a:rPr lang="en-US" sz="3600" b="1"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gọi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chính</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xác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xem</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phương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pháp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gồm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nhiêu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những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gì</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542478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B201-4078-43CA-2C0D-025A1D1D5985}"/>
              </a:ext>
            </a:extLst>
          </p:cNvPr>
          <p:cNvSpPr>
            <a:spLocks noGrp="1"/>
          </p:cNvSpPr>
          <p:nvPr>
            <p:ph type="title"/>
          </p:nvPr>
        </p:nvSpPr>
        <p:spPr>
          <a:xfrm>
            <a:off x="-10630" y="0"/>
            <a:ext cx="12192000" cy="1325563"/>
          </a:xfrm>
          <a:solidFill>
            <a:srgbClr val="FFFF00"/>
          </a:solidFill>
        </p:spPr>
        <p:txBody>
          <a:bodyPr/>
          <a:lstStyle/>
          <a:p>
            <a:pPr algn="ctr"/>
            <a:r>
              <a:rPr lang="en-US" b="1" dirty="0">
                <a:latin typeface="Arial" panose="020B0604020202020204" pitchFamily="34" charset="0"/>
                <a:cs typeface="Arial" panose="020B0604020202020204" pitchFamily="34" charset="0"/>
              </a:rPr>
              <a:t>BƯỚC 1: QUAN SÁT, ĐẶT CÂU HỎI </a:t>
            </a:r>
          </a:p>
        </p:txBody>
      </p:sp>
      <p:sp>
        <p:nvSpPr>
          <p:cNvPr id="3" name="TextBox 2">
            <a:extLst>
              <a:ext uri="{FF2B5EF4-FFF2-40B4-BE49-F238E27FC236}">
                <a16:creationId xmlns:a16="http://schemas.microsoft.com/office/drawing/2014/main" id="{BA287986-927D-7BA9-019F-DF876470A448}"/>
              </a:ext>
            </a:extLst>
          </p:cNvPr>
          <p:cNvSpPr txBox="1"/>
          <p:nvPr/>
        </p:nvSpPr>
        <p:spPr>
          <a:xfrm>
            <a:off x="446567" y="1679943"/>
            <a:ext cx="11440633" cy="107721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Quan </a:t>
            </a:r>
            <a:r>
              <a:rPr lang="en-US" sz="3200" b="1" dirty="0" err="1">
                <a:latin typeface="Arial" panose="020B0604020202020204" pitchFamily="34" charset="0"/>
                <a:cs typeface="Arial" panose="020B0604020202020204" pitchFamily="34" charset="0"/>
              </a:rPr>
              <a:t>sát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là</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bước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đầu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tiên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để</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nhận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ra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tình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huống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có</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vấn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đề</a:t>
            </a:r>
            <a:r>
              <a:rPr lang="en-US" sz="3200" b="1" dirty="0">
                <a:latin typeface="Arial" panose="020B0604020202020204" pitchFamily="34" charset="0"/>
                <a:cs typeface="Arial" panose="020B0604020202020204" pitchFamily="34" charset="0"/>
              </a:rPr>
              <a:t>. Qua </a:t>
            </a:r>
            <a:r>
              <a:rPr lang="en-US" sz="3200" b="1" dirty="0" err="1">
                <a:latin typeface="Arial" panose="020B0604020202020204" pitchFamily="34" charset="0"/>
                <a:cs typeface="Arial" panose="020B0604020202020204" pitchFamily="34" charset="0"/>
              </a:rPr>
              <a:t>đó</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em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đặt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được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câu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hỏi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về</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vấn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đề</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cần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tìm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hiểu</a:t>
            </a:r>
            <a:r>
              <a:rPr lang="en-US" sz="3200" b="1" dirty="0">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9377CE65-3F73-A9E7-7E43-21CB9E5443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2245" y="3285461"/>
            <a:ext cx="7026249" cy="3572539"/>
          </a:xfrm>
          <a:prstGeom prst="rect">
            <a:avLst/>
          </a:prstGeom>
        </p:spPr>
      </p:pic>
    </p:spTree>
    <p:extLst>
      <p:ext uri="{BB962C8B-B14F-4D97-AF65-F5344CB8AC3E}">
        <p14:creationId xmlns:p14="http://schemas.microsoft.com/office/powerpoint/2010/main" val="2413608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2: XÂY DỰNG GIẢ THUYẾT </a:t>
            </a:r>
          </a:p>
        </p:txBody>
      </p:sp>
      <p:sp>
        <p:nvSpPr>
          <p:cNvPr id="6" name="TextBox 5">
            <a:extLst>
              <a:ext uri="{FF2B5EF4-FFF2-40B4-BE49-F238E27FC236}">
                <a16:creationId xmlns:a16="http://schemas.microsoft.com/office/drawing/2014/main" id="{7F090AD5-490E-CBF8-B7A0-790DB0C40946}"/>
              </a:ext>
            </a:extLst>
          </p:cNvPr>
          <p:cNvSpPr txBox="1"/>
          <p:nvPr/>
        </p:nvSpPr>
        <p:spPr>
          <a:xfrm>
            <a:off x="552891" y="1680795"/>
            <a:ext cx="11238615" cy="954107"/>
          </a:xfrm>
          <a:prstGeom prst="rect">
            <a:avLst/>
          </a:prstGeom>
          <a:noFill/>
        </p:spPr>
        <p:txBody>
          <a:bodyPr wrap="square">
            <a:spAutoFit/>
          </a:bodyPr>
          <a:lstStyle/>
          <a:p>
            <a:r>
              <a:rPr lang="en-US" sz="2800" dirty="0" err="1">
                <a:effectLst/>
                <a:latin typeface="Arial" panose="020B0604020202020204" pitchFamily="34" charset="0"/>
                <a:ea typeface="Calibri" panose="020F0502020204030204" pitchFamily="34" charset="0"/>
                <a:cs typeface="Arial" panose="020B0604020202020204" pitchFamily="34" charset="0"/>
              </a:rPr>
              <a:t>Dựa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trên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hiểu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biết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của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mình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và</a:t>
            </a:r>
            <a:r>
              <a:rPr lang="en-US" sz="2800" dirty="0">
                <a:effectLst/>
                <a:latin typeface="Arial" panose="020B0604020202020204" pitchFamily="34" charset="0"/>
                <a:ea typeface="Calibri" panose="020F0502020204030204" pitchFamily="34" charset="0"/>
                <a:cs typeface="Arial" panose="020B0604020202020204" pitchFamily="34" charset="0"/>
              </a:rPr>
              <a:t> qua </a:t>
            </a:r>
            <a:r>
              <a:rPr lang="en-US" sz="2800" dirty="0" err="1">
                <a:effectLst/>
                <a:latin typeface="Arial" panose="020B0604020202020204" pitchFamily="34" charset="0"/>
                <a:ea typeface="Calibri" panose="020F0502020204030204" pitchFamily="34" charset="0"/>
                <a:cs typeface="Arial" panose="020B0604020202020204" pitchFamily="34" charset="0"/>
              </a:rPr>
              <a:t>phân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tích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kết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quan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sát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em</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đưa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dự</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đoán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tức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là</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giả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thuyết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để</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trả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lời</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cho</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câu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hỏi</a:t>
            </a:r>
            <a:r>
              <a:rPr lang="en-US" sz="2800" dirty="0">
                <a:effectLst/>
                <a:latin typeface="Arial" panose="020B0604020202020204" pitchFamily="34" charset="0"/>
                <a:ea typeface="Calibri" panose="020F0502020204030204" pitchFamily="34" charset="0"/>
                <a:cs typeface="Arial" panose="020B0604020202020204" pitchFamily="34" charset="0"/>
              </a:rPr>
              <a:t> ở </a:t>
            </a:r>
            <a:r>
              <a:rPr lang="en-US" sz="2800" dirty="0" err="1">
                <a:effectLst/>
                <a:latin typeface="Arial" panose="020B0604020202020204" pitchFamily="34" charset="0"/>
                <a:ea typeface="Calibri" panose="020F0502020204030204" pitchFamily="34" charset="0"/>
                <a:cs typeface="Arial" panose="020B0604020202020204" pitchFamily="34" charset="0"/>
              </a:rPr>
              <a:t>bước</a:t>
            </a:r>
            <a:r>
              <a:rPr lang="en-US" sz="2800" dirty="0">
                <a:effectLst/>
                <a:latin typeface="Arial" panose="020B0604020202020204" pitchFamily="34" charset="0"/>
                <a:ea typeface="Calibri" panose="020F0502020204030204" pitchFamily="34" charset="0"/>
                <a:cs typeface="Arial" panose="020B0604020202020204" pitchFamily="34" charset="0"/>
              </a:rPr>
              <a:t> 1.</a:t>
            </a:r>
            <a:endParaRPr lang="en-US" sz="2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4D9B960-F4BE-39D9-79B5-A08055C4E6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2891" y="2902688"/>
            <a:ext cx="10749518" cy="3753293"/>
          </a:xfrm>
          <a:prstGeom prst="rect">
            <a:avLst/>
          </a:prstGeom>
        </p:spPr>
      </p:pic>
    </p:spTree>
    <p:extLst>
      <p:ext uri="{BB962C8B-B14F-4D97-AF65-F5344CB8AC3E}">
        <p14:creationId xmlns:p14="http://schemas.microsoft.com/office/powerpoint/2010/main" val="16026324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0</TotalTime>
  <Words>2111</Words>
  <Application>Microsoft Office PowerPoint</Application>
  <PresentationFormat>Widescreen</PresentationFormat>
  <Paragraphs>228</Paragraphs>
  <Slides>38</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Hiragino Kaku Gothic StdN W8</vt:lpstr>
      <vt:lpstr>A3.NotoSans-San</vt:lpstr>
      <vt:lpstr>Arial</vt:lpstr>
      <vt:lpstr>Times New Roman</vt:lpstr>
      <vt:lpstr>Symbol</vt:lpstr>
      <vt:lpstr>Calibri Light</vt:lpstr>
      <vt:lpstr>Calibri</vt:lpstr>
      <vt:lpstr>MỞ ĐẦU KHTN 7-HIỀN</vt:lpstr>
      <vt:lpstr>PowerPoint Presentation</vt:lpstr>
      <vt:lpstr>PowerPoint Presentation</vt:lpstr>
      <vt:lpstr>PowerPoint Presentation</vt:lpstr>
      <vt:lpstr>PowerPoint Presentation</vt:lpstr>
      <vt:lpstr>PowerPoint Presentation</vt:lpstr>
      <vt:lpstr>Khi em tìm bằng chứng để giải thích, chứng minh một sự vật, hiện tượng nghĩa là em đang thực hiện tìm hiểu tự nhiên  </vt:lpstr>
      <vt:lpstr>PowerPoint Presentation</vt:lpstr>
      <vt:lpstr>BƯỚC 1: QUAN SÁT, ĐẶT CÂU HỎI </vt:lpstr>
      <vt:lpstr>BƯỚC 2: XÂY DỰNG GIẢ THUYẾT </vt:lpstr>
      <vt:lpstr>BƯỚC 3: KIỂM TRA GIẢ THUYẾT </vt:lpstr>
      <vt:lpstr>BƯỚC 4: PHÂN TÍCH KẾT QUẢ </vt:lpstr>
      <vt:lpstr>BƯỚC 5: VIẾT, TRÌNH BÀY BÁO CÁO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2022-08-14T14:22:16Z</dcterms:created>
  <dcterms:modified xsi:type="dcterms:W3CDTF">2023-09-06T01:33:37Z</dcterms:modified>
</cp:coreProperties>
</file>