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4" r:id="rId4"/>
    <p:sldId id="275" r:id="rId5"/>
    <p:sldId id="276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7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18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F251B-00FC-4D71-A1F8-FF59E8BD42BD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23958-8AE1-4A46-89F2-23AFEDCB3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02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5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2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47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7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11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53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8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5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61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27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9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9D4FA-6BFF-44A9-955F-B242CA6438B6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56535-4A40-488C-AB73-CDC45C661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7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audio" Target="../media/audio3.wav"/><Relationship Id="rId7" Type="http://schemas.openxmlformats.org/officeDocument/2006/relationships/image" Target="../media/image2.png"/><Relationship Id="rId12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1.png"/><Relationship Id="rId10" Type="http://schemas.microsoft.com/office/2007/relationships/hdphoto" Target="../media/hdphoto3.wdp"/><Relationship Id="rId4" Type="http://schemas.openxmlformats.org/officeDocument/2006/relationships/audio" Target="../media/audio2.wav"/><Relationship Id="rId9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audio" Target="../media/audio3.wav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1.png"/><Relationship Id="rId10" Type="http://schemas.microsoft.com/office/2007/relationships/hdphoto" Target="../media/hdphoto3.wdp"/><Relationship Id="rId4" Type="http://schemas.openxmlformats.org/officeDocument/2006/relationships/audio" Target="../media/audio2.wav"/><Relationship Id="rId9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audio" Target="../media/audio3.wav"/><Relationship Id="rId7" Type="http://schemas.openxmlformats.org/officeDocument/2006/relationships/image" Target="../media/image2.png"/><Relationship Id="rId12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1.png"/><Relationship Id="rId10" Type="http://schemas.microsoft.com/office/2007/relationships/hdphoto" Target="../media/hdphoto3.wdp"/><Relationship Id="rId4" Type="http://schemas.openxmlformats.org/officeDocument/2006/relationships/audio" Target="../media/audio2.wav"/><Relationship Id="rId9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6.png"/><Relationship Id="rId18" Type="http://schemas.openxmlformats.org/officeDocument/2006/relationships/oleObject" Target="../embeddings/oleObject4.bin"/><Relationship Id="rId3" Type="http://schemas.openxmlformats.org/officeDocument/2006/relationships/audio" Target="../media/audio1.wav"/><Relationship Id="rId7" Type="http://schemas.microsoft.com/office/2007/relationships/hdphoto" Target="../media/hdphoto1.wdp"/><Relationship Id="rId12" Type="http://schemas.openxmlformats.org/officeDocument/2006/relationships/image" Target="../media/image4.png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11" Type="http://schemas.microsoft.com/office/2007/relationships/hdphoto" Target="../media/hdphoto3.wdp"/><Relationship Id="rId5" Type="http://schemas.openxmlformats.org/officeDocument/2006/relationships/audio" Target="../media/audio3.wav"/><Relationship Id="rId15" Type="http://schemas.openxmlformats.org/officeDocument/2006/relationships/image" Target="../media/image9.wmf"/><Relationship Id="rId10" Type="http://schemas.openxmlformats.org/officeDocument/2006/relationships/image" Target="../media/image3.png"/><Relationship Id="rId19" Type="http://schemas.openxmlformats.org/officeDocument/2006/relationships/image" Target="../media/image11.wmf"/><Relationship Id="rId4" Type="http://schemas.openxmlformats.org/officeDocument/2006/relationships/audio" Target="../media/audio2.wav"/><Relationship Id="rId9" Type="http://schemas.microsoft.com/office/2007/relationships/hdphoto" Target="../media/hdphoto2.wdp"/><Relationship Id="rId1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6.png"/><Relationship Id="rId3" Type="http://schemas.openxmlformats.org/officeDocument/2006/relationships/audio" Target="../media/audio2.wav"/><Relationship Id="rId7" Type="http://schemas.openxmlformats.org/officeDocument/2006/relationships/image" Target="../media/image2.png"/><Relationship Id="rId12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4.png"/><Relationship Id="rId5" Type="http://schemas.openxmlformats.org/officeDocument/2006/relationships/image" Target="../media/image1.png"/><Relationship Id="rId10" Type="http://schemas.microsoft.com/office/2007/relationships/hdphoto" Target="../media/hdphoto3.wdp"/><Relationship Id="rId4" Type="http://schemas.openxmlformats.org/officeDocument/2006/relationships/audio" Target="../media/audio3.wav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audio" Target="../media/audio3.wav"/><Relationship Id="rId7" Type="http://schemas.openxmlformats.org/officeDocument/2006/relationships/image" Target="../media/image2.png"/><Relationship Id="rId12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1.png"/><Relationship Id="rId10" Type="http://schemas.microsoft.com/office/2007/relationships/hdphoto" Target="../media/hdphoto3.wdp"/><Relationship Id="rId4" Type="http://schemas.openxmlformats.org/officeDocument/2006/relationships/audio" Target="../media/audio2.wav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6.png"/><Relationship Id="rId3" Type="http://schemas.openxmlformats.org/officeDocument/2006/relationships/audio" Target="../media/audio2.wav"/><Relationship Id="rId7" Type="http://schemas.openxmlformats.org/officeDocument/2006/relationships/image" Target="../media/image2.png"/><Relationship Id="rId12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4.png"/><Relationship Id="rId5" Type="http://schemas.openxmlformats.org/officeDocument/2006/relationships/image" Target="../media/image1.png"/><Relationship Id="rId10" Type="http://schemas.microsoft.com/office/2007/relationships/hdphoto" Target="../media/hdphoto3.wdp"/><Relationship Id="rId4" Type="http://schemas.openxmlformats.org/officeDocument/2006/relationships/audio" Target="../media/audio3.wav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audio" Target="../media/audio1.wav"/><Relationship Id="rId7" Type="http://schemas.microsoft.com/office/2007/relationships/hdphoto" Target="../media/hdphoto1.wdp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11" Type="http://schemas.microsoft.com/office/2007/relationships/hdphoto" Target="../media/hdphoto3.wdp"/><Relationship Id="rId5" Type="http://schemas.openxmlformats.org/officeDocument/2006/relationships/audio" Target="../media/audio2.wav"/><Relationship Id="rId15" Type="http://schemas.openxmlformats.org/officeDocument/2006/relationships/image" Target="../media/image8.wmf"/><Relationship Id="rId10" Type="http://schemas.openxmlformats.org/officeDocument/2006/relationships/image" Target="../media/image3.png"/><Relationship Id="rId4" Type="http://schemas.openxmlformats.org/officeDocument/2006/relationships/audio" Target="../media/audio3.wav"/><Relationship Id="rId9" Type="http://schemas.microsoft.com/office/2007/relationships/hdphoto" Target="../media/hdphoto2.wdp"/><Relationship Id="rId1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43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163" y="3769131"/>
            <a:ext cx="1086500" cy="11829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938" y="4515854"/>
            <a:ext cx="812889" cy="8850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79" y="5130389"/>
            <a:ext cx="520391" cy="566575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832636" y="199870"/>
            <a:ext cx="10526728" cy="160459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2020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0220" y="1949346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2021; 2022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Cloud 39"/>
          <p:cNvSpPr/>
          <p:nvPr/>
        </p:nvSpPr>
        <p:spPr>
          <a:xfrm>
            <a:off x="-683345" y="4902196"/>
            <a:ext cx="567114" cy="34921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1" name="Cloud 40"/>
          <p:cNvSpPr/>
          <p:nvPr/>
        </p:nvSpPr>
        <p:spPr>
          <a:xfrm>
            <a:off x="13632601" y="4702500"/>
            <a:ext cx="891420" cy="54890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130615" y="1953535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2019; 2021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110220" y="2838519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2021; 2019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30615" y="2842708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2022; 2021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296" y="1974822"/>
            <a:ext cx="805722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1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2"/>
          <a:stretch/>
        </p:blipFill>
        <p:spPr>
          <a:xfrm>
            <a:off x="5212483" y="2871882"/>
            <a:ext cx="804536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883480"/>
            <a:ext cx="804742" cy="70719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026494"/>
            <a:ext cx="804742" cy="64379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361978" y="6521824"/>
            <a:ext cx="1726928" cy="3231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>
            <a:spAutoFit/>
          </a:bodyPr>
          <a:lstStyle/>
          <a:p>
            <a:endParaRPr lang="en-US" sz="1500" dirty="0"/>
          </a:p>
        </p:txBody>
      </p:sp>
      <p:sp>
        <p:nvSpPr>
          <p:cNvPr id="19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28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163" y="3769131"/>
            <a:ext cx="1086500" cy="11829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938" y="4515854"/>
            <a:ext cx="812889" cy="8850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79" y="5130389"/>
            <a:ext cx="520391" cy="566575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832636" y="199870"/>
            <a:ext cx="10526728" cy="160459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sz="3167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167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0220" y="1949346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100 000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Cloud 39"/>
          <p:cNvSpPr/>
          <p:nvPr/>
        </p:nvSpPr>
        <p:spPr>
          <a:xfrm>
            <a:off x="-683345" y="4902196"/>
            <a:ext cx="567114" cy="34921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1" name="Cloud 40"/>
          <p:cNvSpPr/>
          <p:nvPr/>
        </p:nvSpPr>
        <p:spPr>
          <a:xfrm>
            <a:off x="13632601" y="4702500"/>
            <a:ext cx="891420" cy="54890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130615" y="1953535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1 000 000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110220" y="2838519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10 000 000 000</a:t>
            </a: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30615" y="2842708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1 000 000 000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296" y="1974822"/>
            <a:ext cx="805722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615" y="2902112"/>
            <a:ext cx="732404" cy="64362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915182"/>
            <a:ext cx="804742" cy="643793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821" y="2026494"/>
            <a:ext cx="732592" cy="643793"/>
          </a:xfrm>
          <a:prstGeom prst="rect">
            <a:avLst/>
          </a:prstGeom>
        </p:spPr>
      </p:pic>
      <p:sp>
        <p:nvSpPr>
          <p:cNvPr id="19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0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163" y="3769131"/>
            <a:ext cx="1086500" cy="11829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938" y="4515854"/>
            <a:ext cx="812889" cy="8850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79" y="5130389"/>
            <a:ext cx="520391" cy="566575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832636" y="199870"/>
            <a:ext cx="10526728" cy="160459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28 - 2</a:t>
            </a:r>
            <a:r>
              <a:rPr lang="en-US" sz="3167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0220" y="1949346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0" name="Cloud 39"/>
          <p:cNvSpPr/>
          <p:nvPr/>
        </p:nvSpPr>
        <p:spPr>
          <a:xfrm>
            <a:off x="-683345" y="4902196"/>
            <a:ext cx="567114" cy="34921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1" name="Cloud 40"/>
          <p:cNvSpPr/>
          <p:nvPr/>
        </p:nvSpPr>
        <p:spPr>
          <a:xfrm>
            <a:off x="13632601" y="4702500"/>
            <a:ext cx="891420" cy="54890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130615" y="1953535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110220" y="2838519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+mj-lt"/>
              </a:rPr>
              <a:t>C.</a:t>
            </a:r>
            <a:r>
              <a:rPr lang="en-US" sz="3167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78</a:t>
            </a: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30615" y="2842708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+mj-lt"/>
              </a:rPr>
              <a:t>D</a:t>
            </a:r>
            <a:r>
              <a:rPr lang="en-US" sz="3167" dirty="0">
                <a:solidFill>
                  <a:prstClr val="black"/>
                </a:solidFill>
                <a:latin typeface="+mj-lt"/>
              </a:rPr>
              <a:t>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17576</a:t>
            </a:r>
            <a:r>
              <a:rPr lang="en-US" sz="3167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sz="3167" dirty="0">
                <a:solidFill>
                  <a:prstClr val="black"/>
                </a:solidFill>
                <a:latin typeface="+mj-lt"/>
              </a:rPr>
              <a:t> 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296" y="1974822"/>
            <a:ext cx="805722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1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2"/>
          <a:stretch/>
        </p:blipFill>
        <p:spPr>
          <a:xfrm>
            <a:off x="5212483" y="2871882"/>
            <a:ext cx="804536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883480"/>
            <a:ext cx="804742" cy="70719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026494"/>
            <a:ext cx="804742" cy="643793"/>
          </a:xfrm>
          <a:prstGeom prst="rect">
            <a:avLst/>
          </a:prstGeom>
        </p:spPr>
      </p:pic>
      <p:sp>
        <p:nvSpPr>
          <p:cNvPr id="19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95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163" y="3769131"/>
            <a:ext cx="1086500" cy="11829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938" y="4515854"/>
            <a:ext cx="812889" cy="8850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79" y="5130389"/>
            <a:ext cx="520391" cy="566575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832636" y="199870"/>
            <a:ext cx="10526728" cy="160459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8.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0220" y="1949346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167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Cloud 39"/>
          <p:cNvSpPr/>
          <p:nvPr/>
        </p:nvSpPr>
        <p:spPr>
          <a:xfrm>
            <a:off x="-683345" y="4902196"/>
            <a:ext cx="567114" cy="34921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1" name="Cloud 40"/>
          <p:cNvSpPr/>
          <p:nvPr/>
        </p:nvSpPr>
        <p:spPr>
          <a:xfrm>
            <a:off x="13632601" y="4702500"/>
            <a:ext cx="891420" cy="54890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130615" y="1953535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30615" y="2842708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1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85"/>
          <a:stretch/>
        </p:blipFill>
        <p:spPr>
          <a:xfrm>
            <a:off x="5131882" y="1974822"/>
            <a:ext cx="885137" cy="708059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883480"/>
            <a:ext cx="804742" cy="70719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1994792"/>
            <a:ext cx="804742" cy="70719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375425" y="6494930"/>
            <a:ext cx="1726928" cy="3231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>
            <a:spAutoFit/>
          </a:bodyPr>
          <a:lstStyle/>
          <a:p>
            <a:endParaRPr lang="en-US" sz="15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801912" y="2019672"/>
          <a:ext cx="2271059" cy="575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" name="Equation" r:id="rId14" imgW="863280" imgH="228600" progId="Equation.DSMT4">
                  <p:embed/>
                </p:oleObj>
              </mc:Choice>
              <mc:Fallback>
                <p:oleObj name="Equation" r:id="rId14" imgW="863280" imgH="2286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912" y="2019672"/>
                        <a:ext cx="2271059" cy="5756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6753784" y="1938992"/>
          <a:ext cx="2605369" cy="642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" name="Equation" r:id="rId16" imgW="901440" imgH="228600" progId="Equation.DSMT4">
                  <p:embed/>
                </p:oleObj>
              </mc:Choice>
              <mc:Fallback>
                <p:oleObj name="Equation" r:id="rId16" imgW="901440" imgH="2286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3784" y="1938992"/>
                        <a:ext cx="2605369" cy="6428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796369" y="2907176"/>
          <a:ext cx="2522444" cy="575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Equation" r:id="rId18" imgW="977760" imgH="228600" progId="Equation.DSMT4">
                  <p:embed/>
                </p:oleObj>
              </mc:Choice>
              <mc:Fallback>
                <p:oleObj name="Equation" r:id="rId18" imgW="977760" imgH="2286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6369" y="2907176"/>
                        <a:ext cx="2522444" cy="5756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0" grpId="0" animBg="1"/>
      <p:bldP spid="41" grpId="0" animBg="1"/>
      <p:bldP spid="42" grpId="0" animBg="1"/>
      <p:bldP spid="4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8529" y="1385048"/>
            <a:ext cx="2971800" cy="5797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a) 2</a:t>
            </a:r>
            <a:r>
              <a:rPr lang="en-US" sz="3167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.4 + 81:3</a:t>
            </a:r>
            <a:r>
              <a:rPr lang="en-US" sz="3167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67082" y="1358154"/>
            <a:ext cx="2971800" cy="5797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b) 21 + 369 + 79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8529" y="2232213"/>
            <a:ext cx="2971800" cy="5797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c) 16.54 + 16.46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53636" y="2259107"/>
            <a:ext cx="6104964" cy="5797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d) 21.[(1245 + 987):2</a:t>
            </a:r>
            <a:r>
              <a:rPr lang="en-US" sz="3167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- 15.12] + 21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9928" y="537882"/>
            <a:ext cx="8525437" cy="5797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3167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167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167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167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9928" y="3763639"/>
            <a:ext cx="10139082" cy="2259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buFontTx/>
              <a:buChar char="-"/>
            </a:pP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>
              <a:buFontTx/>
              <a:buChar char="-"/>
            </a:pP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2833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33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33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84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6" grpId="0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8564" y="810763"/>
            <a:ext cx="2971800" cy="193899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514329" indent="-514329">
              <a:buAutoNum type="alphaLcParenR"/>
            </a:pPr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aseline="30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.4 + 81:3</a:t>
            </a:r>
            <a:r>
              <a:rPr lang="en-US" sz="3000" baseline="30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514329" indent="-514329"/>
            <a:r>
              <a:rPr lang="en-US" sz="3000" baseline="30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8.4 + 81 :9</a:t>
            </a:r>
          </a:p>
          <a:p>
            <a:pPr marL="514329" indent="-514329"/>
            <a:r>
              <a:rPr lang="en-US" sz="3000" baseline="30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32 + 9</a:t>
            </a:r>
          </a:p>
          <a:p>
            <a:pPr marL="514329" indent="-514329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= 41</a:t>
            </a:r>
            <a:endParaRPr lang="en-US" sz="3000" baseline="30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68101" y="901617"/>
            <a:ext cx="3213847" cy="193899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b) 21 + 369 + 79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(21 + 79) + 369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100 + 369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469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53083" y="1035428"/>
            <a:ext cx="2971800" cy="193899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c) 16.54 + 16.46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16.(54 + 46)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16.100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1600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8564" y="2840609"/>
            <a:ext cx="6499664" cy="378565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d) 21.[(1245 + 987):2</a:t>
            </a:r>
            <a:r>
              <a:rPr lang="en-US" sz="3000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- 15.12] + 21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= 21.[ 2232 : 2</a:t>
            </a:r>
            <a:r>
              <a:rPr lang="en-US" sz="3000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- 15.12] + 21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= 21. [ 2232 : 8 – 15.12] + 21 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= 21. [ 279 – 180] + 21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= 21 . 99 + 21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= 21(99 + 1)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= 21.100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= 2100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61766" y="295836"/>
            <a:ext cx="3294528" cy="5797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3167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3167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167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167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pic>
        <p:nvPicPr>
          <p:cNvPr id="52226" name="Picture 2" descr="Minh họa Euclide, Một đứa trẻ vui vẻ, người lớn trẻ em, khu vực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37648" y="3916695"/>
            <a:ext cx="3212460" cy="2620211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11192201" y="6505740"/>
            <a:ext cx="795147" cy="3671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pPr/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29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0824" y="84010"/>
            <a:ext cx="4641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053" y="1305527"/>
            <a:ext cx="4641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a) x – 12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= 50 + 12.2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16915" y="198637"/>
            <a:ext cx="5622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4!.(3</a:t>
            </a:r>
            <a:r>
              <a:rPr lang="vi-VN" sz="3200" baseline="300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- 2</a:t>
            </a:r>
            <a:r>
              <a:rPr lang="vi-VN" sz="3200" baseline="300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90 </a:t>
            </a:r>
            <a:r>
              <a:rPr lang="en-US" sz="3200" baseline="30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54280" name="Picture 8" descr="Xe buýt của học sinh Tài xế xe buýt, Xe buýt trường học, nhãn hiệu, xe buýt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234528" y="6103751"/>
            <a:ext cx="1494658" cy="754249"/>
          </a:xfrm>
          <a:prstGeom prst="rect">
            <a:avLst/>
          </a:prstGeom>
          <a:noFill/>
        </p:spPr>
      </p:pic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  <p:pic>
        <p:nvPicPr>
          <p:cNvPr id="10" name="Picture 8" descr="Xe buýt của học sinh Tài xế xe buýt, Xe buýt trường học, nhãn hiệu, xe buýt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07262" y="6098112"/>
            <a:ext cx="1494658" cy="754249"/>
          </a:xfrm>
          <a:prstGeom prst="rect">
            <a:avLst/>
          </a:prstGeom>
          <a:noFill/>
        </p:spPr>
      </p:pic>
      <p:pic>
        <p:nvPicPr>
          <p:cNvPr id="11" name="Picture 8" descr="Xe buýt của học sinh Tài xế xe buýt, Xe buýt trường học, nhãn hiệu, xe buýt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512604" y="6092473"/>
            <a:ext cx="1494658" cy="754249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401053" y="2057370"/>
            <a:ext cx="4641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– 12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= 50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12.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182" y="2782289"/>
            <a:ext cx="4641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– 12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= 50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48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5181" y="3427398"/>
            <a:ext cx="4641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– 12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98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5181" y="4072507"/>
            <a:ext cx="4641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98+12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5180" y="4742558"/>
            <a:ext cx="4641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110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5180" y="5562828"/>
            <a:ext cx="4641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  Vậy :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110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14488" y="720752"/>
            <a:ext cx="5622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4!.(9- 8)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90 </a:t>
            </a:r>
            <a:r>
              <a:rPr lang="en-US" sz="3200" baseline="30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14488" y="1295422"/>
            <a:ext cx="5622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4!.(1)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90 </a:t>
            </a:r>
            <a:r>
              <a:rPr lang="en-US" sz="3200" baseline="30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81138" y="1795760"/>
            <a:ext cx="5622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24.(1)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90 </a:t>
            </a:r>
            <a:r>
              <a:rPr lang="en-US" sz="3200" baseline="30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81138" y="2296098"/>
            <a:ext cx="2891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90 </a:t>
            </a:r>
            <a:r>
              <a:rPr lang="en-US" sz="3200" baseline="30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81138" y="2842623"/>
            <a:ext cx="2891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90-24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aseline="300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81138" y="3329092"/>
            <a:ext cx="2891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66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aseline="300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1138" y="3777311"/>
            <a:ext cx="2891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x =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66:3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aseline="300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81138" y="4263780"/>
            <a:ext cx="2891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x =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aseline="300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16915" y="4955481"/>
            <a:ext cx="2891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Vậy 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vi-VN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aseline="300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91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4" grpId="0"/>
      <p:bldP spid="15" grpId="0"/>
      <p:bldP spid="16" grpId="0"/>
      <p:bldP spid="17" grpId="0"/>
      <p:bldP spid="18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06608" y="278385"/>
            <a:ext cx="11430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320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thuê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cả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4280" name="Picture 8" descr="Xe buýt của học sinh Tài xế xe buýt, Xe buýt trường học, nhãn hiệu, xe buýt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234528" y="6103751"/>
            <a:ext cx="1494658" cy="754249"/>
          </a:xfrm>
          <a:prstGeom prst="rect">
            <a:avLst/>
          </a:prstGeom>
          <a:noFill/>
        </p:spPr>
      </p:pic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  <p:pic>
        <p:nvPicPr>
          <p:cNvPr id="10" name="Picture 8" descr="Xe buýt của học sinh Tài xế xe buýt, Xe buýt trường học, nhãn hiệu, xe buýt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07262" y="6098112"/>
            <a:ext cx="1494658" cy="754249"/>
          </a:xfrm>
          <a:prstGeom prst="rect">
            <a:avLst/>
          </a:prstGeom>
          <a:noFill/>
        </p:spPr>
      </p:pic>
      <p:pic>
        <p:nvPicPr>
          <p:cNvPr id="11" name="Picture 8" descr="Xe buýt của học sinh Tài xế xe buýt, Xe buýt trường học, nhãn hiệu, xe buýt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512604" y="6092473"/>
            <a:ext cx="1494658" cy="754249"/>
          </a:xfrm>
          <a:prstGeom prst="rect">
            <a:avLst/>
          </a:prstGeom>
          <a:noFill/>
        </p:spPr>
      </p:pic>
      <p:pic>
        <p:nvPicPr>
          <p:cNvPr id="12" name="Picture 8" descr="Xe buýt của học sinh Tài xế xe buýt, Xe buýt trường học, nhãn hiệu, xe buýt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147070" y="6106875"/>
            <a:ext cx="1494658" cy="754249"/>
          </a:xfrm>
          <a:prstGeom prst="rect">
            <a:avLst/>
          </a:prstGeom>
          <a:noFill/>
        </p:spPr>
      </p:pic>
      <p:pic>
        <p:nvPicPr>
          <p:cNvPr id="13" name="Picture 8" descr="Xe buýt của học sinh Tài xế xe buýt, Xe buýt trường học, nhãn hiệu, xe buýt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652412" y="6092473"/>
            <a:ext cx="1494658" cy="7542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139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748 0.01713 L 1.61185 -0.00371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966" y="-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747 0.01713 L 1.52435 0.01296 " pathEditMode="relative" rAng="0" ptsTypes="AA">
                                      <p:cBhvr>
                                        <p:cTn id="1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591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395 0.01527 L 1.39036 0.00648 " pathEditMode="relative" rAng="0" ptsTypes="AA">
                                      <p:cBhvr>
                                        <p:cTn id="1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820" y="-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95 -0.02106 L 1.34609 -0.01898 " pathEditMode="relative" rAng="0" ptsTypes="AA">
                                      <p:cBhvr>
                                        <p:cTn id="23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20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2 -0.075 L 1.15625 -0.08449 " pathEditMode="relative" rAng="0" ptsTypes="AA">
                                      <p:cBhvr>
                                        <p:cTn id="2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56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420" y="139185"/>
            <a:ext cx="1169068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50.000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10 550 000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41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70303" y="4680685"/>
            <a:ext cx="1657684" cy="4545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266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00421" y="4449700"/>
            <a:ext cx="3261894" cy="494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8" name="Rectangle 7"/>
          <p:cNvSpPr/>
          <p:nvPr/>
        </p:nvSpPr>
        <p:spPr>
          <a:xfrm>
            <a:off x="2673683" y="5211700"/>
            <a:ext cx="3983790" cy="494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9" name="Rectangle 8"/>
          <p:cNvSpPr/>
          <p:nvPr/>
        </p:nvSpPr>
        <p:spPr>
          <a:xfrm>
            <a:off x="2660315" y="6000436"/>
            <a:ext cx="4812633" cy="494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pic>
        <p:nvPicPr>
          <p:cNvPr id="55300" name="Picture 4" descr="Suy nghĩ, dấu, Mọi người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5135211"/>
            <a:ext cx="1554480" cy="1853419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6523789" y="5238435"/>
            <a:ext cx="5320632" cy="454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667" dirty="0"/>
          </a:p>
        </p:txBody>
      </p:sp>
      <p:sp>
        <p:nvSpPr>
          <p:cNvPr id="14" name="Rectangle 13"/>
          <p:cNvSpPr/>
          <p:nvPr/>
        </p:nvSpPr>
        <p:spPr>
          <a:xfrm>
            <a:off x="5868736" y="4463066"/>
            <a:ext cx="5320632" cy="454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667" dirty="0"/>
          </a:p>
        </p:txBody>
      </p:sp>
      <p:sp>
        <p:nvSpPr>
          <p:cNvPr id="15" name="Rectangle 14"/>
          <p:cNvSpPr/>
          <p:nvPr/>
        </p:nvSpPr>
        <p:spPr>
          <a:xfrm>
            <a:off x="7299158" y="6027171"/>
            <a:ext cx="4678948" cy="454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67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1vé </a:t>
            </a:r>
            <a:endParaRPr lang="en-US" sz="2667" dirty="0"/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48397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9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 animBg="1"/>
      <p:bldP spid="7" grpId="0"/>
      <p:bldP spid="8" grpId="0"/>
      <p:bldP spid="9" grpId="0"/>
      <p:bldP spid="11" grpId="0"/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9392"/>
            <a:ext cx="1630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8423" y="902185"/>
            <a:ext cx="903705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28608" indent="-428608">
              <a:buAutoNum type="alphaLcParenR"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28608" indent="-428608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18 . 18 . 5 = 16 200 000 (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28608" indent="-428608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28608" indent="-428608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10 550 000 : 50 000 = 211 (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28608" indent="-428608"/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28608" indent="-428608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18 . 18 – 211 = 113 (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28608" indent="-428608"/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28608" indent="-428608"/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(18 . 18 – 41) . 50 000 = 14 150 000 (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28608" indent="-428608"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9" name="Oval Callout 8"/>
          <p:cNvSpPr/>
          <p:nvPr/>
        </p:nvSpPr>
        <p:spPr>
          <a:xfrm>
            <a:off x="9705474" y="1778000"/>
            <a:ext cx="2072106" cy="2125578"/>
          </a:xfrm>
          <a:prstGeom prst="wedgeEllipseCallout">
            <a:avLst>
              <a:gd name="adj1" fmla="val -91801"/>
              <a:gd name="adj2" fmla="val 612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667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667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67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67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67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667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56324" name="Picture 4" descr="Suy nghĩ minh họa, Một cậu bé suy nghĩ, cánh tay, nghệ thuật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05241" y="4493173"/>
            <a:ext cx="1786759" cy="2364828"/>
          </a:xfrm>
          <a:prstGeom prst="rect">
            <a:avLst/>
          </a:prstGeom>
          <a:noFill/>
        </p:spPr>
      </p:pic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2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5" name="Rectangle 4"/>
          <p:cNvSpPr/>
          <p:nvPr/>
        </p:nvSpPr>
        <p:spPr>
          <a:xfrm>
            <a:off x="1" y="0"/>
            <a:ext cx="213101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33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333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31017" y="387458"/>
            <a:ext cx="2518475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667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1781" y="4053219"/>
            <a:ext cx="2518475" cy="1474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667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6717" y="1610128"/>
            <a:ext cx="2518475" cy="1063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667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u="sng" dirty="0" err="1"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2667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lowchart: Connector 12"/>
          <p:cNvSpPr/>
          <p:nvPr/>
        </p:nvSpPr>
        <p:spPr>
          <a:xfrm>
            <a:off x="4999790" y="332176"/>
            <a:ext cx="401053" cy="4298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60203" y="284137"/>
            <a:ext cx="508861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66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83883" y="800401"/>
            <a:ext cx="508861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trưng</a:t>
            </a:r>
            <a:endParaRPr lang="en-US" sz="266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20478" y="1416357"/>
            <a:ext cx="508861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66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31242" y="2098702"/>
            <a:ext cx="508861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266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06581" y="3310582"/>
            <a:ext cx="508861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30259" y="3825041"/>
            <a:ext cx="202395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89360" y="4468651"/>
            <a:ext cx="508861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thừa</a:t>
            </a:r>
            <a:endParaRPr lang="en-US" sz="266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61377" y="5112261"/>
            <a:ext cx="508861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66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67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66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Flowchart: Connector 40"/>
          <p:cNvSpPr/>
          <p:nvPr/>
        </p:nvSpPr>
        <p:spPr>
          <a:xfrm>
            <a:off x="5019843" y="900331"/>
            <a:ext cx="424624" cy="4298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2</a:t>
            </a:r>
          </a:p>
        </p:txBody>
      </p:sp>
      <p:sp>
        <p:nvSpPr>
          <p:cNvPr id="42" name="Flowchart: Connector 41"/>
          <p:cNvSpPr/>
          <p:nvPr/>
        </p:nvSpPr>
        <p:spPr>
          <a:xfrm>
            <a:off x="5026528" y="1535331"/>
            <a:ext cx="424624" cy="4298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3</a:t>
            </a:r>
          </a:p>
        </p:txBody>
      </p:sp>
      <p:sp>
        <p:nvSpPr>
          <p:cNvPr id="43" name="Flowchart: Connector 42"/>
          <p:cNvSpPr/>
          <p:nvPr/>
        </p:nvSpPr>
        <p:spPr>
          <a:xfrm>
            <a:off x="5033213" y="2210436"/>
            <a:ext cx="424624" cy="4298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4</a:t>
            </a:r>
          </a:p>
        </p:txBody>
      </p:sp>
      <p:sp>
        <p:nvSpPr>
          <p:cNvPr id="44" name="Flowchart: Connector 43"/>
          <p:cNvSpPr/>
          <p:nvPr/>
        </p:nvSpPr>
        <p:spPr>
          <a:xfrm>
            <a:off x="5053266" y="3340068"/>
            <a:ext cx="424624" cy="4298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5</a:t>
            </a:r>
          </a:p>
        </p:txBody>
      </p:sp>
      <p:sp>
        <p:nvSpPr>
          <p:cNvPr id="45" name="Flowchart: Connector 44"/>
          <p:cNvSpPr/>
          <p:nvPr/>
        </p:nvSpPr>
        <p:spPr>
          <a:xfrm>
            <a:off x="5046583" y="3921591"/>
            <a:ext cx="424624" cy="4298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6</a:t>
            </a:r>
          </a:p>
        </p:txBody>
      </p:sp>
      <p:sp>
        <p:nvSpPr>
          <p:cNvPr id="46" name="Flowchart: Connector 45"/>
          <p:cNvSpPr/>
          <p:nvPr/>
        </p:nvSpPr>
        <p:spPr>
          <a:xfrm>
            <a:off x="5039900" y="4503115"/>
            <a:ext cx="424624" cy="4298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7</a:t>
            </a:r>
          </a:p>
        </p:txBody>
      </p:sp>
      <p:sp>
        <p:nvSpPr>
          <p:cNvPr id="47" name="Flowchart: Connector 46"/>
          <p:cNvSpPr/>
          <p:nvPr/>
        </p:nvSpPr>
        <p:spPr>
          <a:xfrm>
            <a:off x="5033216" y="5084638"/>
            <a:ext cx="424624" cy="4298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8</a:t>
            </a:r>
          </a:p>
        </p:txBody>
      </p:sp>
      <p:cxnSp>
        <p:nvCxnSpPr>
          <p:cNvPr id="49" name="Straight Connector 48"/>
          <p:cNvCxnSpPr>
            <a:endCxn id="41" idx="0"/>
          </p:cNvCxnSpPr>
          <p:nvPr/>
        </p:nvCxnSpPr>
        <p:spPr>
          <a:xfrm rot="16200000" flipH="1">
            <a:off x="5093596" y="761772"/>
            <a:ext cx="258647" cy="18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43" idx="0"/>
          </p:cNvCxnSpPr>
          <p:nvPr/>
        </p:nvCxnSpPr>
        <p:spPr>
          <a:xfrm rot="16200000" flipH="1">
            <a:off x="5046808" y="2011718"/>
            <a:ext cx="378963" cy="18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47" idx="0"/>
          </p:cNvCxnSpPr>
          <p:nvPr/>
        </p:nvCxnSpPr>
        <p:spPr>
          <a:xfrm rot="16200000" flipH="1">
            <a:off x="4498709" y="4337817"/>
            <a:ext cx="1475164" cy="18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32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7170" y="3233022"/>
            <a:ext cx="101366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SGK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1.74/30 SBT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71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10795000" cy="952500"/>
          </a:xfrm>
        </p:spPr>
        <p:txBody>
          <a:bodyPr>
            <a:normAutofit/>
          </a:bodyPr>
          <a:lstStyle/>
          <a:p>
            <a:pPr algn="l"/>
            <a:r>
              <a:rPr lang="en-US" sz="3333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3333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333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333">
                <a:latin typeface="Times New Roman" panose="02020603050405020304" pitchFamily="18" charset="0"/>
                <a:cs typeface="Times New Roman" panose="02020603050405020304" pitchFamily="18" charset="0"/>
              </a:rPr>
              <a:t>Viết các tích sau dưới dạng lũy thừa của 1 số tự nhiên: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825500"/>
            <a:ext cx="2032000" cy="5273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9100" indent="-619100">
              <a:spcBef>
                <a:spcPts val="500"/>
              </a:spcBef>
              <a:spcAft>
                <a:spcPts val="500"/>
              </a:spcAft>
              <a:buAutoNum type="alphaLcParenR"/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 4 =</a:t>
            </a:r>
          </a:p>
          <a:p>
            <a:pPr marL="428608" indent="-428608">
              <a:spcBef>
                <a:spcPts val="500"/>
              </a:spcBef>
              <a:spcAft>
                <a:spcPts val="500"/>
              </a:spcAft>
              <a:buFontTx/>
              <a:buAutoNum type="alphaLcParenR"/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619100" indent="-619100">
              <a:spcBef>
                <a:spcPts val="500"/>
              </a:spcBef>
              <a:spcAft>
                <a:spcPts val="500"/>
              </a:spcAft>
              <a:buAutoNum type="alphaLcParenR"/>
            </a:pPr>
            <a:r>
              <a:rPr 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 baseline="30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=</a:t>
            </a:r>
          </a:p>
          <a:p>
            <a:pPr marL="428608" indent="-428608">
              <a:spcBef>
                <a:spcPts val="500"/>
              </a:spcBef>
              <a:spcAft>
                <a:spcPts val="500"/>
              </a:spcAft>
              <a:buFontTx/>
              <a:buAutoNum type="alphaLcParenR"/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 25 =</a:t>
            </a:r>
            <a:r>
              <a:rPr lang="en-US" sz="3000"/>
              <a:t> </a:t>
            </a:r>
          </a:p>
          <a:p>
            <a:pPr marL="428608" indent="-428608">
              <a:spcBef>
                <a:spcPts val="500"/>
              </a:spcBef>
              <a:spcAft>
                <a:spcPts val="500"/>
              </a:spcAft>
              <a:buFontTx/>
              <a:buAutoNum type="alphaLcParenR"/>
            </a:pPr>
            <a:r>
              <a:rPr lang="en-US" sz="3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   = </a:t>
            </a:r>
          </a:p>
          <a:p>
            <a:pPr marL="428608" indent="-428608">
              <a:spcBef>
                <a:spcPts val="500"/>
              </a:spcBef>
              <a:spcAft>
                <a:spcPts val="500"/>
              </a:spcAft>
              <a:buFontTx/>
              <a:buAutoNum type="alphaLcParenR"/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 125 =</a:t>
            </a:r>
          </a:p>
          <a:p>
            <a:pPr marL="428608" indent="-428608">
              <a:spcBef>
                <a:spcPts val="500"/>
              </a:spcBef>
              <a:spcAft>
                <a:spcPts val="500"/>
              </a:spcAft>
              <a:buFontTx/>
              <a:buAutoNum type="alphaLcParenR"/>
            </a:pP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25</a:t>
            </a:r>
            <a:r>
              <a:rPr lang="en-US" sz="3000" b="1" baseline="30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428608" indent="-428608">
              <a:spcBef>
                <a:spcPts val="500"/>
              </a:spcBef>
              <a:spcAft>
                <a:spcPts val="500"/>
              </a:spcAft>
              <a:buFontTx/>
              <a:buAutoNum type="alphaLcParenR"/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49 =</a:t>
            </a:r>
          </a:p>
          <a:p>
            <a:pPr marL="428608" indent="-428608">
              <a:spcBef>
                <a:spcPts val="500"/>
              </a:spcBef>
              <a:spcAft>
                <a:spcPts val="500"/>
              </a:spcAft>
              <a:buFontTx/>
              <a:buAutoNum type="alphaLcParenR"/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 81=</a:t>
            </a:r>
            <a:r>
              <a:rPr lang="en-US" sz="300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222500" y="825500"/>
            <a:ext cx="13340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 2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9" name="Rectangle 8"/>
          <p:cNvSpPr/>
          <p:nvPr/>
        </p:nvSpPr>
        <p:spPr>
          <a:xfrm>
            <a:off x="3525207" y="825500"/>
            <a:ext cx="119135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3+2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8303" y="1381889"/>
            <a:ext cx="159050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4. 4 =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51311" y="1374398"/>
            <a:ext cx="191110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70798" y="1381889"/>
            <a:ext cx="16578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3+2+2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7845" y="840740"/>
            <a:ext cx="69762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683738" y="1364109"/>
            <a:ext cx="79380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46474" y="2065601"/>
            <a:ext cx="143020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 baseline="30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</a:t>
            </a:r>
            <a:r>
              <a:rPr lang="en-US" sz="3000" b="1" baseline="30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 </a:t>
            </a:r>
            <a:r>
              <a:rPr 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77227" y="2058110"/>
            <a:ext cx="131227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 baseline="30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3+1 </a:t>
            </a:r>
            <a:r>
              <a:rPr 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54698" y="2073092"/>
            <a:ext cx="131227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 baseline="30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endParaRPr lang="en-US" sz="30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22500" y="2606589"/>
            <a:ext cx="13340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08563" y="2619192"/>
            <a:ext cx="109517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3+2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72155" y="2611701"/>
            <a:ext cx="6014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167997" y="3146167"/>
            <a:ext cx="143020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en-US" sz="3000" b="1" baseline="300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 </a:t>
            </a:r>
            <a:r>
              <a:rPr lang="en-US" sz="3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508038" y="3097357"/>
            <a:ext cx="131227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000" b="1" baseline="300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3+1 </a:t>
            </a:r>
            <a:r>
              <a:rPr lang="en-US" sz="3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54698" y="3036396"/>
            <a:ext cx="131227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000" b="1" baseline="300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endParaRPr lang="en-US" sz="30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31142" y="3733586"/>
            <a:ext cx="13340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597919" y="3693785"/>
            <a:ext cx="109517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2+3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625935" y="3713685"/>
            <a:ext cx="6014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39871" y="4369601"/>
            <a:ext cx="187904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25.25 =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033625" y="4345421"/>
            <a:ext cx="194316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b="1" baseline="30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en-US" sz="3000" b="1" baseline="30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5</a:t>
            </a:r>
            <a:r>
              <a:rPr lang="en-US" sz="3000" b="1" baseline="30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870747" y="4370860"/>
            <a:ext cx="16578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000" b="1" baseline="30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3+2+2</a:t>
            </a: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239000" y="4369601"/>
            <a:ext cx="79380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3000" b="1" baseline="300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0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0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00540" y="4960077"/>
            <a:ext cx="13340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7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512821" y="4960077"/>
            <a:ext cx="109517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3+2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91204" y="4977157"/>
            <a:ext cx="63158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98894" y="5498686"/>
            <a:ext cx="143020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. 3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4  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354318" y="5482209"/>
            <a:ext cx="109517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3+4</a:t>
            </a: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659762" y="5410580"/>
            <a:ext cx="130983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3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56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317500"/>
            <a:ext cx="10972800" cy="1968500"/>
          </a:xfrm>
        </p:spPr>
        <p:txBody>
          <a:bodyPr>
            <a:noAutofit/>
          </a:bodyPr>
          <a:lstStyle/>
          <a:p>
            <a:pPr algn="l"/>
            <a:r>
              <a:rPr lang="vi-VN" sz="3667"/>
              <a:t>Bài </a:t>
            </a:r>
            <a:r>
              <a:rPr lang="vi-VN" sz="3667" smtClean="0"/>
              <a:t>2: </a:t>
            </a:r>
            <a:r>
              <a:rPr lang="vi-VN" sz="3667"/>
              <a:t>Tìm số tự nhiên  x biết:</a:t>
            </a:r>
            <a:br>
              <a:rPr lang="vi-VN" sz="3667"/>
            </a:br>
            <a:r>
              <a:rPr lang="vi-VN" sz="3667"/>
              <a:t>a) x</a:t>
            </a:r>
            <a:r>
              <a:rPr lang="vi-VN" sz="3667" baseline="30000"/>
              <a:t>3 </a:t>
            </a:r>
            <a:r>
              <a:rPr lang="vi-VN" sz="3667"/>
              <a:t>= 27</a:t>
            </a:r>
            <a:br>
              <a:rPr lang="vi-VN" sz="3667"/>
            </a:br>
            <a:r>
              <a:rPr lang="vi-VN" sz="3667"/>
              <a:t>b) x</a:t>
            </a:r>
            <a:r>
              <a:rPr lang="vi-VN" sz="3667" baseline="30000"/>
              <a:t>2023</a:t>
            </a:r>
            <a:r>
              <a:rPr lang="vi-VN" sz="3667"/>
              <a:t> =1</a:t>
            </a:r>
            <a:endParaRPr lang="en-US" sz="3667" baseline="30000"/>
          </a:p>
        </p:txBody>
      </p:sp>
      <p:sp>
        <p:nvSpPr>
          <p:cNvPr id="4" name="TextBox 3"/>
          <p:cNvSpPr txBox="1"/>
          <p:nvPr/>
        </p:nvSpPr>
        <p:spPr>
          <a:xfrm>
            <a:off x="317500" y="2157020"/>
            <a:ext cx="5397500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>
                <a:latin typeface="+mj-lt"/>
              </a:rPr>
              <a:t>c)  </a:t>
            </a:r>
            <a:r>
              <a:rPr lang="vi-VN" sz="3333" smtClean="0">
                <a:latin typeface="+mj-lt"/>
              </a:rPr>
              <a:t>3</a:t>
            </a:r>
            <a:r>
              <a:rPr lang="vi-VN" sz="3333" baseline="30000" smtClean="0">
                <a:latin typeface="+mj-lt"/>
              </a:rPr>
              <a:t>2</a:t>
            </a:r>
            <a:r>
              <a:rPr lang="vi-VN" sz="3333" smtClean="0">
                <a:latin typeface="+mj-lt"/>
              </a:rPr>
              <a:t>.( </a:t>
            </a:r>
            <a:r>
              <a:rPr lang="vi-VN" sz="3333">
                <a:latin typeface="+mj-lt"/>
              </a:rPr>
              <a:t>12-7)  - x = 3</a:t>
            </a:r>
            <a:r>
              <a:rPr lang="vi-VN" sz="3333" baseline="30000">
                <a:latin typeface="+mj-lt"/>
              </a:rPr>
              <a:t>2 </a:t>
            </a:r>
            <a:r>
              <a:rPr lang="vi-VN" sz="3333">
                <a:latin typeface="+mj-lt"/>
              </a:rPr>
              <a:t>+ 7</a:t>
            </a:r>
            <a:endParaRPr lang="en-US" sz="3333" baseline="3000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7500" y="2898865"/>
            <a:ext cx="6705600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>
                <a:latin typeface="+mj-lt"/>
              </a:rPr>
              <a:t>d)  </a:t>
            </a:r>
            <a:r>
              <a:rPr lang="vi-VN" sz="3333" smtClean="0">
                <a:latin typeface="+mj-lt"/>
              </a:rPr>
              <a:t>3</a:t>
            </a:r>
            <a:r>
              <a:rPr lang="vi-VN" sz="3333" baseline="30000" smtClean="0">
                <a:latin typeface="+mj-lt"/>
              </a:rPr>
              <a:t>2</a:t>
            </a:r>
            <a:r>
              <a:rPr lang="vi-VN" sz="3333" smtClean="0">
                <a:latin typeface="+mj-lt"/>
              </a:rPr>
              <a:t>+21 </a:t>
            </a:r>
            <a:r>
              <a:rPr lang="vi-VN" sz="3333">
                <a:latin typeface="+mj-lt"/>
              </a:rPr>
              <a:t>- (4+3!) x = </a:t>
            </a:r>
            <a:r>
              <a:rPr lang="vi-VN" sz="3333" smtClean="0">
                <a:latin typeface="+mj-lt"/>
              </a:rPr>
              <a:t>2!</a:t>
            </a:r>
            <a:endParaRPr lang="en-US" sz="3333" baseline="30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327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82" y="65476"/>
            <a:ext cx="10972800" cy="675277"/>
          </a:xfrm>
        </p:spPr>
        <p:txBody>
          <a:bodyPr>
            <a:noAutofit/>
          </a:bodyPr>
          <a:lstStyle/>
          <a:p>
            <a:pPr algn="l"/>
            <a:r>
              <a:rPr lang="vi-VN" sz="3667"/>
              <a:t>Bài </a:t>
            </a:r>
            <a:r>
              <a:rPr lang="vi-VN" sz="3667" smtClean="0"/>
              <a:t>2: </a:t>
            </a:r>
            <a:r>
              <a:rPr lang="vi-VN" sz="3667"/>
              <a:t>Tìm số tự nhiên  x biết</a:t>
            </a:r>
            <a:r>
              <a:rPr lang="vi-VN" sz="3667" smtClean="0"/>
              <a:t>:</a:t>
            </a:r>
            <a:endParaRPr lang="en-US" sz="3667" baseline="30000"/>
          </a:p>
        </p:txBody>
      </p:sp>
      <p:sp>
        <p:nvSpPr>
          <p:cNvPr id="4" name="TextBox 3"/>
          <p:cNvSpPr txBox="1"/>
          <p:nvPr/>
        </p:nvSpPr>
        <p:spPr>
          <a:xfrm>
            <a:off x="147682" y="1098929"/>
            <a:ext cx="5397500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>
                <a:latin typeface="+mj-lt"/>
              </a:rPr>
              <a:t>c)  </a:t>
            </a:r>
            <a:r>
              <a:rPr lang="vi-VN" sz="3333" smtClean="0">
                <a:latin typeface="+mj-lt"/>
              </a:rPr>
              <a:t>3</a:t>
            </a:r>
            <a:r>
              <a:rPr lang="vi-VN" sz="3333" baseline="30000" smtClean="0">
                <a:latin typeface="+mj-lt"/>
              </a:rPr>
              <a:t>2</a:t>
            </a:r>
            <a:r>
              <a:rPr lang="vi-VN" sz="3333" smtClean="0">
                <a:latin typeface="+mj-lt"/>
              </a:rPr>
              <a:t>.( </a:t>
            </a:r>
            <a:r>
              <a:rPr lang="vi-VN" sz="3333">
                <a:latin typeface="+mj-lt"/>
              </a:rPr>
              <a:t>12-7)  - x = 3</a:t>
            </a:r>
            <a:r>
              <a:rPr lang="vi-VN" sz="3333" baseline="30000">
                <a:latin typeface="+mj-lt"/>
              </a:rPr>
              <a:t>2 </a:t>
            </a:r>
            <a:r>
              <a:rPr lang="vi-VN" sz="3333">
                <a:latin typeface="+mj-lt"/>
              </a:rPr>
              <a:t>+ 7</a:t>
            </a:r>
            <a:endParaRPr lang="en-US" sz="3333" baseline="3000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4082" y="698082"/>
            <a:ext cx="6705600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>
                <a:latin typeface="+mj-lt"/>
              </a:rPr>
              <a:t>d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)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 3</a:t>
            </a:r>
            <a:r>
              <a:rPr lang="vi-VN" sz="3333" baseline="3000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+21 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- (4+3!) x =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5.2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!</a:t>
            </a:r>
            <a:endParaRPr lang="en-US" sz="3333" baseline="30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7395" y="1507696"/>
            <a:ext cx="3731988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latin typeface="+mj-lt"/>
              </a:rPr>
              <a:t> 3</a:t>
            </a:r>
            <a:r>
              <a:rPr lang="vi-VN" sz="3333" baseline="30000" smtClean="0">
                <a:latin typeface="+mj-lt"/>
              </a:rPr>
              <a:t>2</a:t>
            </a:r>
            <a:r>
              <a:rPr lang="vi-VN" sz="3333" smtClean="0">
                <a:latin typeface="+mj-lt"/>
              </a:rPr>
              <a:t>.( 5)  </a:t>
            </a:r>
            <a:r>
              <a:rPr lang="vi-VN" sz="3333">
                <a:latin typeface="+mj-lt"/>
              </a:rPr>
              <a:t>- x = 3</a:t>
            </a:r>
            <a:r>
              <a:rPr lang="vi-VN" sz="3333" baseline="30000">
                <a:latin typeface="+mj-lt"/>
              </a:rPr>
              <a:t>2 </a:t>
            </a:r>
            <a:r>
              <a:rPr lang="vi-VN" sz="3333">
                <a:latin typeface="+mj-lt"/>
              </a:rPr>
              <a:t>+ 7</a:t>
            </a:r>
            <a:endParaRPr lang="en-US" sz="3333" baseline="3000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04306" y="2001371"/>
            <a:ext cx="3731988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latin typeface="+mj-lt"/>
              </a:rPr>
              <a:t>9.5- </a:t>
            </a:r>
            <a:r>
              <a:rPr lang="vi-VN" sz="3333">
                <a:latin typeface="+mj-lt"/>
              </a:rPr>
              <a:t>x = </a:t>
            </a:r>
            <a:r>
              <a:rPr lang="vi-VN" sz="3333" smtClean="0">
                <a:latin typeface="+mj-lt"/>
              </a:rPr>
              <a:t>9</a:t>
            </a:r>
            <a:r>
              <a:rPr lang="vi-VN" sz="3333" baseline="30000" smtClean="0">
                <a:latin typeface="+mj-lt"/>
              </a:rPr>
              <a:t> </a:t>
            </a:r>
            <a:r>
              <a:rPr lang="vi-VN" sz="3333">
                <a:latin typeface="+mj-lt"/>
              </a:rPr>
              <a:t>+ 7</a:t>
            </a:r>
            <a:endParaRPr lang="en-US" sz="3333" baseline="3000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13194" y="2471102"/>
            <a:ext cx="3731988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latin typeface="+mj-lt"/>
              </a:rPr>
              <a:t> 45- </a:t>
            </a:r>
            <a:r>
              <a:rPr lang="vi-VN" sz="3333">
                <a:latin typeface="+mj-lt"/>
              </a:rPr>
              <a:t>x = </a:t>
            </a:r>
            <a:r>
              <a:rPr lang="vi-VN" sz="3333" smtClean="0">
                <a:latin typeface="+mj-lt"/>
              </a:rPr>
              <a:t>16</a:t>
            </a:r>
            <a:endParaRPr lang="en-US" sz="3333" baseline="3000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04306" y="3076332"/>
            <a:ext cx="3731988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latin typeface="+mj-lt"/>
              </a:rPr>
              <a:t> x </a:t>
            </a:r>
            <a:r>
              <a:rPr lang="vi-VN" sz="3333">
                <a:latin typeface="+mj-lt"/>
              </a:rPr>
              <a:t>= </a:t>
            </a:r>
            <a:r>
              <a:rPr lang="vi-VN" sz="3333" smtClean="0">
                <a:latin typeface="+mj-lt"/>
              </a:rPr>
              <a:t>45-16</a:t>
            </a:r>
            <a:endParaRPr lang="en-US" sz="3333" baseline="3000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04306" y="3681562"/>
            <a:ext cx="3731988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latin typeface="+mj-lt"/>
              </a:rPr>
              <a:t> x </a:t>
            </a:r>
            <a:r>
              <a:rPr lang="vi-VN" sz="3333">
                <a:latin typeface="+mj-lt"/>
              </a:rPr>
              <a:t>= </a:t>
            </a:r>
            <a:r>
              <a:rPr lang="vi-VN" sz="3333" smtClean="0">
                <a:latin typeface="+mj-lt"/>
              </a:rPr>
              <a:t>29</a:t>
            </a:r>
            <a:endParaRPr lang="en-US" sz="3333" baseline="3000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95300" y="4286792"/>
            <a:ext cx="3731988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latin typeface="+mj-lt"/>
              </a:rPr>
              <a:t>Vậy x </a:t>
            </a:r>
            <a:r>
              <a:rPr lang="vi-VN" sz="3333">
                <a:latin typeface="+mj-lt"/>
              </a:rPr>
              <a:t>= </a:t>
            </a:r>
            <a:r>
              <a:rPr lang="vi-VN" sz="3333" smtClean="0">
                <a:latin typeface="+mj-lt"/>
              </a:rPr>
              <a:t>29</a:t>
            </a:r>
            <a:endParaRPr lang="en-US" sz="3333" baseline="3000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69659" y="1243738"/>
            <a:ext cx="6705600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vi-VN" sz="3333" baseline="3000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 + 21</a:t>
            </a:r>
            <a:r>
              <a:rPr lang="vi-VN" sz="3333" baseline="3000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– (4+6).x   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=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5.2</a:t>
            </a:r>
            <a:endParaRPr lang="en-US" sz="3333" baseline="30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13205" y="1746723"/>
            <a:ext cx="6705600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solidFill>
                  <a:srgbClr val="FF0000"/>
                </a:solidFill>
                <a:latin typeface="+mj-lt"/>
              </a:rPr>
              <a:t>9 + 21</a:t>
            </a:r>
            <a:r>
              <a:rPr lang="vi-VN" sz="3333" baseline="3000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– (10).x   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=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10</a:t>
            </a:r>
            <a:endParaRPr lang="en-US" sz="3333" baseline="30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22093" y="2345269"/>
            <a:ext cx="3366227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solidFill>
                  <a:srgbClr val="FF0000"/>
                </a:solidFill>
                <a:latin typeface="+mj-lt"/>
              </a:rPr>
              <a:t>30– 10.x   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=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10</a:t>
            </a:r>
            <a:endParaRPr lang="en-US" sz="3333" baseline="30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40105" y="2815357"/>
            <a:ext cx="3366227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solidFill>
                  <a:srgbClr val="FF0000"/>
                </a:solidFill>
                <a:latin typeface="+mj-lt"/>
              </a:rPr>
              <a:t>10.x   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=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30-10</a:t>
            </a:r>
            <a:endParaRPr lang="en-US" sz="3333" baseline="30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22540" y="3378947"/>
            <a:ext cx="3366227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solidFill>
                  <a:srgbClr val="FF0000"/>
                </a:solidFill>
                <a:latin typeface="+mj-lt"/>
              </a:rPr>
              <a:t>10.x   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=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20</a:t>
            </a:r>
            <a:endParaRPr lang="en-US" sz="3333" baseline="30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22539" y="3940655"/>
            <a:ext cx="3366227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solidFill>
                  <a:srgbClr val="FF0000"/>
                </a:solidFill>
                <a:latin typeface="+mj-lt"/>
              </a:rPr>
              <a:t>x   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=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20:10</a:t>
            </a:r>
            <a:endParaRPr lang="en-US" sz="3333" baseline="30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40104" y="4530946"/>
            <a:ext cx="3366227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solidFill>
                  <a:srgbClr val="FF0000"/>
                </a:solidFill>
                <a:latin typeface="+mj-lt"/>
              </a:rPr>
              <a:t>x   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=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2</a:t>
            </a:r>
            <a:endParaRPr lang="en-US" sz="3333" baseline="30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22538" y="5233426"/>
            <a:ext cx="3366227" cy="60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333" smtClean="0">
                <a:solidFill>
                  <a:srgbClr val="FF0000"/>
                </a:solidFill>
                <a:latin typeface="+mj-lt"/>
              </a:rPr>
              <a:t>Vậy: x   </a:t>
            </a:r>
            <a:r>
              <a:rPr lang="vi-VN" sz="3333">
                <a:solidFill>
                  <a:srgbClr val="FF0000"/>
                </a:solidFill>
                <a:latin typeface="+mj-lt"/>
              </a:rPr>
              <a:t>= </a:t>
            </a:r>
            <a:r>
              <a:rPr lang="vi-VN" sz="3333" smtClean="0">
                <a:solidFill>
                  <a:srgbClr val="FF0000"/>
                </a:solidFill>
                <a:latin typeface="+mj-lt"/>
              </a:rPr>
              <a:t>2</a:t>
            </a:r>
            <a:endParaRPr lang="en-US" sz="3333" baseline="3000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395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163" y="3769131"/>
            <a:ext cx="1086500" cy="11829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938" y="4515854"/>
            <a:ext cx="812889" cy="8850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79" y="5130389"/>
            <a:ext cx="520391" cy="566575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832636" y="199870"/>
            <a:ext cx="10526728" cy="160459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vi-VN" sz="3167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0220" y="1949346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15267021908 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Cloud 39"/>
          <p:cNvSpPr/>
          <p:nvPr/>
        </p:nvSpPr>
        <p:spPr>
          <a:xfrm>
            <a:off x="-683345" y="4902196"/>
            <a:ext cx="567114" cy="34921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1" name="Cloud 40"/>
          <p:cNvSpPr/>
          <p:nvPr/>
        </p:nvSpPr>
        <p:spPr>
          <a:xfrm>
            <a:off x="13632601" y="4702500"/>
            <a:ext cx="891420" cy="54890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130615" y="1953535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15267210908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110220" y="2838519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Arial" panose="020B0604020202020204" pitchFamily="34" charset="0"/>
              </a:rPr>
              <a:t>C.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1520067021908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30615" y="2842708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157670210908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11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85"/>
          <a:stretch/>
        </p:blipFill>
        <p:spPr>
          <a:xfrm>
            <a:off x="5131882" y="1974822"/>
            <a:ext cx="885137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1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2"/>
          <a:stretch/>
        </p:blipFill>
        <p:spPr>
          <a:xfrm>
            <a:off x="5212483" y="2871882"/>
            <a:ext cx="804536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883480"/>
            <a:ext cx="804742" cy="70719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1994792"/>
            <a:ext cx="804742" cy="707197"/>
          </a:xfrm>
          <a:prstGeom prst="rect">
            <a:avLst/>
          </a:prstGeom>
        </p:spPr>
      </p:pic>
      <p:sp>
        <p:nvSpPr>
          <p:cNvPr id="18" name="Date Placeholder 1"/>
          <p:cNvSpPr>
            <a:spLocks noGrp="1"/>
          </p:cNvSpPr>
          <p:nvPr>
            <p:ph type="dt" sz="half" idx="10"/>
          </p:nvPr>
        </p:nvSpPr>
        <p:spPr>
          <a:xfrm>
            <a:off x="10785516" y="6398113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163" y="3769131"/>
            <a:ext cx="1086500" cy="11829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938" y="4515854"/>
            <a:ext cx="812889" cy="8850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79" y="5130389"/>
            <a:ext cx="520391" cy="566575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832636" y="199870"/>
            <a:ext cx="10526728" cy="160459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1 516 725 </a:t>
            </a:r>
            <a:endParaRPr lang="vi-VN" sz="3167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0220" y="1949346"/>
            <a:ext cx="52098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 = {1; 5; 6; 7; 2; 5} 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Cloud 39"/>
          <p:cNvSpPr/>
          <p:nvPr/>
        </p:nvSpPr>
        <p:spPr>
          <a:xfrm>
            <a:off x="-683345" y="4902196"/>
            <a:ext cx="567114" cy="34921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1" name="Cloud 40"/>
          <p:cNvSpPr/>
          <p:nvPr/>
        </p:nvSpPr>
        <p:spPr>
          <a:xfrm>
            <a:off x="13632601" y="4702500"/>
            <a:ext cx="891420" cy="54890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695390" y="1953535"/>
            <a:ext cx="5084233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 = {1; 5; 6; 7 ;2}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110220" y="2838519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endParaRPr lang="en-US" sz="3167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Arial" panose="020B0604020202020204" pitchFamily="34" charset="0"/>
              </a:rPr>
              <a:t>C. </a:t>
            </a:r>
            <a:r>
              <a:rPr lang="en-US" sz="3167" dirty="0">
                <a:solidFill>
                  <a:prstClr val="black"/>
                </a:solidFill>
                <a:latin typeface="Arial" panose="020B0604020202020204" pitchFamily="34" charset="0"/>
              </a:rPr>
              <a:t>P = {1, 5, 6, 7, 2}</a:t>
            </a:r>
            <a:endParaRPr lang="vi-VN" sz="3167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vi-VN" sz="3167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695391" y="2842708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 = {1, 5, 6, 7, 2, 5} 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296" y="1974822"/>
            <a:ext cx="805722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1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2"/>
          <a:stretch/>
        </p:blipFill>
        <p:spPr>
          <a:xfrm>
            <a:off x="5212483" y="2871882"/>
            <a:ext cx="804536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48" y="2856586"/>
            <a:ext cx="804742" cy="70719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026494"/>
            <a:ext cx="804742" cy="64379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0375425" y="6481484"/>
            <a:ext cx="1726928" cy="3231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>
            <a:spAutoFit/>
          </a:bodyPr>
          <a:lstStyle/>
          <a:p>
            <a:endParaRPr lang="en-US" sz="1500" dirty="0"/>
          </a:p>
        </p:txBody>
      </p:sp>
      <p:sp>
        <p:nvSpPr>
          <p:cNvPr id="19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81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163" y="3769131"/>
            <a:ext cx="1086500" cy="11829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938" y="4515854"/>
            <a:ext cx="812889" cy="8850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79" y="5130389"/>
            <a:ext cx="520391" cy="566575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832636" y="199870"/>
            <a:ext cx="10526728" cy="160459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19 254,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 so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0220" y="1949346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Cloud 39"/>
          <p:cNvSpPr/>
          <p:nvPr/>
        </p:nvSpPr>
        <p:spPr>
          <a:xfrm>
            <a:off x="-683345" y="4902196"/>
            <a:ext cx="567114" cy="34921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1" name="Cloud 40"/>
          <p:cNvSpPr/>
          <p:nvPr/>
        </p:nvSpPr>
        <p:spPr>
          <a:xfrm>
            <a:off x="13632601" y="4702500"/>
            <a:ext cx="891420" cy="54890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130615" y="1953535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110220" y="2838519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500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30615" y="2842708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11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85"/>
          <a:stretch/>
        </p:blipFill>
        <p:spPr>
          <a:xfrm>
            <a:off x="5131882" y="1974822"/>
            <a:ext cx="885137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1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2"/>
          <a:stretch/>
        </p:blipFill>
        <p:spPr>
          <a:xfrm>
            <a:off x="5212483" y="2871882"/>
            <a:ext cx="804536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883480"/>
            <a:ext cx="804742" cy="70719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1994792"/>
            <a:ext cx="804742" cy="70719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361978" y="6521824"/>
            <a:ext cx="1726928" cy="3231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>
            <a:spAutoFit/>
          </a:bodyPr>
          <a:lstStyle/>
          <a:p>
            <a:endParaRPr lang="en-US" sz="1500" dirty="0"/>
          </a:p>
        </p:txBody>
      </p:sp>
      <p:sp>
        <p:nvSpPr>
          <p:cNvPr id="19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09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4163" y="3769131"/>
            <a:ext cx="1086500" cy="11829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938" y="4515854"/>
            <a:ext cx="812889" cy="8850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79" y="5130389"/>
            <a:ext cx="520391" cy="566575"/>
          </a:xfrm>
          <a:prstGeom prst="rect">
            <a:avLst/>
          </a:prstGeom>
        </p:spPr>
      </p:pic>
      <p:sp>
        <p:nvSpPr>
          <p:cNvPr id="4" name="Snip Diagonal Corner Rectangle 3"/>
          <p:cNvSpPr/>
          <p:nvPr/>
        </p:nvSpPr>
        <p:spPr>
          <a:xfrm>
            <a:off x="832636" y="199870"/>
            <a:ext cx="10526728" cy="160459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67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0220" y="1949346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 = {0;1; 2; 3; 4; 5}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Cloud 39"/>
          <p:cNvSpPr/>
          <p:nvPr/>
        </p:nvSpPr>
        <p:spPr>
          <a:xfrm>
            <a:off x="-683345" y="4902196"/>
            <a:ext cx="567114" cy="34921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1" name="Cloud 40"/>
          <p:cNvSpPr/>
          <p:nvPr/>
        </p:nvSpPr>
        <p:spPr>
          <a:xfrm>
            <a:off x="13632601" y="4702500"/>
            <a:ext cx="891420" cy="54890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vi-VN" sz="15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130615" y="1953535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 = {1; 2; 3; 4; 5}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110220" y="2838519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 = {0;1; 2; 3; 4; 5; 6}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30615" y="2842708"/>
            <a:ext cx="4906798" cy="77081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defRPr/>
            </a:pPr>
            <a:r>
              <a:rPr lang="vi-VN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167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 = {1; 2; 3; 4; 5; 6}</a:t>
            </a:r>
            <a:endParaRPr lang="vi-VN" sz="3167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296" y="1974822"/>
            <a:ext cx="805722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483" y="2902112"/>
            <a:ext cx="804536" cy="64362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71" y="2883480"/>
            <a:ext cx="804742" cy="70719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821" y="2026494"/>
            <a:ext cx="732592" cy="643793"/>
          </a:xfrm>
          <a:prstGeom prst="rect">
            <a:avLst/>
          </a:prstGeom>
        </p:spPr>
      </p:pic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632573" y="551331"/>
          <a:ext cx="2458945" cy="484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4" imgW="1307880" imgH="228600" progId="Equation.DSMT4">
                  <p:embed/>
                </p:oleObj>
              </mc:Choice>
              <mc:Fallback>
                <p:oleObj name="Equation" r:id="rId14" imgW="1307880" imgH="2286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573" y="551331"/>
                        <a:ext cx="2458945" cy="4840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Date Placeholder 1"/>
          <p:cNvSpPr>
            <a:spLocks noGrp="1"/>
          </p:cNvSpPr>
          <p:nvPr>
            <p:ph type="dt" sz="half" idx="10"/>
          </p:nvPr>
        </p:nvSpPr>
        <p:spPr>
          <a:xfrm>
            <a:off x="11039801" y="6353340"/>
            <a:ext cx="795147" cy="367132"/>
          </a:xfrm>
        </p:spPr>
        <p:txBody>
          <a:bodyPr/>
          <a:lstStyle/>
          <a:p>
            <a:fld id="{DA76B2C2-58F2-45D4-B811-9BFE3BF6A5BB}" type="datetime10">
              <a:rPr lang="en-US" sz="1800" smtClean="0">
                <a:solidFill>
                  <a:srgbClr val="C00000"/>
                </a:solidFill>
              </a:rPr>
              <a:t>08:46</a:t>
            </a:fld>
            <a:endParaRPr lang="en-US" sz="1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98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8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1296</Words>
  <Application>Microsoft Office PowerPoint</Application>
  <PresentationFormat>Widescreen</PresentationFormat>
  <Paragraphs>212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Bài 1: Viết các tích sau dưới dạng lũy thừa của 1 số tự nhiên:  </vt:lpstr>
      <vt:lpstr>Bài 2: Tìm số tự nhiên  x biết: a) x3 = 27 b) x2023 =1</vt:lpstr>
      <vt:lpstr>Bài 2: Tìm số tự nhiên  x biết: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Hướng dẫn về nhà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27</cp:revision>
  <dcterms:created xsi:type="dcterms:W3CDTF">2023-09-21T17:37:37Z</dcterms:created>
  <dcterms:modified xsi:type="dcterms:W3CDTF">2023-09-26T01:46:41Z</dcterms:modified>
</cp:coreProperties>
</file>