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94" r:id="rId3"/>
    <p:sldId id="295" r:id="rId4"/>
    <p:sldId id="324" r:id="rId5"/>
    <p:sldId id="297" r:id="rId6"/>
    <p:sldId id="298" r:id="rId7"/>
    <p:sldId id="299" r:id="rId8"/>
    <p:sldId id="321" r:id="rId9"/>
    <p:sldId id="322" r:id="rId10"/>
    <p:sldId id="323" r:id="rId11"/>
    <p:sldId id="320" r:id="rId12"/>
    <p:sldId id="300" r:id="rId13"/>
    <p:sldId id="301" r:id="rId14"/>
    <p:sldId id="304" r:id="rId15"/>
    <p:sldId id="305" r:id="rId16"/>
    <p:sldId id="306" r:id="rId17"/>
    <p:sldId id="303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4042"/>
    <a:srgbClr val="DDB901"/>
    <a:srgbClr val="206316"/>
    <a:srgbClr val="FFFFFF"/>
    <a:srgbClr val="04B4D3"/>
    <a:srgbClr val="005C2A"/>
    <a:srgbClr val="008A3E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58F9-79AE-45A3-81EC-E65C25EAE7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8108-B2B6-4ECF-8312-DD20DC1F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DD9B-18DB-4D76-96DE-9C3FCEA1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DC414-5819-4CB5-A469-413AA47D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61CC-968B-4F46-BC4A-4D802F4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62CA-4E7C-4839-80E6-9805365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06B2-26DF-4DC9-B442-AD6E0259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101E-0045-4FE9-BAF9-95B8084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FDDF4-0188-452E-B324-5BA80173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59B8-D301-4CD1-9361-C260393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9283-19B9-4899-AF09-2A37FFBF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C217-44A9-4544-96DB-EF2BAF1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E284A-F3AD-44A7-984F-83B411DEE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4694E-25FC-4C36-9072-929B26D2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046D-9A65-4B56-B551-4F7FF7A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2538-CC2D-4C90-A9EA-0E72A3D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A654-1A78-4163-A89D-D1563F0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8B12-FC18-498E-ADAB-D8797AA7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89C6-C3EE-4489-8E63-195FBBF2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6F6B-F121-47C6-BD1F-9ED58E10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F92E-5278-4CD9-A76E-8004805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FC14-BD4D-4F29-94FB-9ACAD58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4651-6907-4758-9173-3A8206E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49D3-66A9-46C4-A583-2BDD1DC71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99D0A-4ADB-4359-8869-DA001162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861AF-F57C-45C0-AD9A-CC04E02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B74A-F18E-4E62-B74A-C00ED455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CD32-CC78-42C9-9772-CB24D86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1E76-1C70-4E1D-A34F-A1E94B03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9945-805D-4694-B686-8A4AD82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4216-4CF6-4024-9E6E-6EB014B2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CABA-7FD3-4C47-ADF7-07F0C976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2A97-6FA7-463E-9DC2-7BF62334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BA194-060A-4665-B2B1-6F258CA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AD093-4F25-46A8-9C51-F7EE0A7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39807-2DF6-4CE4-8C48-88928A5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1A1-7857-4CF2-96FD-CFD4BA3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2C9B-28EE-4D5C-B60C-C5FE16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3D791-EEBC-4318-84DC-01E24A4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03173-2274-4E87-ACAC-19902C0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F22B3-CF7D-475D-B470-47D7E7E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86459-5685-4ECC-994C-BBBB4F4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B55DA-4464-4BEC-9EA3-458F1C6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C259-2725-4BDE-B8F7-5E99348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12F-D132-4028-8446-634238FD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2FB93-378C-4A0C-8C54-E07A877A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F9BE-FC2A-468B-A2FD-496B1D9C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255F-B97E-4032-8423-43EEA0A5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2E129-6BAF-436B-94D0-6A449217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EDEB-3093-4CFB-9105-C1B3EBFA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6EA1-AEF1-40E3-975A-100D8F0F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0A34E-A0CA-4E94-91FE-16786F3A3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C2589-2D40-45B0-80EE-CD58438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1497E-405E-4EEF-B0CD-FA38307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E0EA4-47C8-4ACD-93DF-E0034804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31C0D-06B4-4903-895B-3E0D05E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9352-2D2E-42DA-8A8A-7FA5D8C0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D4C0-DB50-4D86-8080-E57BD2B4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9C2D-AB6D-471E-A334-BA654DB1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E461-12CE-4B89-A9C2-EDE8E99B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slide" Target="slide9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ngộ nghĩnh [NEW] - Cẩm Nang Tiếng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397726" y="1019720"/>
            <a:ext cx="890886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vi-V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94189"/>
              </p:ext>
            </p:extLst>
          </p:nvPr>
        </p:nvGraphicFramePr>
        <p:xfrm>
          <a:off x="378824" y="274317"/>
          <a:ext cx="11547566" cy="624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65">
                  <a:extLst>
                    <a:ext uri="{9D8B030D-6E8A-4147-A177-3AD203B41FA5}">
                      <a16:colId xmlns:a16="http://schemas.microsoft.com/office/drawing/2014/main" val="4280554141"/>
                    </a:ext>
                  </a:extLst>
                </a:gridCol>
                <a:gridCol w="2859509">
                  <a:extLst>
                    <a:ext uri="{9D8B030D-6E8A-4147-A177-3AD203B41FA5}">
                      <a16:colId xmlns:a16="http://schemas.microsoft.com/office/drawing/2014/main" val="2201425693"/>
                    </a:ext>
                  </a:extLst>
                </a:gridCol>
                <a:gridCol w="1498460">
                  <a:extLst>
                    <a:ext uri="{9D8B030D-6E8A-4147-A177-3AD203B41FA5}">
                      <a16:colId xmlns:a16="http://schemas.microsoft.com/office/drawing/2014/main" val="1487666300"/>
                    </a:ext>
                  </a:extLst>
                </a:gridCol>
                <a:gridCol w="2850216">
                  <a:extLst>
                    <a:ext uri="{9D8B030D-6E8A-4147-A177-3AD203B41FA5}">
                      <a16:colId xmlns:a16="http://schemas.microsoft.com/office/drawing/2014/main" val="1674142122"/>
                    </a:ext>
                  </a:extLst>
                </a:gridCol>
                <a:gridCol w="2850216">
                  <a:extLst>
                    <a:ext uri="{9D8B030D-6E8A-4147-A177-3AD203B41FA5}">
                      <a16:colId xmlns:a16="http://schemas.microsoft.com/office/drawing/2014/main" val="358603965"/>
                    </a:ext>
                  </a:extLst>
                </a:gridCol>
              </a:tblGrid>
              <a:tr h="661572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11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Sodium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Na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23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47458"/>
                  </a:ext>
                </a:extLst>
              </a:tr>
              <a:tr h="540214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12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Magnesium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Mg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24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413751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13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Aluminium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Al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27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46400"/>
                  </a:ext>
                </a:extLst>
              </a:tr>
              <a:tr h="661572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14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Silicon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Si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28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Silic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15528"/>
                  </a:ext>
                </a:extLst>
              </a:tr>
              <a:tr h="631651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15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Phosphorus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31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Phốt pho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39101"/>
                  </a:ext>
                </a:extLst>
              </a:tr>
              <a:tr h="661572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16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Sulfur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32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Lưu huỳnh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21624"/>
                  </a:ext>
                </a:extLst>
              </a:tr>
              <a:tr h="661572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17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Chlorine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Cl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35,5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772"/>
                  </a:ext>
                </a:extLst>
              </a:tr>
              <a:tr h="661572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18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Argon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Ar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40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Agon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4057"/>
                  </a:ext>
                </a:extLst>
              </a:tr>
              <a:tr h="661572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19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Potassium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39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7232"/>
                  </a:ext>
                </a:extLst>
              </a:tr>
              <a:tr h="588064">
                <a:tc>
                  <a:txBody>
                    <a:bodyPr/>
                    <a:lstStyle/>
                    <a:p>
                      <a:r>
                        <a:rPr lang="vi-VN" sz="2800" smtClean="0">
                          <a:solidFill>
                            <a:srgbClr val="FF0000"/>
                          </a:solidFill>
                          <a:latin typeface="+mj-lt"/>
                        </a:rPr>
                        <a:t>20</a:t>
                      </a:r>
                      <a:endParaRPr lang="en-US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Calcium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Ca</a:t>
                      </a:r>
                      <a:endParaRPr lang="en-US" sz="28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smtClean="0">
                          <a:solidFill>
                            <a:schemeClr val="bg1"/>
                          </a:solidFill>
                          <a:latin typeface="+mj-lt"/>
                        </a:rPr>
                        <a:t>40</a:t>
                      </a:r>
                      <a:endParaRPr lang="en-US" sz="28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80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4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ý thuyết Khoa học tự nhiên 7 Bài 3: Nguyên tố hóa học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" y="0"/>
            <a:ext cx="11808823" cy="70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849086" y="714375"/>
            <a:ext cx="1042416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 </a:t>
            </a:r>
            <a:r>
              <a:rPr lang="en-US" altLang="en-US" sz="3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SGK -21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30926" y="95794"/>
            <a:ext cx="114691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36270"/>
              </p:ext>
            </p:extLst>
          </p:nvPr>
        </p:nvGraphicFramePr>
        <p:xfrm>
          <a:off x="487680" y="717844"/>
          <a:ext cx="11530149" cy="612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(IUPAC)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pPr algn="ctr"/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ình nền Powerpoint đẹ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5843" name="Picture 4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5869" y="1446984"/>
            <a:ext cx="11900262" cy="3071813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coca,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595689" y="2857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!!!!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Cây lớn lên nh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0"/>
            <a:ext cx="584562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87384" y="4552993"/>
            <a:ext cx="864380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0+ hình nền powerpoint về môi trường cực chất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065293" y="2279878"/>
            <a:ext cx="78755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96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44136" y="1848854"/>
            <a:ext cx="11652069" cy="373948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4663"/>
              </a:lnSpc>
              <a:spcBef>
                <a:spcPct val="0"/>
              </a:spcBef>
              <a:buNone/>
            </a:pP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ứng với một câu hỏi. Bạn nào giơ tay trước sẽ được quyền chọn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mình, sau khi chọn nếu trả lời đúng người chơi sẽ nhận được một phần qùa. 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663"/>
              </a:lnSpc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0811" y="75196"/>
            <a:ext cx="5333642" cy="1231102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ẨN</a:t>
            </a:r>
          </a:p>
        </p:txBody>
      </p:sp>
      <p:pic>
        <p:nvPicPr>
          <p:cNvPr id="3482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85725"/>
            <a:ext cx="66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669925"/>
            <a:ext cx="66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-65088"/>
            <a:ext cx="66040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669925"/>
            <a:ext cx="66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93800"/>
            <a:ext cx="670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4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1579419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55453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9419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733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 tố hóa học fluorine có kí hiệu là :</a:t>
            </a:r>
            <a:endParaRPr lang="en-US" sz="3733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579419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endParaRPr lang="en-US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811819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47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58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9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81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92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03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14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25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25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6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là kí hiệu hóa học của nguyên tố nào sau đây ?</a:t>
            </a:r>
            <a:endParaRPr lang="en-US" sz="4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572253" y="3143248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Potassium ( Kali)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2000221" y="3143248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Top 123+] Hình nền Powerpoint “ĐẸP NHỨC NÁCH”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603" name="Picture 3" descr="C:\Users\Admin\Picture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7937"/>
            <a:ext cx="118175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61703" y="1123814"/>
            <a:ext cx="1081604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CÂU HỎI 3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Sodium có kí hiệu hóa học là :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52502"/>
            <a:ext cx="3810000" cy="987697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</a:p>
          <a:p>
            <a:pPr algn="ctr"/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Hemoglobin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(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( iron)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5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 khoáng của nguyên tố hóa học nào là thành phần quan trọng của xương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6381751" y="3047997"/>
            <a:ext cx="4230829" cy="1111251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Magnesium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Mg)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2095472" y="3047997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Calcium( Ca)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6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nitrogen có kí hiệu hóa học là :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7</a:t>
            </a:r>
          </a:p>
          <a:p>
            <a:pPr algn="ctr"/>
            <a:r>
              <a:rPr lang="en-US" sz="373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sau đây có kí hiệu không xuất phát tên gọi theo IUPAC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8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nay có tất cả bao nhiêu nguyên tố hóa học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 nguyên tố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70"/>
            <a:ext cx="1199170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95751" y="61083"/>
            <a:ext cx="5643563" cy="714375"/>
          </a:xfrm>
          <a:prstGeom prst="round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4375" y="903666"/>
            <a:ext cx="1020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4375" y="1840437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8" name="AutoShape 2" descr="bảng nguyên tố hóa họ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9155" name="Picture 3" descr="C:\Users\Admin\Pictures\bang-tuan-hoan-co-bao-nhieu-nguyen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2364312"/>
            <a:ext cx="12070080" cy="44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ÊN CÁC NGUYÊN TỐ HÓA HỌC THEO DANH PHÁP IUPAC - CÔ PHAN THẢO [27]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" y="0"/>
            <a:ext cx="6278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688319" y="824049"/>
            <a:ext cx="52119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alt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3" y="195944"/>
            <a:ext cx="7471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/>
              <a:t>Tên gọi và ký hiệu hóa học của nguyên tố được ghi như thế nào?</a:t>
            </a:r>
            <a:endParaRPr lang="en-US" sz="3200"/>
          </a:p>
        </p:txBody>
      </p:sp>
      <p:pic>
        <p:nvPicPr>
          <p:cNvPr id="3" name="Picture 2" descr="C:\Users\Public\Pictures\Sample Pictures\Captur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6" y="1273162"/>
            <a:ext cx="9692640" cy="54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Cách nhận biết kim loại đồng chính xác nhất trong 5 Phú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AutoShape 4" descr="Giá kim loại đồng thế giới hôm nay 05/07/2022 bao nhiêu tiền 1kg?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AutoShape 6" descr="Kim Loại Đồng Để Làm Gì? 3 Ngành Dùng Nhiều Kim Loại Đồng Nhất Là?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AutoShape 8" descr="Sắt là gì? Ứng dụng và vai trò của kim loại sắt trong đời sống - Phế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8" name="Picture 9" descr="C:\Users\Admin\Pictures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523221"/>
            <a:ext cx="5164182" cy="31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C:\Users\Admin\Pictures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7937"/>
            <a:ext cx="4540432" cy="44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C:\Users\Admin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8" y="3686176"/>
            <a:ext cx="5442856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2309814" y="1"/>
            <a:ext cx="271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7275604" y="7937"/>
            <a:ext cx="271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2309813" y="6334780"/>
            <a:ext cx="271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ublic\Pictures\Sample Pictures\Captur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50+ Hình nền Powerpoint ngộ nghĩnh, đáng yêu nhất - Phụ Kiện MacBook Chính 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be 2"/>
          <p:cNvSpPr/>
          <p:nvPr/>
        </p:nvSpPr>
        <p:spPr>
          <a:xfrm>
            <a:off x="2738438" y="1428751"/>
            <a:ext cx="2857500" cy="271462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" name="Cube 3"/>
          <p:cNvSpPr/>
          <p:nvPr/>
        </p:nvSpPr>
        <p:spPr>
          <a:xfrm>
            <a:off x="6881813" y="1428751"/>
            <a:ext cx="2857500" cy="2714625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9876" y="2000250"/>
            <a:ext cx="2143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orine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1814" y="2071689"/>
            <a:ext cx="21431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056709" y="4310744"/>
            <a:ext cx="6325416" cy="2098766"/>
          </a:xfrm>
          <a:prstGeom prst="cloudCallout">
            <a:avLst>
              <a:gd name="adj1" fmla="val -20662"/>
              <a:gd name="adj2" fmla="val -924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0" y="4857750"/>
            <a:ext cx="5143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39342"/>
              </p:ext>
            </p:extLst>
          </p:nvPr>
        </p:nvGraphicFramePr>
        <p:xfrm>
          <a:off x="1047508" y="584261"/>
          <a:ext cx="9723586" cy="552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158">
                  <a:extLst>
                    <a:ext uri="{9D8B030D-6E8A-4147-A177-3AD203B41FA5}">
                      <a16:colId xmlns:a16="http://schemas.microsoft.com/office/drawing/2014/main" val="3599412462"/>
                    </a:ext>
                  </a:extLst>
                </a:gridCol>
                <a:gridCol w="1790881">
                  <a:extLst>
                    <a:ext uri="{9D8B030D-6E8A-4147-A177-3AD203B41FA5}">
                      <a16:colId xmlns:a16="http://schemas.microsoft.com/office/drawing/2014/main" val="1435568334"/>
                    </a:ext>
                  </a:extLst>
                </a:gridCol>
                <a:gridCol w="4343547">
                  <a:extLst>
                    <a:ext uri="{9D8B030D-6E8A-4147-A177-3AD203B41FA5}">
                      <a16:colId xmlns:a16="http://schemas.microsoft.com/office/drawing/2014/main" val="3992423359"/>
                    </a:ext>
                  </a:extLst>
                </a:gridCol>
              </a:tblGrid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có 1 chữ cái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28342"/>
                  </a:ext>
                </a:extLst>
              </a:tr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01531"/>
                  </a:ext>
                </a:extLst>
              </a:tr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913063"/>
                  </a:ext>
                </a:extLst>
              </a:tr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04755"/>
                  </a:ext>
                </a:extLst>
              </a:tr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96540"/>
                  </a:ext>
                </a:extLst>
              </a:tr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có 2 chữ cái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80715"/>
                  </a:ext>
                </a:extLst>
              </a:tr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954187"/>
                  </a:ext>
                </a:extLst>
              </a:tr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990305"/>
                  </a:ext>
                </a:extLst>
              </a:tr>
              <a:tr h="6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2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9644"/>
              </p:ext>
            </p:extLst>
          </p:nvPr>
        </p:nvGraphicFramePr>
        <p:xfrm>
          <a:off x="188261" y="42649"/>
          <a:ext cx="11161055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802">
                  <a:extLst>
                    <a:ext uri="{9D8B030D-6E8A-4147-A177-3AD203B41FA5}">
                      <a16:colId xmlns:a16="http://schemas.microsoft.com/office/drawing/2014/main" val="1421505602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286874786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420920386"/>
                    </a:ext>
                  </a:extLst>
                </a:gridCol>
                <a:gridCol w="3043645">
                  <a:extLst>
                    <a:ext uri="{9D8B030D-6E8A-4147-A177-3AD203B41FA5}">
                      <a16:colId xmlns:a16="http://schemas.microsoft.com/office/drawing/2014/main" val="708562604"/>
                    </a:ext>
                  </a:extLst>
                </a:gridCol>
                <a:gridCol w="2427385">
                  <a:extLst>
                    <a:ext uri="{9D8B030D-6E8A-4147-A177-3AD203B41FA5}">
                      <a16:colId xmlns:a16="http://schemas.microsoft.com/office/drawing/2014/main" val="2159265557"/>
                    </a:ext>
                  </a:extLst>
                </a:gridCol>
              </a:tblGrid>
              <a:tr h="413696">
                <a:tc>
                  <a:txBody>
                    <a:bodyPr/>
                    <a:lstStyle/>
                    <a:p>
                      <a:r>
                        <a:rPr lang="vi-VN" sz="2400" smtClean="0"/>
                        <a:t>Số hiệu nguyên tử  Z</a:t>
                      </a:r>
                      <a:endParaRPr lang="en-US" sz="2400"/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smtClean="0"/>
                        <a:t>Tên nguyên tố Hóa học</a:t>
                      </a:r>
                      <a:endParaRPr lang="en-US" sz="2400"/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smtClean="0"/>
                        <a:t>Ký hiệu</a:t>
                      </a:r>
                      <a:endParaRPr lang="en-US" sz="2400"/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smtClean="0"/>
                        <a:t>Khối lượng nguyên tử amu</a:t>
                      </a:r>
                      <a:endParaRPr lang="en-US" sz="2400"/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smtClean="0"/>
                        <a:t>Tên tiếng Việt</a:t>
                      </a:r>
                      <a:endParaRPr lang="en-US" sz="2400"/>
                    </a:p>
                  </a:txBody>
                  <a:tcP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53937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Hydrogen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3200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Hiđro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30380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Helium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3200">
                          <a:solidFill>
                            <a:srgbClr val="FFFF00"/>
                          </a:solidFill>
                          <a:effectLst/>
                        </a:rPr>
                        <a:t>He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Heli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09066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Lithium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3200">
                          <a:solidFill>
                            <a:srgbClr val="FFFF00"/>
                          </a:solidFill>
                          <a:effectLst/>
                        </a:rPr>
                        <a:t>Li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00582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Beryllium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3200">
                          <a:solidFill>
                            <a:srgbClr val="FFFF00"/>
                          </a:solidFill>
                          <a:effectLst/>
                        </a:rPr>
                        <a:t>Be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Beri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72873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Boron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320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89168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Carbon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Cacbon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84976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Nitrogen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72651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Oxygen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48973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Fluorine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92590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Neon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</a:rPr>
                        <a:t>Ne</a:t>
                      </a:r>
                      <a:endParaRPr lang="en-US" sz="3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46" marR="46446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3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3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3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F273F5-C010-4EE2-AE74-184C89A575DB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847</Words>
  <Application>Microsoft Office PowerPoint</Application>
  <PresentationFormat>Widescreen</PresentationFormat>
  <Paragraphs>303</Paragraphs>
  <Slides>26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GIÁO DỤC: ĐÁNH BAY COVID-19</dc:title>
  <dc:creator>Ngô Hoàng</dc:creator>
  <cp:lastModifiedBy>DELL</cp:lastModifiedBy>
  <cp:revision>108</cp:revision>
  <dcterms:created xsi:type="dcterms:W3CDTF">2020-04-09T18:31:27Z</dcterms:created>
  <dcterms:modified xsi:type="dcterms:W3CDTF">2023-09-28T00:53:11Z</dcterms:modified>
</cp:coreProperties>
</file>