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66" r:id="rId2"/>
    <p:sldId id="256" r:id="rId3"/>
    <p:sldId id="257" r:id="rId4"/>
    <p:sldId id="259" r:id="rId5"/>
    <p:sldId id="268" r:id="rId6"/>
    <p:sldId id="267" r:id="rId7"/>
    <p:sldId id="258" r:id="rId8"/>
    <p:sldId id="263" r:id="rId9"/>
    <p:sldId id="260" r:id="rId10"/>
    <p:sldId id="261" r:id="rId11"/>
    <p:sldId id="269" r:id="rId12"/>
    <p:sldId id="262" r:id="rId13"/>
    <p:sldId id="265"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342484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3308340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70758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2390658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77163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3993638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876284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178873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89736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E4EFE4-8245-434D-A58C-65C68C8F2E4C}" type="datetimeFigureOut">
              <a:rPr lang="vi-VN" smtClean="0"/>
              <a:t>30/10/2023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3576658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E4EFE4-8245-434D-A58C-65C68C8F2E4C}" type="datetimeFigureOut">
              <a:rPr lang="vi-VN" smtClean="0"/>
              <a:t>30/10/2023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386133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E4EFE4-8245-434D-A58C-65C68C8F2E4C}" type="datetimeFigureOut">
              <a:rPr lang="vi-VN" smtClean="0"/>
              <a:t>30/10/2023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2866737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E4EFE4-8245-434D-A58C-65C68C8F2E4C}" type="datetimeFigureOut">
              <a:rPr lang="vi-VN" smtClean="0"/>
              <a:t>30/10/2023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97534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E4EFE4-8245-434D-A58C-65C68C8F2E4C}" type="datetimeFigureOut">
              <a:rPr lang="vi-VN" smtClean="0"/>
              <a:t>30/10/2023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2593891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E4EFE4-8245-434D-A58C-65C68C8F2E4C}" type="datetimeFigureOut">
              <a:rPr lang="vi-VN" smtClean="0"/>
              <a:t>30/10/2023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1250242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E4EFE4-8245-434D-A58C-65C68C8F2E4C}" type="datetimeFigureOut">
              <a:rPr lang="vi-VN" smtClean="0"/>
              <a:t>30/10/2023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FE27B2B-1323-44E2-9C51-811E08797891}" type="slidenum">
              <a:rPr lang="vi-VN" smtClean="0"/>
              <a:t>‹#›</a:t>
            </a:fld>
            <a:endParaRPr lang="vi-VN"/>
          </a:p>
        </p:txBody>
      </p:sp>
    </p:spTree>
    <p:extLst>
      <p:ext uri="{BB962C8B-B14F-4D97-AF65-F5344CB8AC3E}">
        <p14:creationId xmlns:p14="http://schemas.microsoft.com/office/powerpoint/2010/main" val="53061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2E4EFE4-8245-434D-A58C-65C68C8F2E4C}" type="datetimeFigureOut">
              <a:rPr lang="vi-VN" smtClean="0"/>
              <a:t>30/10/2023</a:t>
            </a:fld>
            <a:endParaRPr lang="vi-V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FE27B2B-1323-44E2-9C51-811E08797891}" type="slidenum">
              <a:rPr lang="vi-VN" smtClean="0"/>
              <a:t>‹#›</a:t>
            </a:fld>
            <a:endParaRPr lang="vi-VN"/>
          </a:p>
        </p:txBody>
      </p:sp>
    </p:spTree>
    <p:extLst>
      <p:ext uri="{BB962C8B-B14F-4D97-AF65-F5344CB8AC3E}">
        <p14:creationId xmlns:p14="http://schemas.microsoft.com/office/powerpoint/2010/main" val="397544404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76907-57EC-6D94-FB03-80390042FC5A}"/>
              </a:ext>
            </a:extLst>
          </p:cNvPr>
          <p:cNvSpPr>
            <a:spLocks noGrp="1"/>
          </p:cNvSpPr>
          <p:nvPr>
            <p:ph type="ctrTitle"/>
          </p:nvPr>
        </p:nvSpPr>
        <p:spPr>
          <a:xfrm>
            <a:off x="1578428" y="2141067"/>
            <a:ext cx="7766936" cy="1646302"/>
          </a:xfrm>
        </p:spPr>
        <p:txBody>
          <a:bodyPr/>
          <a:lstStyle/>
          <a:p>
            <a:pPr algn="ct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ÔN TẬP GIỮA KỲ I</a:t>
            </a:r>
            <a:b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CHỦ ĐỀ 1</a:t>
            </a:r>
            <a:endParaRPr lang="vi-VN"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6AA2EB91-C6F3-737B-95BB-021B8ADE61EF}"/>
              </a:ext>
            </a:extLst>
          </p:cNvPr>
          <p:cNvSpPr/>
          <p:nvPr/>
        </p:nvSpPr>
        <p:spPr>
          <a:xfrm>
            <a:off x="1344386" y="495300"/>
            <a:ext cx="5192485" cy="849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Tiết</a:t>
            </a:r>
            <a:r>
              <a:rPr lang="en-US" sz="3200" b="1" dirty="0">
                <a:solidFill>
                  <a:srgbClr val="FF0000"/>
                </a:solidFill>
                <a:latin typeface="Times New Roman" panose="02020603050405020304" pitchFamily="18" charset="0"/>
                <a:cs typeface="Times New Roman" panose="02020603050405020304" pitchFamily="18" charset="0"/>
              </a:rPr>
              <a:t>: 33</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206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741C78F-C89A-FD82-800B-07DC8CC52C0D}"/>
              </a:ext>
            </a:extLst>
          </p:cNvPr>
          <p:cNvSpPr txBox="1"/>
          <p:nvPr/>
        </p:nvSpPr>
        <p:spPr>
          <a:xfrm>
            <a:off x="0" y="222069"/>
            <a:ext cx="11825151" cy="5509200"/>
          </a:xfrm>
          <a:prstGeom prst="rect">
            <a:avLst/>
          </a:prstGeom>
          <a:noFill/>
        </p:spPr>
        <p:txBody>
          <a:bodyPr wrap="square">
            <a:spAutoFit/>
          </a:bodyPr>
          <a:lstStyle/>
          <a:p>
            <a:pPr indent="254000">
              <a:tabLst>
                <a:tab pos="55245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14: </a:t>
            </a:r>
            <a:r>
              <a:rPr lang="en-US" sz="3200" dirty="0" err="1">
                <a:effectLst/>
                <a:latin typeface="Times New Roman" panose="02020603050405020304" pitchFamily="18" charset="0"/>
                <a:ea typeface="Segoe UI" panose="020B0502040204020203" pitchFamily="34" charset="0"/>
              </a:rPr>
              <a:t>Trong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bảng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tuần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hoàn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các</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tố</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hoá</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học</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số</a:t>
            </a:r>
            <a:r>
              <a:rPr lang="en-US" sz="3200" dirty="0">
                <a:effectLst/>
                <a:latin typeface="Times New Roman" panose="02020603050405020304" pitchFamily="18" charset="0"/>
                <a:ea typeface="Segoe UI" panose="020B0502040204020203" pitchFamily="34" charset="0"/>
              </a:rPr>
              <a:t> chu </a:t>
            </a:r>
            <a:r>
              <a:rPr lang="en-US" sz="3200" dirty="0" err="1">
                <a:effectLst/>
                <a:latin typeface="Times New Roman" panose="02020603050405020304" pitchFamily="18" charset="0"/>
                <a:ea typeface="Segoe UI" panose="020B0502040204020203" pitchFamily="34" charset="0"/>
              </a:rPr>
              <a:t>kì</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nhỏ</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và</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số</a:t>
            </a:r>
            <a:r>
              <a:rPr lang="en-US" sz="3200" dirty="0">
                <a:effectLst/>
                <a:latin typeface="Times New Roman" panose="02020603050405020304" pitchFamily="18" charset="0"/>
                <a:ea typeface="Segoe UI" panose="020B0502040204020203" pitchFamily="34" charset="0"/>
              </a:rPr>
              <a:t> chu </a:t>
            </a:r>
            <a:r>
              <a:rPr lang="en-US" sz="3200" dirty="0" err="1">
                <a:effectLst/>
                <a:latin typeface="Times New Roman" panose="02020603050405020304" pitchFamily="18" charset="0"/>
                <a:ea typeface="Segoe UI" panose="020B0502040204020203" pitchFamily="34" charset="0"/>
              </a:rPr>
              <a:t>kì</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lớn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là</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fr-FR" sz="3200" dirty="0">
                <a:effectLst/>
                <a:latin typeface="Times New Roman" panose="02020603050405020304" pitchFamily="18" charset="0"/>
                <a:ea typeface="Segoe UI" panose="020B0502040204020203" pitchFamily="34" charset="0"/>
              </a:rPr>
              <a:t>A. 3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3.</a:t>
            </a:r>
            <a:r>
              <a:rPr lang="fr-FR"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fr-FR" sz="3200" smtClean="0">
                <a:effectLst/>
                <a:latin typeface="Times New Roman" panose="02020603050405020304" pitchFamily="18" charset="0"/>
                <a:ea typeface="Segoe UI" panose="020B0502040204020203" pitchFamily="34" charset="0"/>
              </a:rPr>
              <a:t>B</a:t>
            </a:r>
            <a:r>
              <a:rPr lang="fr-FR" sz="3200" dirty="0">
                <a:effectLst/>
                <a:latin typeface="Times New Roman" panose="02020603050405020304" pitchFamily="18" charset="0"/>
                <a:ea typeface="Segoe UI" panose="020B0502040204020203" pitchFamily="34" charset="0"/>
              </a:rPr>
              <a:t>. 4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3.</a:t>
            </a:r>
            <a:r>
              <a:rPr lang="fr-FR"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C</a:t>
            </a:r>
            <a:r>
              <a:rPr lang="fr-FR" sz="3200" smtClean="0">
                <a:effectLst/>
                <a:latin typeface="Times New Roman" panose="02020603050405020304" pitchFamily="18" charset="0"/>
                <a:ea typeface="Segoe UI" panose="020B0502040204020203" pitchFamily="34" charset="0"/>
              </a:rPr>
              <a:t>. </a:t>
            </a:r>
            <a:r>
              <a:rPr lang="fr-FR" sz="3200" dirty="0">
                <a:effectLst/>
                <a:latin typeface="Times New Roman" panose="02020603050405020304" pitchFamily="18" charset="0"/>
                <a:ea typeface="Segoe UI" panose="020B0502040204020203" pitchFamily="34" charset="0"/>
              </a:rPr>
              <a:t>4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4.</a:t>
            </a:r>
            <a:r>
              <a:rPr lang="fr-FR"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fr-FR" sz="3200" smtClean="0">
                <a:effectLst/>
                <a:latin typeface="Times New Roman" panose="02020603050405020304" pitchFamily="18" charset="0"/>
                <a:ea typeface="Segoe UI" panose="020B0502040204020203" pitchFamily="34" charset="0"/>
              </a:rPr>
              <a:t>D</a:t>
            </a:r>
            <a:r>
              <a:rPr lang="fr-FR" sz="3200" dirty="0">
                <a:effectLst/>
                <a:latin typeface="Times New Roman" panose="02020603050405020304" pitchFamily="18" charset="0"/>
                <a:ea typeface="Segoe UI" panose="020B0502040204020203" pitchFamily="34" charset="0"/>
              </a:rPr>
              <a:t>. 3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4.</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fr-FR" sz="3200" dirty="0" err="1">
                <a:effectLst/>
                <a:latin typeface="Times New Roman" panose="02020603050405020304" pitchFamily="18" charset="0"/>
                <a:ea typeface="Segoe UI" panose="020B0502040204020203" pitchFamily="34" charset="0"/>
              </a:rPr>
              <a:t>Câu</a:t>
            </a:r>
            <a:r>
              <a:rPr lang="fr-FR" sz="3200" dirty="0">
                <a:effectLst/>
                <a:latin typeface="Times New Roman" panose="02020603050405020304" pitchFamily="18" charset="0"/>
                <a:ea typeface="Segoe UI" panose="020B0502040204020203" pitchFamily="34" charset="0"/>
              </a:rPr>
              <a:t> 15: </a:t>
            </a:r>
            <a:r>
              <a:rPr lang="fr-FR" sz="3200" dirty="0" err="1">
                <a:effectLst/>
                <a:latin typeface="Times New Roman" panose="02020603050405020304" pitchFamily="18" charset="0"/>
                <a:ea typeface="Segoe UI" panose="020B0502040204020203" pitchFamily="34" charset="0"/>
              </a:rPr>
              <a:t>Trong</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bảng</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tuần</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hoàn</a:t>
            </a:r>
            <a:r>
              <a:rPr lang="fr-FR" sz="3200" dirty="0">
                <a:effectLst/>
                <a:latin typeface="Times New Roman" panose="02020603050405020304" pitchFamily="18" charset="0"/>
                <a:ea typeface="Segoe UI" panose="020B0502040204020203" pitchFamily="34" charset="0"/>
              </a:rPr>
              <a:t>,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nhỏ</a:t>
            </a:r>
            <a:r>
              <a:rPr lang="fr-FR" sz="3200" dirty="0">
                <a:effectLst/>
                <a:latin typeface="Times New Roman" panose="02020603050405020304" pitchFamily="18" charset="0"/>
                <a:ea typeface="Segoe UI" panose="020B0502040204020203" pitchFamily="34" charset="0"/>
              </a:rPr>
              <a:t> là </a:t>
            </a:r>
            <a:r>
              <a:rPr lang="fr-FR" sz="3200" dirty="0" err="1">
                <a:effectLst/>
                <a:latin typeface="Times New Roman" panose="02020603050405020304" pitchFamily="18" charset="0"/>
                <a:ea typeface="Segoe UI" panose="020B0502040204020203" pitchFamily="34" charset="0"/>
              </a:rPr>
              <a:t>những</a:t>
            </a:r>
            <a:r>
              <a:rPr lang="fr-FR" sz="3200" dirty="0">
                <a:effectLst/>
                <a:latin typeface="Times New Roman" panose="02020603050405020304" pitchFamily="18" charset="0"/>
                <a:ea typeface="Segoe UI" panose="020B0502040204020203" pitchFamily="34" charset="0"/>
              </a:rPr>
              <a:t>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nào</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sau</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đây</a:t>
            </a:r>
            <a:r>
              <a:rPr lang="fr-FR"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fr-FR" sz="3200" dirty="0">
                <a:effectLst/>
                <a:latin typeface="Times New Roman" panose="02020603050405020304" pitchFamily="18" charset="0"/>
                <a:ea typeface="Segoe UI" panose="020B0502040204020203" pitchFamily="34" charset="0"/>
              </a:rPr>
              <a:t>A.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1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2.</a:t>
            </a:r>
            <a:r>
              <a:rPr lang="fr-FR"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fr-FR" sz="3200" smtClean="0">
                <a:effectLst/>
                <a:latin typeface="Times New Roman" panose="02020603050405020304" pitchFamily="18" charset="0"/>
                <a:ea typeface="Segoe UI" panose="020B0502040204020203" pitchFamily="34" charset="0"/>
              </a:rPr>
              <a:t>B</a:t>
            </a:r>
            <a:r>
              <a:rPr lang="fr-FR" sz="3200" dirty="0">
                <a:effectLst/>
                <a:latin typeface="Times New Roman" panose="02020603050405020304" pitchFamily="18" charset="0"/>
                <a:ea typeface="Segoe UI" panose="020B0502040204020203" pitchFamily="34" charset="0"/>
              </a:rPr>
              <a:t>.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2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3.</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fr-FR" sz="3200" dirty="0">
                <a:effectLst/>
                <a:latin typeface="Times New Roman" panose="02020603050405020304" pitchFamily="18" charset="0"/>
                <a:ea typeface="Segoe UI" panose="020B0502040204020203" pitchFamily="34" charset="0"/>
              </a:rPr>
              <a:t>C.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1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3.</a:t>
            </a:r>
            <a:r>
              <a:rPr lang="fr-FR"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fr-FR" sz="3200" smtClean="0">
                <a:effectLst/>
                <a:latin typeface="Times New Roman" panose="02020603050405020304" pitchFamily="18" charset="0"/>
                <a:ea typeface="Segoe UI" panose="020B0502040204020203" pitchFamily="34" charset="0"/>
              </a:rPr>
              <a:t>D</a:t>
            </a:r>
            <a:r>
              <a:rPr lang="fr-FR" sz="3200" dirty="0">
                <a:effectLst/>
                <a:latin typeface="Times New Roman" panose="02020603050405020304" pitchFamily="18" charset="0"/>
                <a:ea typeface="Segoe UI" panose="020B0502040204020203" pitchFamily="34" charset="0"/>
              </a:rPr>
              <a:t>.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1,2 </a:t>
            </a:r>
            <a:r>
              <a:rPr lang="fr-FR" sz="3200" dirty="0" err="1">
                <a:effectLst/>
                <a:latin typeface="Times New Roman" panose="02020603050405020304" pitchFamily="18" charset="0"/>
                <a:ea typeface="Segoe UI" panose="020B0502040204020203" pitchFamily="34" charset="0"/>
              </a:rPr>
              <a:t>và</a:t>
            </a:r>
            <a:r>
              <a:rPr lang="fr-FR" sz="3200" dirty="0">
                <a:effectLst/>
                <a:latin typeface="Times New Roman" panose="02020603050405020304" pitchFamily="18" charset="0"/>
                <a:ea typeface="Segoe UI" panose="020B0502040204020203" pitchFamily="34" charset="0"/>
              </a:rPr>
              <a:t> 3.</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fr-FR" sz="3200" dirty="0" err="1">
                <a:effectLst/>
                <a:latin typeface="Times New Roman" panose="02020603050405020304" pitchFamily="18" charset="0"/>
                <a:ea typeface="Segoe UI" panose="020B0502040204020203" pitchFamily="34" charset="0"/>
              </a:rPr>
              <a:t>Câu</a:t>
            </a:r>
            <a:r>
              <a:rPr lang="fr-FR" sz="3200" dirty="0">
                <a:effectLst/>
                <a:latin typeface="Times New Roman" panose="02020603050405020304" pitchFamily="18" charset="0"/>
                <a:ea typeface="Segoe UI" panose="020B0502040204020203" pitchFamily="34" charset="0"/>
              </a:rPr>
              <a:t> 16: Nguyên </a:t>
            </a:r>
            <a:r>
              <a:rPr lang="fr-FR" sz="3200" dirty="0" err="1">
                <a:effectLst/>
                <a:latin typeface="Times New Roman" panose="02020603050405020304" pitchFamily="18" charset="0"/>
                <a:ea typeface="Segoe UI" panose="020B0502040204020203" pitchFamily="34" charset="0"/>
              </a:rPr>
              <a:t>tử</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các</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nguyên</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tố</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thuộc</a:t>
            </a:r>
            <a:r>
              <a:rPr lang="fr-FR" sz="3200" dirty="0">
                <a:effectLst/>
                <a:latin typeface="Times New Roman" panose="02020603050405020304" pitchFamily="18" charset="0"/>
                <a:ea typeface="Segoe UI" panose="020B0502040204020203" pitchFamily="34" charset="0"/>
              </a:rPr>
              <a:t> chu </a:t>
            </a:r>
            <a:r>
              <a:rPr lang="fr-FR" sz="3200" dirty="0" err="1">
                <a:effectLst/>
                <a:latin typeface="Times New Roman" panose="02020603050405020304" pitchFamily="18" charset="0"/>
                <a:ea typeface="Segoe UI" panose="020B0502040204020203" pitchFamily="34" charset="0"/>
              </a:rPr>
              <a:t>kì</a:t>
            </a:r>
            <a:r>
              <a:rPr lang="fr-FR" sz="3200" dirty="0">
                <a:effectLst/>
                <a:latin typeface="Times New Roman" panose="02020603050405020304" pitchFamily="18" charset="0"/>
                <a:ea typeface="Segoe UI" panose="020B0502040204020203" pitchFamily="34" charset="0"/>
              </a:rPr>
              <a:t> 3 </a:t>
            </a:r>
            <a:r>
              <a:rPr lang="fr-FR" sz="3200" dirty="0" err="1">
                <a:effectLst/>
                <a:latin typeface="Times New Roman" panose="02020603050405020304" pitchFamily="18" charset="0"/>
                <a:ea typeface="Segoe UI" panose="020B0502040204020203" pitchFamily="34" charset="0"/>
              </a:rPr>
              <a:t>có</a:t>
            </a:r>
            <a:r>
              <a:rPr lang="fr-FR" sz="3200" dirty="0">
                <a:effectLst/>
                <a:latin typeface="Times New Roman" panose="02020603050405020304" pitchFamily="18" charset="0"/>
                <a:ea typeface="Segoe UI" panose="020B0502040204020203" pitchFamily="34" charset="0"/>
              </a:rPr>
              <a:t> bao </a:t>
            </a:r>
            <a:r>
              <a:rPr lang="fr-FR" sz="3200" dirty="0" err="1">
                <a:effectLst/>
                <a:latin typeface="Times New Roman" panose="02020603050405020304" pitchFamily="18" charset="0"/>
                <a:ea typeface="Segoe UI" panose="020B0502040204020203" pitchFamily="34" charset="0"/>
              </a:rPr>
              <a:t>nhiêu</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lớp</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electron</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trong</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nguyên</a:t>
            </a:r>
            <a:r>
              <a:rPr lang="fr-FR" sz="3200" dirty="0">
                <a:effectLst/>
                <a:latin typeface="Times New Roman" panose="02020603050405020304" pitchFamily="18" charset="0"/>
                <a:ea typeface="Segoe UI" panose="020B0502040204020203" pitchFamily="34" charset="0"/>
              </a:rPr>
              <a:t> </a:t>
            </a:r>
            <a:r>
              <a:rPr lang="fr-FR" sz="3200" dirty="0" err="1">
                <a:effectLst/>
                <a:latin typeface="Times New Roman" panose="02020603050405020304" pitchFamily="18" charset="0"/>
                <a:ea typeface="Segoe UI" panose="020B0502040204020203" pitchFamily="34" charset="0"/>
              </a:rPr>
              <a:t>tử</a:t>
            </a:r>
            <a:r>
              <a:rPr lang="fr-FR"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tabLst>
                <a:tab pos="4329430" algn="r"/>
              </a:tabLst>
            </a:pPr>
            <a:r>
              <a:rPr lang="es-ES_tradnl" sz="3200" dirty="0">
                <a:effectLst/>
                <a:latin typeface="Times New Roman" panose="02020603050405020304" pitchFamily="18" charset="0"/>
                <a:ea typeface="Segoe UI" panose="020B0502040204020203" pitchFamily="34" charset="0"/>
              </a:rPr>
              <a:t>A. </a:t>
            </a:r>
            <a:r>
              <a:rPr lang="es-ES_tradnl" sz="3200" dirty="0" err="1">
                <a:effectLst/>
                <a:latin typeface="Times New Roman" panose="02020603050405020304" pitchFamily="18" charset="0"/>
                <a:ea typeface="Segoe UI" panose="020B0502040204020203" pitchFamily="34" charset="0"/>
              </a:rPr>
              <a:t>Có</a:t>
            </a:r>
            <a:r>
              <a:rPr lang="es-ES_tradnl" sz="3200" dirty="0">
                <a:effectLst/>
                <a:latin typeface="Times New Roman" panose="02020603050405020304" pitchFamily="18" charset="0"/>
                <a:ea typeface="Segoe UI" panose="020B0502040204020203" pitchFamily="34" charset="0"/>
              </a:rPr>
              <a:t> 3 </a:t>
            </a:r>
            <a:r>
              <a:rPr lang="es-ES_tradnl" sz="3200" dirty="0" err="1">
                <a:effectLst/>
                <a:latin typeface="Times New Roman" panose="02020603050405020304" pitchFamily="18" charset="0"/>
                <a:ea typeface="Segoe UI" panose="020B0502040204020203" pitchFamily="34" charset="0"/>
              </a:rPr>
              <a:t>lớp</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electron</a:t>
            </a:r>
            <a:r>
              <a:rPr lang="es-ES_tradnl"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es-ES_tradnl" sz="3200" smtClean="0">
                <a:effectLst/>
                <a:latin typeface="Times New Roman" panose="02020603050405020304" pitchFamily="18" charset="0"/>
                <a:ea typeface="Segoe UI" panose="020B0502040204020203" pitchFamily="34" charset="0"/>
              </a:rPr>
              <a:t> </a:t>
            </a:r>
            <a:r>
              <a:rPr lang="es-ES_tradnl" sz="3200" dirty="0">
                <a:effectLst/>
                <a:latin typeface="Times New Roman" panose="02020603050405020304" pitchFamily="18" charset="0"/>
                <a:ea typeface="Segoe UI" panose="020B0502040204020203" pitchFamily="34" charset="0"/>
              </a:rPr>
              <a:t>B. </a:t>
            </a:r>
            <a:r>
              <a:rPr lang="es-ES_tradnl" sz="3200" dirty="0" err="1">
                <a:effectLst/>
                <a:latin typeface="Times New Roman" panose="02020603050405020304" pitchFamily="18" charset="0"/>
                <a:ea typeface="Segoe UI" panose="020B0502040204020203" pitchFamily="34" charset="0"/>
              </a:rPr>
              <a:t>Có</a:t>
            </a:r>
            <a:r>
              <a:rPr lang="es-ES_tradnl" sz="3200" dirty="0">
                <a:effectLst/>
                <a:latin typeface="Times New Roman" panose="02020603050405020304" pitchFamily="18" charset="0"/>
                <a:ea typeface="Segoe UI" panose="020B0502040204020203" pitchFamily="34" charset="0"/>
              </a:rPr>
              <a:t> 4 </a:t>
            </a:r>
            <a:r>
              <a:rPr lang="es-ES_tradnl" sz="3200" dirty="0" err="1">
                <a:effectLst/>
                <a:latin typeface="Times New Roman" panose="02020603050405020304" pitchFamily="18" charset="0"/>
                <a:ea typeface="Segoe UI" panose="020B0502040204020203" pitchFamily="34" charset="0"/>
              </a:rPr>
              <a:t>lớp</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electron</a:t>
            </a:r>
            <a:r>
              <a:rPr lang="es-ES_tradnl"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tabLst>
                <a:tab pos="4329430" algn="r"/>
              </a:tabLst>
            </a:pPr>
            <a:r>
              <a:rPr lang="vi-VN" sz="3200" smtClean="0">
                <a:effectLst/>
                <a:latin typeface="Times New Roman" panose="02020603050405020304" pitchFamily="18" charset="0"/>
                <a:ea typeface="Segoe UI" panose="020B0502040204020203" pitchFamily="34" charset="0"/>
              </a:rPr>
              <a:t>C</a:t>
            </a:r>
            <a:r>
              <a:rPr lang="es-ES_tradnl" sz="3200" smtClean="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Có</a:t>
            </a:r>
            <a:r>
              <a:rPr lang="es-ES_tradnl" sz="3200" dirty="0">
                <a:effectLst/>
                <a:latin typeface="Times New Roman" panose="02020603050405020304" pitchFamily="18" charset="0"/>
                <a:ea typeface="Segoe UI" panose="020B0502040204020203" pitchFamily="34" charset="0"/>
              </a:rPr>
              <a:t> 5 </a:t>
            </a:r>
            <a:r>
              <a:rPr lang="es-ES_tradnl" sz="3200" dirty="0" err="1">
                <a:effectLst/>
                <a:latin typeface="Times New Roman" panose="02020603050405020304" pitchFamily="18" charset="0"/>
                <a:ea typeface="Segoe UI" panose="020B0502040204020203" pitchFamily="34" charset="0"/>
              </a:rPr>
              <a:t>lớp</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electron</a:t>
            </a:r>
            <a:r>
              <a:rPr lang="es-ES_tradnl" sz="3200" dirty="0">
                <a:effectLst/>
                <a:latin typeface="Times New Roman" panose="02020603050405020304" pitchFamily="18" charset="0"/>
                <a:ea typeface="Segoe UI" panose="020B0502040204020203" pitchFamily="34" charset="0"/>
              </a:rPr>
              <a:t>.      D. </a:t>
            </a:r>
            <a:r>
              <a:rPr lang="es-ES_tradnl" sz="3200" dirty="0" err="1">
                <a:effectLst/>
                <a:latin typeface="Times New Roman" panose="02020603050405020304" pitchFamily="18" charset="0"/>
                <a:ea typeface="Segoe UI" panose="020B0502040204020203" pitchFamily="34" charset="0"/>
              </a:rPr>
              <a:t>Có</a:t>
            </a:r>
            <a:r>
              <a:rPr lang="es-ES_tradnl" sz="3200" dirty="0">
                <a:effectLst/>
                <a:latin typeface="Times New Roman" panose="02020603050405020304" pitchFamily="18" charset="0"/>
                <a:ea typeface="Segoe UI" panose="020B0502040204020203" pitchFamily="34" charset="0"/>
              </a:rPr>
              <a:t> 6 </a:t>
            </a:r>
            <a:r>
              <a:rPr lang="es-ES_tradnl" sz="3200" dirty="0" err="1">
                <a:effectLst/>
                <a:latin typeface="Times New Roman" panose="02020603050405020304" pitchFamily="18" charset="0"/>
                <a:ea typeface="Segoe UI" panose="020B0502040204020203" pitchFamily="34" charset="0"/>
              </a:rPr>
              <a:t>lớp</a:t>
            </a:r>
            <a:r>
              <a:rPr lang="es-ES_tradnl" sz="3200" dirty="0">
                <a:effectLst/>
                <a:latin typeface="Times New Roman" panose="02020603050405020304" pitchFamily="18" charset="0"/>
                <a:ea typeface="Segoe UI" panose="020B0502040204020203" pitchFamily="34" charset="0"/>
              </a:rPr>
              <a:t> </a:t>
            </a:r>
            <a:r>
              <a:rPr lang="es-ES_tradnl" sz="3200" err="1">
                <a:effectLst/>
                <a:latin typeface="Times New Roman" panose="02020603050405020304" pitchFamily="18" charset="0"/>
                <a:ea typeface="Segoe UI" panose="020B0502040204020203" pitchFamily="34" charset="0"/>
              </a:rPr>
              <a:t>electron</a:t>
            </a:r>
            <a:r>
              <a:rPr lang="es-ES_tradnl" sz="3200" smtClean="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p:txBody>
      </p:sp>
      <p:sp>
        <p:nvSpPr>
          <p:cNvPr id="3" name="Oval 2"/>
          <p:cNvSpPr/>
          <p:nvPr/>
        </p:nvSpPr>
        <p:spPr>
          <a:xfrm flipV="1">
            <a:off x="7276010" y="1200121"/>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flipV="1">
            <a:off x="4950821" y="3146487"/>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flipV="1">
            <a:off x="261255" y="4674841"/>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880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edg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741C78F-C89A-FD82-800B-07DC8CC52C0D}"/>
              </a:ext>
            </a:extLst>
          </p:cNvPr>
          <p:cNvSpPr txBox="1"/>
          <p:nvPr/>
        </p:nvSpPr>
        <p:spPr>
          <a:xfrm>
            <a:off x="0" y="0"/>
            <a:ext cx="11825151" cy="4031873"/>
          </a:xfrm>
          <a:prstGeom prst="rect">
            <a:avLst/>
          </a:prstGeom>
          <a:noFill/>
        </p:spPr>
        <p:txBody>
          <a:bodyPr wrap="square">
            <a:spAutoFit/>
          </a:bodyPr>
          <a:lstStyle/>
          <a:p>
            <a:pPr indent="254000">
              <a:tabLst>
                <a:tab pos="552450" algn="l"/>
              </a:tabLst>
            </a:pPr>
            <a:r>
              <a:rPr lang="es-ES_tradnl" sz="3200" smtClean="0">
                <a:effectLst/>
                <a:latin typeface="Times New Roman" panose="02020603050405020304" pitchFamily="18" charset="0"/>
                <a:ea typeface="Segoe UI" panose="020B0502040204020203" pitchFamily="34" charset="0"/>
              </a:rPr>
              <a:t>Câu </a:t>
            </a:r>
            <a:r>
              <a:rPr lang="es-ES_tradnl" sz="3200" dirty="0">
                <a:effectLst/>
                <a:latin typeface="Times New Roman" panose="02020603050405020304" pitchFamily="18" charset="0"/>
                <a:ea typeface="Segoe UI" panose="020B0502040204020203" pitchFamily="34" charset="0"/>
              </a:rPr>
              <a:t>17: </a:t>
            </a:r>
            <a:r>
              <a:rPr lang="es-ES_tradnl" sz="3200" dirty="0" err="1">
                <a:effectLst/>
                <a:latin typeface="Times New Roman" panose="02020603050405020304" pitchFamily="18" charset="0"/>
                <a:ea typeface="Segoe UI" panose="020B0502040204020203" pitchFamily="34" charset="0"/>
              </a:rPr>
              <a:t>Các</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nguyên</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tố</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thuộc</a:t>
            </a:r>
            <a:r>
              <a:rPr lang="es-ES_tradnl" sz="3200" dirty="0">
                <a:effectLst/>
                <a:latin typeface="Times New Roman" panose="02020603050405020304" pitchFamily="18" charset="0"/>
                <a:ea typeface="Segoe UI" panose="020B0502040204020203" pitchFamily="34" charset="0"/>
              </a:rPr>
              <a:t> </a:t>
            </a:r>
            <a:r>
              <a:rPr lang="es-ES_tradnl" sz="3200" dirty="0" err="1">
                <a:effectLst/>
                <a:latin typeface="Times New Roman" panose="02020603050405020304" pitchFamily="18" charset="0"/>
                <a:ea typeface="Segoe UI" panose="020B0502040204020203" pitchFamily="34" charset="0"/>
              </a:rPr>
              <a:t>nhóm</a:t>
            </a:r>
            <a:r>
              <a:rPr lang="es-ES_tradnl" sz="3200" dirty="0">
                <a:effectLst/>
                <a:latin typeface="Times New Roman" panose="02020603050405020304" pitchFamily="18" charset="0"/>
                <a:ea typeface="Segoe UI" panose="020B0502040204020203" pitchFamily="34" charset="0"/>
              </a:rPr>
              <a:t> VIIA </a:t>
            </a:r>
            <a:r>
              <a:rPr lang="es-ES_tradnl" sz="3200" dirty="0" err="1">
                <a:effectLst/>
                <a:latin typeface="Times New Roman" panose="02020603050405020304" pitchFamily="18" charset="0"/>
                <a:ea typeface="Segoe UI" panose="020B0502040204020203" pitchFamily="34" charset="0"/>
              </a:rPr>
              <a:t>là</a:t>
            </a:r>
            <a:endParaRPr lang="vi-VN" sz="3200" dirty="0">
              <a:effectLst/>
              <a:latin typeface="Segoe UI" panose="020B0502040204020203" pitchFamily="34" charset="0"/>
              <a:ea typeface="Segoe UI" panose="020B0502040204020203" pitchFamily="34" charset="0"/>
            </a:endParaRPr>
          </a:p>
          <a:p>
            <a:pPr indent="254000">
              <a:tabLst>
                <a:tab pos="1600835" algn="l"/>
                <a:tab pos="2997835" algn="l"/>
                <a:tab pos="4421505" algn="l"/>
              </a:tabLst>
            </a:pPr>
            <a:r>
              <a:rPr lang="en-US" sz="3200" dirty="0">
                <a:effectLst/>
                <a:latin typeface="Times New Roman" panose="02020603050405020304" pitchFamily="18" charset="0"/>
                <a:ea typeface="Segoe UI" panose="020B0502040204020203" pitchFamily="34" charset="0"/>
              </a:rPr>
              <a:t>A. </a:t>
            </a:r>
            <a:r>
              <a:rPr lang="en-US" sz="3200" dirty="0" err="1">
                <a:effectLst/>
                <a:latin typeface="Times New Roman" panose="02020603050405020304" pitchFamily="18" charset="0"/>
                <a:ea typeface="Segoe UI" panose="020B0502040204020203" pitchFamily="34" charset="0"/>
              </a:rPr>
              <a:t>kim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loại</a:t>
            </a:r>
            <a:r>
              <a:rPr lang="en-US" sz="3200" dirty="0">
                <a:effectLst/>
                <a:latin typeface="Times New Roman" panose="02020603050405020304" pitchFamily="18" charset="0"/>
                <a:ea typeface="Segoe UI" panose="020B0502040204020203" pitchFamily="34" charset="0"/>
              </a:rPr>
              <a:t>.           B. phi </a:t>
            </a:r>
            <a:r>
              <a:rPr lang="en-US" sz="3200" dirty="0" err="1">
                <a:effectLst/>
                <a:latin typeface="Times New Roman" panose="02020603050405020304" pitchFamily="18" charset="0"/>
                <a:ea typeface="Segoe UI" panose="020B0502040204020203" pitchFamily="34" charset="0"/>
              </a:rPr>
              <a:t>kim</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tabLst>
                <a:tab pos="1600835" algn="l"/>
                <a:tab pos="2997835" algn="l"/>
                <a:tab pos="4421505" algn="l"/>
              </a:tabLst>
            </a:pPr>
            <a:r>
              <a:rPr lang="en-US" sz="3200" dirty="0">
                <a:effectLst/>
                <a:latin typeface="Times New Roman" panose="02020603050405020304" pitchFamily="18" charset="0"/>
                <a:ea typeface="Segoe UI" panose="020B0502040204020203" pitchFamily="34" charset="0"/>
              </a:rPr>
              <a:t>C. </a:t>
            </a:r>
            <a:r>
              <a:rPr lang="en-US" sz="3200" dirty="0" err="1">
                <a:effectLst/>
                <a:latin typeface="Times New Roman" panose="02020603050405020304" pitchFamily="18" charset="0"/>
                <a:ea typeface="Segoe UI" panose="020B0502040204020203" pitchFamily="34" charset="0"/>
              </a:rPr>
              <a:t>khí</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hiếm</a:t>
            </a:r>
            <a:r>
              <a:rPr lang="en-US" sz="3200" dirty="0">
                <a:effectLst/>
                <a:latin typeface="Times New Roman" panose="02020603050405020304" pitchFamily="18" charset="0"/>
                <a:ea typeface="Segoe UI" panose="020B0502040204020203" pitchFamily="34" charset="0"/>
              </a:rPr>
              <a:t>.          D. </a:t>
            </a:r>
            <a:r>
              <a:rPr lang="en-US" sz="3200" dirty="0" err="1">
                <a:effectLst/>
                <a:latin typeface="Times New Roman" panose="02020603050405020304" pitchFamily="18" charset="0"/>
                <a:ea typeface="Segoe UI" panose="020B0502040204020203" pitchFamily="34" charset="0"/>
              </a:rPr>
              <a:t>kim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loại</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kiểm</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tabLst>
                <a:tab pos="55245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18: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tố</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nào</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sau</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đây</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thuộc</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nhóm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khí</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hiếm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nhóm</a:t>
            </a:r>
            <a:r>
              <a:rPr lang="en-US" sz="3200" dirty="0">
                <a:effectLst/>
                <a:latin typeface="Times New Roman" panose="02020603050405020304" pitchFamily="18" charset="0"/>
                <a:ea typeface="Segoe UI" panose="020B0502040204020203" pitchFamily="34" charset="0"/>
              </a:rPr>
              <a:t> VIIIA)?</a:t>
            </a:r>
            <a:endParaRPr lang="vi-VN" sz="3200" dirty="0">
              <a:effectLst/>
              <a:latin typeface="Segoe UI" panose="020B0502040204020203" pitchFamily="34" charset="0"/>
              <a:ea typeface="Segoe UI" panose="020B0502040204020203" pitchFamily="34" charset="0"/>
            </a:endParaRPr>
          </a:p>
          <a:p>
            <a:pPr indent="254000">
              <a:tabLst>
                <a:tab pos="1600835" algn="l"/>
                <a:tab pos="2997835" algn="l"/>
                <a:tab pos="4421505" algn="l"/>
              </a:tabLst>
            </a:pPr>
            <a:r>
              <a:rPr lang="en-US" sz="3200" dirty="0">
                <a:effectLst/>
                <a:latin typeface="Times New Roman" panose="02020603050405020304" pitchFamily="18" charset="0"/>
                <a:ea typeface="Segoe UI" panose="020B0502040204020203" pitchFamily="34" charset="0"/>
              </a:rPr>
              <a:t>A. </a:t>
            </a:r>
            <a:r>
              <a:rPr lang="en-US" sz="3200">
                <a:effectLst/>
                <a:latin typeface="Times New Roman" panose="02020603050405020304" pitchFamily="18" charset="0"/>
                <a:ea typeface="Segoe UI" panose="020B0502040204020203" pitchFamily="34" charset="0"/>
              </a:rPr>
              <a:t>K          </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    </a:t>
            </a:r>
            <a:r>
              <a:rPr lang="en-US" sz="3200">
                <a:effectLst/>
                <a:latin typeface="Times New Roman" panose="02020603050405020304" pitchFamily="18" charset="0"/>
                <a:ea typeface="Segoe UI" panose="020B0502040204020203" pitchFamily="34" charset="0"/>
              </a:rPr>
              <a:t>B</a:t>
            </a:r>
            <a:r>
              <a:rPr lang="en-US" sz="3200" smtClean="0">
                <a:effectLst/>
                <a:latin typeface="Times New Roman" panose="02020603050405020304" pitchFamily="18" charset="0"/>
                <a:ea typeface="Segoe UI" panose="020B0502040204020203" pitchFamily="34" charset="0"/>
              </a:rPr>
              <a:t>.</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S                  </a:t>
            </a:r>
            <a:r>
              <a:rPr lang="en-US" sz="3200" dirty="0">
                <a:effectLst/>
                <a:latin typeface="Times New Roman" panose="02020603050405020304" pitchFamily="18" charset="0"/>
                <a:ea typeface="Segoe UI" panose="020B0502040204020203" pitchFamily="34" charset="0"/>
              </a:rPr>
              <a:t>C</a:t>
            </a:r>
            <a:r>
              <a:rPr lang="en-US"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Ne</a:t>
            </a:r>
            <a:r>
              <a:rPr lang="en-US"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D</a:t>
            </a:r>
            <a:r>
              <a:rPr lang="en-US" sz="3200" dirty="0">
                <a:effectLst/>
                <a:latin typeface="Times New Roman" panose="02020603050405020304" pitchFamily="18" charset="0"/>
                <a:ea typeface="Segoe UI" panose="020B0502040204020203" pitchFamily="34" charset="0"/>
              </a:rPr>
              <a:t>. Fe</a:t>
            </a:r>
            <a:endParaRPr lang="vi-VN" sz="3200" dirty="0">
              <a:effectLst/>
              <a:latin typeface="Segoe UI" panose="020B0502040204020203" pitchFamily="34" charset="0"/>
              <a:ea typeface="Segoe UI" panose="020B0502040204020203" pitchFamily="34" charset="0"/>
            </a:endParaRPr>
          </a:p>
          <a:p>
            <a:pPr indent="254000">
              <a:tabLst>
                <a:tab pos="57785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19</a:t>
            </a:r>
            <a:r>
              <a:rPr lang="en-US"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Điề</a:t>
            </a:r>
            <a:r>
              <a:rPr lang="en-US" sz="3200" smtClean="0">
                <a:effectLst/>
                <a:latin typeface="Times New Roman" panose="02020603050405020304" pitchFamily="18" charset="0"/>
                <a:ea typeface="Segoe UI" panose="020B0502040204020203" pitchFamily="34" charset="0"/>
              </a:rPr>
              <a:t>n </a:t>
            </a:r>
            <a:r>
              <a:rPr lang="en-US" sz="3200" dirty="0" err="1">
                <a:effectLst/>
                <a:latin typeface="Times New Roman" panose="02020603050405020304" pitchFamily="18" charset="0"/>
                <a:ea typeface="Segoe UI" panose="020B0502040204020203" pitchFamily="34" charset="0"/>
              </a:rPr>
              <a:t>kí</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hiệu</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hoá</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học</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còn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thiếu</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cho</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nhóm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kim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loại</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kiềm</a:t>
            </a:r>
            <a:r>
              <a:rPr lang="en-US" sz="3200" dirty="0">
                <a:effectLst/>
                <a:latin typeface="Times New Roman" panose="02020603050405020304" pitchFamily="18" charset="0"/>
                <a:ea typeface="Segoe UI" panose="020B0502040204020203" pitchFamily="34" charset="0"/>
              </a:rPr>
              <a:t> - </a:t>
            </a:r>
            <a:r>
              <a:rPr lang="en-US" sz="3200" dirty="0" err="1">
                <a:effectLst/>
                <a:latin typeface="Times New Roman" panose="02020603050405020304" pitchFamily="18" charset="0"/>
                <a:ea typeface="Segoe UI" panose="020B0502040204020203" pitchFamily="34" charset="0"/>
              </a:rPr>
              <a:t>nhóm</a:t>
            </a:r>
            <a:r>
              <a:rPr lang="en-US" sz="3200" dirty="0">
                <a:effectLst/>
                <a:latin typeface="Times New Roman" panose="02020603050405020304" pitchFamily="18" charset="0"/>
                <a:ea typeface="Segoe UI" panose="020B0502040204020203" pitchFamily="34" charset="0"/>
              </a:rPr>
              <a:t> IA </a:t>
            </a:r>
            <a:r>
              <a:rPr lang="en-US" sz="3200" dirty="0" err="1">
                <a:effectLst/>
                <a:latin typeface="Times New Roman" panose="02020603050405020304" pitchFamily="18" charset="0"/>
                <a:ea typeface="Segoe UI" panose="020B0502040204020203" pitchFamily="34" charset="0"/>
              </a:rPr>
              <a:t>sau</a:t>
            </a:r>
            <a:r>
              <a:rPr lang="en-US" sz="3200" dirty="0">
                <a:effectLst/>
                <a:latin typeface="Times New Roman" panose="02020603050405020304" pitchFamily="18" charset="0"/>
                <a:ea typeface="Segoe UI" panose="020B0502040204020203" pitchFamily="34" charset="0"/>
              </a:rPr>
              <a:t>: Li, Na, ?, Rb, Cs.</a:t>
            </a:r>
            <a:endParaRPr lang="vi-VN" sz="3200" dirty="0">
              <a:effectLst/>
              <a:latin typeface="Segoe UI" panose="020B0502040204020203" pitchFamily="34" charset="0"/>
              <a:ea typeface="Segoe UI" panose="020B0502040204020203" pitchFamily="34" charset="0"/>
            </a:endParaRPr>
          </a:p>
          <a:p>
            <a:pPr indent="254000">
              <a:tabLst>
                <a:tab pos="1600835" algn="l"/>
                <a:tab pos="2997835" algn="l"/>
                <a:tab pos="4421505" algn="l"/>
              </a:tabLst>
            </a:pPr>
            <a:r>
              <a:rPr lang="en-US" sz="3200">
                <a:effectLst/>
                <a:latin typeface="Times New Roman" panose="02020603050405020304" pitchFamily="18" charset="0"/>
                <a:ea typeface="Segoe UI" panose="020B0502040204020203" pitchFamily="34" charset="0"/>
              </a:rPr>
              <a:t>A</a:t>
            </a:r>
            <a:r>
              <a:rPr lang="en-US" sz="3200" smtClean="0">
                <a:effectLst/>
                <a:latin typeface="Times New Roman" panose="02020603050405020304" pitchFamily="18" charset="0"/>
                <a:ea typeface="Segoe UI" panose="020B0502040204020203" pitchFamily="34" charset="0"/>
              </a:rPr>
              <a:t>.</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K       </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 </a:t>
            </a:r>
            <a:r>
              <a:rPr lang="en-US" sz="3200">
                <a:effectLst/>
                <a:latin typeface="Times New Roman" panose="02020603050405020304" pitchFamily="18" charset="0"/>
                <a:ea typeface="Segoe UI" panose="020B0502040204020203" pitchFamily="34" charset="0"/>
              </a:rPr>
              <a:t>B</a:t>
            </a:r>
            <a:r>
              <a:rPr lang="en-US" sz="3200" smtClean="0">
                <a:effectLst/>
                <a:latin typeface="Times New Roman" panose="02020603050405020304" pitchFamily="18" charset="0"/>
                <a:ea typeface="Segoe UI" panose="020B0502040204020203" pitchFamily="34" charset="0"/>
              </a:rPr>
              <a:t>.</a:t>
            </a:r>
            <a:r>
              <a:rPr lang="vi-VN" sz="3200" smtClean="0">
                <a:effectLst/>
                <a:latin typeface="Times New Roman" panose="02020603050405020304" pitchFamily="18" charset="0"/>
                <a:ea typeface="Segoe UI" panose="020B0502040204020203" pitchFamily="34" charset="0"/>
              </a:rPr>
              <a:t>  C</a:t>
            </a:r>
            <a:r>
              <a:rPr lang="vi-VN" sz="3200" i="1" smtClean="0">
                <a:effectLst/>
                <a:latin typeface="Times New Roman" panose="02020603050405020304" pitchFamily="18" charset="0"/>
                <a:ea typeface="Segoe UI" panose="020B0502040204020203" pitchFamily="34" charset="0"/>
              </a:rPr>
              <a:t>l</a:t>
            </a:r>
            <a:r>
              <a:rPr lang="en-US"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C</a:t>
            </a:r>
            <a:r>
              <a:rPr lang="en-US" sz="3200" dirty="0">
                <a:effectLst/>
                <a:latin typeface="Times New Roman" panose="02020603050405020304" pitchFamily="18" charset="0"/>
                <a:ea typeface="Segoe UI" panose="020B0502040204020203" pitchFamily="34" charset="0"/>
              </a:rPr>
              <a:t>. Mg            D.O</a:t>
            </a:r>
            <a:endParaRPr lang="vi-VN" sz="3200" dirty="0">
              <a:effectLst/>
              <a:latin typeface="Segoe UI" panose="020B0502040204020203" pitchFamily="34" charset="0"/>
              <a:ea typeface="Segoe UI" panose="020B0502040204020203" pitchFamily="34" charset="0"/>
            </a:endParaRPr>
          </a:p>
        </p:txBody>
      </p:sp>
      <p:sp>
        <p:nvSpPr>
          <p:cNvPr id="3" name="Oval 2"/>
          <p:cNvSpPr/>
          <p:nvPr/>
        </p:nvSpPr>
        <p:spPr>
          <a:xfrm flipV="1">
            <a:off x="3317965" y="522514"/>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flipV="1">
            <a:off x="5303519" y="2015936"/>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flipV="1">
            <a:off x="326570" y="3474425"/>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805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edge">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48272C6-F463-A7F4-2B6A-8E3723575423}"/>
              </a:ext>
            </a:extLst>
          </p:cNvPr>
          <p:cNvGraphicFramePr>
            <a:graphicFrameLocks noGrp="1"/>
          </p:cNvGraphicFramePr>
          <p:nvPr>
            <p:extLst>
              <p:ext uri="{D42A27DB-BD31-4B8C-83A1-F6EECF244321}">
                <p14:modId xmlns:p14="http://schemas.microsoft.com/office/powerpoint/2010/main" val="825288036"/>
              </p:ext>
            </p:extLst>
          </p:nvPr>
        </p:nvGraphicFramePr>
        <p:xfrm>
          <a:off x="739090" y="1720480"/>
          <a:ext cx="10682154" cy="4797887"/>
        </p:xfrm>
        <a:graphic>
          <a:graphicData uri="http://schemas.openxmlformats.org/drawingml/2006/table">
            <a:tbl>
              <a:tblPr firstRow="1" firstCol="1" bandRow="1"/>
              <a:tblGrid>
                <a:gridCol w="1777059">
                  <a:extLst>
                    <a:ext uri="{9D8B030D-6E8A-4147-A177-3AD203B41FA5}">
                      <a16:colId xmlns:a16="http://schemas.microsoft.com/office/drawing/2014/main" val="2576380775"/>
                    </a:ext>
                  </a:extLst>
                </a:gridCol>
                <a:gridCol w="1777059">
                  <a:extLst>
                    <a:ext uri="{9D8B030D-6E8A-4147-A177-3AD203B41FA5}">
                      <a16:colId xmlns:a16="http://schemas.microsoft.com/office/drawing/2014/main" val="1930252052"/>
                    </a:ext>
                  </a:extLst>
                </a:gridCol>
                <a:gridCol w="1773346">
                  <a:extLst>
                    <a:ext uri="{9D8B030D-6E8A-4147-A177-3AD203B41FA5}">
                      <a16:colId xmlns:a16="http://schemas.microsoft.com/office/drawing/2014/main" val="3099720579"/>
                    </a:ext>
                  </a:extLst>
                </a:gridCol>
                <a:gridCol w="1773346">
                  <a:extLst>
                    <a:ext uri="{9D8B030D-6E8A-4147-A177-3AD203B41FA5}">
                      <a16:colId xmlns:a16="http://schemas.microsoft.com/office/drawing/2014/main" val="1005421834"/>
                    </a:ext>
                  </a:extLst>
                </a:gridCol>
                <a:gridCol w="1790672">
                  <a:extLst>
                    <a:ext uri="{9D8B030D-6E8A-4147-A177-3AD203B41FA5}">
                      <a16:colId xmlns:a16="http://schemas.microsoft.com/office/drawing/2014/main" val="45499810"/>
                    </a:ext>
                  </a:extLst>
                </a:gridCol>
                <a:gridCol w="1790672">
                  <a:extLst>
                    <a:ext uri="{9D8B030D-6E8A-4147-A177-3AD203B41FA5}">
                      <a16:colId xmlns:a16="http://schemas.microsoft.com/office/drawing/2014/main" val="3431788603"/>
                    </a:ext>
                  </a:extLst>
                </a:gridCol>
              </a:tblGrid>
              <a:tr h="1259746">
                <a:tc rowSpan="2">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Nguyên tô</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Vị trí trong bảng tuần hoàn</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gridSpan="2">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Tính chất</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extLst>
                  <a:ext uri="{0D108BD9-81ED-4DB2-BD59-A6C34878D82A}">
                    <a16:rowId xmlns:a16="http://schemas.microsoft.com/office/drawing/2014/main" val="1604095754"/>
                  </a:ext>
                </a:extLst>
              </a:tr>
              <a:tr h="1259746">
                <a:tc vMerge="1">
                  <a:txBody>
                    <a:bodyPr/>
                    <a:lstStyle/>
                    <a:p>
                      <a:endParaRPr lang="vi-VN"/>
                    </a:p>
                  </a:txBody>
                  <a:tcPr/>
                </a:tc>
                <a:tc>
                  <a:txBody>
                    <a:bodyPr/>
                    <a:lstStyle/>
                    <a:p>
                      <a:pPr indent="254000" algn="ctr">
                        <a:lnSpc>
                          <a:spcPct val="130000"/>
                        </a:lnSpc>
                        <a:spcAft>
                          <a:spcPts val="600"/>
                        </a:spcAft>
                      </a:pPr>
                      <a:r>
                        <a:rPr lang="en-US" sz="2800">
                          <a:solidFill>
                            <a:srgbClr val="E08738"/>
                          </a:solidFill>
                          <a:effectLst/>
                          <a:latin typeface="Times New Roman" panose="02020603050405020304" pitchFamily="18" charset="0"/>
                          <a:ea typeface="Calibri" panose="020F0502020204030204" pitchFamily="34" charset="0"/>
                          <a:cs typeface="Times New Roman" panose="02020603050405020304" pitchFamily="18" charset="0"/>
                        </a:rPr>
                        <a:t>ô</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457200">
                        <a:spcBef>
                          <a:spcPts val="600"/>
                        </a:spcBef>
                      </a:pPr>
                      <a:r>
                        <a:rPr lang="en-US" sz="2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Chu kỳ</a:t>
                      </a:r>
                      <a:endParaRPr lang="vi-VN"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Nhóm</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Kim loại</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28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Phi kim</a:t>
                      </a:r>
                      <a:endParaRPr lang="vi-VN" sz="16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4883551"/>
                  </a:ext>
                </a:extLst>
              </a:tr>
              <a:tr h="759465">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r>
                        <a:rPr lang="en-US" sz="3200">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r>
                        <a:rPr lang="en-US" sz="3200">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1191812"/>
                  </a:ext>
                </a:extLst>
              </a:tr>
              <a:tr h="759465">
                <a:tc>
                  <a:txBody>
                    <a:bodyPr/>
                    <a:lstStyle/>
                    <a:p>
                      <a:pPr indent="254000" algn="ctr">
                        <a:lnSpc>
                          <a:spcPct val="130000"/>
                        </a:lnSpc>
                        <a:spcAft>
                          <a:spcPts val="600"/>
                        </a:spcAft>
                      </a:pP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a:t>
                      </a:r>
                      <a:endParaRPr lang="vi-VN" sz="18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effectLst/>
                          <a:latin typeface="Times New Roman" panose="02020603050405020304" pitchFamily="18" charset="0"/>
                          <a:ea typeface="Segoe UI" panose="020B0502040204020203" pitchFamily="34" charset="0"/>
                          <a:cs typeface="Times New Roman" panose="02020603050405020304" pitchFamily="18" charset="0"/>
                        </a:rPr>
                        <a:t> </a:t>
                      </a: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r>
                        <a:rPr lang="en-US" sz="3200">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73486160"/>
                  </a:ext>
                </a:extLst>
              </a:tr>
              <a:tr h="759465">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16</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effectLst/>
                          <a:latin typeface="Times New Roman" panose="02020603050405020304" pitchFamily="18" charset="0"/>
                          <a:ea typeface="Segoe UI" panose="020B0502040204020203" pitchFamily="34" charset="0"/>
                          <a:cs typeface="Times New Roman" panose="02020603050405020304" pitchFamily="18" charset="0"/>
                        </a:rPr>
                        <a:t> </a:t>
                      </a: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endParaRPr lang="vi-VN" sz="18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vi-VN" sz="3200" smtClean="0">
                          <a:effectLst/>
                          <a:latin typeface="Times New Roman" panose="02020603050405020304" pitchFamily="18" charset="0"/>
                          <a:ea typeface="Segoe UI" panose="020B0502040204020203" pitchFamily="34" charset="0"/>
                          <a:cs typeface="Times New Roman" panose="02020603050405020304" pitchFamily="18" charset="0"/>
                        </a:rPr>
                        <a:t>?</a:t>
                      </a:r>
                      <a:r>
                        <a:rPr lang="en-US" sz="3200" dirty="0">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8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54188336"/>
                  </a:ext>
                </a:extLst>
              </a:tr>
            </a:tbl>
          </a:graphicData>
        </a:graphic>
      </p:graphicFrame>
      <p:sp>
        <p:nvSpPr>
          <p:cNvPr id="5" name="Rectangle 1">
            <a:extLst>
              <a:ext uri="{FF2B5EF4-FFF2-40B4-BE49-F238E27FC236}">
                <a16:creationId xmlns:a16="http://schemas.microsoft.com/office/drawing/2014/main" id="{5B6B3B47-3561-9A93-AF09-38DA4DFF148D}"/>
              </a:ext>
            </a:extLst>
          </p:cNvPr>
          <p:cNvSpPr>
            <a:spLocks noChangeArrowheads="1"/>
          </p:cNvSpPr>
          <p:nvPr/>
        </p:nvSpPr>
        <p:spPr bwMode="auto">
          <a:xfrm>
            <a:off x="247008" y="150821"/>
            <a:ext cx="11666318" cy="15696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4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54000" algn="l" defTabSz="914400" rtl="0" eaLnBrk="0" fontAlgn="base" latinLnBrk="0" hangingPunct="0">
              <a:lnSpc>
                <a:spcPct val="100000"/>
              </a:lnSpc>
              <a:spcBef>
                <a:spcPct val="0"/>
              </a:spcBef>
              <a:spcAft>
                <a:spcPct val="0"/>
              </a:spcAft>
              <a:buClrTx/>
              <a:buSzTx/>
              <a:buFontTx/>
              <a:buNone/>
              <a:tabLst/>
            </a:pPr>
            <a:r>
              <a:rPr kumimoji="0" lang="en-US" altLang="vi-VN" sz="3200" b="1"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Câu</a:t>
            </a:r>
            <a:r>
              <a:rPr kumimoji="0" lang="en-US" altLang="vi-VN" sz="3200" b="1"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20: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Dựa</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vào</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bảng</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tuần</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hoàn</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hãy</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cho</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biết</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vị</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trí</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tính</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chất</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kim</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loại</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phi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kim</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của</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các</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tố</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 B, C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có</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số</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hiệu</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tử</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lần</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lượt</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dirty="0" err="1">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là</a:t>
            </a:r>
            <a:r>
              <a:rPr kumimoji="0" lang="en-US" altLang="vi-VN" sz="3200" b="0" i="0" u="none" strike="noStrike" cap="none" normalizeH="0" baseline="0" dirty="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kumimoji="0" lang="en-US" altLang="vi-VN" sz="3200" b="0" i="0" u="none" strike="noStrike" cap="none" normalizeH="0" baseline="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7,12,16</a:t>
            </a:r>
            <a:r>
              <a:rPr kumimoji="0" lang="en-US" altLang="vi-VN" sz="3200" b="0" i="0" u="none" strike="noStrike" cap="none" normalizeH="0" baseline="0" smtClean="0">
                <a:ln>
                  <a:noFill/>
                </a:ln>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a:t>
            </a:r>
            <a:endParaRPr kumimoji="0" lang="vi-VN" altLang="vi-VN" sz="3200" b="0" i="0" u="none" strike="noStrike" cap="none" normalizeH="0" baseline="0" dirty="0">
              <a:ln>
                <a:noFill/>
              </a:ln>
              <a:solidFill>
                <a:schemeClr val="tx1"/>
              </a:solidFill>
              <a:effectLst/>
            </a:endParaRPr>
          </a:p>
        </p:txBody>
      </p:sp>
      <p:sp>
        <p:nvSpPr>
          <p:cNvPr id="2" name="TextBox 1"/>
          <p:cNvSpPr txBox="1"/>
          <p:nvPr/>
        </p:nvSpPr>
        <p:spPr>
          <a:xfrm>
            <a:off x="4950823" y="4314464"/>
            <a:ext cx="679269" cy="584775"/>
          </a:xfrm>
          <a:prstGeom prst="rect">
            <a:avLst/>
          </a:prstGeom>
          <a:solidFill>
            <a:srgbClr val="FFFF00"/>
          </a:solidFill>
        </p:spPr>
        <p:txBody>
          <a:bodyPr wrap="square" rtlCol="0">
            <a:spAutoFit/>
          </a:bodyPr>
          <a:lstStyle/>
          <a:p>
            <a:pPr algn="ctr"/>
            <a:r>
              <a:rPr lang="vi-VN" sz="3200" smtClean="0"/>
              <a:t>2</a:t>
            </a:r>
            <a:endParaRPr lang="en-US" sz="3200"/>
          </a:p>
        </p:txBody>
      </p:sp>
      <p:sp>
        <p:nvSpPr>
          <p:cNvPr id="6" name="TextBox 5"/>
          <p:cNvSpPr txBox="1"/>
          <p:nvPr/>
        </p:nvSpPr>
        <p:spPr>
          <a:xfrm>
            <a:off x="6609805" y="4314464"/>
            <a:ext cx="1018904" cy="584775"/>
          </a:xfrm>
          <a:prstGeom prst="rect">
            <a:avLst/>
          </a:prstGeom>
          <a:solidFill>
            <a:srgbClr val="FFFF00"/>
          </a:solidFill>
        </p:spPr>
        <p:txBody>
          <a:bodyPr wrap="square" rtlCol="0">
            <a:spAutoFit/>
          </a:bodyPr>
          <a:lstStyle/>
          <a:p>
            <a:pPr algn="ctr"/>
            <a:r>
              <a:rPr lang="vi-VN" sz="3200" smtClean="0"/>
              <a:t>VA</a:t>
            </a:r>
            <a:endParaRPr lang="en-US" sz="3200"/>
          </a:p>
        </p:txBody>
      </p:sp>
      <p:sp>
        <p:nvSpPr>
          <p:cNvPr id="7" name="TextBox 6"/>
          <p:cNvSpPr txBox="1"/>
          <p:nvPr/>
        </p:nvSpPr>
        <p:spPr>
          <a:xfrm>
            <a:off x="9927771" y="4314464"/>
            <a:ext cx="1018904" cy="584775"/>
          </a:xfrm>
          <a:prstGeom prst="rect">
            <a:avLst/>
          </a:prstGeom>
          <a:solidFill>
            <a:srgbClr val="FFFF00"/>
          </a:solidFill>
        </p:spPr>
        <p:txBody>
          <a:bodyPr wrap="square" rtlCol="0">
            <a:spAutoFit/>
          </a:bodyPr>
          <a:lstStyle/>
          <a:p>
            <a:pPr algn="ctr"/>
            <a:r>
              <a:rPr lang="vi-VN" sz="3200" smtClean="0"/>
              <a:t>PK</a:t>
            </a:r>
            <a:endParaRPr lang="en-US" sz="3200"/>
          </a:p>
        </p:txBody>
      </p:sp>
      <p:sp>
        <p:nvSpPr>
          <p:cNvPr id="8" name="TextBox 7"/>
          <p:cNvSpPr txBox="1"/>
          <p:nvPr/>
        </p:nvSpPr>
        <p:spPr>
          <a:xfrm>
            <a:off x="4950822" y="5124027"/>
            <a:ext cx="679269" cy="584775"/>
          </a:xfrm>
          <a:prstGeom prst="rect">
            <a:avLst/>
          </a:prstGeom>
          <a:solidFill>
            <a:srgbClr val="FFFF00"/>
          </a:solidFill>
        </p:spPr>
        <p:txBody>
          <a:bodyPr wrap="square" rtlCol="0">
            <a:spAutoFit/>
          </a:bodyPr>
          <a:lstStyle/>
          <a:p>
            <a:pPr algn="ctr"/>
            <a:r>
              <a:rPr lang="vi-VN" sz="3200" smtClean="0"/>
              <a:t>3</a:t>
            </a:r>
            <a:endParaRPr lang="en-US" sz="3200"/>
          </a:p>
        </p:txBody>
      </p:sp>
      <p:sp>
        <p:nvSpPr>
          <p:cNvPr id="9" name="TextBox 8"/>
          <p:cNvSpPr txBox="1"/>
          <p:nvPr/>
        </p:nvSpPr>
        <p:spPr>
          <a:xfrm>
            <a:off x="6230984" y="5101287"/>
            <a:ext cx="1227908" cy="584775"/>
          </a:xfrm>
          <a:prstGeom prst="rect">
            <a:avLst/>
          </a:prstGeom>
          <a:solidFill>
            <a:srgbClr val="FFFF00"/>
          </a:solidFill>
        </p:spPr>
        <p:txBody>
          <a:bodyPr wrap="square" rtlCol="0">
            <a:spAutoFit/>
          </a:bodyPr>
          <a:lstStyle/>
          <a:p>
            <a:pPr algn="ctr"/>
            <a:r>
              <a:rPr lang="vi-VN" sz="3200" smtClean="0"/>
              <a:t>IIA</a:t>
            </a:r>
            <a:endParaRPr lang="en-US" sz="3200"/>
          </a:p>
        </p:txBody>
      </p:sp>
      <p:sp>
        <p:nvSpPr>
          <p:cNvPr id="10" name="TextBox 9"/>
          <p:cNvSpPr txBox="1"/>
          <p:nvPr/>
        </p:nvSpPr>
        <p:spPr>
          <a:xfrm>
            <a:off x="8347128" y="5101286"/>
            <a:ext cx="1032039" cy="584775"/>
          </a:xfrm>
          <a:prstGeom prst="rect">
            <a:avLst/>
          </a:prstGeom>
          <a:solidFill>
            <a:srgbClr val="FFFF00"/>
          </a:solidFill>
        </p:spPr>
        <p:txBody>
          <a:bodyPr wrap="square" rtlCol="0">
            <a:spAutoFit/>
          </a:bodyPr>
          <a:lstStyle/>
          <a:p>
            <a:pPr algn="ctr"/>
            <a:r>
              <a:rPr lang="vi-VN" sz="3200" smtClean="0"/>
              <a:t>KL</a:t>
            </a:r>
            <a:endParaRPr lang="en-US" sz="3200"/>
          </a:p>
        </p:txBody>
      </p:sp>
      <p:sp>
        <p:nvSpPr>
          <p:cNvPr id="11" name="TextBox 10"/>
          <p:cNvSpPr txBox="1"/>
          <p:nvPr/>
        </p:nvSpPr>
        <p:spPr>
          <a:xfrm>
            <a:off x="4950822" y="5821197"/>
            <a:ext cx="679269" cy="584775"/>
          </a:xfrm>
          <a:prstGeom prst="rect">
            <a:avLst/>
          </a:prstGeom>
          <a:solidFill>
            <a:srgbClr val="FFFF00"/>
          </a:solidFill>
        </p:spPr>
        <p:txBody>
          <a:bodyPr wrap="square" rtlCol="0">
            <a:spAutoFit/>
          </a:bodyPr>
          <a:lstStyle/>
          <a:p>
            <a:pPr algn="ctr"/>
            <a:r>
              <a:rPr lang="vi-VN" sz="3200" smtClean="0"/>
              <a:t>3</a:t>
            </a:r>
            <a:endParaRPr lang="en-US" sz="3200"/>
          </a:p>
        </p:txBody>
      </p:sp>
      <p:sp>
        <p:nvSpPr>
          <p:cNvPr id="12" name="TextBox 11"/>
          <p:cNvSpPr txBox="1"/>
          <p:nvPr/>
        </p:nvSpPr>
        <p:spPr>
          <a:xfrm>
            <a:off x="6230985" y="5867305"/>
            <a:ext cx="1227906" cy="584775"/>
          </a:xfrm>
          <a:prstGeom prst="rect">
            <a:avLst/>
          </a:prstGeom>
          <a:solidFill>
            <a:srgbClr val="FFFF00"/>
          </a:solidFill>
        </p:spPr>
        <p:txBody>
          <a:bodyPr wrap="square" rtlCol="0">
            <a:spAutoFit/>
          </a:bodyPr>
          <a:lstStyle/>
          <a:p>
            <a:pPr algn="ctr"/>
            <a:r>
              <a:rPr lang="vi-VN" sz="3200" smtClean="0"/>
              <a:t>VIA</a:t>
            </a:r>
            <a:endParaRPr lang="en-US" sz="3200"/>
          </a:p>
        </p:txBody>
      </p:sp>
      <p:sp>
        <p:nvSpPr>
          <p:cNvPr id="13" name="TextBox 12"/>
          <p:cNvSpPr txBox="1"/>
          <p:nvPr/>
        </p:nvSpPr>
        <p:spPr>
          <a:xfrm>
            <a:off x="10012679" y="5867304"/>
            <a:ext cx="849087" cy="584775"/>
          </a:xfrm>
          <a:prstGeom prst="rect">
            <a:avLst/>
          </a:prstGeom>
          <a:solidFill>
            <a:srgbClr val="FFFF00"/>
          </a:solidFill>
        </p:spPr>
        <p:txBody>
          <a:bodyPr wrap="square" rtlCol="0">
            <a:spAutoFit/>
          </a:bodyPr>
          <a:lstStyle/>
          <a:p>
            <a:pPr algn="ctr"/>
            <a:r>
              <a:rPr lang="vi-VN" sz="3200" smtClean="0"/>
              <a:t>PK</a:t>
            </a:r>
            <a:endParaRPr lang="en-US" sz="3200"/>
          </a:p>
        </p:txBody>
      </p:sp>
      <p:sp>
        <p:nvSpPr>
          <p:cNvPr id="14" name="TextBox 13"/>
          <p:cNvSpPr txBox="1"/>
          <p:nvPr/>
        </p:nvSpPr>
        <p:spPr>
          <a:xfrm>
            <a:off x="1423851" y="4314463"/>
            <a:ext cx="679269" cy="584775"/>
          </a:xfrm>
          <a:prstGeom prst="rect">
            <a:avLst/>
          </a:prstGeom>
          <a:solidFill>
            <a:srgbClr val="FFFF00"/>
          </a:solidFill>
        </p:spPr>
        <p:txBody>
          <a:bodyPr wrap="square" rtlCol="0">
            <a:spAutoFit/>
          </a:bodyPr>
          <a:lstStyle/>
          <a:p>
            <a:pPr algn="ctr"/>
            <a:r>
              <a:rPr lang="vi-VN" sz="3200" smtClean="0">
                <a:solidFill>
                  <a:srgbClr val="FF0000"/>
                </a:solidFill>
              </a:rPr>
              <a:t>N</a:t>
            </a:r>
            <a:endParaRPr lang="en-US" sz="3200">
              <a:solidFill>
                <a:srgbClr val="FF0000"/>
              </a:solidFill>
            </a:endParaRPr>
          </a:p>
        </p:txBody>
      </p:sp>
      <p:sp>
        <p:nvSpPr>
          <p:cNvPr id="15" name="TextBox 14"/>
          <p:cNvSpPr txBox="1"/>
          <p:nvPr/>
        </p:nvSpPr>
        <p:spPr>
          <a:xfrm>
            <a:off x="1423850" y="5124027"/>
            <a:ext cx="895918" cy="584775"/>
          </a:xfrm>
          <a:prstGeom prst="rect">
            <a:avLst/>
          </a:prstGeom>
          <a:solidFill>
            <a:srgbClr val="FFFF00"/>
          </a:solidFill>
        </p:spPr>
        <p:txBody>
          <a:bodyPr wrap="square" rtlCol="0">
            <a:spAutoFit/>
          </a:bodyPr>
          <a:lstStyle/>
          <a:p>
            <a:pPr algn="ctr"/>
            <a:r>
              <a:rPr lang="vi-VN" sz="3200" smtClean="0">
                <a:solidFill>
                  <a:srgbClr val="FF0000"/>
                </a:solidFill>
              </a:rPr>
              <a:t>Mg</a:t>
            </a:r>
            <a:endParaRPr lang="en-US" sz="3200">
              <a:solidFill>
                <a:srgbClr val="FF0000"/>
              </a:solidFill>
            </a:endParaRPr>
          </a:p>
        </p:txBody>
      </p:sp>
      <p:sp>
        <p:nvSpPr>
          <p:cNvPr id="16" name="TextBox 15"/>
          <p:cNvSpPr txBox="1"/>
          <p:nvPr/>
        </p:nvSpPr>
        <p:spPr>
          <a:xfrm>
            <a:off x="1423849" y="5867304"/>
            <a:ext cx="679269" cy="584775"/>
          </a:xfrm>
          <a:prstGeom prst="rect">
            <a:avLst/>
          </a:prstGeom>
          <a:solidFill>
            <a:srgbClr val="FFFF00"/>
          </a:solidFill>
        </p:spPr>
        <p:txBody>
          <a:bodyPr wrap="square" rtlCol="0">
            <a:spAutoFit/>
          </a:bodyPr>
          <a:lstStyle/>
          <a:p>
            <a:pPr algn="ctr"/>
            <a:r>
              <a:rPr lang="vi-VN" sz="3200" smtClean="0">
                <a:solidFill>
                  <a:srgbClr val="FF0000"/>
                </a:solidFill>
              </a:rPr>
              <a:t>S</a:t>
            </a:r>
            <a:endParaRPr lang="en-US" sz="3200">
              <a:solidFill>
                <a:srgbClr val="FF0000"/>
              </a:solidFill>
            </a:endParaRPr>
          </a:p>
        </p:txBody>
      </p:sp>
    </p:spTree>
    <p:extLst>
      <p:ext uri="{BB962C8B-B14F-4D97-AF65-F5344CB8AC3E}">
        <p14:creationId xmlns:p14="http://schemas.microsoft.com/office/powerpoint/2010/main" val="221413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arn(inVertic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arn(inVertic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arn(inVertical)">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2466EC6-9C9C-9031-C7F8-6C06391294CD}"/>
              </a:ext>
            </a:extLst>
          </p:cNvPr>
          <p:cNvGraphicFramePr>
            <a:graphicFrameLocks noGrp="1"/>
          </p:cNvGraphicFramePr>
          <p:nvPr>
            <p:extLst>
              <p:ext uri="{D42A27DB-BD31-4B8C-83A1-F6EECF244321}">
                <p14:modId xmlns:p14="http://schemas.microsoft.com/office/powerpoint/2010/main" val="3802499731"/>
              </p:ext>
            </p:extLst>
          </p:nvPr>
        </p:nvGraphicFramePr>
        <p:xfrm>
          <a:off x="1972491" y="437804"/>
          <a:ext cx="7981406" cy="5084064"/>
        </p:xfrm>
        <a:graphic>
          <a:graphicData uri="http://schemas.openxmlformats.org/drawingml/2006/table">
            <a:tbl>
              <a:tblPr firstRow="1" firstCol="1" bandRow="1"/>
              <a:tblGrid>
                <a:gridCol w="3990119">
                  <a:extLst>
                    <a:ext uri="{9D8B030D-6E8A-4147-A177-3AD203B41FA5}">
                      <a16:colId xmlns:a16="http://schemas.microsoft.com/office/drawing/2014/main" val="1992224391"/>
                    </a:ext>
                  </a:extLst>
                </a:gridCol>
                <a:gridCol w="3991287">
                  <a:extLst>
                    <a:ext uri="{9D8B030D-6E8A-4147-A177-3AD203B41FA5}">
                      <a16:colId xmlns:a16="http://schemas.microsoft.com/office/drawing/2014/main" val="3009453962"/>
                    </a:ext>
                  </a:extLst>
                </a:gridCol>
              </a:tblGrid>
              <a:tr h="388857">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1: C</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en-US" sz="28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2:A</a:t>
                      </a:r>
                      <a:endParaRPr lang="vi-VN" sz="28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4158269"/>
                  </a:ext>
                </a:extLst>
              </a:tr>
              <a:tr h="388857">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3:C</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en-US" sz="28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4:D</a:t>
                      </a:r>
                      <a:endParaRPr lang="vi-VN" sz="28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541879"/>
                  </a:ext>
                </a:extLst>
              </a:tr>
              <a:tr h="388857">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5:A</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6:B</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7165551"/>
                  </a:ext>
                </a:extLst>
              </a:tr>
              <a:tr h="388857">
                <a:tc>
                  <a:txBody>
                    <a:bodyPr/>
                    <a:lstStyle/>
                    <a:p>
                      <a:pPr indent="457200"/>
                      <a:r>
                        <a:rPr lang="en-US" sz="28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7:A</a:t>
                      </a:r>
                      <a:endParaRPr lang="vi-VN" sz="28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8:A</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1421848"/>
                  </a:ext>
                </a:extLst>
              </a:tr>
              <a:tr h="3355279">
                <a:tc>
                  <a:txBody>
                    <a:bodyPr/>
                    <a:lstStyle/>
                    <a:p>
                      <a:pPr indent="254000">
                        <a:lnSpc>
                          <a:spcPct val="130000"/>
                        </a:lnSpc>
                        <a:spcAft>
                          <a:spcPts val="600"/>
                        </a:spcAft>
                      </a:pPr>
                      <a:r>
                        <a:rPr lang="fr-FR" sz="2800"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fr-FR" sz="2800"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9:</a:t>
                      </a:r>
                      <a:endParaRPr lang="vi-VN" sz="2800" dirty="0">
                        <a:effectLst/>
                        <a:latin typeface="Segoe UI" panose="020B0502040204020203" pitchFamily="34" charset="0"/>
                        <a:ea typeface="Segoe UI" panose="020B0502040204020203" pitchFamily="34" charset="0"/>
                        <a:cs typeface="Times New Roman" panose="02020603050405020304" pitchFamily="18" charset="0"/>
                      </a:endParaRPr>
                    </a:p>
                    <a:p>
                      <a:pPr indent="254000">
                        <a:lnSpc>
                          <a:spcPct val="130000"/>
                        </a:lnSpc>
                        <a:spcAft>
                          <a:spcPts val="600"/>
                        </a:spcAft>
                      </a:pP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a)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Số</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proton là 11.</a:t>
                      </a:r>
                      <a:endParaRPr lang="vi-VN" sz="2800" dirty="0">
                        <a:effectLst/>
                        <a:latin typeface="Segoe UI" panose="020B0502040204020203" pitchFamily="34" charset="0"/>
                        <a:ea typeface="Segoe UI" panose="020B0502040204020203" pitchFamily="34" charset="0"/>
                        <a:cs typeface="Times New Roman" panose="02020603050405020304" pitchFamily="18" charset="0"/>
                      </a:endParaRPr>
                    </a:p>
                    <a:p>
                      <a:pPr indent="254000">
                        <a:lnSpc>
                          <a:spcPct val="130000"/>
                        </a:lnSpc>
                        <a:spcAft>
                          <a:spcPts val="600"/>
                        </a:spcAft>
                      </a:pP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b)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Số</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electron</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là 11.</a:t>
                      </a:r>
                      <a:endParaRPr lang="vi-VN" sz="2800" dirty="0">
                        <a:effectLst/>
                        <a:latin typeface="Segoe UI" panose="020B0502040204020203" pitchFamily="34" charset="0"/>
                        <a:ea typeface="Segoe UI" panose="020B0502040204020203" pitchFamily="34" charset="0"/>
                        <a:cs typeface="Times New Roman" panose="02020603050405020304" pitchFamily="18" charset="0"/>
                      </a:endParaRPr>
                    </a:p>
                    <a:p>
                      <a:pPr indent="254000">
                        <a:lnSpc>
                          <a:spcPct val="130000"/>
                        </a:lnSpc>
                        <a:spcAft>
                          <a:spcPts val="600"/>
                        </a:spcAft>
                      </a:pP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c)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Số</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lớp</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a:t>
                      </a:r>
                      <a:r>
                        <a:rPr lang="fr-FR" sz="2800" dirty="0" err="1">
                          <a:effectLst/>
                          <a:latin typeface="Times New Roman" panose="02020603050405020304" pitchFamily="18" charset="0"/>
                          <a:ea typeface="Segoe UI" panose="020B0502040204020203" pitchFamily="34" charset="0"/>
                          <a:cs typeface="Times New Roman" panose="02020603050405020304" pitchFamily="18" charset="0"/>
                        </a:rPr>
                        <a:t>electron</a:t>
                      </a:r>
                      <a:r>
                        <a:rPr lang="fr-FR" sz="2800" dirty="0">
                          <a:effectLst/>
                          <a:latin typeface="Times New Roman" panose="02020603050405020304" pitchFamily="18" charset="0"/>
                          <a:ea typeface="Segoe UI" panose="020B0502040204020203" pitchFamily="34" charset="0"/>
                          <a:cs typeface="Times New Roman" panose="02020603050405020304" pitchFamily="18" charset="0"/>
                        </a:rPr>
                        <a:t> là 3</a:t>
                      </a:r>
                      <a:endParaRPr lang="vi-VN" sz="2800" dirty="0">
                        <a:effectLst/>
                        <a:latin typeface="Segoe UI" panose="020B0502040204020203" pitchFamily="34" charset="0"/>
                        <a:ea typeface="Segoe UI" panose="020B0502040204020203" pitchFamily="34" charset="0"/>
                        <a:cs typeface="Times New Roman" panose="02020603050405020304" pitchFamily="18" charset="0"/>
                      </a:endParaRPr>
                    </a:p>
                    <a:p>
                      <a:pPr indent="457200"/>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d) </a:t>
                      </a:r>
                      <a:r>
                        <a:rPr lang="en-US" sz="2800" b="0" dirty="0" err="1">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Số</a:t>
                      </a:r>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 electron </a:t>
                      </a:r>
                      <a:r>
                        <a:rPr lang="en-US" sz="2800" b="0" dirty="0" err="1">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lớp</a:t>
                      </a:r>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ngoài</a:t>
                      </a:r>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cùng</a:t>
                      </a:r>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là</a:t>
                      </a:r>
                      <a:r>
                        <a:rPr lang="en-US" sz="2800" b="0" dirty="0">
                          <a:solidFill>
                            <a:srgbClr val="33407F"/>
                          </a:solidFill>
                          <a:effectLst/>
                          <a:latin typeface="Times New Roman" panose="02020603050405020304" pitchFamily="18" charset="0"/>
                          <a:ea typeface="Segoe UI" panose="020B0502040204020203" pitchFamily="34" charset="0"/>
                          <a:cs typeface="Times New Roman" panose="02020603050405020304" pitchFamily="18" charset="0"/>
                        </a:rPr>
                        <a:t> 1 electron.</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en-US" sz="2800" b="1" dirty="0" err="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a:t>
                      </a:r>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10:</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p>
                      <a:pPr indent="457200"/>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(1)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tố</a:t>
                      </a:r>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(2)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hạt</a:t>
                      </a:r>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nhân</a:t>
                      </a:r>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(3) proton; (4) electron; (5)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khối</a:t>
                      </a:r>
                      <a:r>
                        <a:rPr lang="en-US" sz="2800" b="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2800" b="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lượng</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p>
                      <a:pPr indent="457200"/>
                      <a:r>
                        <a:rPr lang="en-US" sz="28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a:t>
                      </a:r>
                      <a:endParaRPr lang="vi-VN" sz="28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0396862"/>
                  </a:ext>
                </a:extLst>
              </a:tr>
            </a:tbl>
          </a:graphicData>
        </a:graphic>
      </p:graphicFrame>
    </p:spTree>
    <p:extLst>
      <p:ext uri="{BB962C8B-B14F-4D97-AF65-F5344CB8AC3E}">
        <p14:creationId xmlns:p14="http://schemas.microsoft.com/office/powerpoint/2010/main" val="2300070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88C638FF-0568-7517-06A1-068C94FFA7CB}"/>
              </a:ext>
            </a:extLst>
          </p:cNvPr>
          <p:cNvGraphicFramePr>
            <a:graphicFrameLocks noGrp="1"/>
          </p:cNvGraphicFramePr>
          <p:nvPr>
            <p:extLst>
              <p:ext uri="{D42A27DB-BD31-4B8C-83A1-F6EECF244321}">
                <p14:modId xmlns:p14="http://schemas.microsoft.com/office/powerpoint/2010/main" val="3100271268"/>
              </p:ext>
            </p:extLst>
          </p:nvPr>
        </p:nvGraphicFramePr>
        <p:xfrm>
          <a:off x="3275215" y="969818"/>
          <a:ext cx="4987087" cy="2654529"/>
        </p:xfrm>
        <a:graphic>
          <a:graphicData uri="http://schemas.openxmlformats.org/drawingml/2006/table">
            <a:tbl>
              <a:tblPr firstRow="1" firstCol="1" bandRow="1"/>
              <a:tblGrid>
                <a:gridCol w="2493178">
                  <a:extLst>
                    <a:ext uri="{9D8B030D-6E8A-4147-A177-3AD203B41FA5}">
                      <a16:colId xmlns:a16="http://schemas.microsoft.com/office/drawing/2014/main" val="3982285482"/>
                    </a:ext>
                  </a:extLst>
                </a:gridCol>
                <a:gridCol w="2493909">
                  <a:extLst>
                    <a:ext uri="{9D8B030D-6E8A-4147-A177-3AD203B41FA5}">
                      <a16:colId xmlns:a16="http://schemas.microsoft.com/office/drawing/2014/main" val="17018491"/>
                    </a:ext>
                  </a:extLst>
                </a:gridCol>
              </a:tblGrid>
              <a:tr h="331816">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11:D</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12:A</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8968145"/>
                  </a:ext>
                </a:extLst>
              </a:tr>
              <a:tr h="331816">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13:C</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14 :D</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8829763"/>
                  </a:ext>
                </a:extLst>
              </a:tr>
              <a:tr h="331816">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15:D</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16:A</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4131107"/>
                  </a:ext>
                </a:extLst>
              </a:tr>
              <a:tr h="331816">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17:B</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18 :C</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4710089"/>
                  </a:ext>
                </a:extLst>
              </a:tr>
              <a:tr h="331816">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19:A</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Câu 20 :</a:t>
                      </a:r>
                      <a:endParaRPr lang="vi-VN" sz="1100" b="1">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2707149"/>
                  </a:ext>
                </a:extLst>
              </a:tr>
              <a:tr h="995449">
                <a:tc>
                  <a:txBody>
                    <a:bodyPr/>
                    <a:lstStyle/>
                    <a:p>
                      <a:pPr indent="457200"/>
                      <a:r>
                        <a:rPr lang="vi-VN" sz="14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1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p>
                      <a:pPr indent="457200"/>
                      <a:r>
                        <a:rPr lang="vi-VN" sz="14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1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p>
                      <a:pPr indent="457200"/>
                      <a:r>
                        <a:rPr lang="vi-VN" sz="14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1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r>
                        <a:rPr lang="vi-VN" sz="1400" b="1" dirty="0">
                          <a:solidFill>
                            <a:srgbClr val="146EA9"/>
                          </a:solidFill>
                          <a:effectLst/>
                          <a:latin typeface="Times New Roman" panose="02020603050405020304" pitchFamily="18" charset="0"/>
                          <a:ea typeface="Segoe UI" panose="020B0502040204020203" pitchFamily="34" charset="0"/>
                          <a:cs typeface="Times New Roman" panose="02020603050405020304" pitchFamily="18" charset="0"/>
                        </a:rPr>
                        <a:t> </a:t>
                      </a:r>
                      <a:endParaRPr lang="vi-VN" sz="1100" b="1" dirty="0">
                        <a:solidFill>
                          <a:srgbClr val="33407F"/>
                        </a:solidFill>
                        <a:effectLst/>
                        <a:latin typeface="Segoe UI" panose="020B0502040204020203" pitchFamily="34" charset="0"/>
                        <a:ea typeface="Segoe UI" panose="020B0502040204020203"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2117667"/>
                  </a:ext>
                </a:extLst>
              </a:tr>
            </a:tbl>
          </a:graphicData>
        </a:graphic>
      </p:graphicFrame>
      <p:graphicFrame>
        <p:nvGraphicFramePr>
          <p:cNvPr id="8" name="Table 7">
            <a:extLst>
              <a:ext uri="{FF2B5EF4-FFF2-40B4-BE49-F238E27FC236}">
                <a16:creationId xmlns:a16="http://schemas.microsoft.com/office/drawing/2014/main" id="{EF8C5D3D-92BD-61C9-3508-2BB5490281D7}"/>
              </a:ext>
            </a:extLst>
          </p:cNvPr>
          <p:cNvGraphicFramePr>
            <a:graphicFrameLocks noGrp="1"/>
          </p:cNvGraphicFramePr>
          <p:nvPr>
            <p:extLst>
              <p:ext uri="{D42A27DB-BD31-4B8C-83A1-F6EECF244321}">
                <p14:modId xmlns:p14="http://schemas.microsoft.com/office/powerpoint/2010/main" val="1664460982"/>
              </p:ext>
            </p:extLst>
          </p:nvPr>
        </p:nvGraphicFramePr>
        <p:xfrm>
          <a:off x="2226685" y="4398010"/>
          <a:ext cx="6756600" cy="1952913"/>
        </p:xfrm>
        <a:graphic>
          <a:graphicData uri="http://schemas.openxmlformats.org/drawingml/2006/table">
            <a:tbl>
              <a:tblPr firstRow="1" firstCol="1" bandRow="1"/>
              <a:tblGrid>
                <a:gridCol w="929225">
                  <a:extLst>
                    <a:ext uri="{9D8B030D-6E8A-4147-A177-3AD203B41FA5}">
                      <a16:colId xmlns:a16="http://schemas.microsoft.com/office/drawing/2014/main" val="3680871546"/>
                    </a:ext>
                  </a:extLst>
                </a:gridCol>
                <a:gridCol w="532394">
                  <a:extLst>
                    <a:ext uri="{9D8B030D-6E8A-4147-A177-3AD203B41FA5}">
                      <a16:colId xmlns:a16="http://schemas.microsoft.com/office/drawing/2014/main" val="2337075242"/>
                    </a:ext>
                  </a:extLst>
                </a:gridCol>
                <a:gridCol w="920599">
                  <a:extLst>
                    <a:ext uri="{9D8B030D-6E8A-4147-A177-3AD203B41FA5}">
                      <a16:colId xmlns:a16="http://schemas.microsoft.com/office/drawing/2014/main" val="1890565133"/>
                    </a:ext>
                  </a:extLst>
                </a:gridCol>
                <a:gridCol w="923063">
                  <a:extLst>
                    <a:ext uri="{9D8B030D-6E8A-4147-A177-3AD203B41FA5}">
                      <a16:colId xmlns:a16="http://schemas.microsoft.com/office/drawing/2014/main" val="2542765816"/>
                    </a:ext>
                  </a:extLst>
                </a:gridCol>
                <a:gridCol w="923063">
                  <a:extLst>
                    <a:ext uri="{9D8B030D-6E8A-4147-A177-3AD203B41FA5}">
                      <a16:colId xmlns:a16="http://schemas.microsoft.com/office/drawing/2014/main" val="3084338688"/>
                    </a:ext>
                  </a:extLst>
                </a:gridCol>
                <a:gridCol w="669806">
                  <a:extLst>
                    <a:ext uri="{9D8B030D-6E8A-4147-A177-3AD203B41FA5}">
                      <a16:colId xmlns:a16="http://schemas.microsoft.com/office/drawing/2014/main" val="2520098446"/>
                    </a:ext>
                  </a:extLst>
                </a:gridCol>
                <a:gridCol w="929225">
                  <a:extLst>
                    <a:ext uri="{9D8B030D-6E8A-4147-A177-3AD203B41FA5}">
                      <a16:colId xmlns:a16="http://schemas.microsoft.com/office/drawing/2014/main" val="1666372852"/>
                    </a:ext>
                  </a:extLst>
                </a:gridCol>
                <a:gridCol w="929225">
                  <a:extLst>
                    <a:ext uri="{9D8B030D-6E8A-4147-A177-3AD203B41FA5}">
                      <a16:colId xmlns:a16="http://schemas.microsoft.com/office/drawing/2014/main" val="3185952849"/>
                    </a:ext>
                  </a:extLst>
                </a:gridCol>
              </a:tblGrid>
              <a:tr h="435324">
                <a:tc rowSpan="2">
                  <a:txBody>
                    <a:bodyPr/>
                    <a:lstStyle/>
                    <a:p>
                      <a:pPr indent="254000" algn="ctr">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Nguyên tô</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indent="254000">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VỊ trí trong bảng tuần hoàn</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gridSpan="2">
                  <a:txBody>
                    <a:bodyPr/>
                    <a:lstStyle/>
                    <a:p>
                      <a:pPr indent="419100">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Tính chất</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extLst>
                  <a:ext uri="{0D108BD9-81ED-4DB2-BD59-A6C34878D82A}">
                    <a16:rowId xmlns:a16="http://schemas.microsoft.com/office/drawing/2014/main" val="2319407902"/>
                  </a:ext>
                </a:extLst>
              </a:tr>
              <a:tr h="376590">
                <a:tc vMerge="1">
                  <a:txBody>
                    <a:bodyPr/>
                    <a:lstStyle/>
                    <a:p>
                      <a:endParaRPr lang="vi-VN"/>
                    </a:p>
                  </a:txBody>
                  <a:tcPr/>
                </a:tc>
                <a:tc>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nSpc>
                          <a:spcPct val="130000"/>
                        </a:lnSpc>
                        <a:spcAft>
                          <a:spcPts val="600"/>
                        </a:spcAft>
                      </a:pPr>
                      <a:r>
                        <a:rPr lang="en-US" sz="1400" b="1">
                          <a:solidFill>
                            <a:srgbClr val="E08738"/>
                          </a:solidFill>
                          <a:effectLst/>
                          <a:latin typeface="Times New Roman" panose="02020603050405020304" pitchFamily="18" charset="0"/>
                          <a:ea typeface="Segoe UI" panose="020B0502040204020203" pitchFamily="34" charset="0"/>
                          <a:cs typeface="Times New Roman" panose="02020603050405020304" pitchFamily="18" charset="0"/>
                        </a:rPr>
                        <a:t>ỏ</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254000" algn="ctr">
                        <a:lnSpc>
                          <a:spcPct val="130000"/>
                        </a:lnSpc>
                        <a:spcAft>
                          <a:spcPts val="600"/>
                        </a:spcAft>
                      </a:pPr>
                      <a:r>
                        <a:rPr lang="en-US" sz="1400" b="1" dirty="0">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Chu </a:t>
                      </a:r>
                      <a:r>
                        <a:rPr lang="en-US" sz="1400" b="1" dirty="0" err="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kì</a:t>
                      </a:r>
                      <a:endParaRPr lang="vi-VN" sz="10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254000" algn="ctr">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Nhóm</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254000">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Kim loại</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1400" b="1">
                          <a:solidFill>
                            <a:srgbClr val="E08738"/>
                          </a:solidFill>
                          <a:effectLst/>
                          <a:latin typeface="Times New Roman" panose="02020603050405020304" pitchFamily="18" charset="0"/>
                          <a:ea typeface="Arial" panose="020B0604020202020204" pitchFamily="34" charset="0"/>
                          <a:cs typeface="Times New Roman" panose="02020603050405020304" pitchFamily="18" charset="0"/>
                        </a:rPr>
                        <a:t>Phi kim</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5833166"/>
                  </a:ext>
                </a:extLst>
              </a:tr>
              <a:tr h="373135">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7</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hMerge="1">
                  <a:txBody>
                    <a:bodyPr/>
                    <a:lstStyle/>
                    <a:p>
                      <a:endParaRPr lang="vi-VN"/>
                    </a:p>
                  </a:txBody>
                  <a:tcPr/>
                </a:tc>
                <a:tc>
                  <a:txBody>
                    <a:bodyPr/>
                    <a:lstStyle/>
                    <a:p>
                      <a:pPr indent="254000" algn="ctr">
                        <a:lnSpc>
                          <a:spcPct val="130000"/>
                        </a:lnSpc>
                        <a:spcAft>
                          <a:spcPts val="600"/>
                        </a:spcAft>
                      </a:pPr>
                      <a:r>
                        <a:rPr lang="en-US" sz="1400" b="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2</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VA</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gridSpan="2">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8413127"/>
                  </a:ext>
                </a:extLst>
              </a:tr>
              <a:tr h="382636">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12</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3</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IIA</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70367685"/>
                  </a:ext>
                </a:extLst>
              </a:tr>
              <a:tr h="385228">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16</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hMerge="1">
                  <a:txBody>
                    <a:bodyPr/>
                    <a:lstStyle/>
                    <a:p>
                      <a:endParaRPr lang="vi-VN"/>
                    </a:p>
                  </a:txBody>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3</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a:txBody>
                    <a:bodyPr/>
                    <a:lstStyle/>
                    <a:p>
                      <a:pPr indent="254000" algn="ctr">
                        <a:lnSpc>
                          <a:spcPct val="130000"/>
                        </a:lnSpc>
                        <a:spcAft>
                          <a:spcPts val="600"/>
                        </a:spcAft>
                      </a:pPr>
                      <a:r>
                        <a:rPr lang="en-US" sz="140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VIA</a:t>
                      </a:r>
                      <a:endParaRPr lang="vi-VN" sz="10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BD8"/>
                    </a:solidFill>
                  </a:tcPr>
                </a:tc>
                <a:tc gridSpan="2">
                  <a:txBody>
                    <a:bodyPr/>
                    <a:lstStyle/>
                    <a:p>
                      <a:pPr indent="457200">
                        <a:spcBef>
                          <a:spcPts val="600"/>
                        </a:spcBef>
                      </a:pPr>
                      <a:r>
                        <a:rPr lang="en-US" sz="1400">
                          <a:effectLst/>
                          <a:latin typeface="Times New Roman" panose="02020603050405020304" pitchFamily="18" charset="0"/>
                          <a:ea typeface="Calibri" panose="020F0502020204030204" pitchFamily="34" charset="0"/>
                          <a:cs typeface="Times New Roman" panose="02020603050405020304" pitchFamily="18" charset="0"/>
                        </a:rPr>
                        <a:t> </a:t>
                      </a:r>
                      <a:endParaRPr lang="vi-V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vi-VN"/>
                    </a:p>
                  </a:txBody>
                  <a:tcPr/>
                </a:tc>
                <a:tc>
                  <a:txBody>
                    <a:bodyPr/>
                    <a:lstStyle/>
                    <a:p>
                      <a:pPr indent="254000" algn="ctr">
                        <a:lnSpc>
                          <a:spcPct val="130000"/>
                        </a:lnSpc>
                        <a:spcAft>
                          <a:spcPts val="600"/>
                        </a:spcAft>
                      </a:pPr>
                      <a:r>
                        <a:rPr lang="en-US" sz="14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a:t>
                      </a:r>
                      <a:endParaRPr lang="vi-VN" sz="10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4208823"/>
                  </a:ext>
                </a:extLst>
              </a:tr>
            </a:tbl>
          </a:graphicData>
        </a:graphic>
      </p:graphicFrame>
      <p:sp>
        <p:nvSpPr>
          <p:cNvPr id="9" name="Rectangle 2">
            <a:extLst>
              <a:ext uri="{FF2B5EF4-FFF2-40B4-BE49-F238E27FC236}">
                <a16:creationId xmlns:a16="http://schemas.microsoft.com/office/drawing/2014/main" id="{902AE678-ECDB-4B9E-7C6C-A31AE5FBB2B1}"/>
              </a:ext>
            </a:extLst>
          </p:cNvPr>
          <p:cNvSpPr>
            <a:spLocks noChangeArrowheads="1"/>
          </p:cNvSpPr>
          <p:nvPr/>
        </p:nvSpPr>
        <p:spPr bwMode="auto">
          <a:xfrm>
            <a:off x="1788880" y="3762939"/>
            <a:ext cx="2029433" cy="5847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54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vi-VN" altLang="vi-VN" sz="1400" b="0" i="0" u="none" strike="noStrike" cap="none" normalizeH="0" baseline="0">
                <a:ln>
                  <a:noFill/>
                </a:ln>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a:t>
            </a:r>
            <a:endParaRPr kumimoji="0" lang="vi-VN" altLang="vi-VN" sz="400" b="0" i="0" u="none" strike="noStrike" cap="none" normalizeH="0" baseline="0">
              <a:ln>
                <a:noFill/>
              </a:ln>
              <a:solidFill>
                <a:schemeClr val="tx1"/>
              </a:solidFill>
              <a:effectLst/>
              <a:latin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vi-VN" altLang="vi-VN"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67073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44544D0-997D-F7CC-0E91-E74D8E393BB4}"/>
              </a:ext>
            </a:extLst>
          </p:cNvPr>
          <p:cNvPicPr>
            <a:picLocks noChangeAspect="1"/>
          </p:cNvPicPr>
          <p:nvPr/>
        </p:nvPicPr>
        <p:blipFill>
          <a:blip r:embed="rId2"/>
          <a:stretch>
            <a:fillRect/>
          </a:stretch>
        </p:blipFill>
        <p:spPr>
          <a:xfrm>
            <a:off x="631371" y="745671"/>
            <a:ext cx="11136086" cy="5437415"/>
          </a:xfrm>
          <a:prstGeom prst="rect">
            <a:avLst/>
          </a:prstGeom>
        </p:spPr>
      </p:pic>
    </p:spTree>
    <p:extLst>
      <p:ext uri="{BB962C8B-B14F-4D97-AF65-F5344CB8AC3E}">
        <p14:creationId xmlns:p14="http://schemas.microsoft.com/office/powerpoint/2010/main" val="370580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DBF3621-3DD6-F47D-1017-F7C0A57D4181}"/>
              </a:ext>
            </a:extLst>
          </p:cNvPr>
          <p:cNvPicPr>
            <a:picLocks noGrp="1" noChangeAspect="1"/>
          </p:cNvPicPr>
          <p:nvPr>
            <p:ph idx="1"/>
          </p:nvPr>
        </p:nvPicPr>
        <p:blipFill>
          <a:blip r:embed="rId2"/>
          <a:stretch>
            <a:fillRect/>
          </a:stretch>
        </p:blipFill>
        <p:spPr>
          <a:xfrm>
            <a:off x="1115786" y="576943"/>
            <a:ext cx="10346871" cy="6134100"/>
          </a:xfrm>
          <a:prstGeom prst="rect">
            <a:avLst/>
          </a:prstGeom>
        </p:spPr>
      </p:pic>
    </p:spTree>
    <p:extLst>
      <p:ext uri="{BB962C8B-B14F-4D97-AF65-F5344CB8AC3E}">
        <p14:creationId xmlns:p14="http://schemas.microsoft.com/office/powerpoint/2010/main" val="1905807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345DE-207E-BF70-2643-B0128F8C83CF}"/>
              </a:ext>
            </a:extLst>
          </p:cNvPr>
          <p:cNvSpPr>
            <a:spLocks noGrp="1"/>
          </p:cNvSpPr>
          <p:nvPr>
            <p:ph type="title"/>
          </p:nvPr>
        </p:nvSpPr>
        <p:spPr>
          <a:xfrm>
            <a:off x="0" y="440871"/>
            <a:ext cx="12409714" cy="5881552"/>
          </a:xfrm>
        </p:spPr>
        <p:txBody>
          <a:bodyPr>
            <a:noAutofit/>
          </a:bodyPr>
          <a:lstStyle/>
          <a:p>
            <a:pPr marL="228600" marR="0" lvl="0" indent="317500" defTabSz="914400" rtl="0" eaLnBrk="1" fontAlgn="auto" latinLnBrk="0" hangingPunct="1">
              <a:spcBef>
                <a:spcPts val="0"/>
              </a:spcBef>
              <a:tabLst/>
              <a:defRPr/>
            </a:pP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Phần</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I: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Nguyên</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tử</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và</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nguyên</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tố</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hoá</a:t>
            </a:r>
            <a:r>
              <a:rPr kumimoji="0" lang="en-US" sz="3200" b="1"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1"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học</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Câu</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1: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Chọn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từ</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thích</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hợp</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điển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vào</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chỗ</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trống</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Nguyên</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tử</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là</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hạt</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vì</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số</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electron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có</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trong</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nguyên</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tử</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bằng</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đúng</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số</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proton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trong</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hạt</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1"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nhân</a:t>
            </a:r>
            <a:r>
              <a:rPr kumimoji="0" lang="en-US" sz="3200" b="0" i="1"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vô</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cùng</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nhỏ</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B.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tạo</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ra</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chất</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C.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trung</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hoà</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về</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điện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D.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không</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chia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nhỏ</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được</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Câu</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2: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Nguyên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tử</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liên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kết</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được</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với</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nhau</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là</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nhờ</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 electron.	                 B. proton.</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C. neutron.                     D.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hạt</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 </a:t>
            </a:r>
            <a:r>
              <a:rPr kumimoji="0" lang="en-US" sz="3200" b="0" i="0" u="none" strike="noStrike" kern="1200" cap="none" spc="0" normalizeH="0" baseline="0" noProof="0" dirty="0" err="1">
                <a:ln>
                  <a:noFill/>
                </a:ln>
                <a:solidFill>
                  <a:schemeClr val="tx1"/>
                </a:solidFill>
                <a:effectLst/>
                <a:uLnTx/>
                <a:uFillTx/>
                <a:latin typeface="Times New Roman" panose="02020603050405020304" pitchFamily="18" charset="0"/>
                <a:ea typeface="Segoe UI" panose="020B0502040204020203" pitchFamily="34" charset="0"/>
                <a:cs typeface="+mn-cs"/>
              </a:rPr>
              <a:t>nhân</a:t>
            </a:r>
            <a:r>
              <a:rPr kumimoji="0" lang="en-US" sz="3200" b="0" i="0" u="none" strike="noStrike" kern="1200" cap="none" spc="0" normalizeH="0" baseline="0" noProof="0" dirty="0">
                <a:ln>
                  <a:noFill/>
                </a:ln>
                <a:solidFill>
                  <a:schemeClr val="tx1"/>
                </a:solidFill>
                <a:effectLst/>
                <a:uLnTx/>
                <a:uFillTx/>
                <a:latin typeface="Times New Roman" panose="02020603050405020304" pitchFamily="18" charset="0"/>
                <a:ea typeface="Segoe UI" panose="020B0502040204020203" pitchFamily="34" charset="0"/>
                <a:cs typeface="+mn-cs"/>
              </a:rPr>
              <a:t>.</a:t>
            </a:r>
            <a: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t/>
            </a:r>
            <a:br>
              <a:rPr kumimoji="0" lang="vi-VN" sz="3200" b="0"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mn-cs"/>
              </a:rPr>
            </a:br>
            <a:endParaRPr lang="vi-VN" sz="3200" dirty="0">
              <a:solidFill>
                <a:schemeClr val="tx1"/>
              </a:solidFill>
            </a:endParaRPr>
          </a:p>
        </p:txBody>
      </p:sp>
      <p:sp>
        <p:nvSpPr>
          <p:cNvPr id="3" name="Oval 2"/>
          <p:cNvSpPr/>
          <p:nvPr/>
        </p:nvSpPr>
        <p:spPr>
          <a:xfrm>
            <a:off x="130628" y="2860765"/>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30628" y="3853542"/>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2360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edge">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88AABC8-1F28-BDF5-2CE0-2CE945017018}"/>
              </a:ext>
            </a:extLst>
          </p:cNvPr>
          <p:cNvSpPr>
            <a:spLocks noGrp="1"/>
          </p:cNvSpPr>
          <p:nvPr>
            <p:ph idx="1"/>
          </p:nvPr>
        </p:nvSpPr>
        <p:spPr>
          <a:xfrm>
            <a:off x="326569" y="729343"/>
            <a:ext cx="11142619" cy="4283528"/>
          </a:xfrm>
        </p:spPr>
        <p:txBody>
          <a:bodyPr>
            <a:noAutofit/>
          </a:bodyPr>
          <a:lstStyle/>
          <a:p>
            <a:pPr marL="360000" indent="0">
              <a:spcBef>
                <a:spcPts val="0"/>
              </a:spcBef>
              <a:buNone/>
              <a:tabLst>
                <a:tab pos="32004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3: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calcium </a:t>
            </a:r>
            <a:r>
              <a:rPr lang="en-US" sz="3200" dirty="0" err="1">
                <a:effectLst/>
                <a:latin typeface="Times New Roman" panose="02020603050405020304" pitchFamily="18" charset="0"/>
                <a:ea typeface="Segoe UI" panose="020B0502040204020203" pitchFamily="34" charset="0"/>
              </a:rPr>
              <a:t>có</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số</a:t>
            </a:r>
            <a:r>
              <a:rPr lang="en-US" sz="3200" dirty="0">
                <a:effectLst/>
                <a:latin typeface="Times New Roman" panose="02020603050405020304" pitchFamily="18" charset="0"/>
                <a:ea typeface="Segoe UI" panose="020B0502040204020203" pitchFamily="34" charset="0"/>
              </a:rPr>
              <a:t> proton </a:t>
            </a:r>
            <a:r>
              <a:rPr lang="en-US" sz="3200" dirty="0" err="1">
                <a:effectLst/>
                <a:latin typeface="Times New Roman" panose="02020603050405020304" pitchFamily="18" charset="0"/>
                <a:ea typeface="Segoe UI" panose="020B0502040204020203" pitchFamily="34" charset="0"/>
              </a:rPr>
              <a:t>trong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hạt</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nhân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là</a:t>
            </a:r>
            <a:r>
              <a:rPr lang="en-US" sz="3200" dirty="0">
                <a:effectLst/>
                <a:latin typeface="Times New Roman" panose="02020603050405020304" pitchFamily="18" charset="0"/>
                <a:ea typeface="Segoe UI" panose="020B0502040204020203" pitchFamily="34" charset="0"/>
              </a:rPr>
              <a:t> 20. </a:t>
            </a:r>
            <a:r>
              <a:rPr lang="en-US" sz="3200" dirty="0" err="1">
                <a:effectLst/>
                <a:latin typeface="Times New Roman" panose="02020603050405020304" pitchFamily="18" charset="0"/>
                <a:ea typeface="Segoe UI" panose="020B0502040204020203" pitchFamily="34" charset="0"/>
              </a:rPr>
              <a:t>số</a:t>
            </a:r>
            <a:r>
              <a:rPr lang="en-US" sz="3200" dirty="0">
                <a:effectLst/>
                <a:latin typeface="Times New Roman" panose="02020603050405020304" pitchFamily="18" charset="0"/>
                <a:ea typeface="Segoe UI" panose="020B0502040204020203" pitchFamily="34" charset="0"/>
              </a:rPr>
              <a:t> electron ở </a:t>
            </a:r>
            <a:r>
              <a:rPr lang="en-US" sz="3200" err="1">
                <a:effectLst/>
                <a:latin typeface="Times New Roman" panose="02020603050405020304" pitchFamily="18" charset="0"/>
                <a:ea typeface="Segoe UI" panose="020B0502040204020203" pitchFamily="34" charset="0"/>
              </a:rPr>
              <a:t>lớp</a:t>
            </a:r>
            <a:r>
              <a:rPr lang="en-US" sz="320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vỏ</a:t>
            </a:r>
            <a:r>
              <a:rPr lang="vi-VN" sz="3200" smtClean="0">
                <a:effectLst/>
                <a:latin typeface="Times New Roman" panose="02020603050405020304" pitchFamily="18" charset="0"/>
                <a:ea typeface="Segoe UI" panose="020B0502040204020203" pitchFamily="34" charset="0"/>
              </a:rPr>
              <a:t> ngoài cùng</a:t>
            </a:r>
            <a:r>
              <a:rPr lang="en-US" sz="3200" smtClean="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của</a:t>
            </a:r>
            <a:r>
              <a:rPr lang="en-US" sz="3200" dirty="0">
                <a:effectLst/>
                <a:latin typeface="Times New Roman" panose="02020603050405020304" pitchFamily="18" charset="0"/>
                <a:ea typeface="Segoe UI" panose="020B0502040204020203" pitchFamily="34" charset="0"/>
              </a:rPr>
              <a:t> calcium </a:t>
            </a:r>
            <a:r>
              <a:rPr lang="en-US" sz="3200" dirty="0" err="1">
                <a:effectLst/>
                <a:latin typeface="Times New Roman" panose="02020603050405020304" pitchFamily="18" charset="0"/>
                <a:ea typeface="Segoe UI" panose="020B0502040204020203" pitchFamily="34" charset="0"/>
              </a:rPr>
              <a:t>là</a:t>
            </a:r>
            <a:endParaRPr lang="en-US" sz="3200" dirty="0">
              <a:effectLst/>
              <a:latin typeface="Times New Roman" panose="02020603050405020304" pitchFamily="18" charset="0"/>
              <a:ea typeface="Segoe UI" panose="020B0502040204020203" pitchFamily="34" charset="0"/>
            </a:endParaRPr>
          </a:p>
          <a:p>
            <a:pPr marL="360000" indent="0">
              <a:spcBef>
                <a:spcPts val="0"/>
              </a:spcBef>
              <a:buNone/>
              <a:tabLst>
                <a:tab pos="320040" algn="l"/>
              </a:tabLst>
            </a:pPr>
            <a:r>
              <a:rPr lang="en-US" sz="3200">
                <a:latin typeface="Times New Roman" panose="02020603050405020304" pitchFamily="18" charset="0"/>
                <a:ea typeface="Segoe UI" panose="020B0502040204020203" pitchFamily="34" charset="0"/>
              </a:rPr>
              <a:t>A</a:t>
            </a:r>
            <a:r>
              <a:rPr lang="en-US" sz="3200" smtClean="0">
                <a:latin typeface="Times New Roman" panose="02020603050405020304" pitchFamily="18" charset="0"/>
                <a:ea typeface="Segoe UI" panose="020B0502040204020203" pitchFamily="34" charset="0"/>
              </a:rPr>
              <a:t>.</a:t>
            </a:r>
            <a:r>
              <a:rPr lang="vi-VN" sz="3200" smtClean="0">
                <a:latin typeface="Times New Roman" panose="02020603050405020304" pitchFamily="18" charset="0"/>
                <a:ea typeface="Segoe UI" panose="020B0502040204020203" pitchFamily="34" charset="0"/>
              </a:rPr>
              <a:t> </a:t>
            </a:r>
            <a:r>
              <a:rPr lang="en-US" sz="3200" smtClean="0">
                <a:latin typeface="Times New Roman" panose="02020603050405020304" pitchFamily="18" charset="0"/>
                <a:ea typeface="Segoe UI" panose="020B0502040204020203" pitchFamily="34" charset="0"/>
              </a:rPr>
              <a:t>2</a:t>
            </a:r>
            <a:r>
              <a:rPr lang="en-US" sz="3200" dirty="0">
                <a:latin typeface="Times New Roman" panose="02020603050405020304" pitchFamily="18" charset="0"/>
                <a:ea typeface="Segoe UI" panose="020B0502040204020203" pitchFamily="34" charset="0"/>
              </a:rPr>
              <a:t>.              </a:t>
            </a:r>
            <a:r>
              <a:rPr lang="en-US" sz="3200">
                <a:latin typeface="Times New Roman" panose="02020603050405020304" pitchFamily="18" charset="0"/>
                <a:ea typeface="Segoe UI" panose="020B0502040204020203" pitchFamily="34" charset="0"/>
              </a:rPr>
              <a:t>B</a:t>
            </a:r>
            <a:r>
              <a:rPr lang="en-US" sz="3200" smtClean="0">
                <a:latin typeface="Times New Roman" panose="02020603050405020304" pitchFamily="18" charset="0"/>
                <a:ea typeface="Segoe UI" panose="020B0502040204020203" pitchFamily="34" charset="0"/>
              </a:rPr>
              <a:t>.</a:t>
            </a:r>
            <a:r>
              <a:rPr lang="vi-VN" sz="3200" smtClean="0">
                <a:latin typeface="Times New Roman" panose="02020603050405020304" pitchFamily="18" charset="0"/>
                <a:ea typeface="Segoe UI" panose="020B0502040204020203" pitchFamily="34" charset="0"/>
              </a:rPr>
              <a:t> </a:t>
            </a:r>
            <a:r>
              <a:rPr lang="en-US" sz="3200" smtClean="0">
                <a:latin typeface="Times New Roman" panose="02020603050405020304" pitchFamily="18" charset="0"/>
                <a:ea typeface="Segoe UI" panose="020B0502040204020203" pitchFamily="34" charset="0"/>
              </a:rPr>
              <a:t>8</a:t>
            </a:r>
            <a:r>
              <a:rPr lang="en-US" sz="3200" dirty="0">
                <a:latin typeface="Times New Roman" panose="02020603050405020304" pitchFamily="18" charset="0"/>
                <a:ea typeface="Segoe UI" panose="020B0502040204020203" pitchFamily="34" charset="0"/>
              </a:rPr>
              <a:t>.	     </a:t>
            </a:r>
            <a:r>
              <a:rPr lang="en-US" sz="3200">
                <a:latin typeface="Times New Roman" panose="02020603050405020304" pitchFamily="18" charset="0"/>
                <a:ea typeface="Segoe UI" panose="020B0502040204020203" pitchFamily="34" charset="0"/>
              </a:rPr>
              <a:t>C</a:t>
            </a:r>
            <a:r>
              <a:rPr lang="en-US" sz="3200" smtClean="0">
                <a:latin typeface="Times New Roman" panose="02020603050405020304" pitchFamily="18" charset="0"/>
                <a:ea typeface="Segoe UI" panose="020B0502040204020203" pitchFamily="34" charset="0"/>
              </a:rPr>
              <a:t>.</a:t>
            </a:r>
            <a:r>
              <a:rPr lang="vi-VN" sz="3200" smtClean="0">
                <a:latin typeface="Times New Roman" panose="02020603050405020304" pitchFamily="18" charset="0"/>
                <a:ea typeface="Segoe UI" panose="020B0502040204020203" pitchFamily="34" charset="0"/>
              </a:rPr>
              <a:t> </a:t>
            </a:r>
            <a:r>
              <a:rPr lang="en-US" sz="3200" smtClean="0">
                <a:latin typeface="Times New Roman" panose="02020603050405020304" pitchFamily="18" charset="0"/>
                <a:ea typeface="Segoe UI" panose="020B0502040204020203" pitchFamily="34" charset="0"/>
              </a:rPr>
              <a:t>20</a:t>
            </a:r>
            <a:r>
              <a:rPr lang="en-US" sz="3200" dirty="0">
                <a:latin typeface="Times New Roman" panose="02020603050405020304" pitchFamily="18" charset="0"/>
                <a:ea typeface="Segoe UI" panose="020B0502040204020203" pitchFamily="34" charset="0"/>
              </a:rPr>
              <a:t>.                </a:t>
            </a:r>
            <a:r>
              <a:rPr lang="en-US" sz="3200">
                <a:latin typeface="Times New Roman" panose="02020603050405020304" pitchFamily="18" charset="0"/>
                <a:ea typeface="Segoe UI" panose="020B0502040204020203" pitchFamily="34" charset="0"/>
              </a:rPr>
              <a:t>D</a:t>
            </a:r>
            <a:r>
              <a:rPr lang="en-US" sz="3200" smtClean="0">
                <a:latin typeface="Times New Roman" panose="02020603050405020304" pitchFamily="18" charset="0"/>
                <a:ea typeface="Segoe UI" panose="020B0502040204020203" pitchFamily="34" charset="0"/>
              </a:rPr>
              <a:t>.</a:t>
            </a:r>
            <a:r>
              <a:rPr lang="vi-VN" sz="3200" smtClean="0">
                <a:latin typeface="Times New Roman" panose="02020603050405020304" pitchFamily="18" charset="0"/>
                <a:ea typeface="Segoe UI" panose="020B0502040204020203" pitchFamily="34" charset="0"/>
              </a:rPr>
              <a:t> </a:t>
            </a:r>
            <a:r>
              <a:rPr lang="en-US" sz="3200" smtClean="0">
                <a:latin typeface="Times New Roman" panose="02020603050405020304" pitchFamily="18" charset="0"/>
                <a:ea typeface="Segoe UI" panose="020B0502040204020203" pitchFamily="34" charset="0"/>
              </a:rPr>
              <a:t>10</a:t>
            </a:r>
            <a:r>
              <a:rPr lang="en-US" sz="3200" dirty="0">
                <a:latin typeface="Times New Roman" panose="02020603050405020304" pitchFamily="18" charset="0"/>
                <a:ea typeface="Segoe UI" panose="020B0502040204020203" pitchFamily="34" charset="0"/>
              </a:rPr>
              <a:t>	</a:t>
            </a:r>
            <a:endParaRPr lang="vi-VN" sz="3200" dirty="0">
              <a:latin typeface="Segoe UI" panose="020B0502040204020203" pitchFamily="34" charset="0"/>
              <a:ea typeface="Segoe UI" panose="020B0502040204020203" pitchFamily="34" charset="0"/>
            </a:endParaRPr>
          </a:p>
          <a:p>
            <a:pPr marL="360000" indent="0">
              <a:spcBef>
                <a:spcPts val="0"/>
              </a:spcBef>
              <a:buNone/>
              <a:tabLst>
                <a:tab pos="320040" algn="l"/>
              </a:tabLst>
            </a:pPr>
            <a:endParaRPr lang="vi-VN" sz="3200" smtClean="0">
              <a:latin typeface="Times New Roman" panose="02020603050405020304" pitchFamily="18" charset="0"/>
              <a:ea typeface="Segoe UI" panose="020B0502040204020203" pitchFamily="34" charset="0"/>
            </a:endParaRPr>
          </a:p>
          <a:p>
            <a:pPr marL="360000" indent="0">
              <a:spcBef>
                <a:spcPts val="0"/>
              </a:spcBef>
              <a:buNone/>
              <a:tabLst>
                <a:tab pos="320040" algn="l"/>
              </a:tabLst>
            </a:pPr>
            <a:r>
              <a:rPr lang="en-US" sz="3200" smtClean="0">
                <a:latin typeface="Times New Roman" panose="02020603050405020304" pitchFamily="18" charset="0"/>
                <a:ea typeface="Segoe UI" panose="020B0502040204020203" pitchFamily="34" charset="0"/>
              </a:rPr>
              <a:t>Câu </a:t>
            </a:r>
            <a:r>
              <a:rPr lang="en-US" sz="3200" dirty="0">
                <a:latin typeface="Times New Roman" panose="02020603050405020304" pitchFamily="18" charset="0"/>
                <a:ea typeface="Segoe UI" panose="020B0502040204020203" pitchFamily="34" charset="0"/>
              </a:rPr>
              <a:t>4: </a:t>
            </a:r>
            <a:r>
              <a:rPr lang="en-US" sz="3200" dirty="0" err="1">
                <a:latin typeface="Times New Roman" panose="02020603050405020304" pitchFamily="18" charset="0"/>
                <a:ea typeface="Segoe UI" panose="020B0502040204020203" pitchFamily="34" charset="0"/>
              </a:rPr>
              <a:t>Nguyên</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tử</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được</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tạo</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bởi</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loại</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hạt</a:t>
            </a:r>
            <a:r>
              <a:rPr lang="en-US" sz="3200" dirty="0">
                <a:latin typeface="Times New Roman" panose="02020603050405020304" pitchFamily="18" charset="0"/>
                <a:ea typeface="Segoe UI" panose="020B0502040204020203" pitchFamily="34" charset="0"/>
              </a:rPr>
              <a:t> </a:t>
            </a:r>
            <a:r>
              <a:rPr lang="en-US" sz="3200" dirty="0" err="1">
                <a:latin typeface="Times New Roman" panose="02020603050405020304" pitchFamily="18" charset="0"/>
                <a:ea typeface="Segoe UI" panose="020B0502040204020203" pitchFamily="34" charset="0"/>
              </a:rPr>
              <a:t>nào</a:t>
            </a:r>
            <a:r>
              <a:rPr lang="en-US" sz="3200" dirty="0">
                <a:latin typeface="Times New Roman" panose="02020603050405020304" pitchFamily="18" charset="0"/>
                <a:ea typeface="Segoe UI" panose="020B0502040204020203" pitchFamily="34" charset="0"/>
              </a:rPr>
              <a:t>?</a:t>
            </a:r>
            <a:endParaRPr lang="vi-VN" sz="3200" dirty="0">
              <a:latin typeface="Segoe UI" panose="020B0502040204020203" pitchFamily="34" charset="0"/>
              <a:ea typeface="Segoe UI" panose="020B0502040204020203" pitchFamily="34" charset="0"/>
            </a:endParaRPr>
          </a:p>
          <a:p>
            <a:pPr marL="360000" indent="0">
              <a:spcBef>
                <a:spcPts val="0"/>
              </a:spcBef>
              <a:buNone/>
              <a:tabLst>
                <a:tab pos="2966720" algn="l"/>
              </a:tabLst>
            </a:pPr>
            <a:r>
              <a:rPr lang="en-US" sz="3200" dirty="0">
                <a:latin typeface="Times New Roman" panose="02020603050405020304" pitchFamily="18" charset="0"/>
                <a:ea typeface="Segoe UI" panose="020B0502040204020203" pitchFamily="34" charset="0"/>
              </a:rPr>
              <a:t>A. Electron.            B. Proton.</a:t>
            </a:r>
            <a:endParaRPr lang="vi-VN" sz="3200" dirty="0">
              <a:latin typeface="Segoe UI" panose="020B0502040204020203" pitchFamily="34" charset="0"/>
              <a:ea typeface="Segoe UI" panose="020B0502040204020203" pitchFamily="34" charset="0"/>
            </a:endParaRPr>
          </a:p>
          <a:p>
            <a:pPr marL="360000" indent="0">
              <a:spcBef>
                <a:spcPts val="0"/>
              </a:spcBef>
              <a:buNone/>
              <a:tabLst>
                <a:tab pos="2966720" algn="l"/>
              </a:tabLst>
            </a:pPr>
            <a:r>
              <a:rPr lang="en-US" sz="3200" dirty="0">
                <a:latin typeface="Times New Roman" panose="02020603050405020304" pitchFamily="18" charset="0"/>
                <a:ea typeface="Segoe UI" panose="020B0502040204020203" pitchFamily="34" charset="0"/>
              </a:rPr>
              <a:t>C. Neutron.             D. Electron, proton, neutron.</a:t>
            </a:r>
            <a:endParaRPr lang="vi-VN" sz="3200" dirty="0">
              <a:latin typeface="Segoe UI" panose="020B0502040204020203" pitchFamily="34" charset="0"/>
              <a:ea typeface="Segoe UI" panose="020B0502040204020203" pitchFamily="34" charset="0"/>
            </a:endParaRPr>
          </a:p>
          <a:p>
            <a:pPr indent="0">
              <a:lnSpc>
                <a:spcPct val="130000"/>
              </a:lnSpc>
              <a:spcAft>
                <a:spcPts val="600"/>
              </a:spcAft>
              <a:buNone/>
              <a:tabLst>
                <a:tab pos="320040" algn="l"/>
              </a:tabLst>
            </a:pPr>
            <a:endParaRPr lang="vi-VN" sz="3200" dirty="0">
              <a:effectLst/>
              <a:latin typeface="Segoe UI" panose="020B0502040204020203" pitchFamily="34" charset="0"/>
              <a:ea typeface="Segoe UI" panose="020B0502040204020203" pitchFamily="34" charset="0"/>
            </a:endParaRPr>
          </a:p>
          <a:p>
            <a:endParaRPr lang="vi-VN" sz="3200" dirty="0"/>
          </a:p>
        </p:txBody>
      </p:sp>
      <p:sp>
        <p:nvSpPr>
          <p:cNvPr id="3" name="Oval 2"/>
          <p:cNvSpPr/>
          <p:nvPr/>
        </p:nvSpPr>
        <p:spPr>
          <a:xfrm>
            <a:off x="561702" y="1698171"/>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827416" y="3696788"/>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3402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edg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3C20E85-5D5C-0858-CDF1-73F05F049486}"/>
              </a:ext>
            </a:extLst>
          </p:cNvPr>
          <p:cNvSpPr txBox="1"/>
          <p:nvPr/>
        </p:nvSpPr>
        <p:spPr>
          <a:xfrm>
            <a:off x="334189" y="297907"/>
            <a:ext cx="11174187" cy="6392519"/>
          </a:xfrm>
          <a:prstGeom prst="rect">
            <a:avLst/>
          </a:prstGeom>
          <a:noFill/>
        </p:spPr>
        <p:txBody>
          <a:bodyPr wrap="square">
            <a:spAutoFit/>
          </a:bodyPr>
          <a:lstStyle/>
          <a:p>
            <a:pPr indent="254000">
              <a:lnSpc>
                <a:spcPct val="130000"/>
              </a:lnSpc>
              <a:spcAft>
                <a:spcPts val="600"/>
              </a:spcAft>
              <a:tabLst>
                <a:tab pos="32004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5: So </a:t>
            </a:r>
            <a:r>
              <a:rPr lang="en-US" sz="3200" dirty="0" err="1">
                <a:effectLst/>
                <a:latin typeface="Times New Roman" panose="02020603050405020304" pitchFamily="18" charset="0"/>
                <a:ea typeface="Segoe UI" panose="020B0502040204020203" pitchFamily="34" charset="0"/>
              </a:rPr>
              <a:t>sánh</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Magnesium (Mg = 24) </a:t>
            </a:r>
            <a:r>
              <a:rPr lang="en-US" sz="3200" dirty="0" err="1">
                <a:effectLst/>
                <a:latin typeface="Times New Roman" panose="02020603050405020304" pitchFamily="18" charset="0"/>
                <a:ea typeface="Segoe UI" panose="020B0502040204020203" pitchFamily="34" charset="0"/>
              </a:rPr>
              <a:t>với</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Carbon (C = 12), ta </a:t>
            </a:r>
            <a:r>
              <a:rPr lang="en-US" sz="3200" dirty="0" err="1">
                <a:effectLst/>
                <a:latin typeface="Times New Roman" panose="02020603050405020304" pitchFamily="18" charset="0"/>
                <a:ea typeface="Segoe UI" panose="020B0502040204020203" pitchFamily="34" charset="0"/>
              </a:rPr>
              <a:t>thấy</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tabLst>
                <a:tab pos="575945" algn="l"/>
              </a:tabLst>
            </a:pPr>
            <a:r>
              <a:rPr lang="en-US" sz="3200" dirty="0">
                <a:effectLst/>
                <a:latin typeface="Times New Roman" panose="02020603050405020304" pitchFamily="18" charset="0"/>
                <a:ea typeface="Segoe UI" panose="020B0502040204020203" pitchFamily="34" charset="0"/>
              </a:rPr>
              <a:t>A.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a:t>
            </a:r>
            <a:r>
              <a:rPr lang="en-US" sz="3200" b="1" dirty="0">
                <a:solidFill>
                  <a:srgbClr val="FF0000"/>
                </a:solidFill>
                <a:effectLst/>
                <a:latin typeface="Times New Roman" panose="02020603050405020304" pitchFamily="18" charset="0"/>
                <a:ea typeface="Segoe UI" panose="020B0502040204020203" pitchFamily="34" charset="0"/>
              </a:rPr>
              <a:t>Mg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nặng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hơn</a:t>
            </a:r>
            <a:r>
              <a:rPr lang="en-US" sz="3200" dirty="0">
                <a:effectLst/>
                <a:latin typeface="Times New Roman" panose="02020603050405020304" pitchFamily="18" charset="0"/>
                <a:ea typeface="Segoe UI" panose="020B0502040204020203" pitchFamily="34" charset="0"/>
              </a:rPr>
              <a:t> </a:t>
            </a:r>
            <a:r>
              <a:rPr lang="en-US" sz="3200" err="1">
                <a:effectLst/>
                <a:latin typeface="Times New Roman" panose="02020603050405020304" pitchFamily="18" charset="0"/>
                <a:ea typeface="Segoe UI" panose="020B0502040204020203" pitchFamily="34" charset="0"/>
              </a:rPr>
              <a:t>nguyên</a:t>
            </a:r>
            <a:r>
              <a:rPr lang="en-US" sz="320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tử</a:t>
            </a:r>
            <a:r>
              <a:rPr lang="vi-VN" sz="3200" smtClean="0">
                <a:effectLst/>
                <a:latin typeface="Times New Roman" panose="02020603050405020304" pitchFamily="18" charset="0"/>
                <a:ea typeface="Segoe UI" panose="020B0502040204020203" pitchFamily="34" charset="0"/>
              </a:rPr>
              <a:t> </a:t>
            </a:r>
            <a:r>
              <a:rPr lang="vi-VN" sz="3200" b="1" smtClean="0">
                <a:solidFill>
                  <a:srgbClr val="FF0000"/>
                </a:solidFill>
                <a:effectLst/>
                <a:latin typeface="Times New Roman" panose="02020603050405020304" pitchFamily="18" charset="0"/>
                <a:ea typeface="Segoe UI" panose="020B0502040204020203" pitchFamily="34" charset="0"/>
              </a:rPr>
              <a:t>C</a:t>
            </a:r>
            <a:r>
              <a:rPr lang="en-US" sz="3200" smtClean="0">
                <a:effectLst/>
                <a:latin typeface="Times New Roman" panose="02020603050405020304" pitchFamily="18" charset="0"/>
                <a:ea typeface="Segoe UI" panose="020B0502040204020203" pitchFamily="34" charset="0"/>
              </a:rPr>
              <a:t> </a:t>
            </a:r>
            <a:r>
              <a:rPr lang="en-US" sz="3200" dirty="0">
                <a:effectLst/>
                <a:latin typeface="Times New Roman" panose="02020603050405020304" pitchFamily="18" charset="0"/>
                <a:ea typeface="Segoe UI" panose="020B0502040204020203" pitchFamily="34" charset="0"/>
              </a:rPr>
              <a:t>2 </a:t>
            </a:r>
            <a:r>
              <a:rPr lang="en-US" sz="3200" dirty="0" err="1">
                <a:effectLst/>
                <a:latin typeface="Times New Roman" panose="02020603050405020304" pitchFamily="18" charset="0"/>
                <a:ea typeface="Segoe UI" panose="020B0502040204020203" pitchFamily="34" charset="0"/>
              </a:rPr>
              <a:t>lần</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tabLst>
                <a:tab pos="575945" algn="l"/>
              </a:tabLst>
            </a:pPr>
            <a:r>
              <a:rPr lang="en-US" sz="3200" dirty="0">
                <a:effectLst/>
                <a:latin typeface="Times New Roman" panose="02020603050405020304" pitchFamily="18" charset="0"/>
                <a:ea typeface="Segoe UI" panose="020B0502040204020203" pitchFamily="34" charset="0"/>
              </a:rPr>
              <a:t>B. </a:t>
            </a:r>
            <a:r>
              <a:rPr lang="en-US" sz="3200" err="1">
                <a:effectLst/>
                <a:latin typeface="Times New Roman" panose="02020603050405020304" pitchFamily="18" charset="0"/>
                <a:ea typeface="Segoe UI" panose="020B0502040204020203" pitchFamily="34" charset="0"/>
              </a:rPr>
              <a:t>Nguyên</a:t>
            </a:r>
            <a:r>
              <a:rPr lang="en-US" sz="320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tử</a:t>
            </a:r>
            <a:r>
              <a:rPr lang="vi-VN" sz="3200" smtClean="0">
                <a:effectLst/>
                <a:latin typeface="Times New Roman" panose="02020603050405020304" pitchFamily="18" charset="0"/>
                <a:ea typeface="Segoe UI" panose="020B0502040204020203" pitchFamily="34" charset="0"/>
              </a:rPr>
              <a:t> </a:t>
            </a:r>
            <a:r>
              <a:rPr lang="en-US" sz="3200" b="1" smtClean="0">
                <a:solidFill>
                  <a:srgbClr val="FF0000"/>
                </a:solidFill>
                <a:effectLst/>
                <a:latin typeface="Times New Roman" panose="02020603050405020304" pitchFamily="18" charset="0"/>
                <a:ea typeface="Segoe UI" panose="020B0502040204020203" pitchFamily="34" charset="0"/>
              </a:rPr>
              <a:t>Mg</a:t>
            </a:r>
            <a:r>
              <a:rPr lang="en-US" sz="3200" smtClean="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nhẹ</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hơn</a:t>
            </a:r>
            <a:r>
              <a:rPr lang="en-US" sz="3200" dirty="0">
                <a:effectLst/>
                <a:latin typeface="Times New Roman" panose="02020603050405020304" pitchFamily="18" charset="0"/>
                <a:ea typeface="Segoe UI" panose="020B0502040204020203" pitchFamily="34" charset="0"/>
              </a:rPr>
              <a:t> </a:t>
            </a:r>
            <a:r>
              <a:rPr lang="en-US" sz="3200" err="1">
                <a:effectLst/>
                <a:latin typeface="Times New Roman" panose="02020603050405020304" pitchFamily="18" charset="0"/>
                <a:ea typeface="Segoe UI" panose="020B0502040204020203" pitchFamily="34" charset="0"/>
              </a:rPr>
              <a:t>nguyên</a:t>
            </a:r>
            <a:r>
              <a:rPr lang="en-US" sz="320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tử</a:t>
            </a:r>
            <a:r>
              <a:rPr lang="vi-VN" sz="3200" smtClean="0">
                <a:effectLst/>
                <a:latin typeface="Times New Roman" panose="02020603050405020304" pitchFamily="18" charset="0"/>
                <a:ea typeface="Segoe UI" panose="020B0502040204020203" pitchFamily="34" charset="0"/>
              </a:rPr>
              <a:t> </a:t>
            </a:r>
            <a:r>
              <a:rPr lang="vi-VN" sz="3200" b="1" smtClean="0">
                <a:solidFill>
                  <a:srgbClr val="FF0000"/>
                </a:solidFill>
                <a:effectLst/>
                <a:latin typeface="Times New Roman" panose="02020603050405020304" pitchFamily="18" charset="0"/>
                <a:ea typeface="Segoe UI" panose="020B0502040204020203" pitchFamily="34" charset="0"/>
              </a:rPr>
              <a:t>C</a:t>
            </a:r>
            <a:r>
              <a:rPr lang="en-US" sz="3200" smtClean="0">
                <a:effectLst/>
                <a:latin typeface="Times New Roman" panose="02020603050405020304" pitchFamily="18" charset="0"/>
                <a:ea typeface="Segoe UI" panose="020B0502040204020203" pitchFamily="34" charset="0"/>
              </a:rPr>
              <a:t> </a:t>
            </a:r>
            <a:r>
              <a:rPr lang="en-US" sz="3200" dirty="0">
                <a:effectLst/>
                <a:latin typeface="Times New Roman" panose="02020603050405020304" pitchFamily="18" charset="0"/>
                <a:ea typeface="Segoe UI" panose="020B0502040204020203" pitchFamily="34" charset="0"/>
              </a:rPr>
              <a:t>2 </a:t>
            </a:r>
            <a:r>
              <a:rPr lang="en-US" sz="3200" dirty="0" err="1">
                <a:effectLst/>
                <a:latin typeface="Times New Roman" panose="02020603050405020304" pitchFamily="18" charset="0"/>
                <a:ea typeface="Segoe UI" panose="020B0502040204020203" pitchFamily="34" charset="0"/>
              </a:rPr>
              <a:t>lần</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pPr>
            <a:r>
              <a:rPr lang="en-US" sz="3200" dirty="0">
                <a:effectLst/>
                <a:latin typeface="Times New Roman" panose="02020603050405020304" pitchFamily="18" charset="0"/>
                <a:ea typeface="Segoe UI" panose="020B0502040204020203" pitchFamily="34" charset="0"/>
              </a:rPr>
              <a:t>C.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a:t>
            </a:r>
            <a:r>
              <a:rPr lang="en-US" sz="3200" b="1" dirty="0">
                <a:solidFill>
                  <a:srgbClr val="FF0000"/>
                </a:solidFill>
                <a:effectLst/>
                <a:latin typeface="Times New Roman" panose="02020603050405020304" pitchFamily="18" charset="0"/>
                <a:ea typeface="Segoe UI" panose="020B0502040204020203" pitchFamily="34" charset="0"/>
              </a:rPr>
              <a:t>Mg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nặng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hơn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err="1">
                <a:effectLst/>
                <a:latin typeface="Times New Roman" panose="02020603050405020304" pitchFamily="18" charset="0"/>
                <a:ea typeface="Segoe UI" panose="020B0502040204020203" pitchFamily="34" charset="0"/>
              </a:rPr>
              <a:t>tử</a:t>
            </a:r>
            <a:r>
              <a:rPr lang="en-US" sz="3200">
                <a:effectLst/>
                <a:latin typeface="Times New Roman" panose="02020603050405020304" pitchFamily="18" charset="0"/>
                <a:ea typeface="Segoe UI" panose="020B0502040204020203" pitchFamily="34" charset="0"/>
              </a:rPr>
              <a:t> </a:t>
            </a:r>
            <a:r>
              <a:rPr lang="vi-VN" sz="3200" b="1" smtClean="0">
                <a:solidFill>
                  <a:srgbClr val="FF0000"/>
                </a:solidFill>
                <a:effectLst/>
                <a:latin typeface="Times New Roman" panose="02020603050405020304" pitchFamily="18" charset="0"/>
                <a:ea typeface="Segoe UI" panose="020B0502040204020203" pitchFamily="34" charset="0"/>
              </a:rPr>
              <a:t>C</a:t>
            </a:r>
            <a:r>
              <a:rPr lang="en-US" sz="3200" smtClean="0">
                <a:effectLst/>
                <a:latin typeface="Times New Roman" panose="02020603050405020304" pitchFamily="18" charset="0"/>
                <a:ea typeface="Segoe UI" panose="020B0502040204020203" pitchFamily="34" charset="0"/>
              </a:rPr>
              <a:t> </a:t>
            </a:r>
            <a:r>
              <a:rPr lang="en-US" sz="3200" dirty="0">
                <a:effectLst/>
                <a:latin typeface="Times New Roman" panose="02020603050405020304" pitchFamily="18" charset="0"/>
                <a:ea typeface="Segoe UI" panose="020B0502040204020203" pitchFamily="34" charset="0"/>
              </a:rPr>
              <a:t>0,5 </a:t>
            </a:r>
            <a:r>
              <a:rPr lang="en-US" sz="3200" dirty="0" err="1">
                <a:effectLst/>
                <a:latin typeface="Times New Roman" panose="02020603050405020304" pitchFamily="18" charset="0"/>
                <a:ea typeface="Segoe UI" panose="020B0502040204020203" pitchFamily="34" charset="0"/>
              </a:rPr>
              <a:t>lần</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pPr>
            <a:r>
              <a:rPr lang="en-US" sz="3200" dirty="0">
                <a:effectLst/>
                <a:latin typeface="Times New Roman" panose="02020603050405020304" pitchFamily="18" charset="0"/>
                <a:ea typeface="Segoe UI" panose="020B0502040204020203" pitchFamily="34" charset="0"/>
              </a:rPr>
              <a:t>D.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tử</a:t>
            </a:r>
            <a:r>
              <a:rPr lang="en-US" sz="3200" dirty="0">
                <a:effectLst/>
                <a:latin typeface="Times New Roman" panose="02020603050405020304" pitchFamily="18" charset="0"/>
                <a:ea typeface="Segoe UI" panose="020B0502040204020203" pitchFamily="34" charset="0"/>
              </a:rPr>
              <a:t> </a:t>
            </a:r>
            <a:r>
              <a:rPr lang="en-US" sz="3200" b="1" dirty="0">
                <a:solidFill>
                  <a:srgbClr val="FF0000"/>
                </a:solidFill>
                <a:effectLst/>
                <a:latin typeface="Times New Roman" panose="02020603050405020304" pitchFamily="18" charset="0"/>
                <a:ea typeface="Segoe UI" panose="020B0502040204020203" pitchFamily="34" charset="0"/>
              </a:rPr>
              <a:t>Mg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nhẹ</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hơn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err="1">
                <a:effectLst/>
                <a:latin typeface="Times New Roman" panose="02020603050405020304" pitchFamily="18" charset="0"/>
                <a:ea typeface="Segoe UI" panose="020B0502040204020203" pitchFamily="34" charset="0"/>
              </a:rPr>
              <a:t>tử</a:t>
            </a:r>
            <a:r>
              <a:rPr lang="en-US" sz="3200">
                <a:effectLst/>
                <a:latin typeface="Times New Roman" panose="02020603050405020304" pitchFamily="18" charset="0"/>
                <a:ea typeface="Segoe UI" panose="020B0502040204020203" pitchFamily="34" charset="0"/>
              </a:rPr>
              <a:t> </a:t>
            </a:r>
            <a:r>
              <a:rPr lang="vi-VN" sz="3200" b="1" smtClean="0">
                <a:solidFill>
                  <a:srgbClr val="FF0000"/>
                </a:solidFill>
                <a:effectLst/>
                <a:latin typeface="Times New Roman" panose="02020603050405020304" pitchFamily="18" charset="0"/>
                <a:ea typeface="Segoe UI" panose="020B0502040204020203" pitchFamily="34" charset="0"/>
              </a:rPr>
              <a:t>C</a:t>
            </a:r>
            <a:r>
              <a:rPr lang="vi-VN" sz="3200" smtClean="0">
                <a:effectLst/>
                <a:latin typeface="Times New Roman" panose="02020603050405020304" pitchFamily="18" charset="0"/>
                <a:ea typeface="Segoe UI" panose="020B0502040204020203" pitchFamily="34" charset="0"/>
              </a:rPr>
              <a:t> </a:t>
            </a:r>
            <a:r>
              <a:rPr lang="en-US" sz="3200" smtClean="0">
                <a:effectLst/>
                <a:latin typeface="Times New Roman" panose="02020603050405020304" pitchFamily="18" charset="0"/>
                <a:ea typeface="Segoe UI" panose="020B0502040204020203" pitchFamily="34" charset="0"/>
              </a:rPr>
              <a:t> </a:t>
            </a:r>
            <a:r>
              <a:rPr lang="en-US" sz="3200" dirty="0">
                <a:effectLst/>
                <a:latin typeface="Times New Roman" panose="02020603050405020304" pitchFamily="18" charset="0"/>
                <a:ea typeface="Segoe UI" panose="020B0502040204020203" pitchFamily="34" charset="0"/>
              </a:rPr>
              <a:t>0,5 </a:t>
            </a:r>
            <a:r>
              <a:rPr lang="en-US" sz="3200" dirty="0" err="1">
                <a:effectLst/>
                <a:latin typeface="Times New Roman" panose="02020603050405020304" pitchFamily="18" charset="0"/>
                <a:ea typeface="Segoe UI" panose="020B0502040204020203" pitchFamily="34" charset="0"/>
              </a:rPr>
              <a:t>lần</a:t>
            </a:r>
            <a:r>
              <a:rPr lang="en-US" sz="3200" dirty="0">
                <a:effectLst/>
                <a:latin typeface="Times New Roman" panose="02020603050405020304" pitchFamily="18" charset="0"/>
                <a:ea typeface="Segoe UI" panose="020B0502040204020203" pitchFamily="34" charset="0"/>
              </a:rPr>
              <a:t>.</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tabLst>
                <a:tab pos="32004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6: </a:t>
            </a:r>
            <a:r>
              <a:rPr lang="en-US" sz="3200" dirty="0" err="1">
                <a:effectLst/>
                <a:latin typeface="Times New Roman" panose="02020603050405020304" pitchFamily="18" charset="0"/>
                <a:ea typeface="Segoe UI" panose="020B0502040204020203" pitchFamily="34" charset="0"/>
              </a:rPr>
              <a:t>Nguyên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tố</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phổ</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biến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nhất</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trong</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vỏ</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Trái</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Đất</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là</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tabLst>
                <a:tab pos="320040" algn="l"/>
              </a:tabLst>
            </a:pPr>
            <a:r>
              <a:rPr lang="es-ES_tradnl" sz="3200" dirty="0">
                <a:effectLst/>
                <a:latin typeface="Times New Roman" panose="02020603050405020304" pitchFamily="18" charset="0"/>
                <a:ea typeface="Segoe UI" panose="020B0502040204020203" pitchFamily="34" charset="0"/>
              </a:rPr>
              <a:t>A. </a:t>
            </a:r>
            <a:r>
              <a:rPr lang="es-ES_tradnl" sz="3200" dirty="0" err="1">
                <a:effectLst/>
                <a:latin typeface="Times New Roman" panose="02020603050405020304" pitchFamily="18" charset="0"/>
                <a:ea typeface="Segoe UI" panose="020B0502040204020203" pitchFamily="34" charset="0"/>
              </a:rPr>
              <a:t>Carbon</a:t>
            </a:r>
            <a:r>
              <a:rPr lang="es-ES_tradnl" sz="3200" dirty="0">
                <a:effectLst/>
                <a:latin typeface="Times New Roman" panose="02020603050405020304" pitchFamily="18" charset="0"/>
                <a:ea typeface="Segoe UI" panose="020B0502040204020203" pitchFamily="34" charset="0"/>
              </a:rPr>
              <a:t>.	     B. </a:t>
            </a:r>
            <a:r>
              <a:rPr lang="es-ES_tradnl" sz="3200" dirty="0" err="1">
                <a:effectLst/>
                <a:latin typeface="Times New Roman" panose="02020603050405020304" pitchFamily="18" charset="0"/>
                <a:ea typeface="Segoe UI" panose="020B0502040204020203" pitchFamily="34" charset="0"/>
              </a:rPr>
              <a:t>Oxygen</a:t>
            </a:r>
            <a:r>
              <a:rPr lang="es-ES_tradnl" sz="3200" dirty="0">
                <a:effectLst/>
                <a:latin typeface="Times New Roman" panose="02020603050405020304" pitchFamily="18" charset="0"/>
                <a:ea typeface="Segoe UI" panose="020B0502040204020203" pitchFamily="34" charset="0"/>
              </a:rPr>
              <a:t>. </a:t>
            </a:r>
            <a:endParaRPr lang="vi-VN" sz="3200" dirty="0">
              <a:effectLst/>
              <a:latin typeface="Segoe UI" panose="020B0502040204020203" pitchFamily="34" charset="0"/>
              <a:ea typeface="Segoe UI" panose="020B0502040204020203" pitchFamily="34" charset="0"/>
            </a:endParaRPr>
          </a:p>
          <a:p>
            <a:pPr indent="254000">
              <a:lnSpc>
                <a:spcPct val="130000"/>
              </a:lnSpc>
              <a:spcAft>
                <a:spcPts val="600"/>
              </a:spcAft>
              <a:tabLst>
                <a:tab pos="320040" algn="l"/>
              </a:tabLst>
            </a:pPr>
            <a:r>
              <a:rPr lang="es-ES_tradnl" sz="3200" dirty="0">
                <a:effectLst/>
                <a:latin typeface="Times New Roman" panose="02020603050405020304" pitchFamily="18" charset="0"/>
                <a:ea typeface="Segoe UI" panose="020B0502040204020203" pitchFamily="34" charset="0"/>
              </a:rPr>
              <a:t>C. </a:t>
            </a:r>
            <a:r>
              <a:rPr lang="es-ES_tradnl" sz="3200" dirty="0" err="1">
                <a:effectLst/>
                <a:latin typeface="Times New Roman" panose="02020603050405020304" pitchFamily="18" charset="0"/>
                <a:ea typeface="Segoe UI" panose="020B0502040204020203" pitchFamily="34" charset="0"/>
              </a:rPr>
              <a:t>Iron</a:t>
            </a:r>
            <a:r>
              <a:rPr lang="es-ES_tradnl" sz="3200" dirty="0">
                <a:effectLst/>
                <a:latin typeface="Times New Roman" panose="02020603050405020304" pitchFamily="18" charset="0"/>
                <a:ea typeface="Segoe UI" panose="020B0502040204020203" pitchFamily="34" charset="0"/>
              </a:rPr>
              <a:t>.	</a:t>
            </a:r>
            <a:r>
              <a:rPr lang="es-ES_tradnl" sz="3200">
                <a:effectLst/>
                <a:latin typeface="Times New Roman" panose="02020603050405020304" pitchFamily="18" charset="0"/>
                <a:ea typeface="Segoe UI" panose="020B0502040204020203" pitchFamily="34" charset="0"/>
              </a:rPr>
              <a:t>     </a:t>
            </a:r>
            <a:r>
              <a:rPr lang="vi-VN" sz="3200" smtClean="0">
                <a:effectLst/>
                <a:latin typeface="Times New Roman" panose="02020603050405020304" pitchFamily="18" charset="0"/>
                <a:ea typeface="Segoe UI" panose="020B0502040204020203" pitchFamily="34" charset="0"/>
              </a:rPr>
              <a:t> </a:t>
            </a:r>
            <a:r>
              <a:rPr lang="es-ES_tradnl" sz="3200" smtClean="0">
                <a:effectLst/>
                <a:latin typeface="Times New Roman" panose="02020603050405020304" pitchFamily="18" charset="0"/>
                <a:ea typeface="Segoe UI" panose="020B0502040204020203" pitchFamily="34" charset="0"/>
              </a:rPr>
              <a:t>D</a:t>
            </a:r>
            <a:r>
              <a:rPr lang="es-ES_tradnl" sz="3200" dirty="0">
                <a:effectLst/>
                <a:latin typeface="Times New Roman" panose="02020603050405020304" pitchFamily="18" charset="0"/>
                <a:ea typeface="Segoe UI" panose="020B0502040204020203" pitchFamily="34" charset="0"/>
              </a:rPr>
              <a:t>. Silicon.</a:t>
            </a:r>
            <a:endParaRPr lang="vi-VN" sz="3200" dirty="0">
              <a:effectLst/>
              <a:latin typeface="Segoe UI" panose="020B0502040204020203" pitchFamily="34" charset="0"/>
              <a:ea typeface="Segoe UI" panose="020B0502040204020203" pitchFamily="34" charset="0"/>
            </a:endParaRPr>
          </a:p>
        </p:txBody>
      </p:sp>
      <p:sp>
        <p:nvSpPr>
          <p:cNvPr id="3" name="Oval 2"/>
          <p:cNvSpPr/>
          <p:nvPr/>
        </p:nvSpPr>
        <p:spPr>
          <a:xfrm>
            <a:off x="450668" y="1737359"/>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984863" y="5212079"/>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537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edge">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edg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1AC9-2CC4-25A8-A148-62D76C0E3685}"/>
              </a:ext>
            </a:extLst>
          </p:cNvPr>
          <p:cNvSpPr>
            <a:spLocks noGrp="1"/>
          </p:cNvSpPr>
          <p:nvPr>
            <p:ph type="title"/>
          </p:nvPr>
        </p:nvSpPr>
        <p:spPr>
          <a:xfrm>
            <a:off x="383177" y="352063"/>
            <a:ext cx="11821886" cy="5453289"/>
          </a:xfrm>
        </p:spPr>
        <p:txBody>
          <a:bodyPr>
            <a:noAutofit/>
          </a:bodyPr>
          <a:lstStyle/>
          <a:p>
            <a:pPr indent="254000">
              <a:tabLst>
                <a:tab pos="320040" algn="l"/>
              </a:tabLst>
            </a:pPr>
            <a:r>
              <a:rPr lang="es-ES_tradnl" sz="3200" dirty="0" err="1">
                <a:solidFill>
                  <a:schemeClr val="tx1"/>
                </a:solidFill>
                <a:latin typeface="Times New Roman" panose="02020603050405020304" pitchFamily="18" charset="0"/>
                <a:ea typeface="Segoe UI" panose="020B0502040204020203" pitchFamily="34" charset="0"/>
              </a:rPr>
              <a:t>Câu</a:t>
            </a:r>
            <a:r>
              <a:rPr lang="es-ES_tradnl" sz="3200" dirty="0">
                <a:solidFill>
                  <a:schemeClr val="tx1"/>
                </a:solidFill>
                <a:latin typeface="Times New Roman" panose="02020603050405020304" pitchFamily="18" charset="0"/>
                <a:ea typeface="Segoe UI" panose="020B0502040204020203" pitchFamily="34" charset="0"/>
              </a:rPr>
              <a:t> 7: </a:t>
            </a:r>
            <a:r>
              <a:rPr lang="es-ES_tradnl" sz="3200" dirty="0" err="1">
                <a:solidFill>
                  <a:schemeClr val="tx1"/>
                </a:solidFill>
                <a:latin typeface="Times New Roman" panose="02020603050405020304" pitchFamily="18" charset="0"/>
                <a:ea typeface="Segoe UI" panose="020B0502040204020203" pitchFamily="34" charset="0"/>
              </a:rPr>
              <a:t>Hiện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nay</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các</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nhà</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khoa</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học</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đã</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biết</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được</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bao</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nhiêu</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hoá</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học</a:t>
            </a:r>
            <a:r>
              <a:rPr lang="es-ES_tradnl"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s-ES_tradnl" sz="3200" dirty="0">
                <a:solidFill>
                  <a:schemeClr val="tx1"/>
                </a:solidFill>
                <a:latin typeface="Times New Roman" panose="02020603050405020304" pitchFamily="18" charset="0"/>
                <a:ea typeface="Segoe UI" panose="020B0502040204020203" pitchFamily="34" charset="0"/>
              </a:rPr>
              <a:t>A. </a:t>
            </a:r>
            <a:r>
              <a:rPr lang="es-ES_tradnl" sz="3200" dirty="0" err="1">
                <a:solidFill>
                  <a:schemeClr val="tx1"/>
                </a:solidFill>
                <a:latin typeface="Times New Roman" panose="02020603050405020304" pitchFamily="18" charset="0"/>
                <a:ea typeface="Segoe UI" panose="020B0502040204020203" pitchFamily="34" charset="0"/>
              </a:rPr>
              <a:t>Hơn</a:t>
            </a:r>
            <a:r>
              <a:rPr lang="es-ES_tradnl" sz="3200" dirty="0">
                <a:solidFill>
                  <a:schemeClr val="tx1"/>
                </a:solidFill>
                <a:latin typeface="Times New Roman" panose="02020603050405020304" pitchFamily="18" charset="0"/>
                <a:ea typeface="Segoe UI" panose="020B0502040204020203" pitchFamily="34" charset="0"/>
              </a:rPr>
              <a:t> 110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        B. 110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s-ES_tradnl" sz="3200" dirty="0">
                <a:solidFill>
                  <a:schemeClr val="tx1"/>
                </a:solidFill>
                <a:latin typeface="Times New Roman" panose="02020603050405020304" pitchFamily="18" charset="0"/>
                <a:ea typeface="Segoe UI" panose="020B0502040204020203" pitchFamily="34" charset="0"/>
              </a:rPr>
              <a:t>C. 98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                D. 100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s-ES_tradnl" sz="3200" dirty="0" err="1">
                <a:solidFill>
                  <a:schemeClr val="tx1"/>
                </a:solidFill>
                <a:latin typeface="Times New Roman" panose="02020603050405020304" pitchFamily="18" charset="0"/>
                <a:ea typeface="Segoe UI" panose="020B0502040204020203" pitchFamily="34" charset="0"/>
              </a:rPr>
              <a:t>Câu</a:t>
            </a:r>
            <a:r>
              <a:rPr lang="es-ES_tradnl" sz="3200" dirty="0">
                <a:solidFill>
                  <a:schemeClr val="tx1"/>
                </a:solidFill>
                <a:latin typeface="Times New Roman" panose="02020603050405020304" pitchFamily="18" charset="0"/>
                <a:ea typeface="Segoe UI" panose="020B0502040204020203" pitchFamily="34" charset="0"/>
              </a:rPr>
              <a:t> 8: Cho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tố</a:t>
            </a:r>
            <a:r>
              <a:rPr lang="es-ES_tradnl" sz="3200" dirty="0">
                <a:solidFill>
                  <a:schemeClr val="tx1"/>
                </a:solidFill>
                <a:latin typeface="Times New Roman" panose="02020603050405020304" pitchFamily="18" charset="0"/>
                <a:ea typeface="Segoe UI" panose="020B0502040204020203" pitchFamily="34" charset="0"/>
              </a:rPr>
              <a:t> O </a:t>
            </a:r>
            <a:r>
              <a:rPr lang="es-ES_tradnl" sz="3200" dirty="0" err="1">
                <a:solidFill>
                  <a:schemeClr val="tx1"/>
                </a:solidFill>
                <a:latin typeface="Times New Roman" panose="02020603050405020304" pitchFamily="18" charset="0"/>
                <a:ea typeface="Segoe UI" panose="020B0502040204020203" pitchFamily="34" charset="0"/>
              </a:rPr>
              <a:t>có</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tử</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khối</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là</a:t>
            </a:r>
            <a:r>
              <a:rPr lang="es-ES_tradnl" sz="3200" dirty="0">
                <a:solidFill>
                  <a:schemeClr val="tx1"/>
                </a:solidFill>
                <a:latin typeface="Times New Roman" panose="02020603050405020304" pitchFamily="18" charset="0"/>
                <a:ea typeface="Segoe UI" panose="020B0502040204020203" pitchFamily="34" charset="0"/>
              </a:rPr>
              <a:t> 16, Mg </a:t>
            </a:r>
            <a:r>
              <a:rPr lang="es-ES_tradnl" sz="3200" dirty="0" err="1">
                <a:solidFill>
                  <a:schemeClr val="tx1"/>
                </a:solidFill>
                <a:latin typeface="Times New Roman" panose="02020603050405020304" pitchFamily="18" charset="0"/>
                <a:ea typeface="Segoe UI" panose="020B0502040204020203" pitchFamily="34" charset="0"/>
              </a:rPr>
              <a:t>là</a:t>
            </a:r>
            <a:r>
              <a:rPr lang="es-ES_tradnl" sz="3200" dirty="0">
                <a:solidFill>
                  <a:schemeClr val="tx1"/>
                </a:solidFill>
                <a:latin typeface="Times New Roman" panose="02020603050405020304" pitchFamily="18" charset="0"/>
                <a:ea typeface="Segoe UI" panose="020B0502040204020203" pitchFamily="34" charset="0"/>
              </a:rPr>
              <a:t> 24. </a:t>
            </a:r>
            <a:r>
              <a:rPr lang="es-ES_tradnl" sz="3200" dirty="0" err="1">
                <a:solidFill>
                  <a:schemeClr val="tx1"/>
                </a:solidFill>
                <a:latin typeface="Times New Roman" panose="02020603050405020304" pitchFamily="18" charset="0"/>
                <a:ea typeface="Segoe UI" panose="020B0502040204020203" pitchFamily="34" charset="0"/>
              </a:rPr>
              <a:t>Nguyên</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tử</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nào</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nặng</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hơn</a:t>
            </a:r>
            <a:r>
              <a:rPr lang="es-ES_tradnl"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n-US" sz="3200" dirty="0">
                <a:solidFill>
                  <a:schemeClr val="tx1"/>
                </a:solidFill>
                <a:latin typeface="Times New Roman" panose="02020603050405020304" pitchFamily="18" charset="0"/>
                <a:ea typeface="Segoe UI" panose="020B0502040204020203" pitchFamily="34" charset="0"/>
              </a:rPr>
              <a:t>A. Mg </a:t>
            </a:r>
            <a:r>
              <a:rPr lang="en-US" sz="3200" dirty="0" err="1">
                <a:solidFill>
                  <a:schemeClr val="tx1"/>
                </a:solidFill>
                <a:latin typeface="Times New Roman" panose="02020603050405020304" pitchFamily="18" charset="0"/>
                <a:ea typeface="Segoe UI" panose="020B0502040204020203" pitchFamily="34" charset="0"/>
              </a:rPr>
              <a:t>nặng</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hơn</a:t>
            </a:r>
            <a:r>
              <a:rPr lang="en-US" sz="3200" dirty="0">
                <a:solidFill>
                  <a:schemeClr val="tx1"/>
                </a:solidFill>
                <a:latin typeface="Times New Roman" panose="02020603050405020304" pitchFamily="18" charset="0"/>
                <a:ea typeface="Segoe UI" panose="020B0502040204020203" pitchFamily="34" charset="0"/>
              </a:rPr>
              <a:t> O.          </a:t>
            </a:r>
            <a:r>
              <a:rPr lang="es-ES_tradnl" sz="3200" dirty="0">
                <a:solidFill>
                  <a:schemeClr val="tx1"/>
                </a:solidFill>
                <a:latin typeface="Times New Roman" panose="02020603050405020304" pitchFamily="18" charset="0"/>
                <a:ea typeface="Segoe UI" panose="020B0502040204020203" pitchFamily="34" charset="0"/>
              </a:rPr>
              <a:t>B. Mg </a:t>
            </a:r>
            <a:r>
              <a:rPr lang="es-ES_tradnl" sz="3200" dirty="0" err="1">
                <a:solidFill>
                  <a:schemeClr val="tx1"/>
                </a:solidFill>
                <a:latin typeface="Times New Roman" panose="02020603050405020304" pitchFamily="18" charset="0"/>
                <a:ea typeface="Segoe UI" panose="020B0502040204020203" pitchFamily="34" charset="0"/>
              </a:rPr>
              <a:t>nhẹ</a:t>
            </a:r>
            <a:r>
              <a:rPr lang="es-ES_tradnl" sz="3200" dirty="0">
                <a:solidFill>
                  <a:schemeClr val="tx1"/>
                </a:solidFill>
                <a:latin typeface="Times New Roman" panose="02020603050405020304" pitchFamily="18" charset="0"/>
                <a:ea typeface="Segoe UI" panose="020B0502040204020203" pitchFamily="34" charset="0"/>
              </a:rPr>
              <a:t> </a:t>
            </a:r>
            <a:r>
              <a:rPr lang="es-ES_tradnl" sz="3200" dirty="0" err="1">
                <a:solidFill>
                  <a:schemeClr val="tx1"/>
                </a:solidFill>
                <a:latin typeface="Times New Roman" panose="02020603050405020304" pitchFamily="18" charset="0"/>
                <a:ea typeface="Segoe UI" panose="020B0502040204020203" pitchFamily="34" charset="0"/>
              </a:rPr>
              <a:t>hơn</a:t>
            </a:r>
            <a:r>
              <a:rPr lang="es-ES_tradnl" sz="3200" dirty="0">
                <a:solidFill>
                  <a:schemeClr val="tx1"/>
                </a:solidFill>
                <a:latin typeface="Times New Roman" panose="02020603050405020304" pitchFamily="18" charset="0"/>
                <a:ea typeface="Segoe UI" panose="020B0502040204020203" pitchFamily="34" charset="0"/>
              </a:rPr>
              <a:t> o.</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n-US" sz="3200" dirty="0">
                <a:solidFill>
                  <a:schemeClr val="tx1"/>
                </a:solidFill>
                <a:latin typeface="Times New Roman" panose="02020603050405020304" pitchFamily="18" charset="0"/>
                <a:ea typeface="Segoe UI" panose="020B0502040204020203" pitchFamily="34" charset="0"/>
              </a:rPr>
              <a:t>C. O </a:t>
            </a:r>
            <a:r>
              <a:rPr lang="en-US" sz="3200" dirty="0" err="1">
                <a:solidFill>
                  <a:schemeClr val="tx1"/>
                </a:solidFill>
                <a:latin typeface="Times New Roman" panose="02020603050405020304" pitchFamily="18" charset="0"/>
                <a:ea typeface="Segoe UI" panose="020B0502040204020203" pitchFamily="34" charset="0"/>
              </a:rPr>
              <a:t>bằng</a:t>
            </a:r>
            <a:r>
              <a:rPr lang="en-US" sz="3200" dirty="0">
                <a:solidFill>
                  <a:schemeClr val="tx1"/>
                </a:solidFill>
                <a:latin typeface="Times New Roman" panose="02020603050405020304" pitchFamily="18" charset="0"/>
                <a:ea typeface="Segoe UI" panose="020B0502040204020203" pitchFamily="34" charset="0"/>
              </a:rPr>
              <a:t> Mg.                  D. </a:t>
            </a:r>
            <a:r>
              <a:rPr lang="en-US" sz="3200" dirty="0" err="1">
                <a:solidFill>
                  <a:schemeClr val="tx1"/>
                </a:solidFill>
                <a:latin typeface="Times New Roman" panose="02020603050405020304" pitchFamily="18" charset="0"/>
                <a:ea typeface="Segoe UI" panose="020B0502040204020203" pitchFamily="34" charset="0"/>
              </a:rPr>
              <a:t>Không</a:t>
            </a:r>
            <a:r>
              <a:rPr lang="en-US" sz="3200" dirty="0">
                <a:solidFill>
                  <a:schemeClr val="tx1"/>
                </a:solidFill>
                <a:latin typeface="Times New Roman" panose="02020603050405020304" pitchFamily="18" charset="0"/>
                <a:ea typeface="Segoe UI" panose="020B0502040204020203" pitchFamily="34" charset="0"/>
              </a:rPr>
              <a:t> so </a:t>
            </a:r>
            <a:r>
              <a:rPr lang="en-US" sz="3200" dirty="0" err="1">
                <a:solidFill>
                  <a:schemeClr val="tx1"/>
                </a:solidFill>
                <a:latin typeface="Times New Roman" panose="02020603050405020304" pitchFamily="18" charset="0"/>
                <a:ea typeface="Segoe UI" panose="020B0502040204020203" pitchFamily="34" charset="0"/>
              </a:rPr>
              <a:t>sánh</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được</a:t>
            </a:r>
            <a:r>
              <a:rPr lang="en-US"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n-US" sz="3200" dirty="0" err="1">
                <a:solidFill>
                  <a:schemeClr val="tx1"/>
                </a:solidFill>
                <a:latin typeface="Times New Roman" panose="02020603050405020304" pitchFamily="18" charset="0"/>
                <a:ea typeface="Segoe UI" panose="020B0502040204020203" pitchFamily="34" charset="0"/>
              </a:rPr>
              <a:t>Câu</a:t>
            </a:r>
            <a:r>
              <a:rPr lang="en-US" sz="3200" dirty="0">
                <a:solidFill>
                  <a:schemeClr val="tx1"/>
                </a:solidFill>
                <a:latin typeface="Times New Roman" panose="02020603050405020304" pitchFamily="18" charset="0"/>
                <a:ea typeface="Segoe UI" panose="020B0502040204020203" pitchFamily="34" charset="0"/>
              </a:rPr>
              <a:t> 9: </a:t>
            </a:r>
            <a:r>
              <a:rPr lang="en-US" sz="3200" dirty="0" err="1">
                <a:solidFill>
                  <a:schemeClr val="tx1"/>
                </a:solidFill>
                <a:latin typeface="Times New Roman" panose="02020603050405020304" pitchFamily="18" charset="0"/>
                <a:ea typeface="Segoe UI" panose="020B0502040204020203" pitchFamily="34" charset="0"/>
              </a:rPr>
              <a:t>Nhìn</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vào</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mô</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hình</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cấu</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tạo</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của</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nguyên</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tử</a:t>
            </a:r>
            <a:r>
              <a:rPr lang="en-US" sz="3200" dirty="0">
                <a:solidFill>
                  <a:schemeClr val="tx1"/>
                </a:solidFill>
                <a:latin typeface="Times New Roman" panose="02020603050405020304" pitchFamily="18" charset="0"/>
                <a:ea typeface="Segoe UI" panose="020B0502040204020203" pitchFamily="34" charset="0"/>
              </a:rPr>
              <a:t> sodium </a:t>
            </a:r>
            <a:r>
              <a:rPr lang="en-US" sz="3200" err="1">
                <a:solidFill>
                  <a:schemeClr val="tx1"/>
                </a:solidFill>
                <a:latin typeface="Times New Roman" panose="02020603050405020304" pitchFamily="18" charset="0"/>
                <a:ea typeface="Segoe UI" panose="020B0502040204020203" pitchFamily="34" charset="0"/>
              </a:rPr>
              <a:t>và</a:t>
            </a:r>
            <a:r>
              <a:rPr lang="en-US" sz="3200">
                <a:solidFill>
                  <a:schemeClr val="tx1"/>
                </a:solidFill>
                <a:latin typeface="Times New Roman" panose="02020603050405020304" pitchFamily="18" charset="0"/>
                <a:ea typeface="Segoe UI" panose="020B0502040204020203" pitchFamily="34" charset="0"/>
              </a:rPr>
              <a:t> </a:t>
            </a:r>
            <a:r>
              <a:rPr lang="vi-VN" sz="3200" smtClean="0">
                <a:solidFill>
                  <a:schemeClr val="tx1"/>
                </a:solidFill>
                <a:latin typeface="Times New Roman" panose="02020603050405020304" pitchFamily="18" charset="0"/>
                <a:ea typeface="Segoe UI" panose="020B0502040204020203" pitchFamily="34" charset="0"/>
              </a:rPr>
              <a:t>điề</a:t>
            </a:r>
            <a:r>
              <a:rPr lang="en-US" sz="3200" smtClean="0">
                <a:solidFill>
                  <a:schemeClr val="tx1"/>
                </a:solidFill>
                <a:latin typeface="Times New Roman" panose="02020603050405020304" pitchFamily="18" charset="0"/>
                <a:ea typeface="Segoe UI" panose="020B0502040204020203" pitchFamily="34" charset="0"/>
              </a:rPr>
              <a:t>n </a:t>
            </a:r>
            <a:r>
              <a:rPr lang="en-US" sz="3200" dirty="0" err="1">
                <a:solidFill>
                  <a:schemeClr val="tx1"/>
                </a:solidFill>
                <a:latin typeface="Times New Roman" panose="02020603050405020304" pitchFamily="18" charset="0"/>
                <a:ea typeface="Segoe UI" panose="020B0502040204020203" pitchFamily="34" charset="0"/>
              </a:rPr>
              <a:t>các</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thông</a:t>
            </a:r>
            <a:r>
              <a:rPr lang="en-US" sz="3200" dirty="0">
                <a:solidFill>
                  <a:schemeClr val="tx1"/>
                </a:solidFill>
                <a:latin typeface="Times New Roman" panose="02020603050405020304" pitchFamily="18" charset="0"/>
                <a:ea typeface="Segoe UI" panose="020B0502040204020203" pitchFamily="34" charset="0"/>
              </a:rPr>
              <a:t> tin </a:t>
            </a:r>
            <a:r>
              <a:rPr lang="en-US" sz="3200" dirty="0" err="1">
                <a:solidFill>
                  <a:schemeClr val="tx1"/>
                </a:solidFill>
                <a:latin typeface="Times New Roman" panose="02020603050405020304" pitchFamily="18" charset="0"/>
                <a:ea typeface="Segoe UI" panose="020B0502040204020203" pitchFamily="34" charset="0"/>
              </a:rPr>
              <a:t>sau</a:t>
            </a:r>
            <a:r>
              <a:rPr lang="en-US"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n-US" sz="3200" dirty="0">
                <a:solidFill>
                  <a:schemeClr val="tx1"/>
                </a:solidFill>
                <a:latin typeface="Times New Roman" panose="02020603050405020304" pitchFamily="18" charset="0"/>
                <a:ea typeface="Segoe UI" panose="020B0502040204020203" pitchFamily="34" charset="0"/>
              </a:rPr>
              <a:t>a) </a:t>
            </a:r>
            <a:r>
              <a:rPr lang="en-US" sz="3200" dirty="0" err="1">
                <a:solidFill>
                  <a:schemeClr val="tx1"/>
                </a:solidFill>
                <a:latin typeface="Times New Roman" panose="02020603050405020304" pitchFamily="18" charset="0"/>
                <a:ea typeface="Segoe UI" panose="020B0502040204020203" pitchFamily="34" charset="0"/>
              </a:rPr>
              <a:t>Số</a:t>
            </a:r>
            <a:r>
              <a:rPr lang="en-US" sz="3200" dirty="0">
                <a:solidFill>
                  <a:schemeClr val="tx1"/>
                </a:solidFill>
                <a:latin typeface="Times New Roman" panose="02020603050405020304" pitchFamily="18" charset="0"/>
                <a:ea typeface="Segoe UI" panose="020B0502040204020203" pitchFamily="34" charset="0"/>
              </a:rPr>
              <a:t> proton?               b) </a:t>
            </a:r>
            <a:r>
              <a:rPr lang="en-US" sz="3200" dirty="0" err="1">
                <a:solidFill>
                  <a:schemeClr val="tx1"/>
                </a:solidFill>
                <a:latin typeface="Times New Roman" panose="02020603050405020304" pitchFamily="18" charset="0"/>
                <a:ea typeface="Segoe UI" panose="020B0502040204020203" pitchFamily="34" charset="0"/>
              </a:rPr>
              <a:t>Số</a:t>
            </a:r>
            <a:r>
              <a:rPr lang="en-US" sz="3200" dirty="0">
                <a:solidFill>
                  <a:schemeClr val="tx1"/>
                </a:solidFill>
                <a:latin typeface="Times New Roman" panose="02020603050405020304" pitchFamily="18" charset="0"/>
                <a:ea typeface="Segoe UI" panose="020B0502040204020203" pitchFamily="34" charset="0"/>
              </a:rPr>
              <a:t> electron?</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r>
              <a:rPr lang="en-US" sz="3200" dirty="0">
                <a:solidFill>
                  <a:schemeClr val="tx1"/>
                </a:solidFill>
                <a:latin typeface="Times New Roman" panose="02020603050405020304" pitchFamily="18" charset="0"/>
                <a:ea typeface="Segoe UI" panose="020B0502040204020203" pitchFamily="34" charset="0"/>
              </a:rPr>
              <a:t>c) </a:t>
            </a:r>
            <a:r>
              <a:rPr lang="en-US" sz="3200" dirty="0" err="1">
                <a:solidFill>
                  <a:schemeClr val="tx1"/>
                </a:solidFill>
                <a:latin typeface="Times New Roman" panose="02020603050405020304" pitchFamily="18" charset="0"/>
                <a:ea typeface="Segoe UI" panose="020B0502040204020203" pitchFamily="34" charset="0"/>
              </a:rPr>
              <a:t>Số</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lớp</a:t>
            </a:r>
            <a:r>
              <a:rPr lang="en-US" sz="3200" dirty="0">
                <a:solidFill>
                  <a:schemeClr val="tx1"/>
                </a:solidFill>
                <a:latin typeface="Times New Roman" panose="02020603050405020304" pitchFamily="18" charset="0"/>
                <a:ea typeface="Segoe UI" panose="020B0502040204020203" pitchFamily="34" charset="0"/>
              </a:rPr>
              <a:t> electron?     d) </a:t>
            </a:r>
            <a:r>
              <a:rPr lang="en-US" sz="3200" dirty="0" err="1">
                <a:solidFill>
                  <a:schemeClr val="tx1"/>
                </a:solidFill>
                <a:latin typeface="Times New Roman" panose="02020603050405020304" pitchFamily="18" charset="0"/>
                <a:ea typeface="Segoe UI" panose="020B0502040204020203" pitchFamily="34" charset="0"/>
              </a:rPr>
              <a:t>Số</a:t>
            </a:r>
            <a:r>
              <a:rPr lang="en-US" sz="3200" dirty="0">
                <a:solidFill>
                  <a:schemeClr val="tx1"/>
                </a:solidFill>
                <a:latin typeface="Times New Roman" panose="02020603050405020304" pitchFamily="18" charset="0"/>
                <a:ea typeface="Segoe UI" panose="020B0502040204020203" pitchFamily="34" charset="0"/>
              </a:rPr>
              <a:t> electron </a:t>
            </a:r>
            <a:r>
              <a:rPr lang="en-US" sz="3200" dirty="0" err="1">
                <a:solidFill>
                  <a:schemeClr val="tx1"/>
                </a:solidFill>
                <a:latin typeface="Times New Roman" panose="02020603050405020304" pitchFamily="18" charset="0"/>
                <a:ea typeface="Segoe UI" panose="020B0502040204020203" pitchFamily="34" charset="0"/>
              </a:rPr>
              <a:t>lớp</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ngoài</a:t>
            </a:r>
            <a:r>
              <a:rPr lang="en-US" sz="3200" dirty="0">
                <a:solidFill>
                  <a:schemeClr val="tx1"/>
                </a:solidFill>
                <a:latin typeface="Times New Roman" panose="02020603050405020304" pitchFamily="18" charset="0"/>
                <a:ea typeface="Segoe UI" panose="020B0502040204020203" pitchFamily="34" charset="0"/>
              </a:rPr>
              <a:t> </a:t>
            </a:r>
            <a:r>
              <a:rPr lang="en-US" sz="3200" dirty="0" err="1">
                <a:solidFill>
                  <a:schemeClr val="tx1"/>
                </a:solidFill>
                <a:latin typeface="Times New Roman" panose="02020603050405020304" pitchFamily="18" charset="0"/>
                <a:ea typeface="Segoe UI" panose="020B0502040204020203" pitchFamily="34" charset="0"/>
              </a:rPr>
              <a:t>cùng</a:t>
            </a:r>
            <a:r>
              <a:rPr lang="en-US" sz="3200" dirty="0">
                <a:solidFill>
                  <a:schemeClr val="tx1"/>
                </a:solidFill>
                <a:latin typeface="Times New Roman" panose="02020603050405020304" pitchFamily="18" charset="0"/>
                <a:ea typeface="Segoe UI" panose="020B0502040204020203" pitchFamily="34" charset="0"/>
              </a:rPr>
              <a:t>?</a:t>
            </a:r>
            <a:r>
              <a:rPr lang="vi-VN" sz="3200" dirty="0">
                <a:solidFill>
                  <a:schemeClr val="tx1"/>
                </a:solidFill>
                <a:latin typeface="Segoe UI" panose="020B0502040204020203" pitchFamily="34" charset="0"/>
                <a:ea typeface="Segoe UI" panose="020B0502040204020203" pitchFamily="34" charset="0"/>
              </a:rPr>
              <a:t/>
            </a:r>
            <a:br>
              <a:rPr lang="vi-VN" sz="3200" dirty="0">
                <a:solidFill>
                  <a:schemeClr val="tx1"/>
                </a:solidFill>
                <a:latin typeface="Segoe UI" panose="020B0502040204020203" pitchFamily="34" charset="0"/>
                <a:ea typeface="Segoe UI" panose="020B0502040204020203" pitchFamily="34" charset="0"/>
              </a:rPr>
            </a:br>
            <a:endParaRPr lang="vi-VN" sz="3200" dirty="0">
              <a:solidFill>
                <a:schemeClr val="tx1"/>
              </a:solidFill>
            </a:endParaRPr>
          </a:p>
        </p:txBody>
      </p:sp>
      <p:sp>
        <p:nvSpPr>
          <p:cNvPr id="3" name="Oval 2"/>
          <p:cNvSpPr/>
          <p:nvPr/>
        </p:nvSpPr>
        <p:spPr>
          <a:xfrm>
            <a:off x="226422" y="1320435"/>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83177" y="3255916"/>
            <a:ext cx="640081" cy="61395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599508" y="5245199"/>
            <a:ext cx="1005840" cy="560153"/>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vi-VN" sz="28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11</a:t>
            </a:r>
            <a:endParaRPr lang="vi-VN" sz="28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8" name="TextBox 7"/>
          <p:cNvSpPr txBox="1"/>
          <p:nvPr/>
        </p:nvSpPr>
        <p:spPr>
          <a:xfrm>
            <a:off x="6596743" y="5245198"/>
            <a:ext cx="1005840" cy="560153"/>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vi-VN" sz="28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11</a:t>
            </a:r>
            <a:endParaRPr lang="vi-VN" sz="28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9" name="TextBox 8"/>
          <p:cNvSpPr txBox="1"/>
          <p:nvPr/>
        </p:nvSpPr>
        <p:spPr>
          <a:xfrm>
            <a:off x="1750423" y="6172661"/>
            <a:ext cx="1005840" cy="503664"/>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vi-VN" sz="28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3</a:t>
            </a:r>
            <a:endParaRPr lang="vi-VN" sz="28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10" name="TextBox 9"/>
          <p:cNvSpPr txBox="1"/>
          <p:nvPr/>
        </p:nvSpPr>
        <p:spPr>
          <a:xfrm>
            <a:off x="9078686" y="5737175"/>
            <a:ext cx="1005840" cy="503664"/>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vi-VN" sz="28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1</a:t>
            </a:r>
            <a:endParaRPr lang="vi-VN" sz="28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Tree>
    <p:extLst>
      <p:ext uri="{BB962C8B-B14F-4D97-AF65-F5344CB8AC3E}">
        <p14:creationId xmlns:p14="http://schemas.microsoft.com/office/powerpoint/2010/main" val="320714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AD0C2DB-8941-C472-09EB-6991F5BD2FE2}"/>
              </a:ext>
            </a:extLst>
          </p:cNvPr>
          <p:cNvSpPr>
            <a:spLocks noGrp="1"/>
          </p:cNvSpPr>
          <p:nvPr>
            <p:ph type="title"/>
          </p:nvPr>
        </p:nvSpPr>
        <p:spPr>
          <a:xfrm>
            <a:off x="-149889" y="78817"/>
            <a:ext cx="12148457" cy="1325563"/>
          </a:xfrm>
        </p:spPr>
        <p:txBody>
          <a:bodyPr>
            <a:noAutofit/>
          </a:bodyPr>
          <a:lstStyle/>
          <a:p>
            <a:pPr indent="254000">
              <a:lnSpc>
                <a:spcPct val="130000"/>
              </a:lnSpc>
              <a:spcAft>
                <a:spcPts val="600"/>
              </a:spcAft>
              <a:tabLst>
                <a:tab pos="335280" algn="l"/>
              </a:tabLst>
            </a:pPr>
            <a:r>
              <a:rPr lang="en-US" sz="3200" dirty="0" err="1">
                <a:effectLst/>
                <a:latin typeface="Times New Roman" panose="02020603050405020304" pitchFamily="18" charset="0"/>
                <a:ea typeface="Segoe UI" panose="020B0502040204020203" pitchFamily="34" charset="0"/>
              </a:rPr>
              <a:t>Câu</a:t>
            </a:r>
            <a:r>
              <a:rPr lang="en-US" sz="3200" dirty="0">
                <a:effectLst/>
                <a:latin typeface="Times New Roman" panose="02020603050405020304" pitchFamily="18" charset="0"/>
                <a:ea typeface="Segoe UI" panose="020B0502040204020203" pitchFamily="34" charset="0"/>
              </a:rPr>
              <a:t> 10: Cho </a:t>
            </a:r>
            <a:r>
              <a:rPr lang="en-US" sz="3200" dirty="0" err="1">
                <a:effectLst/>
                <a:latin typeface="Times New Roman" panose="02020603050405020304" pitchFamily="18" charset="0"/>
                <a:ea typeface="Segoe UI" panose="020B0502040204020203" pitchFamily="34" charset="0"/>
              </a:rPr>
              <a:t>các</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từ</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và</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cụm</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từ</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sau</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hãy</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điền</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từ</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thích</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hợp</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vào</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chỗ</a:t>
            </a:r>
            <a:r>
              <a:rPr lang="en-US" sz="3200" dirty="0">
                <a:effectLst/>
                <a:latin typeface="Times New Roman" panose="02020603050405020304" pitchFamily="18" charset="0"/>
                <a:ea typeface="Segoe UI" panose="020B0502040204020203" pitchFamily="34" charset="0"/>
              </a:rPr>
              <a:t> </a:t>
            </a:r>
            <a:r>
              <a:rPr lang="en-US" sz="3200" dirty="0" err="1">
                <a:effectLst/>
                <a:latin typeface="Times New Roman" panose="02020603050405020304" pitchFamily="18" charset="0"/>
                <a:ea typeface="Segoe UI" panose="020B0502040204020203" pitchFamily="34" charset="0"/>
              </a:rPr>
              <a:t>trống</a:t>
            </a:r>
            <a:r>
              <a:rPr lang="en-US" sz="3200" dirty="0">
                <a:effectLst/>
                <a:latin typeface="Times New Roman" panose="02020603050405020304" pitchFamily="18" charset="0"/>
                <a:ea typeface="Segoe UI" panose="020B0502040204020203" pitchFamily="34" charset="0"/>
              </a:rPr>
              <a:t>:</a:t>
            </a:r>
            <a:r>
              <a:rPr lang="vi-VN" sz="2800" dirty="0">
                <a:effectLst/>
                <a:latin typeface="Segoe UI" panose="020B0502040204020203" pitchFamily="34" charset="0"/>
                <a:ea typeface="Segoe UI" panose="020B0502040204020203" pitchFamily="34" charset="0"/>
              </a:rPr>
              <a:t/>
            </a:r>
            <a:br>
              <a:rPr lang="vi-VN" sz="2800" dirty="0">
                <a:effectLst/>
                <a:latin typeface="Segoe UI" panose="020B0502040204020203" pitchFamily="34" charset="0"/>
                <a:ea typeface="Segoe UI" panose="020B0502040204020203" pitchFamily="34" charset="0"/>
              </a:rPr>
            </a:br>
            <a:endParaRPr lang="vi-VN" sz="2800" dirty="0"/>
          </a:p>
        </p:txBody>
      </p:sp>
      <p:graphicFrame>
        <p:nvGraphicFramePr>
          <p:cNvPr id="7" name="Table 6">
            <a:extLst>
              <a:ext uri="{FF2B5EF4-FFF2-40B4-BE49-F238E27FC236}">
                <a16:creationId xmlns:a16="http://schemas.microsoft.com/office/drawing/2014/main" id="{BB49B5CD-B99D-6C52-2107-460884FF3BF6}"/>
              </a:ext>
            </a:extLst>
          </p:cNvPr>
          <p:cNvGraphicFramePr>
            <a:graphicFrameLocks noGrp="1"/>
          </p:cNvGraphicFramePr>
          <p:nvPr>
            <p:extLst>
              <p:ext uri="{D42A27DB-BD31-4B8C-83A1-F6EECF244321}">
                <p14:modId xmlns:p14="http://schemas.microsoft.com/office/powerpoint/2010/main" val="670926931"/>
              </p:ext>
            </p:extLst>
          </p:nvPr>
        </p:nvGraphicFramePr>
        <p:xfrm>
          <a:off x="209006" y="1047614"/>
          <a:ext cx="11140441" cy="2605916"/>
        </p:xfrm>
        <a:graphic>
          <a:graphicData uri="http://schemas.openxmlformats.org/drawingml/2006/table">
            <a:tbl>
              <a:tblPr firstRow="1" firstCol="1" bandRow="1"/>
              <a:tblGrid>
                <a:gridCol w="2241956">
                  <a:extLst>
                    <a:ext uri="{9D8B030D-6E8A-4147-A177-3AD203B41FA5}">
                      <a16:colId xmlns:a16="http://schemas.microsoft.com/office/drawing/2014/main" val="3387071476"/>
                    </a:ext>
                  </a:extLst>
                </a:gridCol>
                <a:gridCol w="2220288">
                  <a:extLst>
                    <a:ext uri="{9D8B030D-6E8A-4147-A177-3AD203B41FA5}">
                      <a16:colId xmlns:a16="http://schemas.microsoft.com/office/drawing/2014/main" val="3576035564"/>
                    </a:ext>
                  </a:extLst>
                </a:gridCol>
                <a:gridCol w="2680963">
                  <a:extLst>
                    <a:ext uri="{9D8B030D-6E8A-4147-A177-3AD203B41FA5}">
                      <a16:colId xmlns:a16="http://schemas.microsoft.com/office/drawing/2014/main" val="3358245186"/>
                    </a:ext>
                  </a:extLst>
                </a:gridCol>
                <a:gridCol w="1755278">
                  <a:extLst>
                    <a:ext uri="{9D8B030D-6E8A-4147-A177-3AD203B41FA5}">
                      <a16:colId xmlns:a16="http://schemas.microsoft.com/office/drawing/2014/main" val="3646666951"/>
                    </a:ext>
                  </a:extLst>
                </a:gridCol>
                <a:gridCol w="2241956">
                  <a:extLst>
                    <a:ext uri="{9D8B030D-6E8A-4147-A177-3AD203B41FA5}">
                      <a16:colId xmlns:a16="http://schemas.microsoft.com/office/drawing/2014/main" val="1004328435"/>
                    </a:ext>
                  </a:extLst>
                </a:gridCol>
              </a:tblGrid>
              <a:tr h="1302958">
                <a:tc>
                  <a:txBody>
                    <a:bodyPr/>
                    <a:lstStyle/>
                    <a:p>
                      <a:pPr indent="254000" algn="ctr">
                        <a:lnSpc>
                          <a:spcPct val="130000"/>
                        </a:lnSpc>
                        <a:spcAft>
                          <a:spcPts val="600"/>
                        </a:spcAft>
                      </a:pP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tử</a:t>
                      </a:r>
                      <a:endParaRPr lang="vi-VN" sz="32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tố</a:t>
                      </a:r>
                      <a:endParaRPr lang="vi-VN" sz="32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nguyên</a:t>
                      </a: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tử</a:t>
                      </a: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khối</a:t>
                      </a:r>
                      <a:endParaRPr lang="vi-VN" sz="32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proton</a:t>
                      </a:r>
                      <a:endParaRPr lang="vi-VN" sz="32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electron</a:t>
                      </a:r>
                      <a:endParaRPr lang="vi-VN" sz="32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18972589"/>
                  </a:ext>
                </a:extLst>
              </a:tr>
              <a:tr h="1302958">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cùng loại</a:t>
                      </a:r>
                      <a:endParaRPr lang="vi-VN" sz="32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hạt nhân</a:t>
                      </a:r>
                      <a:endParaRPr lang="vi-VN" sz="32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khối lượng</a:t>
                      </a:r>
                      <a:endParaRPr lang="vi-VN" sz="320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254000" algn="ctr">
                        <a:lnSpc>
                          <a:spcPct val="130000"/>
                        </a:lnSpc>
                        <a:spcAft>
                          <a:spcPts val="600"/>
                        </a:spcAft>
                      </a:pPr>
                      <a:r>
                        <a:rPr lang="en-US" sz="3200"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rPr>
                        <a:t>neutron</a:t>
                      </a:r>
                      <a:endParaRPr lang="vi-VN" sz="3200" dirty="0">
                        <a:effectLst/>
                        <a:latin typeface="Segoe UI" panose="020B0502040204020203" pitchFamily="34" charset="0"/>
                        <a:ea typeface="Segoe UI" panose="020B0502040204020203"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457200">
                        <a:spcBef>
                          <a:spcPts val="600"/>
                        </a:spcBef>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96335605"/>
                  </a:ext>
                </a:extLst>
              </a:tr>
            </a:tbl>
          </a:graphicData>
        </a:graphic>
      </p:graphicFrame>
      <p:sp>
        <p:nvSpPr>
          <p:cNvPr id="9" name="TextBox 8">
            <a:extLst>
              <a:ext uri="{FF2B5EF4-FFF2-40B4-BE49-F238E27FC236}">
                <a16:creationId xmlns:a16="http://schemas.microsoft.com/office/drawing/2014/main" id="{B0EB9CF0-0D59-93E5-8AA5-07FB5DDB7688}"/>
              </a:ext>
            </a:extLst>
          </p:cNvPr>
          <p:cNvSpPr txBox="1"/>
          <p:nvPr/>
        </p:nvSpPr>
        <p:spPr>
          <a:xfrm>
            <a:off x="209006" y="4258799"/>
            <a:ext cx="11769634" cy="2357568"/>
          </a:xfrm>
          <a:prstGeom prst="rect">
            <a:avLst/>
          </a:prstGeom>
          <a:noFill/>
        </p:spPr>
        <p:txBody>
          <a:bodyPr wrap="square">
            <a:spAutoFit/>
          </a:bodyPr>
          <a:lstStyle/>
          <a:p>
            <a:pPr indent="254000">
              <a:lnSpc>
                <a:spcPct val="130000"/>
              </a:lnSpc>
              <a:spcAft>
                <a:spcPts val="600"/>
              </a:spcAft>
            </a:pPr>
            <a:r>
              <a:rPr lang="en-US" sz="2800" dirty="0">
                <a:effectLst/>
                <a:latin typeface="Times New Roman" panose="02020603050405020304" pitchFamily="18" charset="0"/>
                <a:ea typeface="Segoe UI" panose="020B0502040204020203" pitchFamily="34" charset="0"/>
              </a:rPr>
              <a:t>Calcium </a:t>
            </a:r>
            <a:r>
              <a:rPr lang="en-US" sz="2800" err="1">
                <a:effectLst/>
                <a:latin typeface="Times New Roman" panose="02020603050405020304" pitchFamily="18" charset="0"/>
                <a:ea typeface="Segoe UI" panose="020B0502040204020203" pitchFamily="34" charset="0"/>
              </a:rPr>
              <a:t>là</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a:t>
            </a:r>
            <a:r>
              <a:rPr lang="en-US" sz="2800" dirty="0">
                <a:effectLst/>
                <a:latin typeface="Times New Roman" panose="02020603050405020304" pitchFamily="18" charset="0"/>
                <a:ea typeface="Segoe UI" panose="020B0502040204020203" pitchFamily="34" charset="0"/>
              </a:rPr>
              <a:t>1</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có </a:t>
            </a:r>
            <a:r>
              <a:rPr lang="en-US" sz="2800" dirty="0" err="1">
                <a:effectLst/>
                <a:latin typeface="Times New Roman" panose="02020603050405020304" pitchFamily="18" charset="0"/>
                <a:ea typeface="Segoe UI" panose="020B0502040204020203" pitchFamily="34" charset="0"/>
              </a:rPr>
              <a:t>trong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thành</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phần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của</a:t>
            </a:r>
            <a:r>
              <a:rPr lang="en-US" sz="2800" dirty="0">
                <a:effectLst/>
                <a:latin typeface="Times New Roman" panose="02020603050405020304" pitchFamily="18" charset="0"/>
                <a:ea typeface="Segoe UI" panose="020B0502040204020203" pitchFamily="34" charset="0"/>
              </a:rPr>
              <a:t> </a:t>
            </a:r>
            <a:r>
              <a:rPr lang="en-US" sz="2800" err="1">
                <a:effectLst/>
                <a:latin typeface="Times New Roman" panose="02020603050405020304" pitchFamily="18" charset="0"/>
                <a:ea typeface="Segoe UI" panose="020B0502040204020203" pitchFamily="34" charset="0"/>
              </a:rPr>
              <a:t>xương</a:t>
            </a:r>
            <a:r>
              <a:rPr lang="en-US" sz="2800" smtClean="0">
                <a:effectLst/>
                <a:latin typeface="Times New Roman" panose="02020603050405020304" pitchFamily="18" charset="0"/>
                <a:ea typeface="Segoe UI" panose="020B0502040204020203" pitchFamily="34" charset="0"/>
              </a:rPr>
              <a:t>.</a:t>
            </a:r>
            <a:r>
              <a:rPr lang="vi-VN" sz="2800">
                <a:latin typeface="Segoe UI" panose="020B0502040204020203" pitchFamily="34" charset="0"/>
                <a:ea typeface="Segoe UI" panose="020B0502040204020203" pitchFamily="34" charset="0"/>
              </a:rPr>
              <a:t> </a:t>
            </a:r>
            <a:r>
              <a:rPr lang="vi-VN" sz="2800" smtClean="0">
                <a:latin typeface="Segoe UI" panose="020B0502040204020203" pitchFamily="34"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a:t>
            </a:r>
            <a:r>
              <a:rPr lang="en-US" sz="2800">
                <a:effectLst/>
                <a:latin typeface="Times New Roman" panose="02020603050405020304" pitchFamily="18" charset="0"/>
                <a:ea typeface="Segoe UI" panose="020B0502040204020203" pitchFamily="34" charset="0"/>
              </a:rPr>
              <a:t>2</a:t>
            </a:r>
            <a:r>
              <a:rPr lang="en-US" sz="2800" smtClean="0">
                <a:effectLst/>
                <a:latin typeface="Times New Roman" panose="02020603050405020304" pitchFamily="18" charset="0"/>
                <a:ea typeface="Segoe UI" panose="020B0502040204020203" pitchFamily="34" charset="0"/>
              </a:rPr>
              <a:t>)...</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nguyên </a:t>
            </a:r>
            <a:r>
              <a:rPr lang="en-US" sz="2800" dirty="0" err="1">
                <a:effectLst/>
                <a:latin typeface="Times New Roman" panose="02020603050405020304" pitchFamily="18" charset="0"/>
                <a:ea typeface="Segoe UI" panose="020B0502040204020203" pitchFamily="34" charset="0"/>
              </a:rPr>
              <a:t>tử</a:t>
            </a:r>
            <a:r>
              <a:rPr lang="en-US" sz="2800" dirty="0">
                <a:effectLst/>
                <a:latin typeface="Times New Roman" panose="02020603050405020304" pitchFamily="18" charset="0"/>
                <a:ea typeface="Segoe UI" panose="020B0502040204020203" pitchFamily="34" charset="0"/>
              </a:rPr>
              <a:t> calcium </a:t>
            </a:r>
            <a:r>
              <a:rPr lang="en-US" sz="2800" dirty="0" err="1">
                <a:effectLst/>
                <a:latin typeface="Times New Roman" panose="02020603050405020304" pitchFamily="18" charset="0"/>
                <a:ea typeface="Segoe UI" panose="020B0502040204020203" pitchFamily="34" charset="0"/>
              </a:rPr>
              <a:t>có</a:t>
            </a:r>
            <a:r>
              <a:rPr lang="en-US" sz="2800" dirty="0">
                <a:effectLst/>
                <a:latin typeface="Times New Roman" panose="02020603050405020304" pitchFamily="18" charset="0"/>
                <a:ea typeface="Segoe UI" panose="020B0502040204020203" pitchFamily="34" charset="0"/>
              </a:rPr>
              <a:t> 20 </a:t>
            </a:r>
            <a:r>
              <a:rPr lang="en-US" sz="2800" err="1">
                <a:effectLst/>
                <a:latin typeface="Times New Roman" panose="02020603050405020304" pitchFamily="18" charset="0"/>
                <a:ea typeface="Segoe UI" panose="020B0502040204020203" pitchFamily="34" charset="0"/>
              </a:rPr>
              <a:t>hạt</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a:t>
            </a:r>
            <a:r>
              <a:rPr lang="en-US" sz="2800" dirty="0">
                <a:effectLst/>
                <a:latin typeface="Times New Roman" panose="02020603050405020304" pitchFamily="18" charset="0"/>
                <a:ea typeface="Segoe UI" panose="020B0502040204020203" pitchFamily="34" charset="0"/>
              </a:rPr>
              <a:t>3</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Nguyên </a:t>
            </a:r>
            <a:r>
              <a:rPr lang="en-US" sz="2800" dirty="0" err="1">
                <a:effectLst/>
                <a:latin typeface="Times New Roman" panose="02020603050405020304" pitchFamily="18" charset="0"/>
                <a:ea typeface="Segoe UI" panose="020B0502040204020203" pitchFamily="34" charset="0"/>
              </a:rPr>
              <a:t>tử</a:t>
            </a:r>
            <a:r>
              <a:rPr lang="en-US" sz="2800" dirty="0">
                <a:effectLst/>
                <a:latin typeface="Times New Roman" panose="02020603050405020304" pitchFamily="18" charset="0"/>
                <a:ea typeface="Segoe UI" panose="020B0502040204020203" pitchFamily="34" charset="0"/>
              </a:rPr>
              <a:t> calcium </a:t>
            </a:r>
            <a:r>
              <a:rPr lang="en-US" sz="2800" dirty="0" err="1">
                <a:effectLst/>
                <a:latin typeface="Times New Roman" panose="02020603050405020304" pitchFamily="18" charset="0"/>
                <a:ea typeface="Segoe UI" panose="020B0502040204020203" pitchFamily="34" charset="0"/>
              </a:rPr>
              <a:t>trung</a:t>
            </a:r>
            <a:r>
              <a:rPr lang="en-US" sz="2800" dirty="0">
                <a:effectLst/>
                <a:latin typeface="Times New Roman" panose="02020603050405020304" pitchFamily="18" charset="0"/>
                <a:ea typeface="Segoe UI" panose="020B0502040204020203" pitchFamily="34" charset="0"/>
              </a:rPr>
              <a:t> </a:t>
            </a:r>
            <a:r>
              <a:rPr lang="en-US" sz="2800" err="1">
                <a:effectLst/>
                <a:latin typeface="Times New Roman" panose="02020603050405020304" pitchFamily="18" charset="0"/>
                <a:ea typeface="Segoe UI" panose="020B0502040204020203" pitchFamily="34" charset="0"/>
              </a:rPr>
              <a:t>hoà</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về</a:t>
            </a:r>
            <a:r>
              <a:rPr lang="en-US" sz="2800" smtClean="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điện</a:t>
            </a:r>
            <a:r>
              <a:rPr lang="en-US" sz="2800" dirty="0">
                <a:effectLst/>
                <a:latin typeface="Times New Roman" panose="02020603050405020304" pitchFamily="18" charset="0"/>
                <a:ea typeface="Segoe UI" panose="020B0502040204020203" pitchFamily="34" charset="0"/>
              </a:rPr>
              <a:t> </a:t>
            </a:r>
            <a:r>
              <a:rPr lang="en-US" sz="2800" err="1">
                <a:effectLst/>
                <a:latin typeface="Times New Roman" panose="02020603050405020304" pitchFamily="18" charset="0"/>
                <a:ea typeface="Segoe UI" panose="020B0502040204020203" pitchFamily="34" charset="0"/>
              </a:rPr>
              <a:t>nên</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số</a:t>
            </a:r>
            <a:r>
              <a:rPr lang="en-US" sz="2800" smtClean="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hạt</a:t>
            </a:r>
            <a:r>
              <a:rPr lang="en-US" sz="2800" dirty="0">
                <a:effectLst/>
                <a:latin typeface="Times New Roman" panose="02020603050405020304" pitchFamily="18" charset="0"/>
                <a:ea typeface="Segoe UI" panose="020B0502040204020203" pitchFamily="34" charset="0"/>
              </a:rPr>
              <a:t> ...(4</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trong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tử</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cũng</a:t>
            </a:r>
            <a:r>
              <a:rPr lang="en-US" sz="2800" dirty="0">
                <a:effectLst/>
                <a:latin typeface="Times New Roman" panose="02020603050405020304" pitchFamily="18" charset="0"/>
                <a:ea typeface="Segoe UI" panose="020B0502040204020203" pitchFamily="34" charset="0"/>
              </a:rPr>
              <a:t> </a:t>
            </a:r>
            <a:r>
              <a:rPr lang="en-US" sz="2800" err="1">
                <a:effectLst/>
                <a:latin typeface="Times New Roman" panose="02020603050405020304" pitchFamily="18" charset="0"/>
                <a:ea typeface="Segoe UI" panose="020B0502040204020203" pitchFamily="34" charset="0"/>
              </a:rPr>
              <a:t>bằng</a:t>
            </a:r>
            <a:r>
              <a:rPr lang="en-US" sz="280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20</a:t>
            </a:r>
            <a:r>
              <a:rPr lang="vi-VN" sz="2800" smtClean="0">
                <a:effectLst/>
                <a:latin typeface="Times New Roman" panose="02020603050405020304" pitchFamily="18" charset="0"/>
                <a:ea typeface="Segoe UI" panose="020B0502040204020203" pitchFamily="34" charset="0"/>
              </a:rPr>
              <a:t>     </a:t>
            </a:r>
            <a:r>
              <a:rPr lang="en-US" sz="2800" smtClean="0">
                <a:effectLst/>
                <a:latin typeface="Times New Roman" panose="02020603050405020304" pitchFamily="18" charset="0"/>
                <a:ea typeface="Segoe UI" panose="020B0502040204020203" pitchFamily="34" charset="0"/>
              </a:rPr>
              <a:t>.</a:t>
            </a:r>
            <a:r>
              <a:rPr lang="vi-VN" sz="2800" smtClean="0">
                <a:latin typeface="Segoe UI" panose="020B0502040204020203" pitchFamily="34" charset="0"/>
                <a:ea typeface="Segoe UI" panose="020B0502040204020203" pitchFamily="34" charset="0"/>
              </a:rPr>
              <a:t>  </a:t>
            </a:r>
            <a:r>
              <a:rPr lang="en-US" sz="2800" smtClean="0">
                <a:effectLst/>
                <a:latin typeface="Times New Roman" panose="02020603050405020304" pitchFamily="18" charset="0"/>
                <a:ea typeface="Calibri" panose="020F0502020204030204" pitchFamily="34" charset="0"/>
              </a:rPr>
              <a:t>...(</a:t>
            </a:r>
            <a:r>
              <a:rPr lang="en-US" sz="2800" dirty="0">
                <a:effectLst/>
                <a:latin typeface="Times New Roman" panose="02020603050405020304" pitchFamily="18" charset="0"/>
                <a:ea typeface="Calibri" panose="020F0502020204030204" pitchFamily="34" charset="0"/>
              </a:rPr>
              <a:t>5</a:t>
            </a:r>
            <a:r>
              <a:rPr lang="en-US" sz="2800">
                <a:effectLst/>
                <a:latin typeface="Times New Roman" panose="02020603050405020304" pitchFamily="18" charset="0"/>
                <a:ea typeface="Calibri" panose="020F0502020204030204" pitchFamily="34" charset="0"/>
              </a:rPr>
              <a:t>)... </a:t>
            </a:r>
            <a:r>
              <a:rPr lang="vi-VN" sz="2800" smtClean="0">
                <a:effectLst/>
                <a:latin typeface="Times New Roman" panose="02020603050405020304" pitchFamily="18" charset="0"/>
                <a:ea typeface="Calibri" panose="020F0502020204030204" pitchFamily="34" charset="0"/>
              </a:rPr>
              <a:t>     </a:t>
            </a:r>
            <a:r>
              <a:rPr lang="en-US" sz="2800" smtClean="0">
                <a:effectLst/>
                <a:latin typeface="Times New Roman" panose="02020603050405020304" pitchFamily="18" charset="0"/>
                <a:ea typeface="Calibri" panose="020F0502020204030204" pitchFamily="34" charset="0"/>
              </a:rPr>
              <a:t>nguyên </a:t>
            </a:r>
            <a:r>
              <a:rPr lang="en-US" sz="2800" dirty="0" err="1">
                <a:effectLst/>
                <a:latin typeface="Times New Roman" panose="02020603050405020304" pitchFamily="18" charset="0"/>
                <a:ea typeface="Calibri" panose="020F0502020204030204" pitchFamily="34" charset="0"/>
              </a:rPr>
              <a:t>tử</a:t>
            </a:r>
            <a:r>
              <a:rPr lang="en-US" sz="2800" dirty="0">
                <a:effectLst/>
                <a:latin typeface="Times New Roman" panose="02020603050405020304" pitchFamily="18" charset="0"/>
                <a:ea typeface="Calibri" panose="020F0502020204030204" pitchFamily="34" charset="0"/>
              </a:rPr>
              <a:t> calcium </a:t>
            </a:r>
            <a:r>
              <a:rPr lang="en-US" sz="2800" dirty="0" err="1">
                <a:effectLst/>
                <a:latin typeface="Times New Roman" panose="02020603050405020304" pitchFamily="18" charset="0"/>
                <a:ea typeface="Calibri" panose="020F0502020204030204" pitchFamily="34" charset="0"/>
              </a:rPr>
              <a:t>tập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trung</a:t>
            </a:r>
            <a:r>
              <a:rPr lang="en-US" sz="2800" dirty="0">
                <a:effectLst/>
                <a:latin typeface="Times New Roman" panose="02020603050405020304" pitchFamily="18" charset="0"/>
                <a:ea typeface="Calibri" panose="020F0502020204030204" pitchFamily="34" charset="0"/>
              </a:rPr>
              <a:t> ở </a:t>
            </a:r>
            <a:r>
              <a:rPr lang="en-US" sz="2800" dirty="0" err="1">
                <a:effectLst/>
                <a:latin typeface="Times New Roman" panose="02020603050405020304" pitchFamily="18" charset="0"/>
                <a:ea typeface="Calibri" panose="020F0502020204030204" pitchFamily="34" charset="0"/>
              </a:rPr>
              <a:t>hạt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nhân</a:t>
            </a:r>
            <a:endParaRPr lang="vi-VN" sz="2800" dirty="0"/>
          </a:p>
        </p:txBody>
      </p:sp>
      <p:sp>
        <p:nvSpPr>
          <p:cNvPr id="2" name="TextBox 1"/>
          <p:cNvSpPr txBox="1"/>
          <p:nvPr/>
        </p:nvSpPr>
        <p:spPr>
          <a:xfrm>
            <a:off x="2166423" y="4311358"/>
            <a:ext cx="1505243" cy="480131"/>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en-US" sz="240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nguyên tố</a:t>
            </a:r>
            <a:endParaRPr lang="vi-VN" sz="24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8" name="TextBox 7"/>
          <p:cNvSpPr txBox="1"/>
          <p:nvPr/>
        </p:nvSpPr>
        <p:spPr>
          <a:xfrm>
            <a:off x="8440614" y="4370060"/>
            <a:ext cx="1505243" cy="431785"/>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vi-VN" sz="24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Hạt nhân</a:t>
            </a:r>
            <a:endParaRPr lang="vi-VN" sz="24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10" name="TextBox 9"/>
          <p:cNvSpPr txBox="1"/>
          <p:nvPr/>
        </p:nvSpPr>
        <p:spPr>
          <a:xfrm>
            <a:off x="2700995" y="4920069"/>
            <a:ext cx="1505243" cy="431785"/>
          </a:xfrm>
          <a:prstGeom prst="rect">
            <a:avLst/>
          </a:prstGeom>
          <a:solidFill>
            <a:schemeClr val="bg1"/>
          </a:solidFill>
        </p:spPr>
        <p:txBody>
          <a:bodyPr wrap="square" lIns="0" tIns="0" rIns="0" bIns="0" rtlCol="0">
            <a:spAutoFit/>
          </a:bodyPr>
          <a:lstStyle/>
          <a:p>
            <a:pPr indent="254000">
              <a:lnSpc>
                <a:spcPct val="130000"/>
              </a:lnSpc>
              <a:spcAft>
                <a:spcPts val="600"/>
              </a:spcAft>
            </a:pPr>
            <a:r>
              <a:rPr lang="en-US" sz="240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proton</a:t>
            </a:r>
            <a:endParaRPr lang="vi-VN" sz="2400" dirty="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11" name="TextBox 10"/>
          <p:cNvSpPr txBox="1"/>
          <p:nvPr/>
        </p:nvSpPr>
        <p:spPr>
          <a:xfrm>
            <a:off x="209006" y="5448027"/>
            <a:ext cx="1505243" cy="431785"/>
          </a:xfrm>
          <a:prstGeom prst="rect">
            <a:avLst/>
          </a:prstGeom>
          <a:solidFill>
            <a:schemeClr val="bg1"/>
          </a:solidFill>
        </p:spPr>
        <p:txBody>
          <a:bodyPr wrap="square" lIns="0" tIns="0" rIns="0" bIns="0" rtlCol="0">
            <a:spAutoFit/>
          </a:bodyPr>
          <a:lstStyle/>
          <a:p>
            <a:pPr indent="254000" algn="ctr">
              <a:lnSpc>
                <a:spcPct val="130000"/>
              </a:lnSpc>
              <a:spcAft>
                <a:spcPts val="600"/>
              </a:spcAft>
            </a:pPr>
            <a:r>
              <a:rPr lang="en-US" sz="240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electron</a:t>
            </a:r>
            <a:endParaRPr lang="vi-VN" sz="240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
        <p:nvSpPr>
          <p:cNvPr id="12" name="TextBox 11"/>
          <p:cNvSpPr txBox="1"/>
          <p:nvPr/>
        </p:nvSpPr>
        <p:spPr>
          <a:xfrm>
            <a:off x="5924340" y="5448027"/>
            <a:ext cx="1844208" cy="431785"/>
          </a:xfrm>
          <a:prstGeom prst="rect">
            <a:avLst/>
          </a:prstGeom>
          <a:solidFill>
            <a:schemeClr val="bg1"/>
          </a:solidFill>
        </p:spPr>
        <p:txBody>
          <a:bodyPr wrap="square" lIns="0" tIns="0" rIns="0" bIns="0" rtlCol="0">
            <a:spAutoFit/>
          </a:bodyPr>
          <a:lstStyle/>
          <a:p>
            <a:pPr indent="254000">
              <a:lnSpc>
                <a:spcPct val="130000"/>
              </a:lnSpc>
              <a:spcAft>
                <a:spcPts val="600"/>
              </a:spcAft>
            </a:pPr>
            <a:r>
              <a:rPr lang="vi-VN" sz="2400" smtClean="0">
                <a:solidFill>
                  <a:srgbClr val="FF0000"/>
                </a:solidFill>
                <a:latin typeface="Times New Roman" panose="02020603050405020304" pitchFamily="18" charset="0"/>
                <a:ea typeface="Segoe UI" panose="020B0502040204020203" pitchFamily="34" charset="0"/>
                <a:cs typeface="Times New Roman" panose="02020603050405020304" pitchFamily="18" charset="0"/>
              </a:rPr>
              <a:t>Khối lượng</a:t>
            </a:r>
            <a:endParaRPr lang="vi-VN" sz="2400">
              <a:solidFill>
                <a:srgbClr val="FF0000"/>
              </a:solidFill>
              <a:latin typeface="Segoe UI" panose="020B0502040204020203" pitchFamily="34" charset="0"/>
              <a:ea typeface="Segoe UI" panose="020B0502040204020203" pitchFamily="34" charset="0"/>
              <a:cs typeface="Times New Roman" panose="02020603050405020304" pitchFamily="18" charset="0"/>
            </a:endParaRPr>
          </a:p>
        </p:txBody>
      </p:sp>
    </p:spTree>
    <p:extLst>
      <p:ext uri="{BB962C8B-B14F-4D97-AF65-F5344CB8AC3E}">
        <p14:creationId xmlns:p14="http://schemas.microsoft.com/office/powerpoint/2010/main" val="415116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33060E9-041A-FC8A-3262-5CADD9C3004F}"/>
              </a:ext>
            </a:extLst>
          </p:cNvPr>
          <p:cNvSpPr txBox="1"/>
          <p:nvPr/>
        </p:nvSpPr>
        <p:spPr>
          <a:xfrm>
            <a:off x="0" y="141670"/>
            <a:ext cx="12344400" cy="5262979"/>
          </a:xfrm>
          <a:prstGeom prst="rect">
            <a:avLst/>
          </a:prstGeom>
          <a:noFill/>
        </p:spPr>
        <p:txBody>
          <a:bodyPr wrap="square">
            <a:spAutoFit/>
          </a:bodyPr>
          <a:lstStyle/>
          <a:p>
            <a:pPr indent="330200"/>
            <a:r>
              <a:rPr lang="vi-VN" sz="2800" b="1" smtClean="0">
                <a:effectLst/>
                <a:latin typeface="Times New Roman" panose="02020603050405020304" pitchFamily="18" charset="0"/>
                <a:ea typeface="Segoe UI" panose="020B0502040204020203" pitchFamily="34" charset="0"/>
              </a:rPr>
              <a:t>Phầ</a:t>
            </a:r>
            <a:r>
              <a:rPr lang="en-US" sz="2800" b="1" smtClean="0">
                <a:effectLst/>
                <a:latin typeface="Times New Roman" panose="02020603050405020304" pitchFamily="18" charset="0"/>
                <a:ea typeface="Segoe UI" panose="020B0502040204020203" pitchFamily="34" charset="0"/>
              </a:rPr>
              <a:t>n </a:t>
            </a:r>
            <a:r>
              <a:rPr lang="en-US" sz="2800" b="1" dirty="0">
                <a:effectLst/>
                <a:latin typeface="Times New Roman" panose="02020603050405020304" pitchFamily="18" charset="0"/>
                <a:ea typeface="Segoe UI" panose="020B0502040204020203" pitchFamily="34" charset="0"/>
              </a:rPr>
              <a:t>II: </a:t>
            </a:r>
            <a:r>
              <a:rPr lang="en-US" sz="2800" b="1" dirty="0" err="1">
                <a:effectLst/>
                <a:latin typeface="Times New Roman" panose="02020603050405020304" pitchFamily="18" charset="0"/>
                <a:ea typeface="Segoe UI" panose="020B0502040204020203" pitchFamily="34" charset="0"/>
              </a:rPr>
              <a:t>Sơ</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lược</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bảng</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tuấn</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hoàn</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các</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nguyên</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tố</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hoá</a:t>
            </a:r>
            <a:r>
              <a:rPr lang="en-US" sz="2800" b="1" dirty="0">
                <a:effectLst/>
                <a:latin typeface="Times New Roman" panose="02020603050405020304" pitchFamily="18" charset="0"/>
                <a:ea typeface="Segoe UI" panose="020B0502040204020203" pitchFamily="34" charset="0"/>
              </a:rPr>
              <a:t> </a:t>
            </a:r>
            <a:r>
              <a:rPr lang="en-US" sz="2800" b="1" dirty="0" err="1">
                <a:effectLst/>
                <a:latin typeface="Times New Roman" panose="02020603050405020304" pitchFamily="18" charset="0"/>
                <a:ea typeface="Segoe UI" panose="020B0502040204020203" pitchFamily="34" charset="0"/>
              </a:rPr>
              <a:t>học</a:t>
            </a:r>
            <a:endParaRPr lang="vi-VN" sz="2800" dirty="0">
              <a:effectLst/>
              <a:latin typeface="Segoe UI" panose="020B0502040204020203" pitchFamily="34" charset="0"/>
              <a:ea typeface="Segoe UI" panose="020B0502040204020203" pitchFamily="34" charset="0"/>
            </a:endParaRPr>
          </a:p>
          <a:p>
            <a:pPr indent="254000">
              <a:tabLst>
                <a:tab pos="335280" algn="l"/>
              </a:tabLst>
            </a:pPr>
            <a:r>
              <a:rPr lang="en-US" sz="2800" dirty="0" err="1">
                <a:effectLst/>
                <a:latin typeface="Times New Roman" panose="02020603050405020304" pitchFamily="18" charset="0"/>
                <a:ea typeface="Segoe UI" panose="020B0502040204020203" pitchFamily="34" charset="0"/>
              </a:rPr>
              <a:t>Câu</a:t>
            </a:r>
            <a:r>
              <a:rPr lang="en-US" sz="2800" dirty="0">
                <a:effectLst/>
                <a:latin typeface="Times New Roman" panose="02020603050405020304" pitchFamily="18" charset="0"/>
                <a:ea typeface="Segoe UI" panose="020B0502040204020203" pitchFamily="34" charset="0"/>
              </a:rPr>
              <a:t> 11: </a:t>
            </a:r>
            <a:r>
              <a:rPr lang="en-US" sz="2800" dirty="0" err="1">
                <a:effectLst/>
                <a:latin typeface="Times New Roman" panose="02020603050405020304" pitchFamily="18" charset="0"/>
                <a:ea typeface="Segoe UI" panose="020B0502040204020203" pitchFamily="34" charset="0"/>
              </a:rPr>
              <a:t>Bảng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tuần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hoàn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các</a:t>
            </a:r>
            <a:r>
              <a:rPr lang="en-US" sz="2800" dirty="0">
                <a:effectLst/>
                <a:latin typeface="Times New Roman" panose="02020603050405020304" pitchFamily="18" charset="0"/>
                <a:ea typeface="Segoe UI" panose="020B0502040204020203" pitchFamily="34" charset="0"/>
              </a:rPr>
              <a:t> </a:t>
            </a:r>
            <a:r>
              <a:rPr lang="en-US" sz="2800" err="1">
                <a:effectLst/>
                <a:latin typeface="Times New Roman" panose="02020603050405020304" pitchFamily="18" charset="0"/>
                <a:ea typeface="Segoe UI" panose="020B0502040204020203" pitchFamily="34" charset="0"/>
              </a:rPr>
              <a:t>nguyên</a:t>
            </a:r>
            <a:r>
              <a:rPr lang="en-US" sz="2800">
                <a:effectLst/>
                <a:latin typeface="Times New Roman" panose="02020603050405020304" pitchFamily="18" charset="0"/>
                <a:ea typeface="Segoe UI" panose="020B0502040204020203" pitchFamily="34" charset="0"/>
              </a:rPr>
              <a:t> </a:t>
            </a:r>
            <a:r>
              <a:rPr lang="vi-VN" sz="2800" smtClean="0">
                <a:effectLst/>
                <a:latin typeface="Times New Roman" panose="02020603050405020304" pitchFamily="18" charset="0"/>
                <a:ea typeface="Segoe UI" panose="020B0502040204020203" pitchFamily="34" charset="0"/>
              </a:rPr>
              <a:t>tố </a:t>
            </a:r>
            <a:r>
              <a:rPr lang="en-US" sz="2800" smtClean="0">
                <a:effectLst/>
                <a:latin typeface="Times New Roman" panose="02020603050405020304" pitchFamily="18" charset="0"/>
                <a:ea typeface="Segoe UI" panose="020B0502040204020203" pitchFamily="34" charset="0"/>
              </a:rPr>
              <a:t>hoá </a:t>
            </a:r>
            <a:r>
              <a:rPr lang="en-US" sz="2800" dirty="0" err="1">
                <a:effectLst/>
                <a:latin typeface="Times New Roman" panose="02020603050405020304" pitchFamily="18" charset="0"/>
                <a:ea typeface="Segoe UI" panose="020B0502040204020203" pitchFamily="34" charset="0"/>
              </a:rPr>
              <a:t>học</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được</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sắp</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xếp</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theo</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tắc</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nào</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tabLst>
                <a:tab pos="335280" algn="l"/>
              </a:tabLst>
            </a:pPr>
            <a:r>
              <a:rPr lang="en-US" sz="2800" dirty="0">
                <a:effectLst/>
                <a:latin typeface="Times New Roman" panose="02020603050405020304" pitchFamily="18" charset="0"/>
                <a:ea typeface="Segoe UI" panose="020B0502040204020203" pitchFamily="34" charset="0"/>
              </a:rPr>
              <a:t>A. Theo </a:t>
            </a:r>
            <a:r>
              <a:rPr lang="en-US" sz="2800" dirty="0" err="1">
                <a:effectLst/>
                <a:latin typeface="Times New Roman" panose="02020603050405020304" pitchFamily="18" charset="0"/>
                <a:ea typeface="Segoe UI" panose="020B0502040204020203" pitchFamily="34" charset="0"/>
              </a:rPr>
              <a:t>chiều</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tăng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của</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điện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tích</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hạt</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nhân</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tabLst>
                <a:tab pos="575945" algn="l"/>
              </a:tabLst>
            </a:pPr>
            <a:r>
              <a:rPr lang="en-US" sz="2800" dirty="0">
                <a:effectLst/>
                <a:latin typeface="Times New Roman" panose="02020603050405020304" pitchFamily="18" charset="0"/>
                <a:ea typeface="Segoe UI" panose="020B0502040204020203" pitchFamily="34" charset="0"/>
              </a:rPr>
              <a:t>B. </a:t>
            </a:r>
            <a:r>
              <a:rPr lang="en-US" sz="2800" dirty="0" err="1">
                <a:effectLst/>
                <a:latin typeface="Times New Roman" panose="02020603050405020304" pitchFamily="18" charset="0"/>
                <a:ea typeface="Segoe UI" panose="020B0502040204020203" pitchFamily="34" charset="0"/>
              </a:rPr>
              <a:t>Các</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có</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cùng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trong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tử</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r>
              <a:rPr lang="en-US" sz="2800" dirty="0">
                <a:effectLst/>
                <a:latin typeface="Times New Roman" panose="02020603050405020304" pitchFamily="18" charset="0"/>
                <a:ea typeface="Segoe UI" panose="020B0502040204020203" pitchFamily="34" charset="0"/>
              </a:rPr>
              <a:t>C. </a:t>
            </a:r>
            <a:r>
              <a:rPr lang="en-US" sz="2800" dirty="0" err="1">
                <a:effectLst/>
                <a:latin typeface="Times New Roman" panose="02020603050405020304" pitchFamily="18" charset="0"/>
                <a:ea typeface="Segoe UI" panose="020B0502040204020203" pitchFamily="34" charset="0"/>
              </a:rPr>
              <a:t>Các</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có</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cùng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ngoài</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cùng</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r>
              <a:rPr lang="en-US" sz="2800" dirty="0">
                <a:effectLst/>
                <a:latin typeface="Times New Roman" panose="02020603050405020304" pitchFamily="18" charset="0"/>
                <a:ea typeface="Segoe UI" panose="020B0502040204020203" pitchFamily="34" charset="0"/>
              </a:rPr>
              <a:t>D. </a:t>
            </a:r>
            <a:r>
              <a:rPr lang="en-US" sz="2800" dirty="0" err="1">
                <a:effectLst/>
                <a:latin typeface="Times New Roman" panose="02020603050405020304" pitchFamily="18" charset="0"/>
                <a:ea typeface="Segoe UI" panose="020B0502040204020203" pitchFamily="34" charset="0"/>
              </a:rPr>
              <a:t>Cả</a:t>
            </a:r>
            <a:r>
              <a:rPr lang="en-US" sz="2800" dirty="0">
                <a:effectLst/>
                <a:latin typeface="Times New Roman" panose="02020603050405020304" pitchFamily="18" charset="0"/>
                <a:ea typeface="Segoe UI" panose="020B0502040204020203" pitchFamily="34" charset="0"/>
              </a:rPr>
              <a:t> 3 </a:t>
            </a:r>
            <a:r>
              <a:rPr lang="en-US" sz="2800" dirty="0" err="1">
                <a:effectLst/>
                <a:latin typeface="Times New Roman" panose="02020603050405020304" pitchFamily="18" charset="0"/>
                <a:ea typeface="Segoe UI" panose="020B0502040204020203" pitchFamily="34" charset="0"/>
              </a:rPr>
              <a:t>câu</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trên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đều</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đúng</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tabLst>
                <a:tab pos="552450" algn="l"/>
              </a:tabLst>
            </a:pPr>
            <a:r>
              <a:rPr lang="en-US" sz="2800" dirty="0" err="1">
                <a:effectLst/>
                <a:latin typeface="Times New Roman" panose="02020603050405020304" pitchFamily="18" charset="0"/>
                <a:ea typeface="Segoe UI" panose="020B0502040204020203" pitchFamily="34" charset="0"/>
              </a:rPr>
              <a:t>Câu</a:t>
            </a:r>
            <a:r>
              <a:rPr lang="en-US" sz="2800" dirty="0">
                <a:effectLst/>
                <a:latin typeface="Times New Roman" panose="02020603050405020304" pitchFamily="18" charset="0"/>
                <a:ea typeface="Segoe UI" panose="020B0502040204020203" pitchFamily="34" charset="0"/>
              </a:rPr>
              <a:t> 12: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thứ</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tự</a:t>
            </a:r>
            <a:r>
              <a:rPr lang="en-US" sz="2800" dirty="0">
                <a:effectLst/>
                <a:latin typeface="Times New Roman" panose="02020603050405020304" pitchFamily="18" charset="0"/>
                <a:ea typeface="Segoe UI" panose="020B0502040204020203" pitchFamily="34" charset="0"/>
              </a:rPr>
              <a:t> chu </a:t>
            </a:r>
            <a:r>
              <a:rPr lang="en-US" sz="2800" dirty="0" err="1">
                <a:effectLst/>
                <a:latin typeface="Times New Roman" panose="02020603050405020304" pitchFamily="18" charset="0"/>
                <a:ea typeface="Segoe UI" panose="020B0502040204020203" pitchFamily="34" charset="0"/>
              </a:rPr>
              <a:t>kì</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trong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bảng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tuần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hoàn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cho</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biết</a:t>
            </a:r>
            <a:endParaRPr lang="vi-VN" sz="2800" dirty="0">
              <a:effectLst/>
              <a:latin typeface="Segoe UI" panose="020B0502040204020203" pitchFamily="34" charset="0"/>
              <a:ea typeface="Segoe UI" panose="020B0502040204020203" pitchFamily="34" charset="0"/>
            </a:endParaRPr>
          </a:p>
          <a:p>
            <a:pPr indent="254000">
              <a:tabLst>
                <a:tab pos="4632960" algn="r"/>
              </a:tabLst>
            </a:pPr>
            <a:r>
              <a:rPr lang="en-US" sz="2800" dirty="0">
                <a:effectLst/>
                <a:latin typeface="Times New Roman" panose="02020603050405020304" pitchFamily="18" charset="0"/>
                <a:ea typeface="Segoe UI" panose="020B0502040204020203" pitchFamily="34" charset="0"/>
              </a:rPr>
              <a:t>A.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electron.                   B.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tử</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tabLst>
                <a:tab pos="4909820" algn="r"/>
              </a:tabLst>
            </a:pPr>
            <a:r>
              <a:rPr lang="en-US" sz="2800" dirty="0">
                <a:effectLst/>
                <a:latin typeface="Times New Roman" panose="02020603050405020304" pitchFamily="18" charset="0"/>
                <a:ea typeface="Segoe UI" panose="020B0502040204020203" pitchFamily="34" charset="0"/>
              </a:rPr>
              <a:t>C.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proton </a:t>
            </a:r>
            <a:r>
              <a:rPr lang="en-US" sz="2800" dirty="0" err="1">
                <a:effectLst/>
                <a:latin typeface="Times New Roman" panose="02020603050405020304" pitchFamily="18" charset="0"/>
                <a:ea typeface="Segoe UI" panose="020B0502040204020203" pitchFamily="34" charset="0"/>
              </a:rPr>
              <a:t>trong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hạt</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nhân</a:t>
            </a:r>
            <a:r>
              <a:rPr lang="en-US" sz="2800" dirty="0">
                <a:effectLst/>
                <a:latin typeface="Times New Roman" panose="02020603050405020304" pitchFamily="18" charset="0"/>
                <a:ea typeface="Segoe UI" panose="020B0502040204020203" pitchFamily="34" charset="0"/>
              </a:rPr>
              <a:t>.    D.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ngoài</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cùng</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pPr indent="254000">
              <a:tabLst>
                <a:tab pos="552450" algn="l"/>
              </a:tabLst>
            </a:pPr>
            <a:r>
              <a:rPr lang="en-US" sz="2800" dirty="0" err="1">
                <a:effectLst/>
                <a:latin typeface="Times New Roman" panose="02020603050405020304" pitchFamily="18" charset="0"/>
                <a:ea typeface="Segoe UI" panose="020B0502040204020203" pitchFamily="34" charset="0"/>
              </a:rPr>
              <a:t>Câu</a:t>
            </a:r>
            <a:r>
              <a:rPr lang="en-US" sz="2800" dirty="0">
                <a:effectLst/>
                <a:latin typeface="Times New Roman" panose="02020603050405020304" pitchFamily="18" charset="0"/>
                <a:ea typeface="Segoe UI" panose="020B0502040204020203" pitchFamily="34" charset="0"/>
              </a:rPr>
              <a:t> 13: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thứ</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tự</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nhóm</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nguyên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trong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bảng</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tuần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hoàn</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cho</a:t>
            </a:r>
            <a:r>
              <a:rPr lang="en-US" sz="2800" dirty="0">
                <a:effectLst/>
                <a:latin typeface="Times New Roman" panose="02020603050405020304" pitchFamily="18" charset="0"/>
                <a:ea typeface="Segoe UI" panose="020B0502040204020203" pitchFamily="34" charset="0"/>
              </a:rPr>
              <a:t> ta </a:t>
            </a:r>
            <a:r>
              <a:rPr lang="en-US" sz="2800" dirty="0" err="1">
                <a:effectLst/>
                <a:latin typeface="Times New Roman" panose="02020603050405020304" pitchFamily="18" charset="0"/>
                <a:ea typeface="Segoe UI" panose="020B0502040204020203" pitchFamily="34" charset="0"/>
              </a:rPr>
              <a:t>biết</a:t>
            </a:r>
            <a:endParaRPr lang="vi-VN" sz="2800" dirty="0">
              <a:effectLst/>
              <a:latin typeface="Segoe UI" panose="020B0502040204020203" pitchFamily="34" charset="0"/>
              <a:ea typeface="Segoe UI" panose="020B0502040204020203" pitchFamily="34" charset="0"/>
            </a:endParaRPr>
          </a:p>
          <a:p>
            <a:pPr indent="254000">
              <a:tabLst>
                <a:tab pos="4329430" algn="r"/>
              </a:tabLst>
            </a:pPr>
            <a:r>
              <a:rPr lang="en-US" sz="2800" dirty="0">
                <a:effectLst/>
                <a:latin typeface="Times New Roman" panose="02020603050405020304" pitchFamily="18" charset="0"/>
                <a:ea typeface="Segoe UI" panose="020B0502040204020203" pitchFamily="34" charset="0"/>
              </a:rPr>
              <a:t>A.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ngoài</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cùng</a:t>
            </a:r>
            <a:r>
              <a:rPr lang="en-US" sz="2800" dirty="0">
                <a:effectLst/>
                <a:latin typeface="Times New Roman" panose="02020603050405020304" pitchFamily="18" charset="0"/>
                <a:ea typeface="Segoe UI" panose="020B0502040204020203" pitchFamily="34" charset="0"/>
              </a:rPr>
              <a:t>.    B. </a:t>
            </a:r>
            <a:r>
              <a:rPr lang="en-US" sz="2800" dirty="0" err="1">
                <a:effectLst/>
                <a:latin typeface="Times New Roman" panose="02020603050405020304" pitchFamily="18" charset="0"/>
                <a:ea typeface="Segoe UI" panose="020B0502040204020203" pitchFamily="34" charset="0"/>
              </a:rPr>
              <a:t>số</a:t>
            </a:r>
            <a:r>
              <a:rPr lang="en-US" sz="2800" dirty="0">
                <a:effectLst/>
                <a:latin typeface="Times New Roman" panose="02020603050405020304" pitchFamily="18" charset="0"/>
                <a:ea typeface="Segoe UI" panose="020B0502040204020203" pitchFamily="34" charset="0"/>
              </a:rPr>
              <a:t> electron </a:t>
            </a:r>
            <a:r>
              <a:rPr lang="en-US" sz="2800" dirty="0" err="1">
                <a:effectLst/>
                <a:latin typeface="Times New Roman" panose="02020603050405020304" pitchFamily="18" charset="0"/>
                <a:ea typeface="Segoe UI" panose="020B0502040204020203" pitchFamily="34" charset="0"/>
              </a:rPr>
              <a:t>lớp</a:t>
            </a:r>
            <a:r>
              <a:rPr lang="en-US" sz="2800" dirty="0">
                <a:effectLst/>
                <a:latin typeface="Times New Roman" panose="02020603050405020304" pitchFamily="18" charset="0"/>
                <a:ea typeface="Segoe UI" panose="020B0502040204020203" pitchFamily="34" charset="0"/>
              </a:rPr>
              <a:t> </a:t>
            </a:r>
            <a:r>
              <a:rPr lang="en-US" sz="2800" dirty="0" err="1">
                <a:effectLst/>
                <a:latin typeface="Times New Roman" panose="02020603050405020304" pitchFamily="18" charset="0"/>
                <a:ea typeface="Segoe UI" panose="020B0502040204020203" pitchFamily="34" charset="0"/>
              </a:rPr>
              <a:t>vỏ</a:t>
            </a:r>
            <a:r>
              <a:rPr lang="en-US" sz="2800" dirty="0">
                <a:effectLst/>
                <a:latin typeface="Times New Roman" panose="02020603050405020304" pitchFamily="18" charset="0"/>
                <a:ea typeface="Segoe UI" panose="020B0502040204020203" pitchFamily="34" charset="0"/>
              </a:rPr>
              <a:t>.</a:t>
            </a:r>
            <a:endParaRPr lang="vi-VN" sz="2800" dirty="0">
              <a:effectLst/>
              <a:latin typeface="Segoe UI" panose="020B0502040204020203" pitchFamily="34" charset="0"/>
              <a:ea typeface="Segoe UI" panose="020B0502040204020203" pitchFamily="34" charset="0"/>
            </a:endParaRPr>
          </a:p>
          <a:p>
            <a:r>
              <a:rPr lang="vi-VN" sz="2800" smtClean="0">
                <a:effectLst/>
                <a:latin typeface="Times New Roman" panose="02020603050405020304" pitchFamily="18" charset="0"/>
                <a:ea typeface="Calibri" panose="020F0502020204030204" pitchFamily="34" charset="0"/>
              </a:rPr>
              <a:t>   </a:t>
            </a:r>
            <a:r>
              <a:rPr lang="en-US" sz="2800" smtClean="0">
                <a:effectLst/>
                <a:latin typeface="Times New Roman" panose="02020603050405020304" pitchFamily="18" charset="0"/>
                <a:ea typeface="Calibri" panose="020F0502020204030204" pitchFamily="34" charset="0"/>
              </a:rPr>
              <a:t>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electron ở </a:t>
            </a:r>
            <a:r>
              <a:rPr lang="en-US" sz="2800" dirty="0" err="1">
                <a:effectLst/>
                <a:latin typeface="Times New Roman" panose="02020603050405020304" pitchFamily="18" charset="0"/>
                <a:ea typeface="Calibri" panose="020F0502020204030204" pitchFamily="34" charset="0"/>
              </a:rPr>
              <a:t>lớp</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ngoài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cùng</a:t>
            </a:r>
            <a:r>
              <a:rPr lang="en-US" sz="2800" dirty="0">
                <a:effectLst/>
                <a:latin typeface="Times New Roman" panose="02020603050405020304" pitchFamily="18" charset="0"/>
                <a:ea typeface="Calibri" panose="020F0502020204030204" pitchFamily="34" charset="0"/>
              </a:rPr>
              <a:t>.	D.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proton </a:t>
            </a:r>
            <a:r>
              <a:rPr lang="en-US" sz="2800" dirty="0" err="1">
                <a:effectLst/>
                <a:latin typeface="Times New Roman" panose="02020603050405020304" pitchFamily="18" charset="0"/>
                <a:ea typeface="Calibri" panose="020F0502020204030204" pitchFamily="34" charset="0"/>
              </a:rPr>
              <a:t>trong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hạt</a:t>
            </a:r>
            <a:r>
              <a:rPr lang="en-US" sz="2800" dirty="0">
                <a:effectLst/>
                <a:latin typeface="Times New Roman" panose="02020603050405020304" pitchFamily="18" charset="0"/>
                <a:ea typeface="Calibri" panose="020F0502020204030204" pitchFamily="34" charset="0"/>
              </a:rPr>
              <a:t> </a:t>
            </a:r>
            <a:endParaRPr lang="vi-VN" sz="2800" dirty="0"/>
          </a:p>
        </p:txBody>
      </p:sp>
      <p:sp>
        <p:nvSpPr>
          <p:cNvPr id="4" name="Oval 3"/>
          <p:cNvSpPr/>
          <p:nvPr/>
        </p:nvSpPr>
        <p:spPr>
          <a:xfrm flipV="1">
            <a:off x="274320" y="2250644"/>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flipV="1">
            <a:off x="274320" y="3108959"/>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flipV="1">
            <a:off x="274320" y="4882134"/>
            <a:ext cx="470264" cy="52251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20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edg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edge">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204</TotalTime>
  <Words>748</Words>
  <Application>Microsoft Office PowerPoint</Application>
  <PresentationFormat>Widescreen</PresentationFormat>
  <Paragraphs>166</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Segoe UI</vt:lpstr>
      <vt:lpstr>Tahoma</vt:lpstr>
      <vt:lpstr>Times New Roman</vt:lpstr>
      <vt:lpstr>Trebuchet MS</vt:lpstr>
      <vt:lpstr>Wingdings 3</vt:lpstr>
      <vt:lpstr>Facet</vt:lpstr>
      <vt:lpstr>ÔN TẬP GIỮA KỲ I CHỦ ĐỀ 1</vt:lpstr>
      <vt:lpstr>PowerPoint Presentation</vt:lpstr>
      <vt:lpstr>PowerPoint Presentation</vt:lpstr>
      <vt:lpstr>Phần I: Nguyên tử và nguyên tố hoá học Câu 1: Chọn từ thích hợp điển vào chỗ trống "Nguyên tử là hạt......................., vì số electron có trong nguyên tử bằng đúng số proton trong hạt nhân". A. vô cùng nhỏ.               B. tạo ra chất. C. trung hoà về điện.        D. không chia nhỏ được. Câu 2: Nguyên tử liên kết được với nhau là nhờ A. electron.                  B. proton. C. neutron.                     D. hạt nhân. </vt:lpstr>
      <vt:lpstr>PowerPoint Presentation</vt:lpstr>
      <vt:lpstr>PowerPoint Presentation</vt:lpstr>
      <vt:lpstr>Câu 7: Hiện nay, các nhà khoa học đã biết được bao nhiêu nguyên tố hoá học? A. Hơn 110 nguyên tố.        B. 110 nguyên tố. C. 98 nguyên tố.                D. 100 nguyên tố. Câu 8: Cho nguyên tố O có nguyên tử khối là 16, Mg là 24. Nguyên tử nào nặng hơn? A. Mg nặng hơn O.          B. Mg nhẹ hơn o. C. O bằng Mg.                  D. Không so sánh được. Câu 9: Nhìn vào mô hình cấu tạo của nguyên tử sodium và điền các thông tin sau: a) Số proton?               b) Số electron? c) Số lớp electron?     d) Số electron lớp ngoài cùng? </vt:lpstr>
      <vt:lpstr>Câu 10: Cho các từ và cụm từ sau, hãy điền từ thích hợp vào chỗ trống: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 Xps</dc:creator>
  <cp:lastModifiedBy>DELL</cp:lastModifiedBy>
  <cp:revision>28</cp:revision>
  <dcterms:created xsi:type="dcterms:W3CDTF">2022-10-31T13:27:19Z</dcterms:created>
  <dcterms:modified xsi:type="dcterms:W3CDTF">2023-10-30T16:35:11Z</dcterms:modified>
</cp:coreProperties>
</file>