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422" r:id="rId2"/>
    <p:sldId id="386" r:id="rId3"/>
    <p:sldId id="387" r:id="rId4"/>
    <p:sldId id="423" r:id="rId5"/>
    <p:sldId id="424" r:id="rId6"/>
    <p:sldId id="425" r:id="rId7"/>
    <p:sldId id="426" r:id="rId8"/>
    <p:sldId id="427" r:id="rId9"/>
    <p:sldId id="428" r:id="rId10"/>
    <p:sldId id="429" r:id="rId11"/>
    <p:sldId id="430" r:id="rId12"/>
    <p:sldId id="431" r:id="rId13"/>
    <p:sldId id="432" r:id="rId14"/>
    <p:sldId id="433" r:id="rId15"/>
    <p:sldId id="434" r:id="rId16"/>
    <p:sldId id="435" r:id="rId17"/>
    <p:sldId id="436" r:id="rId18"/>
    <p:sldId id="388" r:id="rId19"/>
    <p:sldId id="389" r:id="rId20"/>
    <p:sldId id="390" r:id="rId21"/>
    <p:sldId id="391" r:id="rId22"/>
    <p:sldId id="392" r:id="rId23"/>
    <p:sldId id="393" r:id="rId24"/>
    <p:sldId id="394" r:id="rId25"/>
    <p:sldId id="395" r:id="rId26"/>
    <p:sldId id="396" r:id="rId27"/>
    <p:sldId id="397" r:id="rId28"/>
    <p:sldId id="398" r:id="rId29"/>
    <p:sldId id="399" r:id="rId30"/>
    <p:sldId id="400" r:id="rId31"/>
    <p:sldId id="401" r:id="rId32"/>
    <p:sldId id="402" r:id="rId33"/>
    <p:sldId id="403" r:id="rId34"/>
    <p:sldId id="404" r:id="rId35"/>
    <p:sldId id="405" r:id="rId36"/>
    <p:sldId id="406" r:id="rId37"/>
    <p:sldId id="407" r:id="rId38"/>
    <p:sldId id="408" r:id="rId39"/>
    <p:sldId id="409" r:id="rId40"/>
    <p:sldId id="410" r:id="rId41"/>
    <p:sldId id="411" r:id="rId42"/>
    <p:sldId id="412" r:id="rId43"/>
    <p:sldId id="413" r:id="rId44"/>
    <p:sldId id="414" r:id="rId45"/>
    <p:sldId id="415" r:id="rId46"/>
    <p:sldId id="416" r:id="rId47"/>
    <p:sldId id="417" r:id="rId48"/>
    <p:sldId id="418" r:id="rId49"/>
    <p:sldId id="419" r:id="rId50"/>
    <p:sldId id="420" r:id="rId51"/>
    <p:sldId id="421" r:id="rId52"/>
  </p:sldIdLst>
  <p:sldSz cx="12192000" cy="6858000"/>
  <p:notesSz cx="6858000" cy="9144000"/>
  <p:embeddedFontLst>
    <p:embeddedFont>
      <p:font typeface="Calibri Light" panose="020F0302020204030204" pitchFamily="34" charset="0"/>
      <p:regular r:id="rId54"/>
      <p:italic r:id="rId55"/>
    </p:embeddedFont>
    <p:embeddedFont>
      <p:font typeface="Calibri" panose="020F0502020204030204" pitchFamily="34" charset="0"/>
      <p:regular r:id="rId56"/>
      <p:bold r:id="rId57"/>
      <p:italic r:id="rId58"/>
      <p:boldItalic r:id="rId59"/>
    </p:embeddedFont>
    <p:embeddedFont>
      <p:font typeface="VNI-Times" pitchFamily="2" charset="0"/>
      <p:regular r:id="rId60"/>
      <p:bold r:id="rId61"/>
      <p:italic r:id="rId62"/>
      <p:boldItalic r:id="rId63"/>
    </p:embeddedFont>
    <p:embeddedFont>
      <p:font typeface="Cambria Math" panose="02040503050406030204" pitchFamily="18" charset="0"/>
      <p:regular r:id="rId64"/>
    </p:embeddedFont>
  </p:embeddedFontLst>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8DE1A-462B-48D6-B8A3-E41233A1BF5F}"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E0D4D-2DAF-4DE8-AF49-C5BEE7922753}" type="slidenum">
              <a:rPr lang="en-US" smtClean="0"/>
              <a:t>‹#›</a:t>
            </a:fld>
            <a:endParaRPr lang="en-US"/>
          </a:p>
        </p:txBody>
      </p:sp>
    </p:spTree>
    <p:extLst>
      <p:ext uri="{BB962C8B-B14F-4D97-AF65-F5344CB8AC3E}">
        <p14:creationId xmlns:p14="http://schemas.microsoft.com/office/powerpoint/2010/main" val="101876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p:spPr>
        <p:txBody>
          <a:bodyPr/>
          <a:lstStyle/>
          <a:p>
            <a:pPr eaLnBrk="1" hangingPunct="1"/>
            <a:endParaRPr lang="en-US" altLang="en-US" smtClean="0"/>
          </a:p>
        </p:txBody>
      </p:sp>
      <p:sp>
        <p:nvSpPr>
          <p:cNvPr id="7172"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DD122A-F628-4FDC-83E9-C0ED9B6DCD3B}" type="datetime12">
              <a:rPr lang="en-US" altLang="en-US"/>
              <a:pPr/>
              <a:t>2:25 PM</a:t>
            </a:fld>
            <a:endParaRPr lang="en-US" altLang="en-US"/>
          </a:p>
        </p:txBody>
      </p:sp>
    </p:spTree>
    <p:extLst>
      <p:ext uri="{BB962C8B-B14F-4D97-AF65-F5344CB8AC3E}">
        <p14:creationId xmlns:p14="http://schemas.microsoft.com/office/powerpoint/2010/main" val="161955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pPr eaLnBrk="1" hangingPunct="1"/>
            <a:endParaRPr lang="en-US" altLang="en-US" smtClean="0"/>
          </a:p>
        </p:txBody>
      </p:sp>
      <p:sp>
        <p:nvSpPr>
          <p:cNvPr id="30724"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F3492E-22E5-48AF-A7D0-47436CBC318C}" type="datetime12">
              <a:rPr lang="en-US" altLang="en-US"/>
              <a:pPr/>
              <a:t>2:25 PM</a:t>
            </a:fld>
            <a:endParaRPr lang="en-US" altLang="en-US"/>
          </a:p>
        </p:txBody>
      </p:sp>
    </p:spTree>
    <p:extLst>
      <p:ext uri="{BB962C8B-B14F-4D97-AF65-F5344CB8AC3E}">
        <p14:creationId xmlns:p14="http://schemas.microsoft.com/office/powerpoint/2010/main" val="36618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p:spPr>
        <p:txBody>
          <a:bodyPr/>
          <a:lstStyle/>
          <a:p>
            <a:pPr eaLnBrk="1" hangingPunct="1"/>
            <a:endParaRPr lang="en-US" altLang="en-US" smtClean="0"/>
          </a:p>
        </p:txBody>
      </p:sp>
      <p:sp>
        <p:nvSpPr>
          <p:cNvPr id="9220"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41D2AD-2FFD-4740-A876-F7DAC2F087EC}" type="datetime12">
              <a:rPr lang="en-US" altLang="en-US"/>
              <a:pPr/>
              <a:t>2:25 PM</a:t>
            </a:fld>
            <a:endParaRPr lang="en-US" altLang="en-US"/>
          </a:p>
        </p:txBody>
      </p:sp>
    </p:spTree>
    <p:extLst>
      <p:ext uri="{BB962C8B-B14F-4D97-AF65-F5344CB8AC3E}">
        <p14:creationId xmlns:p14="http://schemas.microsoft.com/office/powerpoint/2010/main" val="141454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p:spPr>
        <p:txBody>
          <a:bodyPr/>
          <a:lstStyle/>
          <a:p>
            <a:pPr eaLnBrk="1" hangingPunct="1"/>
            <a:endParaRPr lang="en-US" altLang="en-US" smtClean="0"/>
          </a:p>
        </p:txBody>
      </p:sp>
      <p:sp>
        <p:nvSpPr>
          <p:cNvPr id="11268"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5ABF2A-0163-44A4-B2D6-8B0DC9762665}" type="datetime12">
              <a:rPr lang="en-US" altLang="en-US"/>
              <a:pPr/>
              <a:t>2:25 PM</a:t>
            </a:fld>
            <a:endParaRPr lang="en-US" altLang="en-US"/>
          </a:p>
        </p:txBody>
      </p:sp>
    </p:spTree>
    <p:extLst>
      <p:ext uri="{BB962C8B-B14F-4D97-AF65-F5344CB8AC3E}">
        <p14:creationId xmlns:p14="http://schemas.microsoft.com/office/powerpoint/2010/main" val="275226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p:spPr>
        <p:txBody>
          <a:bodyPr/>
          <a:lstStyle/>
          <a:p>
            <a:pPr eaLnBrk="1" hangingPunct="1"/>
            <a:endParaRPr lang="en-US" altLang="en-US" smtClean="0"/>
          </a:p>
        </p:txBody>
      </p:sp>
      <p:sp>
        <p:nvSpPr>
          <p:cNvPr id="13316"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0B44E9-6813-4A19-9AF3-0937DFC74DCD}" type="datetime12">
              <a:rPr lang="en-US" altLang="en-US"/>
              <a:pPr/>
              <a:t>2:25 PM</a:t>
            </a:fld>
            <a:endParaRPr lang="en-US" altLang="en-US"/>
          </a:p>
        </p:txBody>
      </p:sp>
    </p:spTree>
    <p:extLst>
      <p:ext uri="{BB962C8B-B14F-4D97-AF65-F5344CB8AC3E}">
        <p14:creationId xmlns:p14="http://schemas.microsoft.com/office/powerpoint/2010/main" val="133255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eaLnBrk="1" hangingPunct="1"/>
            <a:endParaRPr lang="en-US" altLang="en-US" smtClean="0"/>
          </a:p>
        </p:txBody>
      </p:sp>
      <p:sp>
        <p:nvSpPr>
          <p:cNvPr id="17412"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D2EA0C-ADB3-4B02-96D2-222C2A9AD91D}" type="datetime12">
              <a:rPr lang="en-US" altLang="en-US"/>
              <a:pPr/>
              <a:t>2:25 PM</a:t>
            </a:fld>
            <a:endParaRPr lang="en-US" altLang="en-US"/>
          </a:p>
        </p:txBody>
      </p:sp>
    </p:spTree>
    <p:extLst>
      <p:ext uri="{BB962C8B-B14F-4D97-AF65-F5344CB8AC3E}">
        <p14:creationId xmlns:p14="http://schemas.microsoft.com/office/powerpoint/2010/main" val="88089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en-US" altLang="en-US" smtClean="0"/>
          </a:p>
        </p:txBody>
      </p:sp>
      <p:sp>
        <p:nvSpPr>
          <p:cNvPr id="19460"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C36CE1-C63E-4D73-AF62-C1AE6407BA48}" type="datetime12">
              <a:rPr lang="en-US" altLang="en-US"/>
              <a:pPr/>
              <a:t>2:25 PM</a:t>
            </a:fld>
            <a:endParaRPr lang="en-US" altLang="en-US"/>
          </a:p>
        </p:txBody>
      </p:sp>
    </p:spTree>
    <p:extLst>
      <p:ext uri="{BB962C8B-B14F-4D97-AF65-F5344CB8AC3E}">
        <p14:creationId xmlns:p14="http://schemas.microsoft.com/office/powerpoint/2010/main" val="955277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p:spPr>
        <p:txBody>
          <a:bodyPr/>
          <a:lstStyle/>
          <a:p>
            <a:pPr eaLnBrk="1" hangingPunct="1"/>
            <a:endParaRPr lang="en-US" altLang="en-US" smtClean="0"/>
          </a:p>
        </p:txBody>
      </p:sp>
      <p:sp>
        <p:nvSpPr>
          <p:cNvPr id="21508"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DC3F95-1FF9-47F9-90A8-FA266309E7BC}" type="datetime12">
              <a:rPr lang="en-US" altLang="en-US"/>
              <a:pPr/>
              <a:t>2:25 PM</a:t>
            </a:fld>
            <a:endParaRPr lang="en-US" altLang="en-US"/>
          </a:p>
        </p:txBody>
      </p:sp>
    </p:spTree>
    <p:extLst>
      <p:ext uri="{BB962C8B-B14F-4D97-AF65-F5344CB8AC3E}">
        <p14:creationId xmlns:p14="http://schemas.microsoft.com/office/powerpoint/2010/main" val="106777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p:spPr>
        <p:txBody>
          <a:bodyPr/>
          <a:lstStyle/>
          <a:p>
            <a:pPr eaLnBrk="1" hangingPunct="1"/>
            <a:endParaRPr lang="en-US" altLang="en-US" smtClean="0"/>
          </a:p>
        </p:txBody>
      </p:sp>
      <p:sp>
        <p:nvSpPr>
          <p:cNvPr id="23556"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27D407-2605-40EE-B2C9-D27E5B24C9DD}" type="datetime12">
              <a:rPr lang="en-US" altLang="en-US"/>
              <a:pPr/>
              <a:t>2:25 PM</a:t>
            </a:fld>
            <a:endParaRPr lang="en-US" altLang="en-US"/>
          </a:p>
        </p:txBody>
      </p:sp>
    </p:spTree>
    <p:extLst>
      <p:ext uri="{BB962C8B-B14F-4D97-AF65-F5344CB8AC3E}">
        <p14:creationId xmlns:p14="http://schemas.microsoft.com/office/powerpoint/2010/main" val="291959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p>
        </p:txBody>
      </p:sp>
      <p:sp>
        <p:nvSpPr>
          <p:cNvPr id="26628"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26C19B-4478-462D-8728-3DECBF06BA0C}" type="slidenum">
              <a:rPr lang="en-US" altLang="en-US" sz="1200">
                <a:cs typeface="Times New Roman" panose="02020603050405020304" pitchFamily="18" charset="0"/>
              </a:rPr>
              <a:pPr eaLnBrk="1" hangingPunct="1"/>
              <a:t>13</a:t>
            </a:fld>
            <a:endParaRPr lang="en-US" altLang="en-US" sz="1200">
              <a:cs typeface="Times New Roman" panose="02020603050405020304" pitchFamily="18" charset="0"/>
            </a:endParaRPr>
          </a:p>
        </p:txBody>
      </p:sp>
      <p:sp>
        <p:nvSpPr>
          <p:cNvPr id="26629"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59AC6F-DD1D-4EBC-9153-9FF30B8853BB}" type="datetime12">
              <a:rPr lang="en-US" altLang="en-US"/>
              <a:pPr/>
              <a:t>2:25 PM</a:t>
            </a:fld>
            <a:endParaRPr lang="en-US" altLang="en-US"/>
          </a:p>
        </p:txBody>
      </p:sp>
    </p:spTree>
    <p:extLst>
      <p:ext uri="{BB962C8B-B14F-4D97-AF65-F5344CB8AC3E}">
        <p14:creationId xmlns:p14="http://schemas.microsoft.com/office/powerpoint/2010/main" val="1248973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5" name="Footer Placeholder 4">
            <a:extLst>
              <a:ext uri="{FF2B5EF4-FFF2-40B4-BE49-F238E27FC236}">
                <a16:creationId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5" name="Footer Placeholder 4">
            <a:extLst>
              <a:ext uri="{FF2B5EF4-FFF2-40B4-BE49-F238E27FC236}">
                <a16:creationId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5" name="Footer Placeholder 4">
            <a:extLst>
              <a:ext uri="{FF2B5EF4-FFF2-40B4-BE49-F238E27FC236}">
                <a16:creationId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570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8D92151-EFC8-48CF-B7F6-72DC5142A210}" type="datetime12">
              <a:rPr lang="en-US"/>
              <a:pPr>
                <a:defRPr/>
              </a:pPr>
              <a:t>2:25 PM</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B7D32F-FB16-4065-BB56-07C90BD32653}" type="slidenum">
              <a:rPr lang="en-US"/>
              <a:pPr>
                <a:defRPr/>
              </a:pPr>
              <a:t>‹#›</a:t>
            </a:fld>
            <a:endParaRPr lang="en-US"/>
          </a:p>
        </p:txBody>
      </p:sp>
    </p:spTree>
    <p:extLst>
      <p:ext uri="{BB962C8B-B14F-4D97-AF65-F5344CB8AC3E}">
        <p14:creationId xmlns:p14="http://schemas.microsoft.com/office/powerpoint/2010/main" val="80534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5" name="Footer Placeholder 4">
            <a:extLst>
              <a:ext uri="{FF2B5EF4-FFF2-40B4-BE49-F238E27FC236}">
                <a16:creationId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5" name="Footer Placeholder 4">
            <a:extLst>
              <a:ext uri="{FF2B5EF4-FFF2-40B4-BE49-F238E27FC236}">
                <a16:creationId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6" name="Footer Placeholder 5">
            <a:extLst>
              <a:ext uri="{FF2B5EF4-FFF2-40B4-BE49-F238E27FC236}">
                <a16:creationId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8" name="Footer Placeholder 7">
            <a:extLst>
              <a:ext uri="{FF2B5EF4-FFF2-40B4-BE49-F238E27FC236}">
                <a16:creationId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4" name="Footer Placeholder 3">
            <a:extLst>
              <a:ext uri="{FF2B5EF4-FFF2-40B4-BE49-F238E27FC236}">
                <a16:creationId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3" name="Footer Placeholder 2">
            <a:extLst>
              <a:ext uri="{FF2B5EF4-FFF2-40B4-BE49-F238E27FC236}">
                <a16:creationId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6" name="Footer Placeholder 5">
            <a:extLst>
              <a:ext uri="{FF2B5EF4-FFF2-40B4-BE49-F238E27FC236}">
                <a16:creationId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t>12/1/2023</a:t>
            </a:fld>
            <a:endParaRPr lang="en-US"/>
          </a:p>
        </p:txBody>
      </p:sp>
      <p:sp>
        <p:nvSpPr>
          <p:cNvPr id="6" name="Footer Placeholder 5">
            <a:extLst>
              <a:ext uri="{FF2B5EF4-FFF2-40B4-BE49-F238E27FC236}">
                <a16:creationId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t>12/1/2023</a:t>
            </a:fld>
            <a:endParaRPr lang="en-US"/>
          </a:p>
        </p:txBody>
      </p:sp>
      <p:sp>
        <p:nvSpPr>
          <p:cNvPr id="5" name="Footer Placeholder 4">
            <a:extLst>
              <a:ext uri="{FF2B5EF4-FFF2-40B4-BE49-F238E27FC236}">
                <a16:creationId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file:///D:\l&#253;7\ghi%20&#226;m\am6v.wav" TargetMode="External"/><Relationship Id="rId7" Type="http://schemas.openxmlformats.org/officeDocument/2006/relationships/hyperlink" Target="../Ly7_eleaning/ghi%20&#226;m/am3v.wav" TargetMode="External"/><Relationship Id="rId2" Type="http://schemas.openxmlformats.org/officeDocument/2006/relationships/audio" Target="file:///D:\l&#253;7\ghi%20&#226;m\am3v.wav" TargetMode="External"/><Relationship Id="rId1" Type="http://schemas.openxmlformats.org/officeDocument/2006/relationships/tags" Target="../tags/tag10.xml"/><Relationship Id="rId6" Type="http://schemas.openxmlformats.org/officeDocument/2006/relationships/image" Target="../media/image13.jpeg"/><Relationship Id="rId5" Type="http://schemas.openxmlformats.org/officeDocument/2006/relationships/audio" Target="../media/audio1.wav"/><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3.xml"/><Relationship Id="rId7" Type="http://schemas.openxmlformats.org/officeDocument/2006/relationships/image" Target="../media/image17.jpeg"/><Relationship Id="rId2" Type="http://schemas.openxmlformats.org/officeDocument/2006/relationships/video" Target="file:///D:\l&#253;7\tieng%20nhac%20cu_0001.wmv" TargetMode="External"/><Relationship Id="rId1" Type="http://schemas.openxmlformats.org/officeDocument/2006/relationships/tags" Target="../tags/tag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l&#253;7\ghi%20&#226;m\amthanh2oklan.wav" TargetMode="Externa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jpeg"/><Relationship Id="rId5" Type="http://schemas.openxmlformats.org/officeDocument/2006/relationships/image" Target="../media/image5.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hyperlink" Target="../Ly7_eleaning/ghi%20&#226;m/J0074846.WAV" TargetMode="Externa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l&#253;7\ghi%20&#226;m\thuoc%20dai_%20ngan%20dao%20dong.wav" TargetMode="Externa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0492" y="495346"/>
            <a:ext cx="9144000" cy="2387600"/>
          </a:xfrm>
        </p:spPr>
        <p:txBody>
          <a:bodyPr>
            <a:normAutofit/>
          </a:bodyPr>
          <a:lstStyle/>
          <a:p>
            <a:r>
              <a:rPr lang="vi-VN" sz="3600" smtClean="0"/>
              <a:t>Độ to của nguồn âm phụ thuộc vào những yếu tố nào?</a:t>
            </a:r>
            <a:endParaRPr lang="en-US" sz="3600"/>
          </a:p>
        </p:txBody>
      </p:sp>
      <p:sp>
        <p:nvSpPr>
          <p:cNvPr id="3" name="Subtitle 2"/>
          <p:cNvSpPr>
            <a:spLocks noGrp="1"/>
          </p:cNvSpPr>
          <p:nvPr>
            <p:ph type="subTitle" idx="1"/>
          </p:nvPr>
        </p:nvSpPr>
        <p:spPr>
          <a:xfrm>
            <a:off x="1210492" y="3758792"/>
            <a:ext cx="9984377" cy="1655762"/>
          </a:xfrm>
        </p:spPr>
        <p:txBody>
          <a:bodyPr>
            <a:normAutofit/>
          </a:bodyPr>
          <a:lstStyle/>
          <a:p>
            <a:r>
              <a:rPr lang="vi-VN" sz="3600" smtClean="0"/>
              <a:t>Khi nào âm phát ra to? Khi nào âm phát ra nhỏ?</a:t>
            </a:r>
            <a:endParaRPr lang="en-US" sz="3600"/>
          </a:p>
        </p:txBody>
      </p:sp>
    </p:spTree>
    <p:extLst>
      <p:ext uri="{BB962C8B-B14F-4D97-AF65-F5344CB8AC3E}">
        <p14:creationId xmlns:p14="http://schemas.microsoft.com/office/powerpoint/2010/main" val="771586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2" name="Rectangle 8"/>
          <p:cNvSpPr>
            <a:spLocks noChangeArrowheads="1"/>
          </p:cNvSpPr>
          <p:nvPr/>
        </p:nvSpPr>
        <p:spPr bwMode="auto">
          <a:xfrm>
            <a:off x="1774826" y="762000"/>
            <a:ext cx="813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Chọn từ thích hợp điền vào chỗ trống:</a:t>
            </a:r>
          </a:p>
        </p:txBody>
      </p:sp>
      <p:sp>
        <p:nvSpPr>
          <p:cNvPr id="129033" name="Rectangle 9"/>
          <p:cNvSpPr>
            <a:spLocks noChangeArrowheads="1"/>
          </p:cNvSpPr>
          <p:nvPr/>
        </p:nvSpPr>
        <p:spPr bwMode="auto">
          <a:xfrm>
            <a:off x="1905000" y="2568575"/>
            <a:ext cx="845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v"/>
            </a:pPr>
            <a:r>
              <a:rPr lang="en-US" altLang="en-US" b="1">
                <a:solidFill>
                  <a:srgbClr val="FFFF00"/>
                </a:solidFill>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Phần tự do của thước dài dao động  (1) </a:t>
            </a:r>
            <a:r>
              <a:rPr lang="en-US" altLang="en-US">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 , âm</a:t>
            </a:r>
            <a:r>
              <a:rPr lang="en-US" altLang="en-US">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phát ra (2) </a:t>
            </a:r>
            <a:r>
              <a:rPr lang="en-US" altLang="en-US">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a:t>
            </a:r>
          </a:p>
        </p:txBody>
      </p:sp>
      <p:sp>
        <p:nvSpPr>
          <p:cNvPr id="129034" name="Rectangle 10"/>
          <p:cNvSpPr>
            <a:spLocks noChangeArrowheads="1"/>
          </p:cNvSpPr>
          <p:nvPr/>
        </p:nvSpPr>
        <p:spPr bwMode="auto">
          <a:xfrm>
            <a:off x="1905000" y="3711575"/>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v"/>
            </a:pPr>
            <a:r>
              <a:rPr lang="en-US" altLang="en-US" b="1">
                <a:solidFill>
                  <a:srgbClr val="FFFF00"/>
                </a:solidFill>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Phần tự do của thước ngắn dao động  (3) </a:t>
            </a:r>
            <a:r>
              <a:rPr lang="en-US" altLang="en-US">
                <a:latin typeface="Times New Roman" panose="02020603050405020304" pitchFamily="18" charset="0"/>
                <a:cs typeface="Times New Roman" panose="02020603050405020304" pitchFamily="18" charset="0"/>
              </a:rPr>
              <a:t>……</a:t>
            </a:r>
            <a:r>
              <a:rPr lang="en-US" altLang="en-US" b="1">
                <a:latin typeface="Times New Roman" panose="02020603050405020304" pitchFamily="18" charset="0"/>
                <a:cs typeface="Times New Roman" panose="02020603050405020304" pitchFamily="18" charset="0"/>
              </a:rPr>
              <a:t>  , phát ra âm (4) </a:t>
            </a:r>
            <a:r>
              <a:rPr lang="en-US" altLang="en-US">
                <a:latin typeface="Times New Roman" panose="02020603050405020304" pitchFamily="18" charset="0"/>
                <a:cs typeface="Times New Roman" panose="02020603050405020304" pitchFamily="18" charset="0"/>
              </a:rPr>
              <a:t>.....</a:t>
            </a:r>
            <a:r>
              <a:rPr lang="en-US" altLang="en-US" b="1">
                <a:latin typeface="Times New Roman" panose="02020603050405020304" pitchFamily="18" charset="0"/>
                <a:cs typeface="Times New Roman" panose="02020603050405020304" pitchFamily="18" charset="0"/>
              </a:rPr>
              <a:t>  .</a:t>
            </a:r>
          </a:p>
        </p:txBody>
      </p:sp>
      <p:sp>
        <p:nvSpPr>
          <p:cNvPr id="129037" name="Text Box 13"/>
          <p:cNvSpPr txBox="1">
            <a:spLocks noChangeArrowheads="1"/>
          </p:cNvSpPr>
          <p:nvPr/>
        </p:nvSpPr>
        <p:spPr bwMode="auto">
          <a:xfrm>
            <a:off x="3352800" y="1268413"/>
            <a:ext cx="6223000" cy="608012"/>
          </a:xfrm>
          <a:prstGeom prst="rect">
            <a:avLst/>
          </a:prstGeom>
          <a:noFill/>
          <a:ln w="28575">
            <a:solidFill>
              <a:schemeClr val="bg1">
                <a:lumMod val="60000"/>
                <a:lumOff val="40000"/>
              </a:schemeClr>
            </a:solidFill>
            <a:miter lim="800000"/>
            <a:headEnd/>
            <a:tailEnd/>
          </a:ln>
          <a:effectLs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sz="3200" b="1" dirty="0">
                <a:solidFill>
                  <a:srgbClr val="FFFF00"/>
                </a:solidFill>
              </a:rPr>
              <a:t>*          *              *                *</a:t>
            </a:r>
          </a:p>
        </p:txBody>
      </p:sp>
      <p:sp>
        <p:nvSpPr>
          <p:cNvPr id="129038" name="Text Box 14"/>
          <p:cNvSpPr txBox="1">
            <a:spLocks noChangeArrowheads="1"/>
          </p:cNvSpPr>
          <p:nvPr/>
        </p:nvSpPr>
        <p:spPr bwMode="auto">
          <a:xfrm>
            <a:off x="8399463" y="1241425"/>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3300"/>
                </a:solidFill>
                <a:latin typeface="Times New Roman" panose="02020603050405020304" pitchFamily="18" charset="0"/>
                <a:cs typeface="Times New Roman" panose="02020603050405020304" pitchFamily="18" charset="0"/>
              </a:rPr>
              <a:t>chậm</a:t>
            </a:r>
          </a:p>
        </p:txBody>
      </p:sp>
      <p:sp>
        <p:nvSpPr>
          <p:cNvPr id="129039" name="Text Box 15"/>
          <p:cNvSpPr txBox="1">
            <a:spLocks noChangeArrowheads="1"/>
          </p:cNvSpPr>
          <p:nvPr/>
        </p:nvSpPr>
        <p:spPr bwMode="auto">
          <a:xfrm>
            <a:off x="4872038" y="1255714"/>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3300"/>
                </a:solidFill>
                <a:latin typeface="Times New Roman" panose="02020603050405020304" pitchFamily="18" charset="0"/>
                <a:cs typeface="Times New Roman" panose="02020603050405020304" pitchFamily="18" charset="0"/>
              </a:rPr>
              <a:t>thấp</a:t>
            </a:r>
          </a:p>
        </p:txBody>
      </p:sp>
      <p:sp>
        <p:nvSpPr>
          <p:cNvPr id="129040" name="Text Box 16"/>
          <p:cNvSpPr txBox="1">
            <a:spLocks noChangeArrowheads="1"/>
          </p:cNvSpPr>
          <p:nvPr/>
        </p:nvSpPr>
        <p:spPr bwMode="auto">
          <a:xfrm>
            <a:off x="6527800" y="1204914"/>
            <a:ext cx="152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3300"/>
                </a:solidFill>
                <a:latin typeface="Times New Roman" panose="02020603050405020304" pitchFamily="18" charset="0"/>
                <a:cs typeface="Times New Roman" panose="02020603050405020304" pitchFamily="18" charset="0"/>
              </a:rPr>
              <a:t>nhanh</a:t>
            </a:r>
            <a:r>
              <a:rPr lang="en-US" altLang="en-US" b="1">
                <a:solidFill>
                  <a:srgbClr val="FFFF00"/>
                </a:solidFill>
                <a:latin typeface="Times New Roman" panose="02020603050405020304" pitchFamily="18" charset="0"/>
                <a:cs typeface="Times New Roman" panose="02020603050405020304" pitchFamily="18" charset="0"/>
              </a:rPr>
              <a:t>     </a:t>
            </a:r>
          </a:p>
        </p:txBody>
      </p:sp>
      <p:sp>
        <p:nvSpPr>
          <p:cNvPr id="129041" name="Text Box 17"/>
          <p:cNvSpPr txBox="1">
            <a:spLocks noChangeArrowheads="1"/>
          </p:cNvSpPr>
          <p:nvPr/>
        </p:nvSpPr>
        <p:spPr bwMode="auto">
          <a:xfrm>
            <a:off x="3648075" y="1196975"/>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3300"/>
                </a:solidFill>
                <a:latin typeface="Times New Roman" panose="02020603050405020304" pitchFamily="18" charset="0"/>
                <a:cs typeface="Times New Roman" panose="02020603050405020304" pitchFamily="18" charset="0"/>
              </a:rPr>
              <a:t>cao</a:t>
            </a:r>
          </a:p>
        </p:txBody>
      </p:sp>
      <p:sp>
        <p:nvSpPr>
          <p:cNvPr id="20490" name="TextBox 17"/>
          <p:cNvSpPr txBox="1">
            <a:spLocks noChangeArrowheads="1"/>
          </p:cNvSpPr>
          <p:nvPr/>
        </p:nvSpPr>
        <p:spPr bwMode="auto">
          <a:xfrm>
            <a:off x="2133600" y="45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400" b="1" u="sng">
                <a:latin typeface="Times New Roman" panose="02020603050405020304" pitchFamily="18" charset="0"/>
                <a:cs typeface="Times New Roman" panose="02020603050405020304" pitchFamily="18" charset="0"/>
              </a:rPr>
              <a:t>Thí nghiệm 2:</a:t>
            </a:r>
            <a:endParaRPr lang="en-US" altLang="en-US" sz="2400" b="1" u="sng">
              <a:latin typeface="Times New Roman" panose="02020603050405020304" pitchFamily="18" charset="0"/>
              <a:cs typeface="Times New Roman" panose="02020603050405020304" pitchFamily="18" charset="0"/>
            </a:endParaRPr>
          </a:p>
        </p:txBody>
      </p:sp>
      <p:sp>
        <p:nvSpPr>
          <p:cNvPr id="20491" name="Rectangle 357"/>
          <p:cNvSpPr>
            <a:spLocks noChangeArrowheads="1"/>
          </p:cNvSpPr>
          <p:nvPr/>
        </p:nvSpPr>
        <p:spPr bwMode="auto">
          <a:xfrm>
            <a:off x="2178050" y="76200"/>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u="sng">
                <a:latin typeface="Times New Roman" panose="02020603050405020304" pitchFamily="18" charset="0"/>
                <a:cs typeface="Times New Roman" panose="02020603050405020304" pitchFamily="18" charset="0"/>
              </a:rPr>
              <a:t>Thí nghiệm 1:</a:t>
            </a:r>
          </a:p>
        </p:txBody>
      </p:sp>
      <p:sp>
        <p:nvSpPr>
          <p:cNvPr id="20492" name="Date Placeholder 1"/>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9F3786-BAFC-4696-ABE9-623DD12D6AFB}"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3375962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29032"/>
                                        </p:tgtEl>
                                        <p:attrNameLst>
                                          <p:attrName>style.visibility</p:attrName>
                                        </p:attrNameLst>
                                      </p:cBhvr>
                                      <p:to>
                                        <p:strVal val="visible"/>
                                      </p:to>
                                    </p:set>
                                    <p:anim calcmode="discrete" valueType="clr">
                                      <p:cBhvr override="childStyle">
                                        <p:cTn id="7" dur="80"/>
                                        <p:tgtEl>
                                          <p:spTgt spid="1290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9032"/>
                                        </p:tgtEl>
                                        <p:attrNameLst>
                                          <p:attrName>fillcolor</p:attrName>
                                        </p:attrNameLst>
                                      </p:cBhvr>
                                      <p:tavLst>
                                        <p:tav tm="0">
                                          <p:val>
                                            <p:clrVal>
                                              <a:schemeClr val="accent2"/>
                                            </p:clrVal>
                                          </p:val>
                                        </p:tav>
                                        <p:tav tm="50000">
                                          <p:val>
                                            <p:clrVal>
                                              <a:schemeClr val="hlink"/>
                                            </p:clrVal>
                                          </p:val>
                                        </p:tav>
                                      </p:tavLst>
                                    </p:anim>
                                    <p:set>
                                      <p:cBhvr>
                                        <p:cTn id="9" dur="80"/>
                                        <p:tgtEl>
                                          <p:spTgt spid="129032"/>
                                        </p:tgtEl>
                                        <p:attrNameLst>
                                          <p:attrName>fill.type</p:attrName>
                                        </p:attrNameLst>
                                      </p:cBhvr>
                                      <p:to>
                                        <p:strVal val="solid"/>
                                      </p:to>
                                    </p:set>
                                  </p:childTnLst>
                                </p:cTn>
                              </p:par>
                              <p:par>
                                <p:cTn id="10" presetID="8" presetClass="entr" presetSubtype="16" fill="hold" grpId="0" nodeType="withEffect">
                                  <p:stCondLst>
                                    <p:cond delay="0"/>
                                  </p:stCondLst>
                                  <p:childTnLst>
                                    <p:set>
                                      <p:cBhvr>
                                        <p:cTn id="11" dur="1" fill="hold">
                                          <p:stCondLst>
                                            <p:cond delay="0"/>
                                          </p:stCondLst>
                                        </p:cTn>
                                        <p:tgtEl>
                                          <p:spTgt spid="129033"/>
                                        </p:tgtEl>
                                        <p:attrNameLst>
                                          <p:attrName>style.visibility</p:attrName>
                                        </p:attrNameLst>
                                      </p:cBhvr>
                                      <p:to>
                                        <p:strVal val="visible"/>
                                      </p:to>
                                    </p:set>
                                    <p:animEffect transition="in" filter="diamond(in)">
                                      <p:cBhvr>
                                        <p:cTn id="12" dur="500"/>
                                        <p:tgtEl>
                                          <p:spTgt spid="129033"/>
                                        </p:tgtEl>
                                      </p:cBhvr>
                                    </p:animEffect>
                                  </p:childTnLst>
                                </p:cTn>
                              </p:par>
                            </p:childTnLst>
                          </p:cTn>
                        </p:par>
                        <p:par>
                          <p:cTn id="13" fill="hold" nodeType="afterGroup">
                            <p:stCondLst>
                              <p:cond delay="1240"/>
                            </p:stCondLst>
                            <p:childTnLst>
                              <p:par>
                                <p:cTn id="14" presetID="8" presetClass="entr" presetSubtype="16" fill="hold" grpId="0" nodeType="afterEffect">
                                  <p:stCondLst>
                                    <p:cond delay="0"/>
                                  </p:stCondLst>
                                  <p:childTnLst>
                                    <p:set>
                                      <p:cBhvr>
                                        <p:cTn id="15" dur="1" fill="hold">
                                          <p:stCondLst>
                                            <p:cond delay="0"/>
                                          </p:stCondLst>
                                        </p:cTn>
                                        <p:tgtEl>
                                          <p:spTgt spid="129034"/>
                                        </p:tgtEl>
                                        <p:attrNameLst>
                                          <p:attrName>style.visibility</p:attrName>
                                        </p:attrNameLst>
                                      </p:cBhvr>
                                      <p:to>
                                        <p:strVal val="visible"/>
                                      </p:to>
                                    </p:set>
                                    <p:animEffect transition="in" filter="diamond(in)">
                                      <p:cBhvr>
                                        <p:cTn id="16" dur="500"/>
                                        <p:tgtEl>
                                          <p:spTgt spid="12903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29038"/>
                                        </p:tgtEl>
                                        <p:attrNameLst>
                                          <p:attrName>style.visibility</p:attrName>
                                        </p:attrNameLst>
                                      </p:cBhvr>
                                      <p:to>
                                        <p:strVal val="visible"/>
                                      </p:to>
                                    </p:set>
                                    <p:animEffect transition="in" filter="diamond(in)">
                                      <p:cBhvr>
                                        <p:cTn id="19" dur="500"/>
                                        <p:tgtEl>
                                          <p:spTgt spid="12903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29039"/>
                                        </p:tgtEl>
                                        <p:attrNameLst>
                                          <p:attrName>style.visibility</p:attrName>
                                        </p:attrNameLst>
                                      </p:cBhvr>
                                      <p:to>
                                        <p:strVal val="visible"/>
                                      </p:to>
                                    </p:set>
                                    <p:animEffect transition="in" filter="diamond(in)">
                                      <p:cBhvr>
                                        <p:cTn id="22" dur="500"/>
                                        <p:tgtEl>
                                          <p:spTgt spid="12903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29040"/>
                                        </p:tgtEl>
                                        <p:attrNameLst>
                                          <p:attrName>style.visibility</p:attrName>
                                        </p:attrNameLst>
                                      </p:cBhvr>
                                      <p:to>
                                        <p:strVal val="visible"/>
                                      </p:to>
                                    </p:set>
                                    <p:animEffect transition="in" filter="diamond(in)">
                                      <p:cBhvr>
                                        <p:cTn id="25" dur="500"/>
                                        <p:tgtEl>
                                          <p:spTgt spid="129040"/>
                                        </p:tgtEl>
                                      </p:cBhvr>
                                    </p:animEffect>
                                  </p:childTnLst>
                                </p:cTn>
                              </p:par>
                              <p:par>
                                <p:cTn id="26" presetID="27" presetClass="entr" presetSubtype="0" fill="hold" grpId="0" nodeType="withEffect">
                                  <p:stCondLst>
                                    <p:cond delay="0"/>
                                  </p:stCondLst>
                                  <p:iterate type="lt">
                                    <p:tmPct val="50000"/>
                                  </p:iterate>
                                  <p:childTnLst>
                                    <p:set>
                                      <p:cBhvr>
                                        <p:cTn id="27" dur="1" fill="hold">
                                          <p:stCondLst>
                                            <p:cond delay="0"/>
                                          </p:stCondLst>
                                        </p:cTn>
                                        <p:tgtEl>
                                          <p:spTgt spid="129037"/>
                                        </p:tgtEl>
                                        <p:attrNameLst>
                                          <p:attrName>style.visibility</p:attrName>
                                        </p:attrNameLst>
                                      </p:cBhvr>
                                      <p:to>
                                        <p:strVal val="visible"/>
                                      </p:to>
                                    </p:set>
                                    <p:anim calcmode="discrete" valueType="clr">
                                      <p:cBhvr override="childStyle">
                                        <p:cTn id="28" dur="80"/>
                                        <p:tgtEl>
                                          <p:spTgt spid="12903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9037"/>
                                        </p:tgtEl>
                                        <p:attrNameLst>
                                          <p:attrName>fillcolor</p:attrName>
                                        </p:attrNameLst>
                                      </p:cBhvr>
                                      <p:tavLst>
                                        <p:tav tm="0">
                                          <p:val>
                                            <p:clrVal>
                                              <a:schemeClr val="accent2"/>
                                            </p:clrVal>
                                          </p:val>
                                        </p:tav>
                                        <p:tav tm="50000">
                                          <p:val>
                                            <p:clrVal>
                                              <a:schemeClr val="hlink"/>
                                            </p:clrVal>
                                          </p:val>
                                        </p:tav>
                                      </p:tavLst>
                                    </p:anim>
                                    <p:set>
                                      <p:cBhvr>
                                        <p:cTn id="30" dur="80"/>
                                        <p:tgtEl>
                                          <p:spTgt spid="129037"/>
                                        </p:tgtEl>
                                        <p:attrNameLst>
                                          <p:attrName>fill.type</p:attrName>
                                        </p:attrNameLst>
                                      </p:cBhvr>
                                      <p:to>
                                        <p:strVal val="solid"/>
                                      </p:to>
                                    </p:set>
                                  </p:childTnLst>
                                </p:cTn>
                              </p:par>
                              <p:par>
                                <p:cTn id="31" presetID="8" presetClass="entr" presetSubtype="16" fill="hold" grpId="0" nodeType="withEffect">
                                  <p:stCondLst>
                                    <p:cond delay="0"/>
                                  </p:stCondLst>
                                  <p:childTnLst>
                                    <p:set>
                                      <p:cBhvr>
                                        <p:cTn id="32" dur="1" fill="hold">
                                          <p:stCondLst>
                                            <p:cond delay="0"/>
                                          </p:stCondLst>
                                        </p:cTn>
                                        <p:tgtEl>
                                          <p:spTgt spid="129041"/>
                                        </p:tgtEl>
                                        <p:attrNameLst>
                                          <p:attrName>style.visibility</p:attrName>
                                        </p:attrNameLst>
                                      </p:cBhvr>
                                      <p:to>
                                        <p:strVal val="visible"/>
                                      </p:to>
                                    </p:set>
                                    <p:animEffect transition="in" filter="diamond(in)">
                                      <p:cBhvr>
                                        <p:cTn id="33" dur="500"/>
                                        <p:tgtEl>
                                          <p:spTgt spid="12904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path" presetSubtype="0" accel="50000" decel="50000" fill="hold" grpId="1" nodeType="clickEffect">
                                  <p:stCondLst>
                                    <p:cond delay="0"/>
                                  </p:stCondLst>
                                  <p:childTnLst>
                                    <p:animMotion origin="layout" path="M -3.05556E-6 1.34998E-6 L 0.08559 0.1988 " pathEditMode="relative" rAng="0" ptsTypes="AA">
                                      <p:cBhvr>
                                        <p:cTn id="37" dur="2000" fill="hold"/>
                                        <p:tgtEl>
                                          <p:spTgt spid="129038"/>
                                        </p:tgtEl>
                                        <p:attrNameLst>
                                          <p:attrName>ppt_x</p:attrName>
                                          <p:attrName>ppt_y</p:attrName>
                                        </p:attrNameLst>
                                      </p:cBhvr>
                                      <p:rCtr x="4271" y="9940"/>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path" presetSubtype="0" accel="50000" decel="50000" fill="hold" grpId="1" nodeType="clickEffect">
                                  <p:stCondLst>
                                    <p:cond delay="0"/>
                                  </p:stCondLst>
                                  <p:childTnLst>
                                    <p:animMotion origin="layout" path="M 2.77778E-6 -4.00832E-6 L -0.0316 0.2663 " pathEditMode="relative" rAng="0" ptsTypes="AA">
                                      <p:cBhvr>
                                        <p:cTn id="41" dur="2000" fill="hold"/>
                                        <p:tgtEl>
                                          <p:spTgt spid="129039"/>
                                        </p:tgtEl>
                                        <p:attrNameLst>
                                          <p:attrName>ppt_x</p:attrName>
                                          <p:attrName>ppt_y</p:attrName>
                                        </p:attrNameLst>
                                      </p:cBhvr>
                                      <p:rCtr x="-1580" y="13315"/>
                                    </p:animMotion>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path" presetSubtype="0" accel="50000" decel="50000" fill="hold" grpId="1" nodeType="clickEffect">
                                  <p:stCondLst>
                                    <p:cond delay="0"/>
                                  </p:stCondLst>
                                  <p:childTnLst>
                                    <p:animMotion origin="layout" path="M 0.025 -0.0067 L -0.51389 0.44152 " pathEditMode="relative" rAng="0" ptsTypes="AA">
                                      <p:cBhvr>
                                        <p:cTn id="45" dur="2000" fill="hold"/>
                                        <p:tgtEl>
                                          <p:spTgt spid="129040"/>
                                        </p:tgtEl>
                                        <p:attrNameLst>
                                          <p:attrName>ppt_x</p:attrName>
                                          <p:attrName>ppt_y</p:attrName>
                                        </p:attrNameLst>
                                      </p:cBhvr>
                                      <p:rCtr x="-26944" y="22399"/>
                                    </p:animMotion>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path" presetSubtype="0" accel="50000" decel="50000" fill="hold" grpId="1" nodeType="clickEffect">
                                  <p:stCondLst>
                                    <p:cond delay="0"/>
                                  </p:stCondLst>
                                  <p:childTnLst>
                                    <p:animMotion origin="layout" path="M -1.66667E-6 3.84189E-6 L 0.21771 0.43828 " pathEditMode="relative" rAng="0" ptsTypes="AA">
                                      <p:cBhvr>
                                        <p:cTn id="49" dur="2000" fill="hold"/>
                                        <p:tgtEl>
                                          <p:spTgt spid="129041"/>
                                        </p:tgtEl>
                                        <p:attrNameLst>
                                          <p:attrName>ppt_x</p:attrName>
                                          <p:attrName>ppt_y</p:attrName>
                                        </p:attrNameLst>
                                      </p:cBhvr>
                                      <p:rCtr x="10885" y="219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2" grpId="0"/>
      <p:bldP spid="129033" grpId="0"/>
      <p:bldP spid="129034" grpId="0"/>
      <p:bldP spid="129037" grpId="0" animBg="1"/>
      <p:bldP spid="129038" grpId="0"/>
      <p:bldP spid="129038" grpId="1"/>
      <p:bldP spid="129039" grpId="0"/>
      <p:bldP spid="129039" grpId="1"/>
      <p:bldP spid="129040" grpId="0"/>
      <p:bldP spid="129040" grpId="1"/>
      <p:bldP spid="129041" grpId="0"/>
      <p:bldP spid="12904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0" y="1214439"/>
            <a:ext cx="3011488"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DSCN26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381001"/>
            <a:ext cx="2233613"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Freeform 6"/>
          <p:cNvSpPr>
            <a:spLocks/>
          </p:cNvSpPr>
          <p:nvPr/>
        </p:nvSpPr>
        <p:spPr bwMode="auto">
          <a:xfrm>
            <a:off x="2782888" y="1773238"/>
            <a:ext cx="3313112" cy="576262"/>
          </a:xfrm>
          <a:custGeom>
            <a:avLst/>
            <a:gdLst>
              <a:gd name="T0" fmla="*/ 0 w 2087"/>
              <a:gd name="T1" fmla="*/ 0 h 363"/>
              <a:gd name="T2" fmla="*/ 0 w 2087"/>
              <a:gd name="T3" fmla="*/ 2147483646 h 363"/>
              <a:gd name="T4" fmla="*/ 2147483646 w 2087"/>
              <a:gd name="T5" fmla="*/ 2147483646 h 363"/>
              <a:gd name="T6" fmla="*/ 2147483646 w 2087"/>
              <a:gd name="T7" fmla="*/ 2147483646 h 363"/>
              <a:gd name="T8" fmla="*/ 0 60000 65536"/>
              <a:gd name="T9" fmla="*/ 0 60000 65536"/>
              <a:gd name="T10" fmla="*/ 0 60000 65536"/>
              <a:gd name="T11" fmla="*/ 0 60000 65536"/>
              <a:gd name="T12" fmla="*/ 0 w 2087"/>
              <a:gd name="T13" fmla="*/ 0 h 363"/>
              <a:gd name="T14" fmla="*/ 2087 w 2087"/>
              <a:gd name="T15" fmla="*/ 363 h 363"/>
            </a:gdLst>
            <a:ahLst/>
            <a:cxnLst>
              <a:cxn ang="T8">
                <a:pos x="T0" y="T1"/>
              </a:cxn>
              <a:cxn ang="T9">
                <a:pos x="T2" y="T3"/>
              </a:cxn>
              <a:cxn ang="T10">
                <a:pos x="T4" y="T5"/>
              </a:cxn>
              <a:cxn ang="T11">
                <a:pos x="T6" y="T7"/>
              </a:cxn>
            </a:cxnLst>
            <a:rect l="T12" t="T13" r="T14" b="T15"/>
            <a:pathLst>
              <a:path w="2087" h="363">
                <a:moveTo>
                  <a:pt x="0" y="0"/>
                </a:moveTo>
                <a:lnTo>
                  <a:pt x="0" y="227"/>
                </a:lnTo>
                <a:lnTo>
                  <a:pt x="2087" y="227"/>
                </a:lnTo>
                <a:lnTo>
                  <a:pt x="2087" y="363"/>
                </a:lnTo>
              </a:path>
            </a:pathLst>
          </a:custGeom>
          <a:noFill/>
          <a:ln w="381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3" name="Freeform 7"/>
          <p:cNvSpPr>
            <a:spLocks/>
          </p:cNvSpPr>
          <p:nvPr/>
        </p:nvSpPr>
        <p:spPr bwMode="auto">
          <a:xfrm>
            <a:off x="2209800" y="1752601"/>
            <a:ext cx="2952750" cy="576263"/>
          </a:xfrm>
          <a:custGeom>
            <a:avLst/>
            <a:gdLst>
              <a:gd name="T0" fmla="*/ 0 w 1860"/>
              <a:gd name="T1" fmla="*/ 0 h 363"/>
              <a:gd name="T2" fmla="*/ 0 w 1860"/>
              <a:gd name="T3" fmla="*/ 2147483646 h 363"/>
              <a:gd name="T4" fmla="*/ 2147483646 w 1860"/>
              <a:gd name="T5" fmla="*/ 2147483646 h 363"/>
              <a:gd name="T6" fmla="*/ 0 60000 65536"/>
              <a:gd name="T7" fmla="*/ 0 60000 65536"/>
              <a:gd name="T8" fmla="*/ 0 60000 65536"/>
              <a:gd name="T9" fmla="*/ 0 w 1860"/>
              <a:gd name="T10" fmla="*/ 0 h 363"/>
              <a:gd name="T11" fmla="*/ 1860 w 1860"/>
              <a:gd name="T12" fmla="*/ 363 h 363"/>
            </a:gdLst>
            <a:ahLst/>
            <a:cxnLst>
              <a:cxn ang="T6">
                <a:pos x="T0" y="T1"/>
              </a:cxn>
              <a:cxn ang="T7">
                <a:pos x="T2" y="T3"/>
              </a:cxn>
              <a:cxn ang="T8">
                <a:pos x="T4" y="T5"/>
              </a:cxn>
            </a:cxnLst>
            <a:rect l="T9" t="T10" r="T11" b="T12"/>
            <a:pathLst>
              <a:path w="1860" h="363">
                <a:moveTo>
                  <a:pt x="0" y="0"/>
                </a:moveTo>
                <a:lnTo>
                  <a:pt x="0" y="317"/>
                </a:lnTo>
                <a:lnTo>
                  <a:pt x="1860" y="363"/>
                </a:ln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2534" name="Picture 9" descr="DI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1763" y="3573463"/>
            <a:ext cx="23034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7" name="Text Box 11"/>
          <p:cNvSpPr txBox="1">
            <a:spLocks noChangeArrowheads="1"/>
          </p:cNvSpPr>
          <p:nvPr/>
        </p:nvSpPr>
        <p:spPr bwMode="auto">
          <a:xfrm>
            <a:off x="1676401" y="2590801"/>
            <a:ext cx="2232025" cy="879475"/>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000" b="1">
                <a:solidFill>
                  <a:srgbClr val="CC0000"/>
                </a:solidFill>
                <a:latin typeface="Times New Roman" panose="02020603050405020304" pitchFamily="18" charset="0"/>
                <a:cs typeface="Times New Roman" panose="02020603050405020304" pitchFamily="18" charset="0"/>
              </a:rPr>
              <a:t>Lần thứ 1</a:t>
            </a:r>
          </a:p>
          <a:p>
            <a:pPr algn="ctr" eaLnBrk="1" hangingPunct="1">
              <a:spcBef>
                <a:spcPct val="50000"/>
              </a:spcBef>
              <a:buFontTx/>
              <a:buNone/>
            </a:pPr>
            <a:r>
              <a:rPr lang="vi-VN" altLang="en-US" sz="2000" b="1">
                <a:solidFill>
                  <a:srgbClr val="CC0000"/>
                </a:solidFill>
                <a:latin typeface="Times New Roman" panose="02020603050405020304" pitchFamily="18" charset="0"/>
                <a:cs typeface="Times New Roman" panose="02020603050405020304" pitchFamily="18" charset="0"/>
              </a:rPr>
              <a:t>Cắm lỗ </a:t>
            </a:r>
            <a:r>
              <a:rPr lang="en-US" altLang="en-US" sz="2000" b="1">
                <a:solidFill>
                  <a:srgbClr val="CC0000"/>
                </a:solidFill>
                <a:latin typeface="Times New Roman" panose="02020603050405020304" pitchFamily="18" charset="0"/>
                <a:cs typeface="Times New Roman" panose="02020603050405020304" pitchFamily="18" charset="0"/>
              </a:rPr>
              <a:t>3</a:t>
            </a:r>
            <a:r>
              <a:rPr lang="vi-VN" altLang="en-US" sz="2000" b="1">
                <a:solidFill>
                  <a:srgbClr val="CC0000"/>
                </a:solidFill>
                <a:latin typeface="Times New Roman" panose="02020603050405020304" pitchFamily="18" charset="0"/>
                <a:cs typeface="Times New Roman" panose="02020603050405020304" pitchFamily="18" charset="0"/>
              </a:rPr>
              <a:t>V</a:t>
            </a:r>
            <a:endParaRPr lang="en-US" altLang="en-US" sz="2000" b="1">
              <a:solidFill>
                <a:srgbClr val="CC0000"/>
              </a:solidFill>
              <a:latin typeface="Times New Roman" panose="02020603050405020304" pitchFamily="18" charset="0"/>
              <a:cs typeface="Times New Roman" panose="02020603050405020304" pitchFamily="18" charset="0"/>
            </a:endParaRPr>
          </a:p>
        </p:txBody>
      </p:sp>
      <p:sp>
        <p:nvSpPr>
          <p:cNvPr id="167949" name="Text Box 13"/>
          <p:cNvSpPr txBox="1">
            <a:spLocks noChangeArrowheads="1"/>
          </p:cNvSpPr>
          <p:nvPr/>
        </p:nvSpPr>
        <p:spPr bwMode="auto">
          <a:xfrm>
            <a:off x="1752600" y="3886201"/>
            <a:ext cx="2089150" cy="879475"/>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000" b="1">
                <a:solidFill>
                  <a:srgbClr val="0000FF"/>
                </a:solidFill>
                <a:latin typeface="Times New Roman" panose="02020603050405020304" pitchFamily="18" charset="0"/>
                <a:cs typeface="Times New Roman" panose="02020603050405020304" pitchFamily="18" charset="0"/>
              </a:rPr>
              <a:t>Lần thứ 2</a:t>
            </a:r>
          </a:p>
          <a:p>
            <a:pPr algn="ctr" eaLnBrk="1" hangingPunct="1">
              <a:spcBef>
                <a:spcPct val="50000"/>
              </a:spcBef>
              <a:buFontTx/>
              <a:buNone/>
            </a:pPr>
            <a:r>
              <a:rPr lang="vi-VN" altLang="en-US" sz="2000" b="1">
                <a:solidFill>
                  <a:srgbClr val="0000FF"/>
                </a:solidFill>
                <a:latin typeface="Times New Roman" panose="02020603050405020304" pitchFamily="18" charset="0"/>
                <a:cs typeface="Times New Roman" panose="02020603050405020304" pitchFamily="18" charset="0"/>
              </a:rPr>
              <a:t>Cắm lỗ </a:t>
            </a:r>
            <a:r>
              <a:rPr lang="en-US" altLang="en-US" sz="2000" b="1">
                <a:solidFill>
                  <a:srgbClr val="0000FF"/>
                </a:solidFill>
                <a:latin typeface="Times New Roman" panose="02020603050405020304" pitchFamily="18" charset="0"/>
                <a:cs typeface="Times New Roman" panose="02020603050405020304" pitchFamily="18" charset="0"/>
              </a:rPr>
              <a:t>6</a:t>
            </a:r>
            <a:r>
              <a:rPr lang="vi-VN" altLang="en-US" sz="2000" b="1">
                <a:solidFill>
                  <a:srgbClr val="0000FF"/>
                </a:solidFill>
                <a:latin typeface="Times New Roman" panose="02020603050405020304" pitchFamily="18" charset="0"/>
                <a:cs typeface="Times New Roman" panose="02020603050405020304" pitchFamily="18" charset="0"/>
              </a:rPr>
              <a:t> V</a:t>
            </a:r>
            <a:endParaRPr lang="en-US" altLang="en-US" sz="2000" b="1">
              <a:solidFill>
                <a:srgbClr val="0000FF"/>
              </a:solidFill>
              <a:latin typeface="Times New Roman" panose="02020603050405020304" pitchFamily="18" charset="0"/>
              <a:cs typeface="Times New Roman" panose="02020603050405020304" pitchFamily="18" charset="0"/>
            </a:endParaRPr>
          </a:p>
        </p:txBody>
      </p:sp>
      <p:sp>
        <p:nvSpPr>
          <p:cNvPr id="22537" name="Text Box 14"/>
          <p:cNvSpPr txBox="1">
            <a:spLocks noChangeArrowheads="1"/>
          </p:cNvSpPr>
          <p:nvPr/>
        </p:nvSpPr>
        <p:spPr bwMode="auto">
          <a:xfrm>
            <a:off x="4724400" y="152400"/>
            <a:ext cx="4319588" cy="52322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sz="2800" b="1">
                <a:solidFill>
                  <a:srgbClr val="CC0000"/>
                </a:solidFill>
                <a:latin typeface="Times New Roman" panose="02020603050405020304" pitchFamily="18" charset="0"/>
                <a:cs typeface="Times New Roman" panose="02020603050405020304" pitchFamily="18" charset="0"/>
              </a:rPr>
              <a:t>Thí nghiệm 3</a:t>
            </a:r>
            <a:endParaRPr lang="en-US" altLang="en-US" sz="2800" b="1">
              <a:solidFill>
                <a:srgbClr val="CC0000"/>
              </a:solidFill>
              <a:latin typeface="Times New Roman" panose="02020603050405020304" pitchFamily="18" charset="0"/>
              <a:cs typeface="Times New Roman" panose="02020603050405020304" pitchFamily="18" charset="0"/>
            </a:endParaRPr>
          </a:p>
        </p:txBody>
      </p:sp>
      <p:sp>
        <p:nvSpPr>
          <p:cNvPr id="22538" name="Freeform 16"/>
          <p:cNvSpPr>
            <a:spLocks/>
          </p:cNvSpPr>
          <p:nvPr/>
        </p:nvSpPr>
        <p:spPr bwMode="auto">
          <a:xfrm>
            <a:off x="2514601" y="1828801"/>
            <a:ext cx="3332163" cy="576263"/>
          </a:xfrm>
          <a:custGeom>
            <a:avLst/>
            <a:gdLst>
              <a:gd name="T0" fmla="*/ 0 w 1860"/>
              <a:gd name="T1" fmla="*/ 0 h 363"/>
              <a:gd name="T2" fmla="*/ 0 w 1860"/>
              <a:gd name="T3" fmla="*/ 2147483646 h 363"/>
              <a:gd name="T4" fmla="*/ 2147483646 w 1860"/>
              <a:gd name="T5" fmla="*/ 2147483646 h 363"/>
              <a:gd name="T6" fmla="*/ 0 60000 65536"/>
              <a:gd name="T7" fmla="*/ 0 60000 65536"/>
              <a:gd name="T8" fmla="*/ 0 60000 65536"/>
              <a:gd name="T9" fmla="*/ 0 w 1860"/>
              <a:gd name="T10" fmla="*/ 0 h 363"/>
              <a:gd name="T11" fmla="*/ 1860 w 1860"/>
              <a:gd name="T12" fmla="*/ 363 h 363"/>
            </a:gdLst>
            <a:ahLst/>
            <a:cxnLst>
              <a:cxn ang="T6">
                <a:pos x="T0" y="T1"/>
              </a:cxn>
              <a:cxn ang="T7">
                <a:pos x="T2" y="T3"/>
              </a:cxn>
              <a:cxn ang="T8">
                <a:pos x="T4" y="T5"/>
              </a:cxn>
            </a:cxnLst>
            <a:rect l="T9" t="T10" r="T11" b="T12"/>
            <a:pathLst>
              <a:path w="1860" h="363">
                <a:moveTo>
                  <a:pt x="0" y="0"/>
                </a:moveTo>
                <a:lnTo>
                  <a:pt x="0" y="317"/>
                </a:lnTo>
                <a:lnTo>
                  <a:pt x="1860" y="363"/>
                </a:ln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9" name="AutoShape 10"/>
          <p:cNvSpPr>
            <a:spLocks noChangeArrowheads="1"/>
          </p:cNvSpPr>
          <p:nvPr/>
        </p:nvSpPr>
        <p:spPr bwMode="auto">
          <a:xfrm rot="1553619">
            <a:off x="6899276" y="2057401"/>
            <a:ext cx="720725" cy="360363"/>
          </a:xfrm>
          <a:prstGeom prst="parallelogram">
            <a:avLst>
              <a:gd name="adj" fmla="val 50000"/>
            </a:avLst>
          </a:prstGeom>
          <a:solidFill>
            <a:schemeClr val="accent1"/>
          </a:solidFill>
          <a:ln w="19050">
            <a:solidFill>
              <a:schemeClr va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cs typeface="Times New Roman" panose="02020603050405020304" pitchFamily="18" charset="0"/>
            </a:endParaRPr>
          </a:p>
        </p:txBody>
      </p:sp>
      <p:sp>
        <p:nvSpPr>
          <p:cNvPr id="30732" name="AutoShape 12"/>
          <p:cNvSpPr>
            <a:spLocks noChangeArrowheads="1"/>
          </p:cNvSpPr>
          <p:nvPr/>
        </p:nvSpPr>
        <p:spPr bwMode="auto">
          <a:xfrm>
            <a:off x="8686800" y="1981200"/>
            <a:ext cx="1676400" cy="1219200"/>
          </a:xfrm>
          <a:prstGeom prst="wedgeRoundRectCallout">
            <a:avLst>
              <a:gd name="adj1" fmla="val -129259"/>
              <a:gd name="adj2" fmla="val -30727"/>
              <a:gd name="adj3" fmla="val 16667"/>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25400" algn="ctr">
                <a:solidFill>
                  <a:schemeClr val="bg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2"/>
                </a:solidFill>
                <a:latin typeface="Times New Roman" panose="02020603050405020304" pitchFamily="18" charset="0"/>
                <a:cs typeface="Times New Roman" panose="02020603050405020304" pitchFamily="18" charset="0"/>
              </a:rPr>
              <a:t>Miếng bìa nhựa</a:t>
            </a:r>
          </a:p>
        </p:txBody>
      </p:sp>
      <p:sp>
        <p:nvSpPr>
          <p:cNvPr id="30733" name="AutoShape 13"/>
          <p:cNvSpPr>
            <a:spLocks noChangeArrowheads="1"/>
          </p:cNvSpPr>
          <p:nvPr/>
        </p:nvSpPr>
        <p:spPr bwMode="auto">
          <a:xfrm>
            <a:off x="8458200" y="6248400"/>
            <a:ext cx="1676400" cy="609600"/>
          </a:xfrm>
          <a:prstGeom prst="wedgeRoundRectCallout">
            <a:avLst>
              <a:gd name="adj1" fmla="val -23579"/>
              <a:gd name="adj2" fmla="val -145051"/>
              <a:gd name="adj3" fmla="val 16667"/>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25400" algn="ctr">
                <a:solidFill>
                  <a:schemeClr val="bg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2"/>
                </a:solidFill>
                <a:latin typeface="Times New Roman" panose="02020603050405020304" pitchFamily="18" charset="0"/>
                <a:cs typeface="Times New Roman" panose="02020603050405020304" pitchFamily="18" charset="0"/>
              </a:rPr>
              <a:t>Đĩa tròn</a:t>
            </a:r>
          </a:p>
        </p:txBody>
      </p:sp>
      <p:sp>
        <p:nvSpPr>
          <p:cNvPr id="30734" name="AutoShape 14"/>
          <p:cNvSpPr>
            <a:spLocks noChangeArrowheads="1"/>
          </p:cNvSpPr>
          <p:nvPr/>
        </p:nvSpPr>
        <p:spPr bwMode="auto">
          <a:xfrm>
            <a:off x="6096000" y="1066800"/>
            <a:ext cx="1676400" cy="609600"/>
          </a:xfrm>
          <a:prstGeom prst="wedgeRoundRectCallout">
            <a:avLst>
              <a:gd name="adj1" fmla="val -66194"/>
              <a:gd name="adj2" fmla="val 115106"/>
              <a:gd name="adj3" fmla="val 16667"/>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25400" algn="ctr">
                <a:solidFill>
                  <a:schemeClr val="bg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2"/>
                </a:solidFill>
                <a:latin typeface="Times New Roman" panose="02020603050405020304" pitchFamily="18" charset="0"/>
                <a:cs typeface="Times New Roman" panose="02020603050405020304" pitchFamily="18" charset="0"/>
              </a:rPr>
              <a:t>motor</a:t>
            </a:r>
          </a:p>
        </p:txBody>
      </p:sp>
      <p:sp>
        <p:nvSpPr>
          <p:cNvPr id="30735" name="AutoShape 15"/>
          <p:cNvSpPr>
            <a:spLocks noChangeArrowheads="1"/>
          </p:cNvSpPr>
          <p:nvPr/>
        </p:nvSpPr>
        <p:spPr bwMode="auto">
          <a:xfrm>
            <a:off x="4191000" y="838200"/>
            <a:ext cx="1371600" cy="838200"/>
          </a:xfrm>
          <a:prstGeom prst="wedgeRoundRectCallout">
            <a:avLst>
              <a:gd name="adj1" fmla="val -69792"/>
              <a:gd name="adj2" fmla="val 70074"/>
              <a:gd name="adj3" fmla="val 16667"/>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25400" algn="ctr">
                <a:solidFill>
                  <a:schemeClr val="bg1"/>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2"/>
                </a:solidFill>
                <a:latin typeface="Times New Roman" panose="02020603050405020304" pitchFamily="18" charset="0"/>
                <a:cs typeface="Times New Roman" panose="02020603050405020304" pitchFamily="18" charset="0"/>
              </a:rPr>
              <a:t>Nguồn điện</a:t>
            </a:r>
          </a:p>
        </p:txBody>
      </p:sp>
      <p:sp>
        <p:nvSpPr>
          <p:cNvPr id="22544" name="Date Placeholder 1"/>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D0A1D8-28D8-49A4-8A98-4BDA74811CC9}"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1147010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35"/>
                                        </p:tgtEl>
                                        <p:attrNameLst>
                                          <p:attrName>style.visibility</p:attrName>
                                        </p:attrNameLst>
                                      </p:cBhvr>
                                      <p:to>
                                        <p:strVal val="visible"/>
                                      </p:to>
                                    </p:set>
                                    <p:animEffect transition="in" filter="blinds(horizontal)">
                                      <p:cBhvr>
                                        <p:cTn id="7" dur="500"/>
                                        <p:tgtEl>
                                          <p:spTgt spid="30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32"/>
                                        </p:tgtEl>
                                        <p:attrNameLst>
                                          <p:attrName>style.visibility</p:attrName>
                                        </p:attrNameLst>
                                      </p:cBhvr>
                                      <p:to>
                                        <p:strVal val="visible"/>
                                      </p:to>
                                    </p:set>
                                    <p:animEffect transition="in" filter="blinds(horizontal)">
                                      <p:cBhvr>
                                        <p:cTn id="12" dur="500"/>
                                        <p:tgtEl>
                                          <p:spTgt spid="307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34"/>
                                        </p:tgtEl>
                                        <p:attrNameLst>
                                          <p:attrName>style.visibility</p:attrName>
                                        </p:attrNameLst>
                                      </p:cBhvr>
                                      <p:to>
                                        <p:strVal val="visible"/>
                                      </p:to>
                                    </p:set>
                                    <p:animEffect transition="in" filter="blinds(horizontal)">
                                      <p:cBhvr>
                                        <p:cTn id="17" dur="500"/>
                                        <p:tgtEl>
                                          <p:spTgt spid="307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733"/>
                                        </p:tgtEl>
                                        <p:attrNameLst>
                                          <p:attrName>style.visibility</p:attrName>
                                        </p:attrNameLst>
                                      </p:cBhvr>
                                      <p:to>
                                        <p:strVal val="visible"/>
                                      </p:to>
                                    </p:set>
                                    <p:animEffect transition="in" filter="blinds(horizontal)">
                                      <p:cBhvr>
                                        <p:cTn id="22" dur="500"/>
                                        <p:tgtEl>
                                          <p:spTgt spid="307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7947"/>
                                        </p:tgtEl>
                                        <p:attrNameLst>
                                          <p:attrName>style.visibility</p:attrName>
                                        </p:attrNameLst>
                                      </p:cBhvr>
                                      <p:to>
                                        <p:strVal val="visible"/>
                                      </p:to>
                                    </p:set>
                                    <p:animEffect transition="in" filter="blinds(horizontal)">
                                      <p:cBhvr>
                                        <p:cTn id="27" dur="500"/>
                                        <p:tgtEl>
                                          <p:spTgt spid="1679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7949"/>
                                        </p:tgtEl>
                                        <p:attrNameLst>
                                          <p:attrName>style.visibility</p:attrName>
                                        </p:attrNameLst>
                                      </p:cBhvr>
                                      <p:to>
                                        <p:strVal val="visible"/>
                                      </p:to>
                                    </p:set>
                                    <p:animEffect transition="in" filter="blinds(horizontal)">
                                      <p:cBhvr>
                                        <p:cTn id="32" dur="500"/>
                                        <p:tgtEl>
                                          <p:spTgt spid="167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7" grpId="0" animBg="1"/>
      <p:bldP spid="167949" grpId="0" animBg="1"/>
      <p:bldP spid="30732" grpId="0" animBg="1"/>
      <p:bldP spid="30733" grpId="0" animBg="1"/>
      <p:bldP spid="30734" grpId="0" animBg="1"/>
      <p:bldP spid="307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971800" y="4533901"/>
            <a:ext cx="6172200" cy="117475"/>
          </a:xfrm>
          <a:prstGeom prst="rect">
            <a:avLst/>
          </a:prstGeom>
          <a:gradFill rotWithShape="1">
            <a:gsLst>
              <a:gs pos="0">
                <a:srgbClr val="7A3D00"/>
              </a:gs>
              <a:gs pos="100000">
                <a:srgbClr val="D1BBA6"/>
              </a:gs>
            </a:gsLst>
            <a:lin ang="5400000" scaled="1"/>
          </a:gradFill>
          <a:ln w="9525">
            <a:miter lim="800000"/>
            <a:headEnd/>
            <a:tailEnd/>
          </a:ln>
          <a:effectLst/>
          <a:scene3d>
            <a:camera prst="legacyPerspectiveTopRight">
              <a:rot lat="1200000" lon="0" rev="0"/>
            </a:camera>
            <a:lightRig rig="legacyFlat4" dir="b"/>
          </a:scene3d>
          <a:sp3d extrusionH="887400" prstMaterial="legacyMatte">
            <a:bevelT w="13500" h="13500" prst="angle"/>
            <a:bevelB w="13500" h="13500" prst="angle"/>
            <a:extrusionClr>
              <a:srgbClr val="7A3D00"/>
            </a:extrusionClr>
            <a:contourClr>
              <a:srgbClr val="7A3D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79" name="AutoShape 3"/>
          <p:cNvSpPr>
            <a:spLocks noChangeArrowheads="1"/>
          </p:cNvSpPr>
          <p:nvPr/>
        </p:nvSpPr>
        <p:spPr bwMode="auto">
          <a:xfrm>
            <a:off x="4178300" y="4130675"/>
            <a:ext cx="76200" cy="152400"/>
          </a:xfrm>
          <a:prstGeom prst="plus">
            <a:avLst>
              <a:gd name="adj" fmla="val 25000"/>
            </a:avLst>
          </a:prstGeom>
          <a:gradFill rotWithShape="1">
            <a:gsLst>
              <a:gs pos="0">
                <a:srgbClr val="525252"/>
              </a:gs>
              <a:gs pos="50000">
                <a:srgbClr val="B2B2B2"/>
              </a:gs>
              <a:gs pos="100000">
                <a:srgbClr val="52525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0" name="Rectangle 4"/>
          <p:cNvSpPr>
            <a:spLocks noChangeArrowheads="1"/>
          </p:cNvSpPr>
          <p:nvPr/>
        </p:nvSpPr>
        <p:spPr bwMode="auto">
          <a:xfrm>
            <a:off x="4000500" y="4319588"/>
            <a:ext cx="762000" cy="95250"/>
          </a:xfrm>
          <a:prstGeom prst="rect">
            <a:avLst/>
          </a:prstGeom>
          <a:solidFill>
            <a:schemeClr val="accent1"/>
          </a:solidFill>
          <a:ln w="9525">
            <a:miter lim="800000"/>
            <a:headEnd/>
            <a:tailEnd/>
          </a:ln>
          <a:effectLst/>
          <a:scene3d>
            <a:camera prst="legacyPerspectiveTopRight">
              <a:rot lat="0" lon="300000" rev="0"/>
            </a:camera>
            <a:lightRig rig="legacyFlat3" dir="r"/>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1" name="Line 5"/>
          <p:cNvSpPr>
            <a:spLocks noChangeShapeType="1"/>
          </p:cNvSpPr>
          <p:nvPr/>
        </p:nvSpPr>
        <p:spPr bwMode="auto">
          <a:xfrm flipV="1">
            <a:off x="4133850" y="4243388"/>
            <a:ext cx="0" cy="76200"/>
          </a:xfrm>
          <a:prstGeom prst="line">
            <a:avLst/>
          </a:prstGeom>
          <a:noFill/>
          <a:ln w="28575">
            <a:solidFill>
              <a:schemeClr val="accent1"/>
            </a:solidFill>
            <a:round/>
            <a:headEnd/>
            <a:tailEnd/>
          </a:ln>
          <a:effectLst/>
          <a:scene3d>
            <a:camera prst="legacyPerspectiveTopRight">
              <a:rot lat="0" lon="899999" rev="0"/>
            </a:camera>
            <a:lightRig rig="legacyFlat3" dir="b"/>
          </a:scene3d>
          <a:sp3d extrusionH="887400" prstMaterial="legacyMatte">
            <a:bevelT w="13500" h="13500" prst="angle"/>
            <a:bevelB w="13500" h="13500" prst="angle"/>
            <a:extrusionClr>
              <a:schemeClr val="accent1"/>
            </a:extrusionClr>
            <a:contourClr>
              <a:schemeClr val="accent1"/>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24582" name="AutoShape 6"/>
          <p:cNvSpPr>
            <a:spLocks noChangeArrowheads="1"/>
          </p:cNvSpPr>
          <p:nvPr/>
        </p:nvSpPr>
        <p:spPr bwMode="auto">
          <a:xfrm rot="5400000">
            <a:off x="4586288" y="3952876"/>
            <a:ext cx="114300" cy="428625"/>
          </a:xfrm>
          <a:prstGeom prst="can">
            <a:avLst>
              <a:gd name="adj" fmla="val 93750"/>
            </a:avLst>
          </a:prstGeom>
          <a:solidFill>
            <a:srgbClr val="E80E2D"/>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3" name="AutoShape 7"/>
          <p:cNvSpPr>
            <a:spLocks noChangeArrowheads="1"/>
          </p:cNvSpPr>
          <p:nvPr/>
        </p:nvSpPr>
        <p:spPr bwMode="auto">
          <a:xfrm rot="5400000">
            <a:off x="4471988" y="3990976"/>
            <a:ext cx="114300" cy="428625"/>
          </a:xfrm>
          <a:prstGeom prst="can">
            <a:avLst>
              <a:gd name="adj" fmla="val 93750"/>
            </a:avLst>
          </a:prstGeom>
          <a:solidFill>
            <a:srgbClr val="E80E2D"/>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4" name="AutoShape 8"/>
          <p:cNvSpPr>
            <a:spLocks noChangeArrowheads="1"/>
          </p:cNvSpPr>
          <p:nvPr/>
        </p:nvSpPr>
        <p:spPr bwMode="auto">
          <a:xfrm rot="5400000">
            <a:off x="4376738" y="4038601"/>
            <a:ext cx="114300" cy="428625"/>
          </a:xfrm>
          <a:prstGeom prst="can">
            <a:avLst>
              <a:gd name="adj" fmla="val 93750"/>
            </a:avLst>
          </a:prstGeom>
          <a:solidFill>
            <a:srgbClr val="E80E2D"/>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5" name="Oval 9"/>
          <p:cNvSpPr>
            <a:spLocks noChangeArrowheads="1"/>
          </p:cNvSpPr>
          <p:nvPr/>
        </p:nvSpPr>
        <p:spPr bwMode="auto">
          <a:xfrm>
            <a:off x="4667251" y="4176713"/>
            <a:ext cx="55563" cy="55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6" name="Oval 10"/>
          <p:cNvSpPr>
            <a:spLocks noChangeArrowheads="1"/>
          </p:cNvSpPr>
          <p:nvPr/>
        </p:nvSpPr>
        <p:spPr bwMode="auto">
          <a:xfrm>
            <a:off x="4781551" y="4138613"/>
            <a:ext cx="55563" cy="55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7" name="Oval 11"/>
          <p:cNvSpPr>
            <a:spLocks noChangeArrowheads="1"/>
          </p:cNvSpPr>
          <p:nvPr/>
        </p:nvSpPr>
        <p:spPr bwMode="auto">
          <a:xfrm>
            <a:off x="4572001" y="4224338"/>
            <a:ext cx="55563" cy="55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88" name="Line 12"/>
          <p:cNvSpPr>
            <a:spLocks noChangeShapeType="1"/>
          </p:cNvSpPr>
          <p:nvPr/>
        </p:nvSpPr>
        <p:spPr bwMode="auto">
          <a:xfrm flipV="1">
            <a:off x="4610100" y="4252913"/>
            <a:ext cx="0" cy="76200"/>
          </a:xfrm>
          <a:prstGeom prst="line">
            <a:avLst/>
          </a:prstGeom>
          <a:noFill/>
          <a:ln w="28575">
            <a:solidFill>
              <a:schemeClr val="accent1"/>
            </a:solidFill>
            <a:round/>
            <a:headEnd/>
            <a:tailEnd/>
          </a:ln>
          <a:effectLst/>
          <a:scene3d>
            <a:camera prst="legacyPerspectiveTopRight">
              <a:rot lat="0" lon="600000" rev="0"/>
            </a:camera>
            <a:lightRig rig="legacyFlat3" dir="b"/>
          </a:scene3d>
          <a:sp3d extrusionH="887400" prstMaterial="legacyMatte">
            <a:bevelT w="13500" h="13500" prst="angle"/>
            <a:bevelB w="13500" h="13500" prst="angle"/>
            <a:extrusionClr>
              <a:schemeClr val="accent1"/>
            </a:extrusionClr>
            <a:contourClr>
              <a:schemeClr val="accent1"/>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24589" name="Oval 13"/>
          <p:cNvSpPr>
            <a:spLocks noChangeArrowheads="1"/>
          </p:cNvSpPr>
          <p:nvPr/>
        </p:nvSpPr>
        <p:spPr bwMode="auto">
          <a:xfrm>
            <a:off x="4819650" y="4252913"/>
            <a:ext cx="46038" cy="19050"/>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0" name="Oval 14"/>
          <p:cNvSpPr>
            <a:spLocks noChangeArrowheads="1"/>
          </p:cNvSpPr>
          <p:nvPr/>
        </p:nvSpPr>
        <p:spPr bwMode="auto">
          <a:xfrm>
            <a:off x="5772150" y="4233864"/>
            <a:ext cx="46038" cy="46037"/>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1" name="Rectangle 15"/>
          <p:cNvSpPr>
            <a:spLocks noChangeArrowheads="1"/>
          </p:cNvSpPr>
          <p:nvPr/>
        </p:nvSpPr>
        <p:spPr bwMode="auto">
          <a:xfrm>
            <a:off x="5410200" y="4310064"/>
            <a:ext cx="800100" cy="123825"/>
          </a:xfrm>
          <a:prstGeom prst="rect">
            <a:avLst/>
          </a:prstGeom>
          <a:solidFill>
            <a:schemeClr val="accent1"/>
          </a:solidFill>
          <a:ln w="9525">
            <a:miter lim="800000"/>
            <a:headEnd/>
            <a:tailEnd/>
          </a:ln>
          <a:effectLst/>
          <a:scene3d>
            <a:camera prst="legacyPerspectiveTopRight">
              <a:rot lat="0" lon="300000" rev="0"/>
            </a:camera>
            <a:lightRig rig="legacyFlat3" dir="r"/>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2" name="Freeform 16"/>
          <p:cNvSpPr>
            <a:spLocks/>
          </p:cNvSpPr>
          <p:nvPr/>
        </p:nvSpPr>
        <p:spPr bwMode="auto">
          <a:xfrm>
            <a:off x="4829175" y="4225926"/>
            <a:ext cx="781050" cy="271463"/>
          </a:xfrm>
          <a:custGeom>
            <a:avLst/>
            <a:gdLst>
              <a:gd name="T0" fmla="*/ 0 w 492"/>
              <a:gd name="T1" fmla="*/ 17463 h 171"/>
              <a:gd name="T2" fmla="*/ 95250 w 492"/>
              <a:gd name="T3" fmla="*/ 219075 h 171"/>
              <a:gd name="T4" fmla="*/ 295275 w 492"/>
              <a:gd name="T5" fmla="*/ 171450 h 171"/>
              <a:gd name="T6" fmla="*/ 466725 w 492"/>
              <a:gd name="T7" fmla="*/ 265113 h 171"/>
              <a:gd name="T8" fmla="*/ 647700 w 492"/>
              <a:gd name="T9" fmla="*/ 209550 h 171"/>
              <a:gd name="T10" fmla="*/ 781050 w 492"/>
              <a:gd name="T11" fmla="*/ 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2" h="171">
                <a:moveTo>
                  <a:pt x="0" y="11"/>
                </a:moveTo>
                <a:cubicBezTo>
                  <a:pt x="10" y="32"/>
                  <a:pt x="29" y="122"/>
                  <a:pt x="60" y="138"/>
                </a:cubicBezTo>
                <a:cubicBezTo>
                  <a:pt x="91" y="154"/>
                  <a:pt x="147" y="103"/>
                  <a:pt x="186" y="108"/>
                </a:cubicBezTo>
                <a:cubicBezTo>
                  <a:pt x="225" y="113"/>
                  <a:pt x="257" y="163"/>
                  <a:pt x="294" y="167"/>
                </a:cubicBezTo>
                <a:cubicBezTo>
                  <a:pt x="331" y="171"/>
                  <a:pt x="375" y="160"/>
                  <a:pt x="408" y="132"/>
                </a:cubicBezTo>
                <a:cubicBezTo>
                  <a:pt x="441" y="104"/>
                  <a:pt x="474" y="28"/>
                  <a:pt x="492" y="0"/>
                </a:cubicBezTo>
              </a:path>
            </a:pathLst>
          </a:custGeom>
          <a:noFill/>
          <a:ln w="19050" cmpd="sng">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3" name="Oval 17"/>
          <p:cNvSpPr>
            <a:spLocks noChangeArrowheads="1"/>
          </p:cNvSpPr>
          <p:nvPr/>
        </p:nvSpPr>
        <p:spPr bwMode="auto">
          <a:xfrm>
            <a:off x="5610225" y="4206875"/>
            <a:ext cx="46038" cy="460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4" name="Oval 18"/>
          <p:cNvSpPr>
            <a:spLocks noChangeArrowheads="1"/>
          </p:cNvSpPr>
          <p:nvPr/>
        </p:nvSpPr>
        <p:spPr bwMode="auto">
          <a:xfrm>
            <a:off x="6059489" y="4216400"/>
            <a:ext cx="46037" cy="460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32787" name="Group 19"/>
          <p:cNvGrpSpPr>
            <a:grpSpLocks/>
          </p:cNvGrpSpPr>
          <p:nvPr/>
        </p:nvGrpSpPr>
        <p:grpSpPr bwMode="auto">
          <a:xfrm>
            <a:off x="5400675" y="3905250"/>
            <a:ext cx="685800" cy="685800"/>
            <a:chOff x="1218" y="2010"/>
            <a:chExt cx="432" cy="432"/>
          </a:xfrm>
        </p:grpSpPr>
        <p:sp>
          <p:nvSpPr>
            <p:cNvPr id="24677" name="Line 20"/>
            <p:cNvSpPr>
              <a:spLocks noChangeShapeType="1"/>
            </p:cNvSpPr>
            <p:nvPr/>
          </p:nvSpPr>
          <p:spPr bwMode="auto">
            <a:xfrm flipV="1">
              <a:off x="1440" y="2064"/>
              <a:ext cx="144" cy="144"/>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78" name="Oval 21"/>
            <p:cNvSpPr>
              <a:spLocks noChangeArrowheads="1"/>
            </p:cNvSpPr>
            <p:nvPr/>
          </p:nvSpPr>
          <p:spPr bwMode="auto">
            <a:xfrm>
              <a:off x="1218" y="2010"/>
              <a:ext cx="432" cy="43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24596" name="AutoShape 22"/>
          <p:cNvSpPr>
            <a:spLocks noChangeArrowheads="1"/>
          </p:cNvSpPr>
          <p:nvPr/>
        </p:nvSpPr>
        <p:spPr bwMode="auto">
          <a:xfrm>
            <a:off x="5581650" y="4102100"/>
            <a:ext cx="76200" cy="152400"/>
          </a:xfrm>
          <a:prstGeom prst="plus">
            <a:avLst>
              <a:gd name="adj" fmla="val 25000"/>
            </a:avLst>
          </a:prstGeom>
          <a:gradFill rotWithShape="1">
            <a:gsLst>
              <a:gs pos="0">
                <a:srgbClr val="525252"/>
              </a:gs>
              <a:gs pos="50000">
                <a:srgbClr val="B2B2B2"/>
              </a:gs>
              <a:gs pos="100000">
                <a:srgbClr val="52525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7" name="AutoShape 23"/>
          <p:cNvSpPr>
            <a:spLocks noChangeArrowheads="1"/>
          </p:cNvSpPr>
          <p:nvPr/>
        </p:nvSpPr>
        <p:spPr bwMode="auto">
          <a:xfrm>
            <a:off x="4797425" y="4124325"/>
            <a:ext cx="76200" cy="152400"/>
          </a:xfrm>
          <a:prstGeom prst="plus">
            <a:avLst>
              <a:gd name="adj" fmla="val 25000"/>
            </a:avLst>
          </a:prstGeom>
          <a:gradFill rotWithShape="1">
            <a:gsLst>
              <a:gs pos="0">
                <a:srgbClr val="525252"/>
              </a:gs>
              <a:gs pos="50000">
                <a:srgbClr val="B2B2B2"/>
              </a:gs>
              <a:gs pos="100000">
                <a:srgbClr val="52525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8" name="Oval 24"/>
          <p:cNvSpPr>
            <a:spLocks noChangeArrowheads="1"/>
          </p:cNvSpPr>
          <p:nvPr/>
        </p:nvSpPr>
        <p:spPr bwMode="auto">
          <a:xfrm>
            <a:off x="5735639" y="4200525"/>
            <a:ext cx="46037" cy="460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599" name="AutoShape 25"/>
          <p:cNvSpPr>
            <a:spLocks noChangeArrowheads="1"/>
          </p:cNvSpPr>
          <p:nvPr/>
        </p:nvSpPr>
        <p:spPr bwMode="auto">
          <a:xfrm>
            <a:off x="6181725" y="4121150"/>
            <a:ext cx="76200" cy="152400"/>
          </a:xfrm>
          <a:prstGeom prst="plus">
            <a:avLst>
              <a:gd name="adj" fmla="val 25000"/>
            </a:avLst>
          </a:prstGeom>
          <a:gradFill rotWithShape="1">
            <a:gsLst>
              <a:gs pos="0">
                <a:srgbClr val="525252"/>
              </a:gs>
              <a:gs pos="50000">
                <a:srgbClr val="B2B2B2"/>
              </a:gs>
              <a:gs pos="100000">
                <a:srgbClr val="52525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4600" name="Group 26"/>
          <p:cNvGrpSpPr>
            <a:grpSpLocks/>
          </p:cNvGrpSpPr>
          <p:nvPr/>
        </p:nvGrpSpPr>
        <p:grpSpPr bwMode="auto">
          <a:xfrm>
            <a:off x="7715250" y="4019551"/>
            <a:ext cx="552450" cy="474663"/>
            <a:chOff x="3459" y="3205"/>
            <a:chExt cx="348" cy="299"/>
          </a:xfrm>
        </p:grpSpPr>
        <p:sp>
          <p:nvSpPr>
            <p:cNvPr id="24675" name="AutoShape 27"/>
            <p:cNvSpPr>
              <a:spLocks noChangeArrowheads="1"/>
            </p:cNvSpPr>
            <p:nvPr/>
          </p:nvSpPr>
          <p:spPr bwMode="auto">
            <a:xfrm rot="-144122" flipH="1" flipV="1">
              <a:off x="3459" y="3297"/>
              <a:ext cx="348" cy="207"/>
            </a:xfrm>
            <a:custGeom>
              <a:avLst/>
              <a:gdLst>
                <a:gd name="T0" fmla="*/ 174 w 21600"/>
                <a:gd name="T1" fmla="*/ 0 h 21600"/>
                <a:gd name="T2" fmla="*/ 173 w 21600"/>
                <a:gd name="T3" fmla="*/ 181 h 21600"/>
                <a:gd name="T4" fmla="*/ 174 w 21600"/>
                <a:gd name="T5" fmla="*/ 52 h 21600"/>
                <a:gd name="T6" fmla="*/ 175 w 21600"/>
                <a:gd name="T7" fmla="*/ 181 h 21600"/>
                <a:gd name="T8" fmla="*/ 0 60000 65536"/>
                <a:gd name="T9" fmla="*/ 0 60000 65536"/>
                <a:gd name="T10" fmla="*/ 0 60000 65536"/>
                <a:gd name="T11" fmla="*/ 0 60000 65536"/>
                <a:gd name="T12" fmla="*/ 0 w 21600"/>
                <a:gd name="T13" fmla="*/ 0 h 21600"/>
                <a:gd name="T14" fmla="*/ 21600 w 21600"/>
                <a:gd name="T15" fmla="*/ 21496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0" y="16718"/>
                    <a:pt x="4763" y="21534"/>
                    <a:pt x="10681" y="21599"/>
                  </a:cubicBezTo>
                  <a:lnTo>
                    <a:pt x="10741" y="16169"/>
                  </a:lnTo>
                  <a:close/>
                </a:path>
              </a:pathLst>
            </a:custGeom>
            <a:solidFill>
              <a:schemeClr val="bg1"/>
            </a:solidFill>
            <a:ln w="9525">
              <a:round/>
              <a:headEnd/>
              <a:tailEnd/>
            </a:ln>
            <a:effectLst/>
            <a:scene3d>
              <a:camera prst="legacyObliqueTopRight">
                <a:rot lat="17400000" lon="20999997" rev="0"/>
              </a:camera>
              <a:lightRig rig="legacyFlat3" dir="b"/>
            </a:scene3d>
            <a:sp3d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2796" name="AutoShape 28"/>
            <p:cNvSpPr>
              <a:spLocks noChangeArrowheads="1"/>
            </p:cNvSpPr>
            <p:nvPr/>
          </p:nvSpPr>
          <p:spPr bwMode="auto">
            <a:xfrm flipH="1">
              <a:off x="3564" y="3205"/>
              <a:ext cx="146" cy="225"/>
            </a:xfrm>
            <a:prstGeom prst="can">
              <a:avLst>
                <a:gd name="adj" fmla="val 44877"/>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32797" name="AutoShape 29"/>
          <p:cNvSpPr>
            <a:spLocks noChangeArrowheads="1"/>
          </p:cNvSpPr>
          <p:nvPr/>
        </p:nvSpPr>
        <p:spPr bwMode="auto">
          <a:xfrm rot="5400000" flipV="1">
            <a:off x="6477000" y="762000"/>
            <a:ext cx="76200" cy="2667000"/>
          </a:xfrm>
          <a:prstGeom prst="can">
            <a:avLst>
              <a:gd name="adj" fmla="val 72106"/>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nvGrpSpPr>
          <p:cNvPr id="32798" name="Group 30"/>
          <p:cNvGrpSpPr>
            <a:grpSpLocks/>
          </p:cNvGrpSpPr>
          <p:nvPr/>
        </p:nvGrpSpPr>
        <p:grpSpPr bwMode="auto">
          <a:xfrm>
            <a:off x="4267200" y="1143000"/>
            <a:ext cx="1905000" cy="1905000"/>
            <a:chOff x="1536" y="1296"/>
            <a:chExt cx="1344" cy="1344"/>
          </a:xfrm>
        </p:grpSpPr>
        <p:sp>
          <p:nvSpPr>
            <p:cNvPr id="24636" name="Oval 31"/>
            <p:cNvSpPr>
              <a:spLocks noChangeArrowheads="1"/>
            </p:cNvSpPr>
            <p:nvPr/>
          </p:nvSpPr>
          <p:spPr bwMode="auto">
            <a:xfrm>
              <a:off x="1536" y="1296"/>
              <a:ext cx="1344" cy="1344"/>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37" name="Oval 32"/>
            <p:cNvSpPr>
              <a:spLocks noChangeArrowheads="1"/>
            </p:cNvSpPr>
            <p:nvPr/>
          </p:nvSpPr>
          <p:spPr bwMode="auto">
            <a:xfrm>
              <a:off x="1632" y="1392"/>
              <a:ext cx="1152" cy="1152"/>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38" name="Oval 33"/>
            <p:cNvSpPr>
              <a:spLocks noChangeArrowheads="1"/>
            </p:cNvSpPr>
            <p:nvPr/>
          </p:nvSpPr>
          <p:spPr bwMode="auto">
            <a:xfrm>
              <a:off x="1752" y="1512"/>
              <a:ext cx="912" cy="912"/>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39" name="Oval 34"/>
            <p:cNvSpPr>
              <a:spLocks noChangeArrowheads="1"/>
            </p:cNvSpPr>
            <p:nvPr/>
          </p:nvSpPr>
          <p:spPr bwMode="auto">
            <a:xfrm>
              <a:off x="1860" y="1620"/>
              <a:ext cx="696" cy="696"/>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0" name="Oval 35"/>
            <p:cNvSpPr>
              <a:spLocks noChangeArrowheads="1"/>
            </p:cNvSpPr>
            <p:nvPr/>
          </p:nvSpPr>
          <p:spPr bwMode="auto">
            <a:xfrm>
              <a:off x="1872" y="148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1" name="Oval 36"/>
            <p:cNvSpPr>
              <a:spLocks noChangeArrowheads="1"/>
            </p:cNvSpPr>
            <p:nvPr/>
          </p:nvSpPr>
          <p:spPr bwMode="auto">
            <a:xfrm>
              <a:off x="2016" y="141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2" name="Oval 37"/>
            <p:cNvSpPr>
              <a:spLocks noChangeArrowheads="1"/>
            </p:cNvSpPr>
            <p:nvPr/>
          </p:nvSpPr>
          <p:spPr bwMode="auto">
            <a:xfrm>
              <a:off x="1752" y="159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3" name="Oval 38"/>
            <p:cNvSpPr>
              <a:spLocks noChangeArrowheads="1"/>
            </p:cNvSpPr>
            <p:nvPr/>
          </p:nvSpPr>
          <p:spPr bwMode="auto">
            <a:xfrm>
              <a:off x="1656" y="17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4" name="Oval 39"/>
            <p:cNvSpPr>
              <a:spLocks noChangeArrowheads="1"/>
            </p:cNvSpPr>
            <p:nvPr/>
          </p:nvSpPr>
          <p:spPr bwMode="auto">
            <a:xfrm>
              <a:off x="2160"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5" name="Oval 40"/>
            <p:cNvSpPr>
              <a:spLocks noChangeArrowheads="1"/>
            </p:cNvSpPr>
            <p:nvPr/>
          </p:nvSpPr>
          <p:spPr bwMode="auto">
            <a:xfrm>
              <a:off x="1632"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6" name="Oval 41"/>
            <p:cNvSpPr>
              <a:spLocks noChangeArrowheads="1"/>
            </p:cNvSpPr>
            <p:nvPr/>
          </p:nvSpPr>
          <p:spPr bwMode="auto">
            <a:xfrm>
              <a:off x="2160" y="13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7" name="Oval 42"/>
            <p:cNvSpPr>
              <a:spLocks noChangeArrowheads="1"/>
            </p:cNvSpPr>
            <p:nvPr/>
          </p:nvSpPr>
          <p:spPr bwMode="auto">
            <a:xfrm>
              <a:off x="2676"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8" name="Oval 43"/>
            <p:cNvSpPr>
              <a:spLocks noChangeArrowheads="1"/>
            </p:cNvSpPr>
            <p:nvPr/>
          </p:nvSpPr>
          <p:spPr bwMode="auto">
            <a:xfrm>
              <a:off x="2304" y="141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49" name="Oval 44"/>
            <p:cNvSpPr>
              <a:spLocks noChangeArrowheads="1"/>
            </p:cNvSpPr>
            <p:nvPr/>
          </p:nvSpPr>
          <p:spPr bwMode="auto">
            <a:xfrm>
              <a:off x="2448" y="148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0" name="Oval 45"/>
            <p:cNvSpPr>
              <a:spLocks noChangeArrowheads="1"/>
            </p:cNvSpPr>
            <p:nvPr/>
          </p:nvSpPr>
          <p:spPr bwMode="auto">
            <a:xfrm>
              <a:off x="2556" y="159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1" name="Oval 46"/>
            <p:cNvSpPr>
              <a:spLocks noChangeArrowheads="1"/>
            </p:cNvSpPr>
            <p:nvPr/>
          </p:nvSpPr>
          <p:spPr bwMode="auto">
            <a:xfrm>
              <a:off x="2652" y="17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2" name="Oval 47"/>
            <p:cNvSpPr>
              <a:spLocks noChangeArrowheads="1"/>
            </p:cNvSpPr>
            <p:nvPr/>
          </p:nvSpPr>
          <p:spPr bwMode="auto">
            <a:xfrm>
              <a:off x="1668" y="20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3" name="Oval 48"/>
            <p:cNvSpPr>
              <a:spLocks noChangeArrowheads="1"/>
            </p:cNvSpPr>
            <p:nvPr/>
          </p:nvSpPr>
          <p:spPr bwMode="auto">
            <a:xfrm>
              <a:off x="2160" y="243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4" name="Oval 49"/>
            <p:cNvSpPr>
              <a:spLocks noChangeArrowheads="1"/>
            </p:cNvSpPr>
            <p:nvPr/>
          </p:nvSpPr>
          <p:spPr bwMode="auto">
            <a:xfrm>
              <a:off x="2652" y="20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5" name="Oval 50"/>
            <p:cNvSpPr>
              <a:spLocks noChangeArrowheads="1"/>
            </p:cNvSpPr>
            <p:nvPr/>
          </p:nvSpPr>
          <p:spPr bwMode="auto">
            <a:xfrm>
              <a:off x="2580"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6" name="Oval 51"/>
            <p:cNvSpPr>
              <a:spLocks noChangeArrowheads="1"/>
            </p:cNvSpPr>
            <p:nvPr/>
          </p:nvSpPr>
          <p:spPr bwMode="auto">
            <a:xfrm>
              <a:off x="2484" y="232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7" name="Oval 52"/>
            <p:cNvSpPr>
              <a:spLocks noChangeArrowheads="1"/>
            </p:cNvSpPr>
            <p:nvPr/>
          </p:nvSpPr>
          <p:spPr bwMode="auto">
            <a:xfrm>
              <a:off x="2328" y="241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8" name="Oval 53"/>
            <p:cNvSpPr>
              <a:spLocks noChangeArrowheads="1"/>
            </p:cNvSpPr>
            <p:nvPr/>
          </p:nvSpPr>
          <p:spPr bwMode="auto">
            <a:xfrm>
              <a:off x="1848" y="232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59" name="Oval 54"/>
            <p:cNvSpPr>
              <a:spLocks noChangeArrowheads="1"/>
            </p:cNvSpPr>
            <p:nvPr/>
          </p:nvSpPr>
          <p:spPr bwMode="auto">
            <a:xfrm>
              <a:off x="1992" y="241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0" name="Oval 55"/>
            <p:cNvSpPr>
              <a:spLocks noChangeArrowheads="1"/>
            </p:cNvSpPr>
            <p:nvPr/>
          </p:nvSpPr>
          <p:spPr bwMode="auto">
            <a:xfrm>
              <a:off x="1728"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1" name="Oval 56"/>
            <p:cNvSpPr>
              <a:spLocks noChangeArrowheads="1"/>
            </p:cNvSpPr>
            <p:nvPr/>
          </p:nvSpPr>
          <p:spPr bwMode="auto">
            <a:xfrm>
              <a:off x="1980" y="1740"/>
              <a:ext cx="456" cy="456"/>
            </a:xfrm>
            <a:prstGeom prst="ellipse">
              <a:avLst/>
            </a:prstGeom>
            <a:solidFill>
              <a:srgbClr val="CCFFFF"/>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2" name="Oval 57"/>
            <p:cNvSpPr>
              <a:spLocks noChangeArrowheads="1"/>
            </p:cNvSpPr>
            <p:nvPr/>
          </p:nvSpPr>
          <p:spPr bwMode="auto">
            <a:xfrm>
              <a:off x="2160" y="163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3" name="Oval 58"/>
            <p:cNvSpPr>
              <a:spLocks noChangeArrowheads="1"/>
            </p:cNvSpPr>
            <p:nvPr/>
          </p:nvSpPr>
          <p:spPr bwMode="auto">
            <a:xfrm>
              <a:off x="2448"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4" name="Oval 59"/>
            <p:cNvSpPr>
              <a:spLocks noChangeArrowheads="1"/>
            </p:cNvSpPr>
            <p:nvPr/>
          </p:nvSpPr>
          <p:spPr bwMode="auto">
            <a:xfrm>
              <a:off x="2160"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5" name="Oval 60"/>
            <p:cNvSpPr>
              <a:spLocks noChangeArrowheads="1"/>
            </p:cNvSpPr>
            <p:nvPr/>
          </p:nvSpPr>
          <p:spPr bwMode="auto">
            <a:xfrm>
              <a:off x="1872"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6" name="Oval 61"/>
            <p:cNvSpPr>
              <a:spLocks noChangeArrowheads="1"/>
            </p:cNvSpPr>
            <p:nvPr/>
          </p:nvSpPr>
          <p:spPr bwMode="auto">
            <a:xfrm>
              <a:off x="1920" y="17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7" name="Oval 62"/>
            <p:cNvSpPr>
              <a:spLocks noChangeArrowheads="1"/>
            </p:cNvSpPr>
            <p:nvPr/>
          </p:nvSpPr>
          <p:spPr bwMode="auto">
            <a:xfrm>
              <a:off x="2016" y="168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8" name="Oval 63"/>
            <p:cNvSpPr>
              <a:spLocks noChangeArrowheads="1"/>
            </p:cNvSpPr>
            <p:nvPr/>
          </p:nvSpPr>
          <p:spPr bwMode="auto">
            <a:xfrm>
              <a:off x="2292" y="168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69" name="Oval 64"/>
            <p:cNvSpPr>
              <a:spLocks noChangeArrowheads="1"/>
            </p:cNvSpPr>
            <p:nvPr/>
          </p:nvSpPr>
          <p:spPr bwMode="auto">
            <a:xfrm>
              <a:off x="2400" y="17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70" name="Oval 65"/>
            <p:cNvSpPr>
              <a:spLocks noChangeArrowheads="1"/>
            </p:cNvSpPr>
            <p:nvPr/>
          </p:nvSpPr>
          <p:spPr bwMode="auto">
            <a:xfrm>
              <a:off x="2016" y="216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71" name="Oval 66"/>
            <p:cNvSpPr>
              <a:spLocks noChangeArrowheads="1"/>
            </p:cNvSpPr>
            <p:nvPr/>
          </p:nvSpPr>
          <p:spPr bwMode="auto">
            <a:xfrm>
              <a:off x="1908" y="20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72" name="Oval 67"/>
            <p:cNvSpPr>
              <a:spLocks noChangeArrowheads="1"/>
            </p:cNvSpPr>
            <p:nvPr/>
          </p:nvSpPr>
          <p:spPr bwMode="auto">
            <a:xfrm>
              <a:off x="2400" y="20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73" name="Oval 68"/>
            <p:cNvSpPr>
              <a:spLocks noChangeArrowheads="1"/>
            </p:cNvSpPr>
            <p:nvPr/>
          </p:nvSpPr>
          <p:spPr bwMode="auto">
            <a:xfrm>
              <a:off x="2304" y="216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74" name="Oval 69"/>
            <p:cNvSpPr>
              <a:spLocks noChangeArrowheads="1"/>
            </p:cNvSpPr>
            <p:nvPr/>
          </p:nvSpPr>
          <p:spPr bwMode="auto">
            <a:xfrm>
              <a:off x="2160" y="1920"/>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cs typeface="Times New Roman" panose="02020603050405020304" pitchFamily="18" charset="0"/>
              </a:endParaRPr>
            </a:p>
          </p:txBody>
        </p:sp>
      </p:grpSp>
      <p:sp>
        <p:nvSpPr>
          <p:cNvPr id="24603" name="Text Box 70"/>
          <p:cNvSpPr txBox="1">
            <a:spLocks noChangeArrowheads="1"/>
          </p:cNvSpPr>
          <p:nvPr/>
        </p:nvSpPr>
        <p:spPr bwMode="auto">
          <a:xfrm>
            <a:off x="5715000" y="3581400"/>
            <a:ext cx="312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cs typeface="Times New Roman" panose="02020603050405020304" pitchFamily="18" charset="0"/>
              </a:rPr>
              <a:t>K</a:t>
            </a:r>
          </a:p>
        </p:txBody>
      </p:sp>
      <p:sp>
        <p:nvSpPr>
          <p:cNvPr id="32839" name="AutoShape 71"/>
          <p:cNvSpPr>
            <a:spLocks noChangeArrowheads="1"/>
          </p:cNvSpPr>
          <p:nvPr/>
        </p:nvSpPr>
        <p:spPr bwMode="auto">
          <a:xfrm flipH="1">
            <a:off x="7943851" y="2114550"/>
            <a:ext cx="93663" cy="1968500"/>
          </a:xfrm>
          <a:prstGeom prst="can">
            <a:avLst>
              <a:gd name="adj" fmla="val 109463"/>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nvGrpSpPr>
          <p:cNvPr id="24605" name="Group 72"/>
          <p:cNvGrpSpPr>
            <a:grpSpLocks/>
          </p:cNvGrpSpPr>
          <p:nvPr/>
        </p:nvGrpSpPr>
        <p:grpSpPr bwMode="auto">
          <a:xfrm>
            <a:off x="7848600" y="1962150"/>
            <a:ext cx="304800" cy="247650"/>
            <a:chOff x="3552" y="1236"/>
            <a:chExt cx="164" cy="144"/>
          </a:xfrm>
        </p:grpSpPr>
        <p:sp>
          <p:nvSpPr>
            <p:cNvPr id="24634" name="AutoShape 73"/>
            <p:cNvSpPr>
              <a:spLocks noChangeArrowheads="1"/>
            </p:cNvSpPr>
            <p:nvPr/>
          </p:nvSpPr>
          <p:spPr bwMode="auto">
            <a:xfrm>
              <a:off x="3552" y="1236"/>
              <a:ext cx="164" cy="144"/>
            </a:xfrm>
            <a:prstGeom prst="cube">
              <a:avLst>
                <a:gd name="adj" fmla="val 25000"/>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35" name="Oval 74"/>
            <p:cNvSpPr>
              <a:spLocks noChangeArrowheads="1"/>
            </p:cNvSpPr>
            <p:nvPr/>
          </p:nvSpPr>
          <p:spPr bwMode="auto">
            <a:xfrm>
              <a:off x="3596" y="1296"/>
              <a:ext cx="48" cy="48"/>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2843" name="AutoShape 75"/>
          <p:cNvSpPr>
            <a:spLocks noChangeArrowheads="1"/>
          </p:cNvSpPr>
          <p:nvPr/>
        </p:nvSpPr>
        <p:spPr bwMode="auto">
          <a:xfrm rot="5400000" flipV="1">
            <a:off x="8420100" y="1714500"/>
            <a:ext cx="76200" cy="762000"/>
          </a:xfrm>
          <a:prstGeom prst="can">
            <a:avLst>
              <a:gd name="adj" fmla="val 20602"/>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2844" name="AutoShape 76"/>
          <p:cNvSpPr>
            <a:spLocks noChangeArrowheads="1"/>
          </p:cNvSpPr>
          <p:nvPr/>
        </p:nvSpPr>
        <p:spPr bwMode="auto">
          <a:xfrm flipH="1">
            <a:off x="7943850" y="1181100"/>
            <a:ext cx="95250" cy="838200"/>
          </a:xfrm>
          <a:prstGeom prst="can">
            <a:avLst>
              <a:gd name="adj" fmla="val 45833"/>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4608" name="Freeform 77"/>
          <p:cNvSpPr>
            <a:spLocks/>
          </p:cNvSpPr>
          <p:nvPr/>
        </p:nvSpPr>
        <p:spPr bwMode="auto">
          <a:xfrm>
            <a:off x="4051300" y="2876550"/>
            <a:ext cx="609600" cy="1295400"/>
          </a:xfrm>
          <a:custGeom>
            <a:avLst/>
            <a:gdLst>
              <a:gd name="T0" fmla="*/ 139700 w 384"/>
              <a:gd name="T1" fmla="*/ 1295400 h 816"/>
              <a:gd name="T2" fmla="*/ 139700 w 384"/>
              <a:gd name="T3" fmla="*/ 1143000 h 816"/>
              <a:gd name="T4" fmla="*/ 63500 w 384"/>
              <a:gd name="T5" fmla="*/ 685800 h 816"/>
              <a:gd name="T6" fmla="*/ 520700 w 384"/>
              <a:gd name="T7" fmla="*/ 228600 h 816"/>
              <a:gd name="T8" fmla="*/ 596900 w 384"/>
              <a:gd name="T9" fmla="*/ 0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816">
                <a:moveTo>
                  <a:pt x="88" y="816"/>
                </a:moveTo>
                <a:cubicBezTo>
                  <a:pt x="92" y="800"/>
                  <a:pt x="96" y="784"/>
                  <a:pt x="88" y="720"/>
                </a:cubicBezTo>
                <a:cubicBezTo>
                  <a:pt x="80" y="656"/>
                  <a:pt x="0" y="528"/>
                  <a:pt x="40" y="432"/>
                </a:cubicBezTo>
                <a:cubicBezTo>
                  <a:pt x="80" y="336"/>
                  <a:pt x="272" y="216"/>
                  <a:pt x="328" y="144"/>
                </a:cubicBezTo>
                <a:cubicBezTo>
                  <a:pt x="384" y="72"/>
                  <a:pt x="380" y="36"/>
                  <a:pt x="376" y="0"/>
                </a:cubicBezTo>
              </a:path>
            </a:pathLst>
          </a:custGeom>
          <a:noFill/>
          <a:ln w="19050" cmpd="sng">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9" name="Freeform 78"/>
          <p:cNvSpPr>
            <a:spLocks/>
          </p:cNvSpPr>
          <p:nvPr/>
        </p:nvSpPr>
        <p:spPr bwMode="auto">
          <a:xfrm>
            <a:off x="5848350" y="2819400"/>
            <a:ext cx="488950" cy="1352550"/>
          </a:xfrm>
          <a:custGeom>
            <a:avLst/>
            <a:gdLst>
              <a:gd name="T0" fmla="*/ 0 w 308"/>
              <a:gd name="T1" fmla="*/ 0 h 852"/>
              <a:gd name="T2" fmla="*/ 171450 w 308"/>
              <a:gd name="T3" fmla="*/ 304800 h 852"/>
              <a:gd name="T4" fmla="*/ 438150 w 308"/>
              <a:gd name="T5" fmla="*/ 590550 h 852"/>
              <a:gd name="T6" fmla="*/ 476250 w 308"/>
              <a:gd name="T7" fmla="*/ 914400 h 852"/>
              <a:gd name="T8" fmla="*/ 361950 w 308"/>
              <a:gd name="T9" fmla="*/ 1352550 h 8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 h="852">
                <a:moveTo>
                  <a:pt x="0" y="0"/>
                </a:moveTo>
                <a:cubicBezTo>
                  <a:pt x="20" y="32"/>
                  <a:pt x="62" y="130"/>
                  <a:pt x="108" y="192"/>
                </a:cubicBezTo>
                <a:cubicBezTo>
                  <a:pt x="154" y="254"/>
                  <a:pt x="244" y="308"/>
                  <a:pt x="276" y="372"/>
                </a:cubicBezTo>
                <a:cubicBezTo>
                  <a:pt x="308" y="436"/>
                  <a:pt x="308" y="496"/>
                  <a:pt x="300" y="576"/>
                </a:cubicBezTo>
                <a:cubicBezTo>
                  <a:pt x="292" y="656"/>
                  <a:pt x="243" y="795"/>
                  <a:pt x="228" y="852"/>
                </a:cubicBezTo>
              </a:path>
            </a:pathLst>
          </a:custGeom>
          <a:noFill/>
          <a:ln w="19050" cmpd="sng">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847" name="Group 79"/>
          <p:cNvGrpSpPr>
            <a:grpSpLocks/>
          </p:cNvGrpSpPr>
          <p:nvPr/>
        </p:nvGrpSpPr>
        <p:grpSpPr bwMode="auto">
          <a:xfrm>
            <a:off x="3602038" y="755650"/>
            <a:ext cx="1179512" cy="717550"/>
            <a:chOff x="336" y="476"/>
            <a:chExt cx="743" cy="452"/>
          </a:xfrm>
        </p:grpSpPr>
        <p:grpSp>
          <p:nvGrpSpPr>
            <p:cNvPr id="24621" name="Group 80"/>
            <p:cNvGrpSpPr>
              <a:grpSpLocks/>
            </p:cNvGrpSpPr>
            <p:nvPr/>
          </p:nvGrpSpPr>
          <p:grpSpPr bwMode="auto">
            <a:xfrm>
              <a:off x="336" y="476"/>
              <a:ext cx="526" cy="310"/>
              <a:chOff x="912" y="476"/>
              <a:chExt cx="526" cy="310"/>
            </a:xfrm>
          </p:grpSpPr>
          <p:grpSp>
            <p:nvGrpSpPr>
              <p:cNvPr id="24623" name="Group 81"/>
              <p:cNvGrpSpPr>
                <a:grpSpLocks/>
              </p:cNvGrpSpPr>
              <p:nvPr/>
            </p:nvGrpSpPr>
            <p:grpSpPr bwMode="auto">
              <a:xfrm rot="3890419" flipH="1">
                <a:off x="1081" y="429"/>
                <a:ext cx="310" cy="404"/>
                <a:chOff x="4080" y="1349"/>
                <a:chExt cx="848" cy="1029"/>
              </a:xfrm>
            </p:grpSpPr>
            <p:sp>
              <p:nvSpPr>
                <p:cNvPr id="24625" name="Freeform 82"/>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3175" cmpd="sng">
                  <a:solidFill>
                    <a:srgbClr val="000000"/>
                  </a:solidFill>
                  <a:prstDash val="solid"/>
                  <a:round/>
                  <a:headEnd/>
                  <a:tailEnd/>
                </a:ln>
              </p:spPr>
              <p:txBody>
                <a:bodyPr/>
                <a:lstStyle/>
                <a:p>
                  <a:endParaRPr lang="en-US"/>
                </a:p>
              </p:txBody>
            </p:sp>
            <p:grpSp>
              <p:nvGrpSpPr>
                <p:cNvPr id="24626" name="Group 83"/>
                <p:cNvGrpSpPr>
                  <a:grpSpLocks/>
                </p:cNvGrpSpPr>
                <p:nvPr/>
              </p:nvGrpSpPr>
              <p:grpSpPr bwMode="auto">
                <a:xfrm>
                  <a:off x="4080" y="1349"/>
                  <a:ext cx="848" cy="1029"/>
                  <a:chOff x="4080" y="1349"/>
                  <a:chExt cx="848" cy="1029"/>
                </a:xfrm>
              </p:grpSpPr>
              <p:sp>
                <p:nvSpPr>
                  <p:cNvPr id="24627" name="Freeform 84"/>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3175" cmpd="sng">
                    <a:solidFill>
                      <a:srgbClr val="000000"/>
                    </a:solidFill>
                    <a:prstDash val="solid"/>
                    <a:round/>
                    <a:headEnd/>
                    <a:tailEnd/>
                  </a:ln>
                </p:spPr>
                <p:txBody>
                  <a:bodyPr/>
                  <a:lstStyle/>
                  <a:p>
                    <a:endParaRPr lang="en-US"/>
                  </a:p>
                </p:txBody>
              </p:sp>
              <p:sp>
                <p:nvSpPr>
                  <p:cNvPr id="24628" name="Freeform 85"/>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9" name="Freeform 86"/>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336">
                        <a:moveTo>
                          <a:pt x="9" y="0"/>
                        </a:moveTo>
                        <a:lnTo>
                          <a:pt x="20" y="52"/>
                        </a:lnTo>
                        <a:lnTo>
                          <a:pt x="1" y="241"/>
                        </a:lnTo>
                        <a:lnTo>
                          <a:pt x="0" y="33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0" name="Freeform 87"/>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1" name="Freeform 88"/>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93">
                        <a:moveTo>
                          <a:pt x="0" y="0"/>
                        </a:moveTo>
                        <a:lnTo>
                          <a:pt x="0" y="32"/>
                        </a:lnTo>
                        <a:lnTo>
                          <a:pt x="6" y="57"/>
                        </a:lnTo>
                        <a:lnTo>
                          <a:pt x="25" y="82"/>
                        </a:lnTo>
                        <a:lnTo>
                          <a:pt x="50" y="93"/>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2" name="Freeform 89"/>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82">
                        <a:moveTo>
                          <a:pt x="0" y="0"/>
                        </a:moveTo>
                        <a:lnTo>
                          <a:pt x="0" y="21"/>
                        </a:lnTo>
                        <a:lnTo>
                          <a:pt x="8" y="43"/>
                        </a:lnTo>
                        <a:lnTo>
                          <a:pt x="35" y="67"/>
                        </a:lnTo>
                        <a:lnTo>
                          <a:pt x="55" y="78"/>
                        </a:lnTo>
                        <a:lnTo>
                          <a:pt x="80" y="82"/>
                        </a:lnTo>
                        <a:lnTo>
                          <a:pt x="105" y="82"/>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3" name="Line 90"/>
                  <p:cNvSpPr>
                    <a:spLocks noChangeShapeType="1"/>
                  </p:cNvSpPr>
                  <p:nvPr/>
                </p:nvSpPr>
                <p:spPr bwMode="auto">
                  <a:xfrm>
                    <a:off x="4302" y="1716"/>
                    <a:ext cx="16" cy="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4624" name="Freeform 91"/>
              <p:cNvSpPr>
                <a:spLocks/>
              </p:cNvSpPr>
              <p:nvPr/>
            </p:nvSpPr>
            <p:spPr bwMode="auto">
              <a:xfrm rot="11298895" flipH="1">
                <a:off x="912" y="507"/>
                <a:ext cx="192" cy="210"/>
              </a:xfrm>
              <a:custGeom>
                <a:avLst/>
                <a:gdLst>
                  <a:gd name="T0" fmla="*/ 192 w 1112"/>
                  <a:gd name="T1" fmla="*/ 27 h 1094"/>
                  <a:gd name="T2" fmla="*/ 182 w 1112"/>
                  <a:gd name="T3" fmla="*/ 52 h 1094"/>
                  <a:gd name="T4" fmla="*/ 176 w 1112"/>
                  <a:gd name="T5" fmla="*/ 72 h 1094"/>
                  <a:gd name="T6" fmla="*/ 168 w 1112"/>
                  <a:gd name="T7" fmla="*/ 91 h 1094"/>
                  <a:gd name="T8" fmla="*/ 163 w 1112"/>
                  <a:gd name="T9" fmla="*/ 113 h 1094"/>
                  <a:gd name="T10" fmla="*/ 160 w 1112"/>
                  <a:gd name="T11" fmla="*/ 135 h 1094"/>
                  <a:gd name="T12" fmla="*/ 156 w 1112"/>
                  <a:gd name="T13" fmla="*/ 156 h 1094"/>
                  <a:gd name="T14" fmla="*/ 156 w 1112"/>
                  <a:gd name="T15" fmla="*/ 176 h 1094"/>
                  <a:gd name="T16" fmla="*/ 156 w 1112"/>
                  <a:gd name="T17" fmla="*/ 192 h 1094"/>
                  <a:gd name="T18" fmla="*/ 156 w 1112"/>
                  <a:gd name="T19" fmla="*/ 199 h 1094"/>
                  <a:gd name="T20" fmla="*/ 42 w 1112"/>
                  <a:gd name="T21" fmla="*/ 210 h 1094"/>
                  <a:gd name="T22" fmla="*/ 22 w 1112"/>
                  <a:gd name="T23" fmla="*/ 86 h 1094"/>
                  <a:gd name="T24" fmla="*/ 5 w 1112"/>
                  <a:gd name="T25" fmla="*/ 12 h 1094"/>
                  <a:gd name="T26" fmla="*/ 0 w 1112"/>
                  <a:gd name="T27" fmla="*/ 0 h 1094"/>
                  <a:gd name="T28" fmla="*/ 73 w 1112"/>
                  <a:gd name="T29" fmla="*/ 14 h 1094"/>
                  <a:gd name="T30" fmla="*/ 132 w 1112"/>
                  <a:gd name="T31" fmla="*/ 20 h 1094"/>
                  <a:gd name="T32" fmla="*/ 171 w 1112"/>
                  <a:gd name="T33" fmla="*/ 20 h 1094"/>
                  <a:gd name="T34" fmla="*/ 192 w 1112"/>
                  <a:gd name="T35" fmla="*/ 27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3175" cmpd="sng">
                <a:solidFill>
                  <a:srgbClr val="000000"/>
                </a:solidFill>
                <a:prstDash val="solid"/>
                <a:round/>
                <a:headEnd/>
                <a:tailEnd/>
              </a:ln>
            </p:spPr>
            <p:txBody>
              <a:bodyPr/>
              <a:lstStyle/>
              <a:p>
                <a:endParaRPr lang="en-US"/>
              </a:p>
            </p:txBody>
          </p:sp>
        </p:grpSp>
        <p:sp>
          <p:nvSpPr>
            <p:cNvPr id="24622" name="Freeform 92"/>
            <p:cNvSpPr>
              <a:spLocks/>
            </p:cNvSpPr>
            <p:nvPr/>
          </p:nvSpPr>
          <p:spPr bwMode="auto">
            <a:xfrm>
              <a:off x="792" y="588"/>
              <a:ext cx="287" cy="340"/>
            </a:xfrm>
            <a:custGeom>
              <a:avLst/>
              <a:gdLst>
                <a:gd name="T0" fmla="*/ 9 w 287"/>
                <a:gd name="T1" fmla="*/ 85 h 340"/>
                <a:gd name="T2" fmla="*/ 139 w 287"/>
                <a:gd name="T3" fmla="*/ 0 h 340"/>
                <a:gd name="T4" fmla="*/ 287 w 287"/>
                <a:gd name="T5" fmla="*/ 340 h 340"/>
                <a:gd name="T6" fmla="*/ 97 w 287"/>
                <a:gd name="T7" fmla="*/ 256 h 340"/>
                <a:gd name="T8" fmla="*/ 0 w 287"/>
                <a:gd name="T9" fmla="*/ 153 h 340"/>
                <a:gd name="T10" fmla="*/ 37 w 287"/>
                <a:gd name="T11" fmla="*/ 136 h 340"/>
                <a:gd name="T12" fmla="*/ 71 w 287"/>
                <a:gd name="T13" fmla="*/ 130 h 340"/>
                <a:gd name="T14" fmla="*/ 74 w 287"/>
                <a:gd name="T15" fmla="*/ 102 h 340"/>
                <a:gd name="T16" fmla="*/ 9 w 287"/>
                <a:gd name="T17" fmla="*/ 85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7" h="340">
                  <a:moveTo>
                    <a:pt x="9" y="85"/>
                  </a:moveTo>
                  <a:lnTo>
                    <a:pt x="139" y="0"/>
                  </a:lnTo>
                  <a:lnTo>
                    <a:pt x="287" y="340"/>
                  </a:lnTo>
                  <a:lnTo>
                    <a:pt x="97" y="256"/>
                  </a:lnTo>
                  <a:lnTo>
                    <a:pt x="0" y="153"/>
                  </a:lnTo>
                  <a:lnTo>
                    <a:pt x="37" y="136"/>
                  </a:lnTo>
                  <a:lnTo>
                    <a:pt x="71" y="130"/>
                  </a:lnTo>
                  <a:lnTo>
                    <a:pt x="74" y="102"/>
                  </a:lnTo>
                  <a:lnTo>
                    <a:pt x="9" y="85"/>
                  </a:lnTo>
                  <a:close/>
                </a:path>
              </a:pathLst>
            </a:custGeom>
            <a:solidFill>
              <a:srgbClr val="C0C0C0">
                <a:alpha val="7294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61" name="Freeform 93"/>
          <p:cNvSpPr>
            <a:spLocks/>
          </p:cNvSpPr>
          <p:nvPr/>
        </p:nvSpPr>
        <p:spPr bwMode="auto">
          <a:xfrm>
            <a:off x="4324350" y="914400"/>
            <a:ext cx="552450" cy="539750"/>
          </a:xfrm>
          <a:custGeom>
            <a:avLst/>
            <a:gdLst>
              <a:gd name="T0" fmla="*/ 14288 w 348"/>
              <a:gd name="T1" fmla="*/ 134938 h 340"/>
              <a:gd name="T2" fmla="*/ 220663 w 348"/>
              <a:gd name="T3" fmla="*/ 0 h 340"/>
              <a:gd name="T4" fmla="*/ 285750 w 348"/>
              <a:gd name="T5" fmla="*/ 209550 h 340"/>
              <a:gd name="T6" fmla="*/ 342900 w 348"/>
              <a:gd name="T7" fmla="*/ 323850 h 340"/>
              <a:gd name="T8" fmla="*/ 419100 w 348"/>
              <a:gd name="T9" fmla="*/ 361950 h 340"/>
              <a:gd name="T10" fmla="*/ 552450 w 348"/>
              <a:gd name="T11" fmla="*/ 438150 h 340"/>
              <a:gd name="T12" fmla="*/ 455613 w 348"/>
              <a:gd name="T13" fmla="*/ 539750 h 340"/>
              <a:gd name="T14" fmla="*/ 171450 w 348"/>
              <a:gd name="T15" fmla="*/ 441325 h 340"/>
              <a:gd name="T16" fmla="*/ 0 w 348"/>
              <a:gd name="T17" fmla="*/ 242888 h 340"/>
              <a:gd name="T18" fmla="*/ 58738 w 348"/>
              <a:gd name="T19" fmla="*/ 215900 h 340"/>
              <a:gd name="T20" fmla="*/ 112713 w 348"/>
              <a:gd name="T21" fmla="*/ 206375 h 340"/>
              <a:gd name="T22" fmla="*/ 117475 w 348"/>
              <a:gd name="T23" fmla="*/ 161925 h 340"/>
              <a:gd name="T24" fmla="*/ 14288 w 348"/>
              <a:gd name="T25" fmla="*/ 134938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8" h="340">
                <a:moveTo>
                  <a:pt x="9" y="85"/>
                </a:moveTo>
                <a:lnTo>
                  <a:pt x="139" y="0"/>
                </a:lnTo>
                <a:lnTo>
                  <a:pt x="180" y="132"/>
                </a:lnTo>
                <a:lnTo>
                  <a:pt x="216" y="204"/>
                </a:lnTo>
                <a:lnTo>
                  <a:pt x="264" y="228"/>
                </a:lnTo>
                <a:lnTo>
                  <a:pt x="348" y="276"/>
                </a:lnTo>
                <a:lnTo>
                  <a:pt x="287" y="340"/>
                </a:lnTo>
                <a:lnTo>
                  <a:pt x="108" y="278"/>
                </a:lnTo>
                <a:lnTo>
                  <a:pt x="0" y="153"/>
                </a:lnTo>
                <a:lnTo>
                  <a:pt x="37" y="136"/>
                </a:lnTo>
                <a:lnTo>
                  <a:pt x="71" y="130"/>
                </a:lnTo>
                <a:lnTo>
                  <a:pt x="74" y="102"/>
                </a:lnTo>
                <a:lnTo>
                  <a:pt x="9" y="85"/>
                </a:lnTo>
                <a:close/>
              </a:path>
            </a:pathLst>
          </a:custGeom>
          <a:solidFill>
            <a:srgbClr val="C0C0C0">
              <a:alpha val="7294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Oval 94"/>
          <p:cNvSpPr>
            <a:spLocks noChangeArrowheads="1"/>
          </p:cNvSpPr>
          <p:nvPr/>
        </p:nvSpPr>
        <p:spPr bwMode="auto">
          <a:xfrm>
            <a:off x="7943850" y="2076450"/>
            <a:ext cx="76200" cy="76200"/>
          </a:xfrm>
          <a:prstGeom prst="ellipse">
            <a:avLst/>
          </a:pr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13" name="Rectangle 95"/>
          <p:cNvSpPr>
            <a:spLocks noChangeArrowheads="1"/>
          </p:cNvSpPr>
          <p:nvPr/>
        </p:nvSpPr>
        <p:spPr bwMode="auto">
          <a:xfrm>
            <a:off x="1676400" y="171450"/>
            <a:ext cx="8763000" cy="6477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614" name="Text Box 96"/>
          <p:cNvSpPr txBox="1">
            <a:spLocks noChangeArrowheads="1"/>
          </p:cNvSpPr>
          <p:nvPr/>
        </p:nvSpPr>
        <p:spPr bwMode="auto">
          <a:xfrm>
            <a:off x="2590800" y="5289551"/>
            <a:ext cx="7620000" cy="1200329"/>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solidFill>
                  <a:srgbClr val="0000FF"/>
                </a:solidFill>
                <a:latin typeface="Times New Roman" panose="02020603050405020304" pitchFamily="18" charset="0"/>
                <a:cs typeface="Times New Roman" panose="02020603050405020304" pitchFamily="18" charset="0"/>
              </a:rPr>
              <a:t>Cho đĩa quay như thí nghiệm minh họa, trong 2 trường hợp ( 3V và 6 V)</a:t>
            </a:r>
          </a:p>
          <a:p>
            <a:pPr algn="just" eaLnBrk="1" hangingPunct="1"/>
            <a:r>
              <a:rPr lang="en-US" altLang="en-US" sz="2400" b="1">
                <a:solidFill>
                  <a:srgbClr val="0000FF"/>
                </a:solidFill>
                <a:latin typeface="Times New Roman" panose="02020603050405020304" pitchFamily="18" charset="0"/>
                <a:cs typeface="Times New Roman" panose="02020603050405020304" pitchFamily="18" charset="0"/>
              </a:rPr>
              <a:t>Trong trường hợp nào âm phát ra cao hơn?</a:t>
            </a:r>
          </a:p>
        </p:txBody>
      </p:sp>
      <p:pic>
        <p:nvPicPr>
          <p:cNvPr id="167941" name="Picture 5" descr="DSCN26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733801"/>
            <a:ext cx="14478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66" name="AutoShape 98">
            <a:hlinkClick r:id="rId7" action="ppaction://hlinkfile"/>
          </p:cNvPr>
          <p:cNvSpPr>
            <a:spLocks noChangeArrowheads="1"/>
          </p:cNvSpPr>
          <p:nvPr/>
        </p:nvSpPr>
        <p:spPr bwMode="auto">
          <a:xfrm>
            <a:off x="1752600" y="1636962"/>
            <a:ext cx="685800" cy="917079"/>
          </a:xfrm>
          <a:prstGeom prst="rightArrow">
            <a:avLst>
              <a:gd name="adj1" fmla="val 50000"/>
              <a:gd name="adj2" fmla="val 25000"/>
            </a:avLst>
          </a:prstGeom>
          <a:solidFill>
            <a:srgbClr val="9ED3D7"/>
          </a:solidFill>
          <a:ln>
            <a:noFill/>
          </a:ln>
          <a:effectLst>
            <a:prstShdw prst="shdw17" dist="17961" dir="2700000">
              <a:srgbClr val="5F7F81"/>
            </a:prstShdw>
          </a:effectLst>
          <a:extLst>
            <a:ext uri="{91240B29-F687-4F45-9708-019B960494DF}">
              <a14:hiddenLine xmlns:a14="http://schemas.microsoft.com/office/drawing/2010/main" w="25400" algn="ctr">
                <a:solidFill>
                  <a:schemeClr val="bg1"/>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2"/>
                </a:solidFill>
                <a:latin typeface="Times New Roman" panose="02020603050405020304" pitchFamily="18" charset="0"/>
                <a:cs typeface="Times New Roman" panose="02020603050405020304" pitchFamily="18" charset="0"/>
              </a:rPr>
              <a:t>3V</a:t>
            </a:r>
          </a:p>
        </p:txBody>
      </p:sp>
      <p:sp>
        <p:nvSpPr>
          <p:cNvPr id="24617" name="AutoShape 99"/>
          <p:cNvSpPr>
            <a:spLocks noChangeArrowheads="1"/>
          </p:cNvSpPr>
          <p:nvPr/>
        </p:nvSpPr>
        <p:spPr bwMode="auto">
          <a:xfrm>
            <a:off x="1752600" y="2619624"/>
            <a:ext cx="685800" cy="917079"/>
          </a:xfrm>
          <a:prstGeom prst="rightArrow">
            <a:avLst>
              <a:gd name="adj1" fmla="val 50000"/>
              <a:gd name="adj2" fmla="val 25000"/>
            </a:avLst>
          </a:prstGeom>
          <a:solidFill>
            <a:srgbClr val="9ED3D7"/>
          </a:solidFill>
          <a:ln>
            <a:noFill/>
          </a:ln>
          <a:effectLst>
            <a:prstShdw prst="shdw17" dist="17961" dir="2700000">
              <a:srgbClr val="5F7F81"/>
            </a:prstShdw>
          </a:effectLst>
          <a:extLst>
            <a:ext uri="{91240B29-F687-4F45-9708-019B960494DF}">
              <a14:hiddenLine xmlns:a14="http://schemas.microsoft.com/office/drawing/2010/main" w="25400" algn="ctr">
                <a:solidFill>
                  <a:schemeClr val="bg1"/>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2"/>
                </a:solidFill>
                <a:latin typeface="Times New Roman" panose="02020603050405020304" pitchFamily="18" charset="0"/>
                <a:cs typeface="Times New Roman" panose="02020603050405020304" pitchFamily="18" charset="0"/>
              </a:rPr>
              <a:t>6V</a:t>
            </a:r>
          </a:p>
        </p:txBody>
      </p:sp>
      <p:pic>
        <p:nvPicPr>
          <p:cNvPr id="32868" name="am3v.wav">
            <a:hlinkClick r:id="" action="ppaction://media"/>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2438400" y="198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69" name="am6v.wav">
            <a:hlinkClick r:id="" action="ppaction://media"/>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2514600" y="2971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0" name="Date Placeholder 1"/>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C3DD21-6F0D-42A5-80B0-FE1FC54D5576}"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1477543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3030" fill="hold"/>
                                        <p:tgtEl>
                                          <p:spTgt spid="3286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22430" fill="hold"/>
                                        <p:tgtEl>
                                          <p:spTgt spid="32869"/>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700000">
                                      <p:cBhvr>
                                        <p:cTn id="14" dur="2000" fill="hold"/>
                                        <p:tgtEl>
                                          <p:spTgt spid="32787"/>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par>
                          <p:cTn id="15" fill="hold" nodeType="afterGroup">
                            <p:stCondLst>
                              <p:cond delay="2000"/>
                            </p:stCondLst>
                            <p:childTnLst>
                              <p:par>
                                <p:cTn id="16" presetID="8" presetClass="emph" presetSubtype="0" repeatCount="indefinite" fill="hold" nodeType="afterEffect">
                                  <p:stCondLst>
                                    <p:cond delay="0"/>
                                  </p:stCondLst>
                                  <p:childTnLst>
                                    <p:animRot by="21600000">
                                      <p:cBhvr>
                                        <p:cTn id="17" dur="1000" fill="hold"/>
                                        <p:tgtEl>
                                          <p:spTgt spid="32798"/>
                                        </p:tgtEl>
                                        <p:attrNameLst>
                                          <p:attrName>r</p:attrName>
                                        </p:attrNameLst>
                                      </p:cBhvr>
                                    </p:animRot>
                                  </p:childTnLst>
                                </p:cTn>
                              </p:par>
                            </p:childTnLst>
                          </p:cTn>
                        </p:par>
                        <p:par>
                          <p:cTn id="18" fill="hold" nodeType="afterGroup">
                            <p:stCondLst>
                              <p:cond delay="3000"/>
                            </p:stCondLst>
                            <p:childTnLst>
                              <p:par>
                                <p:cTn id="19" presetID="2" presetClass="entr" presetSubtype="8" fill="hold" nodeType="afterEffect">
                                  <p:stCondLst>
                                    <p:cond delay="0"/>
                                  </p:stCondLst>
                                  <p:childTnLst>
                                    <p:set>
                                      <p:cBhvr>
                                        <p:cTn id="20" dur="1" fill="hold">
                                          <p:stCondLst>
                                            <p:cond delay="0"/>
                                          </p:stCondLst>
                                        </p:cTn>
                                        <p:tgtEl>
                                          <p:spTgt spid="32847"/>
                                        </p:tgtEl>
                                        <p:attrNameLst>
                                          <p:attrName>style.visibility</p:attrName>
                                        </p:attrNameLst>
                                      </p:cBhvr>
                                      <p:to>
                                        <p:strVal val="visible"/>
                                      </p:to>
                                    </p:set>
                                    <p:anim calcmode="lin" valueType="num">
                                      <p:cBhvr additive="base">
                                        <p:cTn id="21" dur="1000" fill="hold"/>
                                        <p:tgtEl>
                                          <p:spTgt spid="32847"/>
                                        </p:tgtEl>
                                        <p:attrNameLst>
                                          <p:attrName>ppt_x</p:attrName>
                                        </p:attrNameLst>
                                      </p:cBhvr>
                                      <p:tavLst>
                                        <p:tav tm="0">
                                          <p:val>
                                            <p:strVal val="0-#ppt_w/2"/>
                                          </p:val>
                                        </p:tav>
                                        <p:tav tm="100000">
                                          <p:val>
                                            <p:strVal val="#ppt_x"/>
                                          </p:val>
                                        </p:tav>
                                      </p:tavLst>
                                    </p:anim>
                                    <p:anim calcmode="lin" valueType="num">
                                      <p:cBhvr additive="base">
                                        <p:cTn id="22" dur="1000" fill="hold"/>
                                        <p:tgtEl>
                                          <p:spTgt spid="32847"/>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32861"/>
                                        </p:tgtEl>
                                        <p:attrNameLst>
                                          <p:attrName>style.visibility</p:attrName>
                                        </p:attrNameLst>
                                      </p:cBhvr>
                                      <p:to>
                                        <p:strVal val="visible"/>
                                      </p:to>
                                    </p:set>
                                    <p:animEffect transition="in" filter="fade">
                                      <p:cBhvr>
                                        <p:cTn id="25" dur="2000"/>
                                        <p:tgtEl>
                                          <p:spTgt spid="32861"/>
                                        </p:tgtEl>
                                      </p:cBhvr>
                                    </p:animEffect>
                                  </p:childTnLst>
                                </p:cTn>
                              </p:par>
                            </p:childTnLst>
                          </p:cTn>
                        </p:par>
                        <p:par>
                          <p:cTn id="26" fill="hold" nodeType="afterGroup">
                            <p:stCondLst>
                              <p:cond delay="6000"/>
                            </p:stCondLst>
                            <p:childTnLst>
                              <p:par>
                                <p:cTn id="27" presetID="35" presetClass="emph" presetSubtype="0" repeatCount="indefinite" fill="hold" nodeType="afterEffect">
                                  <p:stCondLst>
                                    <p:cond delay="0"/>
                                  </p:stCondLst>
                                  <p:childTnLst>
                                    <p:anim calcmode="discrete" valueType="str">
                                      <p:cBhvr>
                                        <p:cTn id="28" dur="100" fill="hold"/>
                                        <p:tgtEl>
                                          <p:spTgt spid="32861"/>
                                        </p:tgtEl>
                                        <p:attrNameLst>
                                          <p:attrName>style.visibility</p:attrName>
                                        </p:attrNameLst>
                                      </p:cBhvr>
                                      <p:tavLst>
                                        <p:tav tm="0">
                                          <p:val>
                                            <p:strVal val="hidden"/>
                                          </p:val>
                                        </p:tav>
                                        <p:tav tm="50000">
                                          <p:val>
                                            <p:strVal val="visible"/>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32847"/>
                                        </p:tgtEl>
                                      </p:cBhvr>
                                    </p:animEffect>
                                    <p:set>
                                      <p:cBhvr>
                                        <p:cTn id="33" dur="1" fill="hold">
                                          <p:stCondLst>
                                            <p:cond delay="499"/>
                                          </p:stCondLst>
                                        </p:cTn>
                                        <p:tgtEl>
                                          <p:spTgt spid="3284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2861"/>
                                        </p:tgtEl>
                                      </p:cBhvr>
                                    </p:animEffect>
                                    <p:set>
                                      <p:cBhvr>
                                        <p:cTn id="36" dur="1" fill="hold">
                                          <p:stCondLst>
                                            <p:cond delay="499"/>
                                          </p:stCondLst>
                                        </p:cTn>
                                        <p:tgtEl>
                                          <p:spTgt spid="32861"/>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0" nodeType="clickEffect">
                                  <p:stCondLst>
                                    <p:cond delay="0"/>
                                  </p:stCondLst>
                                  <p:childTnLst>
                                    <p:animEffect transition="out" filter="blinds(horizontal)">
                                      <p:cBhvr>
                                        <p:cTn id="40" dur="500"/>
                                        <p:tgtEl>
                                          <p:spTgt spid="32866"/>
                                        </p:tgtEl>
                                      </p:cBhvr>
                                    </p:animEffect>
                                    <p:set>
                                      <p:cBhvr>
                                        <p:cTn id="41" dur="1" fill="hold">
                                          <p:stCondLst>
                                            <p:cond delay="499"/>
                                          </p:stCondLst>
                                        </p:cTn>
                                        <p:tgtEl>
                                          <p:spTgt spid="32866"/>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67941"/>
                                        </p:tgtEl>
                                        <p:attrNameLst>
                                          <p:attrName>style.visibility</p:attrName>
                                        </p:attrNameLst>
                                      </p:cBhvr>
                                      <p:to>
                                        <p:strVal val="visible"/>
                                      </p:to>
                                    </p:set>
                                    <p:animEffect transition="in" filter="blinds(horizontal)">
                                      <p:cBhvr>
                                        <p:cTn id="46"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7" fill="hold" display="0">
                  <p:stCondLst>
                    <p:cond delay="indefinite"/>
                  </p:stCondLst>
                  <p:endCondLst>
                    <p:cond evt="onNext" delay="0">
                      <p:tgtEl>
                        <p:sldTgt/>
                      </p:tgtEl>
                    </p:cond>
                    <p:cond evt="onPrev" delay="0">
                      <p:tgtEl>
                        <p:sldTgt/>
                      </p:tgtEl>
                    </p:cond>
                    <p:cond evt="onStopAudio" delay="0">
                      <p:tgtEl>
                        <p:sldTgt/>
                      </p:tgtEl>
                    </p:cond>
                  </p:endCondLst>
                </p:cTn>
                <p:tgtEl>
                  <p:spTgt spid="32868"/>
                </p:tgtEl>
              </p:cMediaNode>
            </p:audio>
            <p:audio>
              <p:cMediaNode>
                <p:cTn id="48" fill="hold" display="0">
                  <p:stCondLst>
                    <p:cond delay="indefinite"/>
                  </p:stCondLst>
                  <p:endCondLst>
                    <p:cond evt="onNext" delay="0">
                      <p:tgtEl>
                        <p:sldTgt/>
                      </p:tgtEl>
                    </p:cond>
                    <p:cond evt="onPrev" delay="0">
                      <p:tgtEl>
                        <p:sldTgt/>
                      </p:tgtEl>
                    </p:cond>
                    <p:cond evt="onStopAudio" delay="0">
                      <p:tgtEl>
                        <p:sldTgt/>
                      </p:tgtEl>
                    </p:cond>
                  </p:endCondLst>
                </p:cTn>
                <p:tgtEl>
                  <p:spTgt spid="32869"/>
                </p:tgtEl>
              </p:cMediaNode>
            </p:audio>
          </p:childTnLst>
        </p:cTn>
      </p:par>
    </p:tnLst>
    <p:bldLst>
      <p:bldP spid="328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8"/>
          <p:cNvSpPr txBox="1">
            <a:spLocks noChangeArrowheads="1"/>
          </p:cNvSpPr>
          <p:nvPr/>
        </p:nvSpPr>
        <p:spPr bwMode="auto">
          <a:xfrm>
            <a:off x="1524000" y="1828801"/>
            <a:ext cx="9074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u="sng">
                <a:solidFill>
                  <a:srgbClr val="FF0000"/>
                </a:solidFill>
                <a:latin typeface="Times New Roman" panose="02020603050405020304" pitchFamily="18" charset="0"/>
                <a:cs typeface="Times New Roman" panose="02020603050405020304" pitchFamily="18" charset="0"/>
              </a:rPr>
              <a:t>Kết luận:</a:t>
            </a:r>
            <a:br>
              <a:rPr lang="en-US" altLang="en-US" sz="2400" b="1" i="1" u="sng">
                <a:solidFill>
                  <a:srgbClr val="FF0000"/>
                </a:solidFill>
                <a:latin typeface="Times New Roman" panose="02020603050405020304" pitchFamily="18" charset="0"/>
                <a:cs typeface="Times New Roman" panose="02020603050405020304" pitchFamily="18" charset="0"/>
              </a:rPr>
            </a:br>
            <a:r>
              <a:rPr lang="en-US" altLang="en-US" sz="2400" b="1">
                <a:solidFill>
                  <a:srgbClr val="000066"/>
                </a:solidFill>
                <a:latin typeface="Times New Roman" panose="02020603050405020304" pitchFamily="18" charset="0"/>
                <a:cs typeface="Times New Roman" panose="02020603050405020304" pitchFamily="18" charset="0"/>
              </a:rPr>
              <a:t>Dao động càng..……… …., tần số dao động càng .. ………, âm phát ra càng….……….</a:t>
            </a:r>
          </a:p>
        </p:txBody>
      </p:sp>
      <p:sp>
        <p:nvSpPr>
          <p:cNvPr id="172035" name="Rectangle 20"/>
          <p:cNvSpPr>
            <a:spLocks noChangeArrowheads="1"/>
          </p:cNvSpPr>
          <p:nvPr/>
        </p:nvSpPr>
        <p:spPr bwMode="auto">
          <a:xfrm>
            <a:off x="2819401" y="2133600"/>
            <a:ext cx="3216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FF3300"/>
                </a:solidFill>
                <a:cs typeface="Times New Roman" panose="02020603050405020304" pitchFamily="18" charset="0"/>
              </a:rPr>
              <a:t>nhanh</a:t>
            </a:r>
            <a:endParaRPr lang="en-US" altLang="en-US" sz="2400" b="1" i="1">
              <a:solidFill>
                <a:srgbClr val="9900CC"/>
              </a:solidFill>
              <a:cs typeface="Times New Roman" panose="02020603050405020304" pitchFamily="18" charset="0"/>
            </a:endParaRPr>
          </a:p>
        </p:txBody>
      </p:sp>
      <p:sp>
        <p:nvSpPr>
          <p:cNvPr id="172036" name="Rectangle 21"/>
          <p:cNvSpPr>
            <a:spLocks noChangeArrowheads="1"/>
          </p:cNvSpPr>
          <p:nvPr/>
        </p:nvSpPr>
        <p:spPr bwMode="auto">
          <a:xfrm>
            <a:off x="7543800" y="2228850"/>
            <a:ext cx="18288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FF3300"/>
                </a:solidFill>
                <a:cs typeface="Times New Roman" panose="02020603050405020304" pitchFamily="18" charset="0"/>
              </a:rPr>
              <a:t>lớn </a:t>
            </a:r>
            <a:endParaRPr lang="en-US" altLang="en-US" sz="2400" b="1" i="1">
              <a:solidFill>
                <a:srgbClr val="9900CC"/>
              </a:solidFill>
              <a:cs typeface="Times New Roman" panose="02020603050405020304" pitchFamily="18" charset="0"/>
            </a:endParaRPr>
          </a:p>
        </p:txBody>
      </p:sp>
      <p:sp>
        <p:nvSpPr>
          <p:cNvPr id="172037" name="Rectangle 22"/>
          <p:cNvSpPr>
            <a:spLocks noChangeArrowheads="1"/>
          </p:cNvSpPr>
          <p:nvPr/>
        </p:nvSpPr>
        <p:spPr bwMode="auto">
          <a:xfrm>
            <a:off x="2667000" y="2438401"/>
            <a:ext cx="990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FF3300"/>
                </a:solidFill>
                <a:cs typeface="Times New Roman" panose="02020603050405020304" pitchFamily="18" charset="0"/>
              </a:rPr>
              <a:t>cao</a:t>
            </a:r>
            <a:endParaRPr lang="en-US" altLang="en-US" sz="2400" b="1" i="1">
              <a:solidFill>
                <a:srgbClr val="9900CC"/>
              </a:solidFill>
              <a:cs typeface="Times New Roman" panose="02020603050405020304" pitchFamily="18" charset="0"/>
            </a:endParaRPr>
          </a:p>
        </p:txBody>
      </p:sp>
      <p:sp>
        <p:nvSpPr>
          <p:cNvPr id="22" name="Text Box 30"/>
          <p:cNvSpPr txBox="1">
            <a:spLocks noChangeArrowheads="1"/>
          </p:cNvSpPr>
          <p:nvPr/>
        </p:nvSpPr>
        <p:spPr bwMode="auto">
          <a:xfrm>
            <a:off x="1708151" y="263526"/>
            <a:ext cx="8602663" cy="492125"/>
          </a:xfrm>
          <a:prstGeom prst="rect">
            <a:avLst/>
          </a:prstGeom>
          <a:noFill/>
          <a:ln>
            <a:noFill/>
          </a:ln>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sz="2600" b="1" kern="0" dirty="0">
                <a:solidFill>
                  <a:srgbClr val="000066"/>
                </a:solidFill>
              </a:rPr>
              <a:t>               </a:t>
            </a:r>
            <a:endParaRPr lang="en-US" sz="2600" b="1" kern="0" dirty="0">
              <a:solidFill>
                <a:srgbClr val="FF0000"/>
              </a:solidFill>
            </a:endParaRPr>
          </a:p>
        </p:txBody>
      </p:sp>
      <p:sp>
        <p:nvSpPr>
          <p:cNvPr id="24" name="Rectangle 20"/>
          <p:cNvSpPr>
            <a:spLocks noChangeArrowheads="1"/>
          </p:cNvSpPr>
          <p:nvPr/>
        </p:nvSpPr>
        <p:spPr bwMode="auto">
          <a:xfrm>
            <a:off x="7772400" y="3429000"/>
            <a:ext cx="2089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b="1">
              <a:solidFill>
                <a:srgbClr val="9900CC"/>
              </a:solidFill>
              <a:cs typeface="Times New Roman" panose="02020603050405020304" pitchFamily="18" charset="0"/>
            </a:endParaRPr>
          </a:p>
        </p:txBody>
      </p:sp>
      <p:sp>
        <p:nvSpPr>
          <p:cNvPr id="33800" name="Text Box 8"/>
          <p:cNvSpPr txBox="1">
            <a:spLocks noChangeArrowheads="1"/>
          </p:cNvSpPr>
          <p:nvPr/>
        </p:nvSpPr>
        <p:spPr bwMode="auto">
          <a:xfrm>
            <a:off x="1593850" y="2971801"/>
            <a:ext cx="9074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u="sng">
                <a:solidFill>
                  <a:srgbClr val="000066"/>
                </a:solidFill>
                <a:latin typeface="Times New Roman" panose="02020603050405020304" pitchFamily="18" charset="0"/>
                <a:cs typeface="Times New Roman" panose="02020603050405020304" pitchFamily="18" charset="0"/>
              </a:rPr>
              <a:t/>
            </a:r>
            <a:br>
              <a:rPr lang="en-US" altLang="en-US" sz="2400" b="1" i="1" u="sng">
                <a:solidFill>
                  <a:srgbClr val="000066"/>
                </a:solidFill>
                <a:latin typeface="Times New Roman" panose="02020603050405020304" pitchFamily="18" charset="0"/>
                <a:cs typeface="Times New Roman" panose="02020603050405020304" pitchFamily="18" charset="0"/>
              </a:rPr>
            </a:br>
            <a:r>
              <a:rPr lang="en-US" altLang="en-US" sz="2400" b="1">
                <a:solidFill>
                  <a:srgbClr val="000066"/>
                </a:solidFill>
                <a:latin typeface="Times New Roman" panose="02020603050405020304" pitchFamily="18" charset="0"/>
                <a:cs typeface="Times New Roman" panose="02020603050405020304" pitchFamily="18" charset="0"/>
              </a:rPr>
              <a:t>Ngược lại:</a:t>
            </a:r>
            <a:r>
              <a:rPr lang="en-US" altLang="en-US" sz="2400" b="1" i="1">
                <a:solidFill>
                  <a:srgbClr val="000066"/>
                </a:solidFill>
                <a:latin typeface="Times New Roman" panose="02020603050405020304" pitchFamily="18" charset="0"/>
                <a:cs typeface="Times New Roman" panose="02020603050405020304" pitchFamily="18" charset="0"/>
              </a:rPr>
              <a:t> </a:t>
            </a:r>
            <a:r>
              <a:rPr lang="en-US" altLang="en-US" sz="2400" b="1">
                <a:solidFill>
                  <a:srgbClr val="000066"/>
                </a:solidFill>
                <a:latin typeface="Times New Roman" panose="02020603050405020304" pitchFamily="18" charset="0"/>
                <a:cs typeface="Times New Roman" panose="02020603050405020304" pitchFamily="18" charset="0"/>
              </a:rPr>
              <a:t>Dao động càng…………, tần số dao động càng …....... …, âm phát ra càng….……….……..</a:t>
            </a:r>
            <a:endParaRPr lang="en-US" altLang="en-US" sz="2400" b="1" i="1" u="sng">
              <a:solidFill>
                <a:srgbClr val="000066"/>
              </a:solidFill>
              <a:latin typeface="Times New Roman" panose="02020603050405020304" pitchFamily="18" charset="0"/>
              <a:cs typeface="Times New Roman" panose="02020603050405020304" pitchFamily="18" charset="0"/>
            </a:endParaRPr>
          </a:p>
        </p:txBody>
      </p:sp>
      <p:sp>
        <p:nvSpPr>
          <p:cNvPr id="2" name="Rectangle 20"/>
          <p:cNvSpPr>
            <a:spLocks noChangeArrowheads="1"/>
          </p:cNvSpPr>
          <p:nvPr/>
        </p:nvSpPr>
        <p:spPr bwMode="auto">
          <a:xfrm>
            <a:off x="4114801" y="3302000"/>
            <a:ext cx="3216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9900CC"/>
                </a:solidFill>
                <a:cs typeface="Times New Roman" panose="02020603050405020304" pitchFamily="18" charset="0"/>
              </a:rPr>
              <a:t>chậm</a:t>
            </a:r>
          </a:p>
        </p:txBody>
      </p:sp>
      <p:sp>
        <p:nvSpPr>
          <p:cNvPr id="3" name="Rectangle 21"/>
          <p:cNvSpPr>
            <a:spLocks noChangeArrowheads="1"/>
          </p:cNvSpPr>
          <p:nvPr/>
        </p:nvSpPr>
        <p:spPr bwMode="auto">
          <a:xfrm>
            <a:off x="8293100" y="3276600"/>
            <a:ext cx="237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9900CC"/>
                </a:solidFill>
                <a:cs typeface="Times New Roman" panose="02020603050405020304" pitchFamily="18" charset="0"/>
              </a:rPr>
              <a:t>nhỏ</a:t>
            </a:r>
          </a:p>
        </p:txBody>
      </p:sp>
      <p:sp>
        <p:nvSpPr>
          <p:cNvPr id="4" name="Rectangle 22"/>
          <p:cNvSpPr>
            <a:spLocks noChangeArrowheads="1"/>
          </p:cNvSpPr>
          <p:nvPr/>
        </p:nvSpPr>
        <p:spPr bwMode="auto">
          <a:xfrm>
            <a:off x="3733801" y="3614738"/>
            <a:ext cx="24479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9900CC"/>
                </a:solidFill>
                <a:cs typeface="Times New Roman" panose="02020603050405020304" pitchFamily="18" charset="0"/>
              </a:rPr>
              <a:t>thấp</a:t>
            </a:r>
          </a:p>
        </p:txBody>
      </p:sp>
      <p:sp>
        <p:nvSpPr>
          <p:cNvPr id="25612" name="Rectangle 357"/>
          <p:cNvSpPr>
            <a:spLocks noChangeArrowheads="1"/>
          </p:cNvSpPr>
          <p:nvPr/>
        </p:nvSpPr>
        <p:spPr bwMode="auto">
          <a:xfrm>
            <a:off x="1570038" y="1143001"/>
            <a:ext cx="1706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u="sng">
                <a:latin typeface="Times New Roman" panose="02020603050405020304" pitchFamily="18" charset="0"/>
                <a:cs typeface="Times New Roman" panose="02020603050405020304" pitchFamily="18" charset="0"/>
              </a:rPr>
              <a:t>Thí nghiệm 2:</a:t>
            </a:r>
          </a:p>
        </p:txBody>
      </p:sp>
      <p:sp>
        <p:nvSpPr>
          <p:cNvPr id="25614" name="Rectangle 357"/>
          <p:cNvSpPr>
            <a:spLocks noChangeArrowheads="1"/>
          </p:cNvSpPr>
          <p:nvPr/>
        </p:nvSpPr>
        <p:spPr bwMode="auto">
          <a:xfrm>
            <a:off x="1570038" y="762001"/>
            <a:ext cx="1706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u="sng">
                <a:latin typeface="Times New Roman" panose="02020603050405020304" pitchFamily="18" charset="0"/>
                <a:cs typeface="Times New Roman" panose="02020603050405020304" pitchFamily="18" charset="0"/>
              </a:rPr>
              <a:t>Thí nghiệm 1:</a:t>
            </a:r>
          </a:p>
        </p:txBody>
      </p:sp>
      <p:sp>
        <p:nvSpPr>
          <p:cNvPr id="25615" name="Rectangle 357"/>
          <p:cNvSpPr>
            <a:spLocks noChangeArrowheads="1"/>
          </p:cNvSpPr>
          <p:nvPr/>
        </p:nvSpPr>
        <p:spPr bwMode="auto">
          <a:xfrm>
            <a:off x="1570038" y="1524001"/>
            <a:ext cx="1706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u="sng">
                <a:latin typeface="Times New Roman" panose="02020603050405020304" pitchFamily="18" charset="0"/>
                <a:cs typeface="Times New Roman" panose="02020603050405020304" pitchFamily="18" charset="0"/>
              </a:rPr>
              <a:t>Thí nghiệm 3:</a:t>
            </a:r>
          </a:p>
        </p:txBody>
      </p:sp>
      <p:sp>
        <p:nvSpPr>
          <p:cNvPr id="7172" name="Text Box 6"/>
          <p:cNvSpPr txBox="1">
            <a:spLocks noChangeArrowheads="1"/>
          </p:cNvSpPr>
          <p:nvPr/>
        </p:nvSpPr>
        <p:spPr bwMode="auto">
          <a:xfrm>
            <a:off x="1616075" y="4267200"/>
            <a:ext cx="2084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Times New Roman" panose="02020603050405020304" pitchFamily="18" charset="0"/>
                <a:cs typeface="Times New Roman" panose="02020603050405020304" pitchFamily="18" charset="0"/>
              </a:rPr>
              <a:t>II. Vậng dụng </a:t>
            </a:r>
          </a:p>
        </p:txBody>
      </p:sp>
      <p:sp>
        <p:nvSpPr>
          <p:cNvPr id="33810" name="Text Box 18"/>
          <p:cNvSpPr txBox="1">
            <a:spLocks noChangeArrowheads="1"/>
          </p:cNvSpPr>
          <p:nvPr/>
        </p:nvSpPr>
        <p:spPr bwMode="auto">
          <a:xfrm>
            <a:off x="7992620" y="1219201"/>
            <a:ext cx="1864613" cy="830997"/>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solidFill>
                  <a:srgbClr val="0066FF"/>
                </a:solidFill>
                <a:latin typeface="Times New Roman" panose="02020603050405020304" pitchFamily="18" charset="0"/>
                <a:cs typeface="Times New Roman" panose="02020603050405020304" pitchFamily="18" charset="0"/>
              </a:rPr>
              <a:t>Cao = bổng</a:t>
            </a:r>
          </a:p>
          <a:p>
            <a:pPr algn="just" eaLnBrk="1" hangingPunct="1"/>
            <a:r>
              <a:rPr lang="en-US" altLang="en-US" sz="2400" b="1">
                <a:solidFill>
                  <a:srgbClr val="0066FF"/>
                </a:solidFill>
                <a:latin typeface="Times New Roman" panose="02020603050405020304" pitchFamily="18" charset="0"/>
                <a:cs typeface="Times New Roman" panose="02020603050405020304" pitchFamily="18" charset="0"/>
              </a:rPr>
              <a:t>Thấp = trầm</a:t>
            </a:r>
          </a:p>
        </p:txBody>
      </p:sp>
      <p:sp>
        <p:nvSpPr>
          <p:cNvPr id="25618" name="Text Box 6"/>
          <p:cNvSpPr txBox="1">
            <a:spLocks noChangeArrowheads="1"/>
          </p:cNvSpPr>
          <p:nvPr/>
        </p:nvSpPr>
        <p:spPr bwMode="auto">
          <a:xfrm>
            <a:off x="1544638" y="381000"/>
            <a:ext cx="5694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Times New Roman" panose="02020603050405020304" pitchFamily="18" charset="0"/>
                <a:cs typeface="Times New Roman" panose="02020603050405020304" pitchFamily="18" charset="0"/>
              </a:rPr>
              <a:t>I.Dao động nhanh, chậm. Tần số dao động</a:t>
            </a:r>
          </a:p>
        </p:txBody>
      </p:sp>
      <p:sp>
        <p:nvSpPr>
          <p:cNvPr id="25619" name="Date Placeholder 7"/>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316CE7-B93E-42C2-9653-3D4CF41B51EC}"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33081420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2035"/>
                                        </p:tgtEl>
                                        <p:attrNameLst>
                                          <p:attrName>style.visibility</p:attrName>
                                        </p:attrNameLst>
                                      </p:cBhvr>
                                      <p:to>
                                        <p:strVal val="visible"/>
                                      </p:to>
                                    </p:set>
                                    <p:anim calcmode="lin" valueType="num">
                                      <p:cBhvr additive="base">
                                        <p:cTn id="12" dur="500" fill="hold"/>
                                        <p:tgtEl>
                                          <p:spTgt spid="172035"/>
                                        </p:tgtEl>
                                        <p:attrNameLst>
                                          <p:attrName>ppt_x</p:attrName>
                                        </p:attrNameLst>
                                      </p:cBhvr>
                                      <p:tavLst>
                                        <p:tav tm="0">
                                          <p:val>
                                            <p:strVal val="#ppt_x"/>
                                          </p:val>
                                        </p:tav>
                                        <p:tav tm="100000">
                                          <p:val>
                                            <p:strVal val="#ppt_x"/>
                                          </p:val>
                                        </p:tav>
                                      </p:tavLst>
                                    </p:anim>
                                    <p:anim calcmode="lin" valueType="num">
                                      <p:cBhvr additive="base">
                                        <p:cTn id="13" dur="500" fill="hold"/>
                                        <p:tgtEl>
                                          <p:spTgt spid="17203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2036"/>
                                        </p:tgtEl>
                                        <p:attrNameLst>
                                          <p:attrName>style.visibility</p:attrName>
                                        </p:attrNameLst>
                                      </p:cBhvr>
                                      <p:to>
                                        <p:strVal val="visible"/>
                                      </p:to>
                                    </p:set>
                                    <p:anim calcmode="lin" valueType="num">
                                      <p:cBhvr additive="base">
                                        <p:cTn id="18" dur="500" fill="hold"/>
                                        <p:tgtEl>
                                          <p:spTgt spid="172036"/>
                                        </p:tgtEl>
                                        <p:attrNameLst>
                                          <p:attrName>ppt_x</p:attrName>
                                        </p:attrNameLst>
                                      </p:cBhvr>
                                      <p:tavLst>
                                        <p:tav tm="0">
                                          <p:val>
                                            <p:strVal val="#ppt_x"/>
                                          </p:val>
                                        </p:tav>
                                        <p:tav tm="100000">
                                          <p:val>
                                            <p:strVal val="#ppt_x"/>
                                          </p:val>
                                        </p:tav>
                                      </p:tavLst>
                                    </p:anim>
                                    <p:anim calcmode="lin" valueType="num">
                                      <p:cBhvr additive="base">
                                        <p:cTn id="19" dur="500" fill="hold"/>
                                        <p:tgtEl>
                                          <p:spTgt spid="17203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2037"/>
                                        </p:tgtEl>
                                        <p:attrNameLst>
                                          <p:attrName>style.visibility</p:attrName>
                                        </p:attrNameLst>
                                      </p:cBhvr>
                                      <p:to>
                                        <p:strVal val="visible"/>
                                      </p:to>
                                    </p:set>
                                    <p:anim calcmode="lin" valueType="num">
                                      <p:cBhvr additive="base">
                                        <p:cTn id="24" dur="500" fill="hold"/>
                                        <p:tgtEl>
                                          <p:spTgt spid="172037"/>
                                        </p:tgtEl>
                                        <p:attrNameLst>
                                          <p:attrName>ppt_x</p:attrName>
                                        </p:attrNameLst>
                                      </p:cBhvr>
                                      <p:tavLst>
                                        <p:tav tm="0">
                                          <p:val>
                                            <p:strVal val="#ppt_x"/>
                                          </p:val>
                                        </p:tav>
                                        <p:tav tm="100000">
                                          <p:val>
                                            <p:strVal val="#ppt_x"/>
                                          </p:val>
                                        </p:tav>
                                      </p:tavLst>
                                    </p:anim>
                                    <p:anim calcmode="lin" valueType="num">
                                      <p:cBhvr additive="base">
                                        <p:cTn id="25" dur="500" fill="hold"/>
                                        <p:tgtEl>
                                          <p:spTgt spid="17203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3800"/>
                                        </p:tgtEl>
                                        <p:attrNameLst>
                                          <p:attrName>style.visibility</p:attrName>
                                        </p:attrNameLst>
                                      </p:cBhvr>
                                      <p:to>
                                        <p:strVal val="visible"/>
                                      </p:to>
                                    </p:set>
                                    <p:animEffect transition="in" filter="blinds(horizontal)">
                                      <p:cBhvr>
                                        <p:cTn id="30" dur="500"/>
                                        <p:tgtEl>
                                          <p:spTgt spid="3380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3810"/>
                                        </p:tgtEl>
                                        <p:attrNameLst>
                                          <p:attrName>style.visibility</p:attrName>
                                        </p:attrNameLst>
                                      </p:cBhvr>
                                      <p:to>
                                        <p:strVal val="visible"/>
                                      </p:to>
                                    </p:set>
                                    <p:animEffect transition="in" filter="blinds(horizontal)">
                                      <p:cBhvr>
                                        <p:cTn id="53" dur="500"/>
                                        <p:tgtEl>
                                          <p:spTgt spid="3381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7172"/>
                                        </p:tgtEl>
                                        <p:attrNameLst>
                                          <p:attrName>style.visibility</p:attrName>
                                        </p:attrNameLst>
                                      </p:cBhvr>
                                      <p:to>
                                        <p:strVal val="visible"/>
                                      </p:to>
                                    </p:set>
                                    <p:animEffect transition="in" filter="blinds(horizontal)">
                                      <p:cBhvr>
                                        <p:cTn id="58"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p:bldP spid="172036" grpId="0"/>
      <p:bldP spid="172037" grpId="0"/>
      <p:bldP spid="24" grpId="0"/>
      <p:bldP spid="33800" grpId="0"/>
      <p:bldP spid="2" grpId="0"/>
      <p:bldP spid="3" grpId="0"/>
      <p:bldP spid="4" grpId="0"/>
      <p:bldP spid="7172" grpId="0"/>
      <p:bldP spid="338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337957" y="5712823"/>
            <a:ext cx="5453743" cy="830997"/>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Times New Roman" panose="02020603050405020304" pitchFamily="18" charset="0"/>
                <a:cs typeface="Times New Roman" panose="02020603050405020304" pitchFamily="18" charset="0"/>
              </a:rPr>
              <a:t>Phần lớn âm nghe được của nhạc cụ nào là cao, nhạc cụ nào thấp?</a:t>
            </a:r>
          </a:p>
        </p:txBody>
      </p:sp>
      <p:pic>
        <p:nvPicPr>
          <p:cNvPr id="27651" name="Picture 3" descr="dan og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219201"/>
            <a:ext cx="298291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ghi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362200"/>
            <a:ext cx="2960688"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2438401"/>
            <a:ext cx="29146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sá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12726"/>
            <a:ext cx="3074988"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tr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7938" y="228600"/>
            <a:ext cx="30400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tieng nhac cu_0001.wmv">
            <a:hlinkClick r:id="" action="ppaction://media"/>
          </p:cNvPr>
          <p:cNvPicPr>
            <a:picLocks noGrp="1" noRot="1" noChangeAspect="1" noChangeArrowheads="1"/>
          </p:cNvPicPr>
          <p:nvPr>
            <p:ph/>
            <a:videoFile r:link="rId2"/>
          </p:nvPr>
        </p:nvPicPr>
        <p:blipFill>
          <a:blip r:embed="rId9">
            <a:extLst>
              <a:ext uri="{28A0092B-C50C-407E-A947-70E740481C1C}">
                <a14:useLocalDpi xmlns:a14="http://schemas.microsoft.com/office/drawing/2010/main" val="0"/>
              </a:ext>
            </a:extLst>
          </a:blip>
          <a:srcRect/>
          <a:stretch>
            <a:fillRect/>
          </a:stretch>
        </p:blipFill>
        <p:spPr>
          <a:xfrm>
            <a:off x="1524000" y="2895600"/>
            <a:ext cx="2408238" cy="2743200"/>
          </a:xfrm>
        </p:spPr>
      </p:pic>
      <p:sp>
        <p:nvSpPr>
          <p:cNvPr id="35849" name="Text Box 9"/>
          <p:cNvSpPr txBox="1">
            <a:spLocks noChangeArrowheads="1"/>
          </p:cNvSpPr>
          <p:nvPr/>
        </p:nvSpPr>
        <p:spPr bwMode="auto">
          <a:xfrm>
            <a:off x="2286000" y="685800"/>
            <a:ext cx="1030288" cy="45720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Times New Roman" panose="02020603050405020304" pitchFamily="18" charset="0"/>
                <a:cs typeface="Times New Roman" panose="02020603050405020304" pitchFamily="18" charset="0"/>
              </a:rPr>
              <a:t>Organ</a:t>
            </a:r>
          </a:p>
        </p:txBody>
      </p:sp>
      <p:sp>
        <p:nvSpPr>
          <p:cNvPr id="35850" name="Text Box 10"/>
          <p:cNvSpPr txBox="1">
            <a:spLocks noChangeArrowheads="1"/>
          </p:cNvSpPr>
          <p:nvPr/>
        </p:nvSpPr>
        <p:spPr bwMode="auto">
          <a:xfrm>
            <a:off x="4495800" y="2438400"/>
            <a:ext cx="1004888" cy="45720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Times New Roman" panose="02020603050405020304" pitchFamily="18" charset="0"/>
                <a:cs typeface="Times New Roman" panose="02020603050405020304" pitchFamily="18" charset="0"/>
              </a:rPr>
              <a:t>Ghi ta</a:t>
            </a:r>
          </a:p>
        </p:txBody>
      </p:sp>
      <p:sp>
        <p:nvSpPr>
          <p:cNvPr id="35851" name="Text Box 11"/>
          <p:cNvSpPr txBox="1">
            <a:spLocks noChangeArrowheads="1"/>
          </p:cNvSpPr>
          <p:nvPr/>
        </p:nvSpPr>
        <p:spPr bwMode="auto">
          <a:xfrm>
            <a:off x="4724401" y="457200"/>
            <a:ext cx="658813" cy="45720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Times New Roman" panose="02020603050405020304" pitchFamily="18" charset="0"/>
                <a:cs typeface="Times New Roman" panose="02020603050405020304" pitchFamily="18" charset="0"/>
              </a:rPr>
              <a:t>Sáo</a:t>
            </a:r>
          </a:p>
        </p:txBody>
      </p:sp>
      <p:sp>
        <p:nvSpPr>
          <p:cNvPr id="35852" name="Text Box 12"/>
          <p:cNvSpPr txBox="1">
            <a:spLocks noChangeArrowheads="1"/>
          </p:cNvSpPr>
          <p:nvPr/>
        </p:nvSpPr>
        <p:spPr bwMode="auto">
          <a:xfrm>
            <a:off x="7696200" y="1828800"/>
            <a:ext cx="1143000" cy="45720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Times New Roman" panose="02020603050405020304" pitchFamily="18" charset="0"/>
                <a:cs typeface="Times New Roman" panose="02020603050405020304" pitchFamily="18" charset="0"/>
              </a:rPr>
              <a:t>Trống</a:t>
            </a:r>
          </a:p>
        </p:txBody>
      </p:sp>
      <p:sp>
        <p:nvSpPr>
          <p:cNvPr id="35853" name="Text Box 13"/>
          <p:cNvSpPr txBox="1">
            <a:spLocks noChangeArrowheads="1"/>
          </p:cNvSpPr>
          <p:nvPr/>
        </p:nvSpPr>
        <p:spPr bwMode="auto">
          <a:xfrm>
            <a:off x="9220200" y="4724400"/>
            <a:ext cx="1143000" cy="45720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Times New Roman" panose="02020603050405020304" pitchFamily="18" charset="0"/>
                <a:cs typeface="Times New Roman" panose="02020603050405020304" pitchFamily="18" charset="0"/>
              </a:rPr>
              <a:t>Chiêng</a:t>
            </a:r>
          </a:p>
        </p:txBody>
      </p:sp>
      <p:sp>
        <p:nvSpPr>
          <p:cNvPr id="27662" name="Date Placeholder 1"/>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253220-A014-4004-8D36-43279FE0E5EB}"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14700843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584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5842"/>
                                        </p:tgtEl>
                                        <p:attrNameLst>
                                          <p:attrName>style.visibility</p:attrName>
                                        </p:attrNameLst>
                                      </p:cBhvr>
                                      <p:to>
                                        <p:strVal val="visible"/>
                                      </p:to>
                                    </p:set>
                                    <p:animEffect transition="in" filter="blinds(horizontal)">
                                      <p:cBhvr>
                                        <p:cTn id="11" dur="500"/>
                                        <p:tgtEl>
                                          <p:spTgt spid="358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5849"/>
                                        </p:tgtEl>
                                        <p:attrNameLst>
                                          <p:attrName>style.visibility</p:attrName>
                                        </p:attrNameLst>
                                      </p:cBhvr>
                                      <p:to>
                                        <p:strVal val="visible"/>
                                      </p:to>
                                    </p:set>
                                    <p:animEffect transition="in" filter="blinds(horizontal)">
                                      <p:cBhvr>
                                        <p:cTn id="16" dur="500"/>
                                        <p:tgtEl>
                                          <p:spTgt spid="358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5851"/>
                                        </p:tgtEl>
                                        <p:attrNameLst>
                                          <p:attrName>style.visibility</p:attrName>
                                        </p:attrNameLst>
                                      </p:cBhvr>
                                      <p:to>
                                        <p:strVal val="visible"/>
                                      </p:to>
                                    </p:set>
                                    <p:animEffect transition="in" filter="blinds(horizontal)">
                                      <p:cBhvr>
                                        <p:cTn id="21" dur="500"/>
                                        <p:tgtEl>
                                          <p:spTgt spid="358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5852"/>
                                        </p:tgtEl>
                                        <p:attrNameLst>
                                          <p:attrName>style.visibility</p:attrName>
                                        </p:attrNameLst>
                                      </p:cBhvr>
                                      <p:to>
                                        <p:strVal val="visible"/>
                                      </p:to>
                                    </p:set>
                                    <p:animEffect transition="in" filter="blinds(horizontal)">
                                      <p:cBhvr>
                                        <p:cTn id="26" dur="500"/>
                                        <p:tgtEl>
                                          <p:spTgt spid="358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5853"/>
                                        </p:tgtEl>
                                        <p:attrNameLst>
                                          <p:attrName>style.visibility</p:attrName>
                                        </p:attrNameLst>
                                      </p:cBhvr>
                                      <p:to>
                                        <p:strVal val="visible"/>
                                      </p:to>
                                    </p:set>
                                    <p:animEffect transition="in" filter="box(in)">
                                      <p:cBhvr>
                                        <p:cTn id="31" dur="500"/>
                                        <p:tgtEl>
                                          <p:spTgt spid="3585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5850"/>
                                        </p:tgtEl>
                                        <p:attrNameLst>
                                          <p:attrName>style.visibility</p:attrName>
                                        </p:attrNameLst>
                                      </p:cBhvr>
                                      <p:to>
                                        <p:strVal val="visible"/>
                                      </p:to>
                                    </p:set>
                                    <p:animEffect transition="in" filter="box(in)">
                                      <p:cBhvr>
                                        <p:cTn id="36"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7" fill="hold" display="0">
                  <p:stCondLst>
                    <p:cond delay="indefinite"/>
                  </p:stCondLst>
                  <p:endCondLst>
                    <p:cond evt="onNext" delay="0">
                      <p:tgtEl>
                        <p:sldTgt/>
                      </p:tgtEl>
                    </p:cond>
                    <p:cond evt="onPrev" delay="0">
                      <p:tgtEl>
                        <p:sldTgt/>
                      </p:tgtEl>
                    </p:cond>
                  </p:endCondLst>
                </p:cTn>
                <p:tgtEl>
                  <p:spTgt spid="35848"/>
                </p:tgtEl>
              </p:cMediaNode>
            </p:video>
          </p:childTnLst>
        </p:cTn>
      </p:par>
    </p:tnLst>
    <p:bldLst>
      <p:bldP spid="35842" grpId="0"/>
      <p:bldP spid="35849" grpId="0"/>
      <p:bldP spid="35850" grpId="0"/>
      <p:bldP spid="35851" grpId="0"/>
      <p:bldP spid="35852" grpId="0"/>
      <p:bldP spid="358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971800" y="4533901"/>
            <a:ext cx="6172200" cy="117475"/>
          </a:xfrm>
          <a:prstGeom prst="rect">
            <a:avLst/>
          </a:prstGeom>
          <a:gradFill rotWithShape="1">
            <a:gsLst>
              <a:gs pos="0">
                <a:srgbClr val="7A3D00"/>
              </a:gs>
              <a:gs pos="100000">
                <a:srgbClr val="D1BBA6"/>
              </a:gs>
            </a:gsLst>
            <a:lin ang="5400000" scaled="1"/>
          </a:gradFill>
          <a:ln w="9525">
            <a:miter lim="800000"/>
            <a:headEnd/>
            <a:tailEnd/>
          </a:ln>
          <a:effectLst/>
          <a:scene3d>
            <a:camera prst="legacyPerspectiveTopRight">
              <a:rot lat="1200000" lon="0" rev="0"/>
            </a:camera>
            <a:lightRig rig="legacyFlat4" dir="b"/>
          </a:scene3d>
          <a:sp3d extrusionH="887400" prstMaterial="legacyMatte">
            <a:bevelT w="13500" h="13500" prst="angle"/>
            <a:bevelB w="13500" h="13500" prst="angle"/>
            <a:extrusionClr>
              <a:srgbClr val="7A3D00"/>
            </a:extrusionClr>
            <a:contourClr>
              <a:srgbClr val="7A3D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75" name="AutoShape 3"/>
          <p:cNvSpPr>
            <a:spLocks noChangeArrowheads="1"/>
          </p:cNvSpPr>
          <p:nvPr/>
        </p:nvSpPr>
        <p:spPr bwMode="auto">
          <a:xfrm>
            <a:off x="4178300" y="4130675"/>
            <a:ext cx="76200" cy="152400"/>
          </a:xfrm>
          <a:prstGeom prst="plus">
            <a:avLst>
              <a:gd name="adj" fmla="val 25000"/>
            </a:avLst>
          </a:prstGeom>
          <a:gradFill rotWithShape="1">
            <a:gsLst>
              <a:gs pos="0">
                <a:srgbClr val="525252"/>
              </a:gs>
              <a:gs pos="50000">
                <a:srgbClr val="B2B2B2"/>
              </a:gs>
              <a:gs pos="100000">
                <a:srgbClr val="52525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76" name="Rectangle 4"/>
          <p:cNvSpPr>
            <a:spLocks noChangeArrowheads="1"/>
          </p:cNvSpPr>
          <p:nvPr/>
        </p:nvSpPr>
        <p:spPr bwMode="auto">
          <a:xfrm>
            <a:off x="4000500" y="4319588"/>
            <a:ext cx="762000" cy="95250"/>
          </a:xfrm>
          <a:prstGeom prst="rect">
            <a:avLst/>
          </a:prstGeom>
          <a:solidFill>
            <a:schemeClr val="accent1"/>
          </a:solidFill>
          <a:ln w="9525">
            <a:miter lim="800000"/>
            <a:headEnd/>
            <a:tailEnd/>
          </a:ln>
          <a:effectLst/>
          <a:scene3d>
            <a:camera prst="legacyPerspectiveTopRight">
              <a:rot lat="0" lon="300000" rev="0"/>
            </a:camera>
            <a:lightRig rig="legacyFlat3" dir="r"/>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77" name="Line 5"/>
          <p:cNvSpPr>
            <a:spLocks noChangeShapeType="1"/>
          </p:cNvSpPr>
          <p:nvPr/>
        </p:nvSpPr>
        <p:spPr bwMode="auto">
          <a:xfrm flipV="1">
            <a:off x="4133850" y="4243388"/>
            <a:ext cx="0" cy="76200"/>
          </a:xfrm>
          <a:prstGeom prst="line">
            <a:avLst/>
          </a:prstGeom>
          <a:noFill/>
          <a:ln w="28575">
            <a:solidFill>
              <a:schemeClr val="accent1"/>
            </a:solidFill>
            <a:round/>
            <a:headEnd/>
            <a:tailEnd/>
          </a:ln>
          <a:effectLst/>
          <a:scene3d>
            <a:camera prst="legacyPerspectiveTopRight">
              <a:rot lat="0" lon="899999" rev="0"/>
            </a:camera>
            <a:lightRig rig="legacyFlat3" dir="b"/>
          </a:scene3d>
          <a:sp3d extrusionH="887400" prstMaterial="legacyMatte">
            <a:bevelT w="13500" h="13500" prst="angle"/>
            <a:bevelB w="13500" h="13500" prst="angle"/>
            <a:extrusionClr>
              <a:schemeClr val="accent1"/>
            </a:extrusionClr>
            <a:contourClr>
              <a:schemeClr val="accent1"/>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28678" name="AutoShape 6"/>
          <p:cNvSpPr>
            <a:spLocks noChangeArrowheads="1"/>
          </p:cNvSpPr>
          <p:nvPr/>
        </p:nvSpPr>
        <p:spPr bwMode="auto">
          <a:xfrm rot="5400000">
            <a:off x="4586288" y="3952876"/>
            <a:ext cx="114300" cy="428625"/>
          </a:xfrm>
          <a:prstGeom prst="can">
            <a:avLst>
              <a:gd name="adj" fmla="val 93750"/>
            </a:avLst>
          </a:prstGeom>
          <a:solidFill>
            <a:srgbClr val="E80E2D"/>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79" name="AutoShape 7"/>
          <p:cNvSpPr>
            <a:spLocks noChangeArrowheads="1"/>
          </p:cNvSpPr>
          <p:nvPr/>
        </p:nvSpPr>
        <p:spPr bwMode="auto">
          <a:xfrm rot="5400000">
            <a:off x="4471988" y="3990976"/>
            <a:ext cx="114300" cy="428625"/>
          </a:xfrm>
          <a:prstGeom prst="can">
            <a:avLst>
              <a:gd name="adj" fmla="val 93750"/>
            </a:avLst>
          </a:prstGeom>
          <a:solidFill>
            <a:srgbClr val="E80E2D"/>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80" name="AutoShape 8"/>
          <p:cNvSpPr>
            <a:spLocks noChangeArrowheads="1"/>
          </p:cNvSpPr>
          <p:nvPr/>
        </p:nvSpPr>
        <p:spPr bwMode="auto">
          <a:xfrm rot="5400000">
            <a:off x="4376738" y="4038601"/>
            <a:ext cx="114300" cy="428625"/>
          </a:xfrm>
          <a:prstGeom prst="can">
            <a:avLst>
              <a:gd name="adj" fmla="val 93750"/>
            </a:avLst>
          </a:prstGeom>
          <a:solidFill>
            <a:srgbClr val="E80E2D"/>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81" name="Oval 9"/>
          <p:cNvSpPr>
            <a:spLocks noChangeArrowheads="1"/>
          </p:cNvSpPr>
          <p:nvPr/>
        </p:nvSpPr>
        <p:spPr bwMode="auto">
          <a:xfrm>
            <a:off x="4667251" y="4176713"/>
            <a:ext cx="55563" cy="55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82" name="Oval 10"/>
          <p:cNvSpPr>
            <a:spLocks noChangeArrowheads="1"/>
          </p:cNvSpPr>
          <p:nvPr/>
        </p:nvSpPr>
        <p:spPr bwMode="auto">
          <a:xfrm>
            <a:off x="4781551" y="4138613"/>
            <a:ext cx="55563" cy="55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83" name="Oval 11"/>
          <p:cNvSpPr>
            <a:spLocks noChangeArrowheads="1"/>
          </p:cNvSpPr>
          <p:nvPr/>
        </p:nvSpPr>
        <p:spPr bwMode="auto">
          <a:xfrm>
            <a:off x="4572001" y="4224338"/>
            <a:ext cx="55563" cy="555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84" name="Line 12"/>
          <p:cNvSpPr>
            <a:spLocks noChangeShapeType="1"/>
          </p:cNvSpPr>
          <p:nvPr/>
        </p:nvSpPr>
        <p:spPr bwMode="auto">
          <a:xfrm flipV="1">
            <a:off x="4610100" y="4252913"/>
            <a:ext cx="0" cy="76200"/>
          </a:xfrm>
          <a:prstGeom prst="line">
            <a:avLst/>
          </a:prstGeom>
          <a:noFill/>
          <a:ln w="28575">
            <a:solidFill>
              <a:schemeClr val="accent1"/>
            </a:solidFill>
            <a:round/>
            <a:headEnd/>
            <a:tailEnd/>
          </a:ln>
          <a:effectLst/>
          <a:scene3d>
            <a:camera prst="legacyPerspectiveTopRight">
              <a:rot lat="0" lon="600000" rev="0"/>
            </a:camera>
            <a:lightRig rig="legacyFlat3" dir="b"/>
          </a:scene3d>
          <a:sp3d extrusionH="887400" prstMaterial="legacyMatte">
            <a:bevelT w="13500" h="13500" prst="angle"/>
            <a:bevelB w="13500" h="13500" prst="angle"/>
            <a:extrusionClr>
              <a:schemeClr val="accent1"/>
            </a:extrusionClr>
            <a:contourClr>
              <a:schemeClr val="accent1"/>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28685" name="Oval 13"/>
          <p:cNvSpPr>
            <a:spLocks noChangeArrowheads="1"/>
          </p:cNvSpPr>
          <p:nvPr/>
        </p:nvSpPr>
        <p:spPr bwMode="auto">
          <a:xfrm>
            <a:off x="4819650" y="4252913"/>
            <a:ext cx="46038" cy="19050"/>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86" name="Oval 14"/>
          <p:cNvSpPr>
            <a:spLocks noChangeArrowheads="1"/>
          </p:cNvSpPr>
          <p:nvPr/>
        </p:nvSpPr>
        <p:spPr bwMode="auto">
          <a:xfrm>
            <a:off x="5772150" y="4233864"/>
            <a:ext cx="46038" cy="46037"/>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87" name="Rectangle 15"/>
          <p:cNvSpPr>
            <a:spLocks noChangeArrowheads="1"/>
          </p:cNvSpPr>
          <p:nvPr/>
        </p:nvSpPr>
        <p:spPr bwMode="auto">
          <a:xfrm>
            <a:off x="5410200" y="4310064"/>
            <a:ext cx="800100" cy="123825"/>
          </a:xfrm>
          <a:prstGeom prst="rect">
            <a:avLst/>
          </a:prstGeom>
          <a:solidFill>
            <a:schemeClr val="accent1"/>
          </a:solidFill>
          <a:ln w="9525">
            <a:miter lim="800000"/>
            <a:headEnd/>
            <a:tailEnd/>
          </a:ln>
          <a:effectLst/>
          <a:scene3d>
            <a:camera prst="legacyPerspectiveTopRight">
              <a:rot lat="0" lon="300000" rev="0"/>
            </a:camera>
            <a:lightRig rig="legacyFlat3" dir="r"/>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88" name="Freeform 16"/>
          <p:cNvSpPr>
            <a:spLocks/>
          </p:cNvSpPr>
          <p:nvPr/>
        </p:nvSpPr>
        <p:spPr bwMode="auto">
          <a:xfrm>
            <a:off x="4829175" y="4225926"/>
            <a:ext cx="781050" cy="271463"/>
          </a:xfrm>
          <a:custGeom>
            <a:avLst/>
            <a:gdLst>
              <a:gd name="T0" fmla="*/ 0 w 492"/>
              <a:gd name="T1" fmla="*/ 17463 h 171"/>
              <a:gd name="T2" fmla="*/ 95250 w 492"/>
              <a:gd name="T3" fmla="*/ 219075 h 171"/>
              <a:gd name="T4" fmla="*/ 295275 w 492"/>
              <a:gd name="T5" fmla="*/ 171450 h 171"/>
              <a:gd name="T6" fmla="*/ 466725 w 492"/>
              <a:gd name="T7" fmla="*/ 265113 h 171"/>
              <a:gd name="T8" fmla="*/ 647700 w 492"/>
              <a:gd name="T9" fmla="*/ 209550 h 171"/>
              <a:gd name="T10" fmla="*/ 781050 w 492"/>
              <a:gd name="T11" fmla="*/ 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2" h="171">
                <a:moveTo>
                  <a:pt x="0" y="11"/>
                </a:moveTo>
                <a:cubicBezTo>
                  <a:pt x="10" y="32"/>
                  <a:pt x="29" y="122"/>
                  <a:pt x="60" y="138"/>
                </a:cubicBezTo>
                <a:cubicBezTo>
                  <a:pt x="91" y="154"/>
                  <a:pt x="147" y="103"/>
                  <a:pt x="186" y="108"/>
                </a:cubicBezTo>
                <a:cubicBezTo>
                  <a:pt x="225" y="113"/>
                  <a:pt x="257" y="163"/>
                  <a:pt x="294" y="167"/>
                </a:cubicBezTo>
                <a:cubicBezTo>
                  <a:pt x="331" y="171"/>
                  <a:pt x="375" y="160"/>
                  <a:pt x="408" y="132"/>
                </a:cubicBezTo>
                <a:cubicBezTo>
                  <a:pt x="441" y="104"/>
                  <a:pt x="474" y="28"/>
                  <a:pt x="492" y="0"/>
                </a:cubicBezTo>
              </a:path>
            </a:pathLst>
          </a:custGeom>
          <a:noFill/>
          <a:ln w="19050" cmpd="sng">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9" name="Oval 17"/>
          <p:cNvSpPr>
            <a:spLocks noChangeArrowheads="1"/>
          </p:cNvSpPr>
          <p:nvPr/>
        </p:nvSpPr>
        <p:spPr bwMode="auto">
          <a:xfrm>
            <a:off x="5610225" y="4206875"/>
            <a:ext cx="46038" cy="460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90" name="Oval 18"/>
          <p:cNvSpPr>
            <a:spLocks noChangeArrowheads="1"/>
          </p:cNvSpPr>
          <p:nvPr/>
        </p:nvSpPr>
        <p:spPr bwMode="auto">
          <a:xfrm>
            <a:off x="6059489" y="4216400"/>
            <a:ext cx="46037" cy="460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38931" name="Group 19"/>
          <p:cNvGrpSpPr>
            <a:grpSpLocks/>
          </p:cNvGrpSpPr>
          <p:nvPr/>
        </p:nvGrpSpPr>
        <p:grpSpPr bwMode="auto">
          <a:xfrm>
            <a:off x="5400675" y="3905250"/>
            <a:ext cx="685800" cy="685800"/>
            <a:chOff x="1218" y="2010"/>
            <a:chExt cx="432" cy="432"/>
          </a:xfrm>
        </p:grpSpPr>
        <p:sp>
          <p:nvSpPr>
            <p:cNvPr id="28784" name="Line 20"/>
            <p:cNvSpPr>
              <a:spLocks noChangeShapeType="1"/>
            </p:cNvSpPr>
            <p:nvPr/>
          </p:nvSpPr>
          <p:spPr bwMode="auto">
            <a:xfrm flipV="1">
              <a:off x="1440" y="2064"/>
              <a:ext cx="144" cy="144"/>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85" name="Oval 21"/>
            <p:cNvSpPr>
              <a:spLocks noChangeArrowheads="1"/>
            </p:cNvSpPr>
            <p:nvPr/>
          </p:nvSpPr>
          <p:spPr bwMode="auto">
            <a:xfrm>
              <a:off x="1218" y="2010"/>
              <a:ext cx="432" cy="43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28692" name="AutoShape 22"/>
          <p:cNvSpPr>
            <a:spLocks noChangeArrowheads="1"/>
          </p:cNvSpPr>
          <p:nvPr/>
        </p:nvSpPr>
        <p:spPr bwMode="auto">
          <a:xfrm>
            <a:off x="5581650" y="4102100"/>
            <a:ext cx="76200" cy="152400"/>
          </a:xfrm>
          <a:prstGeom prst="plus">
            <a:avLst>
              <a:gd name="adj" fmla="val 25000"/>
            </a:avLst>
          </a:prstGeom>
          <a:gradFill rotWithShape="1">
            <a:gsLst>
              <a:gs pos="0">
                <a:srgbClr val="525252"/>
              </a:gs>
              <a:gs pos="50000">
                <a:srgbClr val="B2B2B2"/>
              </a:gs>
              <a:gs pos="100000">
                <a:srgbClr val="52525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93" name="AutoShape 23"/>
          <p:cNvSpPr>
            <a:spLocks noChangeArrowheads="1"/>
          </p:cNvSpPr>
          <p:nvPr/>
        </p:nvSpPr>
        <p:spPr bwMode="auto">
          <a:xfrm>
            <a:off x="4797425" y="4124325"/>
            <a:ext cx="76200" cy="152400"/>
          </a:xfrm>
          <a:prstGeom prst="plus">
            <a:avLst>
              <a:gd name="adj" fmla="val 25000"/>
            </a:avLst>
          </a:prstGeom>
          <a:gradFill rotWithShape="1">
            <a:gsLst>
              <a:gs pos="0">
                <a:srgbClr val="525252"/>
              </a:gs>
              <a:gs pos="50000">
                <a:srgbClr val="B2B2B2"/>
              </a:gs>
              <a:gs pos="100000">
                <a:srgbClr val="52525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94" name="Oval 24"/>
          <p:cNvSpPr>
            <a:spLocks noChangeArrowheads="1"/>
          </p:cNvSpPr>
          <p:nvPr/>
        </p:nvSpPr>
        <p:spPr bwMode="auto">
          <a:xfrm>
            <a:off x="5735639" y="4200525"/>
            <a:ext cx="46037" cy="460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695" name="AutoShape 25"/>
          <p:cNvSpPr>
            <a:spLocks noChangeArrowheads="1"/>
          </p:cNvSpPr>
          <p:nvPr/>
        </p:nvSpPr>
        <p:spPr bwMode="auto">
          <a:xfrm>
            <a:off x="6181725" y="4121150"/>
            <a:ext cx="76200" cy="152400"/>
          </a:xfrm>
          <a:prstGeom prst="plus">
            <a:avLst>
              <a:gd name="adj" fmla="val 25000"/>
            </a:avLst>
          </a:prstGeom>
          <a:gradFill rotWithShape="1">
            <a:gsLst>
              <a:gs pos="0">
                <a:srgbClr val="525252"/>
              </a:gs>
              <a:gs pos="50000">
                <a:srgbClr val="B2B2B2"/>
              </a:gs>
              <a:gs pos="100000">
                <a:srgbClr val="52525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28696" name="Group 26"/>
          <p:cNvGrpSpPr>
            <a:grpSpLocks/>
          </p:cNvGrpSpPr>
          <p:nvPr/>
        </p:nvGrpSpPr>
        <p:grpSpPr bwMode="auto">
          <a:xfrm>
            <a:off x="7715250" y="4019551"/>
            <a:ext cx="552450" cy="474663"/>
            <a:chOff x="3459" y="3205"/>
            <a:chExt cx="348" cy="299"/>
          </a:xfrm>
        </p:grpSpPr>
        <p:sp>
          <p:nvSpPr>
            <p:cNvPr id="28782" name="AutoShape 27"/>
            <p:cNvSpPr>
              <a:spLocks noChangeArrowheads="1"/>
            </p:cNvSpPr>
            <p:nvPr/>
          </p:nvSpPr>
          <p:spPr bwMode="auto">
            <a:xfrm rot="-144122" flipH="1" flipV="1">
              <a:off x="3459" y="3297"/>
              <a:ext cx="348" cy="207"/>
            </a:xfrm>
            <a:custGeom>
              <a:avLst/>
              <a:gdLst>
                <a:gd name="T0" fmla="*/ 174 w 21600"/>
                <a:gd name="T1" fmla="*/ 0 h 21600"/>
                <a:gd name="T2" fmla="*/ 173 w 21600"/>
                <a:gd name="T3" fmla="*/ 181 h 21600"/>
                <a:gd name="T4" fmla="*/ 174 w 21600"/>
                <a:gd name="T5" fmla="*/ 52 h 21600"/>
                <a:gd name="T6" fmla="*/ 175 w 21600"/>
                <a:gd name="T7" fmla="*/ 181 h 21600"/>
                <a:gd name="T8" fmla="*/ 0 60000 65536"/>
                <a:gd name="T9" fmla="*/ 0 60000 65536"/>
                <a:gd name="T10" fmla="*/ 0 60000 65536"/>
                <a:gd name="T11" fmla="*/ 0 60000 65536"/>
                <a:gd name="T12" fmla="*/ 0 w 21600"/>
                <a:gd name="T13" fmla="*/ 0 h 21600"/>
                <a:gd name="T14" fmla="*/ 21600 w 21600"/>
                <a:gd name="T15" fmla="*/ 21496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0" y="16718"/>
                    <a:pt x="4763" y="21534"/>
                    <a:pt x="10681" y="21599"/>
                  </a:cubicBezTo>
                  <a:lnTo>
                    <a:pt x="10741" y="16169"/>
                  </a:lnTo>
                  <a:close/>
                </a:path>
              </a:pathLst>
            </a:custGeom>
            <a:solidFill>
              <a:schemeClr val="bg1"/>
            </a:solidFill>
            <a:ln w="9525">
              <a:round/>
              <a:headEnd/>
              <a:tailEnd/>
            </a:ln>
            <a:effectLst/>
            <a:scene3d>
              <a:camera prst="legacyObliqueTopRight">
                <a:rot lat="17400000" lon="20999997" rev="0"/>
              </a:camera>
              <a:lightRig rig="legacyFlat3" dir="b"/>
            </a:scene3d>
            <a:sp3d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8940" name="AutoShape 28"/>
            <p:cNvSpPr>
              <a:spLocks noChangeArrowheads="1"/>
            </p:cNvSpPr>
            <p:nvPr/>
          </p:nvSpPr>
          <p:spPr bwMode="auto">
            <a:xfrm flipH="1">
              <a:off x="3564" y="3205"/>
              <a:ext cx="146" cy="225"/>
            </a:xfrm>
            <a:prstGeom prst="can">
              <a:avLst>
                <a:gd name="adj" fmla="val 44877"/>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38941" name="AutoShape 29"/>
          <p:cNvSpPr>
            <a:spLocks noChangeArrowheads="1"/>
          </p:cNvSpPr>
          <p:nvPr/>
        </p:nvSpPr>
        <p:spPr bwMode="auto">
          <a:xfrm rot="5400000" flipV="1">
            <a:off x="6477000" y="762000"/>
            <a:ext cx="76200" cy="2667000"/>
          </a:xfrm>
          <a:prstGeom prst="can">
            <a:avLst>
              <a:gd name="adj" fmla="val 72106"/>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nvGrpSpPr>
          <p:cNvPr id="38942" name="Group 30"/>
          <p:cNvGrpSpPr>
            <a:grpSpLocks/>
          </p:cNvGrpSpPr>
          <p:nvPr/>
        </p:nvGrpSpPr>
        <p:grpSpPr bwMode="auto">
          <a:xfrm>
            <a:off x="4267200" y="1143000"/>
            <a:ext cx="1905000" cy="1905000"/>
            <a:chOff x="1536" y="1296"/>
            <a:chExt cx="1344" cy="1344"/>
          </a:xfrm>
        </p:grpSpPr>
        <p:sp>
          <p:nvSpPr>
            <p:cNvPr id="28743" name="Oval 31"/>
            <p:cNvSpPr>
              <a:spLocks noChangeArrowheads="1"/>
            </p:cNvSpPr>
            <p:nvPr/>
          </p:nvSpPr>
          <p:spPr bwMode="auto">
            <a:xfrm>
              <a:off x="1536" y="1296"/>
              <a:ext cx="1344" cy="1344"/>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44" name="Oval 32"/>
            <p:cNvSpPr>
              <a:spLocks noChangeArrowheads="1"/>
            </p:cNvSpPr>
            <p:nvPr/>
          </p:nvSpPr>
          <p:spPr bwMode="auto">
            <a:xfrm>
              <a:off x="1632" y="1392"/>
              <a:ext cx="1152" cy="1152"/>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45" name="Oval 33"/>
            <p:cNvSpPr>
              <a:spLocks noChangeArrowheads="1"/>
            </p:cNvSpPr>
            <p:nvPr/>
          </p:nvSpPr>
          <p:spPr bwMode="auto">
            <a:xfrm>
              <a:off x="1752" y="1512"/>
              <a:ext cx="912" cy="912"/>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46" name="Oval 34"/>
            <p:cNvSpPr>
              <a:spLocks noChangeArrowheads="1"/>
            </p:cNvSpPr>
            <p:nvPr/>
          </p:nvSpPr>
          <p:spPr bwMode="auto">
            <a:xfrm>
              <a:off x="1860" y="1620"/>
              <a:ext cx="696" cy="696"/>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47" name="Oval 35"/>
            <p:cNvSpPr>
              <a:spLocks noChangeArrowheads="1"/>
            </p:cNvSpPr>
            <p:nvPr/>
          </p:nvSpPr>
          <p:spPr bwMode="auto">
            <a:xfrm>
              <a:off x="1872" y="148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48" name="Oval 36"/>
            <p:cNvSpPr>
              <a:spLocks noChangeArrowheads="1"/>
            </p:cNvSpPr>
            <p:nvPr/>
          </p:nvSpPr>
          <p:spPr bwMode="auto">
            <a:xfrm>
              <a:off x="2016" y="141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49" name="Oval 37"/>
            <p:cNvSpPr>
              <a:spLocks noChangeArrowheads="1"/>
            </p:cNvSpPr>
            <p:nvPr/>
          </p:nvSpPr>
          <p:spPr bwMode="auto">
            <a:xfrm>
              <a:off x="1752" y="159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0" name="Oval 38"/>
            <p:cNvSpPr>
              <a:spLocks noChangeArrowheads="1"/>
            </p:cNvSpPr>
            <p:nvPr/>
          </p:nvSpPr>
          <p:spPr bwMode="auto">
            <a:xfrm>
              <a:off x="1656" y="17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1" name="Oval 39"/>
            <p:cNvSpPr>
              <a:spLocks noChangeArrowheads="1"/>
            </p:cNvSpPr>
            <p:nvPr/>
          </p:nvSpPr>
          <p:spPr bwMode="auto">
            <a:xfrm>
              <a:off x="2160"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2" name="Oval 40"/>
            <p:cNvSpPr>
              <a:spLocks noChangeArrowheads="1"/>
            </p:cNvSpPr>
            <p:nvPr/>
          </p:nvSpPr>
          <p:spPr bwMode="auto">
            <a:xfrm>
              <a:off x="1632"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3" name="Oval 41"/>
            <p:cNvSpPr>
              <a:spLocks noChangeArrowheads="1"/>
            </p:cNvSpPr>
            <p:nvPr/>
          </p:nvSpPr>
          <p:spPr bwMode="auto">
            <a:xfrm>
              <a:off x="2160" y="13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4" name="Oval 42"/>
            <p:cNvSpPr>
              <a:spLocks noChangeArrowheads="1"/>
            </p:cNvSpPr>
            <p:nvPr/>
          </p:nvSpPr>
          <p:spPr bwMode="auto">
            <a:xfrm>
              <a:off x="2676"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5" name="Oval 43"/>
            <p:cNvSpPr>
              <a:spLocks noChangeArrowheads="1"/>
            </p:cNvSpPr>
            <p:nvPr/>
          </p:nvSpPr>
          <p:spPr bwMode="auto">
            <a:xfrm>
              <a:off x="2304" y="141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6" name="Oval 44"/>
            <p:cNvSpPr>
              <a:spLocks noChangeArrowheads="1"/>
            </p:cNvSpPr>
            <p:nvPr/>
          </p:nvSpPr>
          <p:spPr bwMode="auto">
            <a:xfrm>
              <a:off x="2448" y="148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7" name="Oval 45"/>
            <p:cNvSpPr>
              <a:spLocks noChangeArrowheads="1"/>
            </p:cNvSpPr>
            <p:nvPr/>
          </p:nvSpPr>
          <p:spPr bwMode="auto">
            <a:xfrm>
              <a:off x="2556" y="159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8" name="Oval 46"/>
            <p:cNvSpPr>
              <a:spLocks noChangeArrowheads="1"/>
            </p:cNvSpPr>
            <p:nvPr/>
          </p:nvSpPr>
          <p:spPr bwMode="auto">
            <a:xfrm>
              <a:off x="2652" y="17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59" name="Oval 47"/>
            <p:cNvSpPr>
              <a:spLocks noChangeArrowheads="1"/>
            </p:cNvSpPr>
            <p:nvPr/>
          </p:nvSpPr>
          <p:spPr bwMode="auto">
            <a:xfrm>
              <a:off x="1668" y="20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0" name="Oval 48"/>
            <p:cNvSpPr>
              <a:spLocks noChangeArrowheads="1"/>
            </p:cNvSpPr>
            <p:nvPr/>
          </p:nvSpPr>
          <p:spPr bwMode="auto">
            <a:xfrm>
              <a:off x="2160" y="243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1" name="Oval 49"/>
            <p:cNvSpPr>
              <a:spLocks noChangeArrowheads="1"/>
            </p:cNvSpPr>
            <p:nvPr/>
          </p:nvSpPr>
          <p:spPr bwMode="auto">
            <a:xfrm>
              <a:off x="2652" y="20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2" name="Oval 50"/>
            <p:cNvSpPr>
              <a:spLocks noChangeArrowheads="1"/>
            </p:cNvSpPr>
            <p:nvPr/>
          </p:nvSpPr>
          <p:spPr bwMode="auto">
            <a:xfrm>
              <a:off x="2580"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3" name="Oval 51"/>
            <p:cNvSpPr>
              <a:spLocks noChangeArrowheads="1"/>
            </p:cNvSpPr>
            <p:nvPr/>
          </p:nvSpPr>
          <p:spPr bwMode="auto">
            <a:xfrm>
              <a:off x="2484" y="232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4" name="Oval 52"/>
            <p:cNvSpPr>
              <a:spLocks noChangeArrowheads="1"/>
            </p:cNvSpPr>
            <p:nvPr/>
          </p:nvSpPr>
          <p:spPr bwMode="auto">
            <a:xfrm>
              <a:off x="2328" y="241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5" name="Oval 53"/>
            <p:cNvSpPr>
              <a:spLocks noChangeArrowheads="1"/>
            </p:cNvSpPr>
            <p:nvPr/>
          </p:nvSpPr>
          <p:spPr bwMode="auto">
            <a:xfrm>
              <a:off x="1848" y="232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6" name="Oval 54"/>
            <p:cNvSpPr>
              <a:spLocks noChangeArrowheads="1"/>
            </p:cNvSpPr>
            <p:nvPr/>
          </p:nvSpPr>
          <p:spPr bwMode="auto">
            <a:xfrm>
              <a:off x="1992" y="241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7" name="Oval 55"/>
            <p:cNvSpPr>
              <a:spLocks noChangeArrowheads="1"/>
            </p:cNvSpPr>
            <p:nvPr/>
          </p:nvSpPr>
          <p:spPr bwMode="auto">
            <a:xfrm>
              <a:off x="1728"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8" name="Oval 56"/>
            <p:cNvSpPr>
              <a:spLocks noChangeArrowheads="1"/>
            </p:cNvSpPr>
            <p:nvPr/>
          </p:nvSpPr>
          <p:spPr bwMode="auto">
            <a:xfrm>
              <a:off x="1980" y="1740"/>
              <a:ext cx="456" cy="456"/>
            </a:xfrm>
            <a:prstGeom prst="ellipse">
              <a:avLst/>
            </a:prstGeom>
            <a:solidFill>
              <a:srgbClr val="CCFFFF"/>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69" name="Oval 57"/>
            <p:cNvSpPr>
              <a:spLocks noChangeArrowheads="1"/>
            </p:cNvSpPr>
            <p:nvPr/>
          </p:nvSpPr>
          <p:spPr bwMode="auto">
            <a:xfrm>
              <a:off x="2160" y="163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0" name="Oval 58"/>
            <p:cNvSpPr>
              <a:spLocks noChangeArrowheads="1"/>
            </p:cNvSpPr>
            <p:nvPr/>
          </p:nvSpPr>
          <p:spPr bwMode="auto">
            <a:xfrm>
              <a:off x="2448"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1" name="Oval 59"/>
            <p:cNvSpPr>
              <a:spLocks noChangeArrowheads="1"/>
            </p:cNvSpPr>
            <p:nvPr/>
          </p:nvSpPr>
          <p:spPr bwMode="auto">
            <a:xfrm>
              <a:off x="2160"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2" name="Oval 60"/>
            <p:cNvSpPr>
              <a:spLocks noChangeArrowheads="1"/>
            </p:cNvSpPr>
            <p:nvPr/>
          </p:nvSpPr>
          <p:spPr bwMode="auto">
            <a:xfrm>
              <a:off x="1872"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3" name="Oval 61"/>
            <p:cNvSpPr>
              <a:spLocks noChangeArrowheads="1"/>
            </p:cNvSpPr>
            <p:nvPr/>
          </p:nvSpPr>
          <p:spPr bwMode="auto">
            <a:xfrm>
              <a:off x="1920" y="17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4" name="Oval 62"/>
            <p:cNvSpPr>
              <a:spLocks noChangeArrowheads="1"/>
            </p:cNvSpPr>
            <p:nvPr/>
          </p:nvSpPr>
          <p:spPr bwMode="auto">
            <a:xfrm>
              <a:off x="2016" y="168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5" name="Oval 63"/>
            <p:cNvSpPr>
              <a:spLocks noChangeArrowheads="1"/>
            </p:cNvSpPr>
            <p:nvPr/>
          </p:nvSpPr>
          <p:spPr bwMode="auto">
            <a:xfrm>
              <a:off x="2292" y="168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6" name="Oval 64"/>
            <p:cNvSpPr>
              <a:spLocks noChangeArrowheads="1"/>
            </p:cNvSpPr>
            <p:nvPr/>
          </p:nvSpPr>
          <p:spPr bwMode="auto">
            <a:xfrm>
              <a:off x="2400" y="17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7" name="Oval 65"/>
            <p:cNvSpPr>
              <a:spLocks noChangeArrowheads="1"/>
            </p:cNvSpPr>
            <p:nvPr/>
          </p:nvSpPr>
          <p:spPr bwMode="auto">
            <a:xfrm>
              <a:off x="2016" y="216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8" name="Oval 66"/>
            <p:cNvSpPr>
              <a:spLocks noChangeArrowheads="1"/>
            </p:cNvSpPr>
            <p:nvPr/>
          </p:nvSpPr>
          <p:spPr bwMode="auto">
            <a:xfrm>
              <a:off x="1908" y="20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79" name="Oval 67"/>
            <p:cNvSpPr>
              <a:spLocks noChangeArrowheads="1"/>
            </p:cNvSpPr>
            <p:nvPr/>
          </p:nvSpPr>
          <p:spPr bwMode="auto">
            <a:xfrm>
              <a:off x="2400" y="20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80" name="Oval 68"/>
            <p:cNvSpPr>
              <a:spLocks noChangeArrowheads="1"/>
            </p:cNvSpPr>
            <p:nvPr/>
          </p:nvSpPr>
          <p:spPr bwMode="auto">
            <a:xfrm>
              <a:off x="2304" y="216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81" name="Oval 69"/>
            <p:cNvSpPr>
              <a:spLocks noChangeArrowheads="1"/>
            </p:cNvSpPr>
            <p:nvPr/>
          </p:nvSpPr>
          <p:spPr bwMode="auto">
            <a:xfrm>
              <a:off x="2160" y="1920"/>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cs typeface="Times New Roman" panose="02020603050405020304" pitchFamily="18" charset="0"/>
              </a:endParaRPr>
            </a:p>
          </p:txBody>
        </p:sp>
      </p:grpSp>
      <p:sp>
        <p:nvSpPr>
          <p:cNvPr id="28699" name="Text Box 70"/>
          <p:cNvSpPr txBox="1">
            <a:spLocks noChangeArrowheads="1"/>
          </p:cNvSpPr>
          <p:nvPr/>
        </p:nvSpPr>
        <p:spPr bwMode="auto">
          <a:xfrm>
            <a:off x="5715000" y="3581400"/>
            <a:ext cx="312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cs typeface="Times New Roman" panose="02020603050405020304" pitchFamily="18" charset="0"/>
              </a:rPr>
              <a:t>K</a:t>
            </a:r>
          </a:p>
        </p:txBody>
      </p:sp>
      <p:sp>
        <p:nvSpPr>
          <p:cNvPr id="38983" name="AutoShape 71"/>
          <p:cNvSpPr>
            <a:spLocks noChangeArrowheads="1"/>
          </p:cNvSpPr>
          <p:nvPr/>
        </p:nvSpPr>
        <p:spPr bwMode="auto">
          <a:xfrm flipH="1">
            <a:off x="7943851" y="2114550"/>
            <a:ext cx="93663" cy="1968500"/>
          </a:xfrm>
          <a:prstGeom prst="can">
            <a:avLst>
              <a:gd name="adj" fmla="val 109463"/>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nvGrpSpPr>
          <p:cNvPr id="28701" name="Group 72"/>
          <p:cNvGrpSpPr>
            <a:grpSpLocks/>
          </p:cNvGrpSpPr>
          <p:nvPr/>
        </p:nvGrpSpPr>
        <p:grpSpPr bwMode="auto">
          <a:xfrm>
            <a:off x="7848600" y="1962150"/>
            <a:ext cx="304800" cy="247650"/>
            <a:chOff x="3552" y="1236"/>
            <a:chExt cx="164" cy="144"/>
          </a:xfrm>
        </p:grpSpPr>
        <p:sp>
          <p:nvSpPr>
            <p:cNvPr id="28741" name="AutoShape 73"/>
            <p:cNvSpPr>
              <a:spLocks noChangeArrowheads="1"/>
            </p:cNvSpPr>
            <p:nvPr/>
          </p:nvSpPr>
          <p:spPr bwMode="auto">
            <a:xfrm>
              <a:off x="3552" y="1236"/>
              <a:ext cx="164" cy="144"/>
            </a:xfrm>
            <a:prstGeom prst="cube">
              <a:avLst>
                <a:gd name="adj" fmla="val 25000"/>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42" name="Oval 74"/>
            <p:cNvSpPr>
              <a:spLocks noChangeArrowheads="1"/>
            </p:cNvSpPr>
            <p:nvPr/>
          </p:nvSpPr>
          <p:spPr bwMode="auto">
            <a:xfrm>
              <a:off x="3596" y="1296"/>
              <a:ext cx="48" cy="48"/>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8987" name="AutoShape 75"/>
          <p:cNvSpPr>
            <a:spLocks noChangeArrowheads="1"/>
          </p:cNvSpPr>
          <p:nvPr/>
        </p:nvSpPr>
        <p:spPr bwMode="auto">
          <a:xfrm rot="5400000" flipV="1">
            <a:off x="8420100" y="1714500"/>
            <a:ext cx="76200" cy="762000"/>
          </a:xfrm>
          <a:prstGeom prst="can">
            <a:avLst>
              <a:gd name="adj" fmla="val 20602"/>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8988" name="AutoShape 76"/>
          <p:cNvSpPr>
            <a:spLocks noChangeArrowheads="1"/>
          </p:cNvSpPr>
          <p:nvPr/>
        </p:nvSpPr>
        <p:spPr bwMode="auto">
          <a:xfrm flipH="1">
            <a:off x="7943850" y="1181100"/>
            <a:ext cx="95250" cy="838200"/>
          </a:xfrm>
          <a:prstGeom prst="can">
            <a:avLst>
              <a:gd name="adj" fmla="val 45833"/>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8704" name="Freeform 77"/>
          <p:cNvSpPr>
            <a:spLocks/>
          </p:cNvSpPr>
          <p:nvPr/>
        </p:nvSpPr>
        <p:spPr bwMode="auto">
          <a:xfrm>
            <a:off x="4051300" y="2876550"/>
            <a:ext cx="609600" cy="1295400"/>
          </a:xfrm>
          <a:custGeom>
            <a:avLst/>
            <a:gdLst>
              <a:gd name="T0" fmla="*/ 139700 w 384"/>
              <a:gd name="T1" fmla="*/ 1295400 h 816"/>
              <a:gd name="T2" fmla="*/ 139700 w 384"/>
              <a:gd name="T3" fmla="*/ 1143000 h 816"/>
              <a:gd name="T4" fmla="*/ 63500 w 384"/>
              <a:gd name="T5" fmla="*/ 685800 h 816"/>
              <a:gd name="T6" fmla="*/ 520700 w 384"/>
              <a:gd name="T7" fmla="*/ 228600 h 816"/>
              <a:gd name="T8" fmla="*/ 596900 w 384"/>
              <a:gd name="T9" fmla="*/ 0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816">
                <a:moveTo>
                  <a:pt x="88" y="816"/>
                </a:moveTo>
                <a:cubicBezTo>
                  <a:pt x="92" y="800"/>
                  <a:pt x="96" y="784"/>
                  <a:pt x="88" y="720"/>
                </a:cubicBezTo>
                <a:cubicBezTo>
                  <a:pt x="80" y="656"/>
                  <a:pt x="0" y="528"/>
                  <a:pt x="40" y="432"/>
                </a:cubicBezTo>
                <a:cubicBezTo>
                  <a:pt x="80" y="336"/>
                  <a:pt x="272" y="216"/>
                  <a:pt x="328" y="144"/>
                </a:cubicBezTo>
                <a:cubicBezTo>
                  <a:pt x="384" y="72"/>
                  <a:pt x="380" y="36"/>
                  <a:pt x="376" y="0"/>
                </a:cubicBezTo>
              </a:path>
            </a:pathLst>
          </a:custGeom>
          <a:noFill/>
          <a:ln w="19050" cmpd="sng">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5" name="Freeform 78"/>
          <p:cNvSpPr>
            <a:spLocks/>
          </p:cNvSpPr>
          <p:nvPr/>
        </p:nvSpPr>
        <p:spPr bwMode="auto">
          <a:xfrm>
            <a:off x="5848350" y="2819400"/>
            <a:ext cx="488950" cy="1352550"/>
          </a:xfrm>
          <a:custGeom>
            <a:avLst/>
            <a:gdLst>
              <a:gd name="T0" fmla="*/ 0 w 308"/>
              <a:gd name="T1" fmla="*/ 0 h 852"/>
              <a:gd name="T2" fmla="*/ 171450 w 308"/>
              <a:gd name="T3" fmla="*/ 304800 h 852"/>
              <a:gd name="T4" fmla="*/ 438150 w 308"/>
              <a:gd name="T5" fmla="*/ 590550 h 852"/>
              <a:gd name="T6" fmla="*/ 476250 w 308"/>
              <a:gd name="T7" fmla="*/ 914400 h 852"/>
              <a:gd name="T8" fmla="*/ 361950 w 308"/>
              <a:gd name="T9" fmla="*/ 1352550 h 8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 h="852">
                <a:moveTo>
                  <a:pt x="0" y="0"/>
                </a:moveTo>
                <a:cubicBezTo>
                  <a:pt x="20" y="32"/>
                  <a:pt x="62" y="130"/>
                  <a:pt x="108" y="192"/>
                </a:cubicBezTo>
                <a:cubicBezTo>
                  <a:pt x="154" y="254"/>
                  <a:pt x="244" y="308"/>
                  <a:pt x="276" y="372"/>
                </a:cubicBezTo>
                <a:cubicBezTo>
                  <a:pt x="308" y="436"/>
                  <a:pt x="308" y="496"/>
                  <a:pt x="300" y="576"/>
                </a:cubicBezTo>
                <a:cubicBezTo>
                  <a:pt x="292" y="656"/>
                  <a:pt x="243" y="795"/>
                  <a:pt x="228" y="852"/>
                </a:cubicBezTo>
              </a:path>
            </a:pathLst>
          </a:custGeom>
          <a:noFill/>
          <a:ln w="19050" cmpd="sng">
            <a:solidFill>
              <a:srgbClr val="00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8991" name="Group 79"/>
          <p:cNvGrpSpPr>
            <a:grpSpLocks/>
          </p:cNvGrpSpPr>
          <p:nvPr/>
        </p:nvGrpSpPr>
        <p:grpSpPr bwMode="auto">
          <a:xfrm>
            <a:off x="3602038" y="755650"/>
            <a:ext cx="1179512" cy="717550"/>
            <a:chOff x="336" y="476"/>
            <a:chExt cx="743" cy="452"/>
          </a:xfrm>
        </p:grpSpPr>
        <p:grpSp>
          <p:nvGrpSpPr>
            <p:cNvPr id="28728" name="Group 80"/>
            <p:cNvGrpSpPr>
              <a:grpSpLocks/>
            </p:cNvGrpSpPr>
            <p:nvPr/>
          </p:nvGrpSpPr>
          <p:grpSpPr bwMode="auto">
            <a:xfrm>
              <a:off x="336" y="476"/>
              <a:ext cx="526" cy="310"/>
              <a:chOff x="912" y="476"/>
              <a:chExt cx="526" cy="310"/>
            </a:xfrm>
          </p:grpSpPr>
          <p:grpSp>
            <p:nvGrpSpPr>
              <p:cNvPr id="28730" name="Group 81"/>
              <p:cNvGrpSpPr>
                <a:grpSpLocks/>
              </p:cNvGrpSpPr>
              <p:nvPr/>
            </p:nvGrpSpPr>
            <p:grpSpPr bwMode="auto">
              <a:xfrm rot="3890419" flipH="1">
                <a:off x="1081" y="429"/>
                <a:ext cx="310" cy="404"/>
                <a:chOff x="4080" y="1349"/>
                <a:chExt cx="848" cy="1029"/>
              </a:xfrm>
            </p:grpSpPr>
            <p:sp>
              <p:nvSpPr>
                <p:cNvPr id="28732" name="Freeform 82"/>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3175" cmpd="sng">
                  <a:solidFill>
                    <a:srgbClr val="000000"/>
                  </a:solidFill>
                  <a:prstDash val="solid"/>
                  <a:round/>
                  <a:headEnd/>
                  <a:tailEnd/>
                </a:ln>
              </p:spPr>
              <p:txBody>
                <a:bodyPr/>
                <a:lstStyle/>
                <a:p>
                  <a:endParaRPr lang="en-US"/>
                </a:p>
              </p:txBody>
            </p:sp>
            <p:grpSp>
              <p:nvGrpSpPr>
                <p:cNvPr id="28733" name="Group 83"/>
                <p:cNvGrpSpPr>
                  <a:grpSpLocks/>
                </p:cNvGrpSpPr>
                <p:nvPr/>
              </p:nvGrpSpPr>
              <p:grpSpPr bwMode="auto">
                <a:xfrm>
                  <a:off x="4080" y="1349"/>
                  <a:ext cx="848" cy="1029"/>
                  <a:chOff x="4080" y="1349"/>
                  <a:chExt cx="848" cy="1029"/>
                </a:xfrm>
              </p:grpSpPr>
              <p:sp>
                <p:nvSpPr>
                  <p:cNvPr id="28734" name="Freeform 84"/>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3175" cmpd="sng">
                    <a:solidFill>
                      <a:srgbClr val="000000"/>
                    </a:solidFill>
                    <a:prstDash val="solid"/>
                    <a:round/>
                    <a:headEnd/>
                    <a:tailEnd/>
                  </a:ln>
                </p:spPr>
                <p:txBody>
                  <a:bodyPr/>
                  <a:lstStyle/>
                  <a:p>
                    <a:endParaRPr lang="en-US"/>
                  </a:p>
                </p:txBody>
              </p:sp>
              <p:sp>
                <p:nvSpPr>
                  <p:cNvPr id="28735" name="Freeform 85"/>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6" name="Freeform 86"/>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336">
                        <a:moveTo>
                          <a:pt x="9" y="0"/>
                        </a:moveTo>
                        <a:lnTo>
                          <a:pt x="20" y="52"/>
                        </a:lnTo>
                        <a:lnTo>
                          <a:pt x="1" y="241"/>
                        </a:lnTo>
                        <a:lnTo>
                          <a:pt x="0" y="33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7" name="Freeform 87"/>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8" name="Freeform 88"/>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93">
                        <a:moveTo>
                          <a:pt x="0" y="0"/>
                        </a:moveTo>
                        <a:lnTo>
                          <a:pt x="0" y="32"/>
                        </a:lnTo>
                        <a:lnTo>
                          <a:pt x="6" y="57"/>
                        </a:lnTo>
                        <a:lnTo>
                          <a:pt x="25" y="82"/>
                        </a:lnTo>
                        <a:lnTo>
                          <a:pt x="50" y="93"/>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9" name="Freeform 89"/>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82">
                        <a:moveTo>
                          <a:pt x="0" y="0"/>
                        </a:moveTo>
                        <a:lnTo>
                          <a:pt x="0" y="21"/>
                        </a:lnTo>
                        <a:lnTo>
                          <a:pt x="8" y="43"/>
                        </a:lnTo>
                        <a:lnTo>
                          <a:pt x="35" y="67"/>
                        </a:lnTo>
                        <a:lnTo>
                          <a:pt x="55" y="78"/>
                        </a:lnTo>
                        <a:lnTo>
                          <a:pt x="80" y="82"/>
                        </a:lnTo>
                        <a:lnTo>
                          <a:pt x="105" y="82"/>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0" name="Line 90"/>
                  <p:cNvSpPr>
                    <a:spLocks noChangeShapeType="1"/>
                  </p:cNvSpPr>
                  <p:nvPr/>
                </p:nvSpPr>
                <p:spPr bwMode="auto">
                  <a:xfrm>
                    <a:off x="4302" y="1716"/>
                    <a:ext cx="16" cy="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8731" name="Freeform 91"/>
              <p:cNvSpPr>
                <a:spLocks/>
              </p:cNvSpPr>
              <p:nvPr/>
            </p:nvSpPr>
            <p:spPr bwMode="auto">
              <a:xfrm rot="11298895" flipH="1">
                <a:off x="912" y="507"/>
                <a:ext cx="192" cy="210"/>
              </a:xfrm>
              <a:custGeom>
                <a:avLst/>
                <a:gdLst>
                  <a:gd name="T0" fmla="*/ 192 w 1112"/>
                  <a:gd name="T1" fmla="*/ 27 h 1094"/>
                  <a:gd name="T2" fmla="*/ 182 w 1112"/>
                  <a:gd name="T3" fmla="*/ 52 h 1094"/>
                  <a:gd name="T4" fmla="*/ 176 w 1112"/>
                  <a:gd name="T5" fmla="*/ 72 h 1094"/>
                  <a:gd name="T6" fmla="*/ 168 w 1112"/>
                  <a:gd name="T7" fmla="*/ 91 h 1094"/>
                  <a:gd name="T8" fmla="*/ 163 w 1112"/>
                  <a:gd name="T9" fmla="*/ 113 h 1094"/>
                  <a:gd name="T10" fmla="*/ 160 w 1112"/>
                  <a:gd name="T11" fmla="*/ 135 h 1094"/>
                  <a:gd name="T12" fmla="*/ 156 w 1112"/>
                  <a:gd name="T13" fmla="*/ 156 h 1094"/>
                  <a:gd name="T14" fmla="*/ 156 w 1112"/>
                  <a:gd name="T15" fmla="*/ 176 h 1094"/>
                  <a:gd name="T16" fmla="*/ 156 w 1112"/>
                  <a:gd name="T17" fmla="*/ 192 h 1094"/>
                  <a:gd name="T18" fmla="*/ 156 w 1112"/>
                  <a:gd name="T19" fmla="*/ 199 h 1094"/>
                  <a:gd name="T20" fmla="*/ 42 w 1112"/>
                  <a:gd name="T21" fmla="*/ 210 h 1094"/>
                  <a:gd name="T22" fmla="*/ 22 w 1112"/>
                  <a:gd name="T23" fmla="*/ 86 h 1094"/>
                  <a:gd name="T24" fmla="*/ 5 w 1112"/>
                  <a:gd name="T25" fmla="*/ 12 h 1094"/>
                  <a:gd name="T26" fmla="*/ 0 w 1112"/>
                  <a:gd name="T27" fmla="*/ 0 h 1094"/>
                  <a:gd name="T28" fmla="*/ 73 w 1112"/>
                  <a:gd name="T29" fmla="*/ 14 h 1094"/>
                  <a:gd name="T30" fmla="*/ 132 w 1112"/>
                  <a:gd name="T31" fmla="*/ 20 h 1094"/>
                  <a:gd name="T32" fmla="*/ 171 w 1112"/>
                  <a:gd name="T33" fmla="*/ 20 h 1094"/>
                  <a:gd name="T34" fmla="*/ 192 w 1112"/>
                  <a:gd name="T35" fmla="*/ 27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3175" cmpd="sng">
                <a:solidFill>
                  <a:srgbClr val="000000"/>
                </a:solidFill>
                <a:prstDash val="solid"/>
                <a:round/>
                <a:headEnd/>
                <a:tailEnd/>
              </a:ln>
            </p:spPr>
            <p:txBody>
              <a:bodyPr/>
              <a:lstStyle/>
              <a:p>
                <a:endParaRPr lang="en-US"/>
              </a:p>
            </p:txBody>
          </p:sp>
        </p:grpSp>
        <p:sp>
          <p:nvSpPr>
            <p:cNvPr id="28729" name="Freeform 92"/>
            <p:cNvSpPr>
              <a:spLocks/>
            </p:cNvSpPr>
            <p:nvPr/>
          </p:nvSpPr>
          <p:spPr bwMode="auto">
            <a:xfrm>
              <a:off x="792" y="588"/>
              <a:ext cx="287" cy="340"/>
            </a:xfrm>
            <a:custGeom>
              <a:avLst/>
              <a:gdLst>
                <a:gd name="T0" fmla="*/ 9 w 287"/>
                <a:gd name="T1" fmla="*/ 85 h 340"/>
                <a:gd name="T2" fmla="*/ 139 w 287"/>
                <a:gd name="T3" fmla="*/ 0 h 340"/>
                <a:gd name="T4" fmla="*/ 287 w 287"/>
                <a:gd name="T5" fmla="*/ 340 h 340"/>
                <a:gd name="T6" fmla="*/ 97 w 287"/>
                <a:gd name="T7" fmla="*/ 256 h 340"/>
                <a:gd name="T8" fmla="*/ 0 w 287"/>
                <a:gd name="T9" fmla="*/ 153 h 340"/>
                <a:gd name="T10" fmla="*/ 37 w 287"/>
                <a:gd name="T11" fmla="*/ 136 h 340"/>
                <a:gd name="T12" fmla="*/ 71 w 287"/>
                <a:gd name="T13" fmla="*/ 130 h 340"/>
                <a:gd name="T14" fmla="*/ 74 w 287"/>
                <a:gd name="T15" fmla="*/ 102 h 340"/>
                <a:gd name="T16" fmla="*/ 9 w 287"/>
                <a:gd name="T17" fmla="*/ 85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7" h="340">
                  <a:moveTo>
                    <a:pt x="9" y="85"/>
                  </a:moveTo>
                  <a:lnTo>
                    <a:pt x="139" y="0"/>
                  </a:lnTo>
                  <a:lnTo>
                    <a:pt x="287" y="340"/>
                  </a:lnTo>
                  <a:lnTo>
                    <a:pt x="97" y="256"/>
                  </a:lnTo>
                  <a:lnTo>
                    <a:pt x="0" y="153"/>
                  </a:lnTo>
                  <a:lnTo>
                    <a:pt x="37" y="136"/>
                  </a:lnTo>
                  <a:lnTo>
                    <a:pt x="71" y="130"/>
                  </a:lnTo>
                  <a:lnTo>
                    <a:pt x="74" y="102"/>
                  </a:lnTo>
                  <a:lnTo>
                    <a:pt x="9" y="85"/>
                  </a:lnTo>
                  <a:close/>
                </a:path>
              </a:pathLst>
            </a:custGeom>
            <a:solidFill>
              <a:srgbClr val="C0C0C0">
                <a:alpha val="7294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9005" name="Freeform 93"/>
          <p:cNvSpPr>
            <a:spLocks/>
          </p:cNvSpPr>
          <p:nvPr/>
        </p:nvSpPr>
        <p:spPr bwMode="auto">
          <a:xfrm>
            <a:off x="4324350" y="914400"/>
            <a:ext cx="552450" cy="539750"/>
          </a:xfrm>
          <a:custGeom>
            <a:avLst/>
            <a:gdLst>
              <a:gd name="T0" fmla="*/ 14288 w 348"/>
              <a:gd name="T1" fmla="*/ 134938 h 340"/>
              <a:gd name="T2" fmla="*/ 220663 w 348"/>
              <a:gd name="T3" fmla="*/ 0 h 340"/>
              <a:gd name="T4" fmla="*/ 285750 w 348"/>
              <a:gd name="T5" fmla="*/ 209550 h 340"/>
              <a:gd name="T6" fmla="*/ 342900 w 348"/>
              <a:gd name="T7" fmla="*/ 323850 h 340"/>
              <a:gd name="T8" fmla="*/ 419100 w 348"/>
              <a:gd name="T9" fmla="*/ 361950 h 340"/>
              <a:gd name="T10" fmla="*/ 552450 w 348"/>
              <a:gd name="T11" fmla="*/ 438150 h 340"/>
              <a:gd name="T12" fmla="*/ 455613 w 348"/>
              <a:gd name="T13" fmla="*/ 539750 h 340"/>
              <a:gd name="T14" fmla="*/ 171450 w 348"/>
              <a:gd name="T15" fmla="*/ 441325 h 340"/>
              <a:gd name="T16" fmla="*/ 0 w 348"/>
              <a:gd name="T17" fmla="*/ 242888 h 340"/>
              <a:gd name="T18" fmla="*/ 58738 w 348"/>
              <a:gd name="T19" fmla="*/ 215900 h 340"/>
              <a:gd name="T20" fmla="*/ 112713 w 348"/>
              <a:gd name="T21" fmla="*/ 206375 h 340"/>
              <a:gd name="T22" fmla="*/ 117475 w 348"/>
              <a:gd name="T23" fmla="*/ 161925 h 340"/>
              <a:gd name="T24" fmla="*/ 14288 w 348"/>
              <a:gd name="T25" fmla="*/ 134938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8" h="340">
                <a:moveTo>
                  <a:pt x="9" y="85"/>
                </a:moveTo>
                <a:lnTo>
                  <a:pt x="139" y="0"/>
                </a:lnTo>
                <a:lnTo>
                  <a:pt x="180" y="132"/>
                </a:lnTo>
                <a:lnTo>
                  <a:pt x="216" y="204"/>
                </a:lnTo>
                <a:lnTo>
                  <a:pt x="264" y="228"/>
                </a:lnTo>
                <a:lnTo>
                  <a:pt x="348" y="276"/>
                </a:lnTo>
                <a:lnTo>
                  <a:pt x="287" y="340"/>
                </a:lnTo>
                <a:lnTo>
                  <a:pt x="108" y="278"/>
                </a:lnTo>
                <a:lnTo>
                  <a:pt x="0" y="153"/>
                </a:lnTo>
                <a:lnTo>
                  <a:pt x="37" y="136"/>
                </a:lnTo>
                <a:lnTo>
                  <a:pt x="71" y="130"/>
                </a:lnTo>
                <a:lnTo>
                  <a:pt x="74" y="102"/>
                </a:lnTo>
                <a:lnTo>
                  <a:pt x="9" y="85"/>
                </a:lnTo>
                <a:close/>
              </a:path>
            </a:pathLst>
          </a:custGeom>
          <a:solidFill>
            <a:srgbClr val="C0C0C0">
              <a:alpha val="7294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8" name="Oval 94"/>
          <p:cNvSpPr>
            <a:spLocks noChangeArrowheads="1"/>
          </p:cNvSpPr>
          <p:nvPr/>
        </p:nvSpPr>
        <p:spPr bwMode="auto">
          <a:xfrm>
            <a:off x="7943850" y="2076450"/>
            <a:ext cx="76200" cy="76200"/>
          </a:xfrm>
          <a:prstGeom prst="ellipse">
            <a:avLst/>
          </a:pr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709" name="Rectangle 95"/>
          <p:cNvSpPr>
            <a:spLocks noChangeArrowheads="1"/>
          </p:cNvSpPr>
          <p:nvPr/>
        </p:nvSpPr>
        <p:spPr bwMode="auto">
          <a:xfrm>
            <a:off x="1714500" y="171450"/>
            <a:ext cx="8763000" cy="6477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39008" name="Group 96"/>
          <p:cNvGrpSpPr>
            <a:grpSpLocks/>
          </p:cNvGrpSpPr>
          <p:nvPr/>
        </p:nvGrpSpPr>
        <p:grpSpPr bwMode="auto">
          <a:xfrm>
            <a:off x="3621088" y="1371600"/>
            <a:ext cx="1179512" cy="717550"/>
            <a:chOff x="336" y="476"/>
            <a:chExt cx="743" cy="452"/>
          </a:xfrm>
        </p:grpSpPr>
        <p:grpSp>
          <p:nvGrpSpPr>
            <p:cNvPr id="28715" name="Group 97"/>
            <p:cNvGrpSpPr>
              <a:grpSpLocks/>
            </p:cNvGrpSpPr>
            <p:nvPr/>
          </p:nvGrpSpPr>
          <p:grpSpPr bwMode="auto">
            <a:xfrm>
              <a:off x="336" y="476"/>
              <a:ext cx="526" cy="310"/>
              <a:chOff x="912" y="476"/>
              <a:chExt cx="526" cy="310"/>
            </a:xfrm>
          </p:grpSpPr>
          <p:grpSp>
            <p:nvGrpSpPr>
              <p:cNvPr id="28717" name="Group 98"/>
              <p:cNvGrpSpPr>
                <a:grpSpLocks/>
              </p:cNvGrpSpPr>
              <p:nvPr/>
            </p:nvGrpSpPr>
            <p:grpSpPr bwMode="auto">
              <a:xfrm rot="3890419" flipH="1">
                <a:off x="1081" y="429"/>
                <a:ext cx="310" cy="404"/>
                <a:chOff x="4080" y="1349"/>
                <a:chExt cx="848" cy="1029"/>
              </a:xfrm>
            </p:grpSpPr>
            <p:sp>
              <p:nvSpPr>
                <p:cNvPr id="28719" name="Freeform 99"/>
                <p:cNvSpPr>
                  <a:spLocks/>
                </p:cNvSpPr>
                <p:nvPr/>
              </p:nvSpPr>
              <p:spPr bwMode="auto">
                <a:xfrm>
                  <a:off x="4143" y="1444"/>
                  <a:ext cx="390" cy="173"/>
                </a:xfrm>
                <a:custGeom>
                  <a:avLst/>
                  <a:gdLst>
                    <a:gd name="T0" fmla="*/ 19 w 779"/>
                    <a:gd name="T1" fmla="*/ 84 h 347"/>
                    <a:gd name="T2" fmla="*/ 0 w 779"/>
                    <a:gd name="T3" fmla="*/ 126 h 347"/>
                    <a:gd name="T4" fmla="*/ 9 w 779"/>
                    <a:gd name="T5" fmla="*/ 159 h 347"/>
                    <a:gd name="T6" fmla="*/ 42 w 779"/>
                    <a:gd name="T7" fmla="*/ 173 h 347"/>
                    <a:gd name="T8" fmla="*/ 79 w 779"/>
                    <a:gd name="T9" fmla="*/ 173 h 347"/>
                    <a:gd name="T10" fmla="*/ 99 w 779"/>
                    <a:gd name="T11" fmla="*/ 169 h 347"/>
                    <a:gd name="T12" fmla="*/ 117 w 779"/>
                    <a:gd name="T13" fmla="*/ 166 h 347"/>
                    <a:gd name="T14" fmla="*/ 141 w 779"/>
                    <a:gd name="T15" fmla="*/ 159 h 347"/>
                    <a:gd name="T16" fmla="*/ 164 w 779"/>
                    <a:gd name="T17" fmla="*/ 161 h 347"/>
                    <a:gd name="T18" fmla="*/ 188 w 779"/>
                    <a:gd name="T19" fmla="*/ 164 h 347"/>
                    <a:gd name="T20" fmla="*/ 215 w 779"/>
                    <a:gd name="T21" fmla="*/ 167 h 347"/>
                    <a:gd name="T22" fmla="*/ 239 w 779"/>
                    <a:gd name="T23" fmla="*/ 162 h 347"/>
                    <a:gd name="T24" fmla="*/ 260 w 779"/>
                    <a:gd name="T25" fmla="*/ 156 h 347"/>
                    <a:gd name="T26" fmla="*/ 277 w 779"/>
                    <a:gd name="T27" fmla="*/ 149 h 347"/>
                    <a:gd name="T28" fmla="*/ 292 w 779"/>
                    <a:gd name="T29" fmla="*/ 150 h 347"/>
                    <a:gd name="T30" fmla="*/ 310 w 779"/>
                    <a:gd name="T31" fmla="*/ 155 h 347"/>
                    <a:gd name="T32" fmla="*/ 327 w 779"/>
                    <a:gd name="T33" fmla="*/ 159 h 347"/>
                    <a:gd name="T34" fmla="*/ 339 w 779"/>
                    <a:gd name="T35" fmla="*/ 162 h 347"/>
                    <a:gd name="T36" fmla="*/ 357 w 779"/>
                    <a:gd name="T37" fmla="*/ 164 h 347"/>
                    <a:gd name="T38" fmla="*/ 390 w 779"/>
                    <a:gd name="T39" fmla="*/ 159 h 347"/>
                    <a:gd name="T40" fmla="*/ 375 w 779"/>
                    <a:gd name="T41" fmla="*/ 0 h 347"/>
                    <a:gd name="T42" fmla="*/ 19 w 779"/>
                    <a:gd name="T43" fmla="*/ 84 h 3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79" h="347">
                      <a:moveTo>
                        <a:pt x="37" y="169"/>
                      </a:moveTo>
                      <a:lnTo>
                        <a:pt x="0" y="253"/>
                      </a:lnTo>
                      <a:lnTo>
                        <a:pt x="18" y="319"/>
                      </a:lnTo>
                      <a:lnTo>
                        <a:pt x="84" y="347"/>
                      </a:lnTo>
                      <a:lnTo>
                        <a:pt x="158" y="347"/>
                      </a:lnTo>
                      <a:lnTo>
                        <a:pt x="198" y="339"/>
                      </a:lnTo>
                      <a:lnTo>
                        <a:pt x="234" y="332"/>
                      </a:lnTo>
                      <a:lnTo>
                        <a:pt x="281" y="319"/>
                      </a:lnTo>
                      <a:lnTo>
                        <a:pt x="327" y="322"/>
                      </a:lnTo>
                      <a:lnTo>
                        <a:pt x="375" y="328"/>
                      </a:lnTo>
                      <a:lnTo>
                        <a:pt x="430" y="335"/>
                      </a:lnTo>
                      <a:lnTo>
                        <a:pt x="478" y="325"/>
                      </a:lnTo>
                      <a:lnTo>
                        <a:pt x="519" y="313"/>
                      </a:lnTo>
                      <a:lnTo>
                        <a:pt x="553" y="299"/>
                      </a:lnTo>
                      <a:lnTo>
                        <a:pt x="583" y="300"/>
                      </a:lnTo>
                      <a:lnTo>
                        <a:pt x="619" y="310"/>
                      </a:lnTo>
                      <a:lnTo>
                        <a:pt x="653" y="319"/>
                      </a:lnTo>
                      <a:lnTo>
                        <a:pt x="678" y="324"/>
                      </a:lnTo>
                      <a:lnTo>
                        <a:pt x="713" y="328"/>
                      </a:lnTo>
                      <a:lnTo>
                        <a:pt x="779" y="319"/>
                      </a:lnTo>
                      <a:lnTo>
                        <a:pt x="750" y="0"/>
                      </a:lnTo>
                      <a:lnTo>
                        <a:pt x="37" y="169"/>
                      </a:lnTo>
                      <a:close/>
                    </a:path>
                  </a:pathLst>
                </a:custGeom>
                <a:solidFill>
                  <a:srgbClr val="FFBFBF"/>
                </a:solidFill>
                <a:ln w="3175" cmpd="sng">
                  <a:solidFill>
                    <a:srgbClr val="000000"/>
                  </a:solidFill>
                  <a:prstDash val="solid"/>
                  <a:round/>
                  <a:headEnd/>
                  <a:tailEnd/>
                </a:ln>
              </p:spPr>
              <p:txBody>
                <a:bodyPr/>
                <a:lstStyle/>
                <a:p>
                  <a:endParaRPr lang="en-US"/>
                </a:p>
              </p:txBody>
            </p:sp>
            <p:grpSp>
              <p:nvGrpSpPr>
                <p:cNvPr id="28720" name="Group 100"/>
                <p:cNvGrpSpPr>
                  <a:grpSpLocks/>
                </p:cNvGrpSpPr>
                <p:nvPr/>
              </p:nvGrpSpPr>
              <p:grpSpPr bwMode="auto">
                <a:xfrm>
                  <a:off x="4080" y="1349"/>
                  <a:ext cx="848" cy="1029"/>
                  <a:chOff x="4080" y="1349"/>
                  <a:chExt cx="848" cy="1029"/>
                </a:xfrm>
              </p:grpSpPr>
              <p:sp>
                <p:nvSpPr>
                  <p:cNvPr id="28721" name="Freeform 101"/>
                  <p:cNvSpPr>
                    <a:spLocks/>
                  </p:cNvSpPr>
                  <p:nvPr/>
                </p:nvSpPr>
                <p:spPr bwMode="auto">
                  <a:xfrm>
                    <a:off x="4080" y="1349"/>
                    <a:ext cx="848" cy="1029"/>
                  </a:xfrm>
                  <a:custGeom>
                    <a:avLst/>
                    <a:gdLst>
                      <a:gd name="T0" fmla="*/ 167 w 1695"/>
                      <a:gd name="T1" fmla="*/ 320 h 2058"/>
                      <a:gd name="T2" fmla="*/ 129 w 1695"/>
                      <a:gd name="T3" fmla="*/ 207 h 2058"/>
                      <a:gd name="T4" fmla="*/ 67 w 1695"/>
                      <a:gd name="T5" fmla="*/ 160 h 2058"/>
                      <a:gd name="T6" fmla="*/ 34 w 1695"/>
                      <a:gd name="T7" fmla="*/ 158 h 2058"/>
                      <a:gd name="T8" fmla="*/ 6 w 1695"/>
                      <a:gd name="T9" fmla="*/ 172 h 2058"/>
                      <a:gd name="T10" fmla="*/ 3 w 1695"/>
                      <a:gd name="T11" fmla="*/ 198 h 2058"/>
                      <a:gd name="T12" fmla="*/ 26 w 1695"/>
                      <a:gd name="T13" fmla="*/ 320 h 2058"/>
                      <a:gd name="T14" fmla="*/ 26 w 1695"/>
                      <a:gd name="T15" fmla="*/ 372 h 2058"/>
                      <a:gd name="T16" fmla="*/ 73 w 1695"/>
                      <a:gd name="T17" fmla="*/ 433 h 2058"/>
                      <a:gd name="T18" fmla="*/ 125 w 1695"/>
                      <a:gd name="T19" fmla="*/ 545 h 2058"/>
                      <a:gd name="T20" fmla="*/ 162 w 1695"/>
                      <a:gd name="T21" fmla="*/ 667 h 2058"/>
                      <a:gd name="T22" fmla="*/ 237 w 1695"/>
                      <a:gd name="T23" fmla="*/ 766 h 2058"/>
                      <a:gd name="T24" fmla="*/ 345 w 1695"/>
                      <a:gd name="T25" fmla="*/ 860 h 2058"/>
                      <a:gd name="T26" fmla="*/ 394 w 1695"/>
                      <a:gd name="T27" fmla="*/ 914 h 2058"/>
                      <a:gd name="T28" fmla="*/ 415 w 1695"/>
                      <a:gd name="T29" fmla="*/ 968 h 2058"/>
                      <a:gd name="T30" fmla="*/ 453 w 1695"/>
                      <a:gd name="T31" fmla="*/ 1016 h 2058"/>
                      <a:gd name="T32" fmla="*/ 487 w 1695"/>
                      <a:gd name="T33" fmla="*/ 1010 h 2058"/>
                      <a:gd name="T34" fmla="*/ 547 w 1695"/>
                      <a:gd name="T35" fmla="*/ 963 h 2058"/>
                      <a:gd name="T36" fmla="*/ 639 w 1695"/>
                      <a:gd name="T37" fmla="*/ 905 h 2058"/>
                      <a:gd name="T38" fmla="*/ 735 w 1695"/>
                      <a:gd name="T39" fmla="*/ 862 h 2058"/>
                      <a:gd name="T40" fmla="*/ 817 w 1695"/>
                      <a:gd name="T41" fmla="*/ 855 h 2058"/>
                      <a:gd name="T42" fmla="*/ 801 w 1695"/>
                      <a:gd name="T43" fmla="*/ 809 h 2058"/>
                      <a:gd name="T44" fmla="*/ 759 w 1695"/>
                      <a:gd name="T45" fmla="*/ 766 h 2058"/>
                      <a:gd name="T46" fmla="*/ 740 w 1695"/>
                      <a:gd name="T47" fmla="*/ 734 h 2058"/>
                      <a:gd name="T48" fmla="*/ 754 w 1695"/>
                      <a:gd name="T49" fmla="*/ 578 h 2058"/>
                      <a:gd name="T50" fmla="*/ 740 w 1695"/>
                      <a:gd name="T51" fmla="*/ 362 h 2058"/>
                      <a:gd name="T52" fmla="*/ 754 w 1695"/>
                      <a:gd name="T53" fmla="*/ 261 h 2058"/>
                      <a:gd name="T54" fmla="*/ 744 w 1695"/>
                      <a:gd name="T55" fmla="*/ 230 h 2058"/>
                      <a:gd name="T56" fmla="*/ 723 w 1695"/>
                      <a:gd name="T57" fmla="*/ 213 h 2058"/>
                      <a:gd name="T58" fmla="*/ 684 w 1695"/>
                      <a:gd name="T59" fmla="*/ 193 h 2058"/>
                      <a:gd name="T60" fmla="*/ 637 w 1695"/>
                      <a:gd name="T61" fmla="*/ 142 h 2058"/>
                      <a:gd name="T62" fmla="*/ 529 w 1695"/>
                      <a:gd name="T63" fmla="*/ 90 h 2058"/>
                      <a:gd name="T64" fmla="*/ 431 w 1695"/>
                      <a:gd name="T65" fmla="*/ 24 h 2058"/>
                      <a:gd name="T66" fmla="*/ 387 w 1695"/>
                      <a:gd name="T67" fmla="*/ 0 h 2058"/>
                      <a:gd name="T68" fmla="*/ 326 w 1695"/>
                      <a:gd name="T69" fmla="*/ 20 h 2058"/>
                      <a:gd name="T70" fmla="*/ 281 w 1695"/>
                      <a:gd name="T71" fmla="*/ 38 h 2058"/>
                      <a:gd name="T72" fmla="*/ 236 w 1695"/>
                      <a:gd name="T73" fmla="*/ 41 h 2058"/>
                      <a:gd name="T74" fmla="*/ 179 w 1695"/>
                      <a:gd name="T75" fmla="*/ 60 h 2058"/>
                      <a:gd name="T76" fmla="*/ 82 w 1695"/>
                      <a:gd name="T77" fmla="*/ 90 h 2058"/>
                      <a:gd name="T78" fmla="*/ 51 w 1695"/>
                      <a:gd name="T79" fmla="*/ 99 h 2058"/>
                      <a:gd name="T80" fmla="*/ 43 w 1695"/>
                      <a:gd name="T81" fmla="*/ 124 h 2058"/>
                      <a:gd name="T82" fmla="*/ 56 w 1695"/>
                      <a:gd name="T83" fmla="*/ 150 h 2058"/>
                      <a:gd name="T84" fmla="*/ 92 w 1695"/>
                      <a:gd name="T85" fmla="*/ 175 h 2058"/>
                      <a:gd name="T86" fmla="*/ 222 w 1695"/>
                      <a:gd name="T87" fmla="*/ 175 h 2058"/>
                      <a:gd name="T88" fmla="*/ 285 w 1695"/>
                      <a:gd name="T89" fmla="*/ 176 h 2058"/>
                      <a:gd name="T90" fmla="*/ 345 w 1695"/>
                      <a:gd name="T91" fmla="*/ 156 h 2058"/>
                      <a:gd name="T92" fmla="*/ 369 w 1695"/>
                      <a:gd name="T93" fmla="*/ 169 h 2058"/>
                      <a:gd name="T94" fmla="*/ 376 w 1695"/>
                      <a:gd name="T95" fmla="*/ 204 h 2058"/>
                      <a:gd name="T96" fmla="*/ 345 w 1695"/>
                      <a:gd name="T97" fmla="*/ 329 h 2058"/>
                      <a:gd name="T98" fmla="*/ 223 w 1695"/>
                      <a:gd name="T99" fmla="*/ 367 h 20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95" h="2058">
                        <a:moveTo>
                          <a:pt x="446" y="733"/>
                        </a:moveTo>
                        <a:lnTo>
                          <a:pt x="333" y="639"/>
                        </a:lnTo>
                        <a:lnTo>
                          <a:pt x="324" y="517"/>
                        </a:lnTo>
                        <a:lnTo>
                          <a:pt x="258" y="414"/>
                        </a:lnTo>
                        <a:lnTo>
                          <a:pt x="183" y="349"/>
                        </a:lnTo>
                        <a:lnTo>
                          <a:pt x="133" y="319"/>
                        </a:lnTo>
                        <a:lnTo>
                          <a:pt x="98" y="311"/>
                        </a:lnTo>
                        <a:lnTo>
                          <a:pt x="67" y="316"/>
                        </a:lnTo>
                        <a:lnTo>
                          <a:pt x="36" y="328"/>
                        </a:lnTo>
                        <a:lnTo>
                          <a:pt x="11" y="344"/>
                        </a:lnTo>
                        <a:lnTo>
                          <a:pt x="0" y="367"/>
                        </a:lnTo>
                        <a:lnTo>
                          <a:pt x="5" y="396"/>
                        </a:lnTo>
                        <a:lnTo>
                          <a:pt x="33" y="508"/>
                        </a:lnTo>
                        <a:lnTo>
                          <a:pt x="52" y="639"/>
                        </a:lnTo>
                        <a:lnTo>
                          <a:pt x="52" y="690"/>
                        </a:lnTo>
                        <a:lnTo>
                          <a:pt x="52" y="743"/>
                        </a:lnTo>
                        <a:lnTo>
                          <a:pt x="80" y="790"/>
                        </a:lnTo>
                        <a:lnTo>
                          <a:pt x="145" y="865"/>
                        </a:lnTo>
                        <a:lnTo>
                          <a:pt x="211" y="968"/>
                        </a:lnTo>
                        <a:lnTo>
                          <a:pt x="249" y="1090"/>
                        </a:lnTo>
                        <a:lnTo>
                          <a:pt x="277" y="1259"/>
                        </a:lnTo>
                        <a:lnTo>
                          <a:pt x="324" y="1334"/>
                        </a:lnTo>
                        <a:lnTo>
                          <a:pt x="399" y="1420"/>
                        </a:lnTo>
                        <a:lnTo>
                          <a:pt x="474" y="1532"/>
                        </a:lnTo>
                        <a:lnTo>
                          <a:pt x="624" y="1673"/>
                        </a:lnTo>
                        <a:lnTo>
                          <a:pt x="690" y="1720"/>
                        </a:lnTo>
                        <a:lnTo>
                          <a:pt x="755" y="1748"/>
                        </a:lnTo>
                        <a:lnTo>
                          <a:pt x="788" y="1828"/>
                        </a:lnTo>
                        <a:lnTo>
                          <a:pt x="812" y="1883"/>
                        </a:lnTo>
                        <a:lnTo>
                          <a:pt x="830" y="1936"/>
                        </a:lnTo>
                        <a:lnTo>
                          <a:pt x="862" y="1983"/>
                        </a:lnTo>
                        <a:lnTo>
                          <a:pt x="906" y="2031"/>
                        </a:lnTo>
                        <a:lnTo>
                          <a:pt x="932" y="2058"/>
                        </a:lnTo>
                        <a:lnTo>
                          <a:pt x="973" y="2020"/>
                        </a:lnTo>
                        <a:lnTo>
                          <a:pt x="1010" y="1983"/>
                        </a:lnTo>
                        <a:lnTo>
                          <a:pt x="1093" y="1925"/>
                        </a:lnTo>
                        <a:lnTo>
                          <a:pt x="1207" y="1851"/>
                        </a:lnTo>
                        <a:lnTo>
                          <a:pt x="1278" y="1809"/>
                        </a:lnTo>
                        <a:lnTo>
                          <a:pt x="1367" y="1758"/>
                        </a:lnTo>
                        <a:lnTo>
                          <a:pt x="1469" y="1723"/>
                        </a:lnTo>
                        <a:lnTo>
                          <a:pt x="1555" y="1701"/>
                        </a:lnTo>
                        <a:lnTo>
                          <a:pt x="1633" y="1709"/>
                        </a:lnTo>
                        <a:lnTo>
                          <a:pt x="1695" y="1720"/>
                        </a:lnTo>
                        <a:lnTo>
                          <a:pt x="1602" y="1617"/>
                        </a:lnTo>
                        <a:lnTo>
                          <a:pt x="1573" y="1579"/>
                        </a:lnTo>
                        <a:lnTo>
                          <a:pt x="1517" y="1532"/>
                        </a:lnTo>
                        <a:lnTo>
                          <a:pt x="1492" y="1498"/>
                        </a:lnTo>
                        <a:lnTo>
                          <a:pt x="1480" y="1467"/>
                        </a:lnTo>
                        <a:lnTo>
                          <a:pt x="1489" y="1392"/>
                        </a:lnTo>
                        <a:lnTo>
                          <a:pt x="1508" y="1156"/>
                        </a:lnTo>
                        <a:lnTo>
                          <a:pt x="1480" y="893"/>
                        </a:lnTo>
                        <a:lnTo>
                          <a:pt x="1480" y="724"/>
                        </a:lnTo>
                        <a:lnTo>
                          <a:pt x="1498" y="586"/>
                        </a:lnTo>
                        <a:lnTo>
                          <a:pt x="1508" y="521"/>
                        </a:lnTo>
                        <a:lnTo>
                          <a:pt x="1500" y="485"/>
                        </a:lnTo>
                        <a:lnTo>
                          <a:pt x="1487" y="460"/>
                        </a:lnTo>
                        <a:lnTo>
                          <a:pt x="1467" y="438"/>
                        </a:lnTo>
                        <a:lnTo>
                          <a:pt x="1445" y="425"/>
                        </a:lnTo>
                        <a:lnTo>
                          <a:pt x="1412" y="410"/>
                        </a:lnTo>
                        <a:lnTo>
                          <a:pt x="1367" y="386"/>
                        </a:lnTo>
                        <a:lnTo>
                          <a:pt x="1339" y="349"/>
                        </a:lnTo>
                        <a:lnTo>
                          <a:pt x="1273" y="283"/>
                        </a:lnTo>
                        <a:lnTo>
                          <a:pt x="1179" y="236"/>
                        </a:lnTo>
                        <a:lnTo>
                          <a:pt x="1057" y="180"/>
                        </a:lnTo>
                        <a:lnTo>
                          <a:pt x="898" y="80"/>
                        </a:lnTo>
                        <a:lnTo>
                          <a:pt x="862" y="48"/>
                        </a:lnTo>
                        <a:lnTo>
                          <a:pt x="821" y="14"/>
                        </a:lnTo>
                        <a:lnTo>
                          <a:pt x="774" y="0"/>
                        </a:lnTo>
                        <a:lnTo>
                          <a:pt x="699" y="11"/>
                        </a:lnTo>
                        <a:lnTo>
                          <a:pt x="651" y="39"/>
                        </a:lnTo>
                        <a:lnTo>
                          <a:pt x="605" y="62"/>
                        </a:lnTo>
                        <a:lnTo>
                          <a:pt x="561" y="75"/>
                        </a:lnTo>
                        <a:lnTo>
                          <a:pt x="511" y="76"/>
                        </a:lnTo>
                        <a:lnTo>
                          <a:pt x="471" y="81"/>
                        </a:lnTo>
                        <a:lnTo>
                          <a:pt x="408" y="95"/>
                        </a:lnTo>
                        <a:lnTo>
                          <a:pt x="357" y="119"/>
                        </a:lnTo>
                        <a:lnTo>
                          <a:pt x="296" y="152"/>
                        </a:lnTo>
                        <a:lnTo>
                          <a:pt x="164" y="180"/>
                        </a:lnTo>
                        <a:lnTo>
                          <a:pt x="117" y="189"/>
                        </a:lnTo>
                        <a:lnTo>
                          <a:pt x="102" y="198"/>
                        </a:lnTo>
                        <a:lnTo>
                          <a:pt x="89" y="214"/>
                        </a:lnTo>
                        <a:lnTo>
                          <a:pt x="86" y="247"/>
                        </a:lnTo>
                        <a:lnTo>
                          <a:pt x="89" y="283"/>
                        </a:lnTo>
                        <a:lnTo>
                          <a:pt x="111" y="300"/>
                        </a:lnTo>
                        <a:lnTo>
                          <a:pt x="133" y="317"/>
                        </a:lnTo>
                        <a:lnTo>
                          <a:pt x="183" y="349"/>
                        </a:lnTo>
                        <a:lnTo>
                          <a:pt x="324" y="367"/>
                        </a:lnTo>
                        <a:lnTo>
                          <a:pt x="444" y="350"/>
                        </a:lnTo>
                        <a:lnTo>
                          <a:pt x="483" y="358"/>
                        </a:lnTo>
                        <a:lnTo>
                          <a:pt x="569" y="352"/>
                        </a:lnTo>
                        <a:lnTo>
                          <a:pt x="622" y="338"/>
                        </a:lnTo>
                        <a:lnTo>
                          <a:pt x="690" y="311"/>
                        </a:lnTo>
                        <a:lnTo>
                          <a:pt x="730" y="297"/>
                        </a:lnTo>
                        <a:lnTo>
                          <a:pt x="738" y="338"/>
                        </a:lnTo>
                        <a:lnTo>
                          <a:pt x="740" y="367"/>
                        </a:lnTo>
                        <a:lnTo>
                          <a:pt x="752" y="408"/>
                        </a:lnTo>
                        <a:lnTo>
                          <a:pt x="737" y="527"/>
                        </a:lnTo>
                        <a:lnTo>
                          <a:pt x="690" y="658"/>
                        </a:lnTo>
                        <a:lnTo>
                          <a:pt x="624" y="705"/>
                        </a:lnTo>
                        <a:lnTo>
                          <a:pt x="446" y="733"/>
                        </a:lnTo>
                        <a:close/>
                      </a:path>
                    </a:pathLst>
                  </a:custGeom>
                  <a:solidFill>
                    <a:srgbClr val="FFBFBF"/>
                  </a:solidFill>
                  <a:ln w="3175" cmpd="sng">
                    <a:solidFill>
                      <a:srgbClr val="000000"/>
                    </a:solidFill>
                    <a:prstDash val="solid"/>
                    <a:round/>
                    <a:headEnd/>
                    <a:tailEnd/>
                  </a:ln>
                </p:spPr>
                <p:txBody>
                  <a:bodyPr/>
                  <a:lstStyle/>
                  <a:p>
                    <a:endParaRPr lang="en-US"/>
                  </a:p>
                </p:txBody>
              </p:sp>
              <p:sp>
                <p:nvSpPr>
                  <p:cNvPr id="28722" name="Freeform 102"/>
                  <p:cNvSpPr>
                    <a:spLocks/>
                  </p:cNvSpPr>
                  <p:nvPr/>
                </p:nvSpPr>
                <p:spPr bwMode="auto">
                  <a:xfrm>
                    <a:off x="4264" y="1583"/>
                    <a:ext cx="27" cy="16"/>
                  </a:xfrm>
                  <a:custGeom>
                    <a:avLst/>
                    <a:gdLst>
                      <a:gd name="T0" fmla="*/ 27 w 55"/>
                      <a:gd name="T1" fmla="*/ 16 h 33"/>
                      <a:gd name="T2" fmla="*/ 13 w 55"/>
                      <a:gd name="T3" fmla="*/ 11 h 33"/>
                      <a:gd name="T4" fmla="*/ 3 w 55"/>
                      <a:gd name="T5" fmla="*/ 4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3" name="Freeform 103"/>
                  <p:cNvSpPr>
                    <a:spLocks/>
                  </p:cNvSpPr>
                  <p:nvPr/>
                </p:nvSpPr>
                <p:spPr bwMode="auto">
                  <a:xfrm>
                    <a:off x="4759" y="1541"/>
                    <a:ext cx="10" cy="168"/>
                  </a:xfrm>
                  <a:custGeom>
                    <a:avLst/>
                    <a:gdLst>
                      <a:gd name="T0" fmla="*/ 5 w 20"/>
                      <a:gd name="T1" fmla="*/ 0 h 336"/>
                      <a:gd name="T2" fmla="*/ 10 w 20"/>
                      <a:gd name="T3" fmla="*/ 26 h 336"/>
                      <a:gd name="T4" fmla="*/ 1 w 20"/>
                      <a:gd name="T5" fmla="*/ 121 h 336"/>
                      <a:gd name="T6" fmla="*/ 0 w 20"/>
                      <a:gd name="T7" fmla="*/ 168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336">
                        <a:moveTo>
                          <a:pt x="9" y="0"/>
                        </a:moveTo>
                        <a:lnTo>
                          <a:pt x="20" y="52"/>
                        </a:lnTo>
                        <a:lnTo>
                          <a:pt x="1" y="241"/>
                        </a:lnTo>
                        <a:lnTo>
                          <a:pt x="0" y="33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4" name="Freeform 104"/>
                  <p:cNvSpPr>
                    <a:spLocks/>
                  </p:cNvSpPr>
                  <p:nvPr/>
                </p:nvSpPr>
                <p:spPr bwMode="auto">
                  <a:xfrm>
                    <a:off x="4112" y="1522"/>
                    <a:ext cx="35" cy="84"/>
                  </a:xfrm>
                  <a:custGeom>
                    <a:avLst/>
                    <a:gdLst>
                      <a:gd name="T0" fmla="*/ 12 w 70"/>
                      <a:gd name="T1" fmla="*/ 0 h 169"/>
                      <a:gd name="T2" fmla="*/ 27 w 70"/>
                      <a:gd name="T3" fmla="*/ 26 h 169"/>
                      <a:gd name="T4" fmla="*/ 35 w 70"/>
                      <a:gd name="T5" fmla="*/ 41 h 169"/>
                      <a:gd name="T6" fmla="*/ 35 w 70"/>
                      <a:gd name="T7" fmla="*/ 56 h 169"/>
                      <a:gd name="T8" fmla="*/ 29 w 70"/>
                      <a:gd name="T9" fmla="*/ 70 h 169"/>
                      <a:gd name="T10" fmla="*/ 14 w 70"/>
                      <a:gd name="T11" fmla="*/ 79 h 169"/>
                      <a:gd name="T12" fmla="*/ 0 w 70"/>
                      <a:gd name="T13" fmla="*/ 84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5" name="Freeform 105"/>
                  <p:cNvSpPr>
                    <a:spLocks/>
                  </p:cNvSpPr>
                  <p:nvPr/>
                </p:nvSpPr>
                <p:spPr bwMode="auto">
                  <a:xfrm>
                    <a:off x="4419" y="1448"/>
                    <a:ext cx="25" cy="46"/>
                  </a:xfrm>
                  <a:custGeom>
                    <a:avLst/>
                    <a:gdLst>
                      <a:gd name="T0" fmla="*/ 0 w 50"/>
                      <a:gd name="T1" fmla="*/ 0 h 93"/>
                      <a:gd name="T2" fmla="*/ 0 w 50"/>
                      <a:gd name="T3" fmla="*/ 16 h 93"/>
                      <a:gd name="T4" fmla="*/ 3 w 50"/>
                      <a:gd name="T5" fmla="*/ 28 h 93"/>
                      <a:gd name="T6" fmla="*/ 13 w 50"/>
                      <a:gd name="T7" fmla="*/ 41 h 93"/>
                      <a:gd name="T8" fmla="*/ 25 w 50"/>
                      <a:gd name="T9" fmla="*/ 46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93">
                        <a:moveTo>
                          <a:pt x="0" y="0"/>
                        </a:moveTo>
                        <a:lnTo>
                          <a:pt x="0" y="32"/>
                        </a:lnTo>
                        <a:lnTo>
                          <a:pt x="6" y="57"/>
                        </a:lnTo>
                        <a:lnTo>
                          <a:pt x="25" y="82"/>
                        </a:lnTo>
                        <a:lnTo>
                          <a:pt x="50" y="93"/>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6" name="Freeform 106"/>
                  <p:cNvSpPr>
                    <a:spLocks/>
                  </p:cNvSpPr>
                  <p:nvPr/>
                </p:nvSpPr>
                <p:spPr bwMode="auto">
                  <a:xfrm>
                    <a:off x="4257" y="1486"/>
                    <a:ext cx="52" cy="41"/>
                  </a:xfrm>
                  <a:custGeom>
                    <a:avLst/>
                    <a:gdLst>
                      <a:gd name="T0" fmla="*/ 0 w 105"/>
                      <a:gd name="T1" fmla="*/ 0 h 82"/>
                      <a:gd name="T2" fmla="*/ 0 w 105"/>
                      <a:gd name="T3" fmla="*/ 11 h 82"/>
                      <a:gd name="T4" fmla="*/ 4 w 105"/>
                      <a:gd name="T5" fmla="*/ 22 h 82"/>
                      <a:gd name="T6" fmla="*/ 17 w 105"/>
                      <a:gd name="T7" fmla="*/ 34 h 82"/>
                      <a:gd name="T8" fmla="*/ 27 w 105"/>
                      <a:gd name="T9" fmla="*/ 39 h 82"/>
                      <a:gd name="T10" fmla="*/ 40 w 105"/>
                      <a:gd name="T11" fmla="*/ 41 h 82"/>
                      <a:gd name="T12" fmla="*/ 52 w 105"/>
                      <a:gd name="T13" fmla="*/ 41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82">
                        <a:moveTo>
                          <a:pt x="0" y="0"/>
                        </a:moveTo>
                        <a:lnTo>
                          <a:pt x="0" y="21"/>
                        </a:lnTo>
                        <a:lnTo>
                          <a:pt x="8" y="43"/>
                        </a:lnTo>
                        <a:lnTo>
                          <a:pt x="35" y="67"/>
                        </a:lnTo>
                        <a:lnTo>
                          <a:pt x="55" y="78"/>
                        </a:lnTo>
                        <a:lnTo>
                          <a:pt x="80" y="82"/>
                        </a:lnTo>
                        <a:lnTo>
                          <a:pt x="105" y="82"/>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7" name="Line 107"/>
                  <p:cNvSpPr>
                    <a:spLocks noChangeShapeType="1"/>
                  </p:cNvSpPr>
                  <p:nvPr/>
                </p:nvSpPr>
                <p:spPr bwMode="auto">
                  <a:xfrm>
                    <a:off x="4302" y="1716"/>
                    <a:ext cx="16" cy="1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8718" name="Freeform 108"/>
              <p:cNvSpPr>
                <a:spLocks/>
              </p:cNvSpPr>
              <p:nvPr/>
            </p:nvSpPr>
            <p:spPr bwMode="auto">
              <a:xfrm rot="11298895" flipH="1">
                <a:off x="912" y="507"/>
                <a:ext cx="192" cy="210"/>
              </a:xfrm>
              <a:custGeom>
                <a:avLst/>
                <a:gdLst>
                  <a:gd name="T0" fmla="*/ 192 w 1112"/>
                  <a:gd name="T1" fmla="*/ 27 h 1094"/>
                  <a:gd name="T2" fmla="*/ 182 w 1112"/>
                  <a:gd name="T3" fmla="*/ 52 h 1094"/>
                  <a:gd name="T4" fmla="*/ 176 w 1112"/>
                  <a:gd name="T5" fmla="*/ 72 h 1094"/>
                  <a:gd name="T6" fmla="*/ 168 w 1112"/>
                  <a:gd name="T7" fmla="*/ 91 h 1094"/>
                  <a:gd name="T8" fmla="*/ 163 w 1112"/>
                  <a:gd name="T9" fmla="*/ 113 h 1094"/>
                  <a:gd name="T10" fmla="*/ 160 w 1112"/>
                  <a:gd name="T11" fmla="*/ 135 h 1094"/>
                  <a:gd name="T12" fmla="*/ 156 w 1112"/>
                  <a:gd name="T13" fmla="*/ 156 h 1094"/>
                  <a:gd name="T14" fmla="*/ 156 w 1112"/>
                  <a:gd name="T15" fmla="*/ 176 h 1094"/>
                  <a:gd name="T16" fmla="*/ 156 w 1112"/>
                  <a:gd name="T17" fmla="*/ 192 h 1094"/>
                  <a:gd name="T18" fmla="*/ 156 w 1112"/>
                  <a:gd name="T19" fmla="*/ 199 h 1094"/>
                  <a:gd name="T20" fmla="*/ 42 w 1112"/>
                  <a:gd name="T21" fmla="*/ 210 h 1094"/>
                  <a:gd name="T22" fmla="*/ 22 w 1112"/>
                  <a:gd name="T23" fmla="*/ 86 h 1094"/>
                  <a:gd name="T24" fmla="*/ 5 w 1112"/>
                  <a:gd name="T25" fmla="*/ 12 h 1094"/>
                  <a:gd name="T26" fmla="*/ 0 w 1112"/>
                  <a:gd name="T27" fmla="*/ 0 h 1094"/>
                  <a:gd name="T28" fmla="*/ 73 w 1112"/>
                  <a:gd name="T29" fmla="*/ 14 h 1094"/>
                  <a:gd name="T30" fmla="*/ 132 w 1112"/>
                  <a:gd name="T31" fmla="*/ 20 h 1094"/>
                  <a:gd name="T32" fmla="*/ 171 w 1112"/>
                  <a:gd name="T33" fmla="*/ 20 h 1094"/>
                  <a:gd name="T34" fmla="*/ 192 w 1112"/>
                  <a:gd name="T35" fmla="*/ 27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3175" cmpd="sng">
                <a:solidFill>
                  <a:srgbClr val="000000"/>
                </a:solidFill>
                <a:prstDash val="solid"/>
                <a:round/>
                <a:headEnd/>
                <a:tailEnd/>
              </a:ln>
            </p:spPr>
            <p:txBody>
              <a:bodyPr/>
              <a:lstStyle/>
              <a:p>
                <a:endParaRPr lang="en-US"/>
              </a:p>
            </p:txBody>
          </p:sp>
        </p:grpSp>
        <p:sp>
          <p:nvSpPr>
            <p:cNvPr id="28716" name="Freeform 109"/>
            <p:cNvSpPr>
              <a:spLocks/>
            </p:cNvSpPr>
            <p:nvPr/>
          </p:nvSpPr>
          <p:spPr bwMode="auto">
            <a:xfrm>
              <a:off x="792" y="588"/>
              <a:ext cx="287" cy="340"/>
            </a:xfrm>
            <a:custGeom>
              <a:avLst/>
              <a:gdLst>
                <a:gd name="T0" fmla="*/ 9 w 287"/>
                <a:gd name="T1" fmla="*/ 85 h 340"/>
                <a:gd name="T2" fmla="*/ 139 w 287"/>
                <a:gd name="T3" fmla="*/ 0 h 340"/>
                <a:gd name="T4" fmla="*/ 287 w 287"/>
                <a:gd name="T5" fmla="*/ 340 h 340"/>
                <a:gd name="T6" fmla="*/ 97 w 287"/>
                <a:gd name="T7" fmla="*/ 256 h 340"/>
                <a:gd name="T8" fmla="*/ 0 w 287"/>
                <a:gd name="T9" fmla="*/ 153 h 340"/>
                <a:gd name="T10" fmla="*/ 37 w 287"/>
                <a:gd name="T11" fmla="*/ 136 h 340"/>
                <a:gd name="T12" fmla="*/ 71 w 287"/>
                <a:gd name="T13" fmla="*/ 130 h 340"/>
                <a:gd name="T14" fmla="*/ 74 w 287"/>
                <a:gd name="T15" fmla="*/ 102 h 340"/>
                <a:gd name="T16" fmla="*/ 9 w 287"/>
                <a:gd name="T17" fmla="*/ 85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7" h="340">
                  <a:moveTo>
                    <a:pt x="9" y="85"/>
                  </a:moveTo>
                  <a:lnTo>
                    <a:pt x="139" y="0"/>
                  </a:lnTo>
                  <a:lnTo>
                    <a:pt x="287" y="340"/>
                  </a:lnTo>
                  <a:lnTo>
                    <a:pt x="97" y="256"/>
                  </a:lnTo>
                  <a:lnTo>
                    <a:pt x="0" y="153"/>
                  </a:lnTo>
                  <a:lnTo>
                    <a:pt x="37" y="136"/>
                  </a:lnTo>
                  <a:lnTo>
                    <a:pt x="71" y="130"/>
                  </a:lnTo>
                  <a:lnTo>
                    <a:pt x="74" y="102"/>
                  </a:lnTo>
                  <a:lnTo>
                    <a:pt x="9" y="85"/>
                  </a:lnTo>
                  <a:close/>
                </a:path>
              </a:pathLst>
            </a:custGeom>
            <a:solidFill>
              <a:srgbClr val="C0C0C0">
                <a:alpha val="7294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9022" name="Freeform 110"/>
          <p:cNvSpPr>
            <a:spLocks/>
          </p:cNvSpPr>
          <p:nvPr/>
        </p:nvSpPr>
        <p:spPr bwMode="auto">
          <a:xfrm>
            <a:off x="4343400" y="1530350"/>
            <a:ext cx="552450" cy="539750"/>
          </a:xfrm>
          <a:custGeom>
            <a:avLst/>
            <a:gdLst>
              <a:gd name="T0" fmla="*/ 14288 w 348"/>
              <a:gd name="T1" fmla="*/ 134938 h 340"/>
              <a:gd name="T2" fmla="*/ 220663 w 348"/>
              <a:gd name="T3" fmla="*/ 0 h 340"/>
              <a:gd name="T4" fmla="*/ 285750 w 348"/>
              <a:gd name="T5" fmla="*/ 209550 h 340"/>
              <a:gd name="T6" fmla="*/ 342900 w 348"/>
              <a:gd name="T7" fmla="*/ 323850 h 340"/>
              <a:gd name="T8" fmla="*/ 419100 w 348"/>
              <a:gd name="T9" fmla="*/ 361950 h 340"/>
              <a:gd name="T10" fmla="*/ 552450 w 348"/>
              <a:gd name="T11" fmla="*/ 438150 h 340"/>
              <a:gd name="T12" fmla="*/ 455613 w 348"/>
              <a:gd name="T13" fmla="*/ 539750 h 340"/>
              <a:gd name="T14" fmla="*/ 171450 w 348"/>
              <a:gd name="T15" fmla="*/ 441325 h 340"/>
              <a:gd name="T16" fmla="*/ 0 w 348"/>
              <a:gd name="T17" fmla="*/ 242888 h 340"/>
              <a:gd name="T18" fmla="*/ 58738 w 348"/>
              <a:gd name="T19" fmla="*/ 215900 h 340"/>
              <a:gd name="T20" fmla="*/ 112713 w 348"/>
              <a:gd name="T21" fmla="*/ 206375 h 340"/>
              <a:gd name="T22" fmla="*/ 117475 w 348"/>
              <a:gd name="T23" fmla="*/ 161925 h 340"/>
              <a:gd name="T24" fmla="*/ 14288 w 348"/>
              <a:gd name="T25" fmla="*/ 134938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8" h="340">
                <a:moveTo>
                  <a:pt x="9" y="85"/>
                </a:moveTo>
                <a:lnTo>
                  <a:pt x="139" y="0"/>
                </a:lnTo>
                <a:lnTo>
                  <a:pt x="180" y="132"/>
                </a:lnTo>
                <a:lnTo>
                  <a:pt x="216" y="204"/>
                </a:lnTo>
                <a:lnTo>
                  <a:pt x="264" y="228"/>
                </a:lnTo>
                <a:lnTo>
                  <a:pt x="348" y="276"/>
                </a:lnTo>
                <a:lnTo>
                  <a:pt x="287" y="340"/>
                </a:lnTo>
                <a:lnTo>
                  <a:pt x="108" y="278"/>
                </a:lnTo>
                <a:lnTo>
                  <a:pt x="0" y="153"/>
                </a:lnTo>
                <a:lnTo>
                  <a:pt x="37" y="136"/>
                </a:lnTo>
                <a:lnTo>
                  <a:pt x="71" y="130"/>
                </a:lnTo>
                <a:lnTo>
                  <a:pt x="74" y="102"/>
                </a:lnTo>
                <a:lnTo>
                  <a:pt x="9" y="85"/>
                </a:lnTo>
                <a:close/>
              </a:path>
            </a:pathLst>
          </a:custGeom>
          <a:solidFill>
            <a:srgbClr val="C0C0C0">
              <a:alpha val="7294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023" name="Text Box 111"/>
          <p:cNvSpPr txBox="1">
            <a:spLocks noChangeArrowheads="1"/>
          </p:cNvSpPr>
          <p:nvPr/>
        </p:nvSpPr>
        <p:spPr bwMode="auto">
          <a:xfrm>
            <a:off x="2590800" y="5029200"/>
            <a:ext cx="7620000" cy="156966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solidFill>
                  <a:srgbClr val="0000FF"/>
                </a:solidFill>
                <a:latin typeface="Times New Roman" panose="02020603050405020304" pitchFamily="18" charset="0"/>
                <a:cs typeface="Times New Roman" panose="02020603050405020304" pitchFamily="18" charset="0"/>
              </a:rPr>
              <a:t>Cho đĩa quay như thí nghiệm minh họa, </a:t>
            </a:r>
          </a:p>
          <a:p>
            <a:pPr algn="just" eaLnBrk="1" hangingPunct="1"/>
            <a:r>
              <a:rPr lang="en-US" altLang="en-US" sz="2400" b="1">
                <a:solidFill>
                  <a:srgbClr val="0000FF"/>
                </a:solidFill>
                <a:latin typeface="Times New Roman" panose="02020603050405020304" pitchFamily="18" charset="0"/>
                <a:cs typeface="Times New Roman" panose="02020603050405020304" pitchFamily="18" charset="0"/>
              </a:rPr>
              <a:t>bạn hãy lần lượt chạm góc miếng bìa vào một hàng lỗ ở ngoài vành đĩa, và hàng lỗ ở  gần tâm đĩa.</a:t>
            </a:r>
          </a:p>
          <a:p>
            <a:pPr algn="just" eaLnBrk="1" hangingPunct="1"/>
            <a:r>
              <a:rPr lang="en-US" altLang="en-US" sz="2400" b="1">
                <a:solidFill>
                  <a:srgbClr val="0000FF"/>
                </a:solidFill>
                <a:latin typeface="Times New Roman" panose="02020603050405020304" pitchFamily="18" charset="0"/>
                <a:cs typeface="Times New Roman" panose="02020603050405020304" pitchFamily="18" charset="0"/>
              </a:rPr>
              <a:t> Trong trường hợp nào âm phát ra cao hơn?</a:t>
            </a:r>
          </a:p>
        </p:txBody>
      </p:sp>
      <p:pic>
        <p:nvPicPr>
          <p:cNvPr id="39024" name="amthanh2oklan.wav">
            <a:hlinkClick r:id="" action="ppaction://media"/>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4" name="Date Placeholder 1"/>
          <p:cNvSpPr>
            <a:spLocks noGrp="1"/>
          </p:cNvSpPr>
          <p:nvPr>
            <p:ph type="dt" sz="quarter" idx="10"/>
          </p:nvPr>
        </p:nvSpPr>
        <p:spPr>
          <a:xfrm>
            <a:off x="1746250" y="6313488"/>
            <a:ext cx="2133600" cy="47625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235635-8960-428A-8C9F-E7EAAE9D0FDE}"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2531512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023"/>
                                        </p:tgtEl>
                                        <p:attrNameLst>
                                          <p:attrName>style.visibility</p:attrName>
                                        </p:attrNameLst>
                                      </p:cBhvr>
                                      <p:to>
                                        <p:strVal val="visible"/>
                                      </p:to>
                                    </p:set>
                                    <p:animEffect transition="in" filter="blinds(horizontal)">
                                      <p:cBhvr>
                                        <p:cTn id="7" dur="500"/>
                                        <p:tgtEl>
                                          <p:spTgt spid="39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nodeType="clickEffect">
                                  <p:stCondLst>
                                    <p:cond delay="0"/>
                                  </p:stCondLst>
                                  <p:childTnLst>
                                    <p:animRot by="2700000">
                                      <p:cBhvr>
                                        <p:cTn id="11" dur="2000" fill="hold"/>
                                        <p:tgtEl>
                                          <p:spTgt spid="3893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2" fill="hold" nodeType="afterGroup">
                            <p:stCondLst>
                              <p:cond delay="2000"/>
                            </p:stCondLst>
                            <p:childTnLst>
                              <p:par>
                                <p:cTn id="13" presetID="8" presetClass="emph" presetSubtype="0" repeatCount="indefinite" fill="hold" nodeType="afterEffect">
                                  <p:stCondLst>
                                    <p:cond delay="0"/>
                                  </p:stCondLst>
                                  <p:childTnLst>
                                    <p:animRot by="21600000">
                                      <p:cBhvr>
                                        <p:cTn id="14" dur="1000" fill="hold"/>
                                        <p:tgtEl>
                                          <p:spTgt spid="38942"/>
                                        </p:tgtEl>
                                        <p:attrNameLst>
                                          <p:attrName>r</p:attrName>
                                        </p:attrNameLst>
                                      </p:cBhvr>
                                    </p:animRot>
                                  </p:childTnLst>
                                </p:cTn>
                              </p:par>
                            </p:childTnLst>
                          </p:cTn>
                        </p:par>
                        <p:par>
                          <p:cTn id="15" fill="hold" nodeType="afterGroup">
                            <p:stCondLst>
                              <p:cond delay="3000"/>
                            </p:stCondLst>
                            <p:childTnLst>
                              <p:par>
                                <p:cTn id="16" presetID="2" presetClass="entr" presetSubtype="8" fill="hold" nodeType="afterEffect">
                                  <p:stCondLst>
                                    <p:cond delay="0"/>
                                  </p:stCondLst>
                                  <p:childTnLst>
                                    <p:set>
                                      <p:cBhvr>
                                        <p:cTn id="17" dur="1" fill="hold">
                                          <p:stCondLst>
                                            <p:cond delay="0"/>
                                          </p:stCondLst>
                                        </p:cTn>
                                        <p:tgtEl>
                                          <p:spTgt spid="38991"/>
                                        </p:tgtEl>
                                        <p:attrNameLst>
                                          <p:attrName>style.visibility</p:attrName>
                                        </p:attrNameLst>
                                      </p:cBhvr>
                                      <p:to>
                                        <p:strVal val="visible"/>
                                      </p:to>
                                    </p:set>
                                    <p:anim calcmode="lin" valueType="num">
                                      <p:cBhvr additive="base">
                                        <p:cTn id="18" dur="1000" fill="hold"/>
                                        <p:tgtEl>
                                          <p:spTgt spid="38991"/>
                                        </p:tgtEl>
                                        <p:attrNameLst>
                                          <p:attrName>ppt_x</p:attrName>
                                        </p:attrNameLst>
                                      </p:cBhvr>
                                      <p:tavLst>
                                        <p:tav tm="0">
                                          <p:val>
                                            <p:strVal val="0-#ppt_w/2"/>
                                          </p:val>
                                        </p:tav>
                                        <p:tav tm="100000">
                                          <p:val>
                                            <p:strVal val="#ppt_x"/>
                                          </p:val>
                                        </p:tav>
                                      </p:tavLst>
                                    </p:anim>
                                    <p:anim calcmode="lin" valueType="num">
                                      <p:cBhvr additive="base">
                                        <p:cTn id="19" dur="1000" fill="hold"/>
                                        <p:tgtEl>
                                          <p:spTgt spid="38991"/>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1000"/>
                                  </p:stCondLst>
                                  <p:childTnLst>
                                    <p:set>
                                      <p:cBhvr>
                                        <p:cTn id="21" dur="1" fill="hold">
                                          <p:stCondLst>
                                            <p:cond delay="0"/>
                                          </p:stCondLst>
                                        </p:cTn>
                                        <p:tgtEl>
                                          <p:spTgt spid="39005"/>
                                        </p:tgtEl>
                                        <p:attrNameLst>
                                          <p:attrName>style.visibility</p:attrName>
                                        </p:attrNameLst>
                                      </p:cBhvr>
                                      <p:to>
                                        <p:strVal val="visible"/>
                                      </p:to>
                                    </p:set>
                                    <p:animEffect transition="in" filter="fade">
                                      <p:cBhvr>
                                        <p:cTn id="22" dur="2000"/>
                                        <p:tgtEl>
                                          <p:spTgt spid="39005"/>
                                        </p:tgtEl>
                                      </p:cBhvr>
                                    </p:animEffect>
                                  </p:childTnLst>
                                </p:cTn>
                              </p:par>
                            </p:childTnLst>
                          </p:cTn>
                        </p:par>
                        <p:par>
                          <p:cTn id="23" fill="hold" nodeType="afterGroup">
                            <p:stCondLst>
                              <p:cond delay="6000"/>
                            </p:stCondLst>
                            <p:childTnLst>
                              <p:par>
                                <p:cTn id="24" presetID="35" presetClass="emph" presetSubtype="0" repeatCount="indefinite" fill="hold" nodeType="afterEffect">
                                  <p:stCondLst>
                                    <p:cond delay="0"/>
                                  </p:stCondLst>
                                  <p:childTnLst>
                                    <p:anim calcmode="discrete" valueType="str">
                                      <p:cBhvr>
                                        <p:cTn id="25" dur="100" fill="hold"/>
                                        <p:tgtEl>
                                          <p:spTgt spid="39005"/>
                                        </p:tgtEl>
                                        <p:attrNameLst>
                                          <p:attrName>style.visibility</p:attrName>
                                        </p:attrNameLst>
                                      </p:cBhvr>
                                      <p:tavLst>
                                        <p:tav tm="0">
                                          <p:val>
                                            <p:strVal val="hidden"/>
                                          </p:val>
                                        </p:tav>
                                        <p:tav tm="50000">
                                          <p:val>
                                            <p:strVal val="visible"/>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500"/>
                                        <p:tgtEl>
                                          <p:spTgt spid="38991"/>
                                        </p:tgtEl>
                                      </p:cBhvr>
                                    </p:animEffect>
                                    <p:set>
                                      <p:cBhvr>
                                        <p:cTn id="30" dur="1" fill="hold">
                                          <p:stCondLst>
                                            <p:cond delay="499"/>
                                          </p:stCondLst>
                                        </p:cTn>
                                        <p:tgtEl>
                                          <p:spTgt spid="3899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9005"/>
                                        </p:tgtEl>
                                      </p:cBhvr>
                                    </p:animEffect>
                                    <p:set>
                                      <p:cBhvr>
                                        <p:cTn id="33" dur="1" fill="hold">
                                          <p:stCondLst>
                                            <p:cond delay="499"/>
                                          </p:stCondLst>
                                        </p:cTn>
                                        <p:tgtEl>
                                          <p:spTgt spid="39005"/>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39008"/>
                                        </p:tgtEl>
                                        <p:attrNameLst>
                                          <p:attrName>style.visibility</p:attrName>
                                        </p:attrNameLst>
                                      </p:cBhvr>
                                      <p:to>
                                        <p:strVal val="visible"/>
                                      </p:to>
                                    </p:set>
                                    <p:anim calcmode="lin" valueType="num">
                                      <p:cBhvr additive="base">
                                        <p:cTn id="38" dur="1000" fill="hold"/>
                                        <p:tgtEl>
                                          <p:spTgt spid="39008"/>
                                        </p:tgtEl>
                                        <p:attrNameLst>
                                          <p:attrName>ppt_x</p:attrName>
                                        </p:attrNameLst>
                                      </p:cBhvr>
                                      <p:tavLst>
                                        <p:tav tm="0">
                                          <p:val>
                                            <p:strVal val="0-#ppt_w/2"/>
                                          </p:val>
                                        </p:tav>
                                        <p:tav tm="100000">
                                          <p:val>
                                            <p:strVal val="#ppt_x"/>
                                          </p:val>
                                        </p:tav>
                                      </p:tavLst>
                                    </p:anim>
                                    <p:anim calcmode="lin" valueType="num">
                                      <p:cBhvr additive="base">
                                        <p:cTn id="39" dur="1000" fill="hold"/>
                                        <p:tgtEl>
                                          <p:spTgt spid="39008"/>
                                        </p:tgtEl>
                                        <p:attrNameLst>
                                          <p:attrName>ppt_y</p:attrName>
                                        </p:attrNameLst>
                                      </p:cBhvr>
                                      <p:tavLst>
                                        <p:tav tm="0">
                                          <p:val>
                                            <p:strVal val="#ppt_y"/>
                                          </p:val>
                                        </p:tav>
                                        <p:tav tm="100000">
                                          <p:val>
                                            <p:strVal val="#ppt_y"/>
                                          </p:val>
                                        </p:tav>
                                      </p:tavLst>
                                    </p:anim>
                                  </p:childTnLst>
                                </p:cTn>
                              </p:par>
                              <p:par>
                                <p:cTn id="40" presetID="10" presetClass="entr" presetSubtype="0" fill="hold" nodeType="withEffect">
                                  <p:stCondLst>
                                    <p:cond delay="1000"/>
                                  </p:stCondLst>
                                  <p:childTnLst>
                                    <p:set>
                                      <p:cBhvr>
                                        <p:cTn id="41" dur="1" fill="hold">
                                          <p:stCondLst>
                                            <p:cond delay="0"/>
                                          </p:stCondLst>
                                        </p:cTn>
                                        <p:tgtEl>
                                          <p:spTgt spid="39022"/>
                                        </p:tgtEl>
                                        <p:attrNameLst>
                                          <p:attrName>style.visibility</p:attrName>
                                        </p:attrNameLst>
                                      </p:cBhvr>
                                      <p:to>
                                        <p:strVal val="visible"/>
                                      </p:to>
                                    </p:set>
                                    <p:animEffect transition="in" filter="fade">
                                      <p:cBhvr>
                                        <p:cTn id="42" dur="2000"/>
                                        <p:tgtEl>
                                          <p:spTgt spid="39022"/>
                                        </p:tgtEl>
                                      </p:cBhvr>
                                    </p:animEffect>
                                  </p:childTnLst>
                                </p:cTn>
                              </p:par>
                            </p:childTnLst>
                          </p:cTn>
                        </p:par>
                        <p:par>
                          <p:cTn id="43" fill="hold" nodeType="afterGroup">
                            <p:stCondLst>
                              <p:cond delay="3000"/>
                            </p:stCondLst>
                            <p:childTnLst>
                              <p:par>
                                <p:cTn id="44" presetID="35" presetClass="emph" presetSubtype="0" repeatCount="indefinite" fill="hold" nodeType="afterEffect">
                                  <p:stCondLst>
                                    <p:cond delay="0"/>
                                  </p:stCondLst>
                                  <p:childTnLst>
                                    <p:anim calcmode="discrete" valueType="str">
                                      <p:cBhvr>
                                        <p:cTn id="45" dur="100" fill="hold"/>
                                        <p:tgtEl>
                                          <p:spTgt spid="390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39024"/>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mediacall" presetSubtype="0" fill="hold" nodeType="clickEffect">
                                  <p:stCondLst>
                                    <p:cond delay="0"/>
                                  </p:stCondLst>
                                  <p:childTnLst>
                                    <p:cmd type="call" cmd="playFrom(0.0)">
                                      <p:cBhvr>
                                        <p:cTn id="50" dur="47320" fill="hold"/>
                                        <p:tgtEl>
                                          <p:spTgt spid="39024"/>
                                        </p:tgtEl>
                                      </p:cBhvr>
                                    </p:cmd>
                                  </p:childTnLst>
                                </p:cTn>
                              </p:par>
                            </p:childTnLst>
                          </p:cTn>
                        </p:par>
                      </p:childTnLst>
                    </p:cTn>
                  </p:par>
                </p:childTnLst>
              </p:cTn>
              <p:nextCondLst>
                <p:cond evt="onClick" delay="0">
                  <p:tgtEl>
                    <p:spTgt spid="39024"/>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39024"/>
                </p:tgtEl>
              </p:cMediaNode>
            </p:audio>
          </p:childTnLst>
        </p:cTn>
      </p:par>
    </p:tnLst>
    <p:bldLst>
      <p:bldP spid="390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a:lstStyle/>
          <a:p>
            <a:pPr eaLnBrk="1" hangingPunct="1"/>
            <a:r>
              <a:rPr lang="en-US" altLang="en-US" sz="4000" b="1" u="sng">
                <a:solidFill>
                  <a:srgbClr val="FF3300"/>
                </a:solidFill>
                <a:latin typeface="Times New Roman" panose="02020603050405020304" pitchFamily="18" charset="0"/>
                <a:cs typeface="Times New Roman" panose="02020603050405020304" pitchFamily="18" charset="0"/>
              </a:rPr>
              <a:t>Trả lời:</a:t>
            </a:r>
          </a:p>
        </p:txBody>
      </p:sp>
      <p:sp>
        <p:nvSpPr>
          <p:cNvPr id="4" name="TextBox 3"/>
          <p:cNvSpPr txBox="1">
            <a:spLocks noChangeArrowheads="1"/>
          </p:cNvSpPr>
          <p:nvPr/>
        </p:nvSpPr>
        <p:spPr bwMode="auto">
          <a:xfrm>
            <a:off x="1524000" y="536575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cs typeface="Times New Roman" panose="02020603050405020304" pitchFamily="18" charset="0"/>
              </a:rPr>
              <a:t>Vì: Hàng lỗ ở ngoài vành đĩa có nhiều lỗ hơn so với hàng lỗ ở gần tâm đĩa, nên tính trong cùng 1 khoảng thời gian miếng bìa ở vành lỗ ngoài tiếp xúc với lỗ nhiều hơn, tần số dao độg lớn hơ nên âm phát ra cao hơn</a:t>
            </a:r>
          </a:p>
        </p:txBody>
      </p:sp>
      <p:grpSp>
        <p:nvGrpSpPr>
          <p:cNvPr id="39940" name="Group 4"/>
          <p:cNvGrpSpPr>
            <a:grpSpLocks/>
          </p:cNvGrpSpPr>
          <p:nvPr/>
        </p:nvGrpSpPr>
        <p:grpSpPr bwMode="auto">
          <a:xfrm>
            <a:off x="1524000" y="685800"/>
            <a:ext cx="1905000" cy="1905000"/>
            <a:chOff x="1536" y="1296"/>
            <a:chExt cx="1344" cy="1344"/>
          </a:xfrm>
        </p:grpSpPr>
        <p:sp>
          <p:nvSpPr>
            <p:cNvPr id="29705" name="Oval 5"/>
            <p:cNvSpPr>
              <a:spLocks noChangeArrowheads="1"/>
            </p:cNvSpPr>
            <p:nvPr/>
          </p:nvSpPr>
          <p:spPr bwMode="auto">
            <a:xfrm>
              <a:off x="1536" y="1296"/>
              <a:ext cx="1344" cy="1344"/>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06" name="Oval 6"/>
            <p:cNvSpPr>
              <a:spLocks noChangeArrowheads="1"/>
            </p:cNvSpPr>
            <p:nvPr/>
          </p:nvSpPr>
          <p:spPr bwMode="auto">
            <a:xfrm>
              <a:off x="1632" y="1392"/>
              <a:ext cx="1152" cy="1152"/>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07" name="Oval 7"/>
            <p:cNvSpPr>
              <a:spLocks noChangeArrowheads="1"/>
            </p:cNvSpPr>
            <p:nvPr/>
          </p:nvSpPr>
          <p:spPr bwMode="auto">
            <a:xfrm>
              <a:off x="1752" y="1512"/>
              <a:ext cx="912" cy="912"/>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08" name="Oval 8"/>
            <p:cNvSpPr>
              <a:spLocks noChangeArrowheads="1"/>
            </p:cNvSpPr>
            <p:nvPr/>
          </p:nvSpPr>
          <p:spPr bwMode="auto">
            <a:xfrm>
              <a:off x="1860" y="1620"/>
              <a:ext cx="696" cy="696"/>
            </a:xfrm>
            <a:prstGeom prst="ellipse">
              <a:avLst/>
            </a:prstGeom>
            <a:solidFill>
              <a:srgbClr val="CCFFFF"/>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09" name="Oval 9"/>
            <p:cNvSpPr>
              <a:spLocks noChangeArrowheads="1"/>
            </p:cNvSpPr>
            <p:nvPr/>
          </p:nvSpPr>
          <p:spPr bwMode="auto">
            <a:xfrm>
              <a:off x="1872" y="148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0" name="Oval 10"/>
            <p:cNvSpPr>
              <a:spLocks noChangeArrowheads="1"/>
            </p:cNvSpPr>
            <p:nvPr/>
          </p:nvSpPr>
          <p:spPr bwMode="auto">
            <a:xfrm>
              <a:off x="2016" y="141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1" name="Oval 11"/>
            <p:cNvSpPr>
              <a:spLocks noChangeArrowheads="1"/>
            </p:cNvSpPr>
            <p:nvPr/>
          </p:nvSpPr>
          <p:spPr bwMode="auto">
            <a:xfrm>
              <a:off x="1752" y="159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2" name="Oval 12"/>
            <p:cNvSpPr>
              <a:spLocks noChangeArrowheads="1"/>
            </p:cNvSpPr>
            <p:nvPr/>
          </p:nvSpPr>
          <p:spPr bwMode="auto">
            <a:xfrm>
              <a:off x="1656" y="17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3" name="Oval 13"/>
            <p:cNvSpPr>
              <a:spLocks noChangeArrowheads="1"/>
            </p:cNvSpPr>
            <p:nvPr/>
          </p:nvSpPr>
          <p:spPr bwMode="auto">
            <a:xfrm>
              <a:off x="2160"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4" name="Oval 14"/>
            <p:cNvSpPr>
              <a:spLocks noChangeArrowheads="1"/>
            </p:cNvSpPr>
            <p:nvPr/>
          </p:nvSpPr>
          <p:spPr bwMode="auto">
            <a:xfrm>
              <a:off x="1632"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5" name="Oval 15"/>
            <p:cNvSpPr>
              <a:spLocks noChangeArrowheads="1"/>
            </p:cNvSpPr>
            <p:nvPr/>
          </p:nvSpPr>
          <p:spPr bwMode="auto">
            <a:xfrm>
              <a:off x="2160" y="13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6" name="Oval 16"/>
            <p:cNvSpPr>
              <a:spLocks noChangeArrowheads="1"/>
            </p:cNvSpPr>
            <p:nvPr/>
          </p:nvSpPr>
          <p:spPr bwMode="auto">
            <a:xfrm>
              <a:off x="2676"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7" name="Oval 17"/>
            <p:cNvSpPr>
              <a:spLocks noChangeArrowheads="1"/>
            </p:cNvSpPr>
            <p:nvPr/>
          </p:nvSpPr>
          <p:spPr bwMode="auto">
            <a:xfrm>
              <a:off x="2304" y="141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8" name="Oval 18"/>
            <p:cNvSpPr>
              <a:spLocks noChangeArrowheads="1"/>
            </p:cNvSpPr>
            <p:nvPr/>
          </p:nvSpPr>
          <p:spPr bwMode="auto">
            <a:xfrm>
              <a:off x="2448" y="148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19" name="Oval 19"/>
            <p:cNvSpPr>
              <a:spLocks noChangeArrowheads="1"/>
            </p:cNvSpPr>
            <p:nvPr/>
          </p:nvSpPr>
          <p:spPr bwMode="auto">
            <a:xfrm>
              <a:off x="2556" y="159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0" name="Oval 20"/>
            <p:cNvSpPr>
              <a:spLocks noChangeArrowheads="1"/>
            </p:cNvSpPr>
            <p:nvPr/>
          </p:nvSpPr>
          <p:spPr bwMode="auto">
            <a:xfrm>
              <a:off x="2652" y="17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1" name="Oval 21"/>
            <p:cNvSpPr>
              <a:spLocks noChangeArrowheads="1"/>
            </p:cNvSpPr>
            <p:nvPr/>
          </p:nvSpPr>
          <p:spPr bwMode="auto">
            <a:xfrm>
              <a:off x="1668" y="20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2" name="Oval 22"/>
            <p:cNvSpPr>
              <a:spLocks noChangeArrowheads="1"/>
            </p:cNvSpPr>
            <p:nvPr/>
          </p:nvSpPr>
          <p:spPr bwMode="auto">
            <a:xfrm>
              <a:off x="2160" y="243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3" name="Oval 23"/>
            <p:cNvSpPr>
              <a:spLocks noChangeArrowheads="1"/>
            </p:cNvSpPr>
            <p:nvPr/>
          </p:nvSpPr>
          <p:spPr bwMode="auto">
            <a:xfrm>
              <a:off x="2652" y="20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4" name="Oval 24"/>
            <p:cNvSpPr>
              <a:spLocks noChangeArrowheads="1"/>
            </p:cNvSpPr>
            <p:nvPr/>
          </p:nvSpPr>
          <p:spPr bwMode="auto">
            <a:xfrm>
              <a:off x="2580"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5" name="Oval 25"/>
            <p:cNvSpPr>
              <a:spLocks noChangeArrowheads="1"/>
            </p:cNvSpPr>
            <p:nvPr/>
          </p:nvSpPr>
          <p:spPr bwMode="auto">
            <a:xfrm>
              <a:off x="2484" y="232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6" name="Oval 26"/>
            <p:cNvSpPr>
              <a:spLocks noChangeArrowheads="1"/>
            </p:cNvSpPr>
            <p:nvPr/>
          </p:nvSpPr>
          <p:spPr bwMode="auto">
            <a:xfrm>
              <a:off x="2328" y="241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7" name="Oval 27"/>
            <p:cNvSpPr>
              <a:spLocks noChangeArrowheads="1"/>
            </p:cNvSpPr>
            <p:nvPr/>
          </p:nvSpPr>
          <p:spPr bwMode="auto">
            <a:xfrm>
              <a:off x="1848" y="232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8" name="Oval 28"/>
            <p:cNvSpPr>
              <a:spLocks noChangeArrowheads="1"/>
            </p:cNvSpPr>
            <p:nvPr/>
          </p:nvSpPr>
          <p:spPr bwMode="auto">
            <a:xfrm>
              <a:off x="1992" y="241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29" name="Oval 29"/>
            <p:cNvSpPr>
              <a:spLocks noChangeArrowheads="1"/>
            </p:cNvSpPr>
            <p:nvPr/>
          </p:nvSpPr>
          <p:spPr bwMode="auto">
            <a:xfrm>
              <a:off x="1728"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0" name="Oval 30"/>
            <p:cNvSpPr>
              <a:spLocks noChangeArrowheads="1"/>
            </p:cNvSpPr>
            <p:nvPr/>
          </p:nvSpPr>
          <p:spPr bwMode="auto">
            <a:xfrm>
              <a:off x="1980" y="1740"/>
              <a:ext cx="456" cy="456"/>
            </a:xfrm>
            <a:prstGeom prst="ellipse">
              <a:avLst/>
            </a:prstGeom>
            <a:solidFill>
              <a:srgbClr val="CCFFFF"/>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1" name="Oval 31"/>
            <p:cNvSpPr>
              <a:spLocks noChangeArrowheads="1"/>
            </p:cNvSpPr>
            <p:nvPr/>
          </p:nvSpPr>
          <p:spPr bwMode="auto">
            <a:xfrm>
              <a:off x="2160" y="163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2" name="Oval 32"/>
            <p:cNvSpPr>
              <a:spLocks noChangeArrowheads="1"/>
            </p:cNvSpPr>
            <p:nvPr/>
          </p:nvSpPr>
          <p:spPr bwMode="auto">
            <a:xfrm>
              <a:off x="2448"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3" name="Oval 33"/>
            <p:cNvSpPr>
              <a:spLocks noChangeArrowheads="1"/>
            </p:cNvSpPr>
            <p:nvPr/>
          </p:nvSpPr>
          <p:spPr bwMode="auto">
            <a:xfrm>
              <a:off x="2160" y="2208"/>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4" name="Oval 34"/>
            <p:cNvSpPr>
              <a:spLocks noChangeArrowheads="1"/>
            </p:cNvSpPr>
            <p:nvPr/>
          </p:nvSpPr>
          <p:spPr bwMode="auto">
            <a:xfrm>
              <a:off x="1872" y="192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5" name="Oval 35"/>
            <p:cNvSpPr>
              <a:spLocks noChangeArrowheads="1"/>
            </p:cNvSpPr>
            <p:nvPr/>
          </p:nvSpPr>
          <p:spPr bwMode="auto">
            <a:xfrm>
              <a:off x="1920" y="17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6" name="Oval 36"/>
            <p:cNvSpPr>
              <a:spLocks noChangeArrowheads="1"/>
            </p:cNvSpPr>
            <p:nvPr/>
          </p:nvSpPr>
          <p:spPr bwMode="auto">
            <a:xfrm>
              <a:off x="2016" y="168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7" name="Oval 37"/>
            <p:cNvSpPr>
              <a:spLocks noChangeArrowheads="1"/>
            </p:cNvSpPr>
            <p:nvPr/>
          </p:nvSpPr>
          <p:spPr bwMode="auto">
            <a:xfrm>
              <a:off x="2292" y="168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8" name="Oval 38"/>
            <p:cNvSpPr>
              <a:spLocks noChangeArrowheads="1"/>
            </p:cNvSpPr>
            <p:nvPr/>
          </p:nvSpPr>
          <p:spPr bwMode="auto">
            <a:xfrm>
              <a:off x="2400" y="1776"/>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39" name="Oval 39"/>
            <p:cNvSpPr>
              <a:spLocks noChangeArrowheads="1"/>
            </p:cNvSpPr>
            <p:nvPr/>
          </p:nvSpPr>
          <p:spPr bwMode="auto">
            <a:xfrm>
              <a:off x="2016" y="216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40" name="Oval 40"/>
            <p:cNvSpPr>
              <a:spLocks noChangeArrowheads="1"/>
            </p:cNvSpPr>
            <p:nvPr/>
          </p:nvSpPr>
          <p:spPr bwMode="auto">
            <a:xfrm>
              <a:off x="1908" y="20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41" name="Oval 41"/>
            <p:cNvSpPr>
              <a:spLocks noChangeArrowheads="1"/>
            </p:cNvSpPr>
            <p:nvPr/>
          </p:nvSpPr>
          <p:spPr bwMode="auto">
            <a:xfrm>
              <a:off x="2400" y="206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42" name="Oval 42"/>
            <p:cNvSpPr>
              <a:spLocks noChangeArrowheads="1"/>
            </p:cNvSpPr>
            <p:nvPr/>
          </p:nvSpPr>
          <p:spPr bwMode="auto">
            <a:xfrm>
              <a:off x="2304" y="2160"/>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43" name="Oval 43"/>
            <p:cNvSpPr>
              <a:spLocks noChangeArrowheads="1"/>
            </p:cNvSpPr>
            <p:nvPr/>
          </p:nvSpPr>
          <p:spPr bwMode="auto">
            <a:xfrm>
              <a:off x="2160" y="1920"/>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cs typeface="Times New Roman" panose="02020603050405020304" pitchFamily="18" charset="0"/>
              </a:endParaRPr>
            </a:p>
          </p:txBody>
        </p:sp>
      </p:grpSp>
      <p:pic>
        <p:nvPicPr>
          <p:cNvPr id="29701"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219200"/>
            <a:ext cx="31623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AutoShape 45"/>
          <p:cNvSpPr>
            <a:spLocks noChangeArrowheads="1"/>
          </p:cNvSpPr>
          <p:nvPr/>
        </p:nvSpPr>
        <p:spPr bwMode="auto">
          <a:xfrm>
            <a:off x="7696200" y="1676400"/>
            <a:ext cx="2743200" cy="914400"/>
          </a:xfrm>
          <a:prstGeom prst="wedgeRoundRectCallout">
            <a:avLst>
              <a:gd name="adj1" fmla="val -141495"/>
              <a:gd name="adj2" fmla="val 8993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Nếu miếng bìa đặt ở đây thì nó  sẽ tiếp xúc với 4 lỗ</a:t>
            </a:r>
          </a:p>
        </p:txBody>
      </p:sp>
      <p:sp>
        <p:nvSpPr>
          <p:cNvPr id="29703" name="AutoShape 46"/>
          <p:cNvSpPr>
            <a:spLocks noChangeArrowheads="1"/>
          </p:cNvSpPr>
          <p:nvPr/>
        </p:nvSpPr>
        <p:spPr bwMode="auto">
          <a:xfrm>
            <a:off x="7696200" y="0"/>
            <a:ext cx="2667000" cy="1143000"/>
          </a:xfrm>
          <a:prstGeom prst="wedgeRoundRectCallout">
            <a:avLst>
              <a:gd name="adj1" fmla="val -143037"/>
              <a:gd name="adj2" fmla="val 176944"/>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66"/>
                </a:solidFill>
              </a:rPr>
              <a:t>Nếu miếng bìa đặt ở đây thì nó  sẽ tiếp xúc với 6 lỗ</a:t>
            </a:r>
          </a:p>
        </p:txBody>
      </p:sp>
      <p:sp>
        <p:nvSpPr>
          <p:cNvPr id="29704" name="Date Placeholder 2"/>
          <p:cNvSpPr>
            <a:spLocks noGrp="1"/>
          </p:cNvSpPr>
          <p:nvPr>
            <p:ph type="dt" sz="quarter" idx="10"/>
          </p:nvPr>
        </p:nvSpPr>
        <p:spPr>
          <a:xfrm>
            <a:off x="6400800" y="6553200"/>
            <a:ext cx="2133600" cy="47625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CD7561-EE93-45E2-9A6E-16C902B37F76}"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25002569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8" presetClass="emph" presetSubtype="0" repeatCount="indefinite" fill="hold" nodeType="afterEffect">
                                  <p:stCondLst>
                                    <p:cond delay="0"/>
                                  </p:stCondLst>
                                  <p:childTnLst>
                                    <p:animRot by="21600000">
                                      <p:cBhvr>
                                        <p:cTn id="11" dur="1000" fill="hold"/>
                                        <p:tgtEl>
                                          <p:spTgt spid="399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6" name="Text Box 8"/>
          <p:cNvSpPr txBox="1">
            <a:spLocks noChangeArrowheads="1"/>
          </p:cNvSpPr>
          <p:nvPr/>
        </p:nvSpPr>
        <p:spPr bwMode="auto">
          <a:xfrm>
            <a:off x="1676400" y="1171576"/>
            <a:ext cx="8763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990033"/>
                </a:solidFill>
                <a:latin typeface="Times New Roman" panose="02020603050405020304" pitchFamily="18" charset="0"/>
                <a:cs typeface="Times New Roman" panose="02020603050405020304" pitchFamily="18" charset="0"/>
              </a:rPr>
              <a:t>Khi bay, nhiều con vật vỗ cách phát ra âm (vd: ruồi, muỗi, bọ cánh cứng…). Con muỗi phát ra âm cao hơn con ong đất. Trong hai con côn trùng này con nào vỗ cánh (dao động cánh) nhiều hơn ?</a:t>
            </a:r>
          </a:p>
        </p:txBody>
      </p:sp>
      <p:pic>
        <p:nvPicPr>
          <p:cNvPr id="78853" name="Picture 5" descr="ANd9GcTInV72jLBQ7eP4m6M85m2RsZ8keBwXUBGqeZ4JVPieVbZAQB99d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32200"/>
            <a:ext cx="4648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ANd9GcRUQkBUtT0nx1s1NxuvuE7Q2ohhEfRaZiF0qMCHxWuQdaOhc9det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21076"/>
            <a:ext cx="445135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7"/>
          <p:cNvSpPr txBox="1">
            <a:spLocks noChangeArrowheads="1"/>
          </p:cNvSpPr>
          <p:nvPr/>
        </p:nvSpPr>
        <p:spPr bwMode="auto">
          <a:xfrm>
            <a:off x="1981201" y="533400"/>
            <a:ext cx="1897063" cy="45720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solidFill>
                  <a:srgbClr val="0000FF"/>
                </a:solidFill>
                <a:latin typeface="Times New Roman" panose="02020603050405020304" pitchFamily="18" charset="0"/>
                <a:cs typeface="Times New Roman" panose="02020603050405020304" pitchFamily="18" charset="0"/>
              </a:rPr>
              <a:t>VẬN DỤNG </a:t>
            </a:r>
          </a:p>
        </p:txBody>
      </p:sp>
      <p:sp>
        <p:nvSpPr>
          <p:cNvPr id="31750" name="Date Placeholder 1"/>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23A5DC-A6D0-4A98-AB06-E9FA79DEBFB9}"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617823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1016"/>
                                        </p:tgtEl>
                                        <p:attrNameLst>
                                          <p:attrName>style.visibility</p:attrName>
                                        </p:attrNameLst>
                                      </p:cBhvr>
                                      <p:to>
                                        <p:strVal val="visible"/>
                                      </p:to>
                                    </p:set>
                                    <p:animEffect transition="in" filter="box(in)">
                                      <p:cBhvr>
                                        <p:cTn id="7" dur="500"/>
                                        <p:tgtEl>
                                          <p:spTgt spid="1710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8854"/>
                                        </p:tgtEl>
                                        <p:attrNameLst>
                                          <p:attrName>style.visibility</p:attrName>
                                        </p:attrNameLst>
                                      </p:cBhvr>
                                      <p:to>
                                        <p:strVal val="visible"/>
                                      </p:to>
                                    </p:set>
                                    <p:animEffect transition="in" filter="blinds(horizontal)">
                                      <p:cBhvr>
                                        <p:cTn id="12" dur="500"/>
                                        <p:tgtEl>
                                          <p:spTgt spid="78854"/>
                                        </p:tgtEl>
                                      </p:cBhvr>
                                    </p:animEffect>
                                  </p:childTnLst>
                                </p:cTn>
                              </p:par>
                              <p:par>
                                <p:cTn id="13" presetID="3" presetClass="entr" presetSubtype="10" fill="hold" nodeType="withEffect">
                                  <p:stCondLst>
                                    <p:cond delay="0"/>
                                  </p:stCondLst>
                                  <p:childTnLst>
                                    <p:set>
                                      <p:cBhvr>
                                        <p:cTn id="14" dur="1" fill="hold">
                                          <p:stCondLst>
                                            <p:cond delay="0"/>
                                          </p:stCondLst>
                                        </p:cTn>
                                        <p:tgtEl>
                                          <p:spTgt spid="78853"/>
                                        </p:tgtEl>
                                        <p:attrNameLst>
                                          <p:attrName>style.visibility</p:attrName>
                                        </p:attrNameLst>
                                      </p:cBhvr>
                                      <p:to>
                                        <p:strVal val="visible"/>
                                      </p:to>
                                    </p:set>
                                    <p:animEffect transition="in" filter="blinds(horizontal)">
                                      <p:cBhvr>
                                        <p:cTn id="15" dur="5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1EDF9EC-6579-451F-BC40-9062C3600A9F}"/>
              </a:ext>
            </a:extLst>
          </p:cNvPr>
          <p:cNvSpPr/>
          <p:nvPr/>
        </p:nvSpPr>
        <p:spPr>
          <a:xfrm>
            <a:off x="134191" y="357118"/>
            <a:ext cx="11610109" cy="32812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dao</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động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vật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hiện</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trong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một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giây</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200" b="1" u="sng"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Đơn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vị</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Héc</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kí</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hiệu</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Hz.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3600" dirty="0">
              <a:solidFill>
                <a:schemeClr val="tx1"/>
              </a:solidFill>
            </a:endParaRPr>
          </a:p>
        </p:txBody>
      </p:sp>
    </p:spTree>
    <p:extLst>
      <p:ext uri="{BB962C8B-B14F-4D97-AF65-F5344CB8AC3E}">
        <p14:creationId xmlns:p14="http://schemas.microsoft.com/office/powerpoint/2010/main" val="369125509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elp 3">
            <a:hlinkClick r:id="" action="ppaction://noaction" highlightClick="1"/>
            <a:extLst>
              <a:ext uri="{FF2B5EF4-FFF2-40B4-BE49-F238E27FC236}">
                <a16:creationId xmlns:a16="http://schemas.microsoft.com/office/drawing/2014/main" id="{A80B173D-3730-4048-B005-62AF2B83BF77}"/>
              </a:ext>
            </a:extLst>
          </p:cNvPr>
          <p:cNvSpPr/>
          <p:nvPr/>
        </p:nvSpPr>
        <p:spPr>
          <a:xfrm>
            <a:off x="717177" y="896471"/>
            <a:ext cx="986117" cy="735105"/>
          </a:xfrm>
          <a:prstGeom prst="actionButtonHelp">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2AEDE-C53F-4A66-B85F-491E2C2CFA8F}"/>
              </a:ext>
            </a:extLst>
          </p:cNvPr>
          <p:cNvSpPr txBox="1"/>
          <p:nvPr/>
        </p:nvSpPr>
        <p:spPr>
          <a:xfrm>
            <a:off x="1981199" y="878541"/>
            <a:ext cx="8901953"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p:txBody>
      </p:sp>
      <p:sp>
        <p:nvSpPr>
          <p:cNvPr id="6" name="Scroll: Horizontal 5">
            <a:extLst>
              <a:ext uri="{FF2B5EF4-FFF2-40B4-BE49-F238E27FC236}">
                <a16:creationId xmlns:a16="http://schemas.microsoft.com/office/drawing/2014/main" id="{56F8B1EE-792B-4493-86BF-A1FE687FC3F2}"/>
              </a:ext>
            </a:extLst>
          </p:cNvPr>
          <p:cNvSpPr/>
          <p:nvPr/>
        </p:nvSpPr>
        <p:spPr>
          <a:xfrm>
            <a:off x="403413" y="1792941"/>
            <a:ext cx="11430000" cy="4446494"/>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ghita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880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100Hz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phút</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cs typeface="Times New Roman" panose="02020603050405020304" pitchFamily="18" charset="0"/>
              </a:rPr>
              <a:t>đập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xuống</a:t>
            </a:r>
            <a:r>
              <a:rPr lang="en-US" sz="2400" dirty="0">
                <a:solidFill>
                  <a:schemeClr val="tx1"/>
                </a:solidFill>
                <a:latin typeface="Times New Roman" panose="02020603050405020304" pitchFamily="18" charset="0"/>
                <a:cs typeface="Times New Roman" panose="02020603050405020304" pitchFamily="18" charset="0"/>
              </a:rPr>
              <a:t> 3 300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10s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0845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0DF0-27BE-4EFE-81B2-BE7AF1915DEC}"/>
              </a:ext>
            </a:extLst>
          </p:cNvPr>
          <p:cNvSpPr>
            <a:spLocks noGrp="1"/>
          </p:cNvSpPr>
          <p:nvPr>
            <p:ph type="title"/>
          </p:nvPr>
        </p:nvSpPr>
        <p:spPr>
          <a:xfrm>
            <a:off x="507572" y="1113377"/>
            <a:ext cx="4787331" cy="1574333"/>
          </a:xfrm>
        </p:spPr>
        <p:txBody>
          <a:bodyPr anchor="b">
            <a:normAutofit/>
          </a:bodyPr>
          <a:lstStyle/>
          <a:p>
            <a:r>
              <a:rPr lang="en-US" sz="4000" dirty="0">
                <a:latin typeface="Times New Roman" panose="02020603050405020304" pitchFamily="18" charset="0"/>
                <a:cs typeface="Times New Roman" panose="02020603050405020304" pitchFamily="18" charset="0"/>
              </a:rPr>
              <a:t>II.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âm</a:t>
            </a:r>
            <a:endParaRPr lang="en-US" sz="4000" dirty="0">
              <a:latin typeface="Times New Roman" panose="02020603050405020304" pitchFamily="18" charset="0"/>
              <a:cs typeface="Times New Roman" panose="02020603050405020304" pitchFamily="18" charset="0"/>
            </a:endParaRPr>
          </a:p>
        </p:txBody>
      </p:sp>
      <p:pic>
        <p:nvPicPr>
          <p:cNvPr id="5" name="Âm thanh ghép video-Tiếng trống SoundEffect 2018">
            <a:hlinkClick r:id="" action="ppaction://media"/>
            <a:extLst>
              <a:ext uri="{FF2B5EF4-FFF2-40B4-BE49-F238E27FC236}">
                <a16:creationId xmlns:a16="http://schemas.microsoft.com/office/drawing/2014/main" id="{0874E58B-B3EE-4B49-8789-7B6CE08FAC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82247" y="985017"/>
            <a:ext cx="1703972" cy="1397256"/>
          </a:xfrm>
          <a:prstGeom prst="rect">
            <a:avLst/>
          </a:prstGeom>
        </p:spPr>
      </p:pic>
      <p:pic>
        <p:nvPicPr>
          <p:cNvPr id="7" name="Tiếng kêu động vật HÌNH ẢNH VÀ TIẾNG KÊU CỦA CON ONG sounds and image of the BEE">
            <a:hlinkClick r:id="" action="ppaction://media"/>
            <a:extLst>
              <a:ext uri="{FF2B5EF4-FFF2-40B4-BE49-F238E27FC236}">
                <a16:creationId xmlns:a16="http://schemas.microsoft.com/office/drawing/2014/main" id="{6D0FB5F1-79BE-4E4D-94A2-234882A8DC20}"/>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9"/>
          <a:stretch>
            <a:fillRect/>
          </a:stretch>
        </p:blipFill>
        <p:spPr>
          <a:xfrm>
            <a:off x="5507950" y="4856623"/>
            <a:ext cx="1373082" cy="1104086"/>
          </a:xfrm>
        </p:spPr>
      </p:pic>
      <p:pic>
        <p:nvPicPr>
          <p:cNvPr id="6" name="TEST ÂM THANH ĐÀN GUITAR TOKADO">
            <a:hlinkClick r:id="" action="ppaction://media"/>
            <a:extLst>
              <a:ext uri="{FF2B5EF4-FFF2-40B4-BE49-F238E27FC236}">
                <a16:creationId xmlns:a16="http://schemas.microsoft.com/office/drawing/2014/main" id="{85218071-59B7-4547-8312-7B57FAAB5254}"/>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848130" y="3554315"/>
            <a:ext cx="2963421" cy="1703967"/>
          </a:xfrm>
          <a:prstGeom prst="rect">
            <a:avLst/>
          </a:prstGeom>
        </p:spPr>
      </p:pic>
      <p:sp>
        <p:nvSpPr>
          <p:cNvPr id="13" name="Title 1">
            <a:extLst>
              <a:ext uri="{FF2B5EF4-FFF2-40B4-BE49-F238E27FC236}">
                <a16:creationId xmlns:a16="http://schemas.microsoft.com/office/drawing/2014/main" id="{8C8A0DF0-27BE-4EFE-81B2-BE7AF1915DEC}"/>
              </a:ext>
            </a:extLst>
          </p:cNvPr>
          <p:cNvSpPr txBox="1">
            <a:spLocks/>
          </p:cNvSpPr>
          <p:nvPr/>
        </p:nvSpPr>
        <p:spPr>
          <a:xfrm>
            <a:off x="659972" y="117569"/>
            <a:ext cx="4787331" cy="10189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smtClean="0">
                <a:solidFill>
                  <a:srgbClr val="FF0000"/>
                </a:solidFill>
                <a:latin typeface="Times New Roman" panose="02020603050405020304" pitchFamily="18" charset="0"/>
                <a:cs typeface="Times New Roman" panose="02020603050405020304" pitchFamily="18" charset="0"/>
              </a:rPr>
              <a:t>TIẾT 2</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692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4"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9002"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21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video>
              <p:cMediaNode vol="80000">
                <p:cTn id="35" fill="hold" display="0">
                  <p:stCondLst>
                    <p:cond delay="indefinite"/>
                  </p:stCondLst>
                </p:cTn>
                <p:tgtEl>
                  <p:spTgt spid="6"/>
                </p:tgtEl>
              </p:cMediaNode>
            </p:vide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6"/>
                                        </p:tgtEl>
                                      </p:cBhvr>
                                    </p:cmd>
                                  </p:childTnLst>
                                </p:cTn>
                              </p:par>
                            </p:childTnLst>
                          </p:cTn>
                        </p:par>
                      </p:childTnLst>
                    </p:cTn>
                  </p:par>
                </p:childTnLst>
              </p:cTn>
              <p:nextCondLst>
                <p:cond evt="onClick" delay="0">
                  <p:tgtEl>
                    <p:spTgt spid="6"/>
                  </p:tgtEl>
                </p:cond>
              </p:nextCondLst>
            </p:seq>
            <p:video>
              <p:cMediaNode vol="80000">
                <p:cTn id="41" fill="hold" display="0">
                  <p:stCondLst>
                    <p:cond delay="indefinite"/>
                  </p:stCondLst>
                </p:cTn>
                <p:tgtEl>
                  <p:spTgt spid="7"/>
                </p:tgtEl>
              </p:cMediaNode>
            </p:video>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ABBFD-72CA-4BC0-A7AD-EFA4CA242DFD}"/>
              </a:ext>
            </a:extLst>
          </p:cNvPr>
          <p:cNvPicPr>
            <a:picLocks noChangeAspect="1"/>
          </p:cNvPicPr>
          <p:nvPr/>
        </p:nvPicPr>
        <p:blipFill>
          <a:blip r:embed="rId2"/>
          <a:stretch>
            <a:fillRect/>
          </a:stretch>
        </p:blipFill>
        <p:spPr>
          <a:xfrm>
            <a:off x="3911133" y="1289713"/>
            <a:ext cx="5438809" cy="3369969"/>
          </a:xfrm>
          <a:prstGeom prst="rect">
            <a:avLst/>
          </a:prstGeom>
        </p:spPr>
      </p:pic>
      <p:sp>
        <p:nvSpPr>
          <p:cNvPr id="5" name="TextBox 4">
            <a:extLst>
              <a:ext uri="{FF2B5EF4-FFF2-40B4-BE49-F238E27FC236}">
                <a16:creationId xmlns:a16="http://schemas.microsoft.com/office/drawing/2014/main" id="{01AD53FC-7C65-4DD4-AB2F-B5351B8F2571}"/>
              </a:ext>
            </a:extLst>
          </p:cNvPr>
          <p:cNvSpPr txBox="1"/>
          <p:nvPr/>
        </p:nvSpPr>
        <p:spPr>
          <a:xfrm>
            <a:off x="3337392" y="5198955"/>
            <a:ext cx="6362420" cy="468077"/>
          </a:xfrm>
          <a:prstGeom prst="rect">
            <a:avLst/>
          </a:prstGeom>
          <a:noFill/>
        </p:spPr>
        <p:txBody>
          <a:bodyPr wrap="square" rtlCol="0">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Đàn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ghita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880Hz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6459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980CC-C013-47F3-A1D3-6415317B55D1}"/>
              </a:ext>
            </a:extLst>
          </p:cNvPr>
          <p:cNvPicPr>
            <a:picLocks noChangeAspect="1"/>
          </p:cNvPicPr>
          <p:nvPr/>
        </p:nvPicPr>
        <p:blipFill>
          <a:blip r:embed="rId2"/>
          <a:stretch>
            <a:fillRect/>
          </a:stretch>
        </p:blipFill>
        <p:spPr>
          <a:xfrm>
            <a:off x="3026922" y="1273002"/>
            <a:ext cx="5739334" cy="3819266"/>
          </a:xfrm>
          <a:prstGeom prst="rect">
            <a:avLst/>
          </a:prstGeom>
        </p:spPr>
      </p:pic>
      <p:sp>
        <p:nvSpPr>
          <p:cNvPr id="17" name="TextBox 16">
            <a:extLst>
              <a:ext uri="{FF2B5EF4-FFF2-40B4-BE49-F238E27FC236}">
                <a16:creationId xmlns:a16="http://schemas.microsoft.com/office/drawing/2014/main" id="{BD8B56A4-B2CD-4CE5-A5D9-96084B6A9D37}"/>
              </a:ext>
            </a:extLst>
          </p:cNvPr>
          <p:cNvSpPr txBox="1"/>
          <p:nvPr/>
        </p:nvSpPr>
        <p:spPr>
          <a:xfrm>
            <a:off x="2010100" y="5469349"/>
            <a:ext cx="8139952" cy="1077218"/>
          </a:xfrm>
          <a:prstGeom prst="rect">
            <a:avLst/>
          </a:prstGeom>
          <a:noFill/>
        </p:spPr>
        <p:txBody>
          <a:bodyPr wrap="square">
            <a:spAutoFit/>
          </a:bodyPr>
          <a:lstStyle/>
          <a:p>
            <a:pPr algn="ctr"/>
            <a:r>
              <a:rPr lang="en-US" sz="3200" dirty="0" err="1">
                <a:effectLst/>
                <a:latin typeface="Times New Roman" panose="02020603050405020304" pitchFamily="18" charset="0"/>
                <a:ea typeface="Calibri" panose="020F0502020204030204" pitchFamily="34" charset="0"/>
              </a:rPr>
              <a:t>Trống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thực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hiện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6000 </a:t>
            </a:r>
            <a:r>
              <a:rPr lang="en-US" sz="3200" dirty="0" err="1">
                <a:effectLst/>
                <a:latin typeface="Times New Roman" panose="02020603050405020304" pitchFamily="18" charset="0"/>
                <a:ea typeface="Calibri" panose="020F0502020204030204" pitchFamily="34" charset="0"/>
              </a:rPr>
              <a:t>dao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động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1 </a:t>
            </a:r>
            <a:r>
              <a:rPr lang="en-US" sz="3200" dirty="0" err="1">
                <a:effectLst/>
                <a:latin typeface="Times New Roman" panose="02020603050405020304" pitchFamily="18" charset="0"/>
                <a:ea typeface="Calibri" panose="020F0502020204030204" pitchFamily="34" charset="0"/>
              </a:rPr>
              <a:t>phút</a:t>
            </a:r>
            <a:r>
              <a:rPr lang="en-US" sz="3200" dirty="0">
                <a:effectLst/>
                <a:latin typeface="Times New Roman" panose="02020603050405020304" pitchFamily="18" charset="0"/>
                <a:ea typeface="Calibri" panose="020F0502020204030204" pitchFamily="34" charset="0"/>
              </a:rPr>
              <a:t>. </a:t>
            </a:r>
            <a:endParaRPr lang="en-US" sz="4400" dirty="0"/>
          </a:p>
        </p:txBody>
      </p:sp>
    </p:spTree>
    <p:extLst>
      <p:ext uri="{BB962C8B-B14F-4D97-AF65-F5344CB8AC3E}">
        <p14:creationId xmlns:p14="http://schemas.microsoft.com/office/powerpoint/2010/main" val="15590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19CD3-695F-4AAC-9A6E-679E9C32FCDB}"/>
              </a:ext>
            </a:extLst>
          </p:cNvPr>
          <p:cNvPicPr>
            <a:picLocks noChangeAspect="1"/>
          </p:cNvPicPr>
          <p:nvPr/>
        </p:nvPicPr>
        <p:blipFill>
          <a:blip r:embed="rId2"/>
          <a:stretch>
            <a:fillRect/>
          </a:stretch>
        </p:blipFill>
        <p:spPr>
          <a:xfrm>
            <a:off x="580087" y="1517425"/>
            <a:ext cx="6287341" cy="3618246"/>
          </a:xfrm>
          <a:prstGeom prst="rect">
            <a:avLst/>
          </a:prstGeom>
        </p:spPr>
      </p:pic>
      <p:sp>
        <p:nvSpPr>
          <p:cNvPr id="10" name="TextBox 9">
            <a:extLst>
              <a:ext uri="{FF2B5EF4-FFF2-40B4-BE49-F238E27FC236}">
                <a16:creationId xmlns:a16="http://schemas.microsoft.com/office/drawing/2014/main" id="{B5356A0F-35FA-43E4-AA5A-48A3DF2E16CE}"/>
              </a:ext>
            </a:extLst>
          </p:cNvPr>
          <p:cNvSpPr txBox="1"/>
          <p:nvPr/>
        </p:nvSpPr>
        <p:spPr>
          <a:xfrm>
            <a:off x="7430464" y="3326548"/>
            <a:ext cx="4107112" cy="863250"/>
          </a:xfrm>
          <a:prstGeom prst="rect">
            <a:avLst/>
          </a:prstGeom>
          <a:noFill/>
        </p:spPr>
        <p:txBody>
          <a:bodyPr wrap="square">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dao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động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cánh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ong</a:t>
            </a:r>
            <a:r>
              <a:rPr lang="en-US" sz="2400" dirty="0">
                <a:effectLst/>
                <a:latin typeface="Times New Roman" panose="02020603050405020304" pitchFamily="18" charset="0"/>
                <a:ea typeface="Calibri" panose="020F0502020204030204" pitchFamily="34" charset="0"/>
                <a:cs typeface="Arial" panose="020B0604020202020204" pitchFamily="34" charset="0"/>
              </a:rPr>
              <a:t>: 330Hz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5090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A08A194E-E277-4E18-9105-C1AB67B33E1E}"/>
                  </a:ext>
                </a:extLst>
              </p:cNvPr>
              <p:cNvSpPr/>
              <p:nvPr/>
            </p:nvSpPr>
            <p:spPr>
              <a:xfrm>
                <a:off x="1528482" y="1734671"/>
                <a:ext cx="9135035" cy="2667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𝐒</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ố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𝐥</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ầ</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num>
                      <m:den>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𝐓𝐡</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ờ</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𝐢</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𝐠𝐢𝐚𝐧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den>
                    </m:f>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14:m>
                  <m:oMath xmlns:m="http://schemas.openxmlformats.org/officeDocument/2006/math">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A08A194E-E277-4E18-9105-C1AB67B33E1E}"/>
                  </a:ext>
                </a:extLst>
              </p:cNvPr>
              <p:cNvSpPr>
                <a:spLocks noRot="1" noChangeAspect="1" noMove="1" noResize="1" noEditPoints="1" noAdjustHandles="1" noChangeArrowheads="1" noChangeShapeType="1" noTextEdit="1"/>
              </p:cNvSpPr>
              <p:nvPr/>
            </p:nvSpPr>
            <p:spPr>
              <a:xfrm>
                <a:off x="1528482" y="1734671"/>
                <a:ext cx="9135035" cy="2667000"/>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0746154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extLst>
              <a:ext uri="{FF2B5EF4-FFF2-40B4-BE49-F238E27FC236}">
                <a16:creationId xmlns:a16="http://schemas.microsoft.com/office/drawing/2014/main" id="{9C096245-1C32-4848-9EF9-FBB31877FF67}"/>
              </a:ext>
            </a:extLst>
          </p:cNvPr>
          <p:cNvSpPr/>
          <p:nvPr/>
        </p:nvSpPr>
        <p:spPr>
          <a:xfrm>
            <a:off x="447963"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FFD02D-6FEE-4B06-B561-80ECB11BA2C7}"/>
              </a:ext>
            </a:extLst>
          </p:cNvPr>
          <p:cNvPicPr>
            <a:picLocks noChangeAspect="1"/>
          </p:cNvPicPr>
          <p:nvPr/>
        </p:nvPicPr>
        <p:blipFill>
          <a:blip r:embed="rId2"/>
          <a:stretch>
            <a:fillRect/>
          </a:stretch>
        </p:blipFill>
        <p:spPr>
          <a:xfrm>
            <a:off x="4193309" y="211681"/>
            <a:ext cx="7647709" cy="5114710"/>
          </a:xfrm>
          <a:prstGeom prst="rect">
            <a:avLst/>
          </a:prstGeom>
        </p:spPr>
      </p:pic>
      <p:sp>
        <p:nvSpPr>
          <p:cNvPr id="6" name="TextBox 5">
            <a:extLst>
              <a:ext uri="{FF2B5EF4-FFF2-40B4-BE49-F238E27FC236}">
                <a16:creationId xmlns:a16="http://schemas.microsoft.com/office/drawing/2014/main" id="{3E9EC5C5-DD50-41C7-BF0D-83B56155DA25}"/>
              </a:ext>
            </a:extLst>
          </p:cNvPr>
          <p:cNvSpPr txBox="1"/>
          <p:nvPr/>
        </p:nvSpPr>
        <p:spPr>
          <a:xfrm>
            <a:off x="447963" y="2041237"/>
            <a:ext cx="3500582"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tai ta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20Hz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20 000Hz</a:t>
            </a:r>
          </a:p>
        </p:txBody>
      </p:sp>
      <p:sp>
        <p:nvSpPr>
          <p:cNvPr id="8" name="TextBox 7">
            <a:extLst>
              <a:ext uri="{FF2B5EF4-FFF2-40B4-BE49-F238E27FC236}">
                <a16:creationId xmlns:a16="http://schemas.microsoft.com/office/drawing/2014/main" id="{0314A826-3E02-4B54-9CC6-20E215EC035B}"/>
              </a:ext>
            </a:extLst>
          </p:cNvPr>
          <p:cNvSpPr txBox="1"/>
          <p:nvPr/>
        </p:nvSpPr>
        <p:spPr>
          <a:xfrm>
            <a:off x="674254" y="5423682"/>
            <a:ext cx="11009745" cy="954107"/>
          </a:xfrm>
          <a:prstGeom prst="rect">
            <a:avLst/>
          </a:prstGeom>
          <a:noFill/>
        </p:spPr>
        <p:txBody>
          <a:bodyPr wrap="square">
            <a:spAutoFit/>
          </a:bodyPr>
          <a:lstStyle/>
          <a:p>
            <a:pPr algn="ctr"/>
            <a:r>
              <a:rPr lang="vi-VN" sz="2800" b="0" i="0" dirty="0">
                <a:solidFill>
                  <a:srgbClr val="333333"/>
                </a:solidFill>
                <a:effectLst/>
                <a:latin typeface="+mj-lt"/>
              </a:rPr>
              <a:t>dB hay đề - xi - ben là đơn vị được sử dụng để đo cường độ âm thanh, hiển thị độ mạnh hay yếu của âm thanh được phát ra.</a:t>
            </a:r>
            <a:endParaRPr lang="en-US" sz="2800" dirty="0">
              <a:latin typeface="+mj-lt"/>
            </a:endParaRPr>
          </a:p>
        </p:txBody>
      </p:sp>
    </p:spTree>
    <p:extLst>
      <p:ext uri="{BB962C8B-B14F-4D97-AF65-F5344CB8AC3E}">
        <p14:creationId xmlns:p14="http://schemas.microsoft.com/office/powerpoint/2010/main" val="894076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n 4">
            <a:extLst>
              <a:ext uri="{FF2B5EF4-FFF2-40B4-BE49-F238E27FC236}">
                <a16:creationId xmlns:a16="http://schemas.microsoft.com/office/drawing/2014/main" id="{4F086681-159C-4357-A50B-C37DFBEB6DC0}"/>
              </a:ext>
            </a:extLst>
          </p:cNvPr>
          <p:cNvSpPr/>
          <p:nvPr/>
        </p:nvSpPr>
        <p:spPr>
          <a:xfrm>
            <a:off x="761999"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07F333-E0E2-4355-BED5-82FF281F85AF}"/>
              </a:ext>
            </a:extLst>
          </p:cNvPr>
          <p:cNvPicPr>
            <a:picLocks noChangeAspect="1"/>
          </p:cNvPicPr>
          <p:nvPr/>
        </p:nvPicPr>
        <p:blipFill>
          <a:blip r:embed="rId4"/>
          <a:stretch>
            <a:fillRect/>
          </a:stretch>
        </p:blipFill>
        <p:spPr>
          <a:xfrm>
            <a:off x="382644" y="1989886"/>
            <a:ext cx="6366116" cy="1716628"/>
          </a:xfrm>
          <a:prstGeom prst="rect">
            <a:avLst/>
          </a:prstGeom>
        </p:spPr>
      </p:pic>
      <p:pic>
        <p:nvPicPr>
          <p:cNvPr id="7" name="NHỮNG NGƯỜI BẠN CỦA ĐÔ - RÊ - MI - ĐỌC TÊN NỐT NHẠC - ÂM NHẠC 1 KNTT">
            <a:hlinkClick r:id="" action="ppaction://media"/>
            <a:extLst>
              <a:ext uri="{FF2B5EF4-FFF2-40B4-BE49-F238E27FC236}">
                <a16:creationId xmlns:a16="http://schemas.microsoft.com/office/drawing/2014/main" id="{E661AAAE-9176-46E2-889E-D7B8DBA63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92452" y="434147"/>
            <a:ext cx="4677384" cy="2631028"/>
          </a:xfrm>
          <a:prstGeom prst="rect">
            <a:avLst/>
          </a:prstGeom>
        </p:spPr>
      </p:pic>
      <p:sp>
        <p:nvSpPr>
          <p:cNvPr id="9" name="TextBox 8">
            <a:extLst>
              <a:ext uri="{FF2B5EF4-FFF2-40B4-BE49-F238E27FC236}">
                <a16:creationId xmlns:a16="http://schemas.microsoft.com/office/drawing/2014/main" id="{9FB729B9-DDB7-4771-8B02-9D758ED0F0E6}"/>
              </a:ext>
            </a:extLst>
          </p:cNvPr>
          <p:cNvSpPr txBox="1"/>
          <p:nvPr/>
        </p:nvSpPr>
        <p:spPr>
          <a:xfrm>
            <a:off x="761999" y="4271012"/>
            <a:ext cx="8866909" cy="2452723"/>
          </a:xfrm>
          <a:prstGeom prst="rect">
            <a:avLst/>
          </a:prstGeom>
          <a:noFill/>
        </p:spPr>
        <p:txBody>
          <a:bodyPr wrap="square">
            <a:spAutoFit/>
          </a:bodyPr>
          <a:lstStyle/>
          <a:p>
            <a:pPr marL="0" marR="0" algn="ctr">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Si: 494 Hz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523 Hz</a:t>
            </a:r>
          </a:p>
          <a:p>
            <a:pPr marL="0" marR="0" algn="ctr">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587 Hz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Mi: 629 Hz</a:t>
            </a:r>
          </a:p>
          <a:p>
            <a:pPr marL="0" marR="0" algn="ctr">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Fa: 698 Hz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Sol: 784 Hz</a:t>
            </a:r>
          </a:p>
          <a:p>
            <a:pPr algn="ct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La: 880 Hz</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500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17FB68D-5C56-DC43-A85D-5C6FD5AF7890}"/>
              </a:ext>
            </a:extLst>
          </p:cNvPr>
          <p:cNvGrpSpPr/>
          <p:nvPr/>
        </p:nvGrpSpPr>
        <p:grpSpPr>
          <a:xfrm>
            <a:off x="341601" y="1758224"/>
            <a:ext cx="5641188" cy="3788227"/>
            <a:chOff x="676003" y="2233750"/>
            <a:chExt cx="5641188" cy="3788227"/>
          </a:xfrm>
        </p:grpSpPr>
        <p:pic>
          <p:nvPicPr>
            <p:cNvPr id="5" name="Picture 4">
              <a:extLst>
                <a:ext uri="{FF2B5EF4-FFF2-40B4-BE49-F238E27FC236}">
                  <a16:creationId xmlns:a16="http://schemas.microsoft.com/office/drawing/2014/main" id="{80A46264-F0F0-6F4F-AC45-E1D0CB910E62}"/>
                </a:ext>
              </a:extLst>
            </p:cNvPr>
            <p:cNvPicPr>
              <a:picLocks noChangeAspect="1"/>
            </p:cNvPicPr>
            <p:nvPr/>
          </p:nvPicPr>
          <p:blipFill>
            <a:blip r:embed="rId4"/>
            <a:stretch>
              <a:fillRect/>
            </a:stretch>
          </p:blipFill>
          <p:spPr>
            <a:xfrm>
              <a:off x="676003" y="3187337"/>
              <a:ext cx="1770075" cy="2834640"/>
            </a:xfrm>
            <a:prstGeom prst="rect">
              <a:avLst/>
            </a:prstGeom>
          </p:spPr>
        </p:pic>
        <p:sp>
          <p:nvSpPr>
            <p:cNvPr id="6" name="Oval Callout 5">
              <a:extLst>
                <a:ext uri="{FF2B5EF4-FFF2-40B4-BE49-F238E27FC236}">
                  <a16:creationId xmlns:a16="http://schemas.microsoft.com/office/drawing/2014/main" id="{5B45FBCF-8F34-F84D-A826-ADCC655D260A}"/>
                </a:ext>
              </a:extLst>
            </p:cNvPr>
            <p:cNvSpPr/>
            <p:nvPr/>
          </p:nvSpPr>
          <p:spPr>
            <a:xfrm>
              <a:off x="2446077" y="2233750"/>
              <a:ext cx="3871114" cy="159366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a:t>
              </a:r>
            </a:p>
          </p:txBody>
        </p:sp>
      </p:grpSp>
      <p:pic>
        <p:nvPicPr>
          <p:cNvPr id="7" name="9convert.com - Đẳng cấp của ca sĩ Opera khi hát không cần mic_360p">
            <a:hlinkClick r:id="" action="ppaction://media"/>
            <a:extLst>
              <a:ext uri="{FF2B5EF4-FFF2-40B4-BE49-F238E27FC236}">
                <a16:creationId xmlns:a16="http://schemas.microsoft.com/office/drawing/2014/main" id="{BF33976F-1ACB-F043-983B-656DBA06CF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0967" y="1570083"/>
            <a:ext cx="5080000" cy="2921000"/>
          </a:xfrm>
          <a:prstGeom prst="rect">
            <a:avLst/>
          </a:prstGeom>
        </p:spPr>
      </p:pic>
      <p:grpSp>
        <p:nvGrpSpPr>
          <p:cNvPr id="11" name="Group 10">
            <a:extLst>
              <a:ext uri="{FF2B5EF4-FFF2-40B4-BE49-F238E27FC236}">
                <a16:creationId xmlns:a16="http://schemas.microsoft.com/office/drawing/2014/main" id="{A515F0C7-E9F7-FA45-8041-02D91F729BC5}"/>
              </a:ext>
            </a:extLst>
          </p:cNvPr>
          <p:cNvGrpSpPr/>
          <p:nvPr/>
        </p:nvGrpSpPr>
        <p:grpSpPr>
          <a:xfrm>
            <a:off x="759612" y="3728627"/>
            <a:ext cx="7509175" cy="4458608"/>
            <a:chOff x="2446077" y="3506536"/>
            <a:chExt cx="7509175" cy="4458608"/>
          </a:xfrm>
        </p:grpSpPr>
        <p:pic>
          <p:nvPicPr>
            <p:cNvPr id="9" name="Picture 8">
              <a:extLst>
                <a:ext uri="{FF2B5EF4-FFF2-40B4-BE49-F238E27FC236}">
                  <a16:creationId xmlns:a16="http://schemas.microsoft.com/office/drawing/2014/main" id="{7518C2AB-18C4-0446-8972-CE93B2A4E863}"/>
                </a:ext>
              </a:extLst>
            </p:cNvPr>
            <p:cNvPicPr>
              <a:picLocks noChangeAspect="1"/>
            </p:cNvPicPr>
            <p:nvPr/>
          </p:nvPicPr>
          <p:blipFill>
            <a:blip r:embed="rId6"/>
            <a:stretch>
              <a:fillRect/>
            </a:stretch>
          </p:blipFill>
          <p:spPr>
            <a:xfrm>
              <a:off x="2446077" y="4866344"/>
              <a:ext cx="2628900" cy="3098800"/>
            </a:xfrm>
            <a:prstGeom prst="rect">
              <a:avLst/>
            </a:prstGeom>
          </p:spPr>
        </p:pic>
        <p:sp>
          <p:nvSpPr>
            <p:cNvPr id="10" name="Oval Callout 9">
              <a:extLst>
                <a:ext uri="{FF2B5EF4-FFF2-40B4-BE49-F238E27FC236}">
                  <a16:creationId xmlns:a16="http://schemas.microsoft.com/office/drawing/2014/main" id="{ACF5F4B6-D1A2-084F-8626-908B62D79FB1}"/>
                </a:ext>
              </a:extLst>
            </p:cNvPr>
            <p:cNvSpPr/>
            <p:nvPr/>
          </p:nvSpPr>
          <p:spPr>
            <a:xfrm>
              <a:off x="4879033" y="3506536"/>
              <a:ext cx="5076219" cy="2100581"/>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vi-VN" sz="2400" dirty="0">
                  <a:latin typeface="Times New Roman" panose="02020603050405020304" pitchFamily="18" charset="0"/>
                  <a:cs typeface="Times New Roman" panose="02020603050405020304" pitchFamily="18" charset="0"/>
                </a:rPr>
                <a:t>Vậy sự cao, thấp của âm nghe được có liên hệ như thế nào với tần số của sóng âm?</a:t>
              </a:r>
            </a:p>
          </p:txBody>
        </p:sp>
      </p:grpSp>
    </p:spTree>
    <p:extLst>
      <p:ext uri="{BB962C8B-B14F-4D97-AF65-F5344CB8AC3E}">
        <p14:creationId xmlns:p14="http://schemas.microsoft.com/office/powerpoint/2010/main" val="177467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md type="call" cmd="stop">
                                      <p:cBhvr>
                                        <p:cTn id="23" dur="1">
                                          <p:stCondLst>
                                            <p:cond delay="499"/>
                                          </p:stCondLst>
                                        </p:cTn>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7953-713A-1140-90F2-62AF5FBEB6E5}"/>
              </a:ext>
            </a:extLst>
          </p:cNvPr>
          <p:cNvSpPr>
            <a:spLocks noGrp="1"/>
          </p:cNvSpPr>
          <p:nvPr>
            <p:ph type="title"/>
          </p:nvPr>
        </p:nvSpPr>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Độ</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âm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456B560-399E-9E45-87DA-7A7FB221043E}"/>
              </a:ext>
            </a:extLst>
          </p:cNvPr>
          <p:cNvSpPr>
            <a:spLocks noGrp="1"/>
          </p:cNvSpPr>
          <p:nvPr>
            <p:ph idx="1"/>
          </p:nvPr>
        </p:nvSpPr>
        <p:spPr/>
        <p:txBody>
          <a:bodyPr/>
          <a:lstStyle/>
          <a:p>
            <a:pPr marL="0" indent="0">
              <a:buNone/>
            </a:pP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Thí</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nghiệm</a:t>
            </a:r>
            <a:endParaRPr lang="en-US"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FA796E-035E-1245-8819-5A9F4D771F69}"/>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5013826" y="1395554"/>
            <a:ext cx="5790532" cy="5211479"/>
          </a:xfrm>
          <a:prstGeom prst="rect">
            <a:avLst/>
          </a:prstGeom>
        </p:spPr>
      </p:pic>
    </p:spTree>
    <p:extLst>
      <p:ext uri="{BB962C8B-B14F-4D97-AF65-F5344CB8AC3E}">
        <p14:creationId xmlns:p14="http://schemas.microsoft.com/office/powerpoint/2010/main" val="4184259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heckerboard(across)">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282685" y="662343"/>
            <a:ext cx="11650578" cy="5869086"/>
          </a:xfrm>
        </p:spPr>
        <p:txBody>
          <a:bodyPr>
            <a:noAutofit/>
          </a:bodyPr>
          <a:lstStyle/>
          <a:p>
            <a:pPr marL="0" indent="0">
              <a:buNone/>
            </a:pPr>
            <a:r>
              <a:rPr lang="en-US" sz="3200" i="1" dirty="0">
                <a:latin typeface="Times New Roman" panose="02020603050405020304" pitchFamily="18" charset="0"/>
                <a:cs typeface="Times New Roman" panose="02020603050405020304" pitchFamily="18" charset="0"/>
              </a:rPr>
              <a:t>b) </a:t>
            </a:r>
            <a:r>
              <a:rPr lang="en-US" sz="3200" i="1" dirty="0" err="1">
                <a:latin typeface="Times New Roman" panose="02020603050405020304" pitchFamily="18" charset="0"/>
                <a:cs typeface="Times New Roman" panose="02020603050405020304" pitchFamily="18" charset="0"/>
              </a:rPr>
              <a:t>Trả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hỏi</a:t>
            </a:r>
            <a:endParaRPr lang="en-US" sz="3200" i="1"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2.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a:t>
            </a: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1438BD2-4E84-BF4E-B33C-1A8F1BF9C36F}"/>
              </a:ext>
            </a:extLst>
          </p:cNvPr>
          <p:cNvSpPr/>
          <p:nvPr/>
        </p:nvSpPr>
        <p:spPr>
          <a:xfrm>
            <a:off x="282685" y="2529588"/>
            <a:ext cx="10507234" cy="830997"/>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Tần số 13.4a nhỏ hơn 13.4b</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sóng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thoa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thì</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dao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động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4E46708-904E-4447-ADE4-6D2EF6982E83}"/>
              </a:ext>
            </a:extLst>
          </p:cNvPr>
          <p:cNvSpPr/>
          <p:nvPr/>
        </p:nvSpPr>
        <p:spPr>
          <a:xfrm>
            <a:off x="282685" y="3926268"/>
            <a:ext cx="10036972" cy="830997"/>
          </a:xfrm>
          <a:prstGeom prst="rect">
            <a:avLst/>
          </a:prstGeom>
        </p:spPr>
        <p:txBody>
          <a:bodyPr wrap="square">
            <a:spAutoFit/>
          </a:bodyPr>
          <a:lstStyle/>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13.4a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nhỏ</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thấp</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13.4b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227CCDF-49EC-2D40-A8CE-7AD7E0B80CAD}"/>
              </a:ext>
            </a:extLst>
          </p:cNvPr>
          <p:cNvSpPr/>
          <p:nvPr/>
        </p:nvSpPr>
        <p:spPr>
          <a:xfrm>
            <a:off x="282685" y="5322949"/>
            <a:ext cx="9383829" cy="461665"/>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sóng âm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càng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nghe thấy âm càng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(bổng)</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và ngược lại.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877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713F-A22A-EB48-9B8F-773FFEE1B8E0}"/>
              </a:ext>
            </a:extLst>
          </p:cNvPr>
          <p:cNvSpPr>
            <a:spLocks noGrp="1"/>
          </p:cNvSpPr>
          <p:nvPr>
            <p:ph type="title"/>
          </p:nvPr>
        </p:nvSpPr>
        <p:spPr>
          <a:xfrm>
            <a:off x="193307" y="1507092"/>
            <a:ext cx="11889836" cy="3744175"/>
          </a:xfrm>
        </p:spPr>
        <p:txBody>
          <a:bodyPr>
            <a:normAutofit/>
          </a:bodyPr>
          <a:lstStyle/>
          <a:p>
            <a:pPr>
              <a:lnSpc>
                <a:spcPct val="200000"/>
              </a:lnSpc>
            </a:pP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bổng</a:t>
            </a:r>
            <a:r>
              <a:rPr lang="en-US" sz="3600" dirty="0">
                <a:solidFill>
                  <a:srgbClr val="FF0000"/>
                </a:solidFill>
                <a:latin typeface="Times New Roman" panose="02020603050405020304" pitchFamily="18" charset="0"/>
                <a:cs typeface="Times New Roman" panose="02020603050405020304" pitchFamily="18" charset="0"/>
              </a:rPr>
              <a:t>)</a:t>
            </a:r>
            <a:br>
              <a:rPr lang="en-US" sz="3600" dirty="0">
                <a:solidFill>
                  <a:srgbClr val="FF0000"/>
                </a:solidFill>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trầm</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858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A6699C-6ED1-4C90-A61E-DDD58AA2D6AF}"/>
              </a:ext>
            </a:extLst>
          </p:cNvPr>
          <p:cNvGrpSpPr/>
          <p:nvPr/>
        </p:nvGrpSpPr>
        <p:grpSpPr>
          <a:xfrm>
            <a:off x="1453226" y="215155"/>
            <a:ext cx="8883080" cy="6380166"/>
            <a:chOff x="84333" y="385881"/>
            <a:chExt cx="8883080" cy="6380166"/>
          </a:xfrm>
        </p:grpSpPr>
        <p:pic>
          <p:nvPicPr>
            <p:cNvPr id="5" name="Picture 4">
              <a:extLst>
                <a:ext uri="{FF2B5EF4-FFF2-40B4-BE49-F238E27FC236}">
                  <a16:creationId xmlns:a16="http://schemas.microsoft.com/office/drawing/2014/main" id="{4D23E8A3-AF10-4A1E-A04E-5C241624FCEA}"/>
                </a:ext>
              </a:extLst>
            </p:cNvPr>
            <p:cNvPicPr>
              <a:picLocks noChangeAspect="1"/>
            </p:cNvPicPr>
            <p:nvPr/>
          </p:nvPicPr>
          <p:blipFill>
            <a:blip r:embed="rId4"/>
            <a:stretch>
              <a:fillRect/>
            </a:stretch>
          </p:blipFill>
          <p:spPr>
            <a:xfrm>
              <a:off x="84333" y="3931407"/>
              <a:ext cx="1770075" cy="2834640"/>
            </a:xfrm>
            <a:prstGeom prst="rect">
              <a:avLst/>
            </a:prstGeom>
          </p:spPr>
        </p:pic>
        <p:sp>
          <p:nvSpPr>
            <p:cNvPr id="6" name="Oval Callout 5">
              <a:extLst>
                <a:ext uri="{FF2B5EF4-FFF2-40B4-BE49-F238E27FC236}">
                  <a16:creationId xmlns:a16="http://schemas.microsoft.com/office/drawing/2014/main" id="{B96B62CD-AC77-44C3-B2D1-0A4128FB6326}"/>
                </a:ext>
              </a:extLst>
            </p:cNvPr>
            <p:cNvSpPr/>
            <p:nvPr/>
          </p:nvSpPr>
          <p:spPr>
            <a:xfrm>
              <a:off x="2392289" y="385881"/>
              <a:ext cx="6575124" cy="398032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p>
          </p:txBody>
        </p:sp>
      </p:grpSp>
      <p:sp>
        <p:nvSpPr>
          <p:cNvPr id="7" name="TextBox 6">
            <a:extLst>
              <a:ext uri="{FF2B5EF4-FFF2-40B4-BE49-F238E27FC236}">
                <a16:creationId xmlns:a16="http://schemas.microsoft.com/office/drawing/2014/main" id="{B060B26E-C0E5-4BB4-A1EE-9276892B0BD9}"/>
              </a:ext>
            </a:extLst>
          </p:cNvPr>
          <p:cNvSpPr txBox="1"/>
          <p:nvPr/>
        </p:nvSpPr>
        <p:spPr>
          <a:xfrm>
            <a:off x="860612" y="748716"/>
            <a:ext cx="3729317"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en-US" sz="4000" b="1" dirty="0" err="1">
                <a:solidFill>
                  <a:srgbClr val="C00000"/>
                </a:solidFill>
                <a:latin typeface="Times New Roman" panose="02020603050405020304" pitchFamily="18" charset="0"/>
                <a:cs typeface="Times New Roman" panose="02020603050405020304" pitchFamily="18" charset="0"/>
              </a:rPr>
              <a:t>Tần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số</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8" name="9convert.com - Đẳng cấp của ca sĩ Opera khi hát không cần mic_360p">
            <a:hlinkClick r:id="" action="ppaction://media"/>
            <a:extLst>
              <a:ext uri="{FF2B5EF4-FFF2-40B4-BE49-F238E27FC236}">
                <a16:creationId xmlns:a16="http://schemas.microsoft.com/office/drawing/2014/main" id="{BF33976F-1ACB-F043-983B-656DBA06CF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006" y="78688"/>
            <a:ext cx="11874137" cy="6827629"/>
          </a:xfrm>
          <a:prstGeom prst="rect">
            <a:avLst/>
          </a:prstGeom>
        </p:spPr>
      </p:pic>
    </p:spTree>
    <p:extLst>
      <p:ext uri="{BB962C8B-B14F-4D97-AF65-F5344CB8AC3E}">
        <p14:creationId xmlns:p14="http://schemas.microsoft.com/office/powerpoint/2010/main" val="20391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8"/>
                </p:tgtEl>
              </p:cMediaNode>
            </p:video>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600"/>
              </a:spcBef>
              <a:spcAft>
                <a:spcPts val="600"/>
              </a:spcAft>
              <a:buNone/>
            </a:pPr>
            <a:r>
              <a:rPr lang="en-US" i="1" dirty="0">
                <a:latin typeface="Times New Roman" panose="02020603050405020304" pitchFamily="18" charset="0"/>
                <a:cs typeface="Times New Roman" panose="02020603050405020304" pitchFamily="18" charset="0"/>
              </a:rPr>
              <a:t>c) </a:t>
            </a:r>
            <a:r>
              <a:rPr lang="en-US" i="1" dirty="0" err="1">
                <a:latin typeface="Times New Roman" panose="02020603050405020304" pitchFamily="18" charset="0"/>
                <a:cs typeface="Times New Roman" panose="02020603050405020304" pitchFamily="18" charset="0"/>
              </a:rPr>
              <a:t>Luyện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tập</a:t>
            </a:r>
            <a:endParaRPr lang="en-US" i="1"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3000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4950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Con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hay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C4BB556-7C0E-AA41-BE21-8D85123EF1AC}"/>
              </a:ext>
            </a:extLst>
          </p:cNvPr>
          <p:cNvSpPr/>
          <p:nvPr/>
        </p:nvSpPr>
        <p:spPr>
          <a:xfrm>
            <a:off x="308811" y="2383815"/>
            <a:ext cx="10663989" cy="830997"/>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dao động của cánh muỗi bay là 600Hz ; cánh ong là 330 Hz </a:t>
            </a:r>
          </a:p>
          <a:p>
            <a:r>
              <a:rPr lang="vi-VN"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Muỗi vỗ cánh nhanh hơn ong.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BF6D62-EA3B-D24A-B240-33B398B6FD7E}"/>
              </a:ext>
            </a:extLst>
          </p:cNvPr>
          <p:cNvSpPr/>
          <p:nvPr/>
        </p:nvSpPr>
        <p:spPr>
          <a:xfrm>
            <a:off x="308811" y="3789048"/>
            <a:ext cx="6718506" cy="461665"/>
          </a:xfrm>
          <a:prstGeom prst="rect">
            <a:avLst/>
          </a:prstGeom>
        </p:spPr>
        <p:txBody>
          <a:bodyPr wrap="none">
            <a:spAutoFit/>
          </a:bodyPr>
          <a:lstStyle/>
          <a:p>
            <a:r>
              <a:rPr lang="vi-VN" sz="2400" b="0" i="0" u="none" strike="noStrike" dirty="0">
                <a:solidFill>
                  <a:srgbClr val="FF0000"/>
                </a:solidFill>
                <a:effectLst/>
                <a:latin typeface="+mj-lt"/>
              </a:rPr>
              <a:t>Âm thanh phát ra khi vỗ cánh của muỗi cao hơn ong.</a:t>
            </a:r>
            <a:endParaRPr lang="en-US" sz="2400" dirty="0">
              <a:solidFill>
                <a:srgbClr val="FF0000"/>
              </a:solidFill>
              <a:latin typeface="+mj-lt"/>
            </a:endParaRPr>
          </a:p>
        </p:txBody>
      </p:sp>
      <p:grpSp>
        <p:nvGrpSpPr>
          <p:cNvPr id="8" name="Group 7">
            <a:extLst>
              <a:ext uri="{FF2B5EF4-FFF2-40B4-BE49-F238E27FC236}">
                <a16:creationId xmlns:a16="http://schemas.microsoft.com/office/drawing/2014/main" id="{70BA3BF2-E981-9B4F-8E0B-052538A41EA3}"/>
              </a:ext>
            </a:extLst>
          </p:cNvPr>
          <p:cNvGrpSpPr/>
          <p:nvPr/>
        </p:nvGrpSpPr>
        <p:grpSpPr>
          <a:xfrm>
            <a:off x="8530463" y="2307159"/>
            <a:ext cx="3428926" cy="2336759"/>
            <a:chOff x="8530463" y="2307159"/>
            <a:chExt cx="3428926" cy="2336759"/>
          </a:xfrm>
        </p:grpSpPr>
        <p:pic>
          <p:nvPicPr>
            <p:cNvPr id="5" name="Picture 4">
              <a:extLst>
                <a:ext uri="{FF2B5EF4-FFF2-40B4-BE49-F238E27FC236}">
                  <a16:creationId xmlns:a16="http://schemas.microsoft.com/office/drawing/2014/main" id="{90EFFFB9-B72E-604D-ACB9-FB97E7DD3762}"/>
                </a:ext>
              </a:extLst>
            </p:cNvPr>
            <p:cNvPicPr>
              <a:picLocks noChangeAspect="1"/>
            </p:cNvPicPr>
            <p:nvPr/>
          </p:nvPicPr>
          <p:blipFill rotWithShape="1">
            <a:blip r:embed="rId2"/>
            <a:srcRect l="5114" t="17187" r="72045" b="24005"/>
            <a:stretch/>
          </p:blipFill>
          <p:spPr>
            <a:xfrm>
              <a:off x="8530463" y="2307159"/>
              <a:ext cx="2269026" cy="2336759"/>
            </a:xfrm>
            <a:prstGeom prst="ellipse">
              <a:avLst/>
            </a:prstGeom>
            <a:ln>
              <a:noFill/>
            </a:ln>
            <a:effectLst>
              <a:softEdge rad="112500"/>
            </a:effectLst>
          </p:spPr>
        </p:pic>
        <p:sp>
          <p:nvSpPr>
            <p:cNvPr id="7" name="Rounded Rectangle 6">
              <a:extLst>
                <a:ext uri="{FF2B5EF4-FFF2-40B4-BE49-F238E27FC236}">
                  <a16:creationId xmlns:a16="http://schemas.microsoft.com/office/drawing/2014/main" id="{6B75CDA0-E0CD-FE43-A308-39B954D56CCF}"/>
                </a:ext>
              </a:extLst>
            </p:cNvPr>
            <p:cNvSpPr/>
            <p:nvPr/>
          </p:nvSpPr>
          <p:spPr>
            <a:xfrm>
              <a:off x="10482283" y="2917697"/>
              <a:ext cx="1477106" cy="5578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4950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15 </a:t>
              </a:r>
              <a:r>
                <a:rPr lang="en-US" dirty="0" err="1">
                  <a:latin typeface="Times New Roman" panose="02020603050405020304" pitchFamily="18" charset="0"/>
                  <a:cs typeface="Times New Roman" panose="02020603050405020304" pitchFamily="18" charset="0"/>
                </a:rPr>
                <a:t>giây</a:t>
              </a:r>
              <a:endParaRPr lang="en-US" dirty="0"/>
            </a:p>
          </p:txBody>
        </p:sp>
      </p:grpSp>
      <p:grpSp>
        <p:nvGrpSpPr>
          <p:cNvPr id="10" name="Group 9">
            <a:extLst>
              <a:ext uri="{FF2B5EF4-FFF2-40B4-BE49-F238E27FC236}">
                <a16:creationId xmlns:a16="http://schemas.microsoft.com/office/drawing/2014/main" id="{1F51C8A8-776A-4542-A1D0-336B55E02979}"/>
              </a:ext>
            </a:extLst>
          </p:cNvPr>
          <p:cNvGrpSpPr/>
          <p:nvPr/>
        </p:nvGrpSpPr>
        <p:grpSpPr>
          <a:xfrm>
            <a:off x="8926423" y="4433808"/>
            <a:ext cx="3226388" cy="2207623"/>
            <a:chOff x="8926423" y="4433808"/>
            <a:chExt cx="3226388" cy="2207623"/>
          </a:xfrm>
        </p:grpSpPr>
        <p:pic>
          <p:nvPicPr>
            <p:cNvPr id="6" name="Picture 5">
              <a:extLst>
                <a:ext uri="{FF2B5EF4-FFF2-40B4-BE49-F238E27FC236}">
                  <a16:creationId xmlns:a16="http://schemas.microsoft.com/office/drawing/2014/main" id="{EA4E48CE-A3AD-EE4A-84E9-85E5A9AE27DE}"/>
                </a:ext>
              </a:extLst>
            </p:cNvPr>
            <p:cNvPicPr>
              <a:picLocks noChangeAspect="1"/>
            </p:cNvPicPr>
            <p:nvPr/>
          </p:nvPicPr>
          <p:blipFill>
            <a:blip r:embed="rId3"/>
            <a:stretch>
              <a:fillRect/>
            </a:stretch>
          </p:blipFill>
          <p:spPr>
            <a:xfrm>
              <a:off x="9945188" y="4433808"/>
              <a:ext cx="2207623" cy="2207623"/>
            </a:xfrm>
            <a:prstGeom prst="ellipse">
              <a:avLst/>
            </a:prstGeom>
            <a:ln>
              <a:noFill/>
            </a:ln>
            <a:effectLst>
              <a:softEdge rad="112500"/>
            </a:effectLst>
          </p:spPr>
        </p:pic>
        <p:sp>
          <p:nvSpPr>
            <p:cNvPr id="9" name="Rounded Rectangle 8">
              <a:extLst>
                <a:ext uri="{FF2B5EF4-FFF2-40B4-BE49-F238E27FC236}">
                  <a16:creationId xmlns:a16="http://schemas.microsoft.com/office/drawing/2014/main" id="{DA908F63-AFDC-4746-BA62-D5EF0634083B}"/>
                </a:ext>
              </a:extLst>
            </p:cNvPr>
            <p:cNvSpPr/>
            <p:nvPr/>
          </p:nvSpPr>
          <p:spPr>
            <a:xfrm>
              <a:off x="8926423" y="5862914"/>
              <a:ext cx="1477106" cy="55784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3000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giây</a:t>
              </a:r>
              <a:endParaRPr lang="en-US" dirty="0"/>
            </a:p>
          </p:txBody>
        </p:sp>
      </p:grpSp>
    </p:spTree>
    <p:extLst>
      <p:ext uri="{BB962C8B-B14F-4D97-AF65-F5344CB8AC3E}">
        <p14:creationId xmlns:p14="http://schemas.microsoft.com/office/powerpoint/2010/main" val="243594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600" decel="100000"/>
                                        <p:tgtEl>
                                          <p:spTgt spid="8"/>
                                        </p:tgtEl>
                                      </p:cBhvr>
                                    </p:animEffect>
                                    <p:anim calcmode="lin" valueType="num">
                                      <p:cBhvr>
                                        <p:cTn id="19" dur="1600" decel="100000" fill="hold"/>
                                        <p:tgtEl>
                                          <p:spTgt spid="8"/>
                                        </p:tgtEl>
                                        <p:attrNameLst>
                                          <p:attrName>style.rotation</p:attrName>
                                        </p:attrNameLst>
                                      </p:cBhvr>
                                      <p:tavLst>
                                        <p:tav tm="0">
                                          <p:val>
                                            <p:fltVal val="-90"/>
                                          </p:val>
                                        </p:tav>
                                        <p:tav tm="100000">
                                          <p:val>
                                            <p:fltVal val="0"/>
                                          </p:val>
                                        </p:tav>
                                      </p:tavLst>
                                    </p:anim>
                                    <p:anim calcmode="lin" valueType="num">
                                      <p:cBhvr>
                                        <p:cTn id="20" dur="1600" decel="100000" fill="hold"/>
                                        <p:tgtEl>
                                          <p:spTgt spid="8"/>
                                        </p:tgtEl>
                                        <p:attrNameLst>
                                          <p:attrName>ppt_x</p:attrName>
                                        </p:attrNameLst>
                                      </p:cBhvr>
                                      <p:tavLst>
                                        <p:tav tm="0">
                                          <p:val>
                                            <p:strVal val="#ppt_x+0.4"/>
                                          </p:val>
                                        </p:tav>
                                        <p:tav tm="100000">
                                          <p:val>
                                            <p:strVal val="#ppt_x-0.05"/>
                                          </p:val>
                                        </p:tav>
                                      </p:tavLst>
                                    </p:anim>
                                    <p:anim calcmode="lin" valueType="num">
                                      <p:cBhvr>
                                        <p:cTn id="21" dur="1600" decel="100000" fill="hold"/>
                                        <p:tgtEl>
                                          <p:spTgt spid="8"/>
                                        </p:tgtEl>
                                        <p:attrNameLst>
                                          <p:attrName>ppt_y</p:attrName>
                                        </p:attrNameLst>
                                      </p:cBhvr>
                                      <p:tavLst>
                                        <p:tav tm="0">
                                          <p:val>
                                            <p:strVal val="#ppt_y-0.4"/>
                                          </p:val>
                                        </p:tav>
                                        <p:tav tm="100000">
                                          <p:val>
                                            <p:strVal val="#ppt_y+0.1"/>
                                          </p:val>
                                        </p:tav>
                                      </p:tavLst>
                                    </p:anim>
                                    <p:anim calcmode="lin" valueType="num">
                                      <p:cBhvr>
                                        <p:cTn id="22"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23"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600" decel="100000"/>
                                        <p:tgtEl>
                                          <p:spTgt spid="10"/>
                                        </p:tgtEl>
                                      </p:cBhvr>
                                    </p:animEffect>
                                    <p:anim calcmode="lin" valueType="num">
                                      <p:cBhvr>
                                        <p:cTn id="27" dur="1600" decel="100000" fill="hold"/>
                                        <p:tgtEl>
                                          <p:spTgt spid="10"/>
                                        </p:tgtEl>
                                        <p:attrNameLst>
                                          <p:attrName>style.rotation</p:attrName>
                                        </p:attrNameLst>
                                      </p:cBhvr>
                                      <p:tavLst>
                                        <p:tav tm="0">
                                          <p:val>
                                            <p:fltVal val="-90"/>
                                          </p:val>
                                        </p:tav>
                                        <p:tav tm="100000">
                                          <p:val>
                                            <p:fltVal val="0"/>
                                          </p:val>
                                        </p:tav>
                                      </p:tavLst>
                                    </p:anim>
                                    <p:anim calcmode="lin" valueType="num">
                                      <p:cBhvr>
                                        <p:cTn id="28" dur="1600" decel="100000" fill="hold"/>
                                        <p:tgtEl>
                                          <p:spTgt spid="10"/>
                                        </p:tgtEl>
                                        <p:attrNameLst>
                                          <p:attrName>ppt_x</p:attrName>
                                        </p:attrNameLst>
                                      </p:cBhvr>
                                      <p:tavLst>
                                        <p:tav tm="0">
                                          <p:val>
                                            <p:strVal val="#ppt_x+0.4"/>
                                          </p:val>
                                        </p:tav>
                                        <p:tav tm="100000">
                                          <p:val>
                                            <p:strVal val="#ppt_x-0.05"/>
                                          </p:val>
                                        </p:tav>
                                      </p:tavLst>
                                    </p:anim>
                                    <p:anim calcmode="lin" valueType="num">
                                      <p:cBhvr>
                                        <p:cTn id="29" dur="1600" decel="100000" fill="hold"/>
                                        <p:tgtEl>
                                          <p:spTgt spid="10"/>
                                        </p:tgtEl>
                                        <p:attrNameLst>
                                          <p:attrName>ppt_y</p:attrName>
                                        </p:attrNameLst>
                                      </p:cBhvr>
                                      <p:tavLst>
                                        <p:tav tm="0">
                                          <p:val>
                                            <p:strVal val="#ppt_y-0.4"/>
                                          </p:val>
                                        </p:tav>
                                        <p:tav tm="100000">
                                          <p:val>
                                            <p:strVal val="#ppt_y+0.1"/>
                                          </p:val>
                                        </p:tav>
                                      </p:tavLst>
                                    </p:anim>
                                    <p:anim calcmode="lin" valueType="num">
                                      <p:cBhvr>
                                        <p:cTn id="30"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1"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ppt_h*1.125000"/>
                                          </p:val>
                                        </p:tav>
                                        <p:tav tm="100000">
                                          <p:val>
                                            <p:strVal val="#ppt_y"/>
                                          </p:val>
                                        </p:tav>
                                      </p:tavLst>
                                    </p:anim>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ppt_y</p:attrName>
                                        </p:attrNameLst>
                                      </p:cBhvr>
                                      <p:tavLst>
                                        <p:tav tm="0">
                                          <p:val>
                                            <p:strVal val="#ppt_y+#ppt_h*1.125000"/>
                                          </p:val>
                                        </p:tav>
                                        <p:tav tm="100000">
                                          <p:val>
                                            <p:strVal val="#ppt_y"/>
                                          </p:val>
                                        </p:tav>
                                      </p:tavLst>
                                    </p:anim>
                                    <p:animEffect transition="in" filter="wipe(up)">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vặn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5A6529B-A343-BD44-AF04-A354B8470882}"/>
              </a:ext>
            </a:extLst>
          </p:cNvPr>
          <p:cNvSpPr/>
          <p:nvPr/>
        </p:nvSpPr>
        <p:spPr>
          <a:xfrm>
            <a:off x="308811" y="1555359"/>
            <a:ext cx="11245880" cy="1133580"/>
          </a:xfrm>
          <a:prstGeom prst="rect">
            <a:avLst/>
          </a:prstGeom>
        </p:spPr>
        <p:txBody>
          <a:bodyPr wrap="square">
            <a:spAutoFit/>
          </a:bodyPr>
          <a:lstStyle/>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nhiều</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 </a:t>
            </a:r>
          </a:p>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ít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thấp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nhỏ</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5EDA9D-CA42-3043-8686-703FB95FEB28}"/>
              </a:ext>
            </a:extLst>
          </p:cNvPr>
          <p:cNvPicPr>
            <a:picLocks noChangeAspect="1"/>
          </p:cNvPicPr>
          <p:nvPr/>
        </p:nvPicPr>
        <p:blipFill>
          <a:blip r:embed="rId2"/>
          <a:stretch>
            <a:fillRect/>
          </a:stretch>
        </p:blipFill>
        <p:spPr>
          <a:xfrm>
            <a:off x="6611020" y="3056841"/>
            <a:ext cx="4762500" cy="3162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4816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A72A283-6314-DC40-B4F5-93D41F76E48B}"/>
              </a:ext>
            </a:extLst>
          </p:cNvPr>
          <p:cNvSpPr/>
          <p:nvPr/>
        </p:nvSpPr>
        <p:spPr>
          <a:xfrm>
            <a:off x="308811" y="1004648"/>
            <a:ext cx="3177473" cy="949299"/>
          </a:xfrm>
          <a:prstGeom prst="rect">
            <a:avLst/>
          </a:prstGeom>
        </p:spPr>
        <p:txBody>
          <a:bodyPr wrap="none">
            <a:spAutoFit/>
          </a:bodyPr>
          <a:lstStyle/>
          <a:p>
            <a:pPr marL="342900" indent="-342900">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nam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pPr marL="342900" indent="-342900">
              <a:lnSpc>
                <a:spcPct val="150000"/>
              </a:lnSpc>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nữ</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679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Ã¢y dá»±ng káº¿ hoáº¡ch Äá»i nhÃ³m">
            <a:extLst>
              <a:ext uri="{FF2B5EF4-FFF2-40B4-BE49-F238E27FC236}">
                <a16:creationId xmlns:a16="http://schemas.microsoft.com/office/drawing/2014/main" id="{EB3DE6F0-5BA9-40E7-A151-ADAB564A3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 t="-350" r="2569" b="5945"/>
          <a:stretch/>
        </p:blipFill>
        <p:spPr bwMode="auto">
          <a:xfrm>
            <a:off x="396607" y="165251"/>
            <a:ext cx="11438672" cy="637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B2E7B9DC-755C-4131-9027-F47B49DA7B1F}"/>
              </a:ext>
            </a:extLst>
          </p:cNvPr>
          <p:cNvSpPr txBox="1">
            <a:spLocks noChangeArrowheads="1"/>
          </p:cNvSpPr>
          <p:nvPr/>
        </p:nvSpPr>
        <p:spPr bwMode="auto">
          <a:xfrm>
            <a:off x="3635564" y="2816223"/>
            <a:ext cx="57287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smtClean="0">
                <a:solidFill>
                  <a:srgbClr val="C00000"/>
                </a:solidFill>
                <a:latin typeface="Times New Roman" panose="02020603050405020304" pitchFamily="18" charset="0"/>
                <a:cs typeface="Times New Roman" panose="02020603050405020304" pitchFamily="18" charset="0"/>
              </a:rPr>
              <a:t>TIẾT 3:</a:t>
            </a:r>
          </a:p>
          <a:p>
            <a:r>
              <a:rPr lang="en-US" altLang="en-US" sz="3600" b="1" smtClean="0">
                <a:solidFill>
                  <a:srgbClr val="C00000"/>
                </a:solidFill>
                <a:latin typeface="Times New Roman" panose="02020603050405020304" pitchFamily="18" charset="0"/>
                <a:cs typeface="Times New Roman" panose="02020603050405020304" pitchFamily="18" charset="0"/>
              </a:rPr>
              <a:t>LUYỆN </a:t>
            </a:r>
            <a:r>
              <a:rPr lang="en-US" altLang="en-US" sz="3600" b="1">
                <a:solidFill>
                  <a:srgbClr val="C00000"/>
                </a:solidFill>
                <a:latin typeface="Times New Roman" panose="02020603050405020304" pitchFamily="18" charset="0"/>
                <a:cs typeface="Times New Roman" panose="02020603050405020304" pitchFamily="18" charset="0"/>
              </a:rPr>
              <a:t>TẬP- VẬN DỤNG</a:t>
            </a:r>
          </a:p>
        </p:txBody>
      </p:sp>
    </p:spTree>
    <p:extLst>
      <p:ext uri="{BB962C8B-B14F-4D97-AF65-F5344CB8AC3E}">
        <p14:creationId xmlns:p14="http://schemas.microsoft.com/office/powerpoint/2010/main" val="162968694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37961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410165"/>
            <a:chOff x="1342678" y="1267153"/>
            <a:chExt cx="6618070" cy="773413"/>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727360"/>
            </a:xfrm>
            <a:prstGeom prst="rect">
              <a:avLst/>
            </a:prstGeom>
          </p:spPr>
          <p:txBody>
            <a:bodyPr wrap="square">
              <a:spAutoFit/>
            </a:bodyPr>
            <a:lstStyle/>
            <a:p>
              <a:pPr algn="just">
                <a:lnSpc>
                  <a:spcPct val="115000"/>
                </a:lnSpc>
                <a:spcAft>
                  <a:spcPts val="800"/>
                </a:spcAft>
              </a:pP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Trong các đơn vị sau đây đơn vị nào là đơn vị tần số dao động?</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34390"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Hz.</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mm.</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m/s.</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899525"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kg</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77445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941978"/>
            <a:chOff x="1342678" y="1267153"/>
            <a:chExt cx="6618070" cy="106508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1019036"/>
            </a:xfrm>
            <a:prstGeom prst="rect">
              <a:avLst/>
            </a:prstGeom>
          </p:spPr>
          <p:txBody>
            <a:bodyPr wrap="square">
              <a:spAutoFit/>
            </a:bodyPr>
            <a:lstStyle/>
            <a:p>
              <a:pPr algn="ctr">
                <a:lnSpc>
                  <a:spcPct val="115000"/>
                </a:lnSpc>
                <a:spcAft>
                  <a:spcPts val="800"/>
                </a:spcAf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 dao động của âm thay đổi thì đại lượng nào sau đây thay đổi?</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591799" y="3028823"/>
            <a:ext cx="3218122" cy="1431852"/>
            <a:chOff x="1414130" y="2232837"/>
            <a:chExt cx="2413591" cy="1073889"/>
          </a:xfrm>
        </p:grpSpPr>
        <p:sp>
          <p:nvSpPr>
            <p:cNvPr id="10" name="Rounded Rectangle 9"/>
            <p:cNvSpPr/>
            <p:nvPr/>
          </p:nvSpPr>
          <p:spPr>
            <a:xfrm>
              <a:off x="1414130" y="2232837"/>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Rectangle 13"/>
            <p:cNvSpPr/>
            <p:nvPr/>
          </p:nvSpPr>
          <p:spPr>
            <a:xfrm>
              <a:off x="1702923" y="2510467"/>
              <a:ext cx="1961113" cy="392415"/>
            </a:xfrm>
            <a:prstGeom prst="rect">
              <a:avLst/>
            </a:prstGeom>
          </p:spPr>
          <p:txBody>
            <a:bodyPr wrap="none">
              <a:spAutoFit/>
            </a:bodyPr>
            <a:lstStyle/>
            <a:p>
              <a:pP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grpSp>
        <p:nvGrpSpPr>
          <p:cNvPr id="20" name="Group 19"/>
          <p:cNvGrpSpPr/>
          <p:nvPr/>
        </p:nvGrpSpPr>
        <p:grpSpPr>
          <a:xfrm>
            <a:off x="1767175" y="4894391"/>
            <a:ext cx="3218121" cy="1491121"/>
            <a:chOff x="1325381" y="3670794"/>
            <a:chExt cx="2413591" cy="1118341"/>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5" name="Rectangle 14"/>
            <p:cNvSpPr/>
            <p:nvPr/>
          </p:nvSpPr>
          <p:spPr>
            <a:xfrm>
              <a:off x="1325381" y="3750389"/>
              <a:ext cx="2317898" cy="1038746"/>
            </a:xfrm>
            <a:prstGeom prst="rect">
              <a:avLst/>
            </a:prstGeom>
          </p:spPr>
          <p:txBody>
            <a:bodyPr wrap="square">
              <a:spAutoFit/>
            </a:bodyPr>
            <a:lstStyle/>
            <a:p>
              <a:pPr algn="ctr" defTabSz="1219170">
                <a:buClr>
                  <a:srgbClr val="000000"/>
                </a:buClr>
              </a:pPr>
              <a:r>
                <a:rPr lang="en-US" altLang="vi-VN" sz="28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dao động của âm.</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defTabSz="1219170">
                <a:buClr>
                  <a:srgbClr val="000000"/>
                </a:buClr>
              </a:pPr>
              <a:endParaRPr lang="en-US" sz="2800" kern="0" dirty="0">
                <a:solidFill>
                  <a:srgbClr val="C00000"/>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Vận tốc truyền âm.</a:t>
              </a:r>
              <a:endParaRPr lang="en-US" sz="2800" kern="0">
                <a:solidFill>
                  <a:schemeClr val="bg1"/>
                </a:solidFill>
                <a:latin typeface="Arial"/>
                <a:sym typeface="Arial"/>
              </a:endParaRPr>
            </a:p>
          </p:txBody>
        </p:sp>
        <p:sp>
          <p:nvSpPr>
            <p:cNvPr id="16" name="Rectangle 15"/>
            <p:cNvSpPr/>
            <p:nvPr/>
          </p:nvSpPr>
          <p:spPr>
            <a:xfrm>
              <a:off x="5333753" y="2436123"/>
              <a:ext cx="228669" cy="500090"/>
            </a:xfrm>
            <a:prstGeom prst="rect">
              <a:avLst/>
            </a:prstGeom>
          </p:spPr>
          <p:txBody>
            <a:bodyPr wrap="none">
              <a:spAutoFit/>
            </a:bodyPr>
            <a:lstStyle/>
            <a:p>
              <a:pPr defTabSz="1219170">
                <a:buClr>
                  <a:srgbClr val="000000"/>
                </a:buClr>
              </a:pPr>
              <a:r>
                <a:rPr lang="en-US" altLang="vi-VN" sz="3733">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733"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8" name="Rectangle 17"/>
            <p:cNvSpPr/>
            <p:nvPr/>
          </p:nvSpPr>
          <p:spPr>
            <a:xfrm>
              <a:off x="5046855" y="3940322"/>
              <a:ext cx="2207576" cy="392415"/>
            </a:xfrm>
            <a:prstGeom prst="rect">
              <a:avLst/>
            </a:prstGeom>
          </p:spPr>
          <p:txBody>
            <a:bodyPr wrap="non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cao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spTree>
    <p:extLst>
      <p:ext uri="{BB962C8B-B14F-4D97-AF65-F5344CB8AC3E}">
        <p14:creationId xmlns:p14="http://schemas.microsoft.com/office/powerpoint/2010/main" val="503162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70782" y="1113961"/>
            <a:ext cx="10850436" cy="2432409"/>
            <a:chOff x="1342678" y="1141740"/>
            <a:chExt cx="6618070" cy="1334069"/>
          </a:xfrm>
        </p:grpSpPr>
        <p:sp>
          <p:nvSpPr>
            <p:cNvPr id="6" name="Rounded Rectangle 5"/>
            <p:cNvSpPr/>
            <p:nvPr/>
          </p:nvSpPr>
          <p:spPr>
            <a:xfrm>
              <a:off x="1342678" y="1141740"/>
              <a:ext cx="6618070" cy="1060258"/>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146177"/>
              <a:ext cx="6188597" cy="1329632"/>
            </a:xfrm>
            <a:prstGeom prst="rect">
              <a:avLst/>
            </a:prstGeom>
          </p:spPr>
          <p:txBody>
            <a:bodyPr wrap="square">
              <a:spAutoFit/>
            </a:bodyPr>
            <a:lstStyle/>
            <a:p>
              <a:pPr algn="just">
                <a:lnSpc>
                  <a:spcPct val="115000"/>
                </a:lnSpc>
                <a:spcAft>
                  <a:spcPts val="80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Tần số vỗ cánh của một số loại côn trùng khi bay như sau: ruồi khoảng 350 Hz, ong khoảng 440Hz, muỗi khoảng 600 Hz.</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do côn trùng nào phát ra có cao nhất?</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699741" y="3184040"/>
            <a:ext cx="3891889" cy="1508566"/>
            <a:chOff x="1420293" y="2287676"/>
            <a:chExt cx="2413591" cy="1073889"/>
          </a:xfrm>
        </p:grpSpPr>
        <p:sp>
          <p:nvSpPr>
            <p:cNvPr id="10" name="Rounded Rectangle 9"/>
            <p:cNvSpPr/>
            <p:nvPr/>
          </p:nvSpPr>
          <p:spPr>
            <a:xfrm>
              <a:off x="1420293" y="2287676"/>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075735" y="2626768"/>
              <a:ext cx="1179000" cy="416278"/>
            </a:xfrm>
            <a:prstGeom prst="rect">
              <a:avLst/>
            </a:prstGeom>
          </p:spPr>
          <p:txBody>
            <a:bodyPr wrap="none">
              <a:spAutoFit/>
            </a:bodyPr>
            <a:lstStyle/>
            <a:p>
              <a:pP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Muỗi.</a:t>
              </a:r>
              <a:endParaRPr lang="en-US" sz="3200" kern="0" dirty="0">
                <a:solidFill>
                  <a:schemeClr val="bg1"/>
                </a:solidFill>
                <a:latin typeface="Arial"/>
                <a:cs typeface="Arial"/>
                <a:sym typeface="Arial"/>
              </a:endParaRPr>
            </a:p>
          </p:txBody>
        </p:sp>
      </p:grpSp>
      <p:grpSp>
        <p:nvGrpSpPr>
          <p:cNvPr id="20" name="Group 19"/>
          <p:cNvGrpSpPr/>
          <p:nvPr/>
        </p:nvGrpSpPr>
        <p:grpSpPr>
          <a:xfrm>
            <a:off x="1173965" y="4855170"/>
            <a:ext cx="4129555" cy="1573441"/>
            <a:chOff x="1325381" y="3670794"/>
            <a:chExt cx="2413591" cy="1073889"/>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325381" y="4011530"/>
              <a:ext cx="2317898" cy="399115"/>
            </a:xfrm>
            <a:prstGeom prst="rect">
              <a:avLst/>
            </a:prstGeom>
          </p:spPr>
          <p:txBody>
            <a:bodyPr wrap="square">
              <a:spAutoFit/>
            </a:bodyPr>
            <a:lstStyle/>
            <a:p>
              <a:pPr algn="ctr" defTabSz="1219170">
                <a:buClr>
                  <a:srgbClr val="000000"/>
                </a:buClr>
              </a:pPr>
              <a:r>
                <a:rPr lang="en-US" altLang="vi-VN" sz="32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Ong.</a:t>
              </a:r>
              <a:endParaRPr lang="en-US" sz="3200" kern="0" dirty="0">
                <a:solidFill>
                  <a:srgbClr val="C00000"/>
                </a:solidFill>
                <a:latin typeface="Arial"/>
                <a:cs typeface="Arial"/>
                <a:sym typeface="Arial"/>
              </a:endParaRPr>
            </a:p>
          </p:txBody>
        </p:sp>
      </p:grpSp>
      <p:grpSp>
        <p:nvGrpSpPr>
          <p:cNvPr id="21" name="Group 20"/>
          <p:cNvGrpSpPr/>
          <p:nvPr/>
        </p:nvGrpSpPr>
        <p:grpSpPr>
          <a:xfrm>
            <a:off x="1151626" y="3144819"/>
            <a:ext cx="4129555" cy="1573441"/>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Ruồi.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196056" cy="399115"/>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29464" y="4894392"/>
            <a:ext cx="4626215" cy="1579423"/>
            <a:chOff x="4822635" y="3589097"/>
            <a:chExt cx="2868991" cy="112432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822635" y="3946597"/>
              <a:ext cx="2868991" cy="766829"/>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Chưa so sánh được.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2072738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636139" y="1574934"/>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232185" y="1282786"/>
              <a:ext cx="5606557" cy="508841"/>
            </a:xfrm>
            <a:prstGeom prst="rect">
              <a:avLst/>
            </a:prstGeom>
          </p:spPr>
          <p:txBody>
            <a:bodyPr wrap="none">
              <a:spAutoFit/>
            </a:bodyPr>
            <a:lstStyle/>
            <a:p>
              <a:pPr algn="just">
                <a:lnSpc>
                  <a:spcPct val="115000"/>
                </a:lnSpc>
                <a:spcAft>
                  <a:spcPts val="800"/>
                </a:spcAft>
                <a:tabLst>
                  <a:tab pos="1609725" algn="l"/>
                </a:tabLs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phát biểu nào sau đây là </a:t>
              </a:r>
              <a:r>
                <a:rPr lang="en-US" sz="36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62531" y="2828811"/>
            <a:ext cx="9919208" cy="849966"/>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Tần số dao động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lớn, âm phát ra càng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62530" y="3734903"/>
            <a:ext cx="9767680" cy="719597"/>
            <a:chOff x="1403497" y="3629246"/>
            <a:chExt cx="2413591" cy="1104240"/>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4729" y="3777785"/>
              <a:ext cx="2179569" cy="955701"/>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là số dao động trong một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62530" y="4533418"/>
            <a:ext cx="9899120" cy="732103"/>
            <a:chOff x="4976379" y="2082947"/>
            <a:chExt cx="4826108" cy="756332"/>
          </a:xfrm>
        </p:grpSpPr>
        <p:sp>
          <p:nvSpPr>
            <p:cNvPr id="12" name="Rounded Rectangle 11"/>
            <p:cNvSpPr/>
            <p:nvPr/>
          </p:nvSpPr>
          <p:spPr>
            <a:xfrm>
              <a:off x="4976379" y="2082947"/>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6" name="Rectangle 15"/>
            <p:cNvSpPr/>
            <p:nvPr/>
          </p:nvSpPr>
          <p:spPr>
            <a:xfrm>
              <a:off x="5052354" y="2190848"/>
              <a:ext cx="4750133" cy="604128"/>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Tần số dao động càng nhỏ, âm phát ra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càng trầm.</a:t>
              </a: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1286925" y="5364225"/>
            <a:ext cx="9743285" cy="951168"/>
            <a:chOff x="4943849" y="3629246"/>
            <a:chExt cx="2413591" cy="1073889"/>
          </a:xfrm>
        </p:grpSpPr>
        <p:sp>
          <p:nvSpPr>
            <p:cNvPr id="13" name="Rounded Rectangle 12"/>
            <p:cNvSpPr/>
            <p:nvPr/>
          </p:nvSpPr>
          <p:spPr>
            <a:xfrm>
              <a:off x="4943849" y="3629246"/>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73001" y="3870827"/>
              <a:ext cx="2134202" cy="660223"/>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Tần số dao động càng lớn, âm phát ra càng cao.</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9862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6" presetClass="exit" presetSubtype="32" fill="hold" nodeType="withEffect">
                                  <p:stCondLst>
                                    <p:cond delay="0"/>
                                  </p:stCondLst>
                                  <p:childTnLst>
                                    <p:animEffect transition="out" filter="circle(out)">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985480" y="1282786"/>
              <a:ext cx="4099964"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5.</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là gì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Là số dao động trong một giây.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80630" y="3801987"/>
              <a:ext cx="2179569" cy="853863"/>
            </a:xfrm>
            <a:prstGeom prst="rect">
              <a:avLst/>
            </a:prstGeom>
          </p:spPr>
          <p:txBody>
            <a:bodyPr wrap="square">
              <a:spAutoFit/>
            </a:bodyPr>
            <a:lstStyle/>
            <a:p>
              <a:pPr algn="just">
                <a:lnSpc>
                  <a:spcPct val="115000"/>
                </a:lnSpc>
                <a:spcAft>
                  <a:spcPts val="800"/>
                </a:spcAft>
                <a:tabLst>
                  <a:tab pos="1609725" algn="l"/>
                </a:tabLst>
              </a:pP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Là độ lệch của vật trong một giây. </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Là khoảng cách lớn nhất giữa hai vị trí mà vật dao động thực hiện được.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058389"/>
            <a:chOff x="4945323" y="3598822"/>
            <a:chExt cx="2453550" cy="1073889"/>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459338"/>
            </a:xfrm>
            <a:prstGeom prst="rect">
              <a:avLst/>
            </a:prstGeom>
          </p:spPr>
          <p:txBody>
            <a:bodyPr wrap="squar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Là độ lệch lớn nhất so với vị trí cân bằng khi vật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91341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42" presetClass="path" presetSubtype="0" accel="50000" decel="50000" fill="hold" nodeType="withEffect">
                                  <p:stCondLst>
                                    <p:cond delay="250"/>
                                  </p:stCondLst>
                                  <p:childTnLst>
                                    <p:animMotion origin="layout" path="M 0.00182 0.00324 L 0.00351 -0.34514 " pathEditMode="relative" rAng="0" ptsTypes="AA">
                                      <p:cBhvr>
                                        <p:cTn id="29" dur="1000" fill="hold"/>
                                        <p:tgtEl>
                                          <p:spTgt spid="22"/>
                                        </p:tgtEl>
                                        <p:attrNameLst>
                                          <p:attrName>ppt_x</p:attrName>
                                          <p:attrName>ppt_y</p:attrName>
                                        </p:attrNameLst>
                                      </p:cBhvr>
                                      <p:rCtr x="78" y="-1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524000" y="-7938"/>
            <a:ext cx="8991600" cy="5847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i="1" u="sng">
                <a:solidFill>
                  <a:srgbClr val="FF0000"/>
                </a:solidFill>
                <a:latin typeface="Times New Roman" panose="02020603050405020304" pitchFamily="18" charset="0"/>
                <a:cs typeface="Times New Roman" panose="02020603050405020304" pitchFamily="18" charset="0"/>
              </a:rPr>
              <a:t>Bài 11</a:t>
            </a:r>
            <a:r>
              <a:rPr lang="en-US" altLang="en-US" b="1" i="1">
                <a:solidFill>
                  <a:srgbClr val="FF0000"/>
                </a:solidFill>
                <a:latin typeface="Times New Roman" panose="02020603050405020304" pitchFamily="18" charset="0"/>
                <a:cs typeface="Times New Roman" panose="02020603050405020304" pitchFamily="18" charset="0"/>
              </a:rPr>
              <a:t> : </a:t>
            </a:r>
            <a:r>
              <a:rPr lang="en-US" altLang="en-US" b="1">
                <a:solidFill>
                  <a:srgbClr val="FF0000"/>
                </a:solidFill>
                <a:latin typeface="Times New Roman" panose="02020603050405020304" pitchFamily="18" charset="0"/>
                <a:cs typeface="Times New Roman" panose="02020603050405020304" pitchFamily="18" charset="0"/>
              </a:rPr>
              <a:t>ĐỘ CAO CỦA ÂM</a:t>
            </a:r>
          </a:p>
        </p:txBody>
      </p:sp>
      <p:sp>
        <p:nvSpPr>
          <p:cNvPr id="6147" name="Text Box 6"/>
          <p:cNvSpPr txBox="1">
            <a:spLocks noChangeArrowheads="1"/>
          </p:cNvSpPr>
          <p:nvPr/>
        </p:nvSpPr>
        <p:spPr bwMode="auto">
          <a:xfrm>
            <a:off x="1951038" y="1524000"/>
            <a:ext cx="26209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Thí nghiệm 1:</a:t>
            </a:r>
          </a:p>
        </p:txBody>
      </p:sp>
      <p:pic>
        <p:nvPicPr>
          <p:cNvPr id="7173" name="Picture 7" descr="Tan so dao d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667001"/>
            <a:ext cx="36576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11"/>
          <p:cNvSpPr txBox="1">
            <a:spLocks noChangeArrowheads="1"/>
          </p:cNvSpPr>
          <p:nvPr/>
        </p:nvSpPr>
        <p:spPr bwMode="auto">
          <a:xfrm>
            <a:off x="1828800" y="2743201"/>
            <a:ext cx="4648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cs typeface="Times New Roman" panose="02020603050405020304" pitchFamily="18" charset="0"/>
              </a:rPr>
              <a:t>Treo 2 con lắc có chiều dài 20cm và 40cm, kéo chúng lệch khỏi vị trí đứng yên ban đầu rồi thả cho chúng </a:t>
            </a:r>
            <a:r>
              <a:rPr lang="en-US" altLang="en-US" sz="2800" b="1">
                <a:solidFill>
                  <a:srgbClr val="0000FF"/>
                </a:solidFill>
                <a:latin typeface="Times New Roman" panose="02020603050405020304" pitchFamily="18" charset="0"/>
                <a:cs typeface="Times New Roman" panose="02020603050405020304" pitchFamily="18" charset="0"/>
              </a:rPr>
              <a:t>dao động</a:t>
            </a:r>
          </a:p>
        </p:txBody>
      </p:sp>
      <p:sp>
        <p:nvSpPr>
          <p:cNvPr id="6150" name="Text Box 6"/>
          <p:cNvSpPr txBox="1">
            <a:spLocks noChangeArrowheads="1"/>
          </p:cNvSpPr>
          <p:nvPr/>
        </p:nvSpPr>
        <p:spPr bwMode="auto">
          <a:xfrm>
            <a:off x="1676400" y="457200"/>
            <a:ext cx="7519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u="sng">
                <a:solidFill>
                  <a:srgbClr val="FF0000"/>
                </a:solidFill>
                <a:latin typeface="Times New Roman" panose="02020603050405020304" pitchFamily="18" charset="0"/>
                <a:cs typeface="Times New Roman" panose="02020603050405020304" pitchFamily="18" charset="0"/>
              </a:rPr>
              <a:t>I.Dao động nhanh, chậm. Tần số dao động</a:t>
            </a:r>
          </a:p>
        </p:txBody>
      </p:sp>
      <p:sp>
        <p:nvSpPr>
          <p:cNvPr id="11271" name="Text Box 7"/>
          <p:cNvSpPr txBox="1">
            <a:spLocks noChangeArrowheads="1"/>
          </p:cNvSpPr>
          <p:nvPr/>
        </p:nvSpPr>
        <p:spPr bwMode="auto">
          <a:xfrm>
            <a:off x="2286000" y="4800601"/>
            <a:ext cx="3581400" cy="701675"/>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b="1">
                <a:solidFill>
                  <a:srgbClr val="0000CC"/>
                </a:solidFill>
                <a:latin typeface="Times New Roman" panose="02020603050405020304" pitchFamily="18" charset="0"/>
                <a:cs typeface="Times New Roman" panose="02020603050405020304" pitchFamily="18" charset="0"/>
              </a:rPr>
              <a:t>Hãy đếm số dao động mỗi con lắc thực hiện trong 10 s</a:t>
            </a:r>
          </a:p>
        </p:txBody>
      </p:sp>
      <p:sp>
        <p:nvSpPr>
          <p:cNvPr id="6152" name="Date Placeholder 2"/>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2770FB-5687-43FE-B2D2-D30B2B0D4B92}"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1458034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box(in)">
                                      <p:cBhvr>
                                        <p:cTn id="7" dur="500"/>
                                        <p:tgtEl>
                                          <p:spTgt spid="7173"/>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7176">
                                            <p:txEl>
                                              <p:pRg st="0" end="0"/>
                                            </p:txEl>
                                          </p:spTgt>
                                        </p:tgtEl>
                                        <p:attrNameLst>
                                          <p:attrName>style.visibility</p:attrName>
                                        </p:attrNameLst>
                                      </p:cBhvr>
                                      <p:to>
                                        <p:strVal val="visible"/>
                                      </p:to>
                                    </p:set>
                                    <p:animEffect transition="in" filter="box(in)">
                                      <p:cBhvr>
                                        <p:cTn id="11" dur="500"/>
                                        <p:tgtEl>
                                          <p:spTgt spid="71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271"/>
                                        </p:tgtEl>
                                        <p:attrNameLst>
                                          <p:attrName>style.visibility</p:attrName>
                                        </p:attrNameLst>
                                      </p:cBhvr>
                                      <p:to>
                                        <p:strVal val="visible"/>
                                      </p:to>
                                    </p:set>
                                    <p:anim calcmode="lin" valueType="num">
                                      <p:cBhvr additive="base">
                                        <p:cTn id="16" dur="500" fill="hold"/>
                                        <p:tgtEl>
                                          <p:spTgt spid="11271"/>
                                        </p:tgtEl>
                                        <p:attrNameLst>
                                          <p:attrName>ppt_x</p:attrName>
                                        </p:attrNameLst>
                                      </p:cBhvr>
                                      <p:tavLst>
                                        <p:tav tm="0">
                                          <p:val>
                                            <p:strVal val="#ppt_x"/>
                                          </p:val>
                                        </p:tav>
                                        <p:tav tm="100000">
                                          <p:val>
                                            <p:strVal val="#ppt_x"/>
                                          </p:val>
                                        </p:tav>
                                      </p:tavLst>
                                    </p:anim>
                                    <p:anim calcmode="lin" valueType="num">
                                      <p:cBhvr additive="base">
                                        <p:cTn id="17"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42195" y="1282786"/>
              <a:ext cx="5186531" cy="467099"/>
            </a:xfrm>
            <a:prstGeom prst="rect">
              <a:avLst/>
            </a:prstGeom>
          </p:spPr>
          <p:txBody>
            <a:bodyPr wrap="none">
              <a:spAutoFit/>
            </a:bodyPr>
            <a:lstStyle/>
            <a:p>
              <a:pPr algn="just">
                <a:lnSpc>
                  <a:spcPct val="115000"/>
                </a:lnSpc>
                <a:spcAft>
                  <a:spcPts val="800"/>
                </a:spcAft>
                <a:tabLst>
                  <a:tab pos="1609725" algn="l"/>
                </a:tabLs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6</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của âm càng lớn khi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518388" y="2309777"/>
            <a:ext cx="7117997"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vật dao động với tần số càng lớn.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4718395" y="3425067"/>
            <a:ext cx="7009261"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vật dao động càng nhanh.</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518388" y="4585666"/>
            <a:ext cx="7115485" cy="1058389"/>
            <a:chOff x="4968292" y="2190848"/>
            <a:chExt cx="4834195" cy="756332"/>
          </a:xfrm>
        </p:grpSpPr>
        <p:sp>
          <p:nvSpPr>
            <p:cNvPr id="12" name="Rounded Rectangle 11"/>
            <p:cNvSpPr/>
            <p:nvPr/>
          </p:nvSpPr>
          <p:spPr>
            <a:xfrm>
              <a:off x="4968292" y="2190848"/>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1609725" algn="l"/>
                </a:tabLs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vật dao động càng chậm.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4718395" y="5805145"/>
            <a:ext cx="7225462" cy="1297626"/>
            <a:chOff x="4945323" y="3598822"/>
            <a:chExt cx="2494268" cy="1316630"/>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009373" y="3822458"/>
              <a:ext cx="2430218" cy="1092994"/>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vật dao</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động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mạnh.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97793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42" presetClass="path" presetSubtype="0" accel="50000" decel="50000" fill="hold" nodeType="withEffect">
                                  <p:stCondLst>
                                    <p:cond delay="250"/>
                                  </p:stCondLst>
                                  <p:childTnLst>
                                    <p:animMotion origin="layout" path="M -3.33333E-6 -2.22222E-6 L -0.18333 -0.33264 " pathEditMode="relative" rAng="0" ptsTypes="AA">
                                      <p:cBhvr>
                                        <p:cTn id="42" dur="2000" fill="hold"/>
                                        <p:tgtEl>
                                          <p:spTgt spid="22"/>
                                        </p:tgtEl>
                                        <p:attrNameLst>
                                          <p:attrName>ppt_x</p:attrName>
                                          <p:attrName>ppt_y</p:attrName>
                                        </p:attrNameLst>
                                      </p:cBhvr>
                                      <p:rCtr x="-9167" y="-16644"/>
                                    </p:animMotion>
                                  </p:childTnLst>
                                </p:cTn>
                              </p:par>
                              <p:par>
                                <p:cTn id="43" presetID="6" presetClass="emph" presetSubtype="0" fill="hold" nodeType="withEffect">
                                  <p:stCondLst>
                                    <p:cond delay="250"/>
                                  </p:stCondLst>
                                  <p:childTnLst>
                                    <p:animScale>
                                      <p:cBhvr>
                                        <p:cTn id="44"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84885"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Sol</a:t>
              </a: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Fa</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916357"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317583"/>
            <a:ext cx="1014630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l"/>
              </a:tabLst>
            </a:pPr>
            <a:r>
              <a:rPr kumimoji="0" lang="en-US" altLang="en-US" sz="3200" b="1"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7.</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Trên cùng một quãng tám, </a:t>
            </a:r>
            <a:r>
              <a:rPr kumimoji="0" lang="vi-VN"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các âm Fa, Sol, Mi, La, </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tần số dao động của âm nào là lớn nhất?</a:t>
            </a: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711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22"/>
                                        </p:tgtEl>
                                      </p:cBhvr>
                                      <p:by x="150000" y="150000"/>
                                    </p:animScale>
                                  </p:childTnLst>
                                </p:cTn>
                              </p:par>
                              <p:par>
                                <p:cTn id="36" presetID="37" presetClass="path" presetSubtype="0" accel="50000" decel="50000" fill="hold" nodeType="withEffect">
                                  <p:stCondLst>
                                    <p:cond delay="0"/>
                                  </p:stCondLst>
                                  <p:childTnLst>
                                    <p:animMotion origin="layout" path="M 3.95833E-6 -0.17546 L -0.06029 -0.00532 C -0.07279 0.03311 -0.09154 0.05394 -0.11133 0.05394 C -0.13373 0.05394 -0.1517 0.03311 -0.1642 -0.00532 L -0.22435 -0.17546 " pathEditMode="relative" rAng="0" ptsTypes="AAAAA">
                                      <p:cBhvr>
                                        <p:cTn id="37" dur="2000" fill="hold"/>
                                        <p:tgtEl>
                                          <p:spTgt spid="22"/>
                                        </p:tgtEl>
                                        <p:attrNameLst>
                                          <p:attrName>ppt_x</p:attrName>
                                          <p:attrName>ppt_y</p:attrName>
                                        </p:attrNameLst>
                                      </p:cBhvr>
                                      <p:rCtr x="-11224" y="1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917832" cy="438581"/>
            </a:xfrm>
            <a:prstGeom prst="rect">
              <a:avLst/>
            </a:prstGeom>
            <a:grpFill/>
          </p:spPr>
          <p:txBody>
            <a:bodyPr wrap="none">
              <a:spAutoFit/>
            </a:bodyPr>
            <a:lstStyle/>
            <a:p>
              <a:pPr defTabSz="1219170">
                <a:buClr>
                  <a:srgbClr val="000000"/>
                </a:buClr>
              </a:pPr>
              <a:r>
                <a:rPr lang="en-US" sz="3200">
                  <a:solidFill>
                    <a:srgbClr val="C00000"/>
                  </a:solidFill>
                  <a:latin typeface="Times New Roman" panose="02020603050405020304" pitchFamily="18" charset="0"/>
                  <a:cs typeface="Times New Roman" panose="02020603050405020304" pitchFamily="18" charset="0"/>
                </a:rPr>
                <a:t>B.</a:t>
              </a:r>
              <a:r>
                <a:rPr lang="vi-VN" sz="3200">
                  <a:solidFill>
                    <a:srgbClr val="C00000"/>
                  </a:solidFill>
                  <a:latin typeface="Times New Roman" panose="02020603050405020304" pitchFamily="18" charset="0"/>
                  <a:cs typeface="Times New Roman" panose="02020603050405020304" pitchFamily="18" charset="0"/>
                </a:rPr>
                <a:t> Càng b</a:t>
              </a:r>
              <a:r>
                <a:rPr lang="en-US" sz="3200">
                  <a:solidFill>
                    <a:srgbClr val="C00000"/>
                  </a:solidFill>
                  <a:latin typeface="Times New Roman" panose="02020603050405020304" pitchFamily="18" charset="0"/>
                  <a:cs typeface="Times New Roman" panose="02020603050405020304" pitchFamily="18" charset="0"/>
                </a:rPr>
                <a:t>ổng.</a:t>
              </a:r>
              <a:endParaRPr lang="en-US" sz="3200" kern="0" dirty="0">
                <a:solidFill>
                  <a:srgbClr val="C00000"/>
                </a:solidFill>
                <a:latin typeface="Arial"/>
                <a:cs typeface="Arial"/>
                <a:sym typeface="Arial"/>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C. </a:t>
              </a:r>
              <a:r>
                <a:rPr lang="vi-VN" sz="3200">
                  <a:solidFill>
                    <a:schemeClr val="bg1"/>
                  </a:solidFill>
                  <a:latin typeface="Times New Roman" panose="02020603050405020304" pitchFamily="18" charset="0"/>
                  <a:cs typeface="Times New Roman" panose="02020603050405020304" pitchFamily="18" charset="0"/>
                </a:rPr>
                <a:t>Càng v</a:t>
              </a:r>
              <a:r>
                <a:rPr lang="en-US" sz="3200">
                  <a:solidFill>
                    <a:schemeClr val="bg1"/>
                  </a:solidFill>
                  <a:latin typeface="Times New Roman" panose="02020603050405020304" pitchFamily="18" charset="0"/>
                  <a:cs typeface="Times New Roman" panose="02020603050405020304" pitchFamily="18" charset="0"/>
                </a:rPr>
                <a:t>ang.</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Càng t</a:t>
              </a:r>
              <a:r>
                <a:rPr lang="en-US" sz="3200">
                  <a:latin typeface="Times New Roman" panose="02020603050405020304" pitchFamily="18" charset="0"/>
                  <a:cs typeface="Times New Roman" panose="02020603050405020304" pitchFamily="18" charset="0"/>
                </a:rPr>
                <a:t>rầm.	</a:t>
              </a: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8" y="4773306"/>
            <a:ext cx="4676450" cy="1489555"/>
            <a:chOff x="4943847" y="3599585"/>
            <a:chExt cx="2912159"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4972332" y="3938040"/>
              <a:ext cx="2883674"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D. Truyền đi</a:t>
              </a:r>
              <a:r>
                <a:rPr lang="vi-VN" sz="3200">
                  <a:solidFill>
                    <a:schemeClr val="bg1"/>
                  </a:solidFill>
                  <a:latin typeface="Times New Roman" panose="02020603050405020304" pitchFamily="18" charset="0"/>
                  <a:cs typeface="Times New Roman" panose="02020603050405020304" pitchFamily="18" charset="0"/>
                </a:rPr>
                <a:t> càng</a:t>
              </a:r>
              <a:r>
                <a:rPr lang="en-US" sz="3200">
                  <a:solidFill>
                    <a:schemeClr val="bg1"/>
                  </a:solidFill>
                  <a:latin typeface="Times New Roman" panose="02020603050405020304" pitchFamily="18" charset="0"/>
                  <a:cs typeface="Times New Roman" panose="02020603050405020304" pitchFamily="18" charset="0"/>
                </a:rPr>
                <a:t> xa.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256027"/>
            <a:ext cx="1037546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r>
              <a:rPr lang="en-US" sz="3600" b="1">
                <a:solidFill>
                  <a:schemeClr val="bg1"/>
                </a:solidFill>
                <a:latin typeface="Times New Roman" panose="02020603050405020304" pitchFamily="18" charset="0"/>
                <a:cs typeface="Times New Roman" panose="02020603050405020304" pitchFamily="18" charset="0"/>
              </a:rPr>
              <a:t>Câu 8</a:t>
            </a:r>
            <a:r>
              <a:rPr lang="en-US" sz="3600">
                <a:solidFill>
                  <a:schemeClr val="bg1"/>
                </a:solidFill>
                <a:latin typeface="Times New Roman" panose="02020603050405020304" pitchFamily="18" charset="0"/>
                <a:cs typeface="Times New Roman" panose="02020603050405020304" pitchFamily="18" charset="0"/>
              </a:rPr>
              <a:t>. Một vật dao động </a:t>
            </a:r>
            <a:r>
              <a:rPr lang="vi-VN" sz="3600">
                <a:solidFill>
                  <a:schemeClr val="bg1"/>
                </a:solidFill>
                <a:latin typeface="Times New Roman" panose="02020603050405020304" pitchFamily="18" charset="0"/>
                <a:cs typeface="Times New Roman" panose="02020603050405020304" pitchFamily="18" charset="0"/>
              </a:rPr>
              <a:t>càng </a:t>
            </a:r>
            <a:r>
              <a:rPr lang="en-US" sz="3600">
                <a:solidFill>
                  <a:schemeClr val="bg1"/>
                </a:solidFill>
                <a:latin typeface="Times New Roman" panose="02020603050405020304" pitchFamily="18" charset="0"/>
                <a:cs typeface="Times New Roman" panose="02020603050405020304" pitchFamily="18" charset="0"/>
              </a:rPr>
              <a:t>nhanh thì âm phát ra như thế nào?</a:t>
            </a: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727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19"/>
                                        </p:tgtEl>
                                      </p:cBhvr>
                                      <p:by x="150000" y="150000"/>
                                    </p:animScale>
                                  </p:childTnLst>
                                </p:cTn>
                              </p:par>
                              <p:par>
                                <p:cTn id="36" presetID="42" presetClass="path" presetSubtype="0" accel="50000" decel="50000" fill="hold" nodeType="withEffect">
                                  <p:stCondLst>
                                    <p:cond delay="0"/>
                                  </p:stCondLst>
                                  <p:childTnLst>
                                    <p:animMotion origin="layout" path="M 3.33333E-6 3.7037E-6 L 0.19479 -0.16621 " pathEditMode="relative" rAng="0" ptsTypes="AA">
                                      <p:cBhvr>
                                        <p:cTn id="37" dur="2000" fill="hold"/>
                                        <p:tgtEl>
                                          <p:spTgt spid="19"/>
                                        </p:tgtEl>
                                        <p:attrNameLst>
                                          <p:attrName>ppt_x</p:attrName>
                                          <p:attrName>ppt_y</p:attrName>
                                        </p:attrNameLst>
                                      </p:cBhvr>
                                      <p:rCtr x="9740" y="-8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718794" cy="438582"/>
            </a:xfrm>
            <a:prstGeom prst="rect">
              <a:avLst/>
            </a:prstGeom>
            <a:grpFill/>
          </p:spPr>
          <p:txBody>
            <a:bodyPr wrap="none">
              <a:spAutoFit/>
            </a:bodyPr>
            <a:lstStyle/>
            <a:p>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20 dao động.</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776616"/>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2400 dao động.	</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2000 dao </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200">
                <a:latin typeface="Times New Roman" panose="02020603050405020304" pitchFamily="18" charset="0"/>
                <a:cs typeface="Times New Roman" panose="02020603050405020304" pitchFamily="18" charset="0"/>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9" y="4773306"/>
            <a:ext cx="3875832" cy="1489555"/>
            <a:chOff x="4943847" y="3599585"/>
            <a:chExt cx="2413591"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5020676" y="3904935"/>
              <a:ext cx="1818985" cy="42159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rPr>
                <a:t>D. 40 dao động.</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183614"/>
            <a:ext cx="10375469" cy="13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algn="just">
              <a:lnSpc>
                <a:spcPct val="115000"/>
              </a:lnSpc>
              <a:spcAft>
                <a:spcPts val="80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9.</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Một vật thực hiện dao động với tần số 20Hz. Trong 2 phút vật thực hiện được</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424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2.70833E-6 7.40741E-7 L -0.24088 0.16319 " pathEditMode="relative" rAng="0" ptsTypes="AA">
                                      <p:cBhvr>
                                        <p:cTn id="35" dur="2000" fill="hold"/>
                                        <p:tgtEl>
                                          <p:spTgt spid="20"/>
                                        </p:tgtEl>
                                        <p:attrNameLst>
                                          <p:attrName>ppt_x</p:attrName>
                                          <p:attrName>ppt_y</p:attrName>
                                        </p:attrNameLst>
                                      </p:cBhvr>
                                      <p:rCtr x="-12044" y="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768976" y="918894"/>
            <a:ext cx="10654045" cy="1442084"/>
            <a:chOff x="1154226" y="1181199"/>
            <a:chExt cx="6075612" cy="1081563"/>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325574" y="1268114"/>
              <a:ext cx="5904264" cy="994648"/>
            </a:xfrm>
            <a:prstGeom prst="rect">
              <a:avLst/>
            </a:prstGeom>
          </p:spPr>
          <p:txBody>
            <a:bodyPr wrap="square">
              <a:spAutoFit/>
            </a:bodyPr>
            <a:lstStyle/>
            <a:p>
              <a:pPr algn="just">
                <a:lnSpc>
                  <a:spcPct val="115000"/>
                </a:lnSpc>
                <a:spcAft>
                  <a:spcPts val="800"/>
                </a:spcAft>
              </a:pP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10.</a:t>
              </a:r>
              <a:r>
                <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Vật nào sau đây phát ra âm nghe trầm nhất?</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2484815" y="1995847"/>
            <a:ext cx="7571976"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Vật dao động 160 lần trong 0,5 giây.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2445030" y="3063717"/>
            <a:ext cx="7456304"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Vật dao động 6000 lần trong 1 phút.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2445028" y="4210742"/>
            <a:ext cx="7569304"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4612005"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Vật dao động 200 lần trong 1 giây.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grpSp>
        <p:nvGrpSpPr>
          <p:cNvPr id="22" name="Group 21"/>
          <p:cNvGrpSpPr/>
          <p:nvPr/>
        </p:nvGrpSpPr>
        <p:grpSpPr>
          <a:xfrm>
            <a:off x="2445029" y="5359072"/>
            <a:ext cx="7586828" cy="1058389"/>
            <a:chOff x="4936883" y="3598822"/>
            <a:chExt cx="2461990" cy="1073889"/>
          </a:xfrm>
        </p:grpSpPr>
        <p:sp>
          <p:nvSpPr>
            <p:cNvPr id="13" name="Rounded Rectangle 12"/>
            <p:cNvSpPr/>
            <p:nvPr/>
          </p:nvSpPr>
          <p:spPr>
            <a:xfrm>
              <a:off x="493688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631920"/>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Vật dao động 6 lần trong 0,02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6058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par>
                                <p:cTn id="13" presetID="10" presetClass="entr" presetSubtype="0" fill="hold" nodeType="withEffect">
                                  <p:stCondLst>
                                    <p:cond delay="2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6" presetClass="entr" presetSubtype="16" fill="hold" nodeType="withEffect">
                                  <p:stCondLst>
                                    <p:cond delay="300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65102" y="983557"/>
            <a:ext cx="10903457" cy="992372"/>
            <a:chOff x="491518" y="1181199"/>
            <a:chExt cx="7196410" cy="744279"/>
          </a:xfrm>
        </p:grpSpPr>
        <p:sp>
          <p:nvSpPr>
            <p:cNvPr id="6" name="Rounded Rectangle 5"/>
            <p:cNvSpPr/>
            <p:nvPr/>
          </p:nvSpPr>
          <p:spPr>
            <a:xfrm>
              <a:off x="491518" y="1181199"/>
              <a:ext cx="719641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chemeClr val="bg1"/>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491518" y="1282786"/>
              <a:ext cx="7087886"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11. </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 nào sau đây dao động phát</a:t>
              </a: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ra âm cao nhất</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455600" y="2187647"/>
              <a:ext cx="2437590"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Trong một giây, dây đàn thực hiện được 200 dao động.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46103" y="3806583"/>
              <a:ext cx="2179569" cy="602141"/>
            </a:xfrm>
            <a:prstGeom prst="rect">
              <a:avLst/>
            </a:prstGeom>
          </p:spPr>
          <p:txBody>
            <a:bodyPr wrap="square">
              <a:spAutoFit/>
            </a:bodyP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Trong một phút, con lắc thực hiện được 3000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Trong 5 giây, mặt trống thực hiện được 500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430472"/>
            <a:chOff x="4945323" y="3598822"/>
            <a:chExt cx="2453550" cy="1451421"/>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1171455"/>
            </a:xfrm>
            <a:prstGeom prst="rect">
              <a:avLst/>
            </a:prstGeom>
          </p:spPr>
          <p:txBody>
            <a:bodyPr wrap="square">
              <a:spAutoFit/>
            </a:bodyPr>
            <a:lstStyle/>
            <a:p>
              <a:pPr algn="just">
                <a:lnSpc>
                  <a:spcPct val="115000"/>
                </a:lnSpc>
                <a:spcAft>
                  <a:spcPts val="800"/>
                </a:spcAft>
                <a:tabLst>
                  <a:tab pos="1609725" algn="l"/>
                  <a:tab pos="6391275" algn="l"/>
                </a:tabLst>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Trong 20 giây, dây chun thực hiện được 1200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36443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CB3B-20D0-4539-B8B8-D6E415F67BA2}"/>
              </a:ext>
            </a:extLst>
          </p:cNvPr>
          <p:cNvSpPr>
            <a:spLocks noGrp="1"/>
          </p:cNvSpPr>
          <p:nvPr>
            <p:ph type="title"/>
          </p:nvPr>
        </p:nvSpPr>
        <p:spPr>
          <a:xfrm>
            <a:off x="3438508" y="1178805"/>
            <a:ext cx="7355756" cy="1769412"/>
          </a:xfrm>
        </p:spPr>
        <p:txBody>
          <a:bodyPr/>
          <a:lstStyle/>
          <a:p>
            <a:pPr algn="ctr"/>
            <a:r>
              <a:rPr lang="vi-VN" sz="32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12.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 giải thích tại sao khi ta nói to và nói nhiều sẽ dễ bị khản tiếng, đau họng? </a:t>
            </a:r>
            <a:endParaRPr lang="en-US" sz="3200">
              <a:solidFill>
                <a:srgbClr val="C00000"/>
              </a:solidFill>
            </a:endParaRPr>
          </a:p>
        </p:txBody>
      </p:sp>
      <p:sp>
        <p:nvSpPr>
          <p:cNvPr id="3" name="Text Placeholder 2">
            <a:extLst>
              <a:ext uri="{FF2B5EF4-FFF2-40B4-BE49-F238E27FC236}">
                <a16:creationId xmlns:a16="http://schemas.microsoft.com/office/drawing/2014/main" id="{3E499A11-29D8-4CB1-A049-ECF818FC20BA}"/>
              </a:ext>
            </a:extLst>
          </p:cNvPr>
          <p:cNvSpPr>
            <a:spLocks noGrp="1"/>
          </p:cNvSpPr>
          <p:nvPr>
            <p:ph type="body" idx="1"/>
          </p:nvPr>
        </p:nvSpPr>
        <p:spPr>
          <a:xfrm>
            <a:off x="3033582" y="3164303"/>
            <a:ext cx="7586678" cy="3171197"/>
          </a:xfrm>
        </p:spPr>
        <p:txBody>
          <a:bodyPr/>
          <a:lstStyle/>
          <a:p>
            <a:pPr marR="75565" algn="just">
              <a:lnSpc>
                <a:spcPct val="115000"/>
              </a:lnSpc>
              <a:spcAft>
                <a:spcPts val="800"/>
              </a:spcAft>
              <a:tabLst>
                <a:tab pos="1609725" algn="l"/>
              </a:tabLst>
            </a:pPr>
            <a:r>
              <a:rPr lang="vi-VN" b="1" i="1" u="sng">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Đáp án:</a:t>
            </a:r>
            <a:r>
              <a:rPr lang="vi-VN" b="1" i="1">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 Khi ta nói to, dây thanh quản dao động mạnh. Nếu nói to và nói nhiều, dây thanh quản sẽ dao động mạnh và lâu, dẫn đến tổn thương khiến ta cảm thấy đau họng, tiếng bị khàn.</a:t>
            </a:r>
            <a:endParaRPr lang="en-US" b="1" i="1">
              <a:solidFill>
                <a:srgbClr val="EF622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D7DA1E-5199-435C-AFF0-4A6FA6114CDD}"/>
              </a:ext>
            </a:extLst>
          </p:cNvPr>
          <p:cNvSpPr>
            <a:spLocks noGrp="1"/>
          </p:cNvSpPr>
          <p:nvPr>
            <p:ph type="sldNum" idx="12"/>
          </p:nvPr>
        </p:nvSpPr>
        <p:spPr/>
        <p:txBody>
          <a:bodyPr/>
          <a:lstStyle/>
          <a:p>
            <a:fld id="{00000000-1234-1234-1234-123412341234}" type="slidenum">
              <a:rPr lang="en" smtClean="0"/>
              <a:pPr/>
              <a:t>46</a:t>
            </a:fld>
            <a:endParaRPr lang="en"/>
          </a:p>
        </p:txBody>
      </p:sp>
    </p:spTree>
    <p:extLst>
      <p:ext uri="{BB962C8B-B14F-4D97-AF65-F5344CB8AC3E}">
        <p14:creationId xmlns:p14="http://schemas.microsoft.com/office/powerpoint/2010/main" val="33218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00B50B-85E9-4051-8DF1-E76DA816A051}"/>
              </a:ext>
            </a:extLst>
          </p:cNvPr>
          <p:cNvSpPr txBox="1"/>
          <p:nvPr/>
        </p:nvSpPr>
        <p:spPr>
          <a:xfrm>
            <a:off x="1101686" y="559003"/>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Câu 13. </a:t>
            </a:r>
            <a:r>
              <a:rPr lang="vi-VN" sz="3200">
                <a:solidFill>
                  <a:srgbClr val="C00000"/>
                </a:solidFill>
                <a:effectLst/>
                <a:latin typeface="+mj-lt"/>
                <a:ea typeface="Calibri" panose="020F0502020204030204" pitchFamily="34" charset="0"/>
                <a:cs typeface="Times New Roman" panose="02020603050405020304" pitchFamily="18" charset="0"/>
              </a:rPr>
              <a:t>Giọng nữ thường cao hơn giọng nam, vậy khi nói, dây thanh quản của nam hay nữ sẽ dao động nhanh hơn?</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A1DF70F-5A14-4E31-8138-5E5740AA60A9}"/>
              </a:ext>
            </a:extLst>
          </p:cNvPr>
          <p:cNvSpPr txBox="1"/>
          <p:nvPr/>
        </p:nvSpPr>
        <p:spPr>
          <a:xfrm>
            <a:off x="1101686" y="2308778"/>
            <a:ext cx="9749928" cy="1745350"/>
          </a:xfrm>
          <a:prstGeom prst="rect">
            <a:avLst/>
          </a:prstGeom>
          <a:noFill/>
        </p:spPr>
        <p:txBody>
          <a:bodyPr wrap="square">
            <a:spAutoFit/>
          </a:bodyPr>
          <a:lstStyle/>
          <a:p>
            <a:pPr marR="75565" algn="just">
              <a:lnSpc>
                <a:spcPct val="115000"/>
              </a:lnSpc>
              <a:spcAft>
                <a:spcPts val="800"/>
              </a:spcAft>
              <a:tabLst>
                <a:tab pos="1609725" algn="l"/>
              </a:tabLst>
            </a:pPr>
            <a:r>
              <a:rPr lang="vi-VN" sz="3200" i="1" u="sng">
                <a:solidFill>
                  <a:srgbClr val="FF0000"/>
                </a:solidFill>
                <a:effectLst/>
                <a:latin typeface="+mj-lt"/>
                <a:ea typeface="Calibri" panose="020F0502020204030204" pitchFamily="34" charset="0"/>
                <a:cs typeface="Times New Roman" panose="02020603050405020304" pitchFamily="18" charset="0"/>
              </a:rPr>
              <a:t>Đáp án:</a:t>
            </a:r>
            <a:r>
              <a:rPr lang="vi-VN" sz="3200" i="1">
                <a:solidFill>
                  <a:srgbClr val="FF0000"/>
                </a:solidFill>
                <a:effectLst/>
                <a:latin typeface="+mj-lt"/>
                <a:ea typeface="Calibri" panose="020F0502020204030204" pitchFamily="34" charset="0"/>
                <a:cs typeface="Times New Roman" panose="02020603050405020304" pitchFamily="18" charset="0"/>
              </a:rPr>
              <a:t> âm cao hơn </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tần số âm lớn hơn</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vật dao động nhanh hơn. Do đó dây thanh quản của nữ dao động nhanh hơn.</a:t>
            </a:r>
            <a:endParaRPr lang="en-US" sz="3200" i="1">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214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D7BEE-C116-4FB0-B7D3-B28DCF329508}"/>
              </a:ext>
            </a:extLst>
          </p:cNvPr>
          <p:cNvPicPr>
            <a:picLocks noChangeAspect="1"/>
          </p:cNvPicPr>
          <p:nvPr/>
        </p:nvPicPr>
        <p:blipFill rotWithShape="1">
          <a:blip r:embed="rId2"/>
          <a:srcRect t="15972"/>
          <a:stretch/>
        </p:blipFill>
        <p:spPr>
          <a:xfrm>
            <a:off x="616632" y="1311655"/>
            <a:ext cx="10958730" cy="536538"/>
          </a:xfrm>
          <a:prstGeom prst="rect">
            <a:avLst/>
          </a:prstGeom>
        </p:spPr>
      </p:pic>
      <p:pic>
        <p:nvPicPr>
          <p:cNvPr id="2050" name="Picture 2">
            <a:extLst>
              <a:ext uri="{FF2B5EF4-FFF2-40B4-BE49-F238E27FC236}">
                <a16:creationId xmlns:a16="http://schemas.microsoft.com/office/drawing/2014/main" id="{64D7E72E-DC6D-400E-89F7-7D5EBB552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0" b="9827"/>
          <a:stretch/>
        </p:blipFill>
        <p:spPr bwMode="auto">
          <a:xfrm>
            <a:off x="616634" y="1821954"/>
            <a:ext cx="10958731" cy="45462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028E719-85B4-4A9D-B263-65013455D8A7}"/>
              </a:ext>
            </a:extLst>
          </p:cNvPr>
          <p:cNvGrpSpPr/>
          <p:nvPr/>
        </p:nvGrpSpPr>
        <p:grpSpPr>
          <a:xfrm>
            <a:off x="3411076" y="242388"/>
            <a:ext cx="4923278" cy="730407"/>
            <a:chOff x="871868" y="715522"/>
            <a:chExt cx="3692458" cy="784597"/>
          </a:xfrm>
        </p:grpSpPr>
        <p:sp>
          <p:nvSpPr>
            <p:cNvPr id="3" name="Oval 2">
              <a:extLst>
                <a:ext uri="{FF2B5EF4-FFF2-40B4-BE49-F238E27FC236}">
                  <a16:creationId xmlns:a16="http://schemas.microsoft.com/office/drawing/2014/main" id="{A18CABB4-A860-406E-87ED-A3897477A862}"/>
                </a:ext>
              </a:extLst>
            </p:cNvPr>
            <p:cNvSpPr/>
            <p:nvPr/>
          </p:nvSpPr>
          <p:spPr>
            <a:xfrm>
              <a:off x="967562" y="715522"/>
              <a:ext cx="627321" cy="784597"/>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000" kern="0">
                <a:solidFill>
                  <a:srgbClr val="00518E"/>
                </a:solidFill>
                <a:latin typeface="Arial"/>
                <a:sym typeface="Arial"/>
              </a:endParaRPr>
            </a:p>
          </p:txBody>
        </p:sp>
        <p:sp>
          <p:nvSpPr>
            <p:cNvPr id="4" name="TextBox 3">
              <a:extLst>
                <a:ext uri="{FF2B5EF4-FFF2-40B4-BE49-F238E27FC236}">
                  <a16:creationId xmlns:a16="http://schemas.microsoft.com/office/drawing/2014/main" id="{C47DEBD2-79E8-47A7-9C8D-C09D2E8301AE}"/>
                </a:ext>
              </a:extLst>
            </p:cNvPr>
            <p:cNvSpPr txBox="1"/>
            <p:nvPr/>
          </p:nvSpPr>
          <p:spPr>
            <a:xfrm>
              <a:off x="871868" y="715523"/>
              <a:ext cx="818708"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IV</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A7E9524C-2B17-4FE3-B938-723031732DA2}"/>
                </a:ext>
              </a:extLst>
            </p:cNvPr>
            <p:cNvSpPr txBox="1"/>
            <p:nvPr/>
          </p:nvSpPr>
          <p:spPr>
            <a:xfrm>
              <a:off x="1966293" y="720574"/>
              <a:ext cx="2598033"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VẬN DỤNG</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A799C0A8-EEC5-420E-9086-432DC90603B9}"/>
              </a:ext>
            </a:extLst>
          </p:cNvPr>
          <p:cNvGrpSpPr/>
          <p:nvPr/>
        </p:nvGrpSpPr>
        <p:grpSpPr>
          <a:xfrm>
            <a:off x="616632" y="1255848"/>
            <a:ext cx="12010287" cy="1132213"/>
            <a:chOff x="386449" y="1042134"/>
            <a:chExt cx="7443303" cy="503949"/>
          </a:xfrm>
        </p:grpSpPr>
        <p:sp>
          <p:nvSpPr>
            <p:cNvPr id="7" name="Rounded Rectangle 5">
              <a:extLst>
                <a:ext uri="{FF2B5EF4-FFF2-40B4-BE49-F238E27FC236}">
                  <a16:creationId xmlns:a16="http://schemas.microsoft.com/office/drawing/2014/main" id="{732461FA-D113-4231-B531-D06619349535}"/>
                </a:ext>
              </a:extLst>
            </p:cNvPr>
            <p:cNvSpPr/>
            <p:nvPr/>
          </p:nvSpPr>
          <p:spPr>
            <a:xfrm>
              <a:off x="386449" y="1042134"/>
              <a:ext cx="6791607" cy="5039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54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BC4ECCA-21B8-42D5-A4F3-770FDFB15E62}"/>
                </a:ext>
              </a:extLst>
            </p:cNvPr>
            <p:cNvSpPr/>
            <p:nvPr/>
          </p:nvSpPr>
          <p:spPr>
            <a:xfrm>
              <a:off x="1925488" y="1143281"/>
              <a:ext cx="5904264" cy="395250"/>
            </a:xfrm>
            <a:prstGeom prst="rect">
              <a:avLst/>
            </a:prstGeom>
          </p:spPr>
          <p:txBody>
            <a:bodyPr wrap="square">
              <a:spAutoFit/>
            </a:bodyPr>
            <a:lstStyle/>
            <a:p>
              <a:pPr algn="just">
                <a:lnSpc>
                  <a:spcPct val="115000"/>
                </a:lnSpc>
                <a:spcAft>
                  <a:spcPts val="800"/>
                </a:spcAft>
              </a:pPr>
              <a:r>
                <a:rPr lang="vi-VN" sz="4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CHẾ TẠO ĐÀN NƯỚC</a:t>
              </a:r>
              <a:endParaRPr lang="en-US" sz="4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120506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756DB-B84E-4B2E-9282-59096CAFF7AE}"/>
              </a:ext>
            </a:extLst>
          </p:cNvPr>
          <p:cNvSpPr txBox="1"/>
          <p:nvPr/>
        </p:nvSpPr>
        <p:spPr>
          <a:xfrm>
            <a:off x="1101686" y="559003"/>
            <a:ext cx="9950068" cy="2617191"/>
          </a:xfrm>
          <a:prstGeom prst="rect">
            <a:avLst/>
          </a:prstGeom>
          <a:noFill/>
        </p:spPr>
        <p:txBody>
          <a:bodyPr wrap="square">
            <a:spAutoFit/>
          </a:bodyPr>
          <a:lstStyle/>
          <a:p>
            <a:pPr marR="75565" algn="just">
              <a:lnSpc>
                <a:spcPct val="115000"/>
              </a:lnSpc>
              <a:spcAft>
                <a:spcPts val="800"/>
              </a:spcAft>
              <a:tabLst>
                <a:tab pos="1609725" algn="l"/>
              </a:tabLst>
            </a:pPr>
            <a:r>
              <a:rPr lang="vi-VN" sz="3200">
                <a:solidFill>
                  <a:srgbClr val="C00000"/>
                </a:solidFill>
                <a:effectLst/>
                <a:latin typeface="+mj-lt"/>
                <a:ea typeface="Calibri" panose="020F0502020204030204" pitchFamily="34" charset="0"/>
                <a:cs typeface="Times New Roman" panose="02020603050405020304" pitchFamily="18" charset="0"/>
              </a:rPr>
              <a:t>* </a:t>
            </a:r>
            <a:r>
              <a:rPr lang="vi-VN" sz="3200" b="1">
                <a:solidFill>
                  <a:srgbClr val="C00000"/>
                </a:solidFill>
                <a:effectLst/>
                <a:latin typeface="+mj-lt"/>
                <a:ea typeface="Calibri" panose="020F0502020204030204" pitchFamily="34" charset="0"/>
                <a:cs typeface="Times New Roman" panose="02020603050405020304" pitchFamily="18" charset="0"/>
              </a:rPr>
              <a:t>Thiết bị: </a:t>
            </a:r>
            <a:r>
              <a:rPr lang="vi-VN" sz="3200">
                <a:solidFill>
                  <a:srgbClr val="C00000"/>
                </a:solidFill>
                <a:effectLst/>
                <a:latin typeface="+mj-lt"/>
                <a:ea typeface="Calibri" panose="020F0502020204030204" pitchFamily="34" charset="0"/>
                <a:cs typeface="Times New Roman" panose="02020603050405020304" pitchFamily="18" charset="0"/>
              </a:rPr>
              <a:t>Mỗi nhóm chuẩn bị:</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8 cốc thủy tin giống nhau.</a:t>
            </a:r>
          </a:p>
          <a:p>
            <a:pPr marR="75565" algn="just">
              <a:lnSpc>
                <a:spcPct val="115000"/>
              </a:lnSpc>
              <a:spcAft>
                <a:spcPts val="800"/>
              </a:spcAft>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 </a:t>
            </a:r>
            <a:r>
              <a:rPr lang="vi-VN" sz="3200">
                <a:solidFill>
                  <a:srgbClr val="C00000"/>
                </a:solidFill>
                <a:effectLst/>
                <a:latin typeface="+mj-lt"/>
                <a:ea typeface="Calibri" panose="020F0502020204030204" pitchFamily="34" charset="0"/>
                <a:cs typeface="Times New Roman" panose="02020603050405020304" pitchFamily="18" charset="0"/>
              </a:rPr>
              <a:t>  Đũa gỗ (mỗi người trong nhóm 1 chiếc)</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Ca chứa nước, cốc nhỏ.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60EC06F-54D7-433D-9D49-ABB396637F49}"/>
              </a:ext>
            </a:extLst>
          </p:cNvPr>
          <p:cNvSpPr txBox="1"/>
          <p:nvPr/>
        </p:nvSpPr>
        <p:spPr>
          <a:xfrm>
            <a:off x="1120966" y="3429000"/>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 Cách làm: </a:t>
            </a:r>
            <a:r>
              <a:rPr lang="vi-VN" sz="3200">
                <a:solidFill>
                  <a:srgbClr val="C00000"/>
                </a:solidFill>
                <a:effectLst/>
                <a:latin typeface="+mj-lt"/>
                <a:ea typeface="Calibri" panose="020F0502020204030204" pitchFamily="34" charset="0"/>
                <a:cs typeface="Times New Roman" panose="02020603050405020304" pitchFamily="18" charset="0"/>
              </a:rPr>
              <a:t>Thay đổi lượng nước trong cốc để mỗi cốc sẽ phát ra âm với tần số nhất định.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220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1" name="AutoShape 298"/>
          <p:cNvSpPr>
            <a:spLocks noChangeArrowheads="1"/>
          </p:cNvSpPr>
          <p:nvPr/>
        </p:nvSpPr>
        <p:spPr bwMode="auto">
          <a:xfrm>
            <a:off x="6365875" y="5451475"/>
            <a:ext cx="495300" cy="228600"/>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sp>
        <p:nvSpPr>
          <p:cNvPr id="65838" name="AutoShape 302"/>
          <p:cNvSpPr>
            <a:spLocks noChangeArrowheads="1"/>
          </p:cNvSpPr>
          <p:nvPr/>
        </p:nvSpPr>
        <p:spPr bwMode="auto">
          <a:xfrm>
            <a:off x="6534151" y="5162550"/>
            <a:ext cx="180975" cy="363538"/>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eaLnBrk="1" hangingPunct="1">
              <a:defRPr/>
            </a:pPr>
            <a:endParaRPr lang="vi-VN">
              <a:solidFill>
                <a:srgbClr val="000000"/>
              </a:solidFill>
              <a:latin typeface="Arial" charset="0"/>
            </a:endParaRPr>
          </a:p>
        </p:txBody>
      </p:sp>
      <p:sp>
        <p:nvSpPr>
          <p:cNvPr id="13325" name="AutoShape 303"/>
          <p:cNvSpPr>
            <a:spLocks noChangeArrowheads="1"/>
          </p:cNvSpPr>
          <p:nvPr/>
        </p:nvSpPr>
        <p:spPr bwMode="auto">
          <a:xfrm>
            <a:off x="6594475" y="2079625"/>
            <a:ext cx="76200" cy="3136900"/>
          </a:xfrm>
          <a:prstGeom prst="can">
            <a:avLst>
              <a:gd name="adj" fmla="val 8824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grpSp>
        <p:nvGrpSpPr>
          <p:cNvPr id="2" name="Group 306"/>
          <p:cNvGrpSpPr>
            <a:grpSpLocks/>
          </p:cNvGrpSpPr>
          <p:nvPr/>
        </p:nvGrpSpPr>
        <p:grpSpPr bwMode="auto">
          <a:xfrm>
            <a:off x="5257800" y="2190750"/>
            <a:ext cx="419100" cy="1773238"/>
            <a:chOff x="3792" y="1259"/>
            <a:chExt cx="264" cy="1117"/>
          </a:xfrm>
        </p:grpSpPr>
        <p:sp>
          <p:nvSpPr>
            <p:cNvPr id="8236" name="Line 307" descr="Parchment"/>
            <p:cNvSpPr>
              <a:spLocks noChangeShapeType="1"/>
            </p:cNvSpPr>
            <p:nvPr/>
          </p:nvSpPr>
          <p:spPr bwMode="auto">
            <a:xfrm rot="72977">
              <a:off x="3924" y="1259"/>
              <a:ext cx="12" cy="829"/>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237" name="Oval 308" descr="Parchment"/>
            <p:cNvSpPr>
              <a:spLocks noChangeArrowheads="1"/>
            </p:cNvSpPr>
            <p:nvPr/>
          </p:nvSpPr>
          <p:spPr bwMode="auto">
            <a:xfrm rot="72977">
              <a:off x="3792" y="2112"/>
              <a:ext cx="264" cy="264"/>
            </a:xfrm>
            <a:prstGeom prst="ellipse">
              <a:avLst/>
            </a:prstGeom>
            <a:blipFill dpi="0" rotWithShape="1">
              <a:blip r:embed="rId4"/>
              <a:srcRect/>
              <a:tile tx="0" ty="0" sx="100000" sy="100000" flip="none" algn="tl"/>
            </a:blipFill>
            <a:ln w="63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grpSp>
      <p:sp>
        <p:nvSpPr>
          <p:cNvPr id="13335" name="AutoShape 313"/>
          <p:cNvSpPr>
            <a:spLocks noChangeArrowheads="1"/>
          </p:cNvSpPr>
          <p:nvPr/>
        </p:nvSpPr>
        <p:spPr bwMode="auto">
          <a:xfrm rot="5400000">
            <a:off x="5761832" y="689769"/>
            <a:ext cx="76200" cy="2703513"/>
          </a:xfrm>
          <a:prstGeom prst="can">
            <a:avLst>
              <a:gd name="adj" fmla="val 63403"/>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sp>
        <p:nvSpPr>
          <p:cNvPr id="13336" name="AutoShape 314"/>
          <p:cNvSpPr>
            <a:spLocks noChangeArrowheads="1"/>
          </p:cNvSpPr>
          <p:nvPr/>
        </p:nvSpPr>
        <p:spPr bwMode="auto">
          <a:xfrm>
            <a:off x="6499225" y="1908175"/>
            <a:ext cx="285750" cy="266700"/>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sp>
        <p:nvSpPr>
          <p:cNvPr id="13338" name="Oval 316"/>
          <p:cNvSpPr>
            <a:spLocks noChangeArrowheads="1"/>
          </p:cNvSpPr>
          <p:nvPr/>
        </p:nvSpPr>
        <p:spPr bwMode="auto">
          <a:xfrm flipH="1">
            <a:off x="5432425" y="2098675"/>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sp>
        <p:nvSpPr>
          <p:cNvPr id="13340" name="Line 318"/>
          <p:cNvSpPr>
            <a:spLocks noChangeShapeType="1"/>
          </p:cNvSpPr>
          <p:nvPr/>
        </p:nvSpPr>
        <p:spPr bwMode="auto">
          <a:xfrm flipV="1">
            <a:off x="5470525" y="1984375"/>
            <a:ext cx="1588" cy="1524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1" name="AutoShape 319"/>
          <p:cNvSpPr>
            <a:spLocks noChangeArrowheads="1"/>
          </p:cNvSpPr>
          <p:nvPr/>
        </p:nvSpPr>
        <p:spPr bwMode="auto">
          <a:xfrm rot="5400000">
            <a:off x="6975475" y="1774825"/>
            <a:ext cx="76200" cy="533400"/>
          </a:xfrm>
          <a:prstGeom prst="can">
            <a:avLst>
              <a:gd name="adj" fmla="val 1250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sp>
        <p:nvSpPr>
          <p:cNvPr id="13342" name="AutoShape 320"/>
          <p:cNvSpPr>
            <a:spLocks noChangeArrowheads="1"/>
          </p:cNvSpPr>
          <p:nvPr/>
        </p:nvSpPr>
        <p:spPr bwMode="auto">
          <a:xfrm>
            <a:off x="6594475" y="1412875"/>
            <a:ext cx="76200" cy="546100"/>
          </a:xfrm>
          <a:prstGeom prst="can">
            <a:avLst>
              <a:gd name="adj" fmla="val 1536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sp>
        <p:nvSpPr>
          <p:cNvPr id="13346" name="Oval 324"/>
          <p:cNvSpPr>
            <a:spLocks noChangeArrowheads="1"/>
          </p:cNvSpPr>
          <p:nvPr/>
        </p:nvSpPr>
        <p:spPr bwMode="auto">
          <a:xfrm>
            <a:off x="6575425" y="2022475"/>
            <a:ext cx="76200" cy="76200"/>
          </a:xfrm>
          <a:prstGeom prst="ellipse">
            <a:avLst/>
          </a:prstGeom>
          <a:solidFill>
            <a:srgbClr val="00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grpSp>
        <p:nvGrpSpPr>
          <p:cNvPr id="3" name="Group 325"/>
          <p:cNvGrpSpPr>
            <a:grpSpLocks/>
          </p:cNvGrpSpPr>
          <p:nvPr/>
        </p:nvGrpSpPr>
        <p:grpSpPr bwMode="auto">
          <a:xfrm rot="-1744409">
            <a:off x="3567113" y="153988"/>
            <a:ext cx="3810000" cy="3865562"/>
            <a:chOff x="960" y="960"/>
            <a:chExt cx="2400" cy="2400"/>
          </a:xfrm>
        </p:grpSpPr>
        <p:sp>
          <p:nvSpPr>
            <p:cNvPr id="8232" name="Oval 326"/>
            <p:cNvSpPr>
              <a:spLocks noChangeArrowheads="1"/>
            </p:cNvSpPr>
            <p:nvPr/>
          </p:nvSpPr>
          <p:spPr bwMode="auto">
            <a:xfrm>
              <a:off x="960" y="960"/>
              <a:ext cx="2400" cy="2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grpSp>
          <p:nvGrpSpPr>
            <p:cNvPr id="8233" name="Group 327"/>
            <p:cNvGrpSpPr>
              <a:grpSpLocks/>
            </p:cNvGrpSpPr>
            <p:nvPr/>
          </p:nvGrpSpPr>
          <p:grpSpPr bwMode="auto">
            <a:xfrm>
              <a:off x="2016" y="2160"/>
              <a:ext cx="288" cy="1200"/>
              <a:chOff x="2016" y="2160"/>
              <a:chExt cx="288" cy="1200"/>
            </a:xfrm>
          </p:grpSpPr>
          <p:sp>
            <p:nvSpPr>
              <p:cNvPr id="8234" name="Line 328"/>
              <p:cNvSpPr>
                <a:spLocks noChangeShapeType="1"/>
              </p:cNvSpPr>
              <p:nvPr/>
            </p:nvSpPr>
            <p:spPr bwMode="auto">
              <a:xfrm>
                <a:off x="2160" y="2160"/>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5" name="Oval 329"/>
              <p:cNvSpPr>
                <a:spLocks noChangeArrowheads="1"/>
              </p:cNvSpPr>
              <p:nvPr/>
            </p:nvSpPr>
            <p:spPr bwMode="auto">
              <a:xfrm>
                <a:off x="2016" y="3072"/>
                <a:ext cx="288" cy="288"/>
              </a:xfrm>
              <a:prstGeom prst="ellipse">
                <a:avLst/>
              </a:prstGeom>
              <a:gradFill rotWithShape="1">
                <a:gsLst>
                  <a:gs pos="0">
                    <a:srgbClr val="CBCBCB"/>
                  </a:gs>
                  <a:gs pos="100000">
                    <a:srgbClr val="80808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grpSp>
      </p:grpSp>
      <p:grpSp>
        <p:nvGrpSpPr>
          <p:cNvPr id="5" name="Group 346"/>
          <p:cNvGrpSpPr>
            <a:grpSpLocks/>
          </p:cNvGrpSpPr>
          <p:nvPr/>
        </p:nvGrpSpPr>
        <p:grpSpPr bwMode="auto">
          <a:xfrm rot="3841857">
            <a:off x="6157119" y="3296444"/>
            <a:ext cx="1065212" cy="882650"/>
            <a:chOff x="3765" y="1482"/>
            <a:chExt cx="750" cy="556"/>
          </a:xfrm>
        </p:grpSpPr>
        <p:sp>
          <p:nvSpPr>
            <p:cNvPr id="8222" name="Freeform 347"/>
            <p:cNvSpPr>
              <a:spLocks/>
            </p:cNvSpPr>
            <p:nvPr/>
          </p:nvSpPr>
          <p:spPr bwMode="auto">
            <a:xfrm rot="-5668726">
              <a:off x="3813" y="1607"/>
              <a:ext cx="200" cy="232"/>
            </a:xfrm>
            <a:custGeom>
              <a:avLst/>
              <a:gdLst>
                <a:gd name="T0" fmla="*/ 1 w 268"/>
                <a:gd name="T1" fmla="*/ 1 h 334"/>
                <a:gd name="T2" fmla="*/ 0 w 268"/>
                <a:gd name="T3" fmla="*/ 0 h 334"/>
                <a:gd name="T4" fmla="*/ 1 w 268"/>
                <a:gd name="T5" fmla="*/ 1 h 334"/>
                <a:gd name="T6" fmla="*/ 1 w 268"/>
                <a:gd name="T7" fmla="*/ 1 h 334"/>
                <a:gd name="T8" fmla="*/ 1 w 268"/>
                <a:gd name="T9" fmla="*/ 1 h 334"/>
                <a:gd name="T10" fmla="*/ 1 w 268"/>
                <a:gd name="T11" fmla="*/ 1 h 334"/>
                <a:gd name="T12" fmla="*/ 1 w 268"/>
                <a:gd name="T13" fmla="*/ 1 h 334"/>
                <a:gd name="T14" fmla="*/ 1 w 268"/>
                <a:gd name="T15" fmla="*/ 1 h 334"/>
                <a:gd name="T16" fmla="*/ 1 w 268"/>
                <a:gd name="T17" fmla="*/ 1 h 334"/>
                <a:gd name="T18" fmla="*/ 1 w 268"/>
                <a:gd name="T19" fmla="*/ 1 h 334"/>
                <a:gd name="T20" fmla="*/ 1 w 268"/>
                <a:gd name="T21" fmla="*/ 1 h 334"/>
                <a:gd name="T22" fmla="*/ 1 w 268"/>
                <a:gd name="T23" fmla="*/ 1 h 334"/>
                <a:gd name="T24" fmla="*/ 1 w 268"/>
                <a:gd name="T25" fmla="*/ 1 h 334"/>
                <a:gd name="T26" fmla="*/ 1 w 268"/>
                <a:gd name="T27" fmla="*/ 1 h 334"/>
                <a:gd name="T28" fmla="*/ 1 w 268"/>
                <a:gd name="T29" fmla="*/ 1 h 334"/>
                <a:gd name="T30" fmla="*/ 1 w 268"/>
                <a:gd name="T31" fmla="*/ 1 h 334"/>
                <a:gd name="T32" fmla="*/ 1 w 268"/>
                <a:gd name="T33" fmla="*/ 1 h 334"/>
                <a:gd name="T34" fmla="*/ 1 w 268"/>
                <a:gd name="T35" fmla="*/ 1 h 334"/>
                <a:gd name="T36" fmla="*/ 1 w 268"/>
                <a:gd name="T37" fmla="*/ 1 h 334"/>
                <a:gd name="T38" fmla="*/ 1 w 268"/>
                <a:gd name="T39" fmla="*/ 1 h 3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8"/>
                <a:gd name="T61" fmla="*/ 0 h 334"/>
                <a:gd name="T62" fmla="*/ 268 w 268"/>
                <a:gd name="T63" fmla="*/ 334 h 3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8" h="334">
                  <a:moveTo>
                    <a:pt x="136" y="206"/>
                  </a:moveTo>
                  <a:lnTo>
                    <a:pt x="0" y="0"/>
                  </a:lnTo>
                  <a:lnTo>
                    <a:pt x="24" y="5"/>
                  </a:lnTo>
                  <a:lnTo>
                    <a:pt x="48" y="11"/>
                  </a:lnTo>
                  <a:lnTo>
                    <a:pt x="68" y="26"/>
                  </a:lnTo>
                  <a:lnTo>
                    <a:pt x="78" y="36"/>
                  </a:lnTo>
                  <a:lnTo>
                    <a:pt x="116" y="58"/>
                  </a:lnTo>
                  <a:lnTo>
                    <a:pt x="144" y="78"/>
                  </a:lnTo>
                  <a:lnTo>
                    <a:pt x="166" y="96"/>
                  </a:lnTo>
                  <a:lnTo>
                    <a:pt x="188" y="110"/>
                  </a:lnTo>
                  <a:lnTo>
                    <a:pt x="196" y="136"/>
                  </a:lnTo>
                  <a:lnTo>
                    <a:pt x="204" y="160"/>
                  </a:lnTo>
                  <a:lnTo>
                    <a:pt x="216" y="186"/>
                  </a:lnTo>
                  <a:lnTo>
                    <a:pt x="230" y="220"/>
                  </a:lnTo>
                  <a:lnTo>
                    <a:pt x="246" y="244"/>
                  </a:lnTo>
                  <a:lnTo>
                    <a:pt x="256" y="270"/>
                  </a:lnTo>
                  <a:lnTo>
                    <a:pt x="268" y="334"/>
                  </a:lnTo>
                  <a:lnTo>
                    <a:pt x="238" y="330"/>
                  </a:lnTo>
                  <a:lnTo>
                    <a:pt x="204" y="322"/>
                  </a:lnTo>
                  <a:lnTo>
                    <a:pt x="136" y="206"/>
                  </a:lnTo>
                  <a:close/>
                </a:path>
              </a:pathLst>
            </a:custGeom>
            <a:solidFill>
              <a:srgbClr val="FFBFBF"/>
            </a:solidFill>
            <a:ln w="9525">
              <a:solidFill>
                <a:srgbClr val="000000"/>
              </a:solidFill>
              <a:round/>
              <a:headEnd/>
              <a:tailEnd/>
            </a:ln>
          </p:spPr>
          <p:txBody>
            <a:bodyPr/>
            <a:lstStyle/>
            <a:p>
              <a:endParaRPr lang="en-US"/>
            </a:p>
          </p:txBody>
        </p:sp>
        <p:sp>
          <p:nvSpPr>
            <p:cNvPr id="8223" name="Freeform 348"/>
            <p:cNvSpPr>
              <a:spLocks/>
            </p:cNvSpPr>
            <p:nvPr/>
          </p:nvSpPr>
          <p:spPr bwMode="auto">
            <a:xfrm rot="-5668726">
              <a:off x="3848" y="1471"/>
              <a:ext cx="484" cy="650"/>
            </a:xfrm>
            <a:custGeom>
              <a:avLst/>
              <a:gdLst>
                <a:gd name="T0" fmla="*/ 1 w 651"/>
                <a:gd name="T1" fmla="*/ 1 h 934"/>
                <a:gd name="T2" fmla="*/ 1 w 651"/>
                <a:gd name="T3" fmla="*/ 1 h 934"/>
                <a:gd name="T4" fmla="*/ 1 w 651"/>
                <a:gd name="T5" fmla="*/ 1 h 934"/>
                <a:gd name="T6" fmla="*/ 1 w 651"/>
                <a:gd name="T7" fmla="*/ 1 h 934"/>
                <a:gd name="T8" fmla="*/ 1 w 651"/>
                <a:gd name="T9" fmla="*/ 1 h 934"/>
                <a:gd name="T10" fmla="*/ 1 w 651"/>
                <a:gd name="T11" fmla="*/ 1 h 934"/>
                <a:gd name="T12" fmla="*/ 1 w 651"/>
                <a:gd name="T13" fmla="*/ 1 h 934"/>
                <a:gd name="T14" fmla="*/ 1 w 651"/>
                <a:gd name="T15" fmla="*/ 1 h 934"/>
                <a:gd name="T16" fmla="*/ 1 w 651"/>
                <a:gd name="T17" fmla="*/ 1 h 934"/>
                <a:gd name="T18" fmla="*/ 1 w 651"/>
                <a:gd name="T19" fmla="*/ 1 h 934"/>
                <a:gd name="T20" fmla="*/ 1 w 651"/>
                <a:gd name="T21" fmla="*/ 1 h 934"/>
                <a:gd name="T22" fmla="*/ 1 w 651"/>
                <a:gd name="T23" fmla="*/ 1 h 934"/>
                <a:gd name="T24" fmla="*/ 1 w 651"/>
                <a:gd name="T25" fmla="*/ 1 h 934"/>
                <a:gd name="T26" fmla="*/ 1 w 651"/>
                <a:gd name="T27" fmla="*/ 1 h 934"/>
                <a:gd name="T28" fmla="*/ 1 w 651"/>
                <a:gd name="T29" fmla="*/ 1 h 934"/>
                <a:gd name="T30" fmla="*/ 1 w 651"/>
                <a:gd name="T31" fmla="*/ 1 h 934"/>
                <a:gd name="T32" fmla="*/ 1 w 651"/>
                <a:gd name="T33" fmla="*/ 1 h 934"/>
                <a:gd name="T34" fmla="*/ 1 w 651"/>
                <a:gd name="T35" fmla="*/ 1 h 934"/>
                <a:gd name="T36" fmla="*/ 1 w 651"/>
                <a:gd name="T37" fmla="*/ 1 h 934"/>
                <a:gd name="T38" fmla="*/ 1 w 651"/>
                <a:gd name="T39" fmla="*/ 1 h 934"/>
                <a:gd name="T40" fmla="*/ 1 w 651"/>
                <a:gd name="T41" fmla="*/ 1 h 934"/>
                <a:gd name="T42" fmla="*/ 1 w 651"/>
                <a:gd name="T43" fmla="*/ 1 h 934"/>
                <a:gd name="T44" fmla="*/ 1 w 651"/>
                <a:gd name="T45" fmla="*/ 1 h 934"/>
                <a:gd name="T46" fmla="*/ 1 w 651"/>
                <a:gd name="T47" fmla="*/ 1 h 934"/>
                <a:gd name="T48" fmla="*/ 1 w 651"/>
                <a:gd name="T49" fmla="*/ 1 h 934"/>
                <a:gd name="T50" fmla="*/ 1 w 651"/>
                <a:gd name="T51" fmla="*/ 1 h 934"/>
                <a:gd name="T52" fmla="*/ 1 w 651"/>
                <a:gd name="T53" fmla="*/ 1 h 934"/>
                <a:gd name="T54" fmla="*/ 1 w 651"/>
                <a:gd name="T55" fmla="*/ 1 h 934"/>
                <a:gd name="T56" fmla="*/ 1 w 651"/>
                <a:gd name="T57" fmla="*/ 1 h 934"/>
                <a:gd name="T58" fmla="*/ 1 w 651"/>
                <a:gd name="T59" fmla="*/ 1 h 934"/>
                <a:gd name="T60" fmla="*/ 1 w 651"/>
                <a:gd name="T61" fmla="*/ 1 h 934"/>
                <a:gd name="T62" fmla="*/ 1 w 651"/>
                <a:gd name="T63" fmla="*/ 1 h 934"/>
                <a:gd name="T64" fmla="*/ 1 w 651"/>
                <a:gd name="T65" fmla="*/ 1 h 934"/>
                <a:gd name="T66" fmla="*/ 1 w 651"/>
                <a:gd name="T67" fmla="*/ 1 h 934"/>
                <a:gd name="T68" fmla="*/ 1 w 651"/>
                <a:gd name="T69" fmla="*/ 1 h 934"/>
                <a:gd name="T70" fmla="*/ 1 w 651"/>
                <a:gd name="T71" fmla="*/ 1 h 934"/>
                <a:gd name="T72" fmla="*/ 1 w 651"/>
                <a:gd name="T73" fmla="*/ 1 h 934"/>
                <a:gd name="T74" fmla="*/ 1 w 651"/>
                <a:gd name="T75" fmla="*/ 1 h 934"/>
                <a:gd name="T76" fmla="*/ 1 w 651"/>
                <a:gd name="T77" fmla="*/ 1 h 934"/>
                <a:gd name="T78" fmla="*/ 1 w 651"/>
                <a:gd name="T79" fmla="*/ 1 h 934"/>
                <a:gd name="T80" fmla="*/ 1 w 651"/>
                <a:gd name="T81" fmla="*/ 1 h 934"/>
                <a:gd name="T82" fmla="*/ 1 w 651"/>
                <a:gd name="T83" fmla="*/ 1 h 934"/>
                <a:gd name="T84" fmla="*/ 1 w 651"/>
                <a:gd name="T85" fmla="*/ 1 h 934"/>
                <a:gd name="T86" fmla="*/ 1 w 651"/>
                <a:gd name="T87" fmla="*/ 1 h 934"/>
                <a:gd name="T88" fmla="*/ 1 w 651"/>
                <a:gd name="T89" fmla="*/ 1 h 934"/>
                <a:gd name="T90" fmla="*/ 1 w 651"/>
                <a:gd name="T91" fmla="*/ 1 h 934"/>
                <a:gd name="T92" fmla="*/ 1 w 651"/>
                <a:gd name="T93" fmla="*/ 1 h 934"/>
                <a:gd name="T94" fmla="*/ 1 w 651"/>
                <a:gd name="T95" fmla="*/ 1 h 934"/>
                <a:gd name="T96" fmla="*/ 1 w 651"/>
                <a:gd name="T97" fmla="*/ 1 h 934"/>
                <a:gd name="T98" fmla="*/ 1 w 651"/>
                <a:gd name="T99" fmla="*/ 1 h 9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934"/>
                <a:gd name="T152" fmla="*/ 651 w 651"/>
                <a:gd name="T153" fmla="*/ 934 h 9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934">
                  <a:moveTo>
                    <a:pt x="254" y="496"/>
                  </a:moveTo>
                  <a:lnTo>
                    <a:pt x="232" y="508"/>
                  </a:lnTo>
                  <a:lnTo>
                    <a:pt x="212" y="514"/>
                  </a:lnTo>
                  <a:lnTo>
                    <a:pt x="182" y="512"/>
                  </a:lnTo>
                  <a:lnTo>
                    <a:pt x="150" y="504"/>
                  </a:lnTo>
                  <a:lnTo>
                    <a:pt x="110" y="482"/>
                  </a:lnTo>
                  <a:lnTo>
                    <a:pt x="102" y="452"/>
                  </a:lnTo>
                  <a:lnTo>
                    <a:pt x="92" y="440"/>
                  </a:lnTo>
                  <a:lnTo>
                    <a:pt x="74" y="430"/>
                  </a:lnTo>
                  <a:lnTo>
                    <a:pt x="52" y="412"/>
                  </a:lnTo>
                  <a:lnTo>
                    <a:pt x="32" y="406"/>
                  </a:lnTo>
                  <a:lnTo>
                    <a:pt x="10" y="410"/>
                  </a:lnTo>
                  <a:lnTo>
                    <a:pt x="0" y="418"/>
                  </a:lnTo>
                  <a:lnTo>
                    <a:pt x="10" y="440"/>
                  </a:lnTo>
                  <a:lnTo>
                    <a:pt x="18" y="464"/>
                  </a:lnTo>
                  <a:lnTo>
                    <a:pt x="24" y="484"/>
                  </a:lnTo>
                  <a:lnTo>
                    <a:pt x="34" y="504"/>
                  </a:lnTo>
                  <a:lnTo>
                    <a:pt x="44" y="534"/>
                  </a:lnTo>
                  <a:lnTo>
                    <a:pt x="54" y="550"/>
                  </a:lnTo>
                  <a:lnTo>
                    <a:pt x="74" y="580"/>
                  </a:lnTo>
                  <a:lnTo>
                    <a:pt x="102" y="604"/>
                  </a:lnTo>
                  <a:lnTo>
                    <a:pt x="116" y="628"/>
                  </a:lnTo>
                  <a:lnTo>
                    <a:pt x="150" y="666"/>
                  </a:lnTo>
                  <a:lnTo>
                    <a:pt x="182" y="696"/>
                  </a:lnTo>
                  <a:lnTo>
                    <a:pt x="206" y="719"/>
                  </a:lnTo>
                  <a:lnTo>
                    <a:pt x="242" y="756"/>
                  </a:lnTo>
                  <a:lnTo>
                    <a:pt x="286" y="796"/>
                  </a:lnTo>
                  <a:lnTo>
                    <a:pt x="306" y="816"/>
                  </a:lnTo>
                  <a:lnTo>
                    <a:pt x="328" y="829"/>
                  </a:lnTo>
                  <a:lnTo>
                    <a:pt x="340" y="856"/>
                  </a:lnTo>
                  <a:lnTo>
                    <a:pt x="348" y="875"/>
                  </a:lnTo>
                  <a:lnTo>
                    <a:pt x="354" y="893"/>
                  </a:lnTo>
                  <a:lnTo>
                    <a:pt x="365" y="909"/>
                  </a:lnTo>
                  <a:lnTo>
                    <a:pt x="380" y="925"/>
                  </a:lnTo>
                  <a:lnTo>
                    <a:pt x="389" y="934"/>
                  </a:lnTo>
                  <a:lnTo>
                    <a:pt x="403" y="921"/>
                  </a:lnTo>
                  <a:lnTo>
                    <a:pt x="416" y="909"/>
                  </a:lnTo>
                  <a:lnTo>
                    <a:pt x="444" y="889"/>
                  </a:lnTo>
                  <a:lnTo>
                    <a:pt x="483" y="864"/>
                  </a:lnTo>
                  <a:lnTo>
                    <a:pt x="508" y="850"/>
                  </a:lnTo>
                  <a:lnTo>
                    <a:pt x="538" y="833"/>
                  </a:lnTo>
                  <a:lnTo>
                    <a:pt x="573" y="821"/>
                  </a:lnTo>
                  <a:lnTo>
                    <a:pt x="603" y="814"/>
                  </a:lnTo>
                  <a:lnTo>
                    <a:pt x="630" y="816"/>
                  </a:lnTo>
                  <a:lnTo>
                    <a:pt x="651" y="820"/>
                  </a:lnTo>
                  <a:lnTo>
                    <a:pt x="619" y="785"/>
                  </a:lnTo>
                  <a:lnTo>
                    <a:pt x="609" y="772"/>
                  </a:lnTo>
                  <a:lnTo>
                    <a:pt x="590" y="757"/>
                  </a:lnTo>
                  <a:lnTo>
                    <a:pt x="581" y="745"/>
                  </a:lnTo>
                  <a:lnTo>
                    <a:pt x="577" y="735"/>
                  </a:lnTo>
                  <a:lnTo>
                    <a:pt x="580" y="709"/>
                  </a:lnTo>
                  <a:lnTo>
                    <a:pt x="587" y="630"/>
                  </a:lnTo>
                  <a:lnTo>
                    <a:pt x="577" y="541"/>
                  </a:lnTo>
                  <a:lnTo>
                    <a:pt x="577" y="484"/>
                  </a:lnTo>
                  <a:lnTo>
                    <a:pt x="580" y="456"/>
                  </a:lnTo>
                  <a:lnTo>
                    <a:pt x="580" y="428"/>
                  </a:lnTo>
                  <a:lnTo>
                    <a:pt x="582" y="410"/>
                  </a:lnTo>
                  <a:lnTo>
                    <a:pt x="580" y="395"/>
                  </a:lnTo>
                  <a:lnTo>
                    <a:pt x="584" y="382"/>
                  </a:lnTo>
                  <a:lnTo>
                    <a:pt x="580" y="384"/>
                  </a:lnTo>
                  <a:lnTo>
                    <a:pt x="580" y="376"/>
                  </a:lnTo>
                  <a:lnTo>
                    <a:pt x="572" y="336"/>
                  </a:lnTo>
                  <a:lnTo>
                    <a:pt x="556" y="330"/>
                  </a:lnTo>
                  <a:lnTo>
                    <a:pt x="542" y="338"/>
                  </a:lnTo>
                  <a:lnTo>
                    <a:pt x="522" y="312"/>
                  </a:lnTo>
                  <a:lnTo>
                    <a:pt x="494" y="324"/>
                  </a:lnTo>
                  <a:lnTo>
                    <a:pt x="474" y="288"/>
                  </a:lnTo>
                  <a:lnTo>
                    <a:pt x="458" y="266"/>
                  </a:lnTo>
                  <a:lnTo>
                    <a:pt x="444" y="234"/>
                  </a:lnTo>
                  <a:lnTo>
                    <a:pt x="430" y="206"/>
                  </a:lnTo>
                  <a:lnTo>
                    <a:pt x="412" y="170"/>
                  </a:lnTo>
                  <a:lnTo>
                    <a:pt x="388" y="136"/>
                  </a:lnTo>
                  <a:lnTo>
                    <a:pt x="370" y="122"/>
                  </a:lnTo>
                  <a:lnTo>
                    <a:pt x="356" y="106"/>
                  </a:lnTo>
                  <a:lnTo>
                    <a:pt x="344" y="94"/>
                  </a:lnTo>
                  <a:lnTo>
                    <a:pt x="334" y="84"/>
                  </a:lnTo>
                  <a:lnTo>
                    <a:pt x="322" y="72"/>
                  </a:lnTo>
                  <a:lnTo>
                    <a:pt x="310" y="58"/>
                  </a:lnTo>
                  <a:lnTo>
                    <a:pt x="298" y="48"/>
                  </a:lnTo>
                  <a:lnTo>
                    <a:pt x="286" y="40"/>
                  </a:lnTo>
                  <a:lnTo>
                    <a:pt x="274" y="24"/>
                  </a:lnTo>
                  <a:lnTo>
                    <a:pt x="260" y="14"/>
                  </a:lnTo>
                  <a:lnTo>
                    <a:pt x="244" y="0"/>
                  </a:lnTo>
                  <a:lnTo>
                    <a:pt x="232" y="20"/>
                  </a:lnTo>
                  <a:lnTo>
                    <a:pt x="232" y="46"/>
                  </a:lnTo>
                  <a:lnTo>
                    <a:pt x="240" y="86"/>
                  </a:lnTo>
                  <a:lnTo>
                    <a:pt x="268" y="126"/>
                  </a:lnTo>
                  <a:lnTo>
                    <a:pt x="288" y="152"/>
                  </a:lnTo>
                  <a:lnTo>
                    <a:pt x="304" y="180"/>
                  </a:lnTo>
                  <a:lnTo>
                    <a:pt x="320" y="204"/>
                  </a:lnTo>
                  <a:lnTo>
                    <a:pt x="330" y="238"/>
                  </a:lnTo>
                  <a:lnTo>
                    <a:pt x="338" y="276"/>
                  </a:lnTo>
                  <a:lnTo>
                    <a:pt x="362" y="320"/>
                  </a:lnTo>
                  <a:lnTo>
                    <a:pt x="368" y="354"/>
                  </a:lnTo>
                  <a:lnTo>
                    <a:pt x="358" y="378"/>
                  </a:lnTo>
                  <a:lnTo>
                    <a:pt x="346" y="404"/>
                  </a:lnTo>
                  <a:lnTo>
                    <a:pt x="322" y="442"/>
                  </a:lnTo>
                  <a:lnTo>
                    <a:pt x="306" y="462"/>
                  </a:lnTo>
                  <a:lnTo>
                    <a:pt x="283" y="478"/>
                  </a:lnTo>
                  <a:lnTo>
                    <a:pt x="254" y="496"/>
                  </a:lnTo>
                  <a:close/>
                </a:path>
              </a:pathLst>
            </a:custGeom>
            <a:solidFill>
              <a:srgbClr val="FFBFBF"/>
            </a:solidFill>
            <a:ln w="9525">
              <a:solidFill>
                <a:srgbClr val="000000"/>
              </a:solidFill>
              <a:round/>
              <a:headEnd/>
              <a:tailEnd/>
            </a:ln>
          </p:spPr>
          <p:txBody>
            <a:bodyPr/>
            <a:lstStyle/>
            <a:p>
              <a:endParaRPr lang="en-US"/>
            </a:p>
          </p:txBody>
        </p:sp>
        <p:sp>
          <p:nvSpPr>
            <p:cNvPr id="8224" name="Freeform 349"/>
            <p:cNvSpPr>
              <a:spLocks/>
            </p:cNvSpPr>
            <p:nvPr/>
          </p:nvSpPr>
          <p:spPr bwMode="auto">
            <a:xfrm rot="-5668726">
              <a:off x="4047" y="1600"/>
              <a:ext cx="5" cy="79"/>
            </a:xfrm>
            <a:custGeom>
              <a:avLst/>
              <a:gdLst>
                <a:gd name="T0" fmla="*/ 0 w 20"/>
                <a:gd name="T1" fmla="*/ 0 h 336"/>
                <a:gd name="T2" fmla="*/ 0 w 20"/>
                <a:gd name="T3" fmla="*/ 0 h 336"/>
                <a:gd name="T4" fmla="*/ 0 w 20"/>
                <a:gd name="T5" fmla="*/ 0 h 336"/>
                <a:gd name="T6" fmla="*/ 0 w 20"/>
                <a:gd name="T7" fmla="*/ 0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5" name="Freeform 350"/>
            <p:cNvSpPr>
              <a:spLocks/>
            </p:cNvSpPr>
            <p:nvPr/>
          </p:nvSpPr>
          <p:spPr bwMode="auto">
            <a:xfrm rot="-5668726">
              <a:off x="4081" y="1994"/>
              <a:ext cx="18" cy="39"/>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0 h 169"/>
                <a:gd name="T12" fmla="*/ 0 w 70"/>
                <a:gd name="T13" fmla="*/ 0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6" name="Freeform 351"/>
            <p:cNvSpPr>
              <a:spLocks/>
            </p:cNvSpPr>
            <p:nvPr/>
          </p:nvSpPr>
          <p:spPr bwMode="auto">
            <a:xfrm rot="-2506963">
              <a:off x="3899" y="1791"/>
              <a:ext cx="11" cy="23"/>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227" name="Group 352"/>
            <p:cNvGrpSpPr>
              <a:grpSpLocks/>
            </p:cNvGrpSpPr>
            <p:nvPr/>
          </p:nvGrpSpPr>
          <p:grpSpPr bwMode="auto">
            <a:xfrm rot="8522798">
              <a:off x="4299" y="1482"/>
              <a:ext cx="216" cy="258"/>
              <a:chOff x="2457" y="2549"/>
              <a:chExt cx="557" cy="547"/>
            </a:xfrm>
          </p:grpSpPr>
          <p:sp>
            <p:nvSpPr>
              <p:cNvPr id="8230" name="Freeform 353"/>
              <p:cNvSpPr>
                <a:spLocks/>
              </p:cNvSpPr>
              <p:nvPr/>
            </p:nvSpPr>
            <p:spPr bwMode="auto">
              <a:xfrm>
                <a:off x="2457" y="2549"/>
                <a:ext cx="557" cy="547"/>
              </a:xfrm>
              <a:custGeom>
                <a:avLst/>
                <a:gdLst>
                  <a:gd name="T0" fmla="*/ 1 w 1112"/>
                  <a:gd name="T1" fmla="*/ 1 h 1094"/>
                  <a:gd name="T2" fmla="*/ 1 w 1112"/>
                  <a:gd name="T3" fmla="*/ 1 h 1094"/>
                  <a:gd name="T4" fmla="*/ 1 w 1112"/>
                  <a:gd name="T5" fmla="*/ 1 h 1094"/>
                  <a:gd name="T6" fmla="*/ 1 w 1112"/>
                  <a:gd name="T7" fmla="*/ 1 h 1094"/>
                  <a:gd name="T8" fmla="*/ 1 w 1112"/>
                  <a:gd name="T9" fmla="*/ 1 h 1094"/>
                  <a:gd name="T10" fmla="*/ 1 w 1112"/>
                  <a:gd name="T11" fmla="*/ 1 h 1094"/>
                  <a:gd name="T12" fmla="*/ 1 w 1112"/>
                  <a:gd name="T13" fmla="*/ 1 h 1094"/>
                  <a:gd name="T14" fmla="*/ 1 w 1112"/>
                  <a:gd name="T15" fmla="*/ 1 h 1094"/>
                  <a:gd name="T16" fmla="*/ 1 w 1112"/>
                  <a:gd name="T17" fmla="*/ 1 h 1094"/>
                  <a:gd name="T18" fmla="*/ 1 w 1112"/>
                  <a:gd name="T19" fmla="*/ 1 h 1094"/>
                  <a:gd name="T20" fmla="*/ 1 w 1112"/>
                  <a:gd name="T21" fmla="*/ 1 h 1094"/>
                  <a:gd name="T22" fmla="*/ 1 w 1112"/>
                  <a:gd name="T23" fmla="*/ 1 h 1094"/>
                  <a:gd name="T24" fmla="*/ 1 w 1112"/>
                  <a:gd name="T25" fmla="*/ 1 h 1094"/>
                  <a:gd name="T26" fmla="*/ 0 w 1112"/>
                  <a:gd name="T27" fmla="*/ 0 h 1094"/>
                  <a:gd name="T28" fmla="*/ 1 w 1112"/>
                  <a:gd name="T29" fmla="*/ 1 h 1094"/>
                  <a:gd name="T30" fmla="*/ 1 w 1112"/>
                  <a:gd name="T31" fmla="*/ 1 h 1094"/>
                  <a:gd name="T32" fmla="*/ 1 w 1112"/>
                  <a:gd name="T33" fmla="*/ 1 h 1094"/>
                  <a:gd name="T34" fmla="*/ 1 w 1112"/>
                  <a:gd name="T35" fmla="*/ 1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rot="10800000"/>
              <a:lstStyle/>
              <a:p>
                <a:endParaRPr lang="en-US"/>
              </a:p>
            </p:txBody>
          </p:sp>
          <p:sp>
            <p:nvSpPr>
              <p:cNvPr id="8231" name="Oval 354"/>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rot="1080000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grpSp>
        <p:sp>
          <p:nvSpPr>
            <p:cNvPr id="8228" name="Freeform 355"/>
            <p:cNvSpPr>
              <a:spLocks/>
            </p:cNvSpPr>
            <p:nvPr/>
          </p:nvSpPr>
          <p:spPr bwMode="auto">
            <a:xfrm rot="-5668726">
              <a:off x="3851" y="1632"/>
              <a:ext cx="101" cy="153"/>
            </a:xfrm>
            <a:custGeom>
              <a:avLst/>
              <a:gdLst>
                <a:gd name="T0" fmla="*/ 0 w 136"/>
                <a:gd name="T1" fmla="*/ 0 h 220"/>
                <a:gd name="T2" fmla="*/ 1 w 136"/>
                <a:gd name="T3" fmla="*/ 1 h 220"/>
                <a:gd name="T4" fmla="*/ 1 w 136"/>
                <a:gd name="T5" fmla="*/ 1 h 220"/>
                <a:gd name="T6" fmla="*/ 1 w 136"/>
                <a:gd name="T7" fmla="*/ 1 h 220"/>
                <a:gd name="T8" fmla="*/ 1 w 136"/>
                <a:gd name="T9" fmla="*/ 1 h 220"/>
                <a:gd name="T10" fmla="*/ 0 60000 65536"/>
                <a:gd name="T11" fmla="*/ 0 60000 65536"/>
                <a:gd name="T12" fmla="*/ 0 60000 65536"/>
                <a:gd name="T13" fmla="*/ 0 60000 65536"/>
                <a:gd name="T14" fmla="*/ 0 60000 65536"/>
                <a:gd name="T15" fmla="*/ 0 w 136"/>
                <a:gd name="T16" fmla="*/ 0 h 220"/>
                <a:gd name="T17" fmla="*/ 136 w 136"/>
                <a:gd name="T18" fmla="*/ 220 h 220"/>
              </a:gdLst>
              <a:ahLst/>
              <a:cxnLst>
                <a:cxn ang="T10">
                  <a:pos x="T0" y="T1"/>
                </a:cxn>
                <a:cxn ang="T11">
                  <a:pos x="T2" y="T3"/>
                </a:cxn>
                <a:cxn ang="T12">
                  <a:pos x="T4" y="T5"/>
                </a:cxn>
                <a:cxn ang="T13">
                  <a:pos x="T6" y="T7"/>
                </a:cxn>
                <a:cxn ang="T14">
                  <a:pos x="T8" y="T9"/>
                </a:cxn>
              </a:cxnLst>
              <a:rect l="T15" t="T16" r="T17" b="T18"/>
              <a:pathLst>
                <a:path w="136" h="220">
                  <a:moveTo>
                    <a:pt x="0" y="0"/>
                  </a:moveTo>
                  <a:cubicBezTo>
                    <a:pt x="11" y="11"/>
                    <a:pt x="48" y="43"/>
                    <a:pt x="64" y="68"/>
                  </a:cubicBezTo>
                  <a:cubicBezTo>
                    <a:pt x="80" y="93"/>
                    <a:pt x="88" y="131"/>
                    <a:pt x="96" y="150"/>
                  </a:cubicBezTo>
                  <a:cubicBezTo>
                    <a:pt x="104" y="169"/>
                    <a:pt x="105" y="168"/>
                    <a:pt x="112" y="180"/>
                  </a:cubicBezTo>
                  <a:cubicBezTo>
                    <a:pt x="119" y="192"/>
                    <a:pt x="131" y="212"/>
                    <a:pt x="136" y="2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9" name="Freeform 356"/>
            <p:cNvSpPr>
              <a:spLocks/>
            </p:cNvSpPr>
            <p:nvPr/>
          </p:nvSpPr>
          <p:spPr bwMode="auto">
            <a:xfrm rot="-5668726">
              <a:off x="3770" y="1854"/>
              <a:ext cx="40" cy="24"/>
            </a:xfrm>
            <a:custGeom>
              <a:avLst/>
              <a:gdLst>
                <a:gd name="T0" fmla="*/ 0 w 54"/>
                <a:gd name="T1" fmla="*/ 0 h 34"/>
                <a:gd name="T2" fmla="*/ 1 w 54"/>
                <a:gd name="T3" fmla="*/ 1 h 34"/>
                <a:gd name="T4" fmla="*/ 1 w 54"/>
                <a:gd name="T5" fmla="*/ 1 h 34"/>
                <a:gd name="T6" fmla="*/ 0 60000 65536"/>
                <a:gd name="T7" fmla="*/ 0 60000 65536"/>
                <a:gd name="T8" fmla="*/ 0 60000 65536"/>
                <a:gd name="T9" fmla="*/ 0 w 54"/>
                <a:gd name="T10" fmla="*/ 0 h 34"/>
                <a:gd name="T11" fmla="*/ 54 w 54"/>
                <a:gd name="T12" fmla="*/ 34 h 34"/>
              </a:gdLst>
              <a:ahLst/>
              <a:cxnLst>
                <a:cxn ang="T6">
                  <a:pos x="T0" y="T1"/>
                </a:cxn>
                <a:cxn ang="T7">
                  <a:pos x="T2" y="T3"/>
                </a:cxn>
                <a:cxn ang="T8">
                  <a:pos x="T4" y="T5"/>
                </a:cxn>
              </a:cxnLst>
              <a:rect l="T9" t="T10" r="T11" b="T12"/>
              <a:pathLst>
                <a:path w="54" h="34">
                  <a:moveTo>
                    <a:pt x="0" y="0"/>
                  </a:moveTo>
                  <a:cubicBezTo>
                    <a:pt x="5" y="5"/>
                    <a:pt x="21" y="24"/>
                    <a:pt x="30" y="29"/>
                  </a:cubicBezTo>
                  <a:cubicBezTo>
                    <a:pt x="39" y="34"/>
                    <a:pt x="46" y="33"/>
                    <a:pt x="54" y="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3391" name="Freeform 79"/>
          <p:cNvSpPr>
            <a:spLocks/>
          </p:cNvSpPr>
          <p:nvPr/>
        </p:nvSpPr>
        <p:spPr bwMode="auto">
          <a:xfrm rot="-667044">
            <a:off x="4740275" y="3659188"/>
            <a:ext cx="1582738" cy="431800"/>
          </a:xfrm>
          <a:custGeom>
            <a:avLst/>
            <a:gdLst>
              <a:gd name="T0" fmla="*/ 2147483646 w 997"/>
              <a:gd name="T1" fmla="*/ 2147483646 h 235"/>
              <a:gd name="T2" fmla="*/ 2147483646 w 997"/>
              <a:gd name="T3" fmla="*/ 2147483646 h 235"/>
              <a:gd name="T4" fmla="*/ 2147483646 w 997"/>
              <a:gd name="T5" fmla="*/ 2147483646 h 235"/>
              <a:gd name="T6" fmla="*/ 2147483646 w 997"/>
              <a:gd name="T7" fmla="*/ 2147483646 h 235"/>
              <a:gd name="T8" fmla="*/ 2147483646 w 997"/>
              <a:gd name="T9" fmla="*/ 2147483646 h 235"/>
              <a:gd name="T10" fmla="*/ 0 w 997"/>
              <a:gd name="T11" fmla="*/ 0 h 235"/>
              <a:gd name="T12" fmla="*/ 0 60000 65536"/>
              <a:gd name="T13" fmla="*/ 0 60000 65536"/>
              <a:gd name="T14" fmla="*/ 0 60000 65536"/>
              <a:gd name="T15" fmla="*/ 0 60000 65536"/>
              <a:gd name="T16" fmla="*/ 0 60000 65536"/>
              <a:gd name="T17" fmla="*/ 0 60000 65536"/>
              <a:gd name="T18" fmla="*/ 0 w 997"/>
              <a:gd name="T19" fmla="*/ 0 h 235"/>
              <a:gd name="T20" fmla="*/ 997 w 997"/>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997" h="235">
                <a:moveTo>
                  <a:pt x="997" y="181"/>
                </a:moveTo>
                <a:cubicBezTo>
                  <a:pt x="944" y="200"/>
                  <a:pt x="891" y="219"/>
                  <a:pt x="816" y="227"/>
                </a:cubicBezTo>
                <a:cubicBezTo>
                  <a:pt x="741" y="235"/>
                  <a:pt x="635" y="235"/>
                  <a:pt x="544" y="227"/>
                </a:cubicBezTo>
                <a:cubicBezTo>
                  <a:pt x="453" y="219"/>
                  <a:pt x="348" y="204"/>
                  <a:pt x="272" y="181"/>
                </a:cubicBezTo>
                <a:cubicBezTo>
                  <a:pt x="196" y="158"/>
                  <a:pt x="135" y="120"/>
                  <a:pt x="90" y="90"/>
                </a:cubicBezTo>
                <a:cubicBezTo>
                  <a:pt x="45" y="60"/>
                  <a:pt x="22" y="30"/>
                  <a:pt x="0" y="0"/>
                </a:cubicBezTo>
              </a:path>
            </a:pathLst>
          </a:custGeom>
          <a:noFill/>
          <a:ln w="3810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 name="Group 306"/>
          <p:cNvGrpSpPr>
            <a:grpSpLocks/>
          </p:cNvGrpSpPr>
          <p:nvPr/>
        </p:nvGrpSpPr>
        <p:grpSpPr bwMode="auto">
          <a:xfrm rot="1560555">
            <a:off x="4824413" y="2135189"/>
            <a:ext cx="419100" cy="1773237"/>
            <a:chOff x="3792" y="1259"/>
            <a:chExt cx="264" cy="1117"/>
          </a:xfrm>
        </p:grpSpPr>
        <p:sp>
          <p:nvSpPr>
            <p:cNvPr id="8220" name="Line 307" descr="Parchment"/>
            <p:cNvSpPr>
              <a:spLocks noChangeShapeType="1"/>
            </p:cNvSpPr>
            <p:nvPr/>
          </p:nvSpPr>
          <p:spPr bwMode="auto">
            <a:xfrm rot="72977">
              <a:off x="3924" y="1259"/>
              <a:ext cx="12" cy="829"/>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221" name="Oval 308" descr="Parchment"/>
            <p:cNvSpPr>
              <a:spLocks noChangeArrowheads="1"/>
            </p:cNvSpPr>
            <p:nvPr/>
          </p:nvSpPr>
          <p:spPr bwMode="auto">
            <a:xfrm rot="72977">
              <a:off x="3792" y="2112"/>
              <a:ext cx="264" cy="264"/>
            </a:xfrm>
            <a:prstGeom prst="ellipse">
              <a:avLst/>
            </a:prstGeom>
            <a:blipFill dpi="0" rotWithShape="1">
              <a:blip r:embed="rId4"/>
              <a:srcRect/>
              <a:tile tx="0" ty="0" sx="100000" sy="100000" flip="none" algn="tl"/>
            </a:blipFill>
            <a:ln w="63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grpSp>
      <p:grpSp>
        <p:nvGrpSpPr>
          <p:cNvPr id="8" name="Group 306"/>
          <p:cNvGrpSpPr>
            <a:grpSpLocks/>
          </p:cNvGrpSpPr>
          <p:nvPr/>
        </p:nvGrpSpPr>
        <p:grpSpPr bwMode="auto">
          <a:xfrm rot="-1735612">
            <a:off x="5759450" y="2100264"/>
            <a:ext cx="419100" cy="1773237"/>
            <a:chOff x="3792" y="1259"/>
            <a:chExt cx="264" cy="1117"/>
          </a:xfrm>
        </p:grpSpPr>
        <p:sp>
          <p:nvSpPr>
            <p:cNvPr id="8218" name="Line 307" descr="Parchment"/>
            <p:cNvSpPr>
              <a:spLocks noChangeShapeType="1"/>
            </p:cNvSpPr>
            <p:nvPr/>
          </p:nvSpPr>
          <p:spPr bwMode="auto">
            <a:xfrm rot="72977">
              <a:off x="3924" y="1259"/>
              <a:ext cx="12" cy="829"/>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219" name="Oval 308" descr="Parchment"/>
            <p:cNvSpPr>
              <a:spLocks noChangeArrowheads="1"/>
            </p:cNvSpPr>
            <p:nvPr/>
          </p:nvSpPr>
          <p:spPr bwMode="auto">
            <a:xfrm rot="72977">
              <a:off x="3792" y="2112"/>
              <a:ext cx="264" cy="264"/>
            </a:xfrm>
            <a:prstGeom prst="ellipse">
              <a:avLst/>
            </a:prstGeom>
            <a:blipFill dpi="0" rotWithShape="1">
              <a:blip r:embed="rId4"/>
              <a:srcRect/>
              <a:tile tx="0" ty="0" sx="100000" sy="100000" flip="none" algn="tl"/>
            </a:blipFill>
            <a:ln w="63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cs typeface="Times New Roman" panose="02020603050405020304" pitchFamily="18" charset="0"/>
              </a:endParaRPr>
            </a:p>
          </p:txBody>
        </p:sp>
      </p:grpSp>
      <p:sp>
        <p:nvSpPr>
          <p:cNvPr id="13420" name="Freeform 108"/>
          <p:cNvSpPr>
            <a:spLocks/>
          </p:cNvSpPr>
          <p:nvPr/>
        </p:nvSpPr>
        <p:spPr bwMode="auto">
          <a:xfrm rot="321237" flipH="1">
            <a:off x="4735513" y="3803650"/>
            <a:ext cx="1657350" cy="381000"/>
          </a:xfrm>
          <a:custGeom>
            <a:avLst/>
            <a:gdLst>
              <a:gd name="T0" fmla="*/ 2147483646 w 997"/>
              <a:gd name="T1" fmla="*/ 2147483646 h 235"/>
              <a:gd name="T2" fmla="*/ 2147483646 w 997"/>
              <a:gd name="T3" fmla="*/ 2147483646 h 235"/>
              <a:gd name="T4" fmla="*/ 2147483646 w 997"/>
              <a:gd name="T5" fmla="*/ 2147483646 h 235"/>
              <a:gd name="T6" fmla="*/ 2147483646 w 997"/>
              <a:gd name="T7" fmla="*/ 2147483646 h 235"/>
              <a:gd name="T8" fmla="*/ 2147483646 w 997"/>
              <a:gd name="T9" fmla="*/ 2147483646 h 235"/>
              <a:gd name="T10" fmla="*/ 0 w 997"/>
              <a:gd name="T11" fmla="*/ 0 h 235"/>
              <a:gd name="T12" fmla="*/ 0 60000 65536"/>
              <a:gd name="T13" fmla="*/ 0 60000 65536"/>
              <a:gd name="T14" fmla="*/ 0 60000 65536"/>
              <a:gd name="T15" fmla="*/ 0 60000 65536"/>
              <a:gd name="T16" fmla="*/ 0 60000 65536"/>
              <a:gd name="T17" fmla="*/ 0 60000 65536"/>
              <a:gd name="T18" fmla="*/ 0 w 997"/>
              <a:gd name="T19" fmla="*/ 0 h 235"/>
              <a:gd name="T20" fmla="*/ 997 w 997"/>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997" h="235">
                <a:moveTo>
                  <a:pt x="997" y="181"/>
                </a:moveTo>
                <a:cubicBezTo>
                  <a:pt x="944" y="200"/>
                  <a:pt x="891" y="219"/>
                  <a:pt x="816" y="227"/>
                </a:cubicBezTo>
                <a:cubicBezTo>
                  <a:pt x="741" y="235"/>
                  <a:pt x="635" y="235"/>
                  <a:pt x="544" y="227"/>
                </a:cubicBezTo>
                <a:cubicBezTo>
                  <a:pt x="453" y="219"/>
                  <a:pt x="348" y="204"/>
                  <a:pt x="272" y="181"/>
                </a:cubicBezTo>
                <a:cubicBezTo>
                  <a:pt x="196" y="158"/>
                  <a:pt x="135" y="120"/>
                  <a:pt x="90" y="90"/>
                </a:cubicBezTo>
                <a:cubicBezTo>
                  <a:pt x="45" y="60"/>
                  <a:pt x="22" y="30"/>
                  <a:pt x="0" y="0"/>
                </a:cubicBezTo>
              </a:path>
            </a:pathLst>
          </a:custGeom>
          <a:noFill/>
          <a:ln w="38100">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2" name="Rectangle 110"/>
          <p:cNvSpPr>
            <a:spLocks noChangeArrowheads="1"/>
          </p:cNvSpPr>
          <p:nvPr/>
        </p:nvSpPr>
        <p:spPr bwMode="auto">
          <a:xfrm>
            <a:off x="4592638" y="4308475"/>
            <a:ext cx="1657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chemeClr val="accent2"/>
                </a:solidFill>
                <a:latin typeface="Times New Roman" panose="02020603050405020304" pitchFamily="18" charset="0"/>
                <a:cs typeface="Times New Roman" panose="02020603050405020304" pitchFamily="18" charset="0"/>
              </a:rPr>
              <a:t>Một dao động </a:t>
            </a:r>
          </a:p>
        </p:txBody>
      </p:sp>
      <p:sp>
        <p:nvSpPr>
          <p:cNvPr id="13437" name="Rectangle 125"/>
          <p:cNvSpPr>
            <a:spLocks noChangeArrowheads="1"/>
          </p:cNvSpPr>
          <p:nvPr/>
        </p:nvSpPr>
        <p:spPr bwMode="auto">
          <a:xfrm>
            <a:off x="6248400" y="30289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chemeClr val="accent2"/>
                </a:solidFill>
                <a:cs typeface="Times New Roman" panose="02020603050405020304" pitchFamily="18" charset="0"/>
              </a:rPr>
              <a:t>1</a:t>
            </a:r>
          </a:p>
        </p:txBody>
      </p:sp>
      <p:sp>
        <p:nvSpPr>
          <p:cNvPr id="13438" name="Rectangle 126"/>
          <p:cNvSpPr>
            <a:spLocks noChangeArrowheads="1"/>
          </p:cNvSpPr>
          <p:nvPr/>
        </p:nvSpPr>
        <p:spPr bwMode="auto">
          <a:xfrm>
            <a:off x="4303713" y="315595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chemeClr val="accent2"/>
                </a:solidFill>
                <a:cs typeface="Times New Roman" panose="02020603050405020304" pitchFamily="18" charset="0"/>
              </a:rPr>
              <a:t>2</a:t>
            </a:r>
          </a:p>
        </p:txBody>
      </p:sp>
      <p:sp>
        <p:nvSpPr>
          <p:cNvPr id="13354" name="Text Box 42">
            <a:hlinkClick r:id="rId5" action="ppaction://hlinkfile"/>
          </p:cNvPr>
          <p:cNvSpPr txBox="1">
            <a:spLocks noChangeArrowheads="1"/>
          </p:cNvSpPr>
          <p:nvPr/>
        </p:nvSpPr>
        <p:spPr bwMode="auto">
          <a:xfrm>
            <a:off x="2438400" y="1066800"/>
            <a:ext cx="7308850" cy="45720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latin typeface="Times New Roman" panose="02020603050405020304" pitchFamily="18" charset="0"/>
                <a:cs typeface="Times New Roman" panose="02020603050405020304" pitchFamily="18" charset="0"/>
              </a:rPr>
              <a:t>Dao động là chuyển động qua lại quanh vị trí cân bằng</a:t>
            </a:r>
          </a:p>
        </p:txBody>
      </p:sp>
      <p:sp>
        <p:nvSpPr>
          <p:cNvPr id="8215" name="Text Box 43"/>
          <p:cNvSpPr txBox="1">
            <a:spLocks noChangeArrowheads="1"/>
          </p:cNvSpPr>
          <p:nvPr/>
        </p:nvSpPr>
        <p:spPr bwMode="auto">
          <a:xfrm>
            <a:off x="2286001" y="685800"/>
            <a:ext cx="2208213" cy="457200"/>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solidFill>
                  <a:srgbClr val="FF0000"/>
                </a:solidFill>
                <a:latin typeface="Times New Roman" panose="02020603050405020304" pitchFamily="18" charset="0"/>
                <a:cs typeface="Times New Roman" panose="02020603050405020304" pitchFamily="18" charset="0"/>
              </a:rPr>
              <a:t>Dao động là gì?</a:t>
            </a:r>
          </a:p>
        </p:txBody>
      </p:sp>
      <p:sp>
        <p:nvSpPr>
          <p:cNvPr id="8216" name="Text Box 6"/>
          <p:cNvSpPr txBox="1">
            <a:spLocks noChangeArrowheads="1"/>
          </p:cNvSpPr>
          <p:nvPr/>
        </p:nvSpPr>
        <p:spPr bwMode="auto">
          <a:xfrm>
            <a:off x="1676400" y="76200"/>
            <a:ext cx="7519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u="sng">
                <a:solidFill>
                  <a:srgbClr val="FF0000"/>
                </a:solidFill>
                <a:latin typeface="Times New Roman" panose="02020603050405020304" pitchFamily="18" charset="0"/>
                <a:cs typeface="Times New Roman" panose="02020603050405020304" pitchFamily="18" charset="0"/>
              </a:rPr>
              <a:t>I.Dao động nhanh, chậm. Tần số dao động</a:t>
            </a:r>
          </a:p>
        </p:txBody>
      </p:sp>
      <p:sp>
        <p:nvSpPr>
          <p:cNvPr id="8217" name="Date Placeholder 13"/>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9053B9-8EC5-44E1-9DB9-C087528A8BA5}"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4144394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strips(downLeft)">
                                      <p:cBhvr>
                                        <p:cTn id="7" dur="500"/>
                                        <p:tgtEl>
                                          <p:spTgt spid="1332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5838"/>
                                        </p:tgtEl>
                                        <p:attrNameLst>
                                          <p:attrName>style.visibility</p:attrName>
                                        </p:attrNameLst>
                                      </p:cBhvr>
                                      <p:to>
                                        <p:strVal val="visible"/>
                                      </p:to>
                                    </p:set>
                                    <p:animEffect transition="in" filter="strips(downLeft)">
                                      <p:cBhvr>
                                        <p:cTn id="10" dur="500"/>
                                        <p:tgtEl>
                                          <p:spTgt spid="6583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3325"/>
                                        </p:tgtEl>
                                        <p:attrNameLst>
                                          <p:attrName>style.visibility</p:attrName>
                                        </p:attrNameLst>
                                      </p:cBhvr>
                                      <p:to>
                                        <p:strVal val="visible"/>
                                      </p:to>
                                    </p:set>
                                    <p:animEffect transition="in" filter="strips(downLeft)">
                                      <p:cBhvr>
                                        <p:cTn id="13" dur="500"/>
                                        <p:tgtEl>
                                          <p:spTgt spid="1332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336"/>
                                        </p:tgtEl>
                                        <p:attrNameLst>
                                          <p:attrName>style.visibility</p:attrName>
                                        </p:attrNameLst>
                                      </p:cBhvr>
                                      <p:to>
                                        <p:strVal val="visible"/>
                                      </p:to>
                                    </p:set>
                                    <p:animEffect transition="in" filter="strips(downLeft)">
                                      <p:cBhvr>
                                        <p:cTn id="16" dur="500"/>
                                        <p:tgtEl>
                                          <p:spTgt spid="13336"/>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3341"/>
                                        </p:tgtEl>
                                        <p:attrNameLst>
                                          <p:attrName>style.visibility</p:attrName>
                                        </p:attrNameLst>
                                      </p:cBhvr>
                                      <p:to>
                                        <p:strVal val="visible"/>
                                      </p:to>
                                    </p:set>
                                    <p:animEffect transition="in" filter="strips(downLeft)">
                                      <p:cBhvr>
                                        <p:cTn id="19" dur="500"/>
                                        <p:tgtEl>
                                          <p:spTgt spid="13341"/>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3342"/>
                                        </p:tgtEl>
                                        <p:attrNameLst>
                                          <p:attrName>style.visibility</p:attrName>
                                        </p:attrNameLst>
                                      </p:cBhvr>
                                      <p:to>
                                        <p:strVal val="visible"/>
                                      </p:to>
                                    </p:set>
                                    <p:animEffect transition="in" filter="strips(downLeft)">
                                      <p:cBhvr>
                                        <p:cTn id="22" dur="500"/>
                                        <p:tgtEl>
                                          <p:spTgt spid="13342"/>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13346"/>
                                        </p:tgtEl>
                                        <p:attrNameLst>
                                          <p:attrName>style.visibility</p:attrName>
                                        </p:attrNameLst>
                                      </p:cBhvr>
                                      <p:to>
                                        <p:strVal val="visible"/>
                                      </p:to>
                                    </p:set>
                                    <p:animEffect transition="in" filter="strips(downLeft)">
                                      <p:cBhvr>
                                        <p:cTn id="25" dur="500"/>
                                        <p:tgtEl>
                                          <p:spTgt spid="13346"/>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3335"/>
                                        </p:tgtEl>
                                        <p:attrNameLst>
                                          <p:attrName>style.visibility</p:attrName>
                                        </p:attrNameLst>
                                      </p:cBhvr>
                                      <p:to>
                                        <p:strVal val="visible"/>
                                      </p:to>
                                    </p:set>
                                    <p:animEffect transition="in" filter="strips(downLeft)">
                                      <p:cBhvr>
                                        <p:cTn id="28" dur="500"/>
                                        <p:tgtEl>
                                          <p:spTgt spid="13335"/>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3338"/>
                                        </p:tgtEl>
                                        <p:attrNameLst>
                                          <p:attrName>style.visibility</p:attrName>
                                        </p:attrNameLst>
                                      </p:cBhvr>
                                      <p:to>
                                        <p:strVal val="visible"/>
                                      </p:to>
                                    </p:set>
                                    <p:animEffect transition="in" filter="strips(downLeft)">
                                      <p:cBhvr>
                                        <p:cTn id="31" dur="500"/>
                                        <p:tgtEl>
                                          <p:spTgt spid="13338"/>
                                        </p:tgtEl>
                                      </p:cBhvr>
                                    </p:animEffect>
                                  </p:childTnLst>
                                </p:cTn>
                              </p:par>
                              <p:par>
                                <p:cTn id="32" presetID="18" presetClass="entr" presetSubtype="12" fill="hold" nodeType="withEffect">
                                  <p:stCondLst>
                                    <p:cond delay="0"/>
                                  </p:stCondLst>
                                  <p:childTnLst>
                                    <p:set>
                                      <p:cBhvr>
                                        <p:cTn id="33" dur="1" fill="hold">
                                          <p:stCondLst>
                                            <p:cond delay="0"/>
                                          </p:stCondLst>
                                        </p:cTn>
                                        <p:tgtEl>
                                          <p:spTgt spid="13340"/>
                                        </p:tgtEl>
                                        <p:attrNameLst>
                                          <p:attrName>style.visibility</p:attrName>
                                        </p:attrNameLst>
                                      </p:cBhvr>
                                      <p:to>
                                        <p:strVal val="visible"/>
                                      </p:to>
                                    </p:set>
                                    <p:animEffect transition="in" filter="strips(downLeft)">
                                      <p:cBhvr>
                                        <p:cTn id="34" dur="500"/>
                                        <p:tgtEl>
                                          <p:spTgt spid="13340"/>
                                        </p:tgtEl>
                                      </p:cBhvr>
                                    </p:animEffect>
                                  </p:childTnLst>
                                </p:cTn>
                              </p:par>
                              <p:par>
                                <p:cTn id="35" presetID="18" presetClass="entr" presetSubtype="12"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strips(downLeft)">
                                      <p:cBhvr>
                                        <p:cTn id="37" dur="500"/>
                                        <p:tgtEl>
                                          <p:spTgt spid="2"/>
                                        </p:tgtEl>
                                      </p:cBhvr>
                                    </p:animEffect>
                                  </p:childTnLst>
                                </p:cTn>
                              </p:par>
                              <p:par>
                                <p:cTn id="38" presetID="18" presetClass="entr" presetSubtype="12"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strips(downLeft)">
                                      <p:cBhvr>
                                        <p:cTn id="40" dur="1000"/>
                                        <p:tgtEl>
                                          <p:spTgt spid="3"/>
                                        </p:tgtEl>
                                      </p:cBhvr>
                                    </p:animEffect>
                                  </p:childTnLst>
                                </p:cTn>
                              </p:par>
                              <p:par>
                                <p:cTn id="41" presetID="18" presetClass="entr" presetSubtype="12"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strips(downLeft)">
                                      <p:cBhvr>
                                        <p:cTn id="43" dur="1000"/>
                                        <p:tgtEl>
                                          <p:spTgt spid="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0" presetClass="path" presetSubtype="0" accel="50000" decel="50000" fill="hold" nodeType="clickEffect">
                                  <p:stCondLst>
                                    <p:cond delay="0"/>
                                  </p:stCondLst>
                                  <p:childTnLst>
                                    <p:animMotion origin="layout" path="M -1.94444E-6 3.3526E-6 C 0.04983 -0.01943 0.1 -0.03862 0.15452 -0.04023 C 0.20903 -0.04162 0.26771 -0.0259 0.32674 -0.00971 " pathEditMode="relative" rAng="0" ptsTypes="aaA">
                                      <p:cBhvr>
                                        <p:cTn id="47" dur="2000" fill="hold"/>
                                        <p:tgtEl>
                                          <p:spTgt spid="5"/>
                                        </p:tgtEl>
                                        <p:attrNameLst>
                                          <p:attrName>ppt_x</p:attrName>
                                          <p:attrName>ppt_y</p:attrName>
                                        </p:attrNameLst>
                                      </p:cBhvr>
                                      <p:rCtr x="16337" y="-2081"/>
                                    </p:animMotion>
                                  </p:childTnLst>
                                </p:cTn>
                              </p:par>
                              <p:par>
                                <p:cTn id="48" presetID="8" presetClass="emph" presetSubtype="0" repeatCount="indefinite" autoRev="1" fill="hold" nodeType="withEffect">
                                  <p:stCondLst>
                                    <p:cond delay="0"/>
                                  </p:stCondLst>
                                  <p:childTnLst>
                                    <p:animRot by="3600000">
                                      <p:cBhvr>
                                        <p:cTn id="49" dur="2000" fill="hold"/>
                                        <p:tgtEl>
                                          <p:spTgt spid="3"/>
                                        </p:tgtEl>
                                        <p:attrNameLst>
                                          <p:attrName>r</p:attrName>
                                        </p:attrNameLst>
                                      </p:cBhvr>
                                    </p:animRot>
                                  </p:childTnLst>
                                </p:cTn>
                              </p:par>
                              <p:par>
                                <p:cTn id="50" presetID="18" presetClass="entr" presetSubtype="12"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strips(downLeft)">
                                      <p:cBhvr>
                                        <p:cTn id="52" dur="500"/>
                                        <p:tgtEl>
                                          <p:spTgt spid="8"/>
                                        </p:tgtEl>
                                      </p:cBhvr>
                                    </p:animEffect>
                                  </p:childTnLst>
                                </p:cTn>
                              </p:par>
                              <p:par>
                                <p:cTn id="53" presetID="18" presetClass="entr" presetSubtype="12" fill="hold" nodeType="withEffect">
                                  <p:stCondLst>
                                    <p:cond delay="0"/>
                                  </p:stCondLst>
                                  <p:childTnLst>
                                    <p:set>
                                      <p:cBhvr>
                                        <p:cTn id="54" dur="1" fill="hold">
                                          <p:stCondLst>
                                            <p:cond delay="0"/>
                                          </p:stCondLst>
                                        </p:cTn>
                                        <p:tgtEl>
                                          <p:spTgt spid="13391"/>
                                        </p:tgtEl>
                                        <p:attrNameLst>
                                          <p:attrName>style.visibility</p:attrName>
                                        </p:attrNameLst>
                                      </p:cBhvr>
                                      <p:to>
                                        <p:strVal val="visible"/>
                                      </p:to>
                                    </p:set>
                                    <p:animEffect transition="in" filter="strips(downLeft)">
                                      <p:cBhvr>
                                        <p:cTn id="55" dur="1000"/>
                                        <p:tgtEl>
                                          <p:spTgt spid="1339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3437"/>
                                        </p:tgtEl>
                                        <p:attrNameLst>
                                          <p:attrName>style.visibility</p:attrName>
                                        </p:attrNameLst>
                                      </p:cBhvr>
                                      <p:to>
                                        <p:strVal val="visible"/>
                                      </p:to>
                                    </p:set>
                                    <p:animEffect transition="in" filter="dissolve">
                                      <p:cBhvr>
                                        <p:cTn id="58" dur="500"/>
                                        <p:tgtEl>
                                          <p:spTgt spid="13437"/>
                                        </p:tgtEl>
                                      </p:cBhvr>
                                    </p:animEffect>
                                  </p:childTnLst>
                                </p:cTn>
                              </p:par>
                              <p:par>
                                <p:cTn id="59" presetID="5" presetClass="entr" presetSubtype="10" fill="hold" nodeType="withEffect">
                                  <p:stCondLst>
                                    <p:cond delay="1000"/>
                                  </p:stCondLst>
                                  <p:childTnLst>
                                    <p:set>
                                      <p:cBhvr>
                                        <p:cTn id="60" dur="1" fill="hold">
                                          <p:stCondLst>
                                            <p:cond delay="0"/>
                                          </p:stCondLst>
                                        </p:cTn>
                                        <p:tgtEl>
                                          <p:spTgt spid="7"/>
                                        </p:tgtEl>
                                        <p:attrNameLst>
                                          <p:attrName>style.visibility</p:attrName>
                                        </p:attrNameLst>
                                      </p:cBhvr>
                                      <p:to>
                                        <p:strVal val="visible"/>
                                      </p:to>
                                    </p:set>
                                    <p:animEffect transition="in" filter="checkerboard(across)">
                                      <p:cBhvr>
                                        <p:cTn id="61" dur="500"/>
                                        <p:tgtEl>
                                          <p:spTgt spid="7"/>
                                        </p:tgtEl>
                                      </p:cBhvr>
                                    </p:animEffect>
                                  </p:childTnLst>
                                </p:cTn>
                              </p:par>
                              <p:par>
                                <p:cTn id="62" presetID="9" presetClass="entr" presetSubtype="0" fill="hold" grpId="0" nodeType="withEffect">
                                  <p:stCondLst>
                                    <p:cond delay="1000"/>
                                  </p:stCondLst>
                                  <p:childTnLst>
                                    <p:set>
                                      <p:cBhvr>
                                        <p:cTn id="63" dur="1" fill="hold">
                                          <p:stCondLst>
                                            <p:cond delay="0"/>
                                          </p:stCondLst>
                                        </p:cTn>
                                        <p:tgtEl>
                                          <p:spTgt spid="13438"/>
                                        </p:tgtEl>
                                        <p:attrNameLst>
                                          <p:attrName>style.visibility</p:attrName>
                                        </p:attrNameLst>
                                      </p:cBhvr>
                                      <p:to>
                                        <p:strVal val="visible"/>
                                      </p:to>
                                    </p:set>
                                    <p:animEffect transition="in" filter="dissolve">
                                      <p:cBhvr>
                                        <p:cTn id="64" dur="500"/>
                                        <p:tgtEl>
                                          <p:spTgt spid="13438"/>
                                        </p:tgtEl>
                                      </p:cBhvr>
                                    </p:animEffect>
                                  </p:childTnLst>
                                </p:cTn>
                              </p:par>
                              <p:par>
                                <p:cTn id="65" presetID="20" presetClass="entr" presetSubtype="0" fill="hold" nodeType="withEffect">
                                  <p:stCondLst>
                                    <p:cond delay="1000"/>
                                  </p:stCondLst>
                                  <p:childTnLst>
                                    <p:set>
                                      <p:cBhvr>
                                        <p:cTn id="66" dur="1" fill="hold">
                                          <p:stCondLst>
                                            <p:cond delay="0"/>
                                          </p:stCondLst>
                                        </p:cTn>
                                        <p:tgtEl>
                                          <p:spTgt spid="13420"/>
                                        </p:tgtEl>
                                        <p:attrNameLst>
                                          <p:attrName>style.visibility</p:attrName>
                                        </p:attrNameLst>
                                      </p:cBhvr>
                                      <p:to>
                                        <p:strVal val="visible"/>
                                      </p:to>
                                    </p:set>
                                    <p:animEffect transition="in" filter="wedge">
                                      <p:cBhvr>
                                        <p:cTn id="67" dur="2000"/>
                                        <p:tgtEl>
                                          <p:spTgt spid="13420"/>
                                        </p:tgtEl>
                                      </p:cBhvr>
                                    </p:animEffect>
                                  </p:childTnLst>
                                </p:cTn>
                              </p:par>
                              <p:par>
                                <p:cTn id="68" presetID="18" presetClass="exit" presetSubtype="12" fill="hold" nodeType="withEffect">
                                  <p:stCondLst>
                                    <p:cond delay="1600"/>
                                  </p:stCondLst>
                                  <p:childTnLst>
                                    <p:animEffect transition="out" filter="strips(downLeft)">
                                      <p:cBhvr>
                                        <p:cTn id="69" dur="5000"/>
                                        <p:tgtEl>
                                          <p:spTgt spid="3"/>
                                        </p:tgtEl>
                                      </p:cBhvr>
                                    </p:animEffect>
                                    <p:set>
                                      <p:cBhvr>
                                        <p:cTn id="70" dur="1" fill="hold">
                                          <p:stCondLst>
                                            <p:cond delay="4999"/>
                                          </p:stCondLst>
                                        </p:cTn>
                                        <p:tgtEl>
                                          <p:spTgt spid="3"/>
                                        </p:tgtEl>
                                        <p:attrNameLst>
                                          <p:attrName>style.visibility</p:attrName>
                                        </p:attrNameLst>
                                      </p:cBhvr>
                                      <p:to>
                                        <p:strVal val="hidden"/>
                                      </p:to>
                                    </p:set>
                                  </p:childTnLst>
                                </p:cTn>
                              </p:par>
                              <p:par>
                                <p:cTn id="71" presetID="4" presetClass="entr" presetSubtype="16" fill="hold" grpId="0" nodeType="withEffect">
                                  <p:stCondLst>
                                    <p:cond delay="1000"/>
                                  </p:stCondLst>
                                  <p:childTnLst>
                                    <p:set>
                                      <p:cBhvr>
                                        <p:cTn id="72" dur="1" fill="hold">
                                          <p:stCondLst>
                                            <p:cond delay="0"/>
                                          </p:stCondLst>
                                        </p:cTn>
                                        <p:tgtEl>
                                          <p:spTgt spid="13422"/>
                                        </p:tgtEl>
                                        <p:attrNameLst>
                                          <p:attrName>style.visibility</p:attrName>
                                        </p:attrNameLst>
                                      </p:cBhvr>
                                      <p:to>
                                        <p:strVal val="visible"/>
                                      </p:to>
                                    </p:set>
                                    <p:animEffect transition="in" filter="box(in)">
                                      <p:cBhvr>
                                        <p:cTn id="73" dur="500"/>
                                        <p:tgtEl>
                                          <p:spTgt spid="1342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3354"/>
                                        </p:tgtEl>
                                        <p:attrNameLst>
                                          <p:attrName>style.visibility</p:attrName>
                                        </p:attrNameLst>
                                      </p:cBhvr>
                                      <p:to>
                                        <p:strVal val="visible"/>
                                      </p:to>
                                    </p:set>
                                    <p:animEffect transition="in" filter="blinds(horizontal)">
                                      <p:cBhvr>
                                        <p:cTn id="78" dur="500"/>
                                        <p:tgtEl>
                                          <p:spTgt spid="1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38" grpId="0" animBg="1"/>
      <p:bldP spid="13325" grpId="0" animBg="1"/>
      <p:bldP spid="13335" grpId="0" animBg="1"/>
      <p:bldP spid="13336" grpId="0" animBg="1"/>
      <p:bldP spid="13338" grpId="0" animBg="1"/>
      <p:bldP spid="13341" grpId="0" animBg="1"/>
      <p:bldP spid="13342" grpId="0" animBg="1"/>
      <p:bldP spid="13346" grpId="0" animBg="1"/>
      <p:bldP spid="13422" grpId="0"/>
      <p:bldP spid="13437" grpId="0"/>
      <p:bldP spid="13438" grpId="0"/>
      <p:bldP spid="1335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96940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39E5F2-9920-4755-8856-C0D266BD840E}"/>
              </a:ext>
            </a:extLst>
          </p:cNvPr>
          <p:cNvSpPr>
            <a:spLocks noGrp="1"/>
          </p:cNvSpPr>
          <p:nvPr>
            <p:ph type="sldNum" idx="12"/>
          </p:nvPr>
        </p:nvSpPr>
        <p:spPr/>
        <p:txBody>
          <a:bodyPr/>
          <a:lstStyle/>
          <a:p>
            <a:fld id="{00000000-1234-1234-1234-123412341234}" type="slidenum">
              <a:rPr lang="en" smtClean="0"/>
              <a:pPr/>
              <a:t>51</a:t>
            </a:fld>
            <a:endParaRPr lang="en"/>
          </a:p>
        </p:txBody>
      </p:sp>
      <p:sp>
        <p:nvSpPr>
          <p:cNvPr id="5" name="Rectangle: Rounded Corners 4">
            <a:extLst>
              <a:ext uri="{FF2B5EF4-FFF2-40B4-BE49-F238E27FC236}">
                <a16:creationId xmlns:a16="http://schemas.microsoft.com/office/drawing/2014/main" id="{AA64988E-994E-462C-81C2-E73A78F95CCC}"/>
              </a:ext>
            </a:extLst>
          </p:cNvPr>
          <p:cNvSpPr/>
          <p:nvPr/>
        </p:nvSpPr>
        <p:spPr>
          <a:xfrm>
            <a:off x="3657600" y="1669055"/>
            <a:ext cx="6753340" cy="32499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2BE0EC-1218-4D58-802A-03B57BF26484}"/>
              </a:ext>
            </a:extLst>
          </p:cNvPr>
          <p:cNvSpPr txBox="1"/>
          <p:nvPr/>
        </p:nvSpPr>
        <p:spPr>
          <a:xfrm>
            <a:off x="4836405" y="2828835"/>
            <a:ext cx="5927075" cy="1200329"/>
          </a:xfrm>
          <a:prstGeom prst="rect">
            <a:avLst/>
          </a:prstGeom>
          <a:noFill/>
        </p:spPr>
        <p:txBody>
          <a:bodyPr wrap="square" rtlCol="0">
            <a:spAutoFit/>
          </a:bodyPr>
          <a:lstStyle/>
          <a:p>
            <a:r>
              <a:rPr lang="vi-VN" sz="7200" b="1">
                <a:solidFill>
                  <a:schemeClr val="bg1"/>
                </a:solidFill>
                <a:latin typeface="Times New Roman" panose="02020603050405020304" pitchFamily="18" charset="0"/>
                <a:cs typeface="Times New Roman" panose="02020603050405020304" pitchFamily="18" charset="0"/>
              </a:rPr>
              <a:t>BÁO CÁO</a:t>
            </a:r>
            <a:endParaRPr lang="en-US" sz="7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550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634" name="Text Box 98"/>
          <p:cNvSpPr txBox="1">
            <a:spLocks noChangeArrowheads="1"/>
          </p:cNvSpPr>
          <p:nvPr/>
        </p:nvSpPr>
        <p:spPr bwMode="auto">
          <a:xfrm>
            <a:off x="7162800" y="17526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3300"/>
                </a:solidFill>
                <a:latin typeface="Times New Roman" panose="02020603050405020304" pitchFamily="18" charset="0"/>
                <a:cs typeface="Times New Roman" panose="02020603050405020304" pitchFamily="18" charset="0"/>
              </a:rPr>
              <a:t>Con lắc b</a:t>
            </a:r>
          </a:p>
        </p:txBody>
      </p:sp>
      <p:sp>
        <p:nvSpPr>
          <p:cNvPr id="65658" name="Text Box 122"/>
          <p:cNvSpPr txBox="1">
            <a:spLocks noChangeArrowheads="1"/>
          </p:cNvSpPr>
          <p:nvPr/>
        </p:nvSpPr>
        <p:spPr bwMode="auto">
          <a:xfrm>
            <a:off x="1774826" y="4292601"/>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a:latin typeface="VNI-Times" pitchFamily="2" charset="0"/>
                <a:cs typeface="Times New Roman" panose="02020603050405020304" pitchFamily="18" charset="0"/>
              </a:rPr>
              <a:t>C1</a:t>
            </a:r>
          </a:p>
        </p:txBody>
      </p:sp>
      <p:graphicFrame>
        <p:nvGraphicFramePr>
          <p:cNvPr id="15364" name="Group 4"/>
          <p:cNvGraphicFramePr>
            <a:graphicFrameLocks noGrp="1"/>
          </p:cNvGraphicFramePr>
          <p:nvPr>
            <p:ph idx="4294967295"/>
          </p:nvPr>
        </p:nvGraphicFramePr>
        <p:xfrm>
          <a:off x="2063751" y="4800601"/>
          <a:ext cx="8291513" cy="1579563"/>
        </p:xfrm>
        <a:graphic>
          <a:graphicData uri="http://schemas.openxmlformats.org/drawingml/2006/table">
            <a:tbl>
              <a:tblPr/>
              <a:tblGrid>
                <a:gridCol w="647700">
                  <a:extLst>
                    <a:ext uri="{9D8B030D-6E8A-4147-A177-3AD203B41FA5}">
                      <a16:colId xmlns:a16="http://schemas.microsoft.com/office/drawing/2014/main" val="20000"/>
                    </a:ext>
                  </a:extLst>
                </a:gridCol>
                <a:gridCol w="3529013">
                  <a:extLst>
                    <a:ext uri="{9D8B030D-6E8A-4147-A177-3AD203B41FA5}">
                      <a16:colId xmlns:a16="http://schemas.microsoft.com/office/drawing/2014/main" val="20001"/>
                    </a:ext>
                  </a:extLst>
                </a:gridCol>
                <a:gridCol w="20002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75406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Con lắc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Con lắc nào dao động nhanh?</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Con lắc nào dao động chậm?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Số dao động trong </a:t>
                      </a:r>
                      <a:r>
                        <a:rPr kumimoji="0" lang="en-US" altLang="en-US"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10</a:t>
                      </a: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giây</a:t>
                      </a:r>
                      <a:endParaRPr kumimoji="0" lang="en-US" altLang="en-US" sz="20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Số dao động trong </a:t>
                      </a:r>
                      <a:r>
                        <a:rPr kumimoji="0" lang="en-US" altLang="en-US"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1</a:t>
                      </a: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giây</a:t>
                      </a:r>
                      <a:endParaRPr kumimoji="0" lang="en-US" altLang="en-US" sz="2000" b="1" i="0"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79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vi-VN" altLang="en-US"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vi-VN" altLang="en-US"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vi-VN" altLang="en-US"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95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vi-VN" altLang="en-US"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vi-VN" altLang="en-US"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endParaRPr kumimoji="0" lang="vi-VN" altLang="en-US"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5714" name="Text Box 178"/>
          <p:cNvSpPr txBox="1">
            <a:spLocks noChangeArrowheads="1"/>
          </p:cNvSpPr>
          <p:nvPr/>
        </p:nvSpPr>
        <p:spPr bwMode="auto">
          <a:xfrm>
            <a:off x="6383338" y="5619751"/>
            <a:ext cx="2017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a:latin typeface="VNI-Times" pitchFamily="2" charset="0"/>
                <a:cs typeface="Times New Roman" panose="02020603050405020304" pitchFamily="18" charset="0"/>
              </a:rPr>
              <a:t>5</a:t>
            </a:r>
          </a:p>
        </p:txBody>
      </p:sp>
      <p:sp>
        <p:nvSpPr>
          <p:cNvPr id="65715" name="Text Box 179"/>
          <p:cNvSpPr txBox="1">
            <a:spLocks noChangeArrowheads="1"/>
          </p:cNvSpPr>
          <p:nvPr/>
        </p:nvSpPr>
        <p:spPr bwMode="auto">
          <a:xfrm>
            <a:off x="6383338" y="6021389"/>
            <a:ext cx="2017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a:latin typeface="VNI-Times" pitchFamily="2" charset="0"/>
                <a:cs typeface="Times New Roman" panose="02020603050405020304" pitchFamily="18" charset="0"/>
              </a:rPr>
              <a:t>10</a:t>
            </a:r>
          </a:p>
        </p:txBody>
      </p:sp>
      <p:sp>
        <p:nvSpPr>
          <p:cNvPr id="65716" name="Text Box 180"/>
          <p:cNvSpPr txBox="1">
            <a:spLocks noChangeArrowheads="1"/>
          </p:cNvSpPr>
          <p:nvPr/>
        </p:nvSpPr>
        <p:spPr bwMode="auto">
          <a:xfrm>
            <a:off x="8193088" y="5562601"/>
            <a:ext cx="2017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a:latin typeface="VNI-Times" pitchFamily="2" charset="0"/>
                <a:cs typeface="Times New Roman" panose="02020603050405020304" pitchFamily="18" charset="0"/>
              </a:rPr>
              <a:t>0,5</a:t>
            </a:r>
          </a:p>
        </p:txBody>
      </p:sp>
      <p:sp>
        <p:nvSpPr>
          <p:cNvPr id="65717" name="Text Box 181"/>
          <p:cNvSpPr txBox="1">
            <a:spLocks noChangeArrowheads="1"/>
          </p:cNvSpPr>
          <p:nvPr/>
        </p:nvSpPr>
        <p:spPr bwMode="auto">
          <a:xfrm>
            <a:off x="8458200" y="6019801"/>
            <a:ext cx="1519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a:latin typeface="VNI-Times" pitchFamily="2" charset="0"/>
                <a:cs typeface="Times New Roman" panose="02020603050405020304" pitchFamily="18" charset="0"/>
              </a:rPr>
              <a:t>1</a:t>
            </a:r>
          </a:p>
        </p:txBody>
      </p:sp>
      <p:sp>
        <p:nvSpPr>
          <p:cNvPr id="65718" name="Text Box 182"/>
          <p:cNvSpPr txBox="1">
            <a:spLocks noChangeArrowheads="1"/>
          </p:cNvSpPr>
          <p:nvPr/>
        </p:nvSpPr>
        <p:spPr bwMode="auto">
          <a:xfrm>
            <a:off x="3022601" y="5607051"/>
            <a:ext cx="2867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Dao động chậm hơn</a:t>
            </a:r>
          </a:p>
        </p:txBody>
      </p:sp>
      <p:sp>
        <p:nvSpPr>
          <p:cNvPr id="65719" name="Text Box 183"/>
          <p:cNvSpPr txBox="1">
            <a:spLocks noChangeArrowheads="1"/>
          </p:cNvSpPr>
          <p:nvPr/>
        </p:nvSpPr>
        <p:spPr bwMode="auto">
          <a:xfrm>
            <a:off x="2970213" y="6007101"/>
            <a:ext cx="2906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Dao động nhanh hơn</a:t>
            </a:r>
          </a:p>
        </p:txBody>
      </p:sp>
      <p:sp>
        <p:nvSpPr>
          <p:cNvPr id="65830" name="AutoShape 294"/>
          <p:cNvSpPr>
            <a:spLocks noChangeArrowheads="1"/>
          </p:cNvSpPr>
          <p:nvPr/>
        </p:nvSpPr>
        <p:spPr bwMode="auto">
          <a:xfrm>
            <a:off x="2857500" y="3941763"/>
            <a:ext cx="304800" cy="228600"/>
          </a:xfrm>
          <a:prstGeom prst="can">
            <a:avLst>
              <a:gd name="adj" fmla="val 25000"/>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vi-VN" sz="2400">
              <a:latin typeface="VNI-Times" pitchFamily="2" charset="0"/>
            </a:endParaRPr>
          </a:p>
        </p:txBody>
      </p:sp>
      <p:sp>
        <p:nvSpPr>
          <p:cNvPr id="65831" name="AutoShape 295"/>
          <p:cNvSpPr>
            <a:spLocks noChangeArrowheads="1"/>
          </p:cNvSpPr>
          <p:nvPr/>
        </p:nvSpPr>
        <p:spPr bwMode="auto">
          <a:xfrm>
            <a:off x="9067800" y="3179763"/>
            <a:ext cx="304800" cy="228600"/>
          </a:xfrm>
          <a:prstGeom prst="can">
            <a:avLst>
              <a:gd name="adj" fmla="val 25000"/>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vi-VN" sz="2400">
              <a:latin typeface="VNI-Times" pitchFamily="2" charset="0"/>
            </a:endParaRPr>
          </a:p>
        </p:txBody>
      </p:sp>
      <p:sp>
        <p:nvSpPr>
          <p:cNvPr id="65832" name="AutoShape 296"/>
          <p:cNvSpPr>
            <a:spLocks noChangeArrowheads="1"/>
          </p:cNvSpPr>
          <p:nvPr/>
        </p:nvSpPr>
        <p:spPr bwMode="auto">
          <a:xfrm>
            <a:off x="8382000" y="3941763"/>
            <a:ext cx="304800" cy="228600"/>
          </a:xfrm>
          <a:prstGeom prst="can">
            <a:avLst>
              <a:gd name="adj" fmla="val 25000"/>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vi-VN" sz="2400">
              <a:latin typeface="VNI-Times" pitchFamily="2" charset="0"/>
            </a:endParaRPr>
          </a:p>
        </p:txBody>
      </p:sp>
      <p:sp>
        <p:nvSpPr>
          <p:cNvPr id="10275" name="AutoShape 297" descr="Blue tissue paper"/>
          <p:cNvSpPr>
            <a:spLocks noChangeArrowheads="1"/>
          </p:cNvSpPr>
          <p:nvPr/>
        </p:nvSpPr>
        <p:spPr bwMode="auto">
          <a:xfrm>
            <a:off x="2819400" y="3124200"/>
            <a:ext cx="6705600" cy="914400"/>
          </a:xfrm>
          <a:prstGeom prst="parallelogram">
            <a:avLst>
              <a:gd name="adj" fmla="val 93364"/>
            </a:avLst>
          </a:prstGeom>
          <a:blipFill dpi="0" rotWithShape="1">
            <a:blip r:embed="rId4"/>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76" name="AutoShape 298"/>
          <p:cNvSpPr>
            <a:spLocks noChangeArrowheads="1"/>
          </p:cNvSpPr>
          <p:nvPr/>
        </p:nvSpPr>
        <p:spPr bwMode="auto">
          <a:xfrm>
            <a:off x="8229600" y="3503613"/>
            <a:ext cx="495300" cy="228600"/>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77" name="AutoShape 299"/>
          <p:cNvSpPr>
            <a:spLocks noChangeArrowheads="1"/>
          </p:cNvSpPr>
          <p:nvPr/>
        </p:nvSpPr>
        <p:spPr bwMode="auto">
          <a:xfrm>
            <a:off x="3448050" y="3503613"/>
            <a:ext cx="495300" cy="228600"/>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78" name="Oval 300"/>
          <p:cNvSpPr>
            <a:spLocks noChangeArrowheads="1"/>
          </p:cNvSpPr>
          <p:nvPr/>
        </p:nvSpPr>
        <p:spPr bwMode="auto">
          <a:xfrm>
            <a:off x="3733800" y="0"/>
            <a:ext cx="4114800" cy="4114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65837" name="AutoShape 301"/>
          <p:cNvSpPr>
            <a:spLocks noChangeArrowheads="1"/>
          </p:cNvSpPr>
          <p:nvPr/>
        </p:nvSpPr>
        <p:spPr bwMode="auto">
          <a:xfrm>
            <a:off x="3608389" y="3217864"/>
            <a:ext cx="180975" cy="363537"/>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a:defRPr/>
            </a:pPr>
            <a:endParaRPr lang="vi-VN" sz="2400">
              <a:latin typeface="VNI-Times" pitchFamily="2" charset="0"/>
            </a:endParaRPr>
          </a:p>
        </p:txBody>
      </p:sp>
      <p:sp>
        <p:nvSpPr>
          <p:cNvPr id="65838" name="AutoShape 302"/>
          <p:cNvSpPr>
            <a:spLocks noChangeArrowheads="1"/>
          </p:cNvSpPr>
          <p:nvPr/>
        </p:nvSpPr>
        <p:spPr bwMode="auto">
          <a:xfrm>
            <a:off x="8397876" y="3214689"/>
            <a:ext cx="180975" cy="363537"/>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a:defRPr/>
            </a:pPr>
            <a:endParaRPr lang="vi-VN" sz="2400">
              <a:latin typeface="VNI-Times" pitchFamily="2" charset="0"/>
            </a:endParaRPr>
          </a:p>
        </p:txBody>
      </p:sp>
      <p:sp>
        <p:nvSpPr>
          <p:cNvPr id="10281" name="AutoShape 303"/>
          <p:cNvSpPr>
            <a:spLocks noChangeArrowheads="1"/>
          </p:cNvSpPr>
          <p:nvPr/>
        </p:nvSpPr>
        <p:spPr bwMode="auto">
          <a:xfrm>
            <a:off x="8458200" y="131763"/>
            <a:ext cx="76200" cy="3136900"/>
          </a:xfrm>
          <a:prstGeom prst="can">
            <a:avLst>
              <a:gd name="adj" fmla="val 8824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82" name="AutoShape 304"/>
          <p:cNvSpPr>
            <a:spLocks noChangeArrowheads="1"/>
          </p:cNvSpPr>
          <p:nvPr/>
        </p:nvSpPr>
        <p:spPr bwMode="auto">
          <a:xfrm>
            <a:off x="3657600" y="131763"/>
            <a:ext cx="76200" cy="3136900"/>
          </a:xfrm>
          <a:prstGeom prst="can">
            <a:avLst>
              <a:gd name="adj" fmla="val 8824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83" name="AutoShape 305"/>
          <p:cNvSpPr>
            <a:spLocks noChangeArrowheads="1"/>
          </p:cNvSpPr>
          <p:nvPr/>
        </p:nvSpPr>
        <p:spPr bwMode="auto">
          <a:xfrm rot="5400000">
            <a:off x="3276600" y="-173037"/>
            <a:ext cx="76200" cy="533400"/>
          </a:xfrm>
          <a:prstGeom prst="can">
            <a:avLst>
              <a:gd name="adj" fmla="val 1250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nvGrpSpPr>
          <p:cNvPr id="10284" name="Group 306"/>
          <p:cNvGrpSpPr>
            <a:grpSpLocks/>
          </p:cNvGrpSpPr>
          <p:nvPr/>
        </p:nvGrpSpPr>
        <p:grpSpPr bwMode="auto">
          <a:xfrm>
            <a:off x="7107238" y="322263"/>
            <a:ext cx="419100" cy="1262062"/>
            <a:chOff x="3793" y="1259"/>
            <a:chExt cx="264" cy="1117"/>
          </a:xfrm>
        </p:grpSpPr>
        <p:sp>
          <p:nvSpPr>
            <p:cNvPr id="10337" name="Line 307" descr="Parchment"/>
            <p:cNvSpPr>
              <a:spLocks noChangeShapeType="1"/>
            </p:cNvSpPr>
            <p:nvPr/>
          </p:nvSpPr>
          <p:spPr bwMode="auto">
            <a:xfrm rot="72977">
              <a:off x="3924" y="1259"/>
              <a:ext cx="12" cy="829"/>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338" name="Oval 308" descr="Parchment"/>
            <p:cNvSpPr>
              <a:spLocks noChangeArrowheads="1"/>
            </p:cNvSpPr>
            <p:nvPr/>
          </p:nvSpPr>
          <p:spPr bwMode="auto">
            <a:xfrm rot="72977">
              <a:off x="3793" y="2033"/>
              <a:ext cx="264" cy="343"/>
            </a:xfrm>
            <a:prstGeom prst="ellipse">
              <a:avLst/>
            </a:prstGeom>
            <a:blipFill dpi="0" rotWithShape="1">
              <a:blip r:embed="rId5"/>
              <a:srcRect/>
              <a:tile tx="0" ty="0" sx="100000" sy="100000" flip="none" algn="tl"/>
            </a:blipFill>
            <a:ln w="63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grpSp>
        <p:nvGrpSpPr>
          <p:cNvPr id="10285" name="Group 309"/>
          <p:cNvGrpSpPr>
            <a:grpSpLocks/>
          </p:cNvGrpSpPr>
          <p:nvPr/>
        </p:nvGrpSpPr>
        <p:grpSpPr bwMode="auto">
          <a:xfrm>
            <a:off x="5133975" y="188913"/>
            <a:ext cx="419100" cy="2628900"/>
            <a:chOff x="3360" y="2160"/>
            <a:chExt cx="264" cy="1656"/>
          </a:xfrm>
        </p:grpSpPr>
        <p:sp>
          <p:nvSpPr>
            <p:cNvPr id="10335" name="Oval 310" descr="Parchment"/>
            <p:cNvSpPr>
              <a:spLocks noChangeArrowheads="1"/>
            </p:cNvSpPr>
            <p:nvPr/>
          </p:nvSpPr>
          <p:spPr bwMode="auto">
            <a:xfrm rot="72977">
              <a:off x="3360" y="3552"/>
              <a:ext cx="264" cy="264"/>
            </a:xfrm>
            <a:prstGeom prst="ellipse">
              <a:avLst/>
            </a:prstGeom>
            <a:blipFill dpi="0" rotWithShape="1">
              <a:blip r:embed="rId5"/>
              <a:srcRect/>
              <a:tile tx="0" ty="0" sx="100000" sy="100000" flip="none" algn="tl"/>
            </a:blipFill>
            <a:ln w="63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336" name="Line 311" descr="Parchment"/>
            <p:cNvSpPr>
              <a:spLocks noChangeShapeType="1"/>
            </p:cNvSpPr>
            <p:nvPr/>
          </p:nvSpPr>
          <p:spPr bwMode="auto">
            <a:xfrm flipV="1">
              <a:off x="3504" y="2160"/>
              <a:ext cx="0" cy="1392"/>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86" name="AutoShape 312"/>
          <p:cNvSpPr>
            <a:spLocks noChangeArrowheads="1"/>
          </p:cNvSpPr>
          <p:nvPr/>
        </p:nvSpPr>
        <p:spPr bwMode="auto">
          <a:xfrm>
            <a:off x="3568700" y="-20638"/>
            <a:ext cx="260350" cy="228601"/>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87" name="AutoShape 313"/>
          <p:cNvSpPr>
            <a:spLocks noChangeArrowheads="1"/>
          </p:cNvSpPr>
          <p:nvPr/>
        </p:nvSpPr>
        <p:spPr bwMode="auto">
          <a:xfrm rot="5400000">
            <a:off x="6076950" y="-2230437"/>
            <a:ext cx="76200" cy="4648200"/>
          </a:xfrm>
          <a:prstGeom prst="can">
            <a:avLst>
              <a:gd name="adj" fmla="val 10900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88" name="AutoShape 314"/>
          <p:cNvSpPr>
            <a:spLocks noChangeArrowheads="1"/>
          </p:cNvSpPr>
          <p:nvPr/>
        </p:nvSpPr>
        <p:spPr bwMode="auto">
          <a:xfrm>
            <a:off x="8362950" y="-39688"/>
            <a:ext cx="285750" cy="266701"/>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89" name="Oval 315"/>
          <p:cNvSpPr>
            <a:spLocks noChangeArrowheads="1"/>
          </p:cNvSpPr>
          <p:nvPr/>
        </p:nvSpPr>
        <p:spPr bwMode="auto">
          <a:xfrm flipH="1">
            <a:off x="5314950" y="150813"/>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90" name="Oval 316"/>
          <p:cNvSpPr>
            <a:spLocks noChangeArrowheads="1"/>
          </p:cNvSpPr>
          <p:nvPr/>
        </p:nvSpPr>
        <p:spPr bwMode="auto">
          <a:xfrm flipH="1">
            <a:off x="7296150" y="150813"/>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91" name="Line 317"/>
          <p:cNvSpPr>
            <a:spLocks noChangeShapeType="1"/>
          </p:cNvSpPr>
          <p:nvPr/>
        </p:nvSpPr>
        <p:spPr bwMode="auto">
          <a:xfrm flipV="1">
            <a:off x="5353050" y="55563"/>
            <a:ext cx="1588" cy="1524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2" name="Line 318"/>
          <p:cNvSpPr>
            <a:spLocks noChangeShapeType="1"/>
          </p:cNvSpPr>
          <p:nvPr/>
        </p:nvSpPr>
        <p:spPr bwMode="auto">
          <a:xfrm flipV="1">
            <a:off x="7334250" y="36513"/>
            <a:ext cx="1588" cy="1524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3" name="AutoShape 319"/>
          <p:cNvSpPr>
            <a:spLocks noChangeArrowheads="1"/>
          </p:cNvSpPr>
          <p:nvPr/>
        </p:nvSpPr>
        <p:spPr bwMode="auto">
          <a:xfrm rot="5400000">
            <a:off x="8839200" y="-173037"/>
            <a:ext cx="76200" cy="533400"/>
          </a:xfrm>
          <a:prstGeom prst="can">
            <a:avLst>
              <a:gd name="adj" fmla="val 1250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94" name="AutoShape 320"/>
          <p:cNvSpPr>
            <a:spLocks noChangeArrowheads="1"/>
          </p:cNvSpPr>
          <p:nvPr/>
        </p:nvSpPr>
        <p:spPr bwMode="auto">
          <a:xfrm>
            <a:off x="8458200" y="-534988"/>
            <a:ext cx="76200" cy="546101"/>
          </a:xfrm>
          <a:prstGeom prst="can">
            <a:avLst>
              <a:gd name="adj" fmla="val 1536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95" name="AutoShape 321"/>
          <p:cNvSpPr>
            <a:spLocks noChangeArrowheads="1"/>
          </p:cNvSpPr>
          <p:nvPr/>
        </p:nvSpPr>
        <p:spPr bwMode="auto">
          <a:xfrm>
            <a:off x="3657600" y="-515938"/>
            <a:ext cx="76200" cy="546101"/>
          </a:xfrm>
          <a:prstGeom prst="can">
            <a:avLst>
              <a:gd name="adj" fmla="val 15362"/>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96" name="Line 322"/>
          <p:cNvSpPr>
            <a:spLocks noChangeShapeType="1"/>
          </p:cNvSpPr>
          <p:nvPr/>
        </p:nvSpPr>
        <p:spPr bwMode="auto">
          <a:xfrm>
            <a:off x="3048000" y="55563"/>
            <a:ext cx="1588" cy="7620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7" name="Oval 323"/>
          <p:cNvSpPr>
            <a:spLocks noChangeArrowheads="1"/>
          </p:cNvSpPr>
          <p:nvPr/>
        </p:nvSpPr>
        <p:spPr bwMode="auto">
          <a:xfrm>
            <a:off x="3581400" y="0"/>
            <a:ext cx="76200" cy="76200"/>
          </a:xfrm>
          <a:prstGeom prst="ellipse">
            <a:avLst/>
          </a:prstGeom>
          <a:solidFill>
            <a:srgbClr val="00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sp>
        <p:nvSpPr>
          <p:cNvPr id="10298" name="Oval 324"/>
          <p:cNvSpPr>
            <a:spLocks noChangeArrowheads="1"/>
          </p:cNvSpPr>
          <p:nvPr/>
        </p:nvSpPr>
        <p:spPr bwMode="auto">
          <a:xfrm>
            <a:off x="8458200" y="0"/>
            <a:ext cx="76200" cy="76200"/>
          </a:xfrm>
          <a:prstGeom prst="ellipse">
            <a:avLst/>
          </a:prstGeom>
          <a:solidFill>
            <a:srgbClr val="0066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nvGrpSpPr>
          <p:cNvPr id="4" name="Group 325"/>
          <p:cNvGrpSpPr>
            <a:grpSpLocks/>
          </p:cNvGrpSpPr>
          <p:nvPr/>
        </p:nvGrpSpPr>
        <p:grpSpPr bwMode="auto">
          <a:xfrm rot="-1276877">
            <a:off x="5418138" y="-1495425"/>
            <a:ext cx="3810000" cy="3444875"/>
            <a:chOff x="987" y="954"/>
            <a:chExt cx="2400" cy="2400"/>
          </a:xfrm>
        </p:grpSpPr>
        <p:sp>
          <p:nvSpPr>
            <p:cNvPr id="10331" name="Oval 326"/>
            <p:cNvSpPr>
              <a:spLocks noChangeArrowheads="1"/>
            </p:cNvSpPr>
            <p:nvPr/>
          </p:nvSpPr>
          <p:spPr bwMode="auto">
            <a:xfrm>
              <a:off x="987" y="954"/>
              <a:ext cx="2400" cy="2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nvGrpSpPr>
            <p:cNvPr id="10332" name="Group 327"/>
            <p:cNvGrpSpPr>
              <a:grpSpLocks/>
            </p:cNvGrpSpPr>
            <p:nvPr/>
          </p:nvGrpSpPr>
          <p:grpSpPr bwMode="auto">
            <a:xfrm>
              <a:off x="2190" y="2160"/>
              <a:ext cx="257" cy="905"/>
              <a:chOff x="2190" y="2160"/>
              <a:chExt cx="257" cy="905"/>
            </a:xfrm>
          </p:grpSpPr>
          <p:sp>
            <p:nvSpPr>
              <p:cNvPr id="10333" name="Line 328"/>
              <p:cNvSpPr>
                <a:spLocks noChangeShapeType="1"/>
              </p:cNvSpPr>
              <p:nvPr/>
            </p:nvSpPr>
            <p:spPr bwMode="auto">
              <a:xfrm>
                <a:off x="2194" y="2160"/>
                <a:ext cx="126" cy="8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4" name="Oval 329"/>
              <p:cNvSpPr>
                <a:spLocks noChangeArrowheads="1"/>
              </p:cNvSpPr>
              <p:nvPr/>
            </p:nvSpPr>
            <p:spPr bwMode="auto">
              <a:xfrm>
                <a:off x="2190" y="2764"/>
                <a:ext cx="257" cy="301"/>
              </a:xfrm>
              <a:prstGeom prst="ellipse">
                <a:avLst/>
              </a:prstGeom>
              <a:gradFill rotWithShape="1">
                <a:gsLst>
                  <a:gs pos="0">
                    <a:srgbClr val="CBCBCB"/>
                  </a:gs>
                  <a:gs pos="100000">
                    <a:srgbClr val="80808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grpSp>
      <p:grpSp>
        <p:nvGrpSpPr>
          <p:cNvPr id="6" name="Group 330"/>
          <p:cNvGrpSpPr>
            <a:grpSpLocks/>
          </p:cNvGrpSpPr>
          <p:nvPr/>
        </p:nvGrpSpPr>
        <p:grpSpPr bwMode="auto">
          <a:xfrm>
            <a:off x="2492375" y="-2813050"/>
            <a:ext cx="5943600" cy="5943600"/>
            <a:chOff x="-432" y="-816"/>
            <a:chExt cx="3744" cy="3744"/>
          </a:xfrm>
        </p:grpSpPr>
        <p:sp>
          <p:nvSpPr>
            <p:cNvPr id="10327" name="Oval 331"/>
            <p:cNvSpPr>
              <a:spLocks noChangeArrowheads="1"/>
            </p:cNvSpPr>
            <p:nvPr/>
          </p:nvSpPr>
          <p:spPr bwMode="auto">
            <a:xfrm rot="-1703491">
              <a:off x="-432" y="-816"/>
              <a:ext cx="3744" cy="374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nvGrpSpPr>
            <p:cNvPr id="10328" name="Group 332"/>
            <p:cNvGrpSpPr>
              <a:grpSpLocks/>
            </p:cNvGrpSpPr>
            <p:nvPr/>
          </p:nvGrpSpPr>
          <p:grpSpPr bwMode="auto">
            <a:xfrm>
              <a:off x="1709" y="978"/>
              <a:ext cx="595" cy="1565"/>
              <a:chOff x="1709" y="978"/>
              <a:chExt cx="595" cy="1565"/>
            </a:xfrm>
          </p:grpSpPr>
          <p:sp>
            <p:nvSpPr>
              <p:cNvPr id="10329" name="Line 333"/>
              <p:cNvSpPr>
                <a:spLocks noChangeShapeType="1"/>
              </p:cNvSpPr>
              <p:nvPr/>
            </p:nvSpPr>
            <p:spPr bwMode="auto">
              <a:xfrm rot="-1703491">
                <a:off x="1709" y="978"/>
                <a:ext cx="44" cy="1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0" name="Oval 334"/>
              <p:cNvSpPr>
                <a:spLocks noChangeArrowheads="1"/>
              </p:cNvSpPr>
              <p:nvPr/>
            </p:nvSpPr>
            <p:spPr bwMode="auto">
              <a:xfrm rot="-1703491">
                <a:off x="2016" y="2256"/>
                <a:ext cx="288" cy="287"/>
              </a:xfrm>
              <a:prstGeom prst="ellipse">
                <a:avLst/>
              </a:prstGeom>
              <a:gradFill rotWithShape="1">
                <a:gsLst>
                  <a:gs pos="0">
                    <a:srgbClr val="CBCBCB"/>
                  </a:gs>
                  <a:gs pos="100000">
                    <a:srgbClr val="80808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grpSp>
      <p:grpSp>
        <p:nvGrpSpPr>
          <p:cNvPr id="8" name="Group 335"/>
          <p:cNvGrpSpPr>
            <a:grpSpLocks/>
          </p:cNvGrpSpPr>
          <p:nvPr/>
        </p:nvGrpSpPr>
        <p:grpSpPr bwMode="auto">
          <a:xfrm rot="16256060" flipH="1">
            <a:off x="5830094" y="2051844"/>
            <a:ext cx="1065212" cy="971550"/>
            <a:chOff x="3765" y="1482"/>
            <a:chExt cx="750" cy="556"/>
          </a:xfrm>
        </p:grpSpPr>
        <p:sp>
          <p:nvSpPr>
            <p:cNvPr id="10317" name="Freeform 336"/>
            <p:cNvSpPr>
              <a:spLocks/>
            </p:cNvSpPr>
            <p:nvPr/>
          </p:nvSpPr>
          <p:spPr bwMode="auto">
            <a:xfrm rot="-5668726">
              <a:off x="3813" y="1607"/>
              <a:ext cx="200" cy="232"/>
            </a:xfrm>
            <a:custGeom>
              <a:avLst/>
              <a:gdLst>
                <a:gd name="T0" fmla="*/ 3 w 268"/>
                <a:gd name="T1" fmla="*/ 2 h 334"/>
                <a:gd name="T2" fmla="*/ 0 w 268"/>
                <a:gd name="T3" fmla="*/ 0 h 334"/>
                <a:gd name="T4" fmla="*/ 1 w 268"/>
                <a:gd name="T5" fmla="*/ 1 h 334"/>
                <a:gd name="T6" fmla="*/ 1 w 268"/>
                <a:gd name="T7" fmla="*/ 1 h 334"/>
                <a:gd name="T8" fmla="*/ 1 w 268"/>
                <a:gd name="T9" fmla="*/ 1 h 334"/>
                <a:gd name="T10" fmla="*/ 1 w 268"/>
                <a:gd name="T11" fmla="*/ 1 h 334"/>
                <a:gd name="T12" fmla="*/ 3 w 268"/>
                <a:gd name="T13" fmla="*/ 1 h 334"/>
                <a:gd name="T14" fmla="*/ 3 w 268"/>
                <a:gd name="T15" fmla="*/ 1 h 334"/>
                <a:gd name="T16" fmla="*/ 4 w 268"/>
                <a:gd name="T17" fmla="*/ 1 h 334"/>
                <a:gd name="T18" fmla="*/ 4 w 268"/>
                <a:gd name="T19" fmla="*/ 1 h 334"/>
                <a:gd name="T20" fmla="*/ 4 w 268"/>
                <a:gd name="T21" fmla="*/ 1 h 334"/>
                <a:gd name="T22" fmla="*/ 4 w 268"/>
                <a:gd name="T23" fmla="*/ 1 h 334"/>
                <a:gd name="T24" fmla="*/ 5 w 268"/>
                <a:gd name="T25" fmla="*/ 1 h 334"/>
                <a:gd name="T26" fmla="*/ 5 w 268"/>
                <a:gd name="T27" fmla="*/ 2 h 334"/>
                <a:gd name="T28" fmla="*/ 5 w 268"/>
                <a:gd name="T29" fmla="*/ 2 h 334"/>
                <a:gd name="T30" fmla="*/ 5 w 268"/>
                <a:gd name="T31" fmla="*/ 2 h 334"/>
                <a:gd name="T32" fmla="*/ 5 w 268"/>
                <a:gd name="T33" fmla="*/ 3 h 334"/>
                <a:gd name="T34" fmla="*/ 5 w 268"/>
                <a:gd name="T35" fmla="*/ 3 h 334"/>
                <a:gd name="T36" fmla="*/ 4 w 268"/>
                <a:gd name="T37" fmla="*/ 3 h 334"/>
                <a:gd name="T38" fmla="*/ 3 w 268"/>
                <a:gd name="T39" fmla="*/ 2 h 3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8"/>
                <a:gd name="T61" fmla="*/ 0 h 334"/>
                <a:gd name="T62" fmla="*/ 268 w 268"/>
                <a:gd name="T63" fmla="*/ 334 h 3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8" h="334">
                  <a:moveTo>
                    <a:pt x="136" y="206"/>
                  </a:moveTo>
                  <a:lnTo>
                    <a:pt x="0" y="0"/>
                  </a:lnTo>
                  <a:lnTo>
                    <a:pt x="24" y="5"/>
                  </a:lnTo>
                  <a:lnTo>
                    <a:pt x="48" y="11"/>
                  </a:lnTo>
                  <a:lnTo>
                    <a:pt x="68" y="26"/>
                  </a:lnTo>
                  <a:lnTo>
                    <a:pt x="78" y="36"/>
                  </a:lnTo>
                  <a:lnTo>
                    <a:pt x="116" y="58"/>
                  </a:lnTo>
                  <a:lnTo>
                    <a:pt x="144" y="78"/>
                  </a:lnTo>
                  <a:lnTo>
                    <a:pt x="166" y="96"/>
                  </a:lnTo>
                  <a:lnTo>
                    <a:pt x="188" y="110"/>
                  </a:lnTo>
                  <a:lnTo>
                    <a:pt x="196" y="136"/>
                  </a:lnTo>
                  <a:lnTo>
                    <a:pt x="204" y="160"/>
                  </a:lnTo>
                  <a:lnTo>
                    <a:pt x="216" y="186"/>
                  </a:lnTo>
                  <a:lnTo>
                    <a:pt x="230" y="220"/>
                  </a:lnTo>
                  <a:lnTo>
                    <a:pt x="246" y="244"/>
                  </a:lnTo>
                  <a:lnTo>
                    <a:pt x="256" y="270"/>
                  </a:lnTo>
                  <a:lnTo>
                    <a:pt x="268" y="334"/>
                  </a:lnTo>
                  <a:lnTo>
                    <a:pt x="238" y="330"/>
                  </a:lnTo>
                  <a:lnTo>
                    <a:pt x="204" y="322"/>
                  </a:lnTo>
                  <a:lnTo>
                    <a:pt x="136" y="206"/>
                  </a:lnTo>
                  <a:close/>
                </a:path>
              </a:pathLst>
            </a:custGeom>
            <a:solidFill>
              <a:srgbClr val="FFBFBF"/>
            </a:solidFill>
            <a:ln w="9525">
              <a:solidFill>
                <a:srgbClr val="000000"/>
              </a:solidFill>
              <a:round/>
              <a:headEnd/>
              <a:tailEnd/>
            </a:ln>
          </p:spPr>
          <p:txBody>
            <a:bodyPr/>
            <a:lstStyle/>
            <a:p>
              <a:endParaRPr lang="en-US"/>
            </a:p>
          </p:txBody>
        </p:sp>
        <p:sp>
          <p:nvSpPr>
            <p:cNvPr id="10318" name="Freeform 337"/>
            <p:cNvSpPr>
              <a:spLocks/>
            </p:cNvSpPr>
            <p:nvPr/>
          </p:nvSpPr>
          <p:spPr bwMode="auto">
            <a:xfrm rot="-5668726">
              <a:off x="3848" y="1471"/>
              <a:ext cx="484" cy="650"/>
            </a:xfrm>
            <a:custGeom>
              <a:avLst/>
              <a:gdLst>
                <a:gd name="T0" fmla="*/ 5 w 651"/>
                <a:gd name="T1" fmla="*/ 4 h 934"/>
                <a:gd name="T2" fmla="*/ 4 w 651"/>
                <a:gd name="T3" fmla="*/ 4 h 934"/>
                <a:gd name="T4" fmla="*/ 2 w 651"/>
                <a:gd name="T5" fmla="*/ 4 h 934"/>
                <a:gd name="T6" fmla="*/ 2 w 651"/>
                <a:gd name="T7" fmla="*/ 4 h 934"/>
                <a:gd name="T8" fmla="*/ 1 w 651"/>
                <a:gd name="T9" fmla="*/ 4 h 934"/>
                <a:gd name="T10" fmla="*/ 1 w 651"/>
                <a:gd name="T11" fmla="*/ 4 h 934"/>
                <a:gd name="T12" fmla="*/ 1 w 651"/>
                <a:gd name="T13" fmla="*/ 4 h 934"/>
                <a:gd name="T14" fmla="*/ 1 w 651"/>
                <a:gd name="T15" fmla="*/ 4 h 934"/>
                <a:gd name="T16" fmla="*/ 1 w 651"/>
                <a:gd name="T17" fmla="*/ 5 h 934"/>
                <a:gd name="T18" fmla="*/ 1 w 651"/>
                <a:gd name="T19" fmla="*/ 5 h 934"/>
                <a:gd name="T20" fmla="*/ 2 w 651"/>
                <a:gd name="T21" fmla="*/ 6 h 934"/>
                <a:gd name="T22" fmla="*/ 4 w 651"/>
                <a:gd name="T23" fmla="*/ 6 h 934"/>
                <a:gd name="T24" fmla="*/ 5 w 651"/>
                <a:gd name="T25" fmla="*/ 7 h 934"/>
                <a:gd name="T26" fmla="*/ 7 w 651"/>
                <a:gd name="T27" fmla="*/ 7 h 934"/>
                <a:gd name="T28" fmla="*/ 7 w 651"/>
                <a:gd name="T29" fmla="*/ 8 h 934"/>
                <a:gd name="T30" fmla="*/ 7 w 651"/>
                <a:gd name="T31" fmla="*/ 8 h 934"/>
                <a:gd name="T32" fmla="*/ 8 w 651"/>
                <a:gd name="T33" fmla="*/ 8 h 934"/>
                <a:gd name="T34" fmla="*/ 9 w 651"/>
                <a:gd name="T35" fmla="*/ 8 h 934"/>
                <a:gd name="T36" fmla="*/ 9 w 651"/>
                <a:gd name="T37" fmla="*/ 8 h 934"/>
                <a:gd name="T38" fmla="*/ 10 w 651"/>
                <a:gd name="T39" fmla="*/ 8 h 934"/>
                <a:gd name="T40" fmla="*/ 12 w 651"/>
                <a:gd name="T41" fmla="*/ 7 h 934"/>
                <a:gd name="T42" fmla="*/ 14 w 651"/>
                <a:gd name="T43" fmla="*/ 7 h 934"/>
                <a:gd name="T44" fmla="*/ 13 w 651"/>
                <a:gd name="T45" fmla="*/ 7 h 934"/>
                <a:gd name="T46" fmla="*/ 12 w 651"/>
                <a:gd name="T47" fmla="*/ 7 h 934"/>
                <a:gd name="T48" fmla="*/ 12 w 651"/>
                <a:gd name="T49" fmla="*/ 6 h 934"/>
                <a:gd name="T50" fmla="*/ 12 w 651"/>
                <a:gd name="T51" fmla="*/ 6 h 934"/>
                <a:gd name="T52" fmla="*/ 12 w 651"/>
                <a:gd name="T53" fmla="*/ 4 h 934"/>
                <a:gd name="T54" fmla="*/ 12 w 651"/>
                <a:gd name="T55" fmla="*/ 4 h 934"/>
                <a:gd name="T56" fmla="*/ 12 w 651"/>
                <a:gd name="T57" fmla="*/ 3 h 934"/>
                <a:gd name="T58" fmla="*/ 12 w 651"/>
                <a:gd name="T59" fmla="*/ 3 h 934"/>
                <a:gd name="T60" fmla="*/ 12 w 651"/>
                <a:gd name="T61" fmla="*/ 3 h 934"/>
                <a:gd name="T62" fmla="*/ 12 w 651"/>
                <a:gd name="T63" fmla="*/ 3 h 934"/>
                <a:gd name="T64" fmla="*/ 10 w 651"/>
                <a:gd name="T65" fmla="*/ 3 h 934"/>
                <a:gd name="T66" fmla="*/ 10 w 651"/>
                <a:gd name="T67" fmla="*/ 2 h 934"/>
                <a:gd name="T68" fmla="*/ 9 w 651"/>
                <a:gd name="T69" fmla="*/ 2 h 934"/>
                <a:gd name="T70" fmla="*/ 8 w 651"/>
                <a:gd name="T71" fmla="*/ 1 h 934"/>
                <a:gd name="T72" fmla="*/ 7 w 651"/>
                <a:gd name="T73" fmla="*/ 1 h 934"/>
                <a:gd name="T74" fmla="*/ 7 w 651"/>
                <a:gd name="T75" fmla="*/ 1 h 934"/>
                <a:gd name="T76" fmla="*/ 7 w 651"/>
                <a:gd name="T77" fmla="*/ 1 h 934"/>
                <a:gd name="T78" fmla="*/ 6 w 651"/>
                <a:gd name="T79" fmla="*/ 1 h 934"/>
                <a:gd name="T80" fmla="*/ 5 w 651"/>
                <a:gd name="T81" fmla="*/ 1 h 934"/>
                <a:gd name="T82" fmla="*/ 5 w 651"/>
                <a:gd name="T83" fmla="*/ 1 h 934"/>
                <a:gd name="T84" fmla="*/ 5 w 651"/>
                <a:gd name="T85" fmla="*/ 1 h 934"/>
                <a:gd name="T86" fmla="*/ 6 w 651"/>
                <a:gd name="T87" fmla="*/ 1 h 934"/>
                <a:gd name="T88" fmla="*/ 7 w 651"/>
                <a:gd name="T89" fmla="*/ 2 h 934"/>
                <a:gd name="T90" fmla="*/ 7 w 651"/>
                <a:gd name="T91" fmla="*/ 2 h 934"/>
                <a:gd name="T92" fmla="*/ 7 w 651"/>
                <a:gd name="T93" fmla="*/ 3 h 934"/>
                <a:gd name="T94" fmla="*/ 7 w 651"/>
                <a:gd name="T95" fmla="*/ 3 h 934"/>
                <a:gd name="T96" fmla="*/ 7 w 651"/>
                <a:gd name="T97" fmla="*/ 4 h 934"/>
                <a:gd name="T98" fmla="*/ 5 w 651"/>
                <a:gd name="T99" fmla="*/ 4 h 9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934"/>
                <a:gd name="T152" fmla="*/ 651 w 651"/>
                <a:gd name="T153" fmla="*/ 934 h 9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934">
                  <a:moveTo>
                    <a:pt x="254" y="496"/>
                  </a:moveTo>
                  <a:lnTo>
                    <a:pt x="232" y="508"/>
                  </a:lnTo>
                  <a:lnTo>
                    <a:pt x="212" y="514"/>
                  </a:lnTo>
                  <a:lnTo>
                    <a:pt x="182" y="512"/>
                  </a:lnTo>
                  <a:lnTo>
                    <a:pt x="150" y="504"/>
                  </a:lnTo>
                  <a:lnTo>
                    <a:pt x="110" y="482"/>
                  </a:lnTo>
                  <a:lnTo>
                    <a:pt x="102" y="452"/>
                  </a:lnTo>
                  <a:lnTo>
                    <a:pt x="92" y="440"/>
                  </a:lnTo>
                  <a:lnTo>
                    <a:pt x="74" y="430"/>
                  </a:lnTo>
                  <a:lnTo>
                    <a:pt x="52" y="412"/>
                  </a:lnTo>
                  <a:lnTo>
                    <a:pt x="32" y="406"/>
                  </a:lnTo>
                  <a:lnTo>
                    <a:pt x="10" y="410"/>
                  </a:lnTo>
                  <a:lnTo>
                    <a:pt x="0" y="418"/>
                  </a:lnTo>
                  <a:lnTo>
                    <a:pt x="10" y="440"/>
                  </a:lnTo>
                  <a:lnTo>
                    <a:pt x="18" y="464"/>
                  </a:lnTo>
                  <a:lnTo>
                    <a:pt x="24" y="484"/>
                  </a:lnTo>
                  <a:lnTo>
                    <a:pt x="34" y="504"/>
                  </a:lnTo>
                  <a:lnTo>
                    <a:pt x="44" y="534"/>
                  </a:lnTo>
                  <a:lnTo>
                    <a:pt x="54" y="550"/>
                  </a:lnTo>
                  <a:lnTo>
                    <a:pt x="74" y="580"/>
                  </a:lnTo>
                  <a:lnTo>
                    <a:pt x="102" y="604"/>
                  </a:lnTo>
                  <a:lnTo>
                    <a:pt x="116" y="628"/>
                  </a:lnTo>
                  <a:lnTo>
                    <a:pt x="150" y="666"/>
                  </a:lnTo>
                  <a:lnTo>
                    <a:pt x="182" y="696"/>
                  </a:lnTo>
                  <a:lnTo>
                    <a:pt x="206" y="719"/>
                  </a:lnTo>
                  <a:lnTo>
                    <a:pt x="242" y="756"/>
                  </a:lnTo>
                  <a:lnTo>
                    <a:pt x="286" y="796"/>
                  </a:lnTo>
                  <a:lnTo>
                    <a:pt x="306" y="816"/>
                  </a:lnTo>
                  <a:lnTo>
                    <a:pt x="328" y="829"/>
                  </a:lnTo>
                  <a:lnTo>
                    <a:pt x="340" y="856"/>
                  </a:lnTo>
                  <a:lnTo>
                    <a:pt x="348" y="875"/>
                  </a:lnTo>
                  <a:lnTo>
                    <a:pt x="354" y="893"/>
                  </a:lnTo>
                  <a:lnTo>
                    <a:pt x="365" y="909"/>
                  </a:lnTo>
                  <a:lnTo>
                    <a:pt x="380" y="925"/>
                  </a:lnTo>
                  <a:lnTo>
                    <a:pt x="389" y="934"/>
                  </a:lnTo>
                  <a:lnTo>
                    <a:pt x="403" y="921"/>
                  </a:lnTo>
                  <a:lnTo>
                    <a:pt x="416" y="909"/>
                  </a:lnTo>
                  <a:lnTo>
                    <a:pt x="444" y="889"/>
                  </a:lnTo>
                  <a:lnTo>
                    <a:pt x="483" y="864"/>
                  </a:lnTo>
                  <a:lnTo>
                    <a:pt x="508" y="850"/>
                  </a:lnTo>
                  <a:lnTo>
                    <a:pt x="538" y="833"/>
                  </a:lnTo>
                  <a:lnTo>
                    <a:pt x="573" y="821"/>
                  </a:lnTo>
                  <a:lnTo>
                    <a:pt x="603" y="814"/>
                  </a:lnTo>
                  <a:lnTo>
                    <a:pt x="630" y="816"/>
                  </a:lnTo>
                  <a:lnTo>
                    <a:pt x="651" y="820"/>
                  </a:lnTo>
                  <a:lnTo>
                    <a:pt x="619" y="785"/>
                  </a:lnTo>
                  <a:lnTo>
                    <a:pt x="609" y="772"/>
                  </a:lnTo>
                  <a:lnTo>
                    <a:pt x="590" y="757"/>
                  </a:lnTo>
                  <a:lnTo>
                    <a:pt x="581" y="745"/>
                  </a:lnTo>
                  <a:lnTo>
                    <a:pt x="577" y="735"/>
                  </a:lnTo>
                  <a:lnTo>
                    <a:pt x="580" y="709"/>
                  </a:lnTo>
                  <a:lnTo>
                    <a:pt x="587" y="630"/>
                  </a:lnTo>
                  <a:lnTo>
                    <a:pt x="577" y="541"/>
                  </a:lnTo>
                  <a:lnTo>
                    <a:pt x="577" y="484"/>
                  </a:lnTo>
                  <a:lnTo>
                    <a:pt x="580" y="456"/>
                  </a:lnTo>
                  <a:lnTo>
                    <a:pt x="580" y="428"/>
                  </a:lnTo>
                  <a:lnTo>
                    <a:pt x="582" y="410"/>
                  </a:lnTo>
                  <a:lnTo>
                    <a:pt x="580" y="395"/>
                  </a:lnTo>
                  <a:lnTo>
                    <a:pt x="584" y="382"/>
                  </a:lnTo>
                  <a:lnTo>
                    <a:pt x="580" y="384"/>
                  </a:lnTo>
                  <a:lnTo>
                    <a:pt x="580" y="376"/>
                  </a:lnTo>
                  <a:lnTo>
                    <a:pt x="572" y="336"/>
                  </a:lnTo>
                  <a:lnTo>
                    <a:pt x="556" y="330"/>
                  </a:lnTo>
                  <a:lnTo>
                    <a:pt x="542" y="338"/>
                  </a:lnTo>
                  <a:lnTo>
                    <a:pt x="522" y="312"/>
                  </a:lnTo>
                  <a:lnTo>
                    <a:pt x="494" y="324"/>
                  </a:lnTo>
                  <a:lnTo>
                    <a:pt x="474" y="288"/>
                  </a:lnTo>
                  <a:lnTo>
                    <a:pt x="458" y="266"/>
                  </a:lnTo>
                  <a:lnTo>
                    <a:pt x="444" y="234"/>
                  </a:lnTo>
                  <a:lnTo>
                    <a:pt x="430" y="206"/>
                  </a:lnTo>
                  <a:lnTo>
                    <a:pt x="412" y="170"/>
                  </a:lnTo>
                  <a:lnTo>
                    <a:pt x="388" y="136"/>
                  </a:lnTo>
                  <a:lnTo>
                    <a:pt x="370" y="122"/>
                  </a:lnTo>
                  <a:lnTo>
                    <a:pt x="356" y="106"/>
                  </a:lnTo>
                  <a:lnTo>
                    <a:pt x="344" y="94"/>
                  </a:lnTo>
                  <a:lnTo>
                    <a:pt x="334" y="84"/>
                  </a:lnTo>
                  <a:lnTo>
                    <a:pt x="322" y="72"/>
                  </a:lnTo>
                  <a:lnTo>
                    <a:pt x="310" y="58"/>
                  </a:lnTo>
                  <a:lnTo>
                    <a:pt x="298" y="48"/>
                  </a:lnTo>
                  <a:lnTo>
                    <a:pt x="286" y="40"/>
                  </a:lnTo>
                  <a:lnTo>
                    <a:pt x="274" y="24"/>
                  </a:lnTo>
                  <a:lnTo>
                    <a:pt x="260" y="14"/>
                  </a:lnTo>
                  <a:lnTo>
                    <a:pt x="244" y="0"/>
                  </a:lnTo>
                  <a:lnTo>
                    <a:pt x="232" y="20"/>
                  </a:lnTo>
                  <a:lnTo>
                    <a:pt x="232" y="46"/>
                  </a:lnTo>
                  <a:lnTo>
                    <a:pt x="240" y="86"/>
                  </a:lnTo>
                  <a:lnTo>
                    <a:pt x="268" y="126"/>
                  </a:lnTo>
                  <a:lnTo>
                    <a:pt x="288" y="152"/>
                  </a:lnTo>
                  <a:lnTo>
                    <a:pt x="304" y="180"/>
                  </a:lnTo>
                  <a:lnTo>
                    <a:pt x="320" y="204"/>
                  </a:lnTo>
                  <a:lnTo>
                    <a:pt x="330" y="238"/>
                  </a:lnTo>
                  <a:lnTo>
                    <a:pt x="338" y="276"/>
                  </a:lnTo>
                  <a:lnTo>
                    <a:pt x="362" y="320"/>
                  </a:lnTo>
                  <a:lnTo>
                    <a:pt x="368" y="354"/>
                  </a:lnTo>
                  <a:lnTo>
                    <a:pt x="358" y="378"/>
                  </a:lnTo>
                  <a:lnTo>
                    <a:pt x="346" y="404"/>
                  </a:lnTo>
                  <a:lnTo>
                    <a:pt x="322" y="442"/>
                  </a:lnTo>
                  <a:lnTo>
                    <a:pt x="306" y="462"/>
                  </a:lnTo>
                  <a:lnTo>
                    <a:pt x="283" y="478"/>
                  </a:lnTo>
                  <a:lnTo>
                    <a:pt x="254" y="496"/>
                  </a:lnTo>
                  <a:close/>
                </a:path>
              </a:pathLst>
            </a:custGeom>
            <a:solidFill>
              <a:srgbClr val="FFBFBF"/>
            </a:solidFill>
            <a:ln w="9525">
              <a:solidFill>
                <a:srgbClr val="000000"/>
              </a:solidFill>
              <a:round/>
              <a:headEnd/>
              <a:tailEnd/>
            </a:ln>
          </p:spPr>
          <p:txBody>
            <a:bodyPr/>
            <a:lstStyle/>
            <a:p>
              <a:endParaRPr lang="en-US"/>
            </a:p>
          </p:txBody>
        </p:sp>
        <p:sp>
          <p:nvSpPr>
            <p:cNvPr id="10319" name="Freeform 338"/>
            <p:cNvSpPr>
              <a:spLocks/>
            </p:cNvSpPr>
            <p:nvPr/>
          </p:nvSpPr>
          <p:spPr bwMode="auto">
            <a:xfrm rot="-5668726">
              <a:off x="4047" y="1600"/>
              <a:ext cx="5" cy="79"/>
            </a:xfrm>
            <a:custGeom>
              <a:avLst/>
              <a:gdLst>
                <a:gd name="T0" fmla="*/ 0 w 20"/>
                <a:gd name="T1" fmla="*/ 0 h 336"/>
                <a:gd name="T2" fmla="*/ 0 w 20"/>
                <a:gd name="T3" fmla="*/ 0 h 336"/>
                <a:gd name="T4" fmla="*/ 0 w 20"/>
                <a:gd name="T5" fmla="*/ 0 h 336"/>
                <a:gd name="T6" fmla="*/ 0 w 20"/>
                <a:gd name="T7" fmla="*/ 0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0" name="Freeform 339"/>
            <p:cNvSpPr>
              <a:spLocks/>
            </p:cNvSpPr>
            <p:nvPr/>
          </p:nvSpPr>
          <p:spPr bwMode="auto">
            <a:xfrm rot="-5668726">
              <a:off x="4081" y="1994"/>
              <a:ext cx="18" cy="39"/>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0 h 169"/>
                <a:gd name="T12" fmla="*/ 0 w 70"/>
                <a:gd name="T13" fmla="*/ 0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1" name="Freeform 340"/>
            <p:cNvSpPr>
              <a:spLocks/>
            </p:cNvSpPr>
            <p:nvPr/>
          </p:nvSpPr>
          <p:spPr bwMode="auto">
            <a:xfrm rot="-2506963">
              <a:off x="3899" y="1791"/>
              <a:ext cx="11" cy="23"/>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322" name="Group 341"/>
            <p:cNvGrpSpPr>
              <a:grpSpLocks/>
            </p:cNvGrpSpPr>
            <p:nvPr/>
          </p:nvGrpSpPr>
          <p:grpSpPr bwMode="auto">
            <a:xfrm rot="8522798">
              <a:off x="4299" y="1482"/>
              <a:ext cx="216" cy="258"/>
              <a:chOff x="2457" y="2549"/>
              <a:chExt cx="557" cy="547"/>
            </a:xfrm>
          </p:grpSpPr>
          <p:sp>
            <p:nvSpPr>
              <p:cNvPr id="10325" name="Freeform 342"/>
              <p:cNvSpPr>
                <a:spLocks/>
              </p:cNvSpPr>
              <p:nvPr/>
            </p:nvSpPr>
            <p:spPr bwMode="auto">
              <a:xfrm>
                <a:off x="2457" y="2549"/>
                <a:ext cx="557" cy="547"/>
              </a:xfrm>
              <a:custGeom>
                <a:avLst/>
                <a:gdLst>
                  <a:gd name="T0" fmla="*/ 1 w 1112"/>
                  <a:gd name="T1" fmla="*/ 1 h 1094"/>
                  <a:gd name="T2" fmla="*/ 1 w 1112"/>
                  <a:gd name="T3" fmla="*/ 1 h 1094"/>
                  <a:gd name="T4" fmla="*/ 1 w 1112"/>
                  <a:gd name="T5" fmla="*/ 1 h 1094"/>
                  <a:gd name="T6" fmla="*/ 1 w 1112"/>
                  <a:gd name="T7" fmla="*/ 1 h 1094"/>
                  <a:gd name="T8" fmla="*/ 1 w 1112"/>
                  <a:gd name="T9" fmla="*/ 1 h 1094"/>
                  <a:gd name="T10" fmla="*/ 1 w 1112"/>
                  <a:gd name="T11" fmla="*/ 1 h 1094"/>
                  <a:gd name="T12" fmla="*/ 1 w 1112"/>
                  <a:gd name="T13" fmla="*/ 1 h 1094"/>
                  <a:gd name="T14" fmla="*/ 1 w 1112"/>
                  <a:gd name="T15" fmla="*/ 1 h 1094"/>
                  <a:gd name="T16" fmla="*/ 1 w 1112"/>
                  <a:gd name="T17" fmla="*/ 1 h 1094"/>
                  <a:gd name="T18" fmla="*/ 1 w 1112"/>
                  <a:gd name="T19" fmla="*/ 1 h 1094"/>
                  <a:gd name="T20" fmla="*/ 1 w 1112"/>
                  <a:gd name="T21" fmla="*/ 1 h 1094"/>
                  <a:gd name="T22" fmla="*/ 1 w 1112"/>
                  <a:gd name="T23" fmla="*/ 1 h 1094"/>
                  <a:gd name="T24" fmla="*/ 1 w 1112"/>
                  <a:gd name="T25" fmla="*/ 1 h 1094"/>
                  <a:gd name="T26" fmla="*/ 0 w 1112"/>
                  <a:gd name="T27" fmla="*/ 0 h 1094"/>
                  <a:gd name="T28" fmla="*/ 1 w 1112"/>
                  <a:gd name="T29" fmla="*/ 1 h 1094"/>
                  <a:gd name="T30" fmla="*/ 1 w 1112"/>
                  <a:gd name="T31" fmla="*/ 1 h 1094"/>
                  <a:gd name="T32" fmla="*/ 1 w 1112"/>
                  <a:gd name="T33" fmla="*/ 1 h 1094"/>
                  <a:gd name="T34" fmla="*/ 1 w 1112"/>
                  <a:gd name="T35" fmla="*/ 1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10326" name="Oval 343"/>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sp>
          <p:nvSpPr>
            <p:cNvPr id="10323" name="Freeform 344"/>
            <p:cNvSpPr>
              <a:spLocks/>
            </p:cNvSpPr>
            <p:nvPr/>
          </p:nvSpPr>
          <p:spPr bwMode="auto">
            <a:xfrm rot="-5668726">
              <a:off x="3851" y="1632"/>
              <a:ext cx="101" cy="153"/>
            </a:xfrm>
            <a:custGeom>
              <a:avLst/>
              <a:gdLst>
                <a:gd name="T0" fmla="*/ 0 w 136"/>
                <a:gd name="T1" fmla="*/ 0 h 220"/>
                <a:gd name="T2" fmla="*/ 1 w 136"/>
                <a:gd name="T3" fmla="*/ 1 h 220"/>
                <a:gd name="T4" fmla="*/ 2 w 136"/>
                <a:gd name="T5" fmla="*/ 1 h 220"/>
                <a:gd name="T6" fmla="*/ 2 w 136"/>
                <a:gd name="T7" fmla="*/ 1 h 220"/>
                <a:gd name="T8" fmla="*/ 3 w 136"/>
                <a:gd name="T9" fmla="*/ 2 h 220"/>
                <a:gd name="T10" fmla="*/ 0 60000 65536"/>
                <a:gd name="T11" fmla="*/ 0 60000 65536"/>
                <a:gd name="T12" fmla="*/ 0 60000 65536"/>
                <a:gd name="T13" fmla="*/ 0 60000 65536"/>
                <a:gd name="T14" fmla="*/ 0 60000 65536"/>
                <a:gd name="T15" fmla="*/ 0 w 136"/>
                <a:gd name="T16" fmla="*/ 0 h 220"/>
                <a:gd name="T17" fmla="*/ 136 w 136"/>
                <a:gd name="T18" fmla="*/ 220 h 220"/>
              </a:gdLst>
              <a:ahLst/>
              <a:cxnLst>
                <a:cxn ang="T10">
                  <a:pos x="T0" y="T1"/>
                </a:cxn>
                <a:cxn ang="T11">
                  <a:pos x="T2" y="T3"/>
                </a:cxn>
                <a:cxn ang="T12">
                  <a:pos x="T4" y="T5"/>
                </a:cxn>
                <a:cxn ang="T13">
                  <a:pos x="T6" y="T7"/>
                </a:cxn>
                <a:cxn ang="T14">
                  <a:pos x="T8" y="T9"/>
                </a:cxn>
              </a:cxnLst>
              <a:rect l="T15" t="T16" r="T17" b="T18"/>
              <a:pathLst>
                <a:path w="136" h="220">
                  <a:moveTo>
                    <a:pt x="0" y="0"/>
                  </a:moveTo>
                  <a:cubicBezTo>
                    <a:pt x="11" y="11"/>
                    <a:pt x="48" y="43"/>
                    <a:pt x="64" y="68"/>
                  </a:cubicBezTo>
                  <a:cubicBezTo>
                    <a:pt x="80" y="93"/>
                    <a:pt x="88" y="131"/>
                    <a:pt x="96" y="150"/>
                  </a:cubicBezTo>
                  <a:cubicBezTo>
                    <a:pt x="104" y="169"/>
                    <a:pt x="105" y="168"/>
                    <a:pt x="112" y="180"/>
                  </a:cubicBezTo>
                  <a:cubicBezTo>
                    <a:pt x="119" y="192"/>
                    <a:pt x="131" y="212"/>
                    <a:pt x="136" y="2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4" name="Freeform 345"/>
            <p:cNvSpPr>
              <a:spLocks/>
            </p:cNvSpPr>
            <p:nvPr/>
          </p:nvSpPr>
          <p:spPr bwMode="auto">
            <a:xfrm rot="-5668726">
              <a:off x="3770" y="1854"/>
              <a:ext cx="40" cy="24"/>
            </a:xfrm>
            <a:custGeom>
              <a:avLst/>
              <a:gdLst>
                <a:gd name="T0" fmla="*/ 0 w 54"/>
                <a:gd name="T1" fmla="*/ 0 h 34"/>
                <a:gd name="T2" fmla="*/ 1 w 54"/>
                <a:gd name="T3" fmla="*/ 1 h 34"/>
                <a:gd name="T4" fmla="*/ 1 w 54"/>
                <a:gd name="T5" fmla="*/ 1 h 34"/>
                <a:gd name="T6" fmla="*/ 0 60000 65536"/>
                <a:gd name="T7" fmla="*/ 0 60000 65536"/>
                <a:gd name="T8" fmla="*/ 0 60000 65536"/>
                <a:gd name="T9" fmla="*/ 0 w 54"/>
                <a:gd name="T10" fmla="*/ 0 h 34"/>
                <a:gd name="T11" fmla="*/ 54 w 54"/>
                <a:gd name="T12" fmla="*/ 34 h 34"/>
              </a:gdLst>
              <a:ahLst/>
              <a:cxnLst>
                <a:cxn ang="T6">
                  <a:pos x="T0" y="T1"/>
                </a:cxn>
                <a:cxn ang="T7">
                  <a:pos x="T2" y="T3"/>
                </a:cxn>
                <a:cxn ang="T8">
                  <a:pos x="T4" y="T5"/>
                </a:cxn>
              </a:cxnLst>
              <a:rect l="T9" t="T10" r="T11" b="T12"/>
              <a:pathLst>
                <a:path w="54" h="34">
                  <a:moveTo>
                    <a:pt x="0" y="0"/>
                  </a:moveTo>
                  <a:cubicBezTo>
                    <a:pt x="5" y="5"/>
                    <a:pt x="21" y="24"/>
                    <a:pt x="30" y="29"/>
                  </a:cubicBezTo>
                  <a:cubicBezTo>
                    <a:pt x="39" y="34"/>
                    <a:pt x="46" y="33"/>
                    <a:pt x="54" y="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 name="Group 346"/>
          <p:cNvGrpSpPr>
            <a:grpSpLocks/>
          </p:cNvGrpSpPr>
          <p:nvPr/>
        </p:nvGrpSpPr>
        <p:grpSpPr bwMode="auto">
          <a:xfrm rot="3841857">
            <a:off x="7649369" y="880269"/>
            <a:ext cx="1065212" cy="882650"/>
            <a:chOff x="3765" y="1482"/>
            <a:chExt cx="750" cy="556"/>
          </a:xfrm>
        </p:grpSpPr>
        <p:sp>
          <p:nvSpPr>
            <p:cNvPr id="10307" name="Freeform 347"/>
            <p:cNvSpPr>
              <a:spLocks/>
            </p:cNvSpPr>
            <p:nvPr/>
          </p:nvSpPr>
          <p:spPr bwMode="auto">
            <a:xfrm rot="-5668726">
              <a:off x="3813" y="1607"/>
              <a:ext cx="200" cy="232"/>
            </a:xfrm>
            <a:custGeom>
              <a:avLst/>
              <a:gdLst>
                <a:gd name="T0" fmla="*/ 3 w 268"/>
                <a:gd name="T1" fmla="*/ 2 h 334"/>
                <a:gd name="T2" fmla="*/ 0 w 268"/>
                <a:gd name="T3" fmla="*/ 0 h 334"/>
                <a:gd name="T4" fmla="*/ 1 w 268"/>
                <a:gd name="T5" fmla="*/ 1 h 334"/>
                <a:gd name="T6" fmla="*/ 1 w 268"/>
                <a:gd name="T7" fmla="*/ 1 h 334"/>
                <a:gd name="T8" fmla="*/ 1 w 268"/>
                <a:gd name="T9" fmla="*/ 1 h 334"/>
                <a:gd name="T10" fmla="*/ 1 w 268"/>
                <a:gd name="T11" fmla="*/ 1 h 334"/>
                <a:gd name="T12" fmla="*/ 3 w 268"/>
                <a:gd name="T13" fmla="*/ 1 h 334"/>
                <a:gd name="T14" fmla="*/ 3 w 268"/>
                <a:gd name="T15" fmla="*/ 1 h 334"/>
                <a:gd name="T16" fmla="*/ 4 w 268"/>
                <a:gd name="T17" fmla="*/ 1 h 334"/>
                <a:gd name="T18" fmla="*/ 4 w 268"/>
                <a:gd name="T19" fmla="*/ 1 h 334"/>
                <a:gd name="T20" fmla="*/ 4 w 268"/>
                <a:gd name="T21" fmla="*/ 1 h 334"/>
                <a:gd name="T22" fmla="*/ 4 w 268"/>
                <a:gd name="T23" fmla="*/ 1 h 334"/>
                <a:gd name="T24" fmla="*/ 5 w 268"/>
                <a:gd name="T25" fmla="*/ 1 h 334"/>
                <a:gd name="T26" fmla="*/ 5 w 268"/>
                <a:gd name="T27" fmla="*/ 2 h 334"/>
                <a:gd name="T28" fmla="*/ 5 w 268"/>
                <a:gd name="T29" fmla="*/ 2 h 334"/>
                <a:gd name="T30" fmla="*/ 5 w 268"/>
                <a:gd name="T31" fmla="*/ 2 h 334"/>
                <a:gd name="T32" fmla="*/ 5 w 268"/>
                <a:gd name="T33" fmla="*/ 3 h 334"/>
                <a:gd name="T34" fmla="*/ 5 w 268"/>
                <a:gd name="T35" fmla="*/ 3 h 334"/>
                <a:gd name="T36" fmla="*/ 4 w 268"/>
                <a:gd name="T37" fmla="*/ 3 h 334"/>
                <a:gd name="T38" fmla="*/ 3 w 268"/>
                <a:gd name="T39" fmla="*/ 2 h 3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8"/>
                <a:gd name="T61" fmla="*/ 0 h 334"/>
                <a:gd name="T62" fmla="*/ 268 w 268"/>
                <a:gd name="T63" fmla="*/ 334 h 3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8" h="334">
                  <a:moveTo>
                    <a:pt x="136" y="206"/>
                  </a:moveTo>
                  <a:lnTo>
                    <a:pt x="0" y="0"/>
                  </a:lnTo>
                  <a:lnTo>
                    <a:pt x="24" y="5"/>
                  </a:lnTo>
                  <a:lnTo>
                    <a:pt x="48" y="11"/>
                  </a:lnTo>
                  <a:lnTo>
                    <a:pt x="68" y="26"/>
                  </a:lnTo>
                  <a:lnTo>
                    <a:pt x="78" y="36"/>
                  </a:lnTo>
                  <a:lnTo>
                    <a:pt x="116" y="58"/>
                  </a:lnTo>
                  <a:lnTo>
                    <a:pt x="144" y="78"/>
                  </a:lnTo>
                  <a:lnTo>
                    <a:pt x="166" y="96"/>
                  </a:lnTo>
                  <a:lnTo>
                    <a:pt x="188" y="110"/>
                  </a:lnTo>
                  <a:lnTo>
                    <a:pt x="196" y="136"/>
                  </a:lnTo>
                  <a:lnTo>
                    <a:pt x="204" y="160"/>
                  </a:lnTo>
                  <a:lnTo>
                    <a:pt x="216" y="186"/>
                  </a:lnTo>
                  <a:lnTo>
                    <a:pt x="230" y="220"/>
                  </a:lnTo>
                  <a:lnTo>
                    <a:pt x="246" y="244"/>
                  </a:lnTo>
                  <a:lnTo>
                    <a:pt x="256" y="270"/>
                  </a:lnTo>
                  <a:lnTo>
                    <a:pt x="268" y="334"/>
                  </a:lnTo>
                  <a:lnTo>
                    <a:pt x="238" y="330"/>
                  </a:lnTo>
                  <a:lnTo>
                    <a:pt x="204" y="322"/>
                  </a:lnTo>
                  <a:lnTo>
                    <a:pt x="136" y="206"/>
                  </a:lnTo>
                  <a:close/>
                </a:path>
              </a:pathLst>
            </a:custGeom>
            <a:solidFill>
              <a:srgbClr val="FFBFBF"/>
            </a:solidFill>
            <a:ln w="9525">
              <a:solidFill>
                <a:srgbClr val="000000"/>
              </a:solidFill>
              <a:round/>
              <a:headEnd/>
              <a:tailEnd/>
            </a:ln>
          </p:spPr>
          <p:txBody>
            <a:bodyPr/>
            <a:lstStyle/>
            <a:p>
              <a:endParaRPr lang="en-US"/>
            </a:p>
          </p:txBody>
        </p:sp>
        <p:sp>
          <p:nvSpPr>
            <p:cNvPr id="10308" name="Freeform 348"/>
            <p:cNvSpPr>
              <a:spLocks/>
            </p:cNvSpPr>
            <p:nvPr/>
          </p:nvSpPr>
          <p:spPr bwMode="auto">
            <a:xfrm rot="-5668726">
              <a:off x="3848" y="1471"/>
              <a:ext cx="484" cy="650"/>
            </a:xfrm>
            <a:custGeom>
              <a:avLst/>
              <a:gdLst>
                <a:gd name="T0" fmla="*/ 5 w 651"/>
                <a:gd name="T1" fmla="*/ 4 h 934"/>
                <a:gd name="T2" fmla="*/ 4 w 651"/>
                <a:gd name="T3" fmla="*/ 4 h 934"/>
                <a:gd name="T4" fmla="*/ 2 w 651"/>
                <a:gd name="T5" fmla="*/ 4 h 934"/>
                <a:gd name="T6" fmla="*/ 2 w 651"/>
                <a:gd name="T7" fmla="*/ 4 h 934"/>
                <a:gd name="T8" fmla="*/ 1 w 651"/>
                <a:gd name="T9" fmla="*/ 4 h 934"/>
                <a:gd name="T10" fmla="*/ 1 w 651"/>
                <a:gd name="T11" fmla="*/ 4 h 934"/>
                <a:gd name="T12" fmla="*/ 1 w 651"/>
                <a:gd name="T13" fmla="*/ 4 h 934"/>
                <a:gd name="T14" fmla="*/ 1 w 651"/>
                <a:gd name="T15" fmla="*/ 4 h 934"/>
                <a:gd name="T16" fmla="*/ 1 w 651"/>
                <a:gd name="T17" fmla="*/ 5 h 934"/>
                <a:gd name="T18" fmla="*/ 1 w 651"/>
                <a:gd name="T19" fmla="*/ 5 h 934"/>
                <a:gd name="T20" fmla="*/ 2 w 651"/>
                <a:gd name="T21" fmla="*/ 6 h 934"/>
                <a:gd name="T22" fmla="*/ 4 w 651"/>
                <a:gd name="T23" fmla="*/ 6 h 934"/>
                <a:gd name="T24" fmla="*/ 5 w 651"/>
                <a:gd name="T25" fmla="*/ 7 h 934"/>
                <a:gd name="T26" fmla="*/ 7 w 651"/>
                <a:gd name="T27" fmla="*/ 7 h 934"/>
                <a:gd name="T28" fmla="*/ 7 w 651"/>
                <a:gd name="T29" fmla="*/ 8 h 934"/>
                <a:gd name="T30" fmla="*/ 7 w 651"/>
                <a:gd name="T31" fmla="*/ 8 h 934"/>
                <a:gd name="T32" fmla="*/ 8 w 651"/>
                <a:gd name="T33" fmla="*/ 8 h 934"/>
                <a:gd name="T34" fmla="*/ 9 w 651"/>
                <a:gd name="T35" fmla="*/ 8 h 934"/>
                <a:gd name="T36" fmla="*/ 9 w 651"/>
                <a:gd name="T37" fmla="*/ 8 h 934"/>
                <a:gd name="T38" fmla="*/ 10 w 651"/>
                <a:gd name="T39" fmla="*/ 8 h 934"/>
                <a:gd name="T40" fmla="*/ 12 w 651"/>
                <a:gd name="T41" fmla="*/ 7 h 934"/>
                <a:gd name="T42" fmla="*/ 14 w 651"/>
                <a:gd name="T43" fmla="*/ 7 h 934"/>
                <a:gd name="T44" fmla="*/ 13 w 651"/>
                <a:gd name="T45" fmla="*/ 7 h 934"/>
                <a:gd name="T46" fmla="*/ 12 w 651"/>
                <a:gd name="T47" fmla="*/ 7 h 934"/>
                <a:gd name="T48" fmla="*/ 12 w 651"/>
                <a:gd name="T49" fmla="*/ 6 h 934"/>
                <a:gd name="T50" fmla="*/ 12 w 651"/>
                <a:gd name="T51" fmla="*/ 6 h 934"/>
                <a:gd name="T52" fmla="*/ 12 w 651"/>
                <a:gd name="T53" fmla="*/ 4 h 934"/>
                <a:gd name="T54" fmla="*/ 12 w 651"/>
                <a:gd name="T55" fmla="*/ 4 h 934"/>
                <a:gd name="T56" fmla="*/ 12 w 651"/>
                <a:gd name="T57" fmla="*/ 3 h 934"/>
                <a:gd name="T58" fmla="*/ 12 w 651"/>
                <a:gd name="T59" fmla="*/ 3 h 934"/>
                <a:gd name="T60" fmla="*/ 12 w 651"/>
                <a:gd name="T61" fmla="*/ 3 h 934"/>
                <a:gd name="T62" fmla="*/ 12 w 651"/>
                <a:gd name="T63" fmla="*/ 3 h 934"/>
                <a:gd name="T64" fmla="*/ 10 w 651"/>
                <a:gd name="T65" fmla="*/ 3 h 934"/>
                <a:gd name="T66" fmla="*/ 10 w 651"/>
                <a:gd name="T67" fmla="*/ 2 h 934"/>
                <a:gd name="T68" fmla="*/ 9 w 651"/>
                <a:gd name="T69" fmla="*/ 2 h 934"/>
                <a:gd name="T70" fmla="*/ 8 w 651"/>
                <a:gd name="T71" fmla="*/ 1 h 934"/>
                <a:gd name="T72" fmla="*/ 7 w 651"/>
                <a:gd name="T73" fmla="*/ 1 h 934"/>
                <a:gd name="T74" fmla="*/ 7 w 651"/>
                <a:gd name="T75" fmla="*/ 1 h 934"/>
                <a:gd name="T76" fmla="*/ 7 w 651"/>
                <a:gd name="T77" fmla="*/ 1 h 934"/>
                <a:gd name="T78" fmla="*/ 6 w 651"/>
                <a:gd name="T79" fmla="*/ 1 h 934"/>
                <a:gd name="T80" fmla="*/ 5 w 651"/>
                <a:gd name="T81" fmla="*/ 1 h 934"/>
                <a:gd name="T82" fmla="*/ 5 w 651"/>
                <a:gd name="T83" fmla="*/ 1 h 934"/>
                <a:gd name="T84" fmla="*/ 5 w 651"/>
                <a:gd name="T85" fmla="*/ 1 h 934"/>
                <a:gd name="T86" fmla="*/ 6 w 651"/>
                <a:gd name="T87" fmla="*/ 1 h 934"/>
                <a:gd name="T88" fmla="*/ 7 w 651"/>
                <a:gd name="T89" fmla="*/ 2 h 934"/>
                <a:gd name="T90" fmla="*/ 7 w 651"/>
                <a:gd name="T91" fmla="*/ 2 h 934"/>
                <a:gd name="T92" fmla="*/ 7 w 651"/>
                <a:gd name="T93" fmla="*/ 3 h 934"/>
                <a:gd name="T94" fmla="*/ 7 w 651"/>
                <a:gd name="T95" fmla="*/ 3 h 934"/>
                <a:gd name="T96" fmla="*/ 7 w 651"/>
                <a:gd name="T97" fmla="*/ 4 h 934"/>
                <a:gd name="T98" fmla="*/ 5 w 651"/>
                <a:gd name="T99" fmla="*/ 4 h 9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934"/>
                <a:gd name="T152" fmla="*/ 651 w 651"/>
                <a:gd name="T153" fmla="*/ 934 h 9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934">
                  <a:moveTo>
                    <a:pt x="254" y="496"/>
                  </a:moveTo>
                  <a:lnTo>
                    <a:pt x="232" y="508"/>
                  </a:lnTo>
                  <a:lnTo>
                    <a:pt x="212" y="514"/>
                  </a:lnTo>
                  <a:lnTo>
                    <a:pt x="182" y="512"/>
                  </a:lnTo>
                  <a:lnTo>
                    <a:pt x="150" y="504"/>
                  </a:lnTo>
                  <a:lnTo>
                    <a:pt x="110" y="482"/>
                  </a:lnTo>
                  <a:lnTo>
                    <a:pt x="102" y="452"/>
                  </a:lnTo>
                  <a:lnTo>
                    <a:pt x="92" y="440"/>
                  </a:lnTo>
                  <a:lnTo>
                    <a:pt x="74" y="430"/>
                  </a:lnTo>
                  <a:lnTo>
                    <a:pt x="52" y="412"/>
                  </a:lnTo>
                  <a:lnTo>
                    <a:pt x="32" y="406"/>
                  </a:lnTo>
                  <a:lnTo>
                    <a:pt x="10" y="410"/>
                  </a:lnTo>
                  <a:lnTo>
                    <a:pt x="0" y="418"/>
                  </a:lnTo>
                  <a:lnTo>
                    <a:pt x="10" y="440"/>
                  </a:lnTo>
                  <a:lnTo>
                    <a:pt x="18" y="464"/>
                  </a:lnTo>
                  <a:lnTo>
                    <a:pt x="24" y="484"/>
                  </a:lnTo>
                  <a:lnTo>
                    <a:pt x="34" y="504"/>
                  </a:lnTo>
                  <a:lnTo>
                    <a:pt x="44" y="534"/>
                  </a:lnTo>
                  <a:lnTo>
                    <a:pt x="54" y="550"/>
                  </a:lnTo>
                  <a:lnTo>
                    <a:pt x="74" y="580"/>
                  </a:lnTo>
                  <a:lnTo>
                    <a:pt x="102" y="604"/>
                  </a:lnTo>
                  <a:lnTo>
                    <a:pt x="116" y="628"/>
                  </a:lnTo>
                  <a:lnTo>
                    <a:pt x="150" y="666"/>
                  </a:lnTo>
                  <a:lnTo>
                    <a:pt x="182" y="696"/>
                  </a:lnTo>
                  <a:lnTo>
                    <a:pt x="206" y="719"/>
                  </a:lnTo>
                  <a:lnTo>
                    <a:pt x="242" y="756"/>
                  </a:lnTo>
                  <a:lnTo>
                    <a:pt x="286" y="796"/>
                  </a:lnTo>
                  <a:lnTo>
                    <a:pt x="306" y="816"/>
                  </a:lnTo>
                  <a:lnTo>
                    <a:pt x="328" y="829"/>
                  </a:lnTo>
                  <a:lnTo>
                    <a:pt x="340" y="856"/>
                  </a:lnTo>
                  <a:lnTo>
                    <a:pt x="348" y="875"/>
                  </a:lnTo>
                  <a:lnTo>
                    <a:pt x="354" y="893"/>
                  </a:lnTo>
                  <a:lnTo>
                    <a:pt x="365" y="909"/>
                  </a:lnTo>
                  <a:lnTo>
                    <a:pt x="380" y="925"/>
                  </a:lnTo>
                  <a:lnTo>
                    <a:pt x="389" y="934"/>
                  </a:lnTo>
                  <a:lnTo>
                    <a:pt x="403" y="921"/>
                  </a:lnTo>
                  <a:lnTo>
                    <a:pt x="416" y="909"/>
                  </a:lnTo>
                  <a:lnTo>
                    <a:pt x="444" y="889"/>
                  </a:lnTo>
                  <a:lnTo>
                    <a:pt x="483" y="864"/>
                  </a:lnTo>
                  <a:lnTo>
                    <a:pt x="508" y="850"/>
                  </a:lnTo>
                  <a:lnTo>
                    <a:pt x="538" y="833"/>
                  </a:lnTo>
                  <a:lnTo>
                    <a:pt x="573" y="821"/>
                  </a:lnTo>
                  <a:lnTo>
                    <a:pt x="603" y="814"/>
                  </a:lnTo>
                  <a:lnTo>
                    <a:pt x="630" y="816"/>
                  </a:lnTo>
                  <a:lnTo>
                    <a:pt x="651" y="820"/>
                  </a:lnTo>
                  <a:lnTo>
                    <a:pt x="619" y="785"/>
                  </a:lnTo>
                  <a:lnTo>
                    <a:pt x="609" y="772"/>
                  </a:lnTo>
                  <a:lnTo>
                    <a:pt x="590" y="757"/>
                  </a:lnTo>
                  <a:lnTo>
                    <a:pt x="581" y="745"/>
                  </a:lnTo>
                  <a:lnTo>
                    <a:pt x="577" y="735"/>
                  </a:lnTo>
                  <a:lnTo>
                    <a:pt x="580" y="709"/>
                  </a:lnTo>
                  <a:lnTo>
                    <a:pt x="587" y="630"/>
                  </a:lnTo>
                  <a:lnTo>
                    <a:pt x="577" y="541"/>
                  </a:lnTo>
                  <a:lnTo>
                    <a:pt x="577" y="484"/>
                  </a:lnTo>
                  <a:lnTo>
                    <a:pt x="580" y="456"/>
                  </a:lnTo>
                  <a:lnTo>
                    <a:pt x="580" y="428"/>
                  </a:lnTo>
                  <a:lnTo>
                    <a:pt x="582" y="410"/>
                  </a:lnTo>
                  <a:lnTo>
                    <a:pt x="580" y="395"/>
                  </a:lnTo>
                  <a:lnTo>
                    <a:pt x="584" y="382"/>
                  </a:lnTo>
                  <a:lnTo>
                    <a:pt x="580" y="384"/>
                  </a:lnTo>
                  <a:lnTo>
                    <a:pt x="580" y="376"/>
                  </a:lnTo>
                  <a:lnTo>
                    <a:pt x="572" y="336"/>
                  </a:lnTo>
                  <a:lnTo>
                    <a:pt x="556" y="330"/>
                  </a:lnTo>
                  <a:lnTo>
                    <a:pt x="542" y="338"/>
                  </a:lnTo>
                  <a:lnTo>
                    <a:pt x="522" y="312"/>
                  </a:lnTo>
                  <a:lnTo>
                    <a:pt x="494" y="324"/>
                  </a:lnTo>
                  <a:lnTo>
                    <a:pt x="474" y="288"/>
                  </a:lnTo>
                  <a:lnTo>
                    <a:pt x="458" y="266"/>
                  </a:lnTo>
                  <a:lnTo>
                    <a:pt x="444" y="234"/>
                  </a:lnTo>
                  <a:lnTo>
                    <a:pt x="430" y="206"/>
                  </a:lnTo>
                  <a:lnTo>
                    <a:pt x="412" y="170"/>
                  </a:lnTo>
                  <a:lnTo>
                    <a:pt x="388" y="136"/>
                  </a:lnTo>
                  <a:lnTo>
                    <a:pt x="370" y="122"/>
                  </a:lnTo>
                  <a:lnTo>
                    <a:pt x="356" y="106"/>
                  </a:lnTo>
                  <a:lnTo>
                    <a:pt x="344" y="94"/>
                  </a:lnTo>
                  <a:lnTo>
                    <a:pt x="334" y="84"/>
                  </a:lnTo>
                  <a:lnTo>
                    <a:pt x="322" y="72"/>
                  </a:lnTo>
                  <a:lnTo>
                    <a:pt x="310" y="58"/>
                  </a:lnTo>
                  <a:lnTo>
                    <a:pt x="298" y="48"/>
                  </a:lnTo>
                  <a:lnTo>
                    <a:pt x="286" y="40"/>
                  </a:lnTo>
                  <a:lnTo>
                    <a:pt x="274" y="24"/>
                  </a:lnTo>
                  <a:lnTo>
                    <a:pt x="260" y="14"/>
                  </a:lnTo>
                  <a:lnTo>
                    <a:pt x="244" y="0"/>
                  </a:lnTo>
                  <a:lnTo>
                    <a:pt x="232" y="20"/>
                  </a:lnTo>
                  <a:lnTo>
                    <a:pt x="232" y="46"/>
                  </a:lnTo>
                  <a:lnTo>
                    <a:pt x="240" y="86"/>
                  </a:lnTo>
                  <a:lnTo>
                    <a:pt x="268" y="126"/>
                  </a:lnTo>
                  <a:lnTo>
                    <a:pt x="288" y="152"/>
                  </a:lnTo>
                  <a:lnTo>
                    <a:pt x="304" y="180"/>
                  </a:lnTo>
                  <a:lnTo>
                    <a:pt x="320" y="204"/>
                  </a:lnTo>
                  <a:lnTo>
                    <a:pt x="330" y="238"/>
                  </a:lnTo>
                  <a:lnTo>
                    <a:pt x="338" y="276"/>
                  </a:lnTo>
                  <a:lnTo>
                    <a:pt x="362" y="320"/>
                  </a:lnTo>
                  <a:lnTo>
                    <a:pt x="368" y="354"/>
                  </a:lnTo>
                  <a:lnTo>
                    <a:pt x="358" y="378"/>
                  </a:lnTo>
                  <a:lnTo>
                    <a:pt x="346" y="404"/>
                  </a:lnTo>
                  <a:lnTo>
                    <a:pt x="322" y="442"/>
                  </a:lnTo>
                  <a:lnTo>
                    <a:pt x="306" y="462"/>
                  </a:lnTo>
                  <a:lnTo>
                    <a:pt x="283" y="478"/>
                  </a:lnTo>
                  <a:lnTo>
                    <a:pt x="254" y="496"/>
                  </a:lnTo>
                  <a:close/>
                </a:path>
              </a:pathLst>
            </a:custGeom>
            <a:solidFill>
              <a:srgbClr val="FFBFBF"/>
            </a:solidFill>
            <a:ln w="9525">
              <a:solidFill>
                <a:srgbClr val="000000"/>
              </a:solidFill>
              <a:round/>
              <a:headEnd/>
              <a:tailEnd/>
            </a:ln>
          </p:spPr>
          <p:txBody>
            <a:bodyPr/>
            <a:lstStyle/>
            <a:p>
              <a:endParaRPr lang="en-US"/>
            </a:p>
          </p:txBody>
        </p:sp>
        <p:sp>
          <p:nvSpPr>
            <p:cNvPr id="10309" name="Freeform 349"/>
            <p:cNvSpPr>
              <a:spLocks/>
            </p:cNvSpPr>
            <p:nvPr/>
          </p:nvSpPr>
          <p:spPr bwMode="auto">
            <a:xfrm rot="-5668726">
              <a:off x="4047" y="1600"/>
              <a:ext cx="5" cy="79"/>
            </a:xfrm>
            <a:custGeom>
              <a:avLst/>
              <a:gdLst>
                <a:gd name="T0" fmla="*/ 0 w 20"/>
                <a:gd name="T1" fmla="*/ 0 h 336"/>
                <a:gd name="T2" fmla="*/ 0 w 20"/>
                <a:gd name="T3" fmla="*/ 0 h 336"/>
                <a:gd name="T4" fmla="*/ 0 w 20"/>
                <a:gd name="T5" fmla="*/ 0 h 336"/>
                <a:gd name="T6" fmla="*/ 0 w 20"/>
                <a:gd name="T7" fmla="*/ 0 h 336"/>
                <a:gd name="T8" fmla="*/ 0 60000 65536"/>
                <a:gd name="T9" fmla="*/ 0 60000 65536"/>
                <a:gd name="T10" fmla="*/ 0 60000 65536"/>
                <a:gd name="T11" fmla="*/ 0 60000 65536"/>
                <a:gd name="T12" fmla="*/ 0 w 20"/>
                <a:gd name="T13" fmla="*/ 0 h 336"/>
                <a:gd name="T14" fmla="*/ 20 w 20"/>
                <a:gd name="T15" fmla="*/ 336 h 336"/>
              </a:gdLst>
              <a:ahLst/>
              <a:cxnLst>
                <a:cxn ang="T8">
                  <a:pos x="T0" y="T1"/>
                </a:cxn>
                <a:cxn ang="T9">
                  <a:pos x="T2" y="T3"/>
                </a:cxn>
                <a:cxn ang="T10">
                  <a:pos x="T4" y="T5"/>
                </a:cxn>
                <a:cxn ang="T11">
                  <a:pos x="T6" y="T7"/>
                </a:cxn>
              </a:cxnLst>
              <a:rect l="T12" t="T13" r="T14" b="T15"/>
              <a:pathLst>
                <a:path w="20" h="336">
                  <a:moveTo>
                    <a:pt x="9" y="0"/>
                  </a:moveTo>
                  <a:lnTo>
                    <a:pt x="20" y="52"/>
                  </a:lnTo>
                  <a:lnTo>
                    <a:pt x="1" y="241"/>
                  </a:lnTo>
                  <a:lnTo>
                    <a:pt x="0" y="3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0" name="Freeform 350"/>
            <p:cNvSpPr>
              <a:spLocks/>
            </p:cNvSpPr>
            <p:nvPr/>
          </p:nvSpPr>
          <p:spPr bwMode="auto">
            <a:xfrm rot="-5668726">
              <a:off x="4081" y="1994"/>
              <a:ext cx="18" cy="39"/>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0 h 169"/>
                <a:gd name="T12" fmla="*/ 0 w 70"/>
                <a:gd name="T13" fmla="*/ 0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1" name="Freeform 351"/>
            <p:cNvSpPr>
              <a:spLocks/>
            </p:cNvSpPr>
            <p:nvPr/>
          </p:nvSpPr>
          <p:spPr bwMode="auto">
            <a:xfrm rot="-2506963">
              <a:off x="3899" y="1791"/>
              <a:ext cx="11" cy="23"/>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312" name="Group 352"/>
            <p:cNvGrpSpPr>
              <a:grpSpLocks/>
            </p:cNvGrpSpPr>
            <p:nvPr/>
          </p:nvGrpSpPr>
          <p:grpSpPr bwMode="auto">
            <a:xfrm rot="8522798">
              <a:off x="4299" y="1482"/>
              <a:ext cx="216" cy="258"/>
              <a:chOff x="2457" y="2549"/>
              <a:chExt cx="557" cy="547"/>
            </a:xfrm>
          </p:grpSpPr>
          <p:sp>
            <p:nvSpPr>
              <p:cNvPr id="10315" name="Freeform 353"/>
              <p:cNvSpPr>
                <a:spLocks/>
              </p:cNvSpPr>
              <p:nvPr/>
            </p:nvSpPr>
            <p:spPr bwMode="auto">
              <a:xfrm>
                <a:off x="2457" y="2549"/>
                <a:ext cx="557" cy="547"/>
              </a:xfrm>
              <a:custGeom>
                <a:avLst/>
                <a:gdLst>
                  <a:gd name="T0" fmla="*/ 1 w 1112"/>
                  <a:gd name="T1" fmla="*/ 1 h 1094"/>
                  <a:gd name="T2" fmla="*/ 1 w 1112"/>
                  <a:gd name="T3" fmla="*/ 1 h 1094"/>
                  <a:gd name="T4" fmla="*/ 1 w 1112"/>
                  <a:gd name="T5" fmla="*/ 1 h 1094"/>
                  <a:gd name="T6" fmla="*/ 1 w 1112"/>
                  <a:gd name="T7" fmla="*/ 1 h 1094"/>
                  <a:gd name="T8" fmla="*/ 1 w 1112"/>
                  <a:gd name="T9" fmla="*/ 1 h 1094"/>
                  <a:gd name="T10" fmla="*/ 1 w 1112"/>
                  <a:gd name="T11" fmla="*/ 1 h 1094"/>
                  <a:gd name="T12" fmla="*/ 1 w 1112"/>
                  <a:gd name="T13" fmla="*/ 1 h 1094"/>
                  <a:gd name="T14" fmla="*/ 1 w 1112"/>
                  <a:gd name="T15" fmla="*/ 1 h 1094"/>
                  <a:gd name="T16" fmla="*/ 1 w 1112"/>
                  <a:gd name="T17" fmla="*/ 1 h 1094"/>
                  <a:gd name="T18" fmla="*/ 1 w 1112"/>
                  <a:gd name="T19" fmla="*/ 1 h 1094"/>
                  <a:gd name="T20" fmla="*/ 1 w 1112"/>
                  <a:gd name="T21" fmla="*/ 1 h 1094"/>
                  <a:gd name="T22" fmla="*/ 1 w 1112"/>
                  <a:gd name="T23" fmla="*/ 1 h 1094"/>
                  <a:gd name="T24" fmla="*/ 1 w 1112"/>
                  <a:gd name="T25" fmla="*/ 1 h 1094"/>
                  <a:gd name="T26" fmla="*/ 0 w 1112"/>
                  <a:gd name="T27" fmla="*/ 0 h 1094"/>
                  <a:gd name="T28" fmla="*/ 1 w 1112"/>
                  <a:gd name="T29" fmla="*/ 1 h 1094"/>
                  <a:gd name="T30" fmla="*/ 1 w 1112"/>
                  <a:gd name="T31" fmla="*/ 1 h 1094"/>
                  <a:gd name="T32" fmla="*/ 1 w 1112"/>
                  <a:gd name="T33" fmla="*/ 1 h 1094"/>
                  <a:gd name="T34" fmla="*/ 1 w 1112"/>
                  <a:gd name="T35" fmla="*/ 1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round/>
                <a:headEnd/>
                <a:tailEnd/>
              </a:ln>
            </p:spPr>
            <p:txBody>
              <a:bodyPr/>
              <a:lstStyle/>
              <a:p>
                <a:endParaRPr lang="en-US"/>
              </a:p>
            </p:txBody>
          </p:sp>
          <p:sp>
            <p:nvSpPr>
              <p:cNvPr id="10316" name="Oval 354"/>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2400">
                  <a:latin typeface="VNI-Times" pitchFamily="2" charset="0"/>
                  <a:cs typeface="Times New Roman" panose="02020603050405020304" pitchFamily="18" charset="0"/>
                </a:endParaRPr>
              </a:p>
            </p:txBody>
          </p:sp>
        </p:grpSp>
        <p:sp>
          <p:nvSpPr>
            <p:cNvPr id="10313" name="Freeform 355"/>
            <p:cNvSpPr>
              <a:spLocks/>
            </p:cNvSpPr>
            <p:nvPr/>
          </p:nvSpPr>
          <p:spPr bwMode="auto">
            <a:xfrm rot="-5668726">
              <a:off x="3851" y="1632"/>
              <a:ext cx="101" cy="153"/>
            </a:xfrm>
            <a:custGeom>
              <a:avLst/>
              <a:gdLst>
                <a:gd name="T0" fmla="*/ 0 w 136"/>
                <a:gd name="T1" fmla="*/ 0 h 220"/>
                <a:gd name="T2" fmla="*/ 1 w 136"/>
                <a:gd name="T3" fmla="*/ 1 h 220"/>
                <a:gd name="T4" fmla="*/ 2 w 136"/>
                <a:gd name="T5" fmla="*/ 1 h 220"/>
                <a:gd name="T6" fmla="*/ 2 w 136"/>
                <a:gd name="T7" fmla="*/ 1 h 220"/>
                <a:gd name="T8" fmla="*/ 3 w 136"/>
                <a:gd name="T9" fmla="*/ 2 h 220"/>
                <a:gd name="T10" fmla="*/ 0 60000 65536"/>
                <a:gd name="T11" fmla="*/ 0 60000 65536"/>
                <a:gd name="T12" fmla="*/ 0 60000 65536"/>
                <a:gd name="T13" fmla="*/ 0 60000 65536"/>
                <a:gd name="T14" fmla="*/ 0 60000 65536"/>
                <a:gd name="T15" fmla="*/ 0 w 136"/>
                <a:gd name="T16" fmla="*/ 0 h 220"/>
                <a:gd name="T17" fmla="*/ 136 w 136"/>
                <a:gd name="T18" fmla="*/ 220 h 220"/>
              </a:gdLst>
              <a:ahLst/>
              <a:cxnLst>
                <a:cxn ang="T10">
                  <a:pos x="T0" y="T1"/>
                </a:cxn>
                <a:cxn ang="T11">
                  <a:pos x="T2" y="T3"/>
                </a:cxn>
                <a:cxn ang="T12">
                  <a:pos x="T4" y="T5"/>
                </a:cxn>
                <a:cxn ang="T13">
                  <a:pos x="T6" y="T7"/>
                </a:cxn>
                <a:cxn ang="T14">
                  <a:pos x="T8" y="T9"/>
                </a:cxn>
              </a:cxnLst>
              <a:rect l="T15" t="T16" r="T17" b="T18"/>
              <a:pathLst>
                <a:path w="136" h="220">
                  <a:moveTo>
                    <a:pt x="0" y="0"/>
                  </a:moveTo>
                  <a:cubicBezTo>
                    <a:pt x="11" y="11"/>
                    <a:pt x="48" y="43"/>
                    <a:pt x="64" y="68"/>
                  </a:cubicBezTo>
                  <a:cubicBezTo>
                    <a:pt x="80" y="93"/>
                    <a:pt x="88" y="131"/>
                    <a:pt x="96" y="150"/>
                  </a:cubicBezTo>
                  <a:cubicBezTo>
                    <a:pt x="104" y="169"/>
                    <a:pt x="105" y="168"/>
                    <a:pt x="112" y="180"/>
                  </a:cubicBezTo>
                  <a:cubicBezTo>
                    <a:pt x="119" y="192"/>
                    <a:pt x="131" y="212"/>
                    <a:pt x="136" y="22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4" name="Freeform 356"/>
            <p:cNvSpPr>
              <a:spLocks/>
            </p:cNvSpPr>
            <p:nvPr/>
          </p:nvSpPr>
          <p:spPr bwMode="auto">
            <a:xfrm rot="-5668726">
              <a:off x="3770" y="1854"/>
              <a:ext cx="40" cy="24"/>
            </a:xfrm>
            <a:custGeom>
              <a:avLst/>
              <a:gdLst>
                <a:gd name="T0" fmla="*/ 0 w 54"/>
                <a:gd name="T1" fmla="*/ 0 h 34"/>
                <a:gd name="T2" fmla="*/ 1 w 54"/>
                <a:gd name="T3" fmla="*/ 1 h 34"/>
                <a:gd name="T4" fmla="*/ 1 w 54"/>
                <a:gd name="T5" fmla="*/ 1 h 34"/>
                <a:gd name="T6" fmla="*/ 0 60000 65536"/>
                <a:gd name="T7" fmla="*/ 0 60000 65536"/>
                <a:gd name="T8" fmla="*/ 0 60000 65536"/>
                <a:gd name="T9" fmla="*/ 0 w 54"/>
                <a:gd name="T10" fmla="*/ 0 h 34"/>
                <a:gd name="T11" fmla="*/ 54 w 54"/>
                <a:gd name="T12" fmla="*/ 34 h 34"/>
              </a:gdLst>
              <a:ahLst/>
              <a:cxnLst>
                <a:cxn ang="T6">
                  <a:pos x="T0" y="T1"/>
                </a:cxn>
                <a:cxn ang="T7">
                  <a:pos x="T2" y="T3"/>
                </a:cxn>
                <a:cxn ang="T8">
                  <a:pos x="T4" y="T5"/>
                </a:cxn>
              </a:cxnLst>
              <a:rect l="T9" t="T10" r="T11" b="T12"/>
              <a:pathLst>
                <a:path w="54" h="34">
                  <a:moveTo>
                    <a:pt x="0" y="0"/>
                  </a:moveTo>
                  <a:cubicBezTo>
                    <a:pt x="5" y="5"/>
                    <a:pt x="21" y="24"/>
                    <a:pt x="30" y="29"/>
                  </a:cubicBezTo>
                  <a:cubicBezTo>
                    <a:pt x="39" y="34"/>
                    <a:pt x="46" y="33"/>
                    <a:pt x="54" y="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303" name="Rectangle 357"/>
          <p:cNvSpPr>
            <a:spLocks noChangeArrowheads="1"/>
          </p:cNvSpPr>
          <p:nvPr/>
        </p:nvSpPr>
        <p:spPr bwMode="auto">
          <a:xfrm>
            <a:off x="1524000" y="188913"/>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u="sng">
                <a:latin typeface="Times New Roman" panose="02020603050405020304" pitchFamily="18" charset="0"/>
                <a:cs typeface="Times New Roman" panose="02020603050405020304" pitchFamily="18" charset="0"/>
              </a:rPr>
              <a:t>Thí nghiệm 1:</a:t>
            </a:r>
          </a:p>
        </p:txBody>
      </p:sp>
      <p:sp>
        <p:nvSpPr>
          <p:cNvPr id="65633" name="Text Box 97"/>
          <p:cNvSpPr txBox="1">
            <a:spLocks noChangeArrowheads="1"/>
          </p:cNvSpPr>
          <p:nvPr/>
        </p:nvSpPr>
        <p:spPr bwMode="auto">
          <a:xfrm>
            <a:off x="4419600" y="2743201"/>
            <a:ext cx="1873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3300"/>
                </a:solidFill>
                <a:latin typeface="Times New Roman" panose="02020603050405020304" pitchFamily="18" charset="0"/>
                <a:cs typeface="Times New Roman" panose="02020603050405020304" pitchFamily="18" charset="0"/>
              </a:rPr>
              <a:t>Con lắc a</a:t>
            </a:r>
          </a:p>
        </p:txBody>
      </p:sp>
      <p:sp>
        <p:nvSpPr>
          <p:cNvPr id="10305" name="Text Box 97"/>
          <p:cNvSpPr txBox="1">
            <a:spLocks noChangeArrowheads="1"/>
          </p:cNvSpPr>
          <p:nvPr/>
        </p:nvSpPr>
        <p:spPr bwMode="auto">
          <a:xfrm>
            <a:off x="1676400" y="669926"/>
            <a:ext cx="1600200" cy="1616075"/>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b="1">
                <a:latin typeface="Times New Roman" panose="02020603050405020304" pitchFamily="18" charset="0"/>
                <a:cs typeface="Times New Roman" panose="02020603050405020304" pitchFamily="18" charset="0"/>
              </a:rPr>
              <a:t>Hãy đếm số dao động mỗi con lắc thực hiện trong 10 s</a:t>
            </a:r>
          </a:p>
        </p:txBody>
      </p:sp>
      <p:sp>
        <p:nvSpPr>
          <p:cNvPr id="10306" name="Date Placeholder 1"/>
          <p:cNvSpPr>
            <a:spLocks noGrp="1"/>
          </p:cNvSpPr>
          <p:nvPr>
            <p:ph type="dt" sz="quarter" idx="10"/>
          </p:nvPr>
        </p:nvSpPr>
        <p:spPr>
          <a:xfrm>
            <a:off x="1524000" y="6510338"/>
            <a:ext cx="2133600" cy="47625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09A378-5F6C-4291-8A9A-3E8BD57C25F6}"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3036346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633"/>
                                        </p:tgtEl>
                                        <p:attrNameLst>
                                          <p:attrName>style.visibility</p:attrName>
                                        </p:attrNameLst>
                                      </p:cBhvr>
                                      <p:to>
                                        <p:strVal val="visible"/>
                                      </p:to>
                                    </p:set>
                                    <p:animEffect transition="in" filter="fade">
                                      <p:cBhvr>
                                        <p:cTn id="7" dur="1000"/>
                                        <p:tgtEl>
                                          <p:spTgt spid="656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634"/>
                                        </p:tgtEl>
                                        <p:attrNameLst>
                                          <p:attrName>style.visibility</p:attrName>
                                        </p:attrNameLst>
                                      </p:cBhvr>
                                      <p:to>
                                        <p:strVal val="visible"/>
                                      </p:to>
                                    </p:set>
                                    <p:animEffect transition="in" filter="fade">
                                      <p:cBhvr>
                                        <p:cTn id="10" dur="1000"/>
                                        <p:tgtEl>
                                          <p:spTgt spid="6563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65658"/>
                                        </p:tgtEl>
                                        <p:attrNameLst>
                                          <p:attrName>style.visibility</p:attrName>
                                        </p:attrNameLst>
                                      </p:cBhvr>
                                      <p:to>
                                        <p:strVal val="visible"/>
                                      </p:to>
                                    </p:set>
                                    <p:anim calcmode="lin" valueType="num">
                                      <p:cBhvr>
                                        <p:cTn id="13" dur="500" fill="hold"/>
                                        <p:tgtEl>
                                          <p:spTgt spid="65658"/>
                                        </p:tgtEl>
                                        <p:attrNameLst>
                                          <p:attrName>ppt_w</p:attrName>
                                        </p:attrNameLst>
                                      </p:cBhvr>
                                      <p:tavLst>
                                        <p:tav tm="0">
                                          <p:val>
                                            <p:fltVal val="0"/>
                                          </p:val>
                                        </p:tav>
                                        <p:tav tm="100000">
                                          <p:val>
                                            <p:strVal val="#ppt_w"/>
                                          </p:val>
                                        </p:tav>
                                      </p:tavLst>
                                    </p:anim>
                                    <p:anim calcmode="lin" valueType="num">
                                      <p:cBhvr>
                                        <p:cTn id="14" dur="500" fill="hold"/>
                                        <p:tgtEl>
                                          <p:spTgt spid="6565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5364"/>
                                        </p:tgtEl>
                                        <p:attrNameLst>
                                          <p:attrName>style.visibility</p:attrName>
                                        </p:attrNameLst>
                                      </p:cBhvr>
                                      <p:to>
                                        <p:strVal val="visible"/>
                                      </p:to>
                                    </p:set>
                                    <p:anim calcmode="lin" valueType="num">
                                      <p:cBhvr>
                                        <p:cTn id="17" dur="500" fill="hold"/>
                                        <p:tgtEl>
                                          <p:spTgt spid="15364"/>
                                        </p:tgtEl>
                                        <p:attrNameLst>
                                          <p:attrName>ppt_w</p:attrName>
                                        </p:attrNameLst>
                                      </p:cBhvr>
                                      <p:tavLst>
                                        <p:tav tm="0">
                                          <p:val>
                                            <p:fltVal val="0"/>
                                          </p:val>
                                        </p:tav>
                                        <p:tav tm="100000">
                                          <p:val>
                                            <p:strVal val="#ppt_w"/>
                                          </p:val>
                                        </p:tav>
                                      </p:tavLst>
                                    </p:anim>
                                    <p:anim calcmode="lin" valueType="num">
                                      <p:cBhvr>
                                        <p:cTn id="18" dur="500" fill="hold"/>
                                        <p:tgtEl>
                                          <p:spTgt spid="1536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0.00416 -0.02613 C 0.0533 -0.03353 0.10278 -0.0407 0.1566 -0.04116 C 0.21041 -0.04162 0.2684 -0.03584 0.32673 -0.02983 " pathEditMode="relative" rAng="0" ptsTypes="aaA">
                                      <p:cBhvr>
                                        <p:cTn id="22" dur="2000" fill="hold"/>
                                        <p:tgtEl>
                                          <p:spTgt spid="10"/>
                                        </p:tgtEl>
                                        <p:attrNameLst>
                                          <p:attrName>ppt_x</p:attrName>
                                          <p:attrName>ppt_y</p:attrName>
                                        </p:attrNameLst>
                                      </p:cBhvr>
                                      <p:rCtr x="16128" y="-786"/>
                                    </p:animMotion>
                                  </p:childTnLst>
                                </p:cTn>
                              </p:par>
                              <p:par>
                                <p:cTn id="23" presetID="8" presetClass="emph" presetSubtype="0" repeatCount="indefinite" autoRev="1" fill="hold" nodeType="withEffect">
                                  <p:stCondLst>
                                    <p:cond delay="0"/>
                                  </p:stCondLst>
                                  <p:childTnLst>
                                    <p:animRot by="3600000">
                                      <p:cBhvr>
                                        <p:cTn id="24" dur="500" fill="hold"/>
                                        <p:tgtEl>
                                          <p:spTgt spid="4"/>
                                        </p:tgtEl>
                                        <p:attrNameLst>
                                          <p:attrName>r</p:attrName>
                                        </p:attrNameLst>
                                      </p:cBhvr>
                                    </p:animRot>
                                  </p:childTnLst>
                                </p:cTn>
                              </p:par>
                              <p:par>
                                <p:cTn id="25" presetID="0" presetClass="path" presetSubtype="0" accel="50000" decel="50000" fill="hold" nodeType="withEffect">
                                  <p:stCondLst>
                                    <p:cond delay="0"/>
                                  </p:stCondLst>
                                  <p:childTnLst>
                                    <p:animMotion origin="layout" path="M 1.38889E-6 3.7037E-6 C -0.00313 0.00486 -0.00903 0.01782 -0.01754 0.03287 C -0.02604 0.04814 -0.04202 0.07361 -0.05087 0.09027 C -0.05938 0.10671 -0.06389 0.11111 -0.06979 0.1324 C -0.0757 0.15347 -0.08212 0.1831 -0.08577 0.21666 C -0.08993 0.25046 -0.08837 0.25393 -0.09323 0.33449 C -0.09774 0.41481 -0.1092 0.62338 -0.11354 0.7 " pathEditMode="relative" rAng="0" ptsTypes="aaaaaaa">
                                      <p:cBhvr>
                                        <p:cTn id="26" dur="2000" fill="hold"/>
                                        <p:tgtEl>
                                          <p:spTgt spid="8"/>
                                        </p:tgtEl>
                                        <p:attrNameLst>
                                          <p:attrName>ppt_x</p:attrName>
                                          <p:attrName>ppt_y</p:attrName>
                                        </p:attrNameLst>
                                      </p:cBhvr>
                                      <p:rCtr x="-5677" y="35000"/>
                                    </p:animMotion>
                                  </p:childTnLst>
                                </p:cTn>
                              </p:par>
                              <p:par>
                                <p:cTn id="27" presetID="8" presetClass="emph" presetSubtype="0" repeatCount="indefinite" autoRev="1" fill="hold" nodeType="withEffect">
                                  <p:stCondLst>
                                    <p:cond delay="0"/>
                                  </p:stCondLst>
                                  <p:childTnLst>
                                    <p:animRot by="3600000">
                                      <p:cBhvr>
                                        <p:cTn id="28" dur="1000" fill="hold"/>
                                        <p:tgtEl>
                                          <p:spTgt spid="6"/>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5718"/>
                                        </p:tgtEl>
                                        <p:attrNameLst>
                                          <p:attrName>style.visibility</p:attrName>
                                        </p:attrNameLst>
                                      </p:cBhvr>
                                      <p:to>
                                        <p:strVal val="visible"/>
                                      </p:to>
                                    </p:set>
                                    <p:animEffect transition="in" filter="blinds(horizontal)">
                                      <p:cBhvr>
                                        <p:cTn id="33" dur="500"/>
                                        <p:tgtEl>
                                          <p:spTgt spid="65718"/>
                                        </p:tgtEl>
                                      </p:cBhvr>
                                    </p:animEffect>
                                  </p:childTnLst>
                                </p:cTn>
                              </p:par>
                            </p:childTnLst>
                          </p:cTn>
                        </p:par>
                        <p:par>
                          <p:cTn id="34" fill="hold" nodeType="afterGroup">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65719"/>
                                        </p:tgtEl>
                                        <p:attrNameLst>
                                          <p:attrName>style.visibility</p:attrName>
                                        </p:attrNameLst>
                                      </p:cBhvr>
                                      <p:to>
                                        <p:strVal val="visible"/>
                                      </p:to>
                                    </p:set>
                                    <p:animEffect transition="in" filter="blinds(horizontal)">
                                      <p:cBhvr>
                                        <p:cTn id="37" dur="500"/>
                                        <p:tgtEl>
                                          <p:spTgt spid="657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5714"/>
                                        </p:tgtEl>
                                        <p:attrNameLst>
                                          <p:attrName>style.visibility</p:attrName>
                                        </p:attrNameLst>
                                      </p:cBhvr>
                                      <p:to>
                                        <p:strVal val="visible"/>
                                      </p:to>
                                    </p:set>
                                    <p:anim calcmode="lin" valueType="num">
                                      <p:cBhvr>
                                        <p:cTn id="42" dur="500" fill="hold"/>
                                        <p:tgtEl>
                                          <p:spTgt spid="65714"/>
                                        </p:tgtEl>
                                        <p:attrNameLst>
                                          <p:attrName>ppt_w</p:attrName>
                                        </p:attrNameLst>
                                      </p:cBhvr>
                                      <p:tavLst>
                                        <p:tav tm="0">
                                          <p:val>
                                            <p:fltVal val="0"/>
                                          </p:val>
                                        </p:tav>
                                        <p:tav tm="100000">
                                          <p:val>
                                            <p:strVal val="#ppt_w"/>
                                          </p:val>
                                        </p:tav>
                                      </p:tavLst>
                                    </p:anim>
                                    <p:anim calcmode="lin" valueType="num">
                                      <p:cBhvr>
                                        <p:cTn id="43" dur="500" fill="hold"/>
                                        <p:tgtEl>
                                          <p:spTgt spid="65714"/>
                                        </p:tgtEl>
                                        <p:attrNameLst>
                                          <p:attrName>ppt_h</p:attrName>
                                        </p:attrNameLst>
                                      </p:cBhvr>
                                      <p:tavLst>
                                        <p:tav tm="0">
                                          <p:val>
                                            <p:fltVal val="0"/>
                                          </p:val>
                                        </p:tav>
                                        <p:tav tm="100000">
                                          <p:val>
                                            <p:strVal val="#ppt_h"/>
                                          </p:val>
                                        </p:tav>
                                      </p:tavLst>
                                    </p:anim>
                                    <p:animEffect transition="in" filter="fade">
                                      <p:cBhvr>
                                        <p:cTn id="44" dur="500"/>
                                        <p:tgtEl>
                                          <p:spTgt spid="657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5715"/>
                                        </p:tgtEl>
                                        <p:attrNameLst>
                                          <p:attrName>style.visibility</p:attrName>
                                        </p:attrNameLst>
                                      </p:cBhvr>
                                      <p:to>
                                        <p:strVal val="visible"/>
                                      </p:to>
                                    </p:set>
                                    <p:anim calcmode="lin" valueType="num">
                                      <p:cBhvr>
                                        <p:cTn id="49" dur="500" fill="hold"/>
                                        <p:tgtEl>
                                          <p:spTgt spid="65715"/>
                                        </p:tgtEl>
                                        <p:attrNameLst>
                                          <p:attrName>ppt_w</p:attrName>
                                        </p:attrNameLst>
                                      </p:cBhvr>
                                      <p:tavLst>
                                        <p:tav tm="0">
                                          <p:val>
                                            <p:fltVal val="0"/>
                                          </p:val>
                                        </p:tav>
                                        <p:tav tm="100000">
                                          <p:val>
                                            <p:strVal val="#ppt_w"/>
                                          </p:val>
                                        </p:tav>
                                      </p:tavLst>
                                    </p:anim>
                                    <p:anim calcmode="lin" valueType="num">
                                      <p:cBhvr>
                                        <p:cTn id="50" dur="500" fill="hold"/>
                                        <p:tgtEl>
                                          <p:spTgt spid="65715"/>
                                        </p:tgtEl>
                                        <p:attrNameLst>
                                          <p:attrName>ppt_h</p:attrName>
                                        </p:attrNameLst>
                                      </p:cBhvr>
                                      <p:tavLst>
                                        <p:tav tm="0">
                                          <p:val>
                                            <p:fltVal val="0"/>
                                          </p:val>
                                        </p:tav>
                                        <p:tav tm="100000">
                                          <p:val>
                                            <p:strVal val="#ppt_h"/>
                                          </p:val>
                                        </p:tav>
                                      </p:tavLst>
                                    </p:anim>
                                    <p:animEffect transition="in" filter="fade">
                                      <p:cBhvr>
                                        <p:cTn id="51" dur="500"/>
                                        <p:tgtEl>
                                          <p:spTgt spid="657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5716">
                                            <p:txEl>
                                              <p:pRg st="0" end="0"/>
                                            </p:txEl>
                                          </p:spTgt>
                                        </p:tgtEl>
                                        <p:attrNameLst>
                                          <p:attrName>style.visibility</p:attrName>
                                        </p:attrNameLst>
                                      </p:cBhvr>
                                      <p:to>
                                        <p:strVal val="visible"/>
                                      </p:to>
                                    </p:set>
                                    <p:animEffect transition="in" filter="fade">
                                      <p:cBhvr>
                                        <p:cTn id="56" dur="500"/>
                                        <p:tgtEl>
                                          <p:spTgt spid="65716">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65717">
                                            <p:txEl>
                                              <p:pRg st="0" end="0"/>
                                            </p:txEl>
                                          </p:spTgt>
                                        </p:tgtEl>
                                        <p:attrNameLst>
                                          <p:attrName>style.visibility</p:attrName>
                                        </p:attrNameLst>
                                      </p:cBhvr>
                                      <p:to>
                                        <p:strVal val="visible"/>
                                      </p:to>
                                    </p:set>
                                    <p:anim calcmode="lin" valueType="num">
                                      <p:cBhvr additive="base">
                                        <p:cTn id="61" dur="500" fill="hold"/>
                                        <p:tgtEl>
                                          <p:spTgt spid="65717">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57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4" grpId="0"/>
      <p:bldP spid="65658" grpId="0"/>
      <p:bldP spid="65714" grpId="0"/>
      <p:bldP spid="65715" grpId="0"/>
      <p:bldP spid="65718" grpId="0"/>
      <p:bldP spid="65719" grpId="0"/>
      <p:bldP spid="656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2"/>
          <p:cNvGraphicFramePr>
            <a:graphicFrameLocks noGrp="1"/>
          </p:cNvGraphicFramePr>
          <p:nvPr>
            <p:ph idx="4294967295"/>
          </p:nvPr>
        </p:nvGraphicFramePr>
        <p:xfrm>
          <a:off x="1836738" y="1711326"/>
          <a:ext cx="7002462" cy="2176463"/>
        </p:xfrm>
        <a:graphic>
          <a:graphicData uri="http://schemas.openxmlformats.org/drawingml/2006/table">
            <a:tbl>
              <a:tblPr/>
              <a:tblGrid>
                <a:gridCol w="658812">
                  <a:extLst>
                    <a:ext uri="{9D8B030D-6E8A-4147-A177-3AD203B41FA5}">
                      <a16:colId xmlns:a16="http://schemas.microsoft.com/office/drawing/2014/main" val="20000"/>
                    </a:ext>
                  </a:extLst>
                </a:gridCol>
                <a:gridCol w="2528888">
                  <a:extLst>
                    <a:ext uri="{9D8B030D-6E8A-4147-A177-3AD203B41FA5}">
                      <a16:colId xmlns:a16="http://schemas.microsoft.com/office/drawing/2014/main" val="20001"/>
                    </a:ext>
                  </a:extLst>
                </a:gridCol>
                <a:gridCol w="1312862">
                  <a:extLst>
                    <a:ext uri="{9D8B030D-6E8A-4147-A177-3AD203B41FA5}">
                      <a16:colId xmlns:a16="http://schemas.microsoft.com/office/drawing/2014/main" val="20002"/>
                    </a:ext>
                  </a:extLst>
                </a:gridCol>
                <a:gridCol w="1250950">
                  <a:extLst>
                    <a:ext uri="{9D8B030D-6E8A-4147-A177-3AD203B41FA5}">
                      <a16:colId xmlns:a16="http://schemas.microsoft.com/office/drawing/2014/main" val="20003"/>
                    </a:ext>
                  </a:extLst>
                </a:gridCol>
                <a:gridCol w="1250950">
                  <a:extLst>
                    <a:ext uri="{9D8B030D-6E8A-4147-A177-3AD203B41FA5}">
                      <a16:colId xmlns:a16="http://schemas.microsoft.com/office/drawing/2014/main" val="20004"/>
                    </a:ext>
                  </a:extLst>
                </a:gridCol>
              </a:tblGrid>
              <a:tr h="10795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Con laéc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Con laéc naøo dao ñoäng nhanh?</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Con laéc naøo dao ñoäng chaäm?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Soá dao doäng trong </a:t>
                      </a:r>
                      <a:r>
                        <a:rPr kumimoji="0" lang="en-US" altLang="en-US" sz="2000" b="1" i="0" u="none" strike="noStrike" cap="none" normalizeH="0" baseline="0" smtClean="0">
                          <a:ln>
                            <a:noFill/>
                          </a:ln>
                          <a:solidFill>
                            <a:srgbClr val="FF0000"/>
                          </a:solidFill>
                          <a:effectLst/>
                          <a:latin typeface="VNI-Times" pitchFamily="2" charset="0"/>
                        </a:rPr>
                        <a:t>10 giaây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Soá dao ñoäng trong </a:t>
                      </a:r>
                      <a:r>
                        <a:rPr kumimoji="0" lang="en-US" altLang="en-US" sz="2000" b="1" i="0" u="none" strike="noStrike" cap="none" normalizeH="0" baseline="0" smtClean="0">
                          <a:ln>
                            <a:noFill/>
                          </a:ln>
                          <a:solidFill>
                            <a:srgbClr val="FF3300"/>
                          </a:solidFill>
                          <a:effectLst/>
                          <a:latin typeface="VNI-Times" pitchFamily="2" charset="0"/>
                        </a:rPr>
                        <a:t>1 giaây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rgbClr val="FF3300"/>
                          </a:solidFill>
                          <a:effectLst/>
                          <a:latin typeface="VNI-Times" pitchFamily="2" charset="0"/>
                        </a:rPr>
                        <a:t>Tần số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32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Dao động chậm hơn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0.5 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Dao động nhanh hơn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VNI-Times" pitchFamily="2" charset="0"/>
                        </a:rPr>
                        <a:t>1hz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2316" name="Text Box 28"/>
          <p:cNvSpPr txBox="1">
            <a:spLocks noChangeArrowheads="1"/>
          </p:cNvSpPr>
          <p:nvPr/>
        </p:nvSpPr>
        <p:spPr bwMode="auto">
          <a:xfrm>
            <a:off x="1828800" y="4191001"/>
            <a:ext cx="5105400" cy="1200329"/>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solidFill>
                  <a:srgbClr val="FF0000"/>
                </a:solidFill>
                <a:latin typeface="Times New Roman" panose="02020603050405020304" pitchFamily="18" charset="0"/>
                <a:cs typeface="Times New Roman" panose="02020603050405020304" pitchFamily="18" charset="0"/>
              </a:rPr>
              <a:t>Qua thí nghiệm có thể nói con lắc a</a:t>
            </a:r>
          </a:p>
          <a:p>
            <a:pPr algn="just" eaLnBrk="1" hangingPunct="1"/>
            <a:r>
              <a:rPr lang="en-US" altLang="en-US" sz="2400" b="1">
                <a:solidFill>
                  <a:srgbClr val="FF0000"/>
                </a:solidFill>
                <a:latin typeface="Times New Roman" panose="02020603050405020304" pitchFamily="18" charset="0"/>
                <a:cs typeface="Times New Roman" panose="02020603050405020304" pitchFamily="18" charset="0"/>
              </a:rPr>
              <a:t> có tần số dao động là 0.5 hec, con lắc b có tần số dao động là 1 hec .</a:t>
            </a:r>
          </a:p>
        </p:txBody>
      </p:sp>
      <p:sp>
        <p:nvSpPr>
          <p:cNvPr id="12317" name="Rectangle 357"/>
          <p:cNvSpPr>
            <a:spLocks noChangeArrowheads="1"/>
          </p:cNvSpPr>
          <p:nvPr/>
        </p:nvSpPr>
        <p:spPr bwMode="auto">
          <a:xfrm>
            <a:off x="1524000" y="1143000"/>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u="sng">
                <a:latin typeface="Times New Roman" panose="02020603050405020304" pitchFamily="18" charset="0"/>
                <a:cs typeface="Times New Roman" panose="02020603050405020304" pitchFamily="18" charset="0"/>
              </a:rPr>
              <a:t>Thí nghiệm 1:</a:t>
            </a:r>
          </a:p>
        </p:txBody>
      </p:sp>
      <p:pic>
        <p:nvPicPr>
          <p:cNvPr id="12318" name="Picture 7" descr="Tan so dao d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146550"/>
            <a:ext cx="33528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9" name="Text Box 4"/>
          <p:cNvSpPr txBox="1">
            <a:spLocks noChangeArrowheads="1"/>
          </p:cNvSpPr>
          <p:nvPr/>
        </p:nvSpPr>
        <p:spPr bwMode="auto">
          <a:xfrm>
            <a:off x="1524000" y="-7938"/>
            <a:ext cx="8991600" cy="5847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i="1" u="sng">
                <a:solidFill>
                  <a:srgbClr val="FF0000"/>
                </a:solidFill>
                <a:latin typeface="Times New Roman" panose="02020603050405020304" pitchFamily="18" charset="0"/>
                <a:cs typeface="Times New Roman" panose="02020603050405020304" pitchFamily="18" charset="0"/>
              </a:rPr>
              <a:t>Bài 11</a:t>
            </a:r>
            <a:r>
              <a:rPr lang="en-US" altLang="en-US" b="1" i="1">
                <a:solidFill>
                  <a:srgbClr val="FF0000"/>
                </a:solidFill>
                <a:latin typeface="Times New Roman" panose="02020603050405020304" pitchFamily="18" charset="0"/>
                <a:cs typeface="Times New Roman" panose="02020603050405020304" pitchFamily="18" charset="0"/>
              </a:rPr>
              <a:t> : </a:t>
            </a:r>
            <a:r>
              <a:rPr lang="en-US" altLang="en-US" b="1">
                <a:solidFill>
                  <a:srgbClr val="FF0000"/>
                </a:solidFill>
                <a:latin typeface="Times New Roman" panose="02020603050405020304" pitchFamily="18" charset="0"/>
                <a:cs typeface="Times New Roman" panose="02020603050405020304" pitchFamily="18" charset="0"/>
              </a:rPr>
              <a:t>ĐỘ CAO CỦA ÂM</a:t>
            </a:r>
          </a:p>
        </p:txBody>
      </p:sp>
      <p:sp>
        <p:nvSpPr>
          <p:cNvPr id="12320" name="Text Box 6"/>
          <p:cNvSpPr txBox="1">
            <a:spLocks noChangeArrowheads="1"/>
          </p:cNvSpPr>
          <p:nvPr/>
        </p:nvSpPr>
        <p:spPr bwMode="auto">
          <a:xfrm>
            <a:off x="1676400" y="457200"/>
            <a:ext cx="7621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u="sng">
                <a:solidFill>
                  <a:srgbClr val="FF0000"/>
                </a:solidFill>
                <a:latin typeface="Times New Roman" panose="02020603050405020304" pitchFamily="18" charset="0"/>
                <a:cs typeface="Times New Roman" panose="02020603050405020304" pitchFamily="18" charset="0"/>
              </a:rPr>
              <a:t>I.Dao động  nhanh, chậm. Tần số dao động</a:t>
            </a:r>
          </a:p>
        </p:txBody>
      </p:sp>
      <p:sp>
        <p:nvSpPr>
          <p:cNvPr id="12321" name="Text Box 33"/>
          <p:cNvSpPr txBox="1">
            <a:spLocks noChangeArrowheads="1"/>
          </p:cNvSpPr>
          <p:nvPr/>
        </p:nvSpPr>
        <p:spPr bwMode="auto">
          <a:xfrm>
            <a:off x="2422525" y="5675313"/>
            <a:ext cx="363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VẬY TẦN SỐ DAO ĐỘNG LÀ GÌ?</a:t>
            </a:r>
          </a:p>
        </p:txBody>
      </p:sp>
      <p:sp>
        <p:nvSpPr>
          <p:cNvPr id="12322" name="Date Placeholder 1"/>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C1A13D-9E60-442E-9D85-FE3D69EB2DA4}"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223848451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0"/>
          <p:cNvSpPr txBox="1">
            <a:spLocks noChangeArrowheads="1"/>
          </p:cNvSpPr>
          <p:nvPr/>
        </p:nvSpPr>
        <p:spPr bwMode="auto">
          <a:xfrm>
            <a:off x="1828800" y="5476875"/>
            <a:ext cx="813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Dao động càng</a:t>
            </a:r>
            <a:r>
              <a:rPr lang="en-US" altLang="en-US" sz="2400">
                <a:latin typeface="Times New Roman" panose="02020603050405020304" pitchFamily="18" charset="0"/>
                <a:cs typeface="Times New Roman" panose="02020603050405020304" pitchFamily="18" charset="0"/>
              </a:rPr>
              <a:t> (1)……......, </a:t>
            </a:r>
            <a:r>
              <a:rPr lang="vi-VN" altLang="en-US" sz="2400">
                <a:latin typeface="Times New Roman" panose="02020603050405020304" pitchFamily="18" charset="0"/>
                <a:cs typeface="Times New Roman" panose="02020603050405020304" pitchFamily="18" charset="0"/>
              </a:rPr>
              <a:t>tần số dao động càng</a:t>
            </a:r>
            <a:r>
              <a:rPr lang="en-US" altLang="en-US" sz="2400">
                <a:latin typeface="Times New Roman" panose="02020603050405020304" pitchFamily="18" charset="0"/>
                <a:cs typeface="Times New Roman" panose="02020603050405020304" pitchFamily="18" charset="0"/>
              </a:rPr>
              <a:t> (2)………</a:t>
            </a:r>
          </a:p>
        </p:txBody>
      </p:sp>
      <p:sp>
        <p:nvSpPr>
          <p:cNvPr id="80927" name="Text Box 31"/>
          <p:cNvSpPr txBox="1">
            <a:spLocks noChangeArrowheads="1"/>
          </p:cNvSpPr>
          <p:nvPr/>
        </p:nvSpPr>
        <p:spPr bwMode="auto">
          <a:xfrm>
            <a:off x="4267200" y="5410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FF0000"/>
                </a:solidFill>
                <a:latin typeface="Times New Roman" panose="02020603050405020304" pitchFamily="18" charset="0"/>
                <a:cs typeface="Times New Roman" panose="02020603050405020304" pitchFamily="18" charset="0"/>
              </a:rPr>
              <a:t>nhanh</a:t>
            </a:r>
          </a:p>
        </p:txBody>
      </p:sp>
      <p:sp>
        <p:nvSpPr>
          <p:cNvPr id="80928" name="Text Box 32"/>
          <p:cNvSpPr txBox="1">
            <a:spLocks noChangeArrowheads="1"/>
          </p:cNvSpPr>
          <p:nvPr/>
        </p:nvSpPr>
        <p:spPr bwMode="auto">
          <a:xfrm>
            <a:off x="8516938" y="5410200"/>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400" b="1" i="1">
                <a:solidFill>
                  <a:srgbClr val="FF0000"/>
                </a:solidFill>
                <a:latin typeface="Times New Roman" panose="02020603050405020304" pitchFamily="18" charset="0"/>
                <a:cs typeface="Times New Roman" panose="02020603050405020304" pitchFamily="18" charset="0"/>
              </a:rPr>
              <a:t>lớn</a:t>
            </a:r>
            <a:endParaRPr lang="en-US" altLang="en-US" sz="2400" b="1" i="1">
              <a:solidFill>
                <a:srgbClr val="FF0000"/>
              </a:solidFill>
              <a:latin typeface="Times New Roman" panose="02020603050405020304" pitchFamily="18" charset="0"/>
              <a:cs typeface="Times New Roman" panose="02020603050405020304" pitchFamily="18" charset="0"/>
            </a:endParaRPr>
          </a:p>
        </p:txBody>
      </p:sp>
      <p:sp>
        <p:nvSpPr>
          <p:cNvPr id="16389" name="Text Box 34"/>
          <p:cNvSpPr txBox="1">
            <a:spLocks noChangeArrowheads="1"/>
          </p:cNvSpPr>
          <p:nvPr/>
        </p:nvSpPr>
        <p:spPr bwMode="auto">
          <a:xfrm>
            <a:off x="5808663" y="5949950"/>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400" b="1" i="1">
              <a:solidFill>
                <a:srgbClr val="FFFF00"/>
              </a:solidFill>
              <a:cs typeface="Times New Roman" panose="02020603050405020304" pitchFamily="18" charset="0"/>
            </a:endParaRPr>
          </a:p>
        </p:txBody>
      </p:sp>
      <p:sp>
        <p:nvSpPr>
          <p:cNvPr id="16390" name="Text Box 36"/>
          <p:cNvSpPr txBox="1">
            <a:spLocks noChangeArrowheads="1"/>
          </p:cNvSpPr>
          <p:nvPr/>
        </p:nvSpPr>
        <p:spPr bwMode="auto">
          <a:xfrm>
            <a:off x="1905000" y="6086476"/>
            <a:ext cx="8135938"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2400">
                <a:latin typeface="Times New Roman" panose="02020603050405020304" pitchFamily="18" charset="0"/>
                <a:cs typeface="Times New Roman" panose="02020603050405020304" pitchFamily="18" charset="0"/>
              </a:rPr>
              <a:t>Dao động càng</a:t>
            </a:r>
            <a:r>
              <a:rPr lang="en-US" altLang="en-US" sz="2400">
                <a:latin typeface="Times New Roman" panose="02020603050405020304" pitchFamily="18" charset="0"/>
                <a:cs typeface="Times New Roman" panose="02020603050405020304" pitchFamily="18" charset="0"/>
              </a:rPr>
              <a:t> (3) ………, </a:t>
            </a:r>
            <a:r>
              <a:rPr lang="vi-VN" altLang="en-US" sz="2400">
                <a:latin typeface="Times New Roman" panose="02020603050405020304" pitchFamily="18" charset="0"/>
                <a:cs typeface="Times New Roman" panose="02020603050405020304" pitchFamily="18" charset="0"/>
              </a:rPr>
              <a:t>tần số dao động càng</a:t>
            </a:r>
            <a:r>
              <a:rPr lang="en-US" altLang="en-US" sz="2400">
                <a:latin typeface="Times New Roman" panose="02020603050405020304" pitchFamily="18" charset="0"/>
                <a:cs typeface="Times New Roman" panose="02020603050405020304" pitchFamily="18" charset="0"/>
              </a:rPr>
              <a:t> (4)……</a:t>
            </a:r>
          </a:p>
        </p:txBody>
      </p:sp>
      <p:sp>
        <p:nvSpPr>
          <p:cNvPr id="29704" name="Rectangle 8"/>
          <p:cNvSpPr>
            <a:spLocks noChangeArrowheads="1"/>
          </p:cNvSpPr>
          <p:nvPr/>
        </p:nvSpPr>
        <p:spPr bwMode="auto">
          <a:xfrm>
            <a:off x="1752601" y="4876800"/>
            <a:ext cx="1446213"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vi-VN" sz="2400" b="1" i="1" u="sng">
                <a:latin typeface="Times New Roman" panose="02020603050405020304" pitchFamily="18" charset="0"/>
                <a:cs typeface="Times New Roman" panose="02020603050405020304" pitchFamily="18" charset="0"/>
              </a:rPr>
              <a:t>Nhận xét</a:t>
            </a:r>
            <a:r>
              <a:rPr lang="en-US" sz="2400" b="1" i="1" u="sng">
                <a:latin typeface="Times New Roman" panose="02020603050405020304" pitchFamily="18" charset="0"/>
                <a:cs typeface="Times New Roman" panose="02020603050405020304" pitchFamily="18" charset="0"/>
              </a:rPr>
              <a:t>:</a:t>
            </a:r>
          </a:p>
        </p:txBody>
      </p:sp>
      <p:sp>
        <p:nvSpPr>
          <p:cNvPr id="29705" name="Rectangle 9"/>
          <p:cNvSpPr>
            <a:spLocks noChangeArrowheads="1"/>
          </p:cNvSpPr>
          <p:nvPr/>
        </p:nvSpPr>
        <p:spPr bwMode="auto">
          <a:xfrm>
            <a:off x="4343401" y="6049964"/>
            <a:ext cx="922047" cy="43088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vi-VN" sz="2200" b="1">
                <a:solidFill>
                  <a:srgbClr val="FF0000"/>
                </a:solidFill>
                <a:cs typeface="Times New Roman" panose="02020603050405020304" pitchFamily="18" charset="0"/>
              </a:rPr>
              <a:t>chậm</a:t>
            </a:r>
            <a:endParaRPr lang="en-US" sz="2200" b="1">
              <a:solidFill>
                <a:srgbClr val="FF0000"/>
              </a:solidFill>
              <a:cs typeface="Times New Roman" panose="02020603050405020304" pitchFamily="18" charset="0"/>
            </a:endParaRPr>
          </a:p>
        </p:txBody>
      </p:sp>
      <p:sp>
        <p:nvSpPr>
          <p:cNvPr id="29706" name="Rectangle 10"/>
          <p:cNvSpPr>
            <a:spLocks noChangeArrowheads="1"/>
          </p:cNvSpPr>
          <p:nvPr/>
        </p:nvSpPr>
        <p:spPr bwMode="auto">
          <a:xfrm>
            <a:off x="8458201" y="6049964"/>
            <a:ext cx="704039" cy="43088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vi-VN" sz="2200" b="1">
                <a:solidFill>
                  <a:srgbClr val="FF0000"/>
                </a:solidFill>
                <a:cs typeface="Times New Roman" panose="02020603050405020304" pitchFamily="18" charset="0"/>
              </a:rPr>
              <a:t>nhỏ</a:t>
            </a:r>
            <a:endParaRPr lang="en-US" sz="2200" b="1">
              <a:solidFill>
                <a:srgbClr val="FF0000"/>
              </a:solidFill>
              <a:cs typeface="Times New Roman" panose="02020603050405020304" pitchFamily="18" charset="0"/>
            </a:endParaRPr>
          </a:p>
        </p:txBody>
      </p:sp>
      <p:graphicFrame>
        <p:nvGraphicFramePr>
          <p:cNvPr id="21550" name="Group 46"/>
          <p:cNvGraphicFramePr>
            <a:graphicFrameLocks noGrp="1"/>
          </p:cNvGraphicFramePr>
          <p:nvPr>
            <p:extLst>
              <p:ext uri="{D42A27DB-BD31-4B8C-83A1-F6EECF244321}">
                <p14:modId xmlns:p14="http://schemas.microsoft.com/office/powerpoint/2010/main" val="2302122014"/>
              </p:ext>
            </p:extLst>
          </p:nvPr>
        </p:nvGraphicFramePr>
        <p:xfrm>
          <a:off x="838200" y="1344614"/>
          <a:ext cx="10996748" cy="2185135"/>
        </p:xfrm>
        <a:graphic>
          <a:graphicData uri="http://schemas.openxmlformats.org/drawingml/2006/table">
            <a:tbl>
              <a:tblPr/>
              <a:tblGrid>
                <a:gridCol w="1034528">
                  <a:extLst>
                    <a:ext uri="{9D8B030D-6E8A-4147-A177-3AD203B41FA5}">
                      <a16:colId xmlns:a16="http://schemas.microsoft.com/office/drawing/2014/main" val="20000"/>
                    </a:ext>
                  </a:extLst>
                </a:gridCol>
                <a:gridCol w="3972200">
                  <a:extLst>
                    <a:ext uri="{9D8B030D-6E8A-4147-A177-3AD203B41FA5}">
                      <a16:colId xmlns:a16="http://schemas.microsoft.com/office/drawing/2014/main" val="20001"/>
                    </a:ext>
                  </a:extLst>
                </a:gridCol>
                <a:gridCol w="2061739">
                  <a:extLst>
                    <a:ext uri="{9D8B030D-6E8A-4147-A177-3AD203B41FA5}">
                      <a16:colId xmlns:a16="http://schemas.microsoft.com/office/drawing/2014/main" val="20002"/>
                    </a:ext>
                  </a:extLst>
                </a:gridCol>
                <a:gridCol w="1964140">
                  <a:extLst>
                    <a:ext uri="{9D8B030D-6E8A-4147-A177-3AD203B41FA5}">
                      <a16:colId xmlns:a16="http://schemas.microsoft.com/office/drawing/2014/main" val="20003"/>
                    </a:ext>
                  </a:extLst>
                </a:gridCol>
                <a:gridCol w="1964141">
                  <a:extLst>
                    <a:ext uri="{9D8B030D-6E8A-4147-A177-3AD203B41FA5}">
                      <a16:colId xmlns:a16="http://schemas.microsoft.com/office/drawing/2014/main" val="20004"/>
                    </a:ext>
                  </a:extLst>
                </a:gridCol>
              </a:tblGrid>
              <a:tr h="138494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Con lắc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Con lắc nào dao động nhanh hơn?</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Con lắc nào dao động chậm hơn?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Số dao động trong 10 giây</a:t>
                      </a:r>
                      <a:endParaRPr kumimoji="0" lang="en-US" altLang="en-US" sz="20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Số dao động trong 1 giây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Tần số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009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Dao động chậm hơn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 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009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Dao động nhanh hơn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1540" name="Text Box 36"/>
          <p:cNvSpPr txBox="1">
            <a:spLocks noChangeArrowheads="1"/>
          </p:cNvSpPr>
          <p:nvPr/>
        </p:nvSpPr>
        <p:spPr bwMode="auto">
          <a:xfrm>
            <a:off x="2667001" y="4130676"/>
            <a:ext cx="5883275" cy="830997"/>
          </a:xfrm>
          <a:prstGeom prst="rect">
            <a:avLst/>
          </a:prstGeom>
          <a:noFill/>
          <a:ln>
            <a:noFill/>
          </a:ln>
          <a:effectLst>
            <a:prstShdw prst="shdw17" dist="17961" dir="2700000">
              <a:srgbClr val="5F7F81"/>
            </a:prstShdw>
          </a:effectLst>
          <a:extLst>
            <a:ext uri="{909E8E84-426E-40DD-AFC4-6F175D3DCCD1}">
              <a14:hiddenFill xmlns:a14="http://schemas.microsoft.com/office/drawing/2010/main">
                <a:solidFill>
                  <a:srgbClr val="9ED3D7"/>
                </a:solidFill>
              </a14:hiddenFill>
            </a:ext>
            <a:ext uri="{91240B29-F687-4F45-9708-019B960494DF}">
              <a14:hiddenLine xmlns:a14="http://schemas.microsoft.com/office/drawing/2010/main" w="25400" algn="ctr">
                <a:solidFill>
                  <a:schemeClr val="bg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a:solidFill>
                  <a:srgbClr val="0000FF"/>
                </a:solidFill>
                <a:latin typeface="Times New Roman" panose="02020603050405020304" pitchFamily="18" charset="0"/>
                <a:cs typeface="Times New Roman" panose="02020603050405020304" pitchFamily="18" charset="0"/>
              </a:rPr>
              <a:t>Dựa vào kết quả thí nghiệm 1 cho biết mối quan hệ giữa dao động và tần số</a:t>
            </a:r>
          </a:p>
        </p:txBody>
      </p:sp>
      <p:sp>
        <p:nvSpPr>
          <p:cNvPr id="16422" name="Text Box 6"/>
          <p:cNvSpPr txBox="1">
            <a:spLocks noChangeArrowheads="1"/>
          </p:cNvSpPr>
          <p:nvPr/>
        </p:nvSpPr>
        <p:spPr bwMode="auto">
          <a:xfrm>
            <a:off x="1951038" y="914400"/>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Thí nghiệm 1:</a:t>
            </a:r>
          </a:p>
        </p:txBody>
      </p:sp>
      <p:sp>
        <p:nvSpPr>
          <p:cNvPr id="16423" name="Text Box 6"/>
          <p:cNvSpPr txBox="1">
            <a:spLocks noChangeArrowheads="1"/>
          </p:cNvSpPr>
          <p:nvPr/>
        </p:nvSpPr>
        <p:spPr bwMode="auto">
          <a:xfrm>
            <a:off x="477837" y="313473"/>
            <a:ext cx="5694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Times New Roman" panose="02020603050405020304" pitchFamily="18" charset="0"/>
                <a:cs typeface="Times New Roman" panose="02020603050405020304" pitchFamily="18" charset="0"/>
              </a:rPr>
              <a:t>I.Dao động nhanh, chậm. Tần số dao động</a:t>
            </a:r>
          </a:p>
        </p:txBody>
      </p:sp>
      <p:sp>
        <p:nvSpPr>
          <p:cNvPr id="16424" name="Date Placeholder 2"/>
          <p:cNvSpPr>
            <a:spLocks noGrp="1"/>
          </p:cNvSpPr>
          <p:nvPr>
            <p:ph type="dt"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51603A-9EF2-4D04-A0C5-049685BA5FB6}"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35979339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40"/>
                                        </p:tgtEl>
                                        <p:attrNameLst>
                                          <p:attrName>style.visibility</p:attrName>
                                        </p:attrNameLst>
                                      </p:cBhvr>
                                      <p:to>
                                        <p:strVal val="visible"/>
                                      </p:to>
                                    </p:set>
                                    <p:animEffect transition="in" filter="blinds(horizontal)">
                                      <p:cBhvr>
                                        <p:cTn id="7" dur="500"/>
                                        <p:tgtEl>
                                          <p:spTgt spid="21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0927"/>
                                        </p:tgtEl>
                                        <p:attrNameLst>
                                          <p:attrName>style.visibility</p:attrName>
                                        </p:attrNameLst>
                                      </p:cBhvr>
                                      <p:to>
                                        <p:strVal val="visible"/>
                                      </p:to>
                                    </p:set>
                                    <p:anim calcmode="lin" valueType="num">
                                      <p:cBhvr additive="base">
                                        <p:cTn id="12" dur="500" fill="hold"/>
                                        <p:tgtEl>
                                          <p:spTgt spid="80927"/>
                                        </p:tgtEl>
                                        <p:attrNameLst>
                                          <p:attrName>ppt_x</p:attrName>
                                        </p:attrNameLst>
                                      </p:cBhvr>
                                      <p:tavLst>
                                        <p:tav tm="0">
                                          <p:val>
                                            <p:strVal val="1+#ppt_w/2"/>
                                          </p:val>
                                        </p:tav>
                                        <p:tav tm="100000">
                                          <p:val>
                                            <p:strVal val="#ppt_x"/>
                                          </p:val>
                                        </p:tav>
                                      </p:tavLst>
                                    </p:anim>
                                    <p:anim calcmode="lin" valueType="num">
                                      <p:cBhvr additive="base">
                                        <p:cTn id="13" dur="500" fill="hold"/>
                                        <p:tgtEl>
                                          <p:spTgt spid="8092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0928"/>
                                        </p:tgtEl>
                                        <p:attrNameLst>
                                          <p:attrName>style.visibility</p:attrName>
                                        </p:attrNameLst>
                                      </p:cBhvr>
                                      <p:to>
                                        <p:strVal val="visible"/>
                                      </p:to>
                                    </p:set>
                                    <p:anim calcmode="lin" valueType="num">
                                      <p:cBhvr additive="base">
                                        <p:cTn id="18" dur="500" fill="hold"/>
                                        <p:tgtEl>
                                          <p:spTgt spid="80928"/>
                                        </p:tgtEl>
                                        <p:attrNameLst>
                                          <p:attrName>ppt_x</p:attrName>
                                        </p:attrNameLst>
                                      </p:cBhvr>
                                      <p:tavLst>
                                        <p:tav tm="0">
                                          <p:val>
                                            <p:strVal val="1+#ppt_w/2"/>
                                          </p:val>
                                        </p:tav>
                                        <p:tav tm="100000">
                                          <p:val>
                                            <p:strVal val="#ppt_x"/>
                                          </p:val>
                                        </p:tav>
                                      </p:tavLst>
                                    </p:anim>
                                    <p:anim calcmode="lin" valueType="num">
                                      <p:cBhvr additive="base">
                                        <p:cTn id="19" dur="500" fill="hold"/>
                                        <p:tgtEl>
                                          <p:spTgt spid="8092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9705"/>
                                        </p:tgtEl>
                                        <p:attrNameLst>
                                          <p:attrName>style.visibility</p:attrName>
                                        </p:attrNameLst>
                                      </p:cBhvr>
                                      <p:to>
                                        <p:strVal val="visible"/>
                                      </p:to>
                                    </p:set>
                                    <p:anim calcmode="lin" valueType="num">
                                      <p:cBhvr additive="base">
                                        <p:cTn id="24" dur="500" fill="hold"/>
                                        <p:tgtEl>
                                          <p:spTgt spid="29705"/>
                                        </p:tgtEl>
                                        <p:attrNameLst>
                                          <p:attrName>ppt_x</p:attrName>
                                        </p:attrNameLst>
                                      </p:cBhvr>
                                      <p:tavLst>
                                        <p:tav tm="0">
                                          <p:val>
                                            <p:strVal val="1+#ppt_w/2"/>
                                          </p:val>
                                        </p:tav>
                                        <p:tav tm="100000">
                                          <p:val>
                                            <p:strVal val="#ppt_x"/>
                                          </p:val>
                                        </p:tav>
                                      </p:tavLst>
                                    </p:anim>
                                    <p:anim calcmode="lin" valueType="num">
                                      <p:cBhvr additive="base">
                                        <p:cTn id="25" dur="500" fill="hold"/>
                                        <p:tgtEl>
                                          <p:spTgt spid="29705"/>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9706"/>
                                        </p:tgtEl>
                                        <p:attrNameLst>
                                          <p:attrName>style.visibility</p:attrName>
                                        </p:attrNameLst>
                                      </p:cBhvr>
                                      <p:to>
                                        <p:strVal val="visible"/>
                                      </p:to>
                                    </p:set>
                                    <p:anim calcmode="lin" valueType="num">
                                      <p:cBhvr additive="base">
                                        <p:cTn id="30" dur="500" fill="hold"/>
                                        <p:tgtEl>
                                          <p:spTgt spid="29706"/>
                                        </p:tgtEl>
                                        <p:attrNameLst>
                                          <p:attrName>ppt_x</p:attrName>
                                        </p:attrNameLst>
                                      </p:cBhvr>
                                      <p:tavLst>
                                        <p:tav tm="0">
                                          <p:val>
                                            <p:strVal val="1+#ppt_w/2"/>
                                          </p:val>
                                        </p:tav>
                                        <p:tav tm="100000">
                                          <p:val>
                                            <p:strVal val="#ppt_x"/>
                                          </p:val>
                                        </p:tav>
                                      </p:tavLst>
                                    </p:anim>
                                    <p:anim calcmode="lin" valueType="num">
                                      <p:cBhvr additive="base">
                                        <p:cTn id="31" dur="500" fill="hold"/>
                                        <p:tgtEl>
                                          <p:spTgt spid="297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27" grpId="0"/>
      <p:bldP spid="80928" grpId="0"/>
      <p:bldP spid="29705" grpId="0"/>
      <p:bldP spid="29706" grpId="0"/>
      <p:bldP spid="215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10477500" y="3238500"/>
            <a:ext cx="304800" cy="228600"/>
          </a:xfrm>
          <a:prstGeom prst="can">
            <a:avLst>
              <a:gd name="adj" fmla="val 25000"/>
            </a:avLst>
          </a:prstGeom>
          <a:gradFill rotWithShape="1">
            <a:gsLst>
              <a:gs pos="0">
                <a:srgbClr val="800000">
                  <a:alpha val="67000"/>
                </a:srgbClr>
              </a:gs>
              <a:gs pos="50000">
                <a:srgbClr val="800000">
                  <a:gamma/>
                  <a:tint val="0"/>
                  <a:invGamma/>
                </a:srgbClr>
              </a:gs>
              <a:gs pos="100000">
                <a:srgbClr val="800000">
                  <a:alpha val="67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627" name="AutoShape 3"/>
          <p:cNvSpPr>
            <a:spLocks noChangeArrowheads="1"/>
          </p:cNvSpPr>
          <p:nvPr/>
        </p:nvSpPr>
        <p:spPr bwMode="auto">
          <a:xfrm>
            <a:off x="7677150" y="4591050"/>
            <a:ext cx="304800" cy="228600"/>
          </a:xfrm>
          <a:prstGeom prst="can">
            <a:avLst>
              <a:gd name="adj" fmla="val 25000"/>
            </a:avLst>
          </a:prstGeom>
          <a:gradFill rotWithShape="1">
            <a:gsLst>
              <a:gs pos="0">
                <a:srgbClr val="800000">
                  <a:alpha val="67000"/>
                </a:srgbClr>
              </a:gs>
              <a:gs pos="50000">
                <a:srgbClr val="800000">
                  <a:gamma/>
                  <a:tint val="0"/>
                  <a:invGamma/>
                </a:srgbClr>
              </a:gs>
              <a:gs pos="100000">
                <a:srgbClr val="800000">
                  <a:alpha val="67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628" name="AutoShape 4"/>
          <p:cNvSpPr>
            <a:spLocks noChangeArrowheads="1"/>
          </p:cNvSpPr>
          <p:nvPr/>
        </p:nvSpPr>
        <p:spPr bwMode="auto">
          <a:xfrm>
            <a:off x="5905500" y="3371850"/>
            <a:ext cx="304800" cy="228600"/>
          </a:xfrm>
          <a:prstGeom prst="can">
            <a:avLst>
              <a:gd name="adj" fmla="val 25000"/>
            </a:avLst>
          </a:prstGeom>
          <a:gradFill rotWithShape="1">
            <a:gsLst>
              <a:gs pos="0">
                <a:srgbClr val="800000">
                  <a:alpha val="67000"/>
                </a:srgbClr>
              </a:gs>
              <a:gs pos="50000">
                <a:srgbClr val="800000">
                  <a:gamma/>
                  <a:tint val="0"/>
                  <a:invGamma/>
                </a:srgbClr>
              </a:gs>
              <a:gs pos="100000">
                <a:srgbClr val="800000">
                  <a:alpha val="67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629" name="AutoShape 5"/>
          <p:cNvSpPr>
            <a:spLocks noChangeArrowheads="1"/>
          </p:cNvSpPr>
          <p:nvPr/>
        </p:nvSpPr>
        <p:spPr bwMode="auto">
          <a:xfrm>
            <a:off x="-438150" y="3638550"/>
            <a:ext cx="304800" cy="228600"/>
          </a:xfrm>
          <a:prstGeom prst="can">
            <a:avLst>
              <a:gd name="adj" fmla="val 25000"/>
            </a:avLst>
          </a:prstGeom>
          <a:gradFill rotWithShape="1">
            <a:gsLst>
              <a:gs pos="0">
                <a:srgbClr val="800000">
                  <a:alpha val="67000"/>
                </a:srgbClr>
              </a:gs>
              <a:gs pos="50000">
                <a:srgbClr val="800000">
                  <a:gamma/>
                  <a:tint val="0"/>
                  <a:invGamma/>
                </a:srgbClr>
              </a:gs>
              <a:gs pos="100000">
                <a:srgbClr val="800000">
                  <a:alpha val="67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630" name="AutoShape 6"/>
          <p:cNvSpPr>
            <a:spLocks noChangeArrowheads="1"/>
          </p:cNvSpPr>
          <p:nvPr/>
        </p:nvSpPr>
        <p:spPr bwMode="auto">
          <a:xfrm>
            <a:off x="5657850" y="3486150"/>
            <a:ext cx="304800" cy="228600"/>
          </a:xfrm>
          <a:prstGeom prst="can">
            <a:avLst>
              <a:gd name="adj" fmla="val 25000"/>
            </a:avLst>
          </a:prstGeom>
          <a:gradFill rotWithShape="1">
            <a:gsLst>
              <a:gs pos="0">
                <a:srgbClr val="800000">
                  <a:alpha val="67000"/>
                </a:srgbClr>
              </a:gs>
              <a:gs pos="50000">
                <a:srgbClr val="800000">
                  <a:gamma/>
                  <a:tint val="0"/>
                  <a:invGamma/>
                </a:srgbClr>
              </a:gs>
              <a:gs pos="100000">
                <a:srgbClr val="800000">
                  <a:alpha val="67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631" name="AutoShape 7"/>
          <p:cNvSpPr>
            <a:spLocks noChangeArrowheads="1"/>
          </p:cNvSpPr>
          <p:nvPr/>
        </p:nvSpPr>
        <p:spPr bwMode="auto">
          <a:xfrm>
            <a:off x="2857500" y="4857750"/>
            <a:ext cx="304800" cy="228600"/>
          </a:xfrm>
          <a:prstGeom prst="can">
            <a:avLst>
              <a:gd name="adj" fmla="val 25000"/>
            </a:avLst>
          </a:prstGeom>
          <a:gradFill rotWithShape="1">
            <a:gsLst>
              <a:gs pos="0">
                <a:srgbClr val="800000">
                  <a:alpha val="67000"/>
                </a:srgbClr>
              </a:gs>
              <a:gs pos="50000">
                <a:srgbClr val="800000">
                  <a:gamma/>
                  <a:tint val="0"/>
                  <a:invGamma/>
                </a:srgbClr>
              </a:gs>
              <a:gs pos="100000">
                <a:srgbClr val="800000">
                  <a:alpha val="67000"/>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632" name="AutoShape 8"/>
          <p:cNvSpPr>
            <a:spLocks noChangeArrowheads="1"/>
          </p:cNvSpPr>
          <p:nvPr/>
        </p:nvSpPr>
        <p:spPr bwMode="auto">
          <a:xfrm rot="9217231" flipV="1">
            <a:off x="6115050" y="2286000"/>
            <a:ext cx="4476750" cy="2065338"/>
          </a:xfrm>
          <a:prstGeom prst="parallelogram">
            <a:avLst>
              <a:gd name="adj" fmla="val 54801"/>
            </a:avLst>
          </a:prstGeom>
          <a:gradFill rotWithShape="1">
            <a:gsLst>
              <a:gs pos="0">
                <a:schemeClr val="accent1"/>
              </a:gs>
              <a:gs pos="100000">
                <a:schemeClr val="accent1">
                  <a:gamma/>
                  <a:tint val="0"/>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633" name="AutoShape 9"/>
          <p:cNvSpPr>
            <a:spLocks noChangeArrowheads="1"/>
          </p:cNvSpPr>
          <p:nvPr/>
        </p:nvSpPr>
        <p:spPr bwMode="auto">
          <a:xfrm rot="9217231" flipV="1">
            <a:off x="1295400" y="2552700"/>
            <a:ext cx="4476750" cy="2065338"/>
          </a:xfrm>
          <a:prstGeom prst="parallelogram">
            <a:avLst>
              <a:gd name="adj" fmla="val 54801"/>
            </a:avLst>
          </a:prstGeom>
          <a:gradFill rotWithShape="1">
            <a:gsLst>
              <a:gs pos="0">
                <a:schemeClr val="accent1"/>
              </a:gs>
              <a:gs pos="100000">
                <a:schemeClr val="accent1">
                  <a:gamma/>
                  <a:tint val="0"/>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nvGrpSpPr>
          <p:cNvPr id="18454" name="Group 10"/>
          <p:cNvGrpSpPr>
            <a:grpSpLocks/>
          </p:cNvGrpSpPr>
          <p:nvPr/>
        </p:nvGrpSpPr>
        <p:grpSpPr bwMode="auto">
          <a:xfrm>
            <a:off x="6905625" y="2209800"/>
            <a:ext cx="3048000" cy="2209800"/>
            <a:chOff x="2496" y="1536"/>
            <a:chExt cx="1920" cy="1392"/>
          </a:xfrm>
        </p:grpSpPr>
        <p:sp>
          <p:nvSpPr>
            <p:cNvPr id="18474" name="AutoShape 11"/>
            <p:cNvSpPr>
              <a:spLocks noChangeArrowheads="1"/>
            </p:cNvSpPr>
            <p:nvPr/>
          </p:nvSpPr>
          <p:spPr bwMode="auto">
            <a:xfrm rot="16104553" flipV="1">
              <a:off x="3486" y="1958"/>
              <a:ext cx="778" cy="1082"/>
            </a:xfrm>
            <a:prstGeom prst="parallelogram">
              <a:avLst>
                <a:gd name="adj" fmla="val 66782"/>
              </a:avLst>
            </a:prstGeom>
            <a:gradFill rotWithShape="1">
              <a:gsLst>
                <a:gs pos="0">
                  <a:srgbClr val="FFC5E2"/>
                </a:gs>
                <a:gs pos="100000">
                  <a:srgbClr val="FF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475" name="AutoShape 12"/>
            <p:cNvSpPr>
              <a:spLocks noChangeArrowheads="1"/>
            </p:cNvSpPr>
            <p:nvPr/>
          </p:nvSpPr>
          <p:spPr bwMode="auto">
            <a:xfrm rot="15939683" flipV="1">
              <a:off x="3606" y="2003"/>
              <a:ext cx="564" cy="1000"/>
            </a:xfrm>
            <a:prstGeom prst="parallelogram">
              <a:avLst>
                <a:gd name="adj" fmla="val 73440"/>
              </a:avLst>
            </a:prstGeom>
            <a:gradFill rotWithShape="1">
              <a:gsLst>
                <a:gs pos="0">
                  <a:srgbClr val="B2B2B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476" name="Freeform 13"/>
            <p:cNvSpPr>
              <a:spLocks/>
            </p:cNvSpPr>
            <p:nvPr/>
          </p:nvSpPr>
          <p:spPr bwMode="auto">
            <a:xfrm>
              <a:off x="2496" y="1536"/>
              <a:ext cx="1902" cy="1106"/>
            </a:xfrm>
            <a:custGeom>
              <a:avLst/>
              <a:gdLst>
                <a:gd name="T0" fmla="*/ 838 w 2532"/>
                <a:gd name="T1" fmla="*/ 1106 h 1296"/>
                <a:gd name="T2" fmla="*/ 0 w 2532"/>
                <a:gd name="T3" fmla="*/ 502 h 1296"/>
                <a:gd name="T4" fmla="*/ 1073 w 2532"/>
                <a:gd name="T5" fmla="*/ 0 h 1296"/>
                <a:gd name="T6" fmla="*/ 1902 w 2532"/>
                <a:gd name="T7" fmla="*/ 563 h 1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2" h="1296">
                  <a:moveTo>
                    <a:pt x="1116" y="1296"/>
                  </a:moveTo>
                  <a:lnTo>
                    <a:pt x="0" y="588"/>
                  </a:lnTo>
                  <a:lnTo>
                    <a:pt x="1428" y="0"/>
                  </a:lnTo>
                  <a:lnTo>
                    <a:pt x="2532" y="660"/>
                  </a:lnTo>
                </a:path>
              </a:pathLst>
            </a:custGeom>
            <a:gradFill rotWithShape="1">
              <a:gsLst>
                <a:gs pos="0">
                  <a:srgbClr val="FFFFFF"/>
                </a:gs>
                <a:gs pos="100000">
                  <a:srgbClr val="FFC5E2">
                    <a:alpha val="53998"/>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7" name="AutoShape 14"/>
            <p:cNvSpPr>
              <a:spLocks noChangeArrowheads="1"/>
            </p:cNvSpPr>
            <p:nvPr/>
          </p:nvSpPr>
          <p:spPr bwMode="auto">
            <a:xfrm rot="-5562997">
              <a:off x="2466" y="2061"/>
              <a:ext cx="913" cy="822"/>
            </a:xfrm>
            <a:prstGeom prst="parallelogram">
              <a:avLst>
                <a:gd name="adj" fmla="val 80392"/>
              </a:avLst>
            </a:prstGeom>
            <a:gradFill rotWithShape="1">
              <a:gsLst>
                <a:gs pos="0">
                  <a:srgbClr val="FFC5E2">
                    <a:alpha val="42998"/>
                  </a:srgbClr>
                </a:gs>
                <a:gs pos="100000">
                  <a:srgbClr val="FF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8455" name="AutoShape 15"/>
          <p:cNvSpPr>
            <a:spLocks noChangeArrowheads="1"/>
          </p:cNvSpPr>
          <p:nvPr/>
        </p:nvSpPr>
        <p:spPr bwMode="auto">
          <a:xfrm rot="16104553" flipV="1">
            <a:off x="3629026" y="3184526"/>
            <a:ext cx="1235075" cy="1717675"/>
          </a:xfrm>
          <a:prstGeom prst="parallelogram">
            <a:avLst>
              <a:gd name="adj" fmla="val 66782"/>
            </a:avLst>
          </a:prstGeom>
          <a:gradFill rotWithShape="1">
            <a:gsLst>
              <a:gs pos="0">
                <a:srgbClr val="FFC5E2"/>
              </a:gs>
              <a:gs pos="100000">
                <a:srgbClr val="FF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456" name="AutoShape 16"/>
          <p:cNvSpPr>
            <a:spLocks noChangeArrowheads="1"/>
          </p:cNvSpPr>
          <p:nvPr/>
        </p:nvSpPr>
        <p:spPr bwMode="auto">
          <a:xfrm rot="15939683" flipV="1">
            <a:off x="3819525" y="3255963"/>
            <a:ext cx="895350" cy="1587500"/>
          </a:xfrm>
          <a:prstGeom prst="parallelogram">
            <a:avLst>
              <a:gd name="adj" fmla="val 73440"/>
            </a:avLst>
          </a:prstGeom>
          <a:gradFill rotWithShape="1">
            <a:gsLst>
              <a:gs pos="0">
                <a:srgbClr val="B2B2B2"/>
              </a:gs>
              <a:gs pos="100000">
                <a:srgbClr val="FF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457" name="Freeform 17"/>
          <p:cNvSpPr>
            <a:spLocks/>
          </p:cNvSpPr>
          <p:nvPr/>
        </p:nvSpPr>
        <p:spPr bwMode="auto">
          <a:xfrm>
            <a:off x="2057401" y="2514601"/>
            <a:ext cx="3019425" cy="1755775"/>
          </a:xfrm>
          <a:custGeom>
            <a:avLst/>
            <a:gdLst>
              <a:gd name="T0" fmla="*/ 1330837 w 2532"/>
              <a:gd name="T1" fmla="*/ 1755775 h 1296"/>
              <a:gd name="T2" fmla="*/ 0 w 2532"/>
              <a:gd name="T3" fmla="*/ 796602 h 1296"/>
              <a:gd name="T4" fmla="*/ 1702898 w 2532"/>
              <a:gd name="T5" fmla="*/ 0 h 1296"/>
              <a:gd name="T6" fmla="*/ 3019425 w 2532"/>
              <a:gd name="T7" fmla="*/ 894145 h 1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2" h="1296">
                <a:moveTo>
                  <a:pt x="1116" y="1296"/>
                </a:moveTo>
                <a:lnTo>
                  <a:pt x="0" y="588"/>
                </a:lnTo>
                <a:lnTo>
                  <a:pt x="1428" y="0"/>
                </a:lnTo>
                <a:lnTo>
                  <a:pt x="2532" y="660"/>
                </a:lnTo>
              </a:path>
            </a:pathLst>
          </a:custGeom>
          <a:gradFill rotWithShape="1">
            <a:gsLst>
              <a:gs pos="0">
                <a:srgbClr val="FFFFFF"/>
              </a:gs>
              <a:gs pos="100000">
                <a:srgbClr val="FFC5E2">
                  <a:alpha val="53998"/>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8" name="AutoShape 18"/>
          <p:cNvSpPr>
            <a:spLocks noChangeArrowheads="1"/>
          </p:cNvSpPr>
          <p:nvPr/>
        </p:nvSpPr>
        <p:spPr bwMode="auto">
          <a:xfrm rot="-5562997">
            <a:off x="2010570" y="3347245"/>
            <a:ext cx="1449387" cy="1304925"/>
          </a:xfrm>
          <a:prstGeom prst="parallelogram">
            <a:avLst>
              <a:gd name="adj" fmla="val 80392"/>
            </a:avLst>
          </a:prstGeom>
          <a:gradFill rotWithShape="1">
            <a:gsLst>
              <a:gs pos="0">
                <a:srgbClr val="FFC5E2">
                  <a:alpha val="42998"/>
                </a:srgbClr>
              </a:gs>
              <a:gs pos="100000">
                <a:srgbClr val="FF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6643" name="Freeform 19"/>
          <p:cNvSpPr>
            <a:spLocks/>
          </p:cNvSpPr>
          <p:nvPr/>
        </p:nvSpPr>
        <p:spPr bwMode="auto">
          <a:xfrm>
            <a:off x="3200401" y="3048000"/>
            <a:ext cx="1941513" cy="1295400"/>
          </a:xfrm>
          <a:custGeom>
            <a:avLst/>
            <a:gdLst>
              <a:gd name="T0" fmla="*/ 0 w 1223"/>
              <a:gd name="T1" fmla="*/ 101600 h 816"/>
              <a:gd name="T2" fmla="*/ 1768475 w 1223"/>
              <a:gd name="T3" fmla="*/ 1295400 h 816"/>
              <a:gd name="T4" fmla="*/ 1941513 w 1223"/>
              <a:gd name="T5" fmla="*/ 1190625 h 816"/>
              <a:gd name="T6" fmla="*/ 1157288 w 1223"/>
              <a:gd name="T7" fmla="*/ 668338 h 816"/>
              <a:gd name="T8" fmla="*/ 174625 w 1223"/>
              <a:gd name="T9" fmla="*/ 0 h 816"/>
              <a:gd name="T10" fmla="*/ 0 w 1223"/>
              <a:gd name="T11" fmla="*/ 101600 h 8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23" h="816">
                <a:moveTo>
                  <a:pt x="0" y="64"/>
                </a:moveTo>
                <a:lnTo>
                  <a:pt x="1114" y="816"/>
                </a:lnTo>
                <a:lnTo>
                  <a:pt x="1223" y="750"/>
                </a:lnTo>
                <a:lnTo>
                  <a:pt x="729" y="421"/>
                </a:lnTo>
                <a:lnTo>
                  <a:pt x="110" y="0"/>
                </a:lnTo>
                <a:lnTo>
                  <a:pt x="0" y="64"/>
                </a:lnTo>
                <a:close/>
              </a:path>
            </a:pathLst>
          </a:custGeom>
          <a:solidFill>
            <a:srgbClr val="C0C0C0">
              <a:alpha val="9411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4" name="Freeform 20"/>
          <p:cNvSpPr>
            <a:spLocks/>
          </p:cNvSpPr>
          <p:nvPr/>
        </p:nvSpPr>
        <p:spPr bwMode="auto">
          <a:xfrm>
            <a:off x="3657600" y="3429001"/>
            <a:ext cx="1563688" cy="962025"/>
          </a:xfrm>
          <a:custGeom>
            <a:avLst/>
            <a:gdLst>
              <a:gd name="T0" fmla="*/ 158599 w 631"/>
              <a:gd name="T1" fmla="*/ 210383 h 503"/>
              <a:gd name="T2" fmla="*/ 44606 w 631"/>
              <a:gd name="T3" fmla="*/ 156831 h 503"/>
              <a:gd name="T4" fmla="*/ 272592 w 631"/>
              <a:gd name="T5" fmla="*/ 279236 h 503"/>
              <a:gd name="T6" fmla="*/ 406410 w 631"/>
              <a:gd name="T7" fmla="*/ 384427 h 503"/>
              <a:gd name="T8" fmla="*/ 589790 w 631"/>
              <a:gd name="T9" fmla="*/ 506832 h 503"/>
              <a:gd name="T10" fmla="*/ 723608 w 631"/>
              <a:gd name="T11" fmla="*/ 612024 h 503"/>
              <a:gd name="T12" fmla="*/ 859904 w 631"/>
              <a:gd name="T13" fmla="*/ 717215 h 503"/>
              <a:gd name="T14" fmla="*/ 973898 w 631"/>
              <a:gd name="T15" fmla="*/ 839620 h 503"/>
              <a:gd name="T16" fmla="*/ 1110194 w 631"/>
              <a:gd name="T17" fmla="*/ 962025 h 503"/>
              <a:gd name="T18" fmla="*/ 1427392 w 631"/>
              <a:gd name="T19" fmla="*/ 891260 h 503"/>
              <a:gd name="T20" fmla="*/ 1563688 w 631"/>
              <a:gd name="T21" fmla="*/ 472406 h 503"/>
              <a:gd name="T22" fmla="*/ 1335702 w 631"/>
              <a:gd name="T23" fmla="*/ 418854 h 503"/>
              <a:gd name="T24" fmla="*/ 1087891 w 631"/>
              <a:gd name="T25" fmla="*/ 350001 h 503"/>
              <a:gd name="T26" fmla="*/ 882207 w 631"/>
              <a:gd name="T27" fmla="*/ 262023 h 503"/>
              <a:gd name="T28" fmla="*/ 748390 w 631"/>
              <a:gd name="T29" fmla="*/ 210383 h 503"/>
              <a:gd name="T30" fmla="*/ 634396 w 631"/>
              <a:gd name="T31" fmla="*/ 156831 h 503"/>
              <a:gd name="T32" fmla="*/ 475797 w 631"/>
              <a:gd name="T33" fmla="*/ 87978 h 503"/>
              <a:gd name="T34" fmla="*/ 294895 w 631"/>
              <a:gd name="T35" fmla="*/ 0 h 503"/>
              <a:gd name="T36" fmla="*/ 0 w 631"/>
              <a:gd name="T37" fmla="*/ 105192 h 5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31" h="503">
                <a:moveTo>
                  <a:pt x="64" y="110"/>
                </a:moveTo>
                <a:lnTo>
                  <a:pt x="18" y="82"/>
                </a:lnTo>
                <a:lnTo>
                  <a:pt x="110" y="146"/>
                </a:lnTo>
                <a:lnTo>
                  <a:pt x="164" y="201"/>
                </a:lnTo>
                <a:lnTo>
                  <a:pt x="238" y="265"/>
                </a:lnTo>
                <a:lnTo>
                  <a:pt x="292" y="320"/>
                </a:lnTo>
                <a:lnTo>
                  <a:pt x="347" y="375"/>
                </a:lnTo>
                <a:lnTo>
                  <a:pt x="393" y="439"/>
                </a:lnTo>
                <a:lnTo>
                  <a:pt x="448" y="503"/>
                </a:lnTo>
                <a:lnTo>
                  <a:pt x="576" y="466"/>
                </a:lnTo>
                <a:lnTo>
                  <a:pt x="631" y="247"/>
                </a:lnTo>
                <a:lnTo>
                  <a:pt x="539" y="219"/>
                </a:lnTo>
                <a:lnTo>
                  <a:pt x="439" y="183"/>
                </a:lnTo>
                <a:lnTo>
                  <a:pt x="356" y="137"/>
                </a:lnTo>
                <a:lnTo>
                  <a:pt x="302" y="110"/>
                </a:lnTo>
                <a:lnTo>
                  <a:pt x="256" y="82"/>
                </a:lnTo>
                <a:lnTo>
                  <a:pt x="192" y="46"/>
                </a:lnTo>
                <a:lnTo>
                  <a:pt x="119" y="0"/>
                </a:lnTo>
                <a:lnTo>
                  <a:pt x="0" y="55"/>
                </a:lnTo>
              </a:path>
            </a:pathLst>
          </a:custGeom>
          <a:gradFill rotWithShape="1">
            <a:gsLst>
              <a:gs pos="0">
                <a:srgbClr val="C0C0C0"/>
              </a:gs>
              <a:gs pos="100000">
                <a:srgbClr val="F1F1F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5" name="Line 21"/>
          <p:cNvSpPr>
            <a:spLocks noChangeShapeType="1"/>
          </p:cNvSpPr>
          <p:nvPr/>
        </p:nvSpPr>
        <p:spPr bwMode="auto">
          <a:xfrm flipH="1">
            <a:off x="4948238" y="4238625"/>
            <a:ext cx="76200" cy="304800"/>
          </a:xfrm>
          <a:prstGeom prst="line">
            <a:avLst/>
          </a:prstGeom>
          <a:noFill/>
          <a:ln w="9525">
            <a:solidFill>
              <a:srgbClr val="ECECE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6" name="Freeform 22"/>
          <p:cNvSpPr>
            <a:spLocks/>
          </p:cNvSpPr>
          <p:nvPr/>
        </p:nvSpPr>
        <p:spPr bwMode="auto">
          <a:xfrm>
            <a:off x="3186113" y="3038476"/>
            <a:ext cx="2043112" cy="1185863"/>
          </a:xfrm>
          <a:custGeom>
            <a:avLst/>
            <a:gdLst>
              <a:gd name="T0" fmla="*/ 0 w 1287"/>
              <a:gd name="T1" fmla="*/ 101600 h 747"/>
              <a:gd name="T2" fmla="*/ 1041400 w 1287"/>
              <a:gd name="T3" fmla="*/ 804863 h 747"/>
              <a:gd name="T4" fmla="*/ 1216025 w 1287"/>
              <a:gd name="T5" fmla="*/ 911225 h 747"/>
              <a:gd name="T6" fmla="*/ 1404937 w 1287"/>
              <a:gd name="T7" fmla="*/ 1008063 h 747"/>
              <a:gd name="T8" fmla="*/ 1608137 w 1287"/>
              <a:gd name="T9" fmla="*/ 1100138 h 747"/>
              <a:gd name="T10" fmla="*/ 1839912 w 1287"/>
              <a:gd name="T11" fmla="*/ 1185863 h 747"/>
              <a:gd name="T12" fmla="*/ 2043112 w 1287"/>
              <a:gd name="T13" fmla="*/ 1100138 h 747"/>
              <a:gd name="T14" fmla="*/ 1781175 w 1287"/>
              <a:gd name="T15" fmla="*/ 998538 h 747"/>
              <a:gd name="T16" fmla="*/ 1592262 w 1287"/>
              <a:gd name="T17" fmla="*/ 911225 h 747"/>
              <a:gd name="T18" fmla="*/ 1419225 w 1287"/>
              <a:gd name="T19" fmla="*/ 809625 h 747"/>
              <a:gd name="T20" fmla="*/ 1230312 w 1287"/>
              <a:gd name="T21" fmla="*/ 703263 h 747"/>
              <a:gd name="T22" fmla="*/ 174625 w 1287"/>
              <a:gd name="T23" fmla="*/ 0 h 747"/>
              <a:gd name="T24" fmla="*/ 0 w 1287"/>
              <a:gd name="T25" fmla="*/ 101600 h 7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87" h="747">
                <a:moveTo>
                  <a:pt x="0" y="64"/>
                </a:moveTo>
                <a:lnTo>
                  <a:pt x="656" y="507"/>
                </a:lnTo>
                <a:lnTo>
                  <a:pt x="766" y="574"/>
                </a:lnTo>
                <a:lnTo>
                  <a:pt x="885" y="635"/>
                </a:lnTo>
                <a:lnTo>
                  <a:pt x="1013" y="693"/>
                </a:lnTo>
                <a:lnTo>
                  <a:pt x="1159" y="747"/>
                </a:lnTo>
                <a:lnTo>
                  <a:pt x="1287" y="693"/>
                </a:lnTo>
                <a:lnTo>
                  <a:pt x="1122" y="629"/>
                </a:lnTo>
                <a:lnTo>
                  <a:pt x="1003" y="574"/>
                </a:lnTo>
                <a:lnTo>
                  <a:pt x="894" y="510"/>
                </a:lnTo>
                <a:lnTo>
                  <a:pt x="775" y="443"/>
                </a:lnTo>
                <a:lnTo>
                  <a:pt x="110" y="0"/>
                </a:lnTo>
                <a:lnTo>
                  <a:pt x="0" y="64"/>
                </a:lnTo>
                <a:close/>
              </a:path>
            </a:pathLst>
          </a:custGeom>
          <a:gradFill rotWithShape="1">
            <a:gsLst>
              <a:gs pos="0">
                <a:srgbClr val="C0C0C0">
                  <a:alpha val="82999"/>
                </a:srgbClr>
              </a:gs>
              <a:gs pos="100000">
                <a:srgbClr val="F5F5F5"/>
              </a:gs>
            </a:gsLst>
            <a:lin ang="0" scaled="1"/>
          </a:gra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7" name="Freeform 23"/>
          <p:cNvSpPr>
            <a:spLocks/>
          </p:cNvSpPr>
          <p:nvPr/>
        </p:nvSpPr>
        <p:spPr bwMode="auto">
          <a:xfrm>
            <a:off x="7696201" y="2514600"/>
            <a:ext cx="1941513" cy="1295400"/>
          </a:xfrm>
          <a:custGeom>
            <a:avLst/>
            <a:gdLst>
              <a:gd name="T0" fmla="*/ 0 w 1223"/>
              <a:gd name="T1" fmla="*/ 101600 h 816"/>
              <a:gd name="T2" fmla="*/ 1768475 w 1223"/>
              <a:gd name="T3" fmla="*/ 1295400 h 816"/>
              <a:gd name="T4" fmla="*/ 1941513 w 1223"/>
              <a:gd name="T5" fmla="*/ 1190625 h 816"/>
              <a:gd name="T6" fmla="*/ 1157288 w 1223"/>
              <a:gd name="T7" fmla="*/ 668338 h 816"/>
              <a:gd name="T8" fmla="*/ 174625 w 1223"/>
              <a:gd name="T9" fmla="*/ 0 h 816"/>
              <a:gd name="T10" fmla="*/ 0 w 1223"/>
              <a:gd name="T11" fmla="*/ 101600 h 8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23" h="816">
                <a:moveTo>
                  <a:pt x="0" y="64"/>
                </a:moveTo>
                <a:lnTo>
                  <a:pt x="1114" y="816"/>
                </a:lnTo>
                <a:lnTo>
                  <a:pt x="1223" y="750"/>
                </a:lnTo>
                <a:lnTo>
                  <a:pt x="729" y="421"/>
                </a:lnTo>
                <a:lnTo>
                  <a:pt x="110" y="0"/>
                </a:lnTo>
                <a:lnTo>
                  <a:pt x="0" y="64"/>
                </a:lnTo>
                <a:close/>
              </a:path>
            </a:pathLst>
          </a:custGeom>
          <a:solidFill>
            <a:srgbClr val="C0C0C0">
              <a:alpha val="9411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8" name="Freeform 24"/>
          <p:cNvSpPr>
            <a:spLocks/>
          </p:cNvSpPr>
          <p:nvPr/>
        </p:nvSpPr>
        <p:spPr bwMode="auto">
          <a:xfrm>
            <a:off x="8686801" y="3124200"/>
            <a:ext cx="1001713" cy="738188"/>
          </a:xfrm>
          <a:custGeom>
            <a:avLst/>
            <a:gdLst>
              <a:gd name="T0" fmla="*/ 101600 w 631"/>
              <a:gd name="T1" fmla="*/ 174625 h 465"/>
              <a:gd name="T2" fmla="*/ 28575 w 631"/>
              <a:gd name="T3" fmla="*/ 130175 h 465"/>
              <a:gd name="T4" fmla="*/ 174625 w 631"/>
              <a:gd name="T5" fmla="*/ 231775 h 465"/>
              <a:gd name="T6" fmla="*/ 260350 w 631"/>
              <a:gd name="T7" fmla="*/ 319088 h 465"/>
              <a:gd name="T8" fmla="*/ 382588 w 631"/>
              <a:gd name="T9" fmla="*/ 407988 h 465"/>
              <a:gd name="T10" fmla="*/ 458788 w 631"/>
              <a:gd name="T11" fmla="*/ 484188 h 465"/>
              <a:gd name="T12" fmla="*/ 534988 w 631"/>
              <a:gd name="T13" fmla="*/ 547688 h 465"/>
              <a:gd name="T14" fmla="*/ 585788 w 631"/>
              <a:gd name="T15" fmla="*/ 611188 h 465"/>
              <a:gd name="T16" fmla="*/ 636588 w 631"/>
              <a:gd name="T17" fmla="*/ 661988 h 465"/>
              <a:gd name="T18" fmla="*/ 725488 w 631"/>
              <a:gd name="T19" fmla="*/ 738188 h 465"/>
              <a:gd name="T20" fmla="*/ 915988 w 631"/>
              <a:gd name="T21" fmla="*/ 687388 h 465"/>
              <a:gd name="T22" fmla="*/ 1001713 w 631"/>
              <a:gd name="T23" fmla="*/ 392113 h 465"/>
              <a:gd name="T24" fmla="*/ 855663 w 631"/>
              <a:gd name="T25" fmla="*/ 347663 h 465"/>
              <a:gd name="T26" fmla="*/ 696913 w 631"/>
              <a:gd name="T27" fmla="*/ 290513 h 465"/>
              <a:gd name="T28" fmla="*/ 565150 w 631"/>
              <a:gd name="T29" fmla="*/ 217488 h 465"/>
              <a:gd name="T30" fmla="*/ 479425 w 631"/>
              <a:gd name="T31" fmla="*/ 174625 h 465"/>
              <a:gd name="T32" fmla="*/ 406400 w 631"/>
              <a:gd name="T33" fmla="*/ 130175 h 465"/>
              <a:gd name="T34" fmla="*/ 304800 w 631"/>
              <a:gd name="T35" fmla="*/ 73025 h 465"/>
              <a:gd name="T36" fmla="*/ 188913 w 631"/>
              <a:gd name="T37" fmla="*/ 0 h 465"/>
              <a:gd name="T38" fmla="*/ 0 w 631"/>
              <a:gd name="T39" fmla="*/ 87313 h 4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1" h="465">
                <a:moveTo>
                  <a:pt x="64" y="110"/>
                </a:moveTo>
                <a:lnTo>
                  <a:pt x="18" y="82"/>
                </a:lnTo>
                <a:lnTo>
                  <a:pt x="110" y="146"/>
                </a:lnTo>
                <a:lnTo>
                  <a:pt x="164" y="201"/>
                </a:lnTo>
                <a:lnTo>
                  <a:pt x="241" y="257"/>
                </a:lnTo>
                <a:lnTo>
                  <a:pt x="289" y="305"/>
                </a:lnTo>
                <a:lnTo>
                  <a:pt x="337" y="345"/>
                </a:lnTo>
                <a:lnTo>
                  <a:pt x="369" y="385"/>
                </a:lnTo>
                <a:lnTo>
                  <a:pt x="401" y="417"/>
                </a:lnTo>
                <a:lnTo>
                  <a:pt x="457" y="465"/>
                </a:lnTo>
                <a:lnTo>
                  <a:pt x="577" y="433"/>
                </a:lnTo>
                <a:lnTo>
                  <a:pt x="631" y="247"/>
                </a:lnTo>
                <a:lnTo>
                  <a:pt x="539" y="219"/>
                </a:lnTo>
                <a:lnTo>
                  <a:pt x="439" y="183"/>
                </a:lnTo>
                <a:lnTo>
                  <a:pt x="356" y="137"/>
                </a:lnTo>
                <a:lnTo>
                  <a:pt x="302" y="110"/>
                </a:lnTo>
                <a:lnTo>
                  <a:pt x="256" y="82"/>
                </a:lnTo>
                <a:lnTo>
                  <a:pt x="192" y="46"/>
                </a:lnTo>
                <a:lnTo>
                  <a:pt x="119" y="0"/>
                </a:lnTo>
                <a:lnTo>
                  <a:pt x="0" y="55"/>
                </a:lnTo>
              </a:path>
            </a:pathLst>
          </a:custGeom>
          <a:gradFill rotWithShape="1">
            <a:gsLst>
              <a:gs pos="0">
                <a:srgbClr val="C0C0C0"/>
              </a:gs>
              <a:gs pos="100000">
                <a:srgbClr val="F1F1F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9" name="Line 25"/>
          <p:cNvSpPr>
            <a:spLocks noChangeShapeType="1"/>
          </p:cNvSpPr>
          <p:nvPr/>
        </p:nvSpPr>
        <p:spPr bwMode="auto">
          <a:xfrm flipH="1">
            <a:off x="9807576" y="3924300"/>
            <a:ext cx="98425" cy="30480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0" name="Freeform 26"/>
          <p:cNvSpPr>
            <a:spLocks/>
          </p:cNvSpPr>
          <p:nvPr/>
        </p:nvSpPr>
        <p:spPr bwMode="auto">
          <a:xfrm>
            <a:off x="7696201" y="2471738"/>
            <a:ext cx="2043113" cy="1185862"/>
          </a:xfrm>
          <a:custGeom>
            <a:avLst/>
            <a:gdLst>
              <a:gd name="T0" fmla="*/ 0 w 1287"/>
              <a:gd name="T1" fmla="*/ 101600 h 747"/>
              <a:gd name="T2" fmla="*/ 1041400 w 1287"/>
              <a:gd name="T3" fmla="*/ 804862 h 747"/>
              <a:gd name="T4" fmla="*/ 1216025 w 1287"/>
              <a:gd name="T5" fmla="*/ 911225 h 747"/>
              <a:gd name="T6" fmla="*/ 1404938 w 1287"/>
              <a:gd name="T7" fmla="*/ 1008062 h 747"/>
              <a:gd name="T8" fmla="*/ 1608138 w 1287"/>
              <a:gd name="T9" fmla="*/ 1100137 h 747"/>
              <a:gd name="T10" fmla="*/ 1839913 w 1287"/>
              <a:gd name="T11" fmla="*/ 1185862 h 747"/>
              <a:gd name="T12" fmla="*/ 2043113 w 1287"/>
              <a:gd name="T13" fmla="*/ 1100137 h 747"/>
              <a:gd name="T14" fmla="*/ 1781175 w 1287"/>
              <a:gd name="T15" fmla="*/ 998537 h 747"/>
              <a:gd name="T16" fmla="*/ 1592263 w 1287"/>
              <a:gd name="T17" fmla="*/ 911225 h 747"/>
              <a:gd name="T18" fmla="*/ 1419225 w 1287"/>
              <a:gd name="T19" fmla="*/ 809625 h 747"/>
              <a:gd name="T20" fmla="*/ 1230313 w 1287"/>
              <a:gd name="T21" fmla="*/ 703262 h 747"/>
              <a:gd name="T22" fmla="*/ 174625 w 1287"/>
              <a:gd name="T23" fmla="*/ 0 h 747"/>
              <a:gd name="T24" fmla="*/ 0 w 1287"/>
              <a:gd name="T25" fmla="*/ 101600 h 7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87" h="747">
                <a:moveTo>
                  <a:pt x="0" y="64"/>
                </a:moveTo>
                <a:lnTo>
                  <a:pt x="656" y="507"/>
                </a:lnTo>
                <a:lnTo>
                  <a:pt x="766" y="574"/>
                </a:lnTo>
                <a:lnTo>
                  <a:pt x="885" y="635"/>
                </a:lnTo>
                <a:lnTo>
                  <a:pt x="1013" y="693"/>
                </a:lnTo>
                <a:lnTo>
                  <a:pt x="1159" y="747"/>
                </a:lnTo>
                <a:lnTo>
                  <a:pt x="1287" y="693"/>
                </a:lnTo>
                <a:lnTo>
                  <a:pt x="1122" y="629"/>
                </a:lnTo>
                <a:lnTo>
                  <a:pt x="1003" y="574"/>
                </a:lnTo>
                <a:lnTo>
                  <a:pt x="894" y="510"/>
                </a:lnTo>
                <a:lnTo>
                  <a:pt x="775" y="443"/>
                </a:lnTo>
                <a:lnTo>
                  <a:pt x="110" y="0"/>
                </a:lnTo>
                <a:lnTo>
                  <a:pt x="0" y="64"/>
                </a:lnTo>
                <a:close/>
              </a:path>
            </a:pathLst>
          </a:custGeom>
          <a:gradFill rotWithShape="1">
            <a:gsLst>
              <a:gs pos="0">
                <a:srgbClr val="C0C0C0">
                  <a:alpha val="82999"/>
                </a:srgbClr>
              </a:gs>
              <a:gs pos="100000">
                <a:srgbClr val="F5F5F5"/>
              </a:gs>
            </a:gsLst>
            <a:lin ang="0" scaled="1"/>
          </a:gra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7" name="TextBox 18"/>
          <p:cNvSpPr txBox="1">
            <a:spLocks noChangeArrowheads="1"/>
          </p:cNvSpPr>
          <p:nvPr/>
        </p:nvSpPr>
        <p:spPr bwMode="auto">
          <a:xfrm>
            <a:off x="1752601" y="1066801"/>
            <a:ext cx="9421813" cy="1200329"/>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tx2"/>
                </a:solidFill>
                <a:latin typeface="Times New Roman" panose="02020603050405020304" pitchFamily="18" charset="0"/>
                <a:cs typeface="Times New Roman" panose="02020603050405020304" pitchFamily="18" charset="0"/>
              </a:rPr>
              <a:t>Cố định một đầu hai thước thép có chiều dài khác nhau trên mặt hộp gỗ (theo hình).Lần lượt bật nhẹ đầu tự do của hai thước cho chúng dao động.</a:t>
            </a:r>
          </a:p>
          <a:p>
            <a:pPr eaLnBrk="1" hangingPunct="1">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Quan sát</a:t>
            </a:r>
            <a:r>
              <a:rPr lang="en-US" altLang="en-US" sz="2400">
                <a:solidFill>
                  <a:schemeClr val="tx2"/>
                </a:solidFill>
                <a:latin typeface="Times New Roman" panose="02020603050405020304" pitchFamily="18" charset="0"/>
                <a:cs typeface="Times New Roman" panose="02020603050405020304" pitchFamily="18" charset="0"/>
              </a:rPr>
              <a:t> dao động và </a:t>
            </a:r>
            <a:r>
              <a:rPr lang="en-US" altLang="en-US" sz="2400">
                <a:solidFill>
                  <a:srgbClr val="FF0000"/>
                </a:solidFill>
                <a:latin typeface="Times New Roman" panose="02020603050405020304" pitchFamily="18" charset="0"/>
                <a:cs typeface="Times New Roman" panose="02020603050405020304" pitchFamily="18" charset="0"/>
              </a:rPr>
              <a:t>lắng nghe</a:t>
            </a:r>
            <a:r>
              <a:rPr lang="en-US" altLang="en-US" sz="2400">
                <a:solidFill>
                  <a:schemeClr val="tx2"/>
                </a:solidFill>
                <a:latin typeface="Times New Roman" panose="02020603050405020304" pitchFamily="18" charset="0"/>
                <a:cs typeface="Times New Roman" panose="02020603050405020304" pitchFamily="18" charset="0"/>
              </a:rPr>
              <a:t> âm phát ra rồi trả lời C3</a:t>
            </a:r>
          </a:p>
        </p:txBody>
      </p:sp>
      <p:sp>
        <p:nvSpPr>
          <p:cNvPr id="18468" name="Rectangle 9"/>
          <p:cNvSpPr>
            <a:spLocks noChangeArrowheads="1"/>
          </p:cNvSpPr>
          <p:nvPr/>
        </p:nvSpPr>
        <p:spPr bwMode="auto">
          <a:xfrm>
            <a:off x="1981200" y="5851526"/>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v"/>
            </a:pPr>
            <a:r>
              <a:rPr lang="en-US" altLang="en-US" sz="2000" b="1">
                <a:solidFill>
                  <a:srgbClr val="FFFF00"/>
                </a:solidFill>
                <a:latin typeface="Times New Roman" panose="02020603050405020304" pitchFamily="18" charset="0"/>
                <a:cs typeface="Times New Roman" panose="02020603050405020304" pitchFamily="18" charset="0"/>
              </a:rPr>
              <a:t> </a:t>
            </a:r>
            <a:r>
              <a:rPr lang="en-US" altLang="en-US" sz="2000" b="1">
                <a:latin typeface="Times New Roman" panose="02020603050405020304" pitchFamily="18" charset="0"/>
                <a:cs typeface="Times New Roman" panose="02020603050405020304" pitchFamily="18" charset="0"/>
              </a:rPr>
              <a:t>Phần tự do của thước dài dao động  (1) </a:t>
            </a:r>
            <a:r>
              <a:rPr lang="en-US" altLang="en-US" sz="2000">
                <a:latin typeface="Times New Roman" panose="02020603050405020304" pitchFamily="18" charset="0"/>
                <a:cs typeface="Times New Roman" panose="02020603050405020304" pitchFamily="18" charset="0"/>
              </a:rPr>
              <a:t> ..…</a:t>
            </a:r>
            <a:r>
              <a:rPr lang="en-US" altLang="en-US" sz="2000" b="1">
                <a:latin typeface="Times New Roman" panose="02020603050405020304" pitchFamily="18" charset="0"/>
                <a:cs typeface="Times New Roman" panose="02020603050405020304" pitchFamily="18" charset="0"/>
              </a:rPr>
              <a:t>  , âm</a:t>
            </a:r>
            <a:r>
              <a:rPr lang="en-US" altLang="en-US" sz="2000">
                <a:latin typeface="Times New Roman" panose="02020603050405020304" pitchFamily="18" charset="0"/>
                <a:cs typeface="Times New Roman" panose="02020603050405020304" pitchFamily="18" charset="0"/>
              </a:rPr>
              <a:t> </a:t>
            </a:r>
            <a:r>
              <a:rPr lang="en-US" altLang="en-US" sz="2000" b="1">
                <a:latin typeface="Times New Roman" panose="02020603050405020304" pitchFamily="18" charset="0"/>
                <a:cs typeface="Times New Roman" panose="02020603050405020304" pitchFamily="18" charset="0"/>
              </a:rPr>
              <a:t>phát ra (2) </a:t>
            </a:r>
            <a:r>
              <a:rPr lang="en-US" altLang="en-US" sz="2000">
                <a:latin typeface="Times New Roman" panose="02020603050405020304" pitchFamily="18" charset="0"/>
                <a:cs typeface="Times New Roman" panose="02020603050405020304" pitchFamily="18" charset="0"/>
              </a:rPr>
              <a:t>.....   </a:t>
            </a:r>
            <a:r>
              <a:rPr lang="en-US" altLang="en-US" sz="2000" b="1">
                <a:latin typeface="Times New Roman" panose="02020603050405020304" pitchFamily="18" charset="0"/>
                <a:cs typeface="Times New Roman" panose="02020603050405020304" pitchFamily="18" charset="0"/>
              </a:rPr>
              <a:t>.</a:t>
            </a:r>
          </a:p>
        </p:txBody>
      </p:sp>
      <p:sp>
        <p:nvSpPr>
          <p:cNvPr id="18469" name="Rectangle 10"/>
          <p:cNvSpPr>
            <a:spLocks noChangeArrowheads="1"/>
          </p:cNvSpPr>
          <p:nvPr/>
        </p:nvSpPr>
        <p:spPr bwMode="auto">
          <a:xfrm>
            <a:off x="1905000" y="6384926"/>
            <a:ext cx="853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v"/>
            </a:pPr>
            <a:r>
              <a:rPr lang="en-US" altLang="en-US" sz="2000" b="1">
                <a:solidFill>
                  <a:srgbClr val="FFFF00"/>
                </a:solidFill>
                <a:latin typeface="Times New Roman" panose="02020603050405020304" pitchFamily="18" charset="0"/>
                <a:cs typeface="Times New Roman" panose="02020603050405020304" pitchFamily="18" charset="0"/>
              </a:rPr>
              <a:t> </a:t>
            </a:r>
            <a:r>
              <a:rPr lang="en-US" altLang="en-US" sz="2000" b="1">
                <a:latin typeface="Times New Roman" panose="02020603050405020304" pitchFamily="18" charset="0"/>
                <a:cs typeface="Times New Roman" panose="02020603050405020304" pitchFamily="18" charset="0"/>
              </a:rPr>
              <a:t>Phần tự do của thước ngắn dao động  (3) </a:t>
            </a:r>
            <a:r>
              <a:rPr lang="en-US" altLang="en-US" sz="2000">
                <a:latin typeface="Times New Roman" panose="02020603050405020304" pitchFamily="18" charset="0"/>
                <a:cs typeface="Times New Roman" panose="02020603050405020304" pitchFamily="18" charset="0"/>
              </a:rPr>
              <a:t>……</a:t>
            </a:r>
            <a:r>
              <a:rPr lang="en-US" altLang="en-US" sz="2000" b="1">
                <a:latin typeface="Times New Roman" panose="02020603050405020304" pitchFamily="18" charset="0"/>
                <a:cs typeface="Times New Roman" panose="02020603050405020304" pitchFamily="18" charset="0"/>
              </a:rPr>
              <a:t>  , phát ra âm (4) </a:t>
            </a:r>
            <a:r>
              <a:rPr lang="en-US" altLang="en-US" sz="2000">
                <a:latin typeface="Times New Roman" panose="02020603050405020304" pitchFamily="18" charset="0"/>
                <a:cs typeface="Times New Roman" panose="02020603050405020304" pitchFamily="18" charset="0"/>
              </a:rPr>
              <a:t>.....</a:t>
            </a:r>
            <a:r>
              <a:rPr lang="en-US" altLang="en-US" sz="2000" b="1">
                <a:latin typeface="Times New Roman" panose="02020603050405020304" pitchFamily="18" charset="0"/>
                <a:cs typeface="Times New Roman" panose="02020603050405020304" pitchFamily="18" charset="0"/>
              </a:rPr>
              <a:t>  .</a:t>
            </a:r>
          </a:p>
        </p:txBody>
      </p:sp>
      <p:sp>
        <p:nvSpPr>
          <p:cNvPr id="18470" name="TextBox 17"/>
          <p:cNvSpPr txBox="1">
            <a:spLocks noChangeArrowheads="1"/>
          </p:cNvSpPr>
          <p:nvPr/>
        </p:nvSpPr>
        <p:spPr bwMode="auto">
          <a:xfrm>
            <a:off x="2133600" y="685801"/>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000" b="1" u="sng">
                <a:latin typeface="Times New Roman" panose="02020603050405020304" pitchFamily="18" charset="0"/>
                <a:cs typeface="Times New Roman" panose="02020603050405020304" pitchFamily="18" charset="0"/>
              </a:rPr>
              <a:t>Thí nghiệm 2:</a:t>
            </a:r>
            <a:endParaRPr lang="en-US" altLang="en-US" sz="2000" b="1" u="sng">
              <a:latin typeface="Times New Roman" panose="02020603050405020304" pitchFamily="18" charset="0"/>
              <a:cs typeface="Times New Roman" panose="02020603050405020304" pitchFamily="18" charset="0"/>
            </a:endParaRPr>
          </a:p>
        </p:txBody>
      </p:sp>
      <p:sp>
        <p:nvSpPr>
          <p:cNvPr id="18471" name="Rectangle 357"/>
          <p:cNvSpPr>
            <a:spLocks noChangeArrowheads="1"/>
          </p:cNvSpPr>
          <p:nvPr/>
        </p:nvSpPr>
        <p:spPr bwMode="auto">
          <a:xfrm>
            <a:off x="216368" y="163693"/>
            <a:ext cx="1706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u="sng">
                <a:latin typeface="Times New Roman" panose="02020603050405020304" pitchFamily="18" charset="0"/>
                <a:cs typeface="Times New Roman" panose="02020603050405020304" pitchFamily="18" charset="0"/>
              </a:rPr>
              <a:t>Thí nghiệm 1:</a:t>
            </a:r>
          </a:p>
        </p:txBody>
      </p:sp>
      <p:pic>
        <p:nvPicPr>
          <p:cNvPr id="26657" name="thuoc dai_ ngan dao dong.wav">
            <a:hlinkClick r:id="" action="ppaction://media"/>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5562600" y="2971800"/>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3" name="Date Placeholder 1"/>
          <p:cNvSpPr>
            <a:spLocks noGrp="1"/>
          </p:cNvSpPr>
          <p:nvPr>
            <p:ph type="dt" sz="quarter" idx="10"/>
          </p:nvPr>
        </p:nvSpPr>
        <p:spPr>
          <a:xfrm>
            <a:off x="9688513" y="5505450"/>
            <a:ext cx="2133600" cy="47625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C965FD-624F-4E2B-A595-EECADE8199FC}" type="datetime12">
              <a:rPr lang="en-US" altLang="en-US"/>
              <a:pPr/>
              <a:t>2:25 PM</a:t>
            </a:fld>
            <a:endParaRPr lang="en-US" altLang="en-US"/>
          </a:p>
        </p:txBody>
      </p:sp>
    </p:spTree>
    <p:custDataLst>
      <p:tags r:id="rId1"/>
    </p:custDataLst>
    <p:extLst>
      <p:ext uri="{BB962C8B-B14F-4D97-AF65-F5344CB8AC3E}">
        <p14:creationId xmlns:p14="http://schemas.microsoft.com/office/powerpoint/2010/main" val="10871692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000" fill="hold"/>
                                        <p:tgtEl>
                                          <p:spTgt spid="2665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6646"/>
                                        </p:tgtEl>
                                        <p:attrNameLst>
                                          <p:attrName>style.visibility</p:attrName>
                                        </p:attrNameLst>
                                      </p:cBhvr>
                                      <p:to>
                                        <p:strVal val="visible"/>
                                      </p:to>
                                    </p:set>
                                    <p:animEffect transition="in" filter="fade">
                                      <p:cBhvr>
                                        <p:cTn id="11" dur="3000"/>
                                        <p:tgtEl>
                                          <p:spTgt spid="26646"/>
                                        </p:tgtEl>
                                      </p:cBhvr>
                                    </p:animEffect>
                                  </p:childTnLst>
                                </p:cTn>
                              </p:par>
                              <p:par>
                                <p:cTn id="12" presetID="10" presetClass="exit" presetSubtype="0" fill="hold" nodeType="withEffect">
                                  <p:stCondLst>
                                    <p:cond delay="0"/>
                                  </p:stCondLst>
                                  <p:childTnLst>
                                    <p:animEffect transition="out" filter="fade">
                                      <p:cBhvr>
                                        <p:cTn id="13" dur="500"/>
                                        <p:tgtEl>
                                          <p:spTgt spid="26643"/>
                                        </p:tgtEl>
                                      </p:cBhvr>
                                    </p:animEffect>
                                    <p:set>
                                      <p:cBhvr>
                                        <p:cTn id="14" dur="1" fill="hold">
                                          <p:stCondLst>
                                            <p:cond delay="499"/>
                                          </p:stCondLst>
                                        </p:cTn>
                                        <p:tgtEl>
                                          <p:spTgt spid="26643"/>
                                        </p:tgtEl>
                                        <p:attrNameLst>
                                          <p:attrName>style.visibility</p:attrName>
                                        </p:attrNameLst>
                                      </p:cBhvr>
                                      <p:to>
                                        <p:strVal val="hidden"/>
                                      </p:to>
                                    </p:set>
                                  </p:childTnLst>
                                </p:cTn>
                              </p:par>
                            </p:childTnLst>
                          </p:cTn>
                        </p:par>
                        <p:par>
                          <p:cTn id="15" fill="hold" nodeType="afterGroup">
                            <p:stCondLst>
                              <p:cond delay="3000"/>
                            </p:stCondLst>
                            <p:childTnLst>
                              <p:par>
                                <p:cTn id="16" presetID="10" presetClass="entr" presetSubtype="0" repeatCount="4000" fill="hold" nodeType="afterEffect">
                                  <p:stCondLst>
                                    <p:cond delay="0"/>
                                  </p:stCondLst>
                                  <p:childTnLst>
                                    <p:set>
                                      <p:cBhvr>
                                        <p:cTn id="17" dur="1" fill="hold">
                                          <p:stCondLst>
                                            <p:cond delay="0"/>
                                          </p:stCondLst>
                                        </p:cTn>
                                        <p:tgtEl>
                                          <p:spTgt spid="26644"/>
                                        </p:tgtEl>
                                        <p:attrNameLst>
                                          <p:attrName>style.visibility</p:attrName>
                                        </p:attrNameLst>
                                      </p:cBhvr>
                                      <p:to>
                                        <p:strVal val="visible"/>
                                      </p:to>
                                    </p:set>
                                    <p:animEffect transition="in" filter="fade">
                                      <p:cBhvr>
                                        <p:cTn id="18" dur="2000"/>
                                        <p:tgtEl>
                                          <p:spTgt spid="26644"/>
                                        </p:tgtEl>
                                      </p:cBhvr>
                                    </p:animEffect>
                                  </p:childTnLst>
                                </p:cTn>
                              </p:par>
                              <p:par>
                                <p:cTn id="19" presetID="10" presetClass="entr" presetSubtype="0" fill="hold" nodeType="withEffect">
                                  <p:stCondLst>
                                    <p:cond delay="0"/>
                                  </p:stCondLst>
                                  <p:childTnLst>
                                    <p:set>
                                      <p:cBhvr>
                                        <p:cTn id="20" dur="1" fill="hold">
                                          <p:stCondLst>
                                            <p:cond delay="0"/>
                                          </p:stCondLst>
                                        </p:cTn>
                                        <p:tgtEl>
                                          <p:spTgt spid="26645"/>
                                        </p:tgtEl>
                                        <p:attrNameLst>
                                          <p:attrName>style.visibility</p:attrName>
                                        </p:attrNameLst>
                                      </p:cBhvr>
                                      <p:to>
                                        <p:strVal val="visible"/>
                                      </p:to>
                                    </p:set>
                                    <p:animEffect transition="in" filter="fade">
                                      <p:cBhvr>
                                        <p:cTn id="21" dur="500"/>
                                        <p:tgtEl>
                                          <p:spTgt spid="26645"/>
                                        </p:tgtEl>
                                      </p:cBhvr>
                                    </p:animEffect>
                                  </p:childTnLst>
                                </p:cTn>
                              </p:par>
                            </p:childTnLst>
                          </p:cTn>
                        </p:par>
                        <p:par>
                          <p:cTn id="22" fill="hold" nodeType="afterGroup">
                            <p:stCondLst>
                              <p:cond delay="11000"/>
                            </p:stCondLst>
                            <p:childTnLst>
                              <p:par>
                                <p:cTn id="23" presetID="35" presetClass="emph" presetSubtype="0" repeatCount="7000" fill="hold" nodeType="afterEffect">
                                  <p:stCondLst>
                                    <p:cond delay="0"/>
                                  </p:stCondLst>
                                  <p:childTnLst>
                                    <p:anim calcmode="discrete" valueType="str">
                                      <p:cBhvr>
                                        <p:cTn id="24" dur="100" fill="hold"/>
                                        <p:tgtEl>
                                          <p:spTgt spid="26644"/>
                                        </p:tgtEl>
                                        <p:attrNameLst>
                                          <p:attrName>style.visibility</p:attrName>
                                        </p:attrNameLst>
                                      </p:cBhvr>
                                      <p:tavLst>
                                        <p:tav tm="0">
                                          <p:val>
                                            <p:strVal val="hidden"/>
                                          </p:val>
                                        </p:tav>
                                        <p:tav tm="50000">
                                          <p:val>
                                            <p:strVal val="visible"/>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6650"/>
                                        </p:tgtEl>
                                        <p:attrNameLst>
                                          <p:attrName>style.visibility</p:attrName>
                                        </p:attrNameLst>
                                      </p:cBhvr>
                                      <p:to>
                                        <p:strVal val="visible"/>
                                      </p:to>
                                    </p:set>
                                    <p:animEffect transition="in" filter="fade">
                                      <p:cBhvr>
                                        <p:cTn id="29" dur="500"/>
                                        <p:tgtEl>
                                          <p:spTgt spid="26650"/>
                                        </p:tgtEl>
                                      </p:cBhvr>
                                    </p:animEffect>
                                  </p:childTnLst>
                                </p:cTn>
                              </p:par>
                              <p:par>
                                <p:cTn id="30" presetID="10" presetClass="exit" presetSubtype="0" fill="hold" nodeType="withEffect">
                                  <p:stCondLst>
                                    <p:cond delay="0"/>
                                  </p:stCondLst>
                                  <p:childTnLst>
                                    <p:animEffect transition="out" filter="fade">
                                      <p:cBhvr>
                                        <p:cTn id="31" dur="500"/>
                                        <p:tgtEl>
                                          <p:spTgt spid="26647"/>
                                        </p:tgtEl>
                                      </p:cBhvr>
                                    </p:animEffect>
                                    <p:set>
                                      <p:cBhvr>
                                        <p:cTn id="32" dur="1" fill="hold">
                                          <p:stCondLst>
                                            <p:cond delay="499"/>
                                          </p:stCondLst>
                                        </p:cTn>
                                        <p:tgtEl>
                                          <p:spTgt spid="26647"/>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6648"/>
                                        </p:tgtEl>
                                        <p:attrNameLst>
                                          <p:attrName>style.visibility</p:attrName>
                                        </p:attrNameLst>
                                      </p:cBhvr>
                                      <p:to>
                                        <p:strVal val="visible"/>
                                      </p:to>
                                    </p:set>
                                    <p:animEffect transition="in" filter="fade">
                                      <p:cBhvr>
                                        <p:cTn id="35" dur="500"/>
                                        <p:tgtEl>
                                          <p:spTgt spid="26648"/>
                                        </p:tgtEl>
                                      </p:cBhvr>
                                    </p:animEffect>
                                  </p:childTnLst>
                                </p:cTn>
                              </p:par>
                              <p:par>
                                <p:cTn id="36" presetID="10" presetClass="entr" presetSubtype="0" fill="hold" nodeType="withEffect">
                                  <p:stCondLst>
                                    <p:cond delay="0"/>
                                  </p:stCondLst>
                                  <p:childTnLst>
                                    <p:set>
                                      <p:cBhvr>
                                        <p:cTn id="37" dur="1" fill="hold">
                                          <p:stCondLst>
                                            <p:cond delay="0"/>
                                          </p:stCondLst>
                                        </p:cTn>
                                        <p:tgtEl>
                                          <p:spTgt spid="26649"/>
                                        </p:tgtEl>
                                        <p:attrNameLst>
                                          <p:attrName>style.visibility</p:attrName>
                                        </p:attrNameLst>
                                      </p:cBhvr>
                                      <p:to>
                                        <p:strVal val="visible"/>
                                      </p:to>
                                    </p:set>
                                    <p:animEffect transition="in" filter="fade">
                                      <p:cBhvr>
                                        <p:cTn id="38" dur="500"/>
                                        <p:tgtEl>
                                          <p:spTgt spid="26649"/>
                                        </p:tgtEl>
                                      </p:cBhvr>
                                    </p:animEffect>
                                  </p:childTnLst>
                                </p:cTn>
                              </p:par>
                              <p:par>
                                <p:cTn id="39" presetID="35" presetClass="emph" presetSubtype="0" repeatCount="indefinite" fill="hold" nodeType="withEffect">
                                  <p:stCondLst>
                                    <p:cond delay="0"/>
                                  </p:stCondLst>
                                  <p:childTnLst>
                                    <p:anim calcmode="discrete" valueType="str">
                                      <p:cBhvr>
                                        <p:cTn id="40" dur="100" fill="hold"/>
                                        <p:tgtEl>
                                          <p:spTgt spid="2664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2665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PPSNARRATION" val="14,1679267706,D:\GIÁO ÁN ELEARNING DỰ THI\DO_CAO_CUA_AM\DO_CAO_CUA_AM\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5,1679267706,D:\GIÁO ÁN ELEARNING DỰ THI\DO_CAO_CUA_AM\DO_CAO_CUA_AM\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6,1679267706,D:\GIÁO ÁN ELEARNING DỰ THI\DO_CAO_CUA_AM\DO_CAO_CUA_AM\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7,1679267706,D:\GIÁO ÁN ELEARNING DỰ THI\DO_CAO_CUA_AM\DO_CAO_CUA_AM\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9,1679267706,D:\GIÁO ÁN ELEARNING DỰ THI\DO_CAO_CUA_AM\DO_CAO_CUA_AM\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20,1679267706,D:\GIÁO ÁN ELEARNING DỰ THI\DO_CAO_CUA_AM\DO_CAO_CUA_AM\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4,1679267706,D:\GIÁO ÁN ELEARNING DỰ THI\DO_CAO_CUA_AM\DO_CAO_CUA_AM\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5,1679267706,D:\GIÁO ÁN ELEARNING DỰ THI\DO_CAO_CUA_AM\DO_CAO_CUA_AM\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7,1679267706,D:\GIÁO ÁN ELEARNING DỰ THI\DO_CAO_CUA_AM\DO_CAO_CUA_AM\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8,1679267706,D:\GIÁO ÁN ELEARNING DỰ THI\DO_CAO_CUA_AM\DO_CAO_CUA_AM\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10,1679267706,D:\GIÁO ÁN ELEARNING DỰ THI\DO_CAO_CUA_AM\DO_CAO_CUA_AM\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11,1679267706,D:\GIÁO ÁN ELEARNING DỰ THI\DO_CAO_CUA_AM\DO_CAO_CUA_AM\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12,1679267706,D:\GIÁO ÁN ELEARNING DỰ THI\DO_CAO_CUA_AM\DO_CAO_CUA_AM\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3,1679267706,D:\GIÁO ÁN ELEARNING DỰ THI\DO_CAO_CUA_AM\DO_CAO_CUA_AM\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1220</TotalTime>
  <Words>2435</Words>
  <Application>Microsoft Office PowerPoint</Application>
  <PresentationFormat>Widescreen</PresentationFormat>
  <Paragraphs>338</Paragraphs>
  <Slides>51</Slides>
  <Notes>10</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Calibri Light</vt:lpstr>
      <vt:lpstr>Calibri</vt:lpstr>
      <vt:lpstr>Wingdings</vt:lpstr>
      <vt:lpstr>VNI-Times</vt:lpstr>
      <vt:lpstr>Cambria Math</vt:lpstr>
      <vt:lpstr>Times New Roman</vt:lpstr>
      <vt:lpstr>Arial</vt:lpstr>
      <vt:lpstr>Office Theme</vt:lpstr>
      <vt:lpstr>Độ to của nguồn âm phụ thuộc vào những yếu tố nào?</vt:lpstr>
      <vt:lpstr>II. Độ cao và tần số của sóng âm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Độ cao của âm</vt:lpstr>
      <vt:lpstr>PowerPoint Presentation</vt:lpstr>
      <vt:lpstr>Kết luận:  - Tần số dao động âm càng lớn thì âm phát ra càng cao (bổng) - Tần số dao động âm càng nhỏ thì âm phát ra càng thấp (trầm)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12. Hãy giải thích tại sao khi ta nói to và nói nhiều sẽ dễ bị khản tiếng, đau họng?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DELL</cp:lastModifiedBy>
  <cp:revision>197</cp:revision>
  <dcterms:created xsi:type="dcterms:W3CDTF">2021-02-05T08:18:09Z</dcterms:created>
  <dcterms:modified xsi:type="dcterms:W3CDTF">2023-12-01T07:57:27Z</dcterms:modified>
</cp:coreProperties>
</file>