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72" r:id="rId2"/>
    <p:sldId id="301" r:id="rId3"/>
    <p:sldId id="273" r:id="rId4"/>
    <p:sldId id="302" r:id="rId5"/>
    <p:sldId id="303" r:id="rId6"/>
    <p:sldId id="304" r:id="rId7"/>
    <p:sldId id="279" r:id="rId8"/>
    <p:sldId id="280" r:id="rId9"/>
    <p:sldId id="305" r:id="rId10"/>
    <p:sldId id="262" r:id="rId11"/>
    <p:sldId id="263" r:id="rId12"/>
    <p:sldId id="264" r:id="rId13"/>
    <p:sldId id="265" r:id="rId14"/>
    <p:sldId id="281" r:id="rId15"/>
    <p:sldId id="325" r:id="rId16"/>
    <p:sldId id="326" r:id="rId17"/>
    <p:sldId id="306" r:id="rId18"/>
    <p:sldId id="307" r:id="rId19"/>
    <p:sldId id="309" r:id="rId20"/>
    <p:sldId id="308" r:id="rId21"/>
    <p:sldId id="266" r:id="rId22"/>
    <p:sldId id="267" r:id="rId23"/>
    <p:sldId id="311" r:id="rId24"/>
    <p:sldId id="282" r:id="rId25"/>
    <p:sldId id="283" r:id="rId26"/>
    <p:sldId id="284" r:id="rId27"/>
    <p:sldId id="285" r:id="rId28"/>
    <p:sldId id="286" r:id="rId29"/>
    <p:sldId id="310" r:id="rId30"/>
    <p:sldId id="312" r:id="rId31"/>
    <p:sldId id="313" r:id="rId32"/>
    <p:sldId id="314" r:id="rId33"/>
    <p:sldId id="268" r:id="rId34"/>
    <p:sldId id="269" r:id="rId35"/>
    <p:sldId id="270" r:id="rId36"/>
    <p:sldId id="271" r:id="rId37"/>
    <p:sldId id="315" r:id="rId38"/>
    <p:sldId id="287" r:id="rId39"/>
    <p:sldId id="316" r:id="rId40"/>
    <p:sldId id="317" r:id="rId41"/>
    <p:sldId id="318" r:id="rId42"/>
    <p:sldId id="319" r:id="rId43"/>
    <p:sldId id="320" r:id="rId44"/>
    <p:sldId id="288" r:id="rId45"/>
    <p:sldId id="260" r:id="rId46"/>
    <p:sldId id="296" r:id="rId47"/>
    <p:sldId id="321" r:id="rId48"/>
    <p:sldId id="322" r:id="rId49"/>
    <p:sldId id="323" r:id="rId50"/>
    <p:sldId id="297" r:id="rId51"/>
    <p:sldId id="298" r:id="rId52"/>
    <p:sldId id="299" r:id="rId53"/>
    <p:sldId id="324" r:id="rId54"/>
    <p:sldId id="300" r:id="rId55"/>
    <p:sldId id="257" r:id="rId56"/>
    <p:sldId id="28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56"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ax="5206" units="cm"/>
          <inkml:channel name="Y" type="integer" max="2160" units="cm"/>
          <inkml:channel name="T" type="integer" max="2.14748E9" units="dev"/>
        </inkml:traceFormat>
        <inkml:channelProperties>
          <inkml:channelProperty channel="X" name="resolution" value="168.47896" units="1/cm"/>
          <inkml:channelProperty channel="Y" name="resolution" value="124.85549" units="1/cm"/>
          <inkml:channelProperty channel="T" name="resolution" value="1" units="1/dev"/>
        </inkml:channelProperties>
      </inkml:inkSource>
      <inkml:timestamp xml:id="ts0" timeString="2023-12-05T00:34:25.160"/>
    </inkml:context>
    <inkml:brush xml:id="br0">
      <inkml:brushProperty name="width" value="0.05292" units="cm"/>
      <inkml:brushProperty name="height" value="0.05292" units="cm"/>
      <inkml:brushProperty name="color" value="#FF0000"/>
    </inkml:brush>
  </inkml:definitions>
  <inkml:trace contextRef="#ctx0" brushRef="#br0">10914 6648 0,'0'-25'16,"25"25"124,0 0-124,-25 25-1,0-1 17,0 1-17,0 0 1,0 25 0,24-50-16,1 124 46,0-99-46,-25 24 16,0-24-16,25 25 16,-25-1-16,25 26 31,-25-51-31,24 51 0,-24-26 16,25 1-1,-25-25-15,25 173 31,25-123-31,-25-75 16,24 99 0,-24-50-16,74 75 15,0 100 1,-24-75-16,-1-100 16,-74-24-16,50 25 15,-1 24-15,26 25 16,-1-49-16,50-1 15,-25 51 1,-49-51-16,0-24 0,-1 0 16,26 24-16,-50-49 15,24 75 1,1-50 0,-75-25-1,50 0 1,-50 0-16,50 25 15,-25-75 32,0-25-47,49 26 16,1-1-16,-25 25 16,-25-24-16,25 24 15,-25-25-15,24-24 16,26 74-16,-50-74 15,50-26 1,-26 51 0,-24 24-16,0-49 15,0 49-15,0-25 16,25 1 0,-25-1-1,0 25 16,0-49 1,0 49 15,0-25-32,-49 50 1,-26 0-1,75-74-15,0-25 32,-25 99-17,25-25-15,-24 0 16,-1 25 0,-25 0-16,1-25 0,-1-24 15,-49-1 1,24 50-16,-272-25 31,297 25-15,1 0-16,24 0 78,25 25-63,-25-25 64,0 50-48,25-75-16,-24 50 17,-1-1 30,0 26-46,-25-25-16,1 24 15,24-49-15,-25 50 16,1-25-16</inkml:trace>
  <inkml:trace contextRef="#ctx0" brushRef="#br0" timeOffset="1411.1777">12105 5978 0,'-25'0'141,"-25"0"-126,1 0-15,-1 0 16,50 25-1,-25-25 17,0 25-32,1-25 15,-76 74 17,51-49-17,-1-25 1,50 25-16,0-1 15,-49 1 17,49 0-32,-50-25 15,50 25 1,-25-25 0,0 0-16,-24 25 15,24-1-15,0-24 16,0 25-16,1-25 15,-1 25 17,0-25-17,25 25-15,-25-25 16,0 25 0,1-25-1,-1 49-15,-25-49 0,25 25 31,-24-25-31,-1 25 16,-49 49 15</inkml:trace>
  <inkml:trace contextRef="#ctx0" brushRef="#br0" timeOffset="22634.2506">14461 5680 0,'25'0'31,"-25"-49"-15,-50 49 31,26 0-32,-1 0 1,-25 0-16,25 0 16,-24 0-16,-51 0 15,51 0-15,-150 0 47,150 0-31,24 0-16,25 24 15,-25-24-15,0 25 32,-24 25-1,24-50 0,0 49-15,25-24-1,-25-25-15,1 124 32,24-99-17,0 0-15,0 25 16,0-26-16,24 150 47,-24-149-47,0 24 15,0 1-15,25 0 16,-25 49 15,25-50-31,0 1 31,24-25 1,-49 49-17,50-74-15,-75 0 16,50 0-16,74 99 47,-49-99-47,-1 50 15,1-50 1,49 50 15,-99-25-31,50-1 16,-1 1-16,51 50 47,-75-75-32,-1 0-15,-24 24 0,0 1 32,0 0-17,0 0 1,0 0 0,0 24-16,75 26 46,-75-51-46,0 1 16,0 0-16,25-25 16,-25 74 15,24-24-15,26-25-16,-50 0 15,0 49 16,0-49-15,0 0-16,0 24 16,0 1-1,0-25 1,0-1-16,0 1 0,0-50 47,0 50-32,0 25 17,-25-50-32,0 49 15,1-49-15,-1 0 0,0 50 16,0-50 0,0 0-16,-24 25 31,-1-25-31,25 0 15,-24 0 1,-100 0 15,74 0-15,51 0-16,-1 0 16,0-25-16,0 25 31,0-50 31,1 26-46,24-1 0,-25-25-16,0 25 0,0-49 46,25 49-46,0-24 32,-49 49-32,49-50 15,0-24 1,0 49 0,0-25-1,24 25-15,-24 1 0,0-1 16,50 0-1,-50 0-15,50-74 47,-50 74-47,49 0 0,-49 1 32,50-1-32,24-74 31,-24 99-31,-50-50 15,74 50 1,-49 0-16,49-74 31,-49 74-15,0 0-16,0-50 16,0 50-16,-25-25 0,99-74 46,-74 74-30,0 0-16,-25 0 16,0 1-16,49-26 31,-49 25-31,25 0 16,-25 1-1,0-26 1,25 50-1,-25-50 1,0 26 0,0-26 15,0 25 0,0 0-15,0 1-1,0-1-15,0 0 16,0-25 15,0 26-15,0-1 0,0 0-16,-25 0 46,25 0-30,-50-24 15,50-1-15,0 1 62,-49 24-47,49 0 16,0 0-31,0 0 15,0 0-15,-50 25 15,50-24 16</inkml:trace>
  <inkml:trace contextRef="#ctx0" brushRef="#br0" timeOffset="110476.5006">6648 1712 0,'0'-25'31,"0"0"0,-25 0 47,-25 0-62,25 25-1,-49-25-15,49 25 32,0-24-17,-24 24-15,-1 0 16,1 0 15,-1 0-31,25 24 16,-24-24-16,-26 0 15,-247 100 17,247-100-32,1 0 15,-1 25-15,26-1 16,24-24-16,-99 75 31,99-50-15,0 24-16,25-24 15,-24 0-15,-1 24 16,-50 125 15,75-149-31,-49 0 0,49 24 16,-50-24-16,50 0 16,-25 148 15,25-123-31,0 0 15,0-1 1,100 125 15,-76-174-15,51 25-16,-75 0 16,74 24-16,373 50 31,-298-74-16,-1 0-15,-48 0 16,48 0-16,-98-1 16,24 26 15,-74-25 31,75 24-62,-50 26 16,-1-75-16,-24 49 0,0 1 16,75 148 15,-75-123-15,0-50-16,0 24 15,0-24-15,25 124 31,-25-124-15,0 0-16,0 24 16,0-24-16,-25 0 15,25 0-15,-50 49 32,1-49-32,24 24 15,25-24-15,-50 25 16,1 24-16,-1-49 15,0 25-15,26-26 16,-249 100 15,223-124-15,1 0-16,-1 0 16,25 0-16,-25 0 15,1 0-15,-26 0 16,26-24-16,-150-76 47,150 51-47,24 49 0,0 0 15,0-50-15,1 50 16,-26-49 15</inkml:trace>
  <inkml:trace contextRef="#ctx0" brushRef="#br0" timeOffset="112901.9952">8062 1662 0,'0'-25'16,"-50"25"46,25 0-62,-25 0 16,26 0-1,-26 0-15,25 0 0,0-25 16,-24 25 0,-1 0-1,-24 0-15,24 25 16,1 0-16,-1-25 16,25 50-16,-49 24 46,49-49-46,0 0 16,0 24 0,1-24-16,-51 124 31,50-100-15,-24 1-16,24-25 15,0 24-15,0 75 47,25-74-47,-24 24 16,24-24-16,0-25 15,0 0-15,-25 49 16,25-49-16,0 25 0,0-1 16,0 125 15,0-125-31,25 1 15,-25 0-15,0 24 16,0-24-16,0 49 31,24-50-15,-24-24-16,50 25 16,-50-1-16,25 26 0,-25-26 15,25 1 1,24 0-16,-49-1 0,99 125 47,-74-149-47,0 24 0,0-49 31,-25 25-15,0 0 15,25 25-16,-1-50-15,1-25 110,25 25-110,-25 0 15,24-75 1,1 75-16,-1-49 16,-24 24-16,0-25 15,0 26-15,49-51 16,-24 26-16,-50 24 16,25-75 15,-1 76-31,26-26 15,0 25-15,-50-24 16,0 24 0,49-50-1,-49 26 1,0 24 0,25 0-1,-25 0-15,0-24 16,25 49-1,-25-25 1,0 0 47,0-24-63,25 24 15,-25 0-15,25 0 16,-25 0-1,24 25 17,-24-24 46,0 73 94,0-24-157,0 25-15,0-1 16,0 26-16,0-51 16,0 51-16,0-26 15,0 1-15,0 0 16,0-1-16,0 26 15,0-51-15,0 51 16,0-25 0,25-50-16,-25 24 31,25 26 0,-25-25-31,0 0 16,25-25 15</inkml:trace>
  <inkml:trace contextRef="#ctx0" brushRef="#br0" timeOffset="113825.7919">7665 2828 0,'24'0'62,"1"25"-62,25-1 16,-1-24-16,1 25 31,0-25-15,-1 25-1,1-25-15,-25 0 0,24 25 16,1 0-16,49 49 16,-24-74-1,24 50 1,-25-50-1,1 0 1,-26 49 0</inkml:trace>
  <inkml:trace contextRef="#ctx0" brushRef="#br0" timeOffset="115351.4823">9525 1687 0,'0'0'0,"0"25"78,0 24-78,25 1 15,-25-1 1,0-24 0,0 25-16,0 24 15,0 25-15,0-74 16,0 25-16,-25-1 16,25-24-16,0 25 15,-25-1-15,25 51 16,-25-51-1,25 1-15,-24 49 16,-1-24 0,-25-1-1,25-24-15,25 24 16,0-49-16,0 74 16,-49-49-1,-1 49 1,1-25-1,24 1 1,0-1 0,0 0-1,25-24 1,-25 0-16,-24 24 16,49-24-16,-25-1 15,0 1 1,25 0-1,0-26 110,0 1-109,0 0-16,-50-25 31,50 25-15,0 0-16,0 49 16,-49-49-1,49 24-15,0-24 16,0 0-1</inkml:trace>
  <inkml:trace contextRef="#ctx0" brushRef="#br0" timeOffset="117463.6519">10517 1885 0,'0'0'0,"-25"25"32,25 0-32,-24 0 15,-51 24 1,75-24-16,-49 25 0,49-26 16,-50 1-1,0 25-15,1-1 16,24-49-16,-25 50 15,26-50-15,-1 25 16,0 0-16,0 24 16,0-49-16,0-25 0,25 1 15,-49 24 1,-50 74 0,-1 0-1,26-24 16,49-50-15,-99 99 0,99-99-16,25 50 15,-24-50 17,24 25 93,0 24-32,0 1-77,0-25 15,0 0-31,0-1 16,0 26-1,-25 24 1,25-49 265,49 0-249,26-25-17,74 50-15,-1 49 16,1 0-1,25 50-15,24-50 16,-49-25-16,50 26 16,-125-51-16,-74-24 31</inkml:trace>
  <inkml:trace contextRef="#ctx0" brushRef="#br0" timeOffset="119652.998">19769 3200 0,'0'25'0,"-24"-1"16,-1 1-16,-74 0 16,24 25-16,-74-1 15,75 1 1,-25-50-16,24 74 16,26-74-16,24 0 15,-50 0-15,1 0 16,-149 50-1,99-25 1,-75-1-16,1-24 16,49 50-16,-25-25 15,-74 25 1,124-50-16,-25 24 16,-99 1-1,174-25-15,-25 0 0,0 0 16,24 0-1,-24 25-15,49-25 0,1 0 16,-50 0 0,-75 0-16,25 0 15,0 0-15,0 0 16,50 0-16,0 0 16,25 0-16,-1 0 15,-24 0-15,24 0 16,1 0-16,0 0 15,-1 0 1,26 0-16,-26 0 16,-24 0-16,-25 0 15,25 0-15,24 0 0,26 50 16,-1-50 0,1 24-16,-26 1 15,-49 0-15,74 0 16,1 0-16,-1 24 15,-49-49-15,0 50 16,-50-1-16,50 1 16,-50 0-16,0-1 15,-25 1-15,-49-1 16,74 1-16,75-25 16,-50 24-16,-25-24 15,50 0-15,0 0 16,-50 0-16,74-1 15,-73 1-15,73-25 16,-24 50-16,-149 49 16,-75-24-1,175-26 1,24 1 0,-50 49-16,50-74 15,-25 24-15,0-24 16,1 25-16,48-1 15,-49 1-15,25 24 16,0 1-16,-148-1 16,172-24-1,1-1-15,0 51 0,24-100 16,1 24-16,-50-24 16,0 50-16,0 0 15,74-50-15,-49 25 16,0-1-16,25 1 15,-50 0-15,-1 0 16,1 24-16,50-24 16,49-25-16,-74 50 15,0-25 1,-50 49 0,75 0-1,49-24 1,-25-25-16,1 0 15,-125 24 1,75-49-16,-497 124 47,448-99-47,24-25 16,-25 25-16,49 0 15,1-25-15,-198 24 31,222-24-15,26 0-16,-1 25 16,0-25-16,1 25 15,-125-25 1,149 0 0,1 0-16,-26 25 15,-25-25-15,26 25 16,-249-25-1,174 0 1,0 0-16,50 0 16,-50 24-16,25-24 15,-1 0-15,-321 25 32,297 0-32,-25-25 15,25 0-15,25 0 16,-50 25-16,49-25 15,-172 0 1,247 0 93</inkml:trace>
  <inkml:trace contextRef="#ctx0" brushRef="#br0" timeOffset="243453.6654">33412 15081 0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EA6A64-28E7-4EEC-8039-051B54801C11}" type="datetimeFigureOut">
              <a:rPr lang="en-US" smtClean="0"/>
              <a:pPr/>
              <a:t>12/5/2023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7F3EE-0324-4A30-85A3-1BC2781478D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200" b="1" kern="0" dirty="0">
                <a:solidFill>
                  <a:srgbClr val="FF0000"/>
                </a:solidFill>
                <a:latin typeface="Calibri (Body)"/>
                <a:ea typeface="Hiragino Kaku Gothic StdN W8" panose="020B0800000000000000" pitchFamily="34" charset="-128"/>
                <a:cs typeface="Arial"/>
                <a:sym typeface="Arial"/>
              </a:rPr>
              <a:t>Sóng âm </a:t>
            </a:r>
            <a:r>
              <a:rPr lang="vi-VN" sz="1200" kern="0" dirty="0">
                <a:latin typeface="Calibri (Body)"/>
                <a:ea typeface="Hiragino Kaku Gothic StdN W8" panose="020B0800000000000000" pitchFamily="34" charset="-128"/>
                <a:cs typeface="Arial"/>
                <a:sym typeface="Arial"/>
              </a:rPr>
              <a:t>là sự truyền </a:t>
            </a:r>
            <a:r>
              <a:rPr lang="en-US" sz="1200" kern="0" dirty="0">
                <a:latin typeface="Calibri (Body)"/>
                <a:ea typeface="Hiragino Kaku Gothic StdN W8" panose="020B0800000000000000" pitchFamily="34" charset="-128"/>
                <a:cs typeface="Arial"/>
                <a:sym typeface="Arial"/>
              </a:rPr>
              <a:t>DAO ĐỘNG ÂM</a:t>
            </a:r>
            <a:r>
              <a:rPr lang="vi-VN" sz="1200" kern="0" dirty="0">
                <a:latin typeface="Calibri (Body)"/>
                <a:ea typeface="Hiragino Kaku Gothic StdN W8" panose="020B0800000000000000" pitchFamily="34" charset="-128"/>
                <a:cs typeface="Arial"/>
                <a:sym typeface="Arial"/>
              </a:rPr>
              <a:t> trong các môi trường </a:t>
            </a:r>
            <a:r>
              <a:rPr lang="en-US" sz="1200" kern="0" dirty="0">
                <a:latin typeface="Calibri (Body)"/>
                <a:ea typeface="Hiragino Kaku Gothic StdN W8" panose="020B0800000000000000" pitchFamily="34" charset="-128"/>
                <a:cs typeface="Arial"/>
                <a:sym typeface="Arial"/>
              </a:rPr>
              <a:t>RẮN, LỎNG, KHÍ</a:t>
            </a:r>
          </a:p>
          <a:p>
            <a:pPr>
              <a:lnSpc>
                <a:spcPct val="200000"/>
              </a:lnSpc>
            </a:pPr>
            <a:r>
              <a:rPr lang="vi-VN" sz="1200" b="1" kern="0" dirty="0">
                <a:solidFill>
                  <a:srgbClr val="FF0000"/>
                </a:solidFill>
                <a:latin typeface="Calibri (Body)"/>
                <a:ea typeface="Hiragino Kaku Gothic StdN W8" panose="020B0800000000000000" pitchFamily="34" charset="-128"/>
                <a:cs typeface="Arial"/>
                <a:sym typeface="Arial"/>
              </a:rPr>
              <a:t>Sóng âm </a:t>
            </a:r>
            <a:r>
              <a:rPr lang="vi-VN" sz="1200" kern="0" dirty="0">
                <a:latin typeface="Calibri (Body)"/>
                <a:ea typeface="Hiragino Kaku Gothic StdN W8" panose="020B0800000000000000" pitchFamily="34" charset="-128"/>
                <a:cs typeface="Arial"/>
                <a:sym typeface="Arial"/>
              </a:rPr>
              <a:t>có </a:t>
            </a:r>
            <a:r>
              <a:rPr lang="en-US" sz="1200" kern="0" dirty="0">
                <a:latin typeface="Calibri (Body)"/>
                <a:ea typeface="Hiragino Kaku Gothic StdN W8" panose="020B0800000000000000" pitchFamily="34" charset="-128"/>
                <a:cs typeface="Arial"/>
                <a:sym typeface="Arial"/>
              </a:rPr>
              <a:t>BIÊN ĐỘ CÀNG LỚN </a:t>
            </a:r>
            <a:r>
              <a:rPr lang="vi-VN" sz="1200" kern="0" dirty="0">
                <a:latin typeface="Calibri (Body)"/>
                <a:ea typeface="Hiragino Kaku Gothic StdN W8" panose="020B0800000000000000" pitchFamily="34" charset="-128"/>
                <a:cs typeface="Arial"/>
                <a:sym typeface="Arial"/>
              </a:rPr>
              <a:t>thì nghe thấy </a:t>
            </a:r>
            <a:r>
              <a:rPr lang="vi-VN" sz="1200" b="1" kern="0" dirty="0">
                <a:solidFill>
                  <a:srgbClr val="0070C0"/>
                </a:solidFill>
                <a:latin typeface="Calibri (Body)"/>
                <a:ea typeface="Hiragino Kaku Gothic StdN W8" panose="020B0800000000000000" pitchFamily="34" charset="-128"/>
                <a:cs typeface="Arial"/>
                <a:sym typeface="Arial"/>
              </a:rPr>
              <a:t>âm càng to </a:t>
            </a:r>
            <a:r>
              <a:rPr lang="vi-VN" sz="1200" kern="0" dirty="0">
                <a:latin typeface="Calibri (Body)"/>
                <a:ea typeface="Hiragino Kaku Gothic StdN W8" panose="020B0800000000000000" pitchFamily="34" charset="-128"/>
                <a:cs typeface="Arial"/>
                <a:sym typeface="Arial"/>
              </a:rPr>
              <a:t>(và ngược lại).</a:t>
            </a:r>
          </a:p>
          <a:p>
            <a:pPr>
              <a:lnSpc>
                <a:spcPct val="200000"/>
              </a:lnSpc>
            </a:pPr>
            <a:r>
              <a:rPr lang="vi-VN" sz="1200" b="1" kern="0" dirty="0">
                <a:solidFill>
                  <a:srgbClr val="FF0000"/>
                </a:solidFill>
                <a:latin typeface="Calibri (Body)"/>
                <a:ea typeface="Hiragino Kaku Gothic StdN W8" panose="020B0800000000000000" pitchFamily="34" charset="-128"/>
                <a:cs typeface="Arial"/>
                <a:sym typeface="Arial"/>
              </a:rPr>
              <a:t>Sóng âm </a:t>
            </a:r>
            <a:r>
              <a:rPr lang="vi-VN" sz="1200" kern="0" dirty="0">
                <a:latin typeface="Calibri (Body)"/>
                <a:ea typeface="Hiragino Kaku Gothic StdN W8" panose="020B0800000000000000" pitchFamily="34" charset="-128"/>
                <a:cs typeface="Arial"/>
                <a:sym typeface="Arial"/>
              </a:rPr>
              <a:t>có </a:t>
            </a:r>
            <a:r>
              <a:rPr lang="en-US" sz="1200" kern="0" dirty="0">
                <a:latin typeface="Calibri (Body)"/>
                <a:ea typeface="Hiragino Kaku Gothic StdN W8" panose="020B0800000000000000" pitchFamily="34" charset="-128"/>
                <a:cs typeface="Arial"/>
                <a:sym typeface="Arial"/>
              </a:rPr>
              <a:t>TẦN SỐ CÀNG LỚN </a:t>
            </a:r>
            <a:r>
              <a:rPr lang="vi-VN" sz="1200" kern="0" dirty="0">
                <a:latin typeface="Calibri (Body)"/>
                <a:ea typeface="Hiragino Kaku Gothic StdN W8" panose="020B0800000000000000" pitchFamily="34" charset="-128"/>
                <a:cs typeface="Arial"/>
                <a:sym typeface="Arial"/>
              </a:rPr>
              <a:t>thì nghe thấy </a:t>
            </a:r>
            <a:r>
              <a:rPr lang="vi-VN" sz="1200" b="1" kern="0" dirty="0">
                <a:solidFill>
                  <a:srgbClr val="0070C0"/>
                </a:solidFill>
                <a:latin typeface="Calibri (Body)"/>
                <a:ea typeface="Hiragino Kaku Gothic StdN W8" panose="020B0800000000000000" pitchFamily="34" charset="-128"/>
                <a:cs typeface="Arial"/>
                <a:sym typeface="Arial"/>
              </a:rPr>
              <a:t>âm càng cao </a:t>
            </a:r>
            <a:r>
              <a:rPr lang="vi-VN" sz="1200" kern="0" dirty="0">
                <a:latin typeface="Calibri (Body)"/>
                <a:ea typeface="Hiragino Kaku Gothic StdN W8" panose="020B0800000000000000" pitchFamily="34" charset="-128"/>
                <a:cs typeface="Arial"/>
                <a:sym typeface="Arial"/>
              </a:rPr>
              <a:t>(và ngược lại).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2262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25</a:t>
            </a:fld>
            <a:endParaRPr lang="en-US"/>
          </a:p>
        </p:txBody>
      </p:sp>
    </p:spTree>
    <p:extLst>
      <p:ext uri="{BB962C8B-B14F-4D97-AF65-F5344CB8AC3E}">
        <p14:creationId xmlns:p14="http://schemas.microsoft.com/office/powerpoint/2010/main" val="111570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26</a:t>
            </a:fld>
            <a:endParaRPr lang="en-US"/>
          </a:p>
        </p:txBody>
      </p:sp>
    </p:spTree>
    <p:extLst>
      <p:ext uri="{BB962C8B-B14F-4D97-AF65-F5344CB8AC3E}">
        <p14:creationId xmlns:p14="http://schemas.microsoft.com/office/powerpoint/2010/main" val="1622847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27</a:t>
            </a:fld>
            <a:endParaRPr lang="en-US"/>
          </a:p>
        </p:txBody>
      </p:sp>
    </p:spTree>
    <p:extLst>
      <p:ext uri="{BB962C8B-B14F-4D97-AF65-F5344CB8AC3E}">
        <p14:creationId xmlns:p14="http://schemas.microsoft.com/office/powerpoint/2010/main" val="2943519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28</a:t>
            </a:fld>
            <a:endParaRPr lang="en-US"/>
          </a:p>
        </p:txBody>
      </p:sp>
    </p:spTree>
    <p:extLst>
      <p:ext uri="{BB962C8B-B14F-4D97-AF65-F5344CB8AC3E}">
        <p14:creationId xmlns:p14="http://schemas.microsoft.com/office/powerpoint/2010/main" val="2629681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29</a:t>
            </a:fld>
            <a:endParaRPr lang="en-US"/>
          </a:p>
        </p:txBody>
      </p:sp>
    </p:spTree>
    <p:extLst>
      <p:ext uri="{BB962C8B-B14F-4D97-AF65-F5344CB8AC3E}">
        <p14:creationId xmlns:p14="http://schemas.microsoft.com/office/powerpoint/2010/main" val="4274409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7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D0F0EC-A740-4928-B9E9-1FAF339D4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98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6D5FD75B-D56A-0904-D6A6-DF16392F4494}"/>
              </a:ext>
            </a:extLst>
          </p:cNvPr>
          <p:cNvSpPr>
            <a:spLocks noGrp="1" noRot="1" noChangeAspect="1" noChangeArrowheads="1" noTextEdit="1"/>
          </p:cNvSpPr>
          <p:nvPr>
            <p:ph type="sldImg"/>
          </p:nvPr>
        </p:nvSpPr>
        <p:spPr>
          <a:xfrm>
            <a:off x="381000" y="685800"/>
            <a:ext cx="6096000" cy="3429000"/>
          </a:xfrm>
          <a:ln/>
        </p:spPr>
      </p:sp>
      <p:sp>
        <p:nvSpPr>
          <p:cNvPr id="32771" name="Rectangle 3">
            <a:extLst>
              <a:ext uri="{FF2B5EF4-FFF2-40B4-BE49-F238E27FC236}">
                <a16:creationId xmlns:a16="http://schemas.microsoft.com/office/drawing/2014/main" id="{36D3E57B-B8F6-2EB1-6F13-3880BE9D35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4</a:t>
            </a:fld>
            <a:endParaRPr lang="en-US"/>
          </a:p>
        </p:txBody>
      </p:sp>
    </p:spTree>
    <p:extLst>
      <p:ext uri="{BB962C8B-B14F-4D97-AF65-F5344CB8AC3E}">
        <p14:creationId xmlns:p14="http://schemas.microsoft.com/office/powerpoint/2010/main" val="2399558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5</a:t>
            </a:fld>
            <a:endParaRPr lang="en-US"/>
          </a:p>
        </p:txBody>
      </p:sp>
    </p:spTree>
    <p:extLst>
      <p:ext uri="{BB962C8B-B14F-4D97-AF65-F5344CB8AC3E}">
        <p14:creationId xmlns:p14="http://schemas.microsoft.com/office/powerpoint/2010/main" val="310851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t>6</a:t>
            </a:fld>
            <a:endParaRPr lang="en-US"/>
          </a:p>
        </p:txBody>
      </p:sp>
    </p:spTree>
    <p:extLst>
      <p:ext uri="{BB962C8B-B14F-4D97-AF65-F5344CB8AC3E}">
        <p14:creationId xmlns:p14="http://schemas.microsoft.com/office/powerpoint/2010/main" val="371031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7</a:t>
            </a:fld>
            <a:endParaRPr lang="en-US"/>
          </a:p>
        </p:txBody>
      </p:sp>
    </p:spTree>
    <p:extLst>
      <p:ext uri="{BB962C8B-B14F-4D97-AF65-F5344CB8AC3E}">
        <p14:creationId xmlns:p14="http://schemas.microsoft.com/office/powerpoint/2010/main" val="578023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8</a:t>
            </a:fld>
            <a:endParaRPr lang="en-US"/>
          </a:p>
        </p:txBody>
      </p:sp>
    </p:spTree>
    <p:extLst>
      <p:ext uri="{BB962C8B-B14F-4D97-AF65-F5344CB8AC3E}">
        <p14:creationId xmlns:p14="http://schemas.microsoft.com/office/powerpoint/2010/main" val="2952266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9</a:t>
            </a:fld>
            <a:endParaRPr lang="en-US"/>
          </a:p>
        </p:txBody>
      </p:sp>
    </p:spTree>
    <p:extLst>
      <p:ext uri="{BB962C8B-B14F-4D97-AF65-F5344CB8AC3E}">
        <p14:creationId xmlns:p14="http://schemas.microsoft.com/office/powerpoint/2010/main" val="1424806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B7F3EE-0324-4A30-85A3-1BC2781478DB}"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D0F0EC-A740-4928-B9E9-1FAF339D4F6C}" type="slidenum">
              <a:rPr lang="en-US" smtClean="0"/>
              <a:pPr/>
              <a:t>24</a:t>
            </a:fld>
            <a:endParaRPr lang="en-US"/>
          </a:p>
        </p:txBody>
      </p:sp>
    </p:spTree>
    <p:extLst>
      <p:ext uri="{BB962C8B-B14F-4D97-AF65-F5344CB8AC3E}">
        <p14:creationId xmlns:p14="http://schemas.microsoft.com/office/powerpoint/2010/main" val="286556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C1671C-5777-40E9-82CB-5C8380408F31}"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C1671C-5777-40E9-82CB-5C8380408F31}" type="datetimeFigureOut">
              <a:rPr lang="en-US" smtClean="0"/>
              <a:pPr/>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C1671C-5777-40E9-82CB-5C8380408F31}"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C1671C-5777-40E9-82CB-5C8380408F31}" type="datetimeFigureOut">
              <a:rPr lang="en-US" smtClean="0"/>
              <a:pPr/>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C1671C-5777-40E9-82CB-5C8380408F31}" type="datetimeFigureOut">
              <a:rPr lang="en-US" smtClean="0"/>
              <a:pPr/>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C1671C-5777-40E9-82CB-5C8380408F31}"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1671C-5777-40E9-82CB-5C8380408F31}"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C1671C-5777-40E9-82CB-5C8380408F31}" type="datetimeFigureOut">
              <a:rPr lang="en-US" smtClean="0"/>
              <a:pPr/>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02D844-1C0A-42A8-95D7-205FC4D33D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1671C-5777-40E9-82CB-5C8380408F31}" type="datetimeFigureOut">
              <a:rPr lang="en-US" smtClean="0"/>
              <a:pPr/>
              <a:t>12/5/2023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2D844-1C0A-42A8-95D7-205FC4D33D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kIA7-rASjtY" TargetMode="External"/><Relationship Id="rId5" Type="http://schemas.openxmlformats.org/officeDocument/2006/relationships/image" Target="../media/image13.jpeg"/><Relationship Id="rId4" Type="http://schemas.openxmlformats.org/officeDocument/2006/relationships/image" Target="../media/image12.gi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http://sohoa.vnexpress.net/Files/Subject/3B/9A/FE/FC/a2.jp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53.png"/><Relationship Id="rId16"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24200" y="762001"/>
            <a:ext cx="5120312" cy="1015663"/>
          </a:xfrm>
          <a:prstGeom prst="rect">
            <a:avLst/>
          </a:prstGeom>
        </p:spPr>
        <p:txBody>
          <a:bodyPr wrap="none">
            <a:spAutoFit/>
          </a:bodyPr>
          <a:lstStyle/>
          <a:p>
            <a:pPr algn="ctr"/>
            <a:r>
              <a:rPr lang="en-US" sz="6000" b="1" dirty="0">
                <a:solidFill>
                  <a:srgbClr val="0000FF"/>
                </a:solidFill>
                <a:latin typeface="Times New Roman" pitchFamily="18" charset="0"/>
              </a:rPr>
              <a:t>MÔN</a:t>
            </a:r>
            <a:r>
              <a:rPr lang="en-US" sz="6000" dirty="0">
                <a:solidFill>
                  <a:srgbClr val="FF1515"/>
                </a:solidFill>
                <a:latin typeface="Times New Roman" pitchFamily="18" charset="0"/>
              </a:rPr>
              <a:t>:</a:t>
            </a:r>
            <a:r>
              <a:rPr lang="vi-VN" sz="6000" b="1" dirty="0">
                <a:solidFill>
                  <a:srgbClr val="FF1515"/>
                </a:solidFill>
                <a:latin typeface="Times New Roman" pitchFamily="18" charset="0"/>
              </a:rPr>
              <a:t>KHTN 7</a:t>
            </a:r>
            <a:endParaRPr lang="en-US" sz="6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0"/>
            <a:ext cx="11887200" cy="1200329"/>
          </a:xfrm>
          <a:prstGeom prst="rect">
            <a:avLst/>
          </a:prstGeom>
          <a:solidFill>
            <a:schemeClr val="bg1"/>
          </a:solidFill>
        </p:spPr>
        <p:txBody>
          <a:bodyPr wrap="square">
            <a:spAutoFit/>
          </a:bodyPr>
          <a:lstStyle/>
          <a:p>
            <a:pPr>
              <a:spcAft>
                <a:spcPts val="2400"/>
              </a:spcAft>
            </a:pPr>
            <a:r>
              <a:rPr lang="en-US" sz="3600" b="1" dirty="0">
                <a:solidFill>
                  <a:srgbClr val="C00000"/>
                </a:solidFill>
                <a:latin typeface="Times New Roman" pitchFamily="18" charset="0"/>
                <a:cs typeface="Times New Roman" pitchFamily="18" charset="0"/>
              </a:rPr>
              <a:t>C</a:t>
            </a:r>
            <a:r>
              <a:rPr lang="vi-VN" sz="3600" b="1" dirty="0">
                <a:solidFill>
                  <a:srgbClr val="C00000"/>
                </a:solidFill>
                <a:latin typeface="Times New Roman" pitchFamily="18" charset="0"/>
                <a:cs typeface="Times New Roman" pitchFamily="18" charset="0"/>
              </a:rPr>
              <a:t>H</a:t>
            </a:r>
            <a:r>
              <a:rPr lang="en-US" sz="3600" b="1" dirty="0">
                <a:solidFill>
                  <a:srgbClr val="C00000"/>
                </a:solidFill>
                <a:latin typeface="Times New Roman" pitchFamily="18" charset="0"/>
                <a:cs typeface="Times New Roman" pitchFamily="18" charset="0"/>
              </a:rPr>
              <a:t>2:</a:t>
            </a:r>
            <a:r>
              <a:rPr lang="vi-VN" sz="3600" b="1" dirty="0">
                <a:solidFill>
                  <a:srgbClr val="C00000"/>
                </a:solidFill>
                <a:latin typeface="Times New Roman" pitchFamily="18" charset="0"/>
                <a:cs typeface="Times New Roman" pitchFamily="18" charset="0"/>
              </a:rPr>
              <a:t>Tại sao trong phòng kín ta thường nghe thấy âm to hơn so với khi ta nghe chính âm đó ở ngoài trời?</a:t>
            </a:r>
            <a:endParaRPr lang="en-US" sz="3600" b="1" dirty="0">
              <a:solidFill>
                <a:srgbClr val="C00000"/>
              </a:solidFill>
              <a:latin typeface="Times New Roman" pitchFamily="18" charset="0"/>
              <a:cs typeface="Times New Roman" pitchFamily="18" charset="0"/>
            </a:endParaRPr>
          </a:p>
        </p:txBody>
      </p:sp>
      <p:sp>
        <p:nvSpPr>
          <p:cNvPr id="4" name="Rectangle 3"/>
          <p:cNvSpPr/>
          <p:nvPr/>
        </p:nvSpPr>
        <p:spPr>
          <a:xfrm>
            <a:off x="0" y="1524001"/>
            <a:ext cx="11887200" cy="1569660"/>
          </a:xfrm>
          <a:prstGeom prst="rect">
            <a:avLst/>
          </a:prstGeom>
        </p:spPr>
        <p:txBody>
          <a:bodyPr wrap="square">
            <a:spAutoFit/>
          </a:bodyPr>
          <a:lstStyle/>
          <a:p>
            <a:r>
              <a:rPr lang="vi-VN" sz="3200" dirty="0">
                <a:latin typeface="+mj-lt"/>
                <a:cs typeface="Calibri" panose="020F0502020204030204" pitchFamily="34" charset="0"/>
              </a:rPr>
              <a:t>Trong phòng nhỏ (hẹp) và kín, </a:t>
            </a:r>
            <a:r>
              <a:rPr lang="vi-VN" sz="3200" dirty="0">
                <a:solidFill>
                  <a:srgbClr val="0070C0"/>
                </a:solidFill>
                <a:latin typeface="+mj-lt"/>
                <a:cs typeface="Calibri" panose="020F0502020204030204" pitchFamily="34" charset="0"/>
              </a:rPr>
              <a:t>âm phát ra </a:t>
            </a:r>
            <a:r>
              <a:rPr lang="vi-VN" sz="3200" dirty="0">
                <a:latin typeface="+mj-lt"/>
                <a:cs typeface="Calibri" panose="020F0502020204030204" pitchFamily="34" charset="0"/>
              </a:rPr>
              <a:t>và </a:t>
            </a:r>
            <a:r>
              <a:rPr lang="vi-VN" sz="3200" dirty="0">
                <a:solidFill>
                  <a:srgbClr val="0070C0"/>
                </a:solidFill>
                <a:latin typeface="+mj-lt"/>
                <a:cs typeface="Calibri" panose="020F0502020204030204" pitchFamily="34" charset="0"/>
              </a:rPr>
              <a:t>âm phản xạ</a:t>
            </a:r>
            <a:r>
              <a:rPr lang="vi-VN" sz="3200" dirty="0">
                <a:latin typeface="+mj-lt"/>
                <a:cs typeface="Calibri" panose="020F0502020204030204" pitchFamily="34" charset="0"/>
              </a:rPr>
              <a:t> </a:t>
            </a:r>
            <a:r>
              <a:rPr lang="vi-VN" sz="3200" dirty="0">
                <a:solidFill>
                  <a:srgbClr val="00B050"/>
                </a:solidFill>
                <a:latin typeface="+mj-lt"/>
                <a:cs typeface="Calibri" panose="020F0502020204030204" pitchFamily="34" charset="0"/>
              </a:rPr>
              <a:t>truyền tới tai cùng lúc </a:t>
            </a:r>
            <a:r>
              <a:rPr lang="vi-VN" sz="3200" dirty="0">
                <a:latin typeface="+mj-lt"/>
                <a:cs typeface="Calibri" panose="020F0502020204030204" pitchFamily="34" charset="0"/>
              </a:rPr>
              <a:t>(trong thời gian ngắn hơn 1/15 giây)</a:t>
            </a:r>
            <a:r>
              <a:rPr lang="en-US" sz="3200" dirty="0">
                <a:latin typeface="+mj-lt"/>
                <a:cs typeface="Calibri" panose="020F0502020204030204" pitchFamily="34" charset="0"/>
              </a:rPr>
              <a:t>. </a:t>
            </a:r>
            <a:r>
              <a:rPr lang="en-US" sz="3200" dirty="0" err="1">
                <a:latin typeface="+mj-lt"/>
                <a:cs typeface="Calibri" panose="020F0502020204030204" pitchFamily="34" charset="0"/>
              </a:rPr>
              <a:t>Vì</a:t>
            </a:r>
            <a:r>
              <a:rPr lang="en-US" sz="3200" dirty="0">
                <a:latin typeface="+mj-lt"/>
                <a:cs typeface="Calibri" panose="020F0502020204030204" pitchFamily="34" charset="0"/>
              </a:rPr>
              <a:t> </a:t>
            </a:r>
            <a:r>
              <a:rPr lang="vi-VN" sz="3200" dirty="0">
                <a:solidFill>
                  <a:srgbClr val="00B050"/>
                </a:solidFill>
                <a:latin typeface="+mj-lt"/>
                <a:cs typeface="Calibri" panose="020F0502020204030204" pitchFamily="34" charset="0"/>
              </a:rPr>
              <a:t>nghe được đồng thời </a:t>
            </a:r>
            <a:r>
              <a:rPr lang="vi-VN" sz="3200" dirty="0">
                <a:solidFill>
                  <a:srgbClr val="0070C0"/>
                </a:solidFill>
                <a:latin typeface="+mj-lt"/>
                <a:cs typeface="Calibri" panose="020F0502020204030204" pitchFamily="34" charset="0"/>
              </a:rPr>
              <a:t>âm phát ra</a:t>
            </a:r>
            <a:r>
              <a:rPr lang="en-US" sz="3200" dirty="0">
                <a:solidFill>
                  <a:srgbClr val="0070C0"/>
                </a:solidFill>
                <a:latin typeface="+mj-lt"/>
                <a:cs typeface="Calibri" panose="020F0502020204030204" pitchFamily="34" charset="0"/>
              </a:rPr>
              <a:t> </a:t>
            </a:r>
            <a:r>
              <a:rPr lang="en-US" sz="3200" dirty="0" err="1">
                <a:solidFill>
                  <a:srgbClr val="0070C0"/>
                </a:solidFill>
                <a:latin typeface="+mj-lt"/>
                <a:cs typeface="Calibri" panose="020F0502020204030204" pitchFamily="34" charset="0"/>
              </a:rPr>
              <a:t>trực</a:t>
            </a:r>
            <a:r>
              <a:rPr lang="en-US" sz="3200" dirty="0">
                <a:solidFill>
                  <a:srgbClr val="0070C0"/>
                </a:solidFill>
                <a:latin typeface="+mj-lt"/>
                <a:cs typeface="Calibri" panose="020F0502020204030204" pitchFamily="34" charset="0"/>
              </a:rPr>
              <a:t> </a:t>
            </a:r>
            <a:r>
              <a:rPr lang="en-US" sz="3200" dirty="0" err="1">
                <a:solidFill>
                  <a:srgbClr val="0070C0"/>
                </a:solidFill>
                <a:latin typeface="+mj-lt"/>
                <a:cs typeface="Calibri" panose="020F0502020204030204" pitchFamily="34" charset="0"/>
              </a:rPr>
              <a:t>tiếp</a:t>
            </a:r>
            <a:r>
              <a:rPr lang="vi-VN" sz="3200" dirty="0">
                <a:solidFill>
                  <a:srgbClr val="0070C0"/>
                </a:solidFill>
                <a:latin typeface="+mj-lt"/>
                <a:cs typeface="Calibri" panose="020F0502020204030204" pitchFamily="34" charset="0"/>
              </a:rPr>
              <a:t> </a:t>
            </a:r>
            <a:r>
              <a:rPr lang="vi-VN" sz="3200" dirty="0">
                <a:latin typeface="+mj-lt"/>
                <a:cs typeface="Calibri" panose="020F0502020204030204" pitchFamily="34" charset="0"/>
              </a:rPr>
              <a:t>và </a:t>
            </a:r>
            <a:r>
              <a:rPr lang="vi-VN" sz="3200" dirty="0">
                <a:solidFill>
                  <a:srgbClr val="0070C0"/>
                </a:solidFill>
                <a:latin typeface="+mj-lt"/>
                <a:cs typeface="Calibri" panose="020F0502020204030204" pitchFamily="34" charset="0"/>
              </a:rPr>
              <a:t>âm phản xạ </a:t>
            </a:r>
            <a:r>
              <a:rPr lang="vi-VN" sz="3200" dirty="0">
                <a:latin typeface="+mj-lt"/>
                <a:cs typeface="Calibri" panose="020F0502020204030204" pitchFamily="34" charset="0"/>
              </a:rPr>
              <a:t>nên </a:t>
            </a:r>
            <a:r>
              <a:rPr lang="en-US" sz="3200" dirty="0" err="1">
                <a:solidFill>
                  <a:srgbClr val="FF0000"/>
                </a:solidFill>
                <a:latin typeface="+mj-lt"/>
                <a:cs typeface="Calibri" panose="020F0502020204030204" pitchFamily="34" charset="0"/>
              </a:rPr>
              <a:t>âm</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nghe</a:t>
            </a:r>
            <a:r>
              <a:rPr lang="en-US" sz="3200" dirty="0">
                <a:solidFill>
                  <a:srgbClr val="FF0000"/>
                </a:solidFill>
                <a:latin typeface="+mj-lt"/>
                <a:cs typeface="Calibri" panose="020F0502020204030204" pitchFamily="34" charset="0"/>
              </a:rPr>
              <a:t> </a:t>
            </a:r>
            <a:r>
              <a:rPr lang="vi-VN" sz="3200" dirty="0">
                <a:solidFill>
                  <a:srgbClr val="FF0000"/>
                </a:solidFill>
                <a:latin typeface="+mj-lt"/>
                <a:cs typeface="Calibri" panose="020F0502020204030204" pitchFamily="34" charset="0"/>
              </a:rPr>
              <a:t>to</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và</a:t>
            </a:r>
            <a:r>
              <a:rPr lang="en-US" sz="3200" dirty="0">
                <a:solidFill>
                  <a:srgbClr val="FF0000"/>
                </a:solidFill>
                <a:latin typeface="+mj-lt"/>
                <a:cs typeface="Calibri" panose="020F0502020204030204" pitchFamily="34" charset="0"/>
              </a:rPr>
              <a:t> </a:t>
            </a:r>
            <a:r>
              <a:rPr lang="en-US" sz="3200" dirty="0" err="1">
                <a:solidFill>
                  <a:srgbClr val="FF0000"/>
                </a:solidFill>
                <a:latin typeface="+mj-lt"/>
                <a:cs typeface="Calibri" panose="020F0502020204030204" pitchFamily="34" charset="0"/>
              </a:rPr>
              <a:t>rõ</a:t>
            </a:r>
            <a:r>
              <a:rPr lang="vi-VN" sz="3200" dirty="0">
                <a:solidFill>
                  <a:srgbClr val="FF0000"/>
                </a:solidFill>
                <a:latin typeface="+mj-lt"/>
                <a:cs typeface="Calibri" panose="020F0502020204030204" pitchFamily="34" charset="0"/>
              </a:rPr>
              <a:t> hơn</a:t>
            </a:r>
            <a:endParaRPr lang="en-US" sz="3200" dirty="0">
              <a:latin typeface="+mj-lt"/>
            </a:endParaRPr>
          </a:p>
        </p:txBody>
      </p:sp>
      <p:sp>
        <p:nvSpPr>
          <p:cNvPr id="5" name="Rectangle 4"/>
          <p:cNvSpPr/>
          <p:nvPr/>
        </p:nvSpPr>
        <p:spPr>
          <a:xfrm>
            <a:off x="381000" y="3581401"/>
            <a:ext cx="11506200" cy="2554545"/>
          </a:xfrm>
          <a:prstGeom prst="rect">
            <a:avLst/>
          </a:prstGeom>
          <a:solidFill>
            <a:schemeClr val="bg1"/>
          </a:solidFill>
        </p:spPr>
        <p:txBody>
          <a:bodyPr wrap="square">
            <a:spAutoFit/>
          </a:bodyPr>
          <a:lstStyle/>
          <a:p>
            <a:r>
              <a:rPr lang="vi-VN" sz="3200" b="1" dirty="0">
                <a:solidFill>
                  <a:srgbClr val="FF0000"/>
                </a:solidFill>
                <a:latin typeface="Times New Roman" pitchFamily="18" charset="0"/>
                <a:cs typeface="Times New Roman" pitchFamily="18" charset="0"/>
              </a:rPr>
              <a:t>CH</a:t>
            </a:r>
            <a:r>
              <a:rPr lang="en-US" sz="3200" b="1" dirty="0">
                <a:solidFill>
                  <a:srgbClr val="FF0000"/>
                </a:solidFill>
                <a:latin typeface="Times New Roman" pitchFamily="18" charset="0"/>
                <a:cs typeface="Times New Roman" pitchFamily="18" charset="0"/>
              </a:rPr>
              <a:t>3: </a:t>
            </a:r>
            <a:r>
              <a:rPr lang="vi-VN" sz="3200" dirty="0">
                <a:solidFill>
                  <a:srgbClr val="C00000"/>
                </a:solidFill>
                <a:latin typeface="Times New Roman" pitchFamily="18" charset="0"/>
                <a:cs typeface="Times New Roman" pitchFamily="18" charset="0"/>
              </a:rPr>
              <a:t>Khi</a:t>
            </a:r>
            <a:r>
              <a:rPr lang="vi-VN" sz="3200" dirty="0">
                <a:latin typeface="Times New Roman" pitchFamily="18" charset="0"/>
                <a:cs typeface="Times New Roman" pitchFamily="18" charset="0"/>
              </a:rPr>
              <a:t> nói to trong phòng rất lớn </a:t>
            </a:r>
            <a:r>
              <a:rPr lang="vi-VN" sz="3200" dirty="0">
                <a:solidFill>
                  <a:srgbClr val="C00000"/>
                </a:solidFill>
                <a:latin typeface="Times New Roman" pitchFamily="18" charset="0"/>
                <a:cs typeface="Times New Roman" pitchFamily="18" charset="0"/>
              </a:rPr>
              <a:t>thì</a:t>
            </a:r>
            <a:r>
              <a:rPr lang="vi-VN" sz="3200" dirty="0">
                <a:latin typeface="Times New Roman" pitchFamily="18" charset="0"/>
                <a:cs typeface="Times New Roman" pitchFamily="18" charset="0"/>
              </a:rPr>
              <a:t> </a:t>
            </a:r>
            <a:r>
              <a:rPr lang="vi-VN" sz="3200" dirty="0">
                <a:solidFill>
                  <a:srgbClr val="002060"/>
                </a:solidFill>
                <a:latin typeface="Times New Roman" pitchFamily="18" charset="0"/>
                <a:cs typeface="Times New Roman" pitchFamily="18" charset="0"/>
              </a:rPr>
              <a:t>nghe được tiếng vang.</a:t>
            </a:r>
            <a:r>
              <a:rPr lang="vi-VN" sz="3200" dirty="0">
                <a:latin typeface="Times New Roman" pitchFamily="18" charset="0"/>
                <a:cs typeface="Times New Roman" pitchFamily="18" charset="0"/>
              </a:rPr>
              <a:t> </a:t>
            </a:r>
            <a:r>
              <a:rPr lang="vi-VN" sz="3200" dirty="0">
                <a:solidFill>
                  <a:srgbClr val="C00000"/>
                </a:solidFill>
                <a:latin typeface="Times New Roman" pitchFamily="18" charset="0"/>
                <a:cs typeface="Times New Roman" pitchFamily="18" charset="0"/>
              </a:rPr>
              <a:t>Nhưng</a:t>
            </a:r>
            <a:r>
              <a:rPr lang="vi-VN" sz="3200" dirty="0">
                <a:latin typeface="Times New Roman" pitchFamily="18" charset="0"/>
                <a:cs typeface="Times New Roman" pitchFamily="18" charset="0"/>
              </a:rPr>
              <a:t> </a:t>
            </a:r>
            <a:r>
              <a:rPr lang="vi-VN" sz="3200" dirty="0">
                <a:solidFill>
                  <a:srgbClr val="0070C0"/>
                </a:solidFill>
                <a:latin typeface="Times New Roman" pitchFamily="18" charset="0"/>
                <a:cs typeface="Times New Roman" pitchFamily="18" charset="0"/>
              </a:rPr>
              <a:t>nói to như vậy trong phòng nhỏ </a:t>
            </a:r>
            <a:r>
              <a:rPr lang="vi-VN" sz="3200" dirty="0">
                <a:solidFill>
                  <a:srgbClr val="C00000"/>
                </a:solidFill>
                <a:latin typeface="Times New Roman" pitchFamily="18" charset="0"/>
                <a:cs typeface="Times New Roman" pitchFamily="18" charset="0"/>
              </a:rPr>
              <a:t>thì lại</a:t>
            </a:r>
            <a:r>
              <a:rPr lang="vi-VN" sz="3200" dirty="0">
                <a:latin typeface="Times New Roman" pitchFamily="18" charset="0"/>
                <a:cs typeface="Times New Roman" pitchFamily="18" charset="0"/>
              </a:rPr>
              <a:t> </a:t>
            </a:r>
            <a:r>
              <a:rPr lang="vi-VN" sz="3200" dirty="0">
                <a:solidFill>
                  <a:srgbClr val="00B050"/>
                </a:solidFill>
                <a:latin typeface="Times New Roman" pitchFamily="18" charset="0"/>
                <a:cs typeface="Times New Roman" pitchFamily="18" charset="0"/>
              </a:rPr>
              <a:t>không nghe được tiếng vang</a:t>
            </a:r>
            <a:r>
              <a:rPr lang="vi-VN" sz="3200" dirty="0">
                <a:latin typeface="Times New Roman" pitchFamily="18" charset="0"/>
                <a:cs typeface="Times New Roman" pitchFamily="18" charset="0"/>
              </a:rPr>
              <a:t>.</a:t>
            </a:r>
            <a:r>
              <a:rPr lang="en-US" sz="3200" dirty="0">
                <a:latin typeface="Times New Roman" pitchFamily="18" charset="0"/>
                <a:cs typeface="Times New Roman" pitchFamily="18" charset="0"/>
              </a:rPr>
              <a:t> </a:t>
            </a:r>
          </a:p>
          <a:p>
            <a:r>
              <a:rPr lang="en-US" sz="3200" dirty="0" err="1">
                <a:solidFill>
                  <a:srgbClr val="C00000"/>
                </a:solidFill>
                <a:latin typeface="Times New Roman" pitchFamily="18" charset="0"/>
                <a:cs typeface="Times New Roman" pitchFamily="18" charset="0"/>
              </a:rPr>
              <a:t>Trong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trường</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hợp</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nào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âm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phản</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xạ</a:t>
            </a:r>
            <a:r>
              <a:rPr lang="en-US" sz="3200" dirty="0">
                <a:solidFill>
                  <a:srgbClr val="C00000"/>
                </a:solidFill>
                <a:latin typeface="Times New Roman" pitchFamily="18" charset="0"/>
                <a:cs typeface="Times New Roman" pitchFamily="18" charset="0"/>
              </a:rPr>
              <a:t>. </a:t>
            </a:r>
          </a:p>
          <a:p>
            <a:r>
              <a:rPr lang="en-US" sz="3200" dirty="0" err="1">
                <a:solidFill>
                  <a:srgbClr val="C00000"/>
                </a:solidFill>
                <a:latin typeface="Times New Roman" pitchFamily="18" charset="0"/>
                <a:cs typeface="Times New Roman" pitchFamily="18" charset="0"/>
              </a:rPr>
              <a:t>Em</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hãy</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giải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thích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vì</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sao</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lại</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sự</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khác</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nhau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như</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vậy</a:t>
            </a:r>
            <a:r>
              <a:rPr lang="en-US" sz="3200" dirty="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4" grpId="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
            <a:ext cx="11430000" cy="3170099"/>
          </a:xfrm>
          <a:prstGeom prst="rect">
            <a:avLst/>
          </a:prstGeom>
          <a:solidFill>
            <a:schemeClr val="bg1"/>
          </a:solidFill>
        </p:spPr>
        <p:txBody>
          <a:bodyPr wrap="square">
            <a:spAutoFit/>
          </a:bodyPr>
          <a:lstStyle/>
          <a:p>
            <a:pPr>
              <a:lnSpc>
                <a:spcPct val="125000"/>
              </a:lnSpc>
              <a:spcAft>
                <a:spcPts val="2400"/>
              </a:spcAft>
            </a:pPr>
            <a:r>
              <a:rPr lang="vi-VN" sz="3200" dirty="0">
                <a:latin typeface="+mj-lt"/>
                <a:cs typeface="Calibri" panose="020F0502020204030204" pitchFamily="34" charset="0"/>
              </a:rPr>
              <a:t>Trong </a:t>
            </a:r>
            <a:r>
              <a:rPr lang="vi-VN" sz="3200" dirty="0">
                <a:solidFill>
                  <a:srgbClr val="C00000"/>
                </a:solidFill>
                <a:latin typeface="+mj-lt"/>
                <a:cs typeface="Calibri" panose="020F0502020204030204" pitchFamily="34" charset="0"/>
              </a:rPr>
              <a:t>cả hai phòng đều có âm phản xạ.    </a:t>
            </a:r>
            <a:r>
              <a:rPr lang="vi-VN" sz="3200" dirty="0">
                <a:latin typeface="+mj-lt"/>
                <a:cs typeface="Calibri" panose="020F0502020204030204" pitchFamily="34" charset="0"/>
              </a:rPr>
              <a:t>                                                                                                                     </a:t>
            </a:r>
            <a:r>
              <a:rPr lang="en-US" sz="3200" dirty="0">
                <a:latin typeface="+mj-lt"/>
                <a:cs typeface="Calibri" panose="020F0502020204030204" pitchFamily="34" charset="0"/>
              </a:rPr>
              <a:t>- </a:t>
            </a:r>
            <a:r>
              <a:rPr lang="vi-VN" sz="3200" dirty="0">
                <a:latin typeface="+mj-lt"/>
                <a:cs typeface="Calibri" panose="020F0502020204030204" pitchFamily="34" charset="0"/>
              </a:rPr>
              <a:t>Khi nói </a:t>
            </a:r>
            <a:r>
              <a:rPr lang="vi-VN" sz="3200" dirty="0">
                <a:solidFill>
                  <a:srgbClr val="C00000"/>
                </a:solidFill>
                <a:latin typeface="+mj-lt"/>
                <a:cs typeface="Calibri" panose="020F0502020204030204" pitchFamily="34" charset="0"/>
              </a:rPr>
              <a:t>trong phòng nhỏ</a:t>
            </a:r>
            <a:r>
              <a:rPr lang="vi-VN" sz="3200" dirty="0">
                <a:latin typeface="+mj-lt"/>
                <a:cs typeface="Calibri" panose="020F0502020204030204" pitchFamily="34" charset="0"/>
              </a:rPr>
              <a:t>, mặc dù vẫn có âm phản xạ từ tường phòng đến tai nhưng</a:t>
            </a:r>
            <a:r>
              <a:rPr lang="en-US" sz="3200" dirty="0">
                <a:latin typeface="+mj-lt"/>
                <a:cs typeface="Calibri" panose="020F0502020204030204" pitchFamily="34" charset="0"/>
              </a:rPr>
              <a:t> </a:t>
            </a:r>
            <a:r>
              <a:rPr lang="en-US" sz="3200" dirty="0" err="1">
                <a:latin typeface="+mj-lt"/>
                <a:cs typeface="Calibri" panose="020F0502020204030204" pitchFamily="34" charset="0"/>
              </a:rPr>
              <a:t>ta</a:t>
            </a:r>
            <a:r>
              <a:rPr lang="vi-VN" sz="3200" dirty="0">
                <a:latin typeface="+mj-lt"/>
                <a:cs typeface="Calibri" panose="020F0502020204030204" pitchFamily="34" charset="0"/>
              </a:rPr>
              <a:t> không nghe được tiếng vang vì </a:t>
            </a:r>
            <a:r>
              <a:rPr lang="vi-VN" sz="3200" dirty="0">
                <a:solidFill>
                  <a:srgbClr val="C00000"/>
                </a:solidFill>
                <a:latin typeface="+mj-lt"/>
                <a:cs typeface="Calibri" panose="020F0502020204030204" pitchFamily="34" charset="0"/>
              </a:rPr>
              <a:t>âm phản xạ </a:t>
            </a:r>
            <a:r>
              <a:rPr lang="vi-VN" sz="3200" dirty="0">
                <a:latin typeface="+mj-lt"/>
                <a:cs typeface="Calibri" panose="020F0502020204030204" pitchFamily="34" charset="0"/>
              </a:rPr>
              <a:t>từ tường phòng và </a:t>
            </a:r>
            <a:r>
              <a:rPr lang="vi-VN" sz="3200" dirty="0">
                <a:solidFill>
                  <a:srgbClr val="C00000"/>
                </a:solidFill>
                <a:latin typeface="+mj-lt"/>
                <a:cs typeface="Calibri" panose="020F0502020204030204" pitchFamily="34" charset="0"/>
              </a:rPr>
              <a:t>âm nói ra </a:t>
            </a:r>
            <a:r>
              <a:rPr lang="vi-VN" sz="3200" dirty="0">
                <a:solidFill>
                  <a:srgbClr val="00B050"/>
                </a:solidFill>
                <a:latin typeface="+mj-lt"/>
                <a:cs typeface="Calibri" panose="020F0502020204030204" pitchFamily="34" charset="0"/>
              </a:rPr>
              <a:t>đến tai gần như cùng một lúc</a:t>
            </a:r>
            <a:r>
              <a:rPr lang="en-US" sz="3200" dirty="0">
                <a:latin typeface="+mj-lt"/>
                <a:cs typeface="Calibri" panose="020F0502020204030204" pitchFamily="34" charset="0"/>
              </a:rPr>
              <a:t>.(</a:t>
            </a:r>
            <a:r>
              <a:rPr lang="en-US" sz="3200" dirty="0" err="1">
                <a:latin typeface="Times New Roman" pitchFamily="18" charset="0"/>
                <a:cs typeface="Times New Roman" pitchFamily="18" charset="0"/>
              </a:rPr>
              <a:t>ngắn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hơn</a:t>
            </a:r>
            <a:r>
              <a:rPr lang="en-US" sz="3200" dirty="0">
                <a:latin typeface="Times New Roman" pitchFamily="18" charset="0"/>
                <a:cs typeface="Times New Roman" pitchFamily="18" charset="0"/>
              </a:rPr>
              <a:t> 1/15 </a:t>
            </a:r>
            <a:r>
              <a:rPr lang="en-US" sz="3200" dirty="0" err="1">
                <a:latin typeface="Times New Roman" pitchFamily="18" charset="0"/>
                <a:cs typeface="Times New Roman" pitchFamily="18" charset="0"/>
              </a:rPr>
              <a:t>giây</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4" name="Rectangle 3"/>
          <p:cNvSpPr/>
          <p:nvPr/>
        </p:nvSpPr>
        <p:spPr>
          <a:xfrm>
            <a:off x="533400" y="3657600"/>
            <a:ext cx="11277600" cy="2308324"/>
          </a:xfrm>
          <a:prstGeom prst="rect">
            <a:avLst/>
          </a:prstGeom>
          <a:solidFill>
            <a:srgbClr val="0000CC"/>
          </a:solidFill>
        </p:spPr>
        <p:txBody>
          <a:bodyPr wrap="square">
            <a:spAutoFit/>
          </a:bodyPr>
          <a:lstStyle/>
          <a:p>
            <a:r>
              <a:rPr lang="en-US" sz="3600" b="1" dirty="0">
                <a:solidFill>
                  <a:srgbClr val="FFC000"/>
                </a:solidFill>
                <a:latin typeface="Times New Roman" pitchFamily="18" charset="0"/>
                <a:cs typeface="Times New Roman" pitchFamily="18" charset="0"/>
              </a:rPr>
              <a:t>C</a:t>
            </a:r>
            <a:r>
              <a:rPr lang="vi-VN" sz="3600" b="1" dirty="0">
                <a:solidFill>
                  <a:srgbClr val="FFC000"/>
                </a:solidFill>
                <a:latin typeface="Times New Roman" pitchFamily="18" charset="0"/>
                <a:cs typeface="Times New Roman" pitchFamily="18" charset="0"/>
              </a:rPr>
              <a:t>H</a:t>
            </a:r>
            <a:r>
              <a:rPr lang="en-US" sz="3600" b="1" dirty="0">
                <a:solidFill>
                  <a:srgbClr val="FFC000"/>
                </a:solidFill>
                <a:latin typeface="Times New Roman" pitchFamily="18" charset="0"/>
                <a:cs typeface="Times New Roman" pitchFamily="18" charset="0"/>
              </a:rPr>
              <a:t>4: </a:t>
            </a:r>
            <a:r>
              <a:rPr lang="vi-VN" sz="3600" dirty="0">
                <a:solidFill>
                  <a:srgbClr val="FFC000"/>
                </a:solidFill>
                <a:latin typeface="Times New Roman" pitchFamily="18" charset="0"/>
                <a:cs typeface="Times New Roman" pitchFamily="18" charset="0"/>
              </a:rPr>
              <a:t>Người ta thường ứng dụng sự phản xạ của sóng âm có tần số rất lớn (hơn 20000 Hz) để xác định độ sâu của biển. </a:t>
            </a:r>
            <a:r>
              <a:rPr lang="en-US" sz="3600" dirty="0" err="1">
                <a:solidFill>
                  <a:srgbClr val="FFC000"/>
                </a:solidFill>
                <a:latin typeface="Times New Roman" pitchFamily="18" charset="0"/>
                <a:cs typeface="Times New Roman" pitchFamily="18" charset="0"/>
              </a:rPr>
              <a:t>Em</a:t>
            </a:r>
            <a:r>
              <a:rPr lang="en-US" sz="3600" dirty="0">
                <a:solidFill>
                  <a:srgbClr val="FFC000"/>
                </a:solidFill>
                <a:latin typeface="Times New Roman" pitchFamily="18" charset="0"/>
                <a:cs typeface="Times New Roman" pitchFamily="18" charset="0"/>
              </a:rPr>
              <a:t> h</a:t>
            </a:r>
            <a:r>
              <a:rPr lang="vi-VN" sz="3600" dirty="0">
                <a:solidFill>
                  <a:srgbClr val="FFC000"/>
                </a:solidFill>
                <a:latin typeface="Times New Roman" pitchFamily="18" charset="0"/>
                <a:cs typeface="Times New Roman" pitchFamily="18" charset="0"/>
              </a:rPr>
              <a:t>ãy sử dụng </a:t>
            </a:r>
            <a:r>
              <a:rPr lang="en-US" sz="3600" dirty="0" err="1">
                <a:solidFill>
                  <a:srgbClr val="FFC000"/>
                </a:solidFill>
                <a:latin typeface="Times New Roman" pitchFamily="18" charset="0"/>
                <a:cs typeface="Times New Roman" pitchFamily="18" charset="0"/>
              </a:rPr>
              <a:t>hình</a:t>
            </a:r>
            <a:r>
              <a:rPr lang="en-US" sz="3600" dirty="0">
                <a:solidFill>
                  <a:srgbClr val="FFC000"/>
                </a:solidFill>
                <a:latin typeface="Times New Roman" pitchFamily="18" charset="0"/>
                <a:cs typeface="Times New Roman" pitchFamily="18" charset="0"/>
              </a:rPr>
              <a:t> </a:t>
            </a:r>
            <a:r>
              <a:rPr lang="en-US" sz="3600" dirty="0" err="1">
                <a:solidFill>
                  <a:srgbClr val="FFC000"/>
                </a:solidFill>
                <a:latin typeface="Times New Roman" pitchFamily="18" charset="0"/>
                <a:cs typeface="Times New Roman" pitchFamily="18" charset="0"/>
              </a:rPr>
              <a:t>mô</a:t>
            </a:r>
            <a:r>
              <a:rPr lang="en-US" sz="3600" dirty="0">
                <a:solidFill>
                  <a:srgbClr val="FFC000"/>
                </a:solidFill>
                <a:latin typeface="Times New Roman" pitchFamily="18" charset="0"/>
                <a:cs typeface="Times New Roman" pitchFamily="18" charset="0"/>
              </a:rPr>
              <a:t> </a:t>
            </a:r>
            <a:r>
              <a:rPr lang="en-US" sz="3600" dirty="0" err="1">
                <a:solidFill>
                  <a:srgbClr val="FFC000"/>
                </a:solidFill>
                <a:latin typeface="Times New Roman" pitchFamily="18" charset="0"/>
                <a:cs typeface="Times New Roman" pitchFamily="18" charset="0"/>
              </a:rPr>
              <a:t>tả</a:t>
            </a:r>
            <a:r>
              <a:rPr lang="en-US" sz="3600" dirty="0">
                <a:solidFill>
                  <a:srgbClr val="FFC000"/>
                </a:solidFill>
                <a:latin typeface="Times New Roman" pitchFamily="18" charset="0"/>
                <a:cs typeface="Times New Roman" pitchFamily="18" charset="0"/>
              </a:rPr>
              <a:t> </a:t>
            </a:r>
            <a:r>
              <a:rPr lang="en-US" sz="3600" dirty="0" err="1">
                <a:solidFill>
                  <a:srgbClr val="FFC000"/>
                </a:solidFill>
                <a:latin typeface="Times New Roman" pitchFamily="18" charset="0"/>
                <a:cs typeface="Times New Roman" pitchFamily="18" charset="0"/>
              </a:rPr>
              <a:t>bên</a:t>
            </a:r>
            <a:r>
              <a:rPr lang="en-US" sz="3600" dirty="0">
                <a:solidFill>
                  <a:srgbClr val="FFC000"/>
                </a:solidFill>
                <a:latin typeface="Times New Roman" pitchFamily="18" charset="0"/>
                <a:cs typeface="Times New Roman" pitchFamily="18" charset="0"/>
              </a:rPr>
              <a:t> </a:t>
            </a:r>
            <a:r>
              <a:rPr lang="en-US" sz="3600" dirty="0" err="1">
                <a:solidFill>
                  <a:srgbClr val="FFC000"/>
                </a:solidFill>
                <a:latin typeface="Times New Roman" pitchFamily="18" charset="0"/>
                <a:cs typeface="Times New Roman" pitchFamily="18" charset="0"/>
              </a:rPr>
              <a:t>dưới</a:t>
            </a:r>
            <a:r>
              <a:rPr lang="en-US" sz="3600" dirty="0">
                <a:solidFill>
                  <a:srgbClr val="FFC000"/>
                </a:solidFill>
                <a:latin typeface="Times New Roman" pitchFamily="18" charset="0"/>
                <a:cs typeface="Times New Roman" pitchFamily="18" charset="0"/>
              </a:rPr>
              <a:t> </a:t>
            </a:r>
            <a:r>
              <a:rPr lang="vi-VN" sz="3600" dirty="0">
                <a:solidFill>
                  <a:srgbClr val="FFC000"/>
                </a:solidFill>
                <a:latin typeface="Times New Roman" pitchFamily="18" charset="0"/>
                <a:cs typeface="Times New Roman" pitchFamily="18" charset="0"/>
              </a:rPr>
              <a:t>để giải thích ứng dụng này</a:t>
            </a:r>
            <a:r>
              <a:rPr lang="en-US" sz="3600" dirty="0">
                <a:solidFill>
                  <a:srgbClr val="FFC000"/>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3">
                                            <p:bg/>
                                          </p:spTgt>
                                        </p:tgtEl>
                                      </p:cBhvr>
                                    </p:animEffect>
                                    <p:set>
                                      <p:cBhvr>
                                        <p:cTn id="15" dur="1" fill="hold">
                                          <p:stCondLst>
                                            <p:cond delay="499"/>
                                          </p:stCondLst>
                                        </p:cTn>
                                        <p:tgtEl>
                                          <p:spTgt spid="3">
                                            <p:bg/>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blinds(horizontal)">
                                      <p:cBhvr>
                                        <p:cTn id="2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đẹp, chuyên nghiệp 21"/>
          <p:cNvPicPr>
            <a:picLocks noChangeAspect="1" noChangeArrowheads="1"/>
          </p:cNvPicPr>
          <p:nvPr/>
        </p:nvPicPr>
        <p:blipFill>
          <a:blip r:embed="rId2"/>
          <a:srcRect/>
          <a:stretch>
            <a:fillRect/>
          </a:stretch>
        </p:blipFill>
        <p:spPr bwMode="auto">
          <a:xfrm>
            <a:off x="2286000" y="-41671"/>
            <a:ext cx="9144000" cy="6865035"/>
          </a:xfrm>
          <a:prstGeom prst="rect">
            <a:avLst/>
          </a:prstGeom>
          <a:noFill/>
        </p:spPr>
      </p:pic>
      <p:pic>
        <p:nvPicPr>
          <p:cNvPr id="3" name="Picture 4" descr="How Does SONAR Work | Sound Navigation | DK Find Out">
            <a:extLst>
              <a:ext uri="{FF2B5EF4-FFF2-40B4-BE49-F238E27FC236}">
                <a16:creationId xmlns:a16="http://schemas.microsoft.com/office/drawing/2014/main" id="{F681E7F4-8C6E-81A2-7174-94D1387072E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433" b="4914"/>
          <a:stretch/>
        </p:blipFill>
        <p:spPr bwMode="auto">
          <a:xfrm>
            <a:off x="990600" y="55603"/>
            <a:ext cx="4648200" cy="31447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ound beneath the waves — bedrockocean.com">
            <a:extLst>
              <a:ext uri="{FF2B5EF4-FFF2-40B4-BE49-F238E27FC236}">
                <a16:creationId xmlns:a16="http://schemas.microsoft.com/office/drawing/2014/main" id="{990EF3C4-20B7-2495-0E0A-4C54954F4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0"/>
            <a:ext cx="4419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3200400"/>
            <a:ext cx="11887200" cy="2462213"/>
          </a:xfrm>
          <a:prstGeom prst="rect">
            <a:avLst/>
          </a:prstGeom>
        </p:spPr>
        <p:txBody>
          <a:bodyPr wrap="square">
            <a:spAutoFit/>
          </a:bodyPr>
          <a:lstStyle/>
          <a:p>
            <a:pPr algn="just"/>
            <a:r>
              <a:rPr lang="vi-VN" sz="3600" dirty="0">
                <a:latin typeface="+mj-lt"/>
                <a:cs typeface="Calibri" panose="020F0502020204030204" pitchFamily="34" charset="0"/>
              </a:rPr>
              <a:t>Sóng siêu âm được phát ra từ thiết bị phát đặt trên tàu, khi gặp đáy biển sẽ phản xạ lại và được thu vào máy. </a:t>
            </a:r>
            <a:endParaRPr lang="en-US" sz="3600" dirty="0">
              <a:latin typeface="+mj-lt"/>
              <a:cs typeface="Calibri" panose="020F0502020204030204" pitchFamily="34" charset="0"/>
            </a:endParaRPr>
          </a:p>
          <a:p>
            <a:pPr algn="just">
              <a:spcBef>
                <a:spcPts val="1200"/>
              </a:spcBef>
            </a:pPr>
            <a:r>
              <a:rPr lang="en-US" sz="3600" dirty="0" err="1">
                <a:latin typeface="+mj-lt"/>
                <a:cs typeface="Calibri" panose="020F0502020204030204" pitchFamily="34" charset="0"/>
              </a:rPr>
              <a:t>Người</a:t>
            </a:r>
            <a:r>
              <a:rPr lang="en-US" sz="3600" dirty="0">
                <a:latin typeface="+mj-lt"/>
                <a:cs typeface="Calibri" panose="020F0502020204030204" pitchFamily="34" charset="0"/>
              </a:rPr>
              <a:t> t</a:t>
            </a:r>
            <a:r>
              <a:rPr lang="vi-VN" sz="3600" dirty="0">
                <a:latin typeface="+mj-lt"/>
                <a:cs typeface="Calibri" panose="020F0502020204030204" pitchFamily="34" charset="0"/>
              </a:rPr>
              <a:t>a sẽ đo </a:t>
            </a:r>
            <a:r>
              <a:rPr lang="vi-VN" sz="3600" b="1" dirty="0">
                <a:solidFill>
                  <a:srgbClr val="0070C0"/>
                </a:solidFill>
                <a:latin typeface="+mj-lt"/>
                <a:cs typeface="Calibri" panose="020F0502020204030204" pitchFamily="34" charset="0"/>
              </a:rPr>
              <a:t>thời gian âm truyền trong nước</a:t>
            </a:r>
            <a:r>
              <a:rPr lang="vi-VN" sz="3600" dirty="0">
                <a:latin typeface="+mj-lt"/>
                <a:cs typeface="Calibri" panose="020F0502020204030204" pitchFamily="34" charset="0"/>
              </a:rPr>
              <a:t>, biết vận tốc truyền âm trong nước ta có thể xác định được độ sâu của biển.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plus(in)">
                                      <p:cBhvr>
                                        <p:cTn id="17" dur="2000"/>
                                        <p:tgtEl>
                                          <p:spTgt spid="5">
                                            <p:txEl>
                                              <p:pRg st="0" end="0"/>
                                            </p:txEl>
                                          </p:spTgt>
                                        </p:tgtEl>
                                      </p:cBhvr>
                                    </p:animEffect>
                                  </p:childTnLst>
                                </p:cTn>
                              </p:par>
                              <p:par>
                                <p:cTn id="18" presetID="13"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plus(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chuyên nghiệp 23"/>
          <p:cNvPicPr>
            <a:picLocks noChangeAspect="1" noChangeArrowheads="1"/>
          </p:cNvPicPr>
          <p:nvPr/>
        </p:nvPicPr>
        <p:blipFill>
          <a:blip r:embed="rId3"/>
          <a:srcRect/>
          <a:stretch>
            <a:fillRect/>
          </a:stretch>
        </p:blipFill>
        <p:spPr bwMode="auto">
          <a:xfrm>
            <a:off x="1981200" y="150767"/>
            <a:ext cx="9144000" cy="6889068"/>
          </a:xfrm>
          <a:prstGeom prst="rect">
            <a:avLst/>
          </a:prstGeom>
          <a:noFill/>
        </p:spPr>
      </p:pic>
      <p:pic>
        <p:nvPicPr>
          <p:cNvPr id="3" name="Picture 2" descr="Lightning Slow Motion - Shape your computer beautifully">
            <a:extLst>
              <a:ext uri="{FF2B5EF4-FFF2-40B4-BE49-F238E27FC236}">
                <a16:creationId xmlns:a16="http://schemas.microsoft.com/office/drawing/2014/main" id="{E00BC8E3-E831-E572-8E4B-38301EB3834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9960"/>
            <a:ext cx="10439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94D5009-EC84-2253-3EC5-3FEF0244F0A6}"/>
              </a:ext>
            </a:extLst>
          </p:cNvPr>
          <p:cNvSpPr txBox="1"/>
          <p:nvPr/>
        </p:nvSpPr>
        <p:spPr>
          <a:xfrm>
            <a:off x="0" y="5257800"/>
            <a:ext cx="12039599" cy="1754326"/>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lvl="0">
              <a:buClr>
                <a:srgbClr val="000000"/>
              </a:buClr>
            </a:pPr>
            <a:r>
              <a:rPr lang="vi-VN" sz="3600" kern="0" dirty="0">
                <a:latin typeface="+mj-lt"/>
                <a:ea typeface="Hiragino Kaku Gothic StdN W8" panose="020B0800000000000000" pitchFamily="34" charset="-128"/>
                <a:cs typeface="Calibri" panose="020F0502020204030204" pitchFamily="34" charset="0"/>
                <a:sym typeface="Arial"/>
              </a:rPr>
              <a:t>Sỡ dĩ tiếng sấm rền được tạo ra là do </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sự phản </a:t>
            </a:r>
            <a:r>
              <a:rPr lang="en-US" sz="3600" kern="0" dirty="0" err="1">
                <a:solidFill>
                  <a:srgbClr val="0000FF"/>
                </a:solidFill>
                <a:latin typeface="+mj-lt"/>
                <a:ea typeface="Hiragino Kaku Gothic StdN W8" panose="020B0800000000000000" pitchFamily="34" charset="-128"/>
                <a:cs typeface="Calibri" panose="020F0502020204030204" pitchFamily="34" charset="0"/>
                <a:sym typeface="Arial"/>
              </a:rPr>
              <a:t>xạ</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 âm thanh do tiếng sấm va vào những vật khác </a:t>
            </a:r>
            <a:r>
              <a:rPr lang="vi-VN" sz="3600" kern="0" dirty="0">
                <a:latin typeface="+mj-lt"/>
                <a:ea typeface="Hiragino Kaku Gothic StdN W8" panose="020B0800000000000000" pitchFamily="34" charset="-128"/>
                <a:cs typeface="Calibri" panose="020F0502020204030204" pitchFamily="34" charset="0"/>
                <a:sym typeface="Arial"/>
              </a:rPr>
              <a:t>(</a:t>
            </a:r>
            <a:r>
              <a:rPr lang="en-US" sz="3600" kern="0" dirty="0">
                <a:latin typeface="+mj-lt"/>
                <a:ea typeface="Hiragino Kaku Gothic StdN W8" panose="020B0800000000000000" pitchFamily="34" charset="-128"/>
                <a:cs typeface="Calibri" panose="020F0502020204030204" pitchFamily="34" charset="0"/>
                <a:sym typeface="Arial"/>
              </a:rPr>
              <a:t> </a:t>
            </a:r>
            <a:r>
              <a:rPr lang="en-US" sz="3600" kern="0" dirty="0" err="1">
                <a:latin typeface="+mj-lt"/>
                <a:ea typeface="Hiragino Kaku Gothic StdN W8" panose="020B0800000000000000" pitchFamily="34" charset="-128"/>
                <a:cs typeface="Calibri" panose="020F0502020204030204" pitchFamily="34" charset="0"/>
                <a:sym typeface="Arial"/>
              </a:rPr>
              <a:t>như</a:t>
            </a:r>
            <a:r>
              <a:rPr lang="vi-VN" sz="3600" kern="0" dirty="0">
                <a:latin typeface="+mj-lt"/>
                <a:ea typeface="Hiragino Kaku Gothic StdN W8" panose="020B0800000000000000" pitchFamily="34" charset="-128"/>
                <a:cs typeface="Calibri" panose="020F0502020204030204" pitchFamily="34" charset="0"/>
                <a:sym typeface="Arial"/>
              </a:rPr>
              <a:t> nhà cửa, cây</a:t>
            </a:r>
            <a:r>
              <a:rPr lang="en-US" sz="3600" kern="0" dirty="0">
                <a:latin typeface="+mj-lt"/>
                <a:ea typeface="Hiragino Kaku Gothic StdN W8" panose="020B0800000000000000" pitchFamily="34" charset="-128"/>
                <a:cs typeface="Calibri" panose="020F0502020204030204" pitchFamily="34" charset="0"/>
                <a:sym typeface="Arial"/>
              </a:rPr>
              <a:t> </a:t>
            </a:r>
            <a:r>
              <a:rPr lang="en-US" sz="3600" kern="0" dirty="0" err="1">
                <a:latin typeface="Times New Roman" pitchFamily="18" charset="0"/>
                <a:ea typeface="Hiragino Kaku Gothic StdN W8" panose="020B0800000000000000" pitchFamily="34" charset="-128"/>
                <a:cs typeface="Times New Roman" pitchFamily="18" charset="0"/>
                <a:sym typeface="Arial"/>
              </a:rPr>
              <a:t>cối</a:t>
            </a:r>
            <a:r>
              <a:rPr lang="en-US" sz="3600" kern="0" dirty="0">
                <a:latin typeface="Times New Roman" pitchFamily="18" charset="0"/>
                <a:ea typeface="Hiragino Kaku Gothic StdN W8" panose="020B0800000000000000" pitchFamily="34" charset="-128"/>
                <a:cs typeface="Times New Roman" pitchFamily="18" charset="0"/>
                <a:sym typeface="Arial"/>
              </a:rPr>
              <a:t>,</a:t>
            </a:r>
            <a:r>
              <a:rPr lang="vi-VN" sz="3600" kern="0" dirty="0">
                <a:latin typeface="Times New Roman" pitchFamily="18" charset="0"/>
                <a:ea typeface="Hiragino Kaku Gothic StdN W8" panose="020B0800000000000000" pitchFamily="34" charset="-128"/>
                <a:cs typeface="Times New Roman" pitchFamily="18" charset="0"/>
                <a:sym typeface="Arial"/>
              </a:rPr>
              <a:t>...) </a:t>
            </a:r>
            <a:r>
              <a:rPr lang="vi-VN" sz="3600" kern="0" dirty="0">
                <a:latin typeface="+mj-lt"/>
                <a:ea typeface="Hiragino Kaku Gothic StdN W8" panose="020B0800000000000000" pitchFamily="34" charset="-128"/>
                <a:cs typeface="Calibri" panose="020F0502020204030204" pitchFamily="34" charset="0"/>
                <a:sym typeface="Arial"/>
              </a:rPr>
              <a:t>và </a:t>
            </a:r>
            <a:r>
              <a:rPr lang="vi-VN" sz="3600" kern="0" dirty="0">
                <a:solidFill>
                  <a:srgbClr val="0000FF"/>
                </a:solidFill>
                <a:latin typeface="+mj-lt"/>
                <a:ea typeface="Hiragino Kaku Gothic StdN W8" panose="020B0800000000000000" pitchFamily="34" charset="-128"/>
                <a:cs typeface="Calibri" panose="020F0502020204030204" pitchFamily="34" charset="0"/>
                <a:sym typeface="Arial"/>
              </a:rPr>
              <a:t>dội lại vào tai ta </a:t>
            </a:r>
            <a:r>
              <a:rPr lang="vi-VN" sz="3600" kern="0" dirty="0">
                <a:latin typeface="+mj-lt"/>
                <a:ea typeface="Hiragino Kaku Gothic StdN W8" panose="020B0800000000000000" pitchFamily="34" charset="-128"/>
                <a:cs typeface="Calibri" panose="020F0502020204030204" pitchFamily="34" charset="0"/>
                <a:sym typeface="Arial"/>
              </a:rPr>
              <a:t>nên </a:t>
            </a:r>
            <a:r>
              <a:rPr lang="vi-VN" sz="3600" b="1" kern="0" dirty="0">
                <a:solidFill>
                  <a:srgbClr val="C00000"/>
                </a:solidFill>
                <a:latin typeface="+mj-lt"/>
                <a:ea typeface="Hiragino Kaku Gothic StdN W8" panose="020B0800000000000000" pitchFamily="34" charset="-128"/>
                <a:cs typeface="Calibri" panose="020F0502020204030204" pitchFamily="34" charset="0"/>
                <a:sym typeface="Arial"/>
              </a:rPr>
              <a:t>tạo ra tiếng sấm rền.</a:t>
            </a:r>
            <a:endParaRPr lang="x-none" sz="3600" b="1" kern="0" dirty="0">
              <a:solidFill>
                <a:srgbClr val="C00000"/>
              </a:solidFill>
              <a:latin typeface="+mj-lt"/>
              <a:ea typeface="Hiragino Kaku Gothic StdN W8" panose="020B0800000000000000" pitchFamily="34" charset="-128"/>
              <a:cs typeface="Calibri" panose="020F0502020204030204" pitchFamily="34" charset="0"/>
              <a:sym typeface="Arial"/>
            </a:endParaRPr>
          </a:p>
        </p:txBody>
      </p:sp>
      <p:sp>
        <p:nvSpPr>
          <p:cNvPr id="2" name="TextBox 1"/>
          <p:cNvSpPr txBox="1"/>
          <p:nvPr/>
        </p:nvSpPr>
        <p:spPr>
          <a:xfrm>
            <a:off x="1981200" y="4533360"/>
            <a:ext cx="7924800" cy="523220"/>
          </a:xfrm>
          <a:prstGeom prst="rect">
            <a:avLst/>
          </a:prstGeom>
          <a:noFill/>
        </p:spPr>
        <p:txBody>
          <a:bodyPr wrap="square" rtlCol="0">
            <a:spAutoFit/>
          </a:bodyPr>
          <a:lstStyle/>
          <a:p>
            <a:r>
              <a:rPr lang="vi-VN" sz="2800" smtClean="0"/>
              <a:t>Giải thích hiện tượng sấm rền khi trời có mưa? </a:t>
            </a:r>
            <a:endParaRPr lang="en-US" sz="2800"/>
          </a:p>
        </p:txBody>
      </p:sp>
      <p:pic>
        <p:nvPicPr>
          <p:cNvPr id="5" name="kIA7-rASjtY"/>
          <p:cNvPicPr>
            <a:picLocks noRot="1" noChangeAspect="1"/>
          </p:cNvPicPr>
          <p:nvPr>
            <a:videoFile r:link="rId1"/>
          </p:nvPr>
        </p:nvPicPr>
        <p:blipFill>
          <a:blip r:embed="rId5"/>
          <a:stretch>
            <a:fillRect/>
          </a:stretch>
        </p:blipFill>
        <p:spPr>
          <a:xfrm>
            <a:off x="1046019" y="457200"/>
            <a:ext cx="9144000" cy="5143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3F436-EA3D-63B7-9292-D02F565B9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0"/>
            <a:ext cx="6477000" cy="6858000"/>
          </a:xfrm>
          <a:prstGeom prst="rect">
            <a:avLst/>
          </a:prstGeom>
        </p:spPr>
      </p:pic>
      <p:sp>
        <p:nvSpPr>
          <p:cNvPr id="4" name="Rectangle 3"/>
          <p:cNvSpPr/>
          <p:nvPr/>
        </p:nvSpPr>
        <p:spPr>
          <a:xfrm>
            <a:off x="228600" y="1219200"/>
            <a:ext cx="5410200" cy="3170099"/>
          </a:xfrm>
          <a:prstGeom prst="rect">
            <a:avLst/>
          </a:prstGeom>
        </p:spPr>
        <p:txBody>
          <a:bodyPr wrap="square">
            <a:spAutoFit/>
          </a:bodyPr>
          <a:lstStyle/>
          <a:p>
            <a:pPr>
              <a:spcAft>
                <a:spcPts val="1200"/>
              </a:spcAft>
            </a:pP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được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sóng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phản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giao</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tiếp</a:t>
            </a:r>
            <a:r>
              <a:rPr lang="en-US" sz="4000" b="1" dirty="0">
                <a:solidFill>
                  <a:srgbClr val="0070C0"/>
                </a:solidFill>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săn</a:t>
            </a:r>
            <a:r>
              <a:rPr lang="en-US" sz="4000" b="1" dirty="0">
                <a:solidFill>
                  <a:srgbClr val="0070C0"/>
                </a:solidFill>
                <a:latin typeface="Times New Roman" pitchFamily="18" charset="0"/>
                <a:cs typeface="Times New Roman" pitchFamily="18" charset="0"/>
              </a:rPr>
              <a:t> </a:t>
            </a:r>
            <a:r>
              <a:rPr lang="en-US" sz="4000" b="1" dirty="0" err="1">
                <a:solidFill>
                  <a:srgbClr val="0070C0"/>
                </a:solidFill>
                <a:latin typeface="Times New Roman" pitchFamily="18" charset="0"/>
                <a:cs typeface="Times New Roman" pitchFamily="18" charset="0"/>
              </a:rPr>
              <a:t>mồi</a:t>
            </a:r>
            <a:r>
              <a:rPr lang="en-US" sz="4000" b="1" dirty="0">
                <a:solidFill>
                  <a:srgbClr val="0070C0"/>
                </a:solidFill>
                <a:latin typeface="Times New Roman" pitchFamily="18" charset="0"/>
                <a:cs typeface="Times New Roman" pitchFamily="18" charset="0"/>
              </a:rPr>
              <a:t> </a:t>
            </a:r>
            <a:r>
              <a:rPr lang="en-US" sz="4000" dirty="0" err="1">
                <a:latin typeface="Times New Roman" pitchFamily="18" charset="0"/>
                <a:cs typeface="Times New Roman" pitchFamily="18" charset="0"/>
              </a:rPr>
              <a:t>như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heo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dơi</a:t>
            </a:r>
            <a:r>
              <a:rPr lang="en-US" sz="4000" dirty="0">
                <a:latin typeface="Times New Roman" pitchFamily="18" charset="0"/>
                <a:cs typeface="Times New Roman" pitchFamily="18" charset="0"/>
              </a:rPr>
              <a:t>…</a:t>
            </a:r>
            <a:endParaRPr lang="en-US" sz="4000" i="1" dirty="0">
              <a:latin typeface="Times New Roman" pitchFamily="18" charset="0"/>
              <a:cs typeface="Times New Roman" pitchFamily="18" charset="0"/>
            </a:endParaRPr>
          </a:p>
        </p:txBody>
      </p:sp>
    </p:spTree>
    <p:extLst>
      <p:ext uri="{BB962C8B-B14F-4D97-AF65-F5344CB8AC3E}">
        <p14:creationId xmlns:p14="http://schemas.microsoft.com/office/powerpoint/2010/main" val="38507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11353800" cy="1569660"/>
          </a:xfrm>
          <a:prstGeom prst="rect">
            <a:avLst/>
          </a:prstGeom>
          <a:noFill/>
        </p:spPr>
        <p:txBody>
          <a:bodyPr wrap="square" rtlCol="0">
            <a:spAutoFit/>
          </a:bodyPr>
          <a:lstStyle/>
          <a:p>
            <a:r>
              <a:rPr lang="vi-VN" sz="3200" smtClean="0">
                <a:latin typeface="+mj-lt"/>
              </a:rPr>
              <a:t>Bài 1; Một người  đứng xa bức tường khoảng cách tối thiểu bao  nhiêu m thì mời nghe thấy tiếng vang? Biết  tốc độ truyền âm trong không khí là 340m/s</a:t>
            </a:r>
            <a:endParaRPr lang="en-US" sz="3200">
              <a:latin typeface="+mj-lt"/>
            </a:endParaRPr>
          </a:p>
        </p:txBody>
      </p:sp>
    </p:spTree>
    <p:extLst>
      <p:ext uri="{BB962C8B-B14F-4D97-AF65-F5344CB8AC3E}">
        <p14:creationId xmlns:p14="http://schemas.microsoft.com/office/powerpoint/2010/main" val="18648547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11353800" cy="2062103"/>
          </a:xfrm>
          <a:prstGeom prst="rect">
            <a:avLst/>
          </a:prstGeom>
          <a:noFill/>
        </p:spPr>
        <p:txBody>
          <a:bodyPr wrap="square" rtlCol="0">
            <a:spAutoFit/>
          </a:bodyPr>
          <a:lstStyle/>
          <a:p>
            <a:r>
              <a:rPr lang="vi-VN" sz="3200" smtClean="0">
                <a:latin typeface="+mj-lt"/>
              </a:rPr>
              <a:t>Bài 2; Người ta dùng sóng siêu âm để đo độ sâu của đáy biển bằng cách phát ra một sóng siêu âm sau 8s  thì nhận được âm dội lại. Hỏi độ sâu của đáy biển là bao nhiêu? Biết  tốc độ truyền sóng siêu âm trong nước là 1500m/s</a:t>
            </a:r>
            <a:endParaRPr lang="en-US" sz="3200">
              <a:latin typeface="+mj-lt"/>
            </a:endParaRPr>
          </a:p>
        </p:txBody>
      </p:sp>
    </p:spTree>
    <p:extLst>
      <p:ext uri="{BB962C8B-B14F-4D97-AF65-F5344CB8AC3E}">
        <p14:creationId xmlns:p14="http://schemas.microsoft.com/office/powerpoint/2010/main" val="2454317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533400"/>
            <a:ext cx="39624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GHI NHỚ</a:t>
            </a:r>
          </a:p>
        </p:txBody>
      </p:sp>
      <p:sp>
        <p:nvSpPr>
          <p:cNvPr id="3" name="TextBox 2">
            <a:extLst>
              <a:ext uri="{FF2B5EF4-FFF2-40B4-BE49-F238E27FC236}">
                <a16:creationId xmlns:a16="http://schemas.microsoft.com/office/drawing/2014/main" id="{396B1BBA-FFCD-49FC-BC91-C177487E2D4D}"/>
              </a:ext>
            </a:extLst>
          </p:cNvPr>
          <p:cNvSpPr txBox="1"/>
          <p:nvPr/>
        </p:nvSpPr>
        <p:spPr>
          <a:xfrm>
            <a:off x="914400" y="1371600"/>
            <a:ext cx="9739640" cy="646331"/>
          </a:xfrm>
          <a:prstGeom prst="rect">
            <a:avLst/>
          </a:prstGeom>
          <a:noFill/>
        </p:spPr>
        <p:txBody>
          <a:bodyPr wrap="square">
            <a:spAutoFit/>
          </a:bodyPr>
          <a:lstStyle/>
          <a:p>
            <a:r>
              <a:rPr lang="en-US" sz="3600" b="1" dirty="0">
                <a:solidFill>
                  <a:srgbClr val="FF0000"/>
                </a:solidFill>
              </a:rPr>
              <a:t>1.Âm </a:t>
            </a:r>
            <a:r>
              <a:rPr lang="en-US" sz="3600" b="1" dirty="0" err="1">
                <a:solidFill>
                  <a:srgbClr val="FF0000"/>
                </a:solidFill>
              </a:rPr>
              <a:t>phản</a:t>
            </a:r>
            <a:r>
              <a:rPr lang="en-US" sz="3600" b="1" dirty="0">
                <a:solidFill>
                  <a:srgbClr val="FF0000"/>
                </a:solidFill>
              </a:rPr>
              <a:t> </a:t>
            </a:r>
            <a:r>
              <a:rPr lang="en-US" sz="3600" b="1" dirty="0" err="1">
                <a:solidFill>
                  <a:srgbClr val="FF0000"/>
                </a:solidFill>
              </a:rPr>
              <a:t>xạ</a:t>
            </a:r>
            <a:r>
              <a:rPr lang="en-US" sz="3600" b="1" dirty="0">
                <a:solidFill>
                  <a:srgbClr val="FF0000"/>
                </a:solidFill>
              </a:rPr>
              <a:t> </a:t>
            </a:r>
            <a:r>
              <a:rPr lang="en-US" sz="3600" b="1" dirty="0" err="1">
                <a:solidFill>
                  <a:srgbClr val="FF0000"/>
                </a:solidFill>
              </a:rPr>
              <a:t>là</a:t>
            </a:r>
            <a:r>
              <a:rPr lang="en-US" sz="3600" b="1" dirty="0">
                <a:solidFill>
                  <a:srgbClr val="FF0000"/>
                </a:solidFill>
              </a:rPr>
              <a:t> </a:t>
            </a:r>
            <a:r>
              <a:rPr lang="en-US" sz="3600" b="1" dirty="0" err="1">
                <a:solidFill>
                  <a:srgbClr val="FF0000"/>
                </a:solidFill>
              </a:rPr>
              <a:t>âm</a:t>
            </a:r>
            <a:r>
              <a:rPr lang="en-US" sz="3600" b="1" dirty="0">
                <a:solidFill>
                  <a:srgbClr val="FF0000"/>
                </a:solidFill>
              </a:rPr>
              <a:t> </a:t>
            </a:r>
            <a:r>
              <a:rPr lang="en-US" sz="3600" b="1" dirty="0" err="1">
                <a:solidFill>
                  <a:srgbClr val="FF0000"/>
                </a:solidFill>
              </a:rPr>
              <a:t>dội</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khi</a:t>
            </a:r>
            <a:r>
              <a:rPr lang="en-US" sz="3600" b="1" dirty="0">
                <a:solidFill>
                  <a:srgbClr val="FF0000"/>
                </a:solidFill>
              </a:rPr>
              <a:t> </a:t>
            </a:r>
            <a:r>
              <a:rPr lang="en-US" sz="3600" b="1" dirty="0" err="1">
                <a:solidFill>
                  <a:srgbClr val="FF0000"/>
                </a:solidFill>
              </a:rPr>
              <a:t>gặp</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vật</a:t>
            </a:r>
            <a:r>
              <a:rPr lang="en-US" sz="3600" b="1" dirty="0">
                <a:solidFill>
                  <a:srgbClr val="FF0000"/>
                </a:solidFill>
              </a:rPr>
              <a:t> </a:t>
            </a:r>
            <a:r>
              <a:rPr lang="en-US" sz="3600" b="1" dirty="0" err="1">
                <a:solidFill>
                  <a:srgbClr val="FF0000"/>
                </a:solidFill>
              </a:rPr>
              <a:t>chắn</a:t>
            </a:r>
            <a:r>
              <a:rPr lang="en-US" sz="3600" b="1" dirty="0">
                <a:solidFill>
                  <a:srgbClr val="FF0000"/>
                </a:solidFill>
              </a:rPr>
              <a:t> </a:t>
            </a:r>
          </a:p>
        </p:txBody>
      </p:sp>
      <p:sp>
        <p:nvSpPr>
          <p:cNvPr id="4" name="TextBox 3">
            <a:extLst>
              <a:ext uri="{FF2B5EF4-FFF2-40B4-BE49-F238E27FC236}">
                <a16:creationId xmlns:a16="http://schemas.microsoft.com/office/drawing/2014/main" id="{5E9A8379-153B-4F2D-8FC0-8C5C16B02A67}"/>
              </a:ext>
            </a:extLst>
          </p:cNvPr>
          <p:cNvSpPr txBox="1"/>
          <p:nvPr/>
        </p:nvSpPr>
        <p:spPr>
          <a:xfrm>
            <a:off x="1066800" y="2667000"/>
            <a:ext cx="10058400" cy="1323439"/>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2. </a:t>
            </a:r>
            <a:r>
              <a:rPr lang="en-US" sz="4000" b="1" dirty="0" err="1">
                <a:solidFill>
                  <a:srgbClr val="FF0000"/>
                </a:solidFill>
                <a:latin typeface="Times New Roman" pitchFamily="18" charset="0"/>
                <a:cs typeface="Times New Roman" pitchFamily="18" charset="0"/>
              </a:rPr>
              <a:t>Tiếng</a:t>
            </a:r>
            <a:r>
              <a:rPr lang="en-US" sz="4000" b="1" dirty="0">
                <a:solidFill>
                  <a:srgbClr val="FF0000"/>
                </a:solidFill>
                <a:latin typeface="Times New Roman" pitchFamily="18" charset="0"/>
                <a:cs typeface="Times New Roman" pitchFamily="18" charset="0"/>
              </a:rPr>
              <a:t> vang </a:t>
            </a:r>
            <a:r>
              <a:rPr lang="vi-VN" sz="4000" dirty="0">
                <a:latin typeface="Times New Roman" pitchFamily="18" charset="0"/>
                <a:cs typeface="Times New Roman" pitchFamily="18" charset="0"/>
              </a:rPr>
              <a:t>là </a:t>
            </a:r>
            <a:r>
              <a:rPr lang="vi-VN" sz="4000" dirty="0">
                <a:solidFill>
                  <a:srgbClr val="0070C0"/>
                </a:solidFill>
                <a:latin typeface="Times New Roman" pitchFamily="18" charset="0"/>
                <a:cs typeface="Times New Roman" pitchFamily="18" charset="0"/>
              </a:rPr>
              <a:t>âm phản xạ </a:t>
            </a:r>
            <a:r>
              <a:rPr lang="vi-VN" sz="4000" dirty="0">
                <a:latin typeface="Times New Roman" pitchFamily="18" charset="0"/>
                <a:cs typeface="Times New Roman" pitchFamily="18" charset="0"/>
              </a:rPr>
              <a:t>nghe được cách âm trực tiếp </a:t>
            </a:r>
            <a:r>
              <a:rPr lang="vi-VN" sz="4000" b="1" dirty="0">
                <a:solidFill>
                  <a:srgbClr val="FF0000"/>
                </a:solidFill>
                <a:latin typeface="Times New Roman" pitchFamily="18" charset="0"/>
                <a:cs typeface="Times New Roman" pitchFamily="18" charset="0"/>
              </a:rPr>
              <a:t>ít nhất là 1/15 giây</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6415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95400"/>
            <a:ext cx="9753600" cy="1200329"/>
          </a:xfrm>
          <a:prstGeom prst="rect">
            <a:avLst/>
          </a:prstGeom>
          <a:noFill/>
        </p:spPr>
        <p:txBody>
          <a:bodyPr wrap="square" rtlCol="0">
            <a:spAutoFit/>
          </a:bodyPr>
          <a:lstStyle/>
          <a:p>
            <a:pPr marL="342900" indent="-342900">
              <a:buAutoNum type="arabicPeriod"/>
            </a:pPr>
            <a:r>
              <a:rPr lang="en-US" sz="3600" b="1" smtClean="0">
                <a:latin typeface="Times New Roman" panose="02020603050405020304" pitchFamily="18" charset="0"/>
                <a:cs typeface="Times New Roman" panose="02020603050405020304" pitchFamily="18" charset="0"/>
              </a:rPr>
              <a:t>Âm </a:t>
            </a:r>
            <a:r>
              <a:rPr lang="en-US" sz="3600" b="1" dirty="0" err="1">
                <a:latin typeface="Times New Roman" panose="02020603050405020304" pitchFamily="18" charset="0"/>
                <a:cs typeface="Times New Roman" panose="02020603050405020304" pitchFamily="18" charset="0"/>
              </a:rPr>
              <a:t>phản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gì?ví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a:t>
            </a:r>
            <a:endParaRPr lang="en-US" sz="3600" b="1" dirty="0">
              <a:latin typeface="Times New Roman" panose="02020603050405020304" pitchFamily="18" charset="0"/>
              <a:cs typeface="Times New Roman" panose="02020603050405020304" pitchFamily="18" charset="0"/>
            </a:endParaRPr>
          </a:p>
          <a:p>
            <a:pPr marL="342900" indent="-342900">
              <a:buAutoNum type="arabicPeriod"/>
            </a:pPr>
            <a:r>
              <a:rPr lang="en-US" sz="3600" b="1" dirty="0" err="1">
                <a:latin typeface="Times New Roman" panose="02020603050405020304" pitchFamily="18" charset="0"/>
                <a:cs typeface="Times New Roman" panose="02020603050405020304" pitchFamily="18" charset="0"/>
              </a:rPr>
              <a:t>Tiếng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vang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 </a:t>
            </a:r>
            <a:r>
              <a:rPr lang="en-US" sz="3600" b="1" err="1">
                <a:latin typeface="Times New Roman" panose="02020603050405020304" pitchFamily="18" charset="0"/>
                <a:cs typeface="Times New Roman" panose="02020603050405020304" pitchFamily="18" charset="0"/>
              </a:rPr>
              <a:t>Ví</a:t>
            </a:r>
            <a:r>
              <a:rPr lang="en-US" sz="3600" b="1">
                <a:latin typeface="Times New Roman" panose="02020603050405020304" pitchFamily="18" charset="0"/>
                <a:cs typeface="Times New Roman" panose="02020603050405020304" pitchFamily="18" charset="0"/>
              </a:rPr>
              <a:t> </a:t>
            </a:r>
            <a:r>
              <a:rPr lang="en-US" sz="3600" b="1" smtClean="0">
                <a:latin typeface="Times New Roman" panose="02020603050405020304" pitchFamily="18" charset="0"/>
                <a:cs typeface="Times New Roman" panose="02020603050405020304" pitchFamily="18" charset="0"/>
              </a:rPr>
              <a:t>dụ</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49029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533400"/>
            <a:ext cx="39624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KIỂM TRA</a:t>
            </a:r>
          </a:p>
        </p:txBody>
      </p:sp>
      <p:sp>
        <p:nvSpPr>
          <p:cNvPr id="3" name="TextBox 2">
            <a:extLst>
              <a:ext uri="{FF2B5EF4-FFF2-40B4-BE49-F238E27FC236}">
                <a16:creationId xmlns:a16="http://schemas.microsoft.com/office/drawing/2014/main" id="{396B1BBA-FFCD-49FC-BC91-C177487E2D4D}"/>
              </a:ext>
            </a:extLst>
          </p:cNvPr>
          <p:cNvSpPr txBox="1"/>
          <p:nvPr/>
        </p:nvSpPr>
        <p:spPr>
          <a:xfrm>
            <a:off x="2015731" y="3898145"/>
            <a:ext cx="8901440" cy="1200329"/>
          </a:xfrm>
          <a:prstGeom prst="rect">
            <a:avLst/>
          </a:prstGeom>
          <a:noFill/>
        </p:spPr>
        <p:txBody>
          <a:bodyPr wrap="square">
            <a:spAutoFit/>
          </a:bodyPr>
          <a:lstStyle/>
          <a:p>
            <a:r>
              <a:rPr lang="en-US" sz="3600" b="1" dirty="0">
                <a:solidFill>
                  <a:srgbClr val="FF0000"/>
                </a:solidFill>
              </a:rPr>
              <a:t>1.Âm </a:t>
            </a:r>
            <a:r>
              <a:rPr lang="en-US" sz="3600" b="1" dirty="0" err="1">
                <a:solidFill>
                  <a:srgbClr val="FF0000"/>
                </a:solidFill>
              </a:rPr>
              <a:t>phản</a:t>
            </a:r>
            <a:r>
              <a:rPr lang="en-US" sz="3600" b="1" dirty="0">
                <a:solidFill>
                  <a:srgbClr val="FF0000"/>
                </a:solidFill>
              </a:rPr>
              <a:t> </a:t>
            </a:r>
            <a:r>
              <a:rPr lang="en-US" sz="3600" b="1" dirty="0" err="1">
                <a:solidFill>
                  <a:srgbClr val="FF0000"/>
                </a:solidFill>
              </a:rPr>
              <a:t>xạ</a:t>
            </a:r>
            <a:r>
              <a:rPr lang="en-US" sz="3600" b="1" dirty="0">
                <a:solidFill>
                  <a:srgbClr val="FF0000"/>
                </a:solidFill>
              </a:rPr>
              <a:t> </a:t>
            </a:r>
            <a:r>
              <a:rPr lang="en-US" sz="3600" b="1" dirty="0" err="1">
                <a:solidFill>
                  <a:srgbClr val="FF0000"/>
                </a:solidFill>
              </a:rPr>
              <a:t>là</a:t>
            </a:r>
            <a:r>
              <a:rPr lang="en-US" sz="3600" b="1" dirty="0">
                <a:solidFill>
                  <a:srgbClr val="FF0000"/>
                </a:solidFill>
              </a:rPr>
              <a:t> </a:t>
            </a:r>
            <a:r>
              <a:rPr lang="en-US" sz="3600" b="1" dirty="0" err="1">
                <a:solidFill>
                  <a:srgbClr val="FF0000"/>
                </a:solidFill>
              </a:rPr>
              <a:t>âm</a:t>
            </a:r>
            <a:r>
              <a:rPr lang="en-US" sz="3600" b="1" dirty="0">
                <a:solidFill>
                  <a:srgbClr val="FF0000"/>
                </a:solidFill>
              </a:rPr>
              <a:t> </a:t>
            </a:r>
            <a:r>
              <a:rPr lang="en-US" sz="3600" b="1" dirty="0" err="1">
                <a:solidFill>
                  <a:srgbClr val="FF0000"/>
                </a:solidFill>
              </a:rPr>
              <a:t>dội</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khi</a:t>
            </a:r>
            <a:r>
              <a:rPr lang="en-US" sz="3600" b="1" dirty="0">
                <a:solidFill>
                  <a:srgbClr val="FF0000"/>
                </a:solidFill>
              </a:rPr>
              <a:t> </a:t>
            </a:r>
            <a:r>
              <a:rPr lang="en-US" sz="3600" b="1" dirty="0" err="1">
                <a:solidFill>
                  <a:srgbClr val="FF0000"/>
                </a:solidFill>
              </a:rPr>
              <a:t>gặp</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vật</a:t>
            </a:r>
            <a:r>
              <a:rPr lang="en-US" sz="3600" b="1" dirty="0">
                <a:solidFill>
                  <a:srgbClr val="FF0000"/>
                </a:solidFill>
              </a:rPr>
              <a:t> </a:t>
            </a:r>
            <a:r>
              <a:rPr lang="en-US" sz="3600" b="1" dirty="0" err="1">
                <a:solidFill>
                  <a:srgbClr val="FF0000"/>
                </a:solidFill>
              </a:rPr>
              <a:t>chắn</a:t>
            </a:r>
            <a:r>
              <a:rPr lang="en-US" sz="3600" b="1" dirty="0">
                <a:solidFill>
                  <a:srgbClr val="FF0000"/>
                </a:solidFill>
              </a:rPr>
              <a:t> </a:t>
            </a:r>
          </a:p>
        </p:txBody>
      </p:sp>
      <p:sp>
        <p:nvSpPr>
          <p:cNvPr id="4" name="TextBox 3">
            <a:extLst>
              <a:ext uri="{FF2B5EF4-FFF2-40B4-BE49-F238E27FC236}">
                <a16:creationId xmlns:a16="http://schemas.microsoft.com/office/drawing/2014/main" id="{5E9A8379-153B-4F2D-8FC0-8C5C16B02A67}"/>
              </a:ext>
            </a:extLst>
          </p:cNvPr>
          <p:cNvSpPr txBox="1"/>
          <p:nvPr/>
        </p:nvSpPr>
        <p:spPr>
          <a:xfrm>
            <a:off x="2043440" y="5105401"/>
            <a:ext cx="8458200" cy="1323439"/>
          </a:xfrm>
          <a:prstGeom prst="rect">
            <a:avLst/>
          </a:prstGeom>
          <a:noFill/>
        </p:spPr>
        <p:txBody>
          <a:bodyPr wrap="square" rtlCol="0">
            <a:spAutoFit/>
          </a:bodyPr>
          <a:lstStyle/>
          <a:p>
            <a:r>
              <a:rPr lang="en-US" sz="4000" b="1" dirty="0">
                <a:solidFill>
                  <a:srgbClr val="FF0000"/>
                </a:solidFill>
                <a:latin typeface="Times New Roman" pitchFamily="18" charset="0"/>
                <a:cs typeface="Times New Roman" pitchFamily="18" charset="0"/>
              </a:rPr>
              <a:t>2. </a:t>
            </a:r>
            <a:r>
              <a:rPr lang="en-US" sz="4000" b="1" dirty="0" err="1">
                <a:solidFill>
                  <a:srgbClr val="FF0000"/>
                </a:solidFill>
                <a:latin typeface="Times New Roman" pitchFamily="18" charset="0"/>
                <a:cs typeface="Times New Roman" pitchFamily="18" charset="0"/>
              </a:rPr>
              <a:t>Tiếng</a:t>
            </a:r>
            <a:r>
              <a:rPr lang="en-US" sz="4000" b="1" dirty="0">
                <a:solidFill>
                  <a:srgbClr val="FF0000"/>
                </a:solidFill>
                <a:latin typeface="Times New Roman" pitchFamily="18" charset="0"/>
                <a:cs typeface="Times New Roman" pitchFamily="18" charset="0"/>
              </a:rPr>
              <a:t> vang </a:t>
            </a:r>
            <a:r>
              <a:rPr lang="vi-VN" sz="4000" dirty="0">
                <a:latin typeface="Times New Roman" pitchFamily="18" charset="0"/>
                <a:cs typeface="Times New Roman" pitchFamily="18" charset="0"/>
              </a:rPr>
              <a:t>là </a:t>
            </a:r>
            <a:r>
              <a:rPr lang="vi-VN" sz="4000" dirty="0">
                <a:solidFill>
                  <a:srgbClr val="0070C0"/>
                </a:solidFill>
                <a:latin typeface="Times New Roman" pitchFamily="18" charset="0"/>
                <a:cs typeface="Times New Roman" pitchFamily="18" charset="0"/>
              </a:rPr>
              <a:t>âm phản xạ </a:t>
            </a:r>
            <a:r>
              <a:rPr lang="vi-VN" sz="4000" dirty="0">
                <a:latin typeface="Times New Roman" pitchFamily="18" charset="0"/>
                <a:cs typeface="Times New Roman" pitchFamily="18" charset="0"/>
              </a:rPr>
              <a:t>nghe được cách âm trực tiếp </a:t>
            </a:r>
            <a:r>
              <a:rPr lang="vi-VN" sz="4000" b="1" dirty="0">
                <a:solidFill>
                  <a:srgbClr val="FF0000"/>
                </a:solidFill>
                <a:latin typeface="Times New Roman" pitchFamily="18" charset="0"/>
                <a:cs typeface="Times New Roman" pitchFamily="18" charset="0"/>
              </a:rPr>
              <a:t>ít nhất là 1/15 giây</a:t>
            </a:r>
            <a:endParaRPr lang="en-US" sz="4000" dirty="0">
              <a:solidFill>
                <a:srgbClr val="FF0000"/>
              </a:solidFill>
              <a:latin typeface="Times New Roman" pitchFamily="18" charset="0"/>
              <a:cs typeface="Times New Roman" pitchFamily="18" charset="0"/>
            </a:endParaRPr>
          </a:p>
        </p:txBody>
      </p:sp>
      <p:sp>
        <p:nvSpPr>
          <p:cNvPr id="5" name="TextBox 4"/>
          <p:cNvSpPr txBox="1"/>
          <p:nvPr/>
        </p:nvSpPr>
        <p:spPr>
          <a:xfrm>
            <a:off x="3124200" y="1905001"/>
            <a:ext cx="4419600" cy="1323439"/>
          </a:xfrm>
          <a:prstGeom prst="rect">
            <a:avLst/>
          </a:prstGeom>
          <a:noFill/>
        </p:spPr>
        <p:txBody>
          <a:bodyPr wrap="square" rtlCol="0">
            <a:spAutoFit/>
          </a:bodyPr>
          <a:lstStyle/>
          <a:p>
            <a:pPr marL="342900" indent="-342900">
              <a:buAutoNum type="arabicPeriod"/>
            </a:pPr>
            <a:r>
              <a:rPr lang="en-US" sz="4000" dirty="0" err="1">
                <a:solidFill>
                  <a:srgbClr val="0000CC"/>
                </a:solidFill>
                <a:latin typeface="Times New Roman" panose="02020603050405020304" pitchFamily="18" charset="0"/>
                <a:cs typeface="Times New Roman" panose="02020603050405020304" pitchFamily="18" charset="0"/>
              </a:rPr>
              <a:t>Âm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phản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xạ</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gì</a:t>
            </a:r>
            <a:r>
              <a:rPr lang="en-US" sz="4000" dirty="0">
                <a:solidFill>
                  <a:srgbClr val="0000CC"/>
                </a:solidFill>
                <a:latin typeface="Times New Roman" panose="02020603050405020304" pitchFamily="18" charset="0"/>
                <a:cs typeface="Times New Roman" panose="02020603050405020304" pitchFamily="18" charset="0"/>
              </a:rPr>
              <a:t>?</a:t>
            </a:r>
          </a:p>
          <a:p>
            <a:pPr marL="342900" indent="-342900">
              <a:buAutoNum type="arabicPeriod"/>
            </a:pPr>
            <a:r>
              <a:rPr lang="en-US" sz="4000" dirty="0" err="1">
                <a:solidFill>
                  <a:srgbClr val="0000CC"/>
                </a:solidFill>
                <a:latin typeface="Times New Roman" panose="02020603050405020304" pitchFamily="18" charset="0"/>
                <a:cs typeface="Times New Roman" panose="02020603050405020304" pitchFamily="18" charset="0"/>
              </a:rPr>
              <a:t>Tiếng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vang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gì</a:t>
            </a:r>
            <a:r>
              <a:rPr lang="en-US" sz="4000"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0223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457200" y="457200"/>
            <a:ext cx="11734800" cy="4524315"/>
          </a:xfrm>
          <a:prstGeom prst="rect">
            <a:avLst/>
          </a:prstGeom>
          <a:noFill/>
        </p:spPr>
        <p:txBody>
          <a:bodyPr wrap="square">
            <a:spAutoFit/>
          </a:bodyPr>
          <a:lstStyle/>
          <a:p>
            <a:r>
              <a:rPr lang="vi-VN" sz="3200" b="1" kern="0" dirty="0">
                <a:solidFill>
                  <a:srgbClr val="0000CC"/>
                </a:solidFill>
                <a:latin typeface="Calibri (Body)"/>
                <a:ea typeface="Hiragino Kaku Gothic StdN W8" panose="020B0800000000000000" pitchFamily="34" charset="-128"/>
                <a:cs typeface="Arial"/>
                <a:sym typeface="Arial"/>
              </a:rPr>
              <a:t>1.1-</a:t>
            </a:r>
            <a:r>
              <a:rPr lang="vi-VN" sz="3200" kern="0" dirty="0">
                <a:latin typeface="Calibri (Body)"/>
                <a:ea typeface="Hiragino Kaku Gothic StdN W8" panose="020B0800000000000000" pitchFamily="34" charset="-128"/>
                <a:cs typeface="Arial"/>
                <a:sym typeface="Arial"/>
              </a:rPr>
              <a:t> Sóng âm là gì? Sóng âm truyền được trong những môi trường nào?</a:t>
            </a:r>
          </a:p>
          <a:p>
            <a:r>
              <a:rPr lang="vi-VN" sz="3200" b="1" kern="0" dirty="0">
                <a:solidFill>
                  <a:srgbClr val="FF0000"/>
                </a:solidFill>
                <a:latin typeface="Calibri (Body)"/>
                <a:ea typeface="Hiragino Kaku Gothic StdN W8" panose="020B0800000000000000" pitchFamily="34" charset="-128"/>
                <a:cs typeface="Arial"/>
                <a:sym typeface="Arial"/>
              </a:rPr>
              <a:t>Sóng âm </a:t>
            </a:r>
            <a:r>
              <a:rPr lang="vi-VN" sz="3200" kern="0" dirty="0">
                <a:latin typeface="Calibri (Body)"/>
                <a:ea typeface="Hiragino Kaku Gothic StdN W8" panose="020B0800000000000000" pitchFamily="34" charset="-128"/>
                <a:cs typeface="Arial"/>
                <a:sym typeface="Arial"/>
              </a:rPr>
              <a:t>là sự truyền …………………………………. trong các môi trường …………………………… </a:t>
            </a:r>
          </a:p>
          <a:p>
            <a:r>
              <a:rPr lang="vi-VN" sz="3200" b="1" kern="0" dirty="0">
                <a:solidFill>
                  <a:srgbClr val="0000CC"/>
                </a:solidFill>
                <a:latin typeface="Calibri (Body)"/>
                <a:ea typeface="Hiragino Kaku Gothic StdN W8" panose="020B0800000000000000" pitchFamily="34" charset="-128"/>
                <a:cs typeface="Arial"/>
                <a:sym typeface="Arial"/>
              </a:rPr>
              <a:t>1.2- </a:t>
            </a:r>
            <a:r>
              <a:rPr lang="vi-VN" sz="3200" kern="0" dirty="0">
                <a:latin typeface="Calibri (Body)"/>
                <a:ea typeface="Hiragino Kaku Gothic StdN W8" panose="020B0800000000000000" pitchFamily="34" charset="-128"/>
                <a:cs typeface="Arial"/>
                <a:sym typeface="Arial"/>
              </a:rPr>
              <a:t>Độ to và độ cao của âm?</a:t>
            </a:r>
          </a:p>
          <a:p>
            <a:r>
              <a:rPr lang="vi-VN" sz="3200" b="1" kern="0" dirty="0">
                <a:solidFill>
                  <a:srgbClr val="FF0000"/>
                </a:solidFill>
                <a:latin typeface="Calibri (Body)"/>
                <a:ea typeface="Hiragino Kaku Gothic StdN W8" panose="020B0800000000000000" pitchFamily="34" charset="-128"/>
                <a:cs typeface="Arial"/>
                <a:sym typeface="Arial"/>
              </a:rPr>
              <a:t>Sóng âm </a:t>
            </a:r>
            <a:r>
              <a:rPr lang="vi-VN" sz="3200" kern="0" dirty="0">
                <a:latin typeface="Calibri (Body)"/>
                <a:ea typeface="Hiragino Kaku Gothic StdN W8" panose="020B0800000000000000" pitchFamily="34" charset="-128"/>
                <a:cs typeface="Arial"/>
                <a:sym typeface="Arial"/>
              </a:rPr>
              <a:t>có ………………………………thì nghe thấy </a:t>
            </a:r>
            <a:r>
              <a:rPr lang="vi-VN" sz="3200" b="1" kern="0" dirty="0">
                <a:solidFill>
                  <a:srgbClr val="0070C0"/>
                </a:solidFill>
                <a:latin typeface="Calibri (Body)"/>
                <a:ea typeface="Hiragino Kaku Gothic StdN W8" panose="020B0800000000000000" pitchFamily="34" charset="-128"/>
                <a:cs typeface="Arial"/>
                <a:sym typeface="Arial"/>
              </a:rPr>
              <a:t>âm càng to </a:t>
            </a:r>
            <a:r>
              <a:rPr lang="vi-VN" sz="3200" kern="0" dirty="0">
                <a:latin typeface="Calibri (Body)"/>
                <a:ea typeface="Hiragino Kaku Gothic StdN W8" panose="020B0800000000000000" pitchFamily="34" charset="-128"/>
                <a:cs typeface="Arial"/>
                <a:sym typeface="Arial"/>
              </a:rPr>
              <a:t>(và ngược lại).</a:t>
            </a:r>
          </a:p>
          <a:p>
            <a:r>
              <a:rPr lang="vi-VN" sz="3200" b="1" kern="0" dirty="0">
                <a:solidFill>
                  <a:srgbClr val="FF0000"/>
                </a:solidFill>
                <a:latin typeface="Calibri (Body)"/>
                <a:ea typeface="Hiragino Kaku Gothic StdN W8" panose="020B0800000000000000" pitchFamily="34" charset="-128"/>
                <a:cs typeface="Arial"/>
                <a:sym typeface="Arial"/>
              </a:rPr>
              <a:t>Sóng âm </a:t>
            </a:r>
            <a:r>
              <a:rPr lang="vi-VN" sz="3200" kern="0" dirty="0">
                <a:latin typeface="Calibri (Body)"/>
                <a:ea typeface="Hiragino Kaku Gothic StdN W8" panose="020B0800000000000000" pitchFamily="34" charset="-128"/>
                <a:cs typeface="Arial"/>
                <a:sym typeface="Arial"/>
              </a:rPr>
              <a:t>có ……………………………thì nghe thấy </a:t>
            </a:r>
            <a:r>
              <a:rPr lang="vi-VN" sz="3200" b="1" kern="0" dirty="0">
                <a:solidFill>
                  <a:srgbClr val="0070C0"/>
                </a:solidFill>
                <a:latin typeface="Calibri (Body)"/>
                <a:ea typeface="Hiragino Kaku Gothic StdN W8" panose="020B0800000000000000" pitchFamily="34" charset="-128"/>
                <a:cs typeface="Arial"/>
                <a:sym typeface="Arial"/>
              </a:rPr>
              <a:t>âm càng cao </a:t>
            </a:r>
            <a:r>
              <a:rPr lang="vi-VN" sz="3200" kern="0" dirty="0">
                <a:latin typeface="Calibri (Body)"/>
                <a:ea typeface="Hiragino Kaku Gothic StdN W8" panose="020B0800000000000000" pitchFamily="34" charset="-128"/>
                <a:cs typeface="Arial"/>
                <a:sym typeface="Arial"/>
              </a:rPr>
              <a:t>(và ngược lại).</a:t>
            </a:r>
          </a:p>
        </p:txBody>
      </p:sp>
    </p:spTree>
    <p:extLst>
      <p:ext uri="{BB962C8B-B14F-4D97-AF65-F5344CB8AC3E}">
        <p14:creationId xmlns:p14="http://schemas.microsoft.com/office/powerpoint/2010/main" val="25112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152400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68525" y="4495800"/>
            <a:ext cx="7848600" cy="1938992"/>
          </a:xfrm>
          <a:prstGeom prst="rect">
            <a:avLst/>
          </a:prstGeom>
          <a:solidFill>
            <a:srgbClr val="006600"/>
          </a:solidFill>
        </p:spPr>
        <p:txBody>
          <a:bodyPr wrap="square">
            <a:spAutoFit/>
          </a:bodyPr>
          <a:lstStyle/>
          <a:p>
            <a:pPr algn="ctr"/>
            <a:r>
              <a:rPr lang="en-US" sz="4000" b="1" dirty="0">
                <a:solidFill>
                  <a:schemeClr val="bg1"/>
                </a:solidFill>
                <a:latin typeface="Times New Roman" pitchFamily="18" charset="0"/>
              </a:rPr>
              <a:t>TIẾT 55. </a:t>
            </a:r>
            <a:r>
              <a:rPr lang="vi-VN" sz="4000" b="1" dirty="0">
                <a:solidFill>
                  <a:schemeClr val="bg1"/>
                </a:solidFill>
                <a:latin typeface="Times New Roman" pitchFamily="18" charset="0"/>
              </a:rPr>
              <a:t>BÀI 14:</a:t>
            </a:r>
            <a:endParaRPr lang="en-US" sz="4000" b="1" dirty="0">
              <a:solidFill>
                <a:schemeClr val="bg1"/>
              </a:solidFill>
              <a:latin typeface="Times New Roman" pitchFamily="18" charset="0"/>
            </a:endParaRPr>
          </a:p>
          <a:p>
            <a:pPr algn="ctr"/>
            <a:r>
              <a:rPr lang="vi-VN" sz="4000" b="1" dirty="0">
                <a:solidFill>
                  <a:srgbClr val="FFFF00"/>
                </a:solidFill>
                <a:latin typeface="Times New Roman" pitchFamily="18" charset="0"/>
              </a:rPr>
              <a:t>PHẢN XẠ ÂM CHỐNG Ô NHIỄM TIẾNG ỒN</a:t>
            </a:r>
            <a:endParaRPr lang="en-US" sz="4000" dirty="0">
              <a:solidFill>
                <a:srgbClr val="FFFF00"/>
              </a:solidFill>
            </a:endParaRPr>
          </a:p>
        </p:txBody>
      </p:sp>
    </p:spTree>
    <p:extLst>
      <p:ext uri="{BB962C8B-B14F-4D97-AF65-F5344CB8AC3E}">
        <p14:creationId xmlns:p14="http://schemas.microsoft.com/office/powerpoint/2010/main" val="9524673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1077218"/>
          </a:xfrm>
          <a:prstGeom prst="rect">
            <a:avLst/>
          </a:prstGeom>
        </p:spPr>
        <p:txBody>
          <a:bodyPr wrap="square">
            <a:spAutoFit/>
          </a:bodyPr>
          <a:lstStyle/>
          <a:p>
            <a:r>
              <a:rPr lang="en-US" altLang="en-US" sz="3200" b="1" dirty="0">
                <a:latin typeface="Times New Roman" pitchFamily="18" charset="0"/>
                <a:cs typeface="Times New Roman" pitchFamily="18" charset="0"/>
              </a:rPr>
              <a:t>II. VẬT PHẢN XẠ ÂM TỐT, VẬT PHẢN XẠ ÂM KÉM</a:t>
            </a:r>
            <a:endParaRPr lang="en-US" sz="3200" dirty="0"/>
          </a:p>
        </p:txBody>
      </p:sp>
      <p:pic>
        <p:nvPicPr>
          <p:cNvPr id="4" name="Picture 3">
            <a:extLst>
              <a:ext uri="{FF2B5EF4-FFF2-40B4-BE49-F238E27FC236}">
                <a16:creationId xmlns:a16="http://schemas.microsoft.com/office/drawing/2014/main" id="{3D94CBA2-5451-379F-99D9-24B467E59DF6}"/>
              </a:ext>
            </a:extLst>
          </p:cNvPr>
          <p:cNvPicPr>
            <a:picLocks noChangeAspect="1"/>
          </p:cNvPicPr>
          <p:nvPr/>
        </p:nvPicPr>
        <p:blipFill rotWithShape="1">
          <a:blip r:embed="rId2">
            <a:extLst>
              <a:ext uri="{BEBA8EAE-BF5A-486C-A8C5-ECC9F3942E4B}">
                <a14:imgProps xmlns:a14="http://schemas.microsoft.com/office/drawing/2010/main">
                  <a14:imgLayer>
                    <a14:imgEffect>
                      <a14:brightnessContrast contrast="40000"/>
                    </a14:imgEffect>
                  </a14:imgLayer>
                </a14:imgProps>
              </a:ext>
            </a:extLst>
          </a:blip>
          <a:srcRect b="845"/>
          <a:stretch/>
        </p:blipFill>
        <p:spPr>
          <a:xfrm>
            <a:off x="6638926" y="762000"/>
            <a:ext cx="4029075" cy="4800600"/>
          </a:xfrm>
          <a:prstGeom prst="rect">
            <a:avLst/>
          </a:prstGeom>
        </p:spPr>
      </p:pic>
      <p:sp>
        <p:nvSpPr>
          <p:cNvPr id="5" name="TextBox 4">
            <a:extLst>
              <a:ext uri="{FF2B5EF4-FFF2-40B4-BE49-F238E27FC236}">
                <a16:creationId xmlns:a16="http://schemas.microsoft.com/office/drawing/2014/main" id="{C0702855-FD29-43C1-A6CB-C8598FF62393}"/>
              </a:ext>
            </a:extLst>
          </p:cNvPr>
          <p:cNvSpPr txBox="1"/>
          <p:nvPr/>
        </p:nvSpPr>
        <p:spPr>
          <a:xfrm>
            <a:off x="1524000" y="1066800"/>
            <a:ext cx="5181600" cy="5047536"/>
          </a:xfrm>
          <a:prstGeom prst="rect">
            <a:avLst/>
          </a:prstGeom>
          <a:noFill/>
        </p:spPr>
        <p:txBody>
          <a:bodyPr wrap="square" rtlCol="0">
            <a:spAutoFit/>
          </a:bodyPr>
          <a:lstStyle/>
          <a:p>
            <a:pPr marL="514350" indent="-514350">
              <a:buAutoNum type="arabicPeriod"/>
            </a:pPr>
            <a:r>
              <a:rPr lang="en-US" sz="3500" b="1" dirty="0" err="1">
                <a:solidFill>
                  <a:srgbClr val="FF0000"/>
                </a:solidFill>
                <a:latin typeface="Times New Roman" pitchFamily="18" charset="0"/>
                <a:cs typeface="Times New Roman" pitchFamily="18" charset="0"/>
              </a:rPr>
              <a:t>Thí</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nghiệm</a:t>
            </a:r>
            <a:r>
              <a:rPr lang="en-US" sz="3500" b="1" dirty="0">
                <a:solidFill>
                  <a:srgbClr val="FF0000"/>
                </a:solidFill>
                <a:latin typeface="Times New Roman" pitchFamily="18" charset="0"/>
                <a:cs typeface="Times New Roman" pitchFamily="18" charset="0"/>
              </a:rPr>
              <a:t>:</a:t>
            </a:r>
          </a:p>
          <a:p>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Dụng</a:t>
            </a:r>
            <a:r>
              <a:rPr lang="en-US" sz="3500" b="1" dirty="0">
                <a:solidFill>
                  <a:srgbClr val="FF0000"/>
                </a:solidFill>
                <a:latin typeface="Times New Roman" pitchFamily="18" charset="0"/>
                <a:cs typeface="Times New Roman" pitchFamily="18" charset="0"/>
              </a:rPr>
              <a:t> </a:t>
            </a:r>
            <a:r>
              <a:rPr lang="en-US" sz="3500" b="1" dirty="0" err="1">
                <a:solidFill>
                  <a:srgbClr val="FF0000"/>
                </a:solidFill>
                <a:latin typeface="Times New Roman" pitchFamily="18" charset="0"/>
                <a:cs typeface="Times New Roman" pitchFamily="18" charset="0"/>
              </a:rPr>
              <a:t>cụ</a:t>
            </a:r>
            <a:r>
              <a:rPr lang="en-US" sz="3500" b="1" dirty="0">
                <a:solidFill>
                  <a:srgbClr val="FF0000"/>
                </a:solidFill>
                <a:latin typeface="Times New Roman" pitchFamily="18" charset="0"/>
                <a:cs typeface="Times New Roman" pitchFamily="18" charset="0"/>
              </a:rPr>
              <a:t>: </a:t>
            </a:r>
          </a:p>
          <a:p>
            <a:pPr marL="457200" indent="-457200"/>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Hộp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liệu</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endParaRPr lang="vi-VN" sz="2800" dirty="0">
              <a:latin typeface="Times New Roman" pitchFamily="18" charset="0"/>
              <a:cs typeface="Times New Roman" pitchFamily="18" charset="0"/>
            </a:endParaRPr>
          </a:p>
          <a:p>
            <a:pPr marL="457200" indent="-457200"/>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(1)</a:t>
            </a:r>
            <a:r>
              <a:rPr lang="vi-VN"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marL="457200" indent="-457200"/>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nhẵn</a:t>
            </a:r>
            <a:r>
              <a:rPr lang="en-US" sz="2800" dirty="0">
                <a:latin typeface="Times New Roman" pitchFamily="18" charset="0"/>
                <a:cs typeface="Times New Roman" pitchFamily="18" charset="0"/>
              </a:rPr>
              <a:t>, </a:t>
            </a:r>
          </a:p>
          <a:p>
            <a:pPr marL="457200" indent="-457200"/>
            <a:r>
              <a:rPr lang="en-US" sz="2800" dirty="0">
                <a:latin typeface="Times New Roman" pitchFamily="18" charset="0"/>
                <a:cs typeface="Times New Roman" pitchFamily="18" charset="0"/>
              </a:rPr>
              <a:t>+1tấm </a:t>
            </a:r>
            <a:r>
              <a:rPr lang="en-US" sz="2800" dirty="0" err="1">
                <a:latin typeface="Times New Roman" pitchFamily="18" charset="0"/>
                <a:cs typeface="Times New Roman" pitchFamily="18" charset="0"/>
              </a:rPr>
              <a:t>gỗ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sần</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sùi</a:t>
            </a:r>
            <a:r>
              <a:rPr lang="en-US" sz="2800" dirty="0">
                <a:latin typeface="Times New Roman" pitchFamily="18" charset="0"/>
                <a:cs typeface="Times New Roman" pitchFamily="18" charset="0"/>
              </a:rPr>
              <a:t>,</a:t>
            </a:r>
          </a:p>
          <a:p>
            <a:pPr marL="457200" indent="-457200"/>
            <a:r>
              <a:rPr lang="en-US" sz="2800" dirty="0">
                <a:latin typeface="Times New Roman" pitchFamily="18" charset="0"/>
                <a:cs typeface="Times New Roman" pitchFamily="18" charset="0"/>
              </a:rPr>
              <a:t>+1tấm </a:t>
            </a:r>
            <a:r>
              <a:rPr lang="en-US" sz="2800" dirty="0" err="1">
                <a:latin typeface="Times New Roman" pitchFamily="18" charset="0"/>
                <a:cs typeface="Times New Roman" pitchFamily="18" charset="0"/>
              </a:rPr>
              <a:t>xốp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mềm</a:t>
            </a:r>
            <a:r>
              <a:rPr lang="en-US" sz="2800" dirty="0">
                <a:latin typeface="Times New Roman" pitchFamily="18" charset="0"/>
                <a:cs typeface="Times New Roman" pitchFamily="18" charset="0"/>
              </a:rPr>
              <a:t> </a:t>
            </a:r>
          </a:p>
          <a:p>
            <a:pPr marL="457200" indent="-457200"/>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tấmphản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(2)</a:t>
            </a:r>
            <a:r>
              <a:rPr lang="vi-VN"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marL="457200" indent="-457200"/>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chiếc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hồlàm</a:t>
            </a: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nguồn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endParaRPr lang="vi-VN" sz="2800" dirty="0">
              <a:latin typeface="Times New Roman" pitchFamily="18" charset="0"/>
              <a:cs typeface="Times New Roman" pitchFamily="18" charset="0"/>
            </a:endParaRPr>
          </a:p>
          <a:p>
            <a:pPr marL="457200" indent="-457200"/>
            <a:r>
              <a:rPr lang="en-US" sz="2800" dirty="0">
                <a:latin typeface="Times New Roman" pitchFamily="18" charset="0"/>
                <a:cs typeface="Times New Roman" pitchFamily="18" charset="0"/>
              </a:rPr>
              <a:t>(3)</a:t>
            </a:r>
            <a:r>
              <a:rPr lang="vi-VN"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marL="457200" indent="-457200"/>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âm</a:t>
            </a:r>
            <a:r>
              <a:rPr lang="en-US" sz="2800" dirty="0">
                <a:latin typeface="Times New Roman" pitchFamily="18" charset="0"/>
                <a:cs typeface="Times New Roman" pitchFamily="18" charset="0"/>
              </a:rPr>
              <a:t>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 calcmode="lin" valueType="num">
                                      <p:cBhvr additive="base">
                                        <p:cTn id="4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 calcmode="lin" valueType="num">
                                      <p:cBhvr additive="base">
                                        <p:cTn id="5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
                                            <p:txEl>
                                              <p:pRg st="7" end="7"/>
                                            </p:txEl>
                                          </p:spTgt>
                                        </p:tgtEl>
                                        <p:attrNameLst>
                                          <p:attrName>style.visibility</p:attrName>
                                        </p:attrNameLst>
                                      </p:cBhvr>
                                      <p:to>
                                        <p:strVal val="visible"/>
                                      </p:to>
                                    </p:set>
                                    <p:anim calcmode="lin" valueType="num">
                                      <p:cBhvr additive="base">
                                        <p:cTn id="5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 calcmode="lin" valueType="num">
                                      <p:cBhvr additive="base">
                                        <p:cTn id="6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
                                            <p:txEl>
                                              <p:pRg st="9" end="9"/>
                                            </p:txEl>
                                          </p:spTgt>
                                        </p:tgtEl>
                                        <p:attrNameLst>
                                          <p:attrName>style.visibility</p:attrName>
                                        </p:attrNameLst>
                                      </p:cBhvr>
                                      <p:to>
                                        <p:strVal val="visible"/>
                                      </p:to>
                                    </p:set>
                                    <p:anim calcmode="lin" valueType="num">
                                      <p:cBhvr additive="base">
                                        <p:cTn id="7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5">
                                            <p:txEl>
                                              <p:pRg st="10" end="10"/>
                                            </p:txEl>
                                          </p:spTgt>
                                        </p:tgtEl>
                                        <p:attrNameLst>
                                          <p:attrName>style.visibility</p:attrName>
                                        </p:attrNameLst>
                                      </p:cBhvr>
                                      <p:to>
                                        <p:strVal val="visible"/>
                                      </p:to>
                                    </p:set>
                                    <p:anim calcmode="lin" valueType="num">
                                      <p:cBhvr additive="base">
                                        <p:cTn id="7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1" y="0"/>
            <a:ext cx="4728859" cy="784830"/>
          </a:xfrm>
          <a:prstGeom prst="rect">
            <a:avLst/>
          </a:prstGeom>
        </p:spPr>
        <p:txBody>
          <a:bodyPr wrap="none">
            <a:spAutoFit/>
          </a:bodyPr>
          <a:lstStyle/>
          <a:p>
            <a:pPr>
              <a:lnSpc>
                <a:spcPct val="125000"/>
              </a:lnSpc>
            </a:pPr>
            <a:r>
              <a:rPr lang="en-US" sz="3600" b="1" dirty="0">
                <a:solidFill>
                  <a:srgbClr val="FF0000"/>
                </a:solidFill>
                <a:latin typeface="Times New Roman" pitchFamily="18" charset="0"/>
                <a:cs typeface="Times New Roman" pitchFamily="18" charset="0"/>
              </a:rPr>
              <a:t>-</a:t>
            </a:r>
            <a:r>
              <a:rPr lang="en-US" sz="3600" b="1" dirty="0" err="1">
                <a:solidFill>
                  <a:srgbClr val="FF0000"/>
                </a:solidFill>
                <a:latin typeface="Times New Roman" pitchFamily="18" charset="0"/>
                <a:cs typeface="Times New Roman" pitchFamily="18" charset="0"/>
              </a:rPr>
              <a:t>Tiến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hành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thí</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nghiệm</a:t>
            </a:r>
            <a:r>
              <a:rPr lang="en-US" sz="3600" b="1" dirty="0">
                <a:solidFill>
                  <a:srgbClr val="FF0000"/>
                </a:solidFill>
                <a:latin typeface="Times New Roman" pitchFamily="18" charset="0"/>
                <a:cs typeface="Times New Roman" pitchFamily="18" charset="0"/>
              </a:rPr>
              <a:t>:</a:t>
            </a:r>
          </a:p>
        </p:txBody>
      </p:sp>
      <p:sp>
        <p:nvSpPr>
          <p:cNvPr id="6" name="Rectangle 5"/>
          <p:cNvSpPr/>
          <p:nvPr/>
        </p:nvSpPr>
        <p:spPr>
          <a:xfrm>
            <a:off x="1524000" y="4724400"/>
            <a:ext cx="9144000" cy="1754326"/>
          </a:xfrm>
          <a:prstGeom prst="rect">
            <a:avLst/>
          </a:prstGeom>
        </p:spPr>
        <p:txBody>
          <a:bodyPr wrap="square">
            <a:spAutoFit/>
          </a:bodyPr>
          <a:lstStyle/>
          <a:p>
            <a:endParaRPr lang="en-US" sz="3600" dirty="0">
              <a:solidFill>
                <a:srgbClr val="FF0000"/>
              </a:solidFill>
              <a:latin typeface="Times New Roman" panose="02020603050405020304" pitchFamily="18" charset="0"/>
              <a:cs typeface="Times New Roman" panose="02020603050405020304" pitchFamily="18" charset="0"/>
            </a:endParaRPr>
          </a:p>
          <a:p>
            <a:r>
              <a:rPr lang="vi-VN" sz="3600" dirty="0">
                <a:solidFill>
                  <a:srgbClr val="FF0000"/>
                </a:solidFill>
                <a:latin typeface="Times New Roman" panose="02020603050405020304" pitchFamily="18" charset="0"/>
                <a:cs typeface="Times New Roman" panose="02020603050405020304" pitchFamily="18" charset="0"/>
              </a:rPr>
              <a:t>Rút ra nhận xét vật nào phản xạ âm tốt, vật nào phản xạ âm kém</a:t>
            </a:r>
            <a:r>
              <a:rPr lang="en-US" sz="3600" dirty="0">
                <a:solidFill>
                  <a:srgbClr val="FF0000"/>
                </a:solidFill>
                <a:latin typeface="Times New Roman" panose="02020603050405020304" pitchFamily="18" charset="0"/>
                <a:cs typeface="Times New Roman" panose="02020603050405020304" pitchFamily="18" charset="0"/>
              </a:rPr>
              <a:t>?</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524000" y="685800"/>
            <a:ext cx="9144000" cy="2308324"/>
          </a:xfrm>
          <a:prstGeom prst="rect">
            <a:avLst/>
          </a:prstGeom>
        </p:spPr>
        <p:txBody>
          <a:bodyPr wrap="square">
            <a:spAutoFit/>
          </a:bodyPr>
          <a:lstStyle/>
          <a:p>
            <a:r>
              <a:rPr lang="vi-VN" sz="3600" b="1" dirty="0">
                <a:latin typeface="Times New Roman" panose="02020603050405020304" pitchFamily="18" charset="0"/>
                <a:cs typeface="Times New Roman" panose="02020603050405020304" pitchFamily="18" charset="0"/>
              </a:rPr>
              <a:t>Bước 1</a:t>
            </a:r>
            <a:r>
              <a:rPr lang="vi-VN" sz="3600" dirty="0">
                <a:solidFill>
                  <a:srgbClr val="0000FF"/>
                </a:solidFill>
                <a:latin typeface="Times New Roman" panose="02020603050405020304" pitchFamily="18" charset="0"/>
                <a:cs typeface="Times New Roman" panose="02020603050405020304" pitchFamily="18" charset="0"/>
              </a:rPr>
              <a:t>: Gắn tấm phản xạ âm bằng gỗ nhẵn lên giá thí nghiệm, đặt tai tại vị trí như Hình 14.3, lắng nghe âm truyền từ nguồn tới </a:t>
            </a:r>
            <a:r>
              <a:rPr lang="en-US" sz="3600" dirty="0" err="1">
                <a:solidFill>
                  <a:srgbClr val="0000FF"/>
                </a:solidFill>
                <a:latin typeface="Times New Roman" panose="02020603050405020304" pitchFamily="18" charset="0"/>
                <a:cs typeface="Times New Roman" panose="02020603050405020304" pitchFamily="18" charset="0"/>
              </a:rPr>
              <a:t>gương</a:t>
            </a:r>
            <a:r>
              <a:rPr lang="vi-VN" sz="3600" dirty="0">
                <a:solidFill>
                  <a:srgbClr val="0000FF"/>
                </a:solidFill>
                <a:latin typeface="Times New Roman" panose="02020603050405020304" pitchFamily="18" charset="0"/>
                <a:cs typeface="Times New Roman" panose="02020603050405020304" pitchFamily="18" charset="0"/>
              </a:rPr>
              <a:t> nhẵn và phản xạ đến tai.</a:t>
            </a:r>
          </a:p>
        </p:txBody>
      </p:sp>
      <p:sp>
        <p:nvSpPr>
          <p:cNvPr id="8" name="Rectangle 7"/>
          <p:cNvSpPr/>
          <p:nvPr/>
        </p:nvSpPr>
        <p:spPr>
          <a:xfrm>
            <a:off x="1524000" y="2971800"/>
            <a:ext cx="9144000" cy="1754326"/>
          </a:xfrm>
          <a:prstGeom prst="rect">
            <a:avLst/>
          </a:prstGeom>
        </p:spPr>
        <p:txBody>
          <a:bodyPr wrap="square">
            <a:spAutoFit/>
          </a:bodyPr>
          <a:lstStyle/>
          <a:p>
            <a:r>
              <a:rPr lang="vi-VN" sz="3600" b="1" dirty="0">
                <a:latin typeface="Times New Roman" panose="02020603050405020304" pitchFamily="18" charset="0"/>
                <a:cs typeface="Times New Roman" panose="02020603050405020304" pitchFamily="18" charset="0"/>
              </a:rPr>
              <a:t>Bước 2</a:t>
            </a:r>
            <a:r>
              <a:rPr lang="vi-VN" sz="3600" dirty="0">
                <a:latin typeface="Times New Roman" panose="02020603050405020304" pitchFamily="18" charset="0"/>
                <a:cs typeface="Times New Roman" panose="02020603050405020304" pitchFamily="18" charset="0"/>
              </a:rPr>
              <a:t>:</a:t>
            </a:r>
            <a:r>
              <a:rPr lang="vi-VN" sz="3600" dirty="0">
                <a:solidFill>
                  <a:srgbClr val="0000FF"/>
                </a:solidFill>
                <a:latin typeface="Times New Roman" panose="02020603050405020304" pitchFamily="18" charset="0"/>
                <a:cs typeface="Times New Roman" panose="02020603050405020304" pitchFamily="18" charset="0"/>
              </a:rPr>
              <a:t> Lần lượt thay </a:t>
            </a:r>
            <a:r>
              <a:rPr lang="en-US" sz="3600" dirty="0" err="1">
                <a:solidFill>
                  <a:srgbClr val="0000FF"/>
                </a:solidFill>
                <a:latin typeface="Times New Roman" panose="02020603050405020304" pitchFamily="18" charset="0"/>
                <a:cs typeface="Times New Roman" panose="02020603050405020304" pitchFamily="18" charset="0"/>
              </a:rPr>
              <a:t>gương</a:t>
            </a:r>
            <a:r>
              <a:rPr lang="vi-VN" sz="3600" dirty="0">
                <a:solidFill>
                  <a:srgbClr val="0000FF"/>
                </a:solidFill>
                <a:latin typeface="Times New Roman" panose="02020603050405020304" pitchFamily="18" charset="0"/>
                <a:cs typeface="Times New Roman" panose="02020603050405020304" pitchFamily="18" charset="0"/>
              </a:rPr>
              <a:t> nhẵn bằng tấm xốp </a:t>
            </a:r>
            <a:r>
              <a:rPr lang="en-US" sz="3600" dirty="0" err="1">
                <a:solidFill>
                  <a:srgbClr val="0000FF"/>
                </a:solidFill>
                <a:latin typeface="Times New Roman" panose="02020603050405020304" pitchFamily="18" charset="0"/>
                <a:cs typeface="Times New Roman" panose="02020603050405020304" pitchFamily="18" charset="0"/>
              </a:rPr>
              <a:t>hoặc</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tấm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đệm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mút</a:t>
            </a:r>
            <a:r>
              <a:rPr lang="vi-VN" sz="3600" dirty="0">
                <a:solidFill>
                  <a:srgbClr val="0000FF"/>
                </a:solidFill>
                <a:latin typeface="Times New Roman" panose="02020603050405020304" pitchFamily="18" charset="0"/>
                <a:cs typeface="Times New Roman" panose="02020603050405020304" pitchFamily="18" charset="0"/>
              </a:rPr>
              <a:t>, lặp lại thí nghiệm như bước 1.</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Lắng</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nghe</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âm</a:t>
            </a:r>
            <a:r>
              <a:rPr lang="en-US" sz="3600" dirty="0">
                <a:solidFill>
                  <a:srgbClr val="0000FF"/>
                </a:solidFill>
                <a:latin typeface="Times New Roman" panose="02020603050405020304" pitchFamily="18" charset="0"/>
                <a:cs typeface="Times New Roman" panose="02020603050405020304" pitchFamily="18" charset="0"/>
              </a:rPr>
              <a:t> </a:t>
            </a:r>
            <a:r>
              <a:rPr lang="en-US" sz="3600" dirty="0" err="1">
                <a:solidFill>
                  <a:srgbClr val="0000FF"/>
                </a:solidFill>
                <a:latin typeface="Times New Roman" panose="02020603050405020304" pitchFamily="18" charset="0"/>
                <a:cs typeface="Times New Roman" panose="02020603050405020304" pitchFamily="18" charset="0"/>
              </a:rPr>
              <a:t>đến</a:t>
            </a:r>
            <a:r>
              <a:rPr lang="en-US" sz="3600" dirty="0">
                <a:solidFill>
                  <a:srgbClr val="0000FF"/>
                </a:solidFill>
                <a:latin typeface="Times New Roman" panose="02020603050405020304" pitchFamily="18" charset="0"/>
                <a:cs typeface="Times New Roman" panose="02020603050405020304" pitchFamily="18" charset="0"/>
              </a:rPr>
              <a:t> tai</a:t>
            </a:r>
            <a:endParaRPr lang="vi-VN" sz="36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6"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arn(inHorizontal)">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strips(downLeft)">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457200"/>
            <a:ext cx="7924800" cy="2862322"/>
          </a:xfrm>
          <a:prstGeom prst="rect">
            <a:avLst/>
          </a:prstGeom>
          <a:noFill/>
        </p:spPr>
        <p:txBody>
          <a:bodyPr wrap="squar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Nhận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xét</a:t>
            </a:r>
            <a:endParaRPr lang="en-US" sz="3600"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Gương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mặt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nhẵn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cs typeface="Times New Roman" panose="02020603050405020304" pitchFamily="18" charset="0"/>
              </a:rPr>
              <a:t> tai to) </a:t>
            </a:r>
            <a:r>
              <a:rPr lang="en-US" sz="3600" dirty="0" err="1">
                <a:latin typeface="Times New Roman" panose="02020603050405020304" pitchFamily="18" charset="0"/>
                <a:cs typeface="Times New Roman" panose="02020603050405020304" pitchFamily="18" charset="0"/>
              </a:rPr>
              <a:t>hấp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kém</a:t>
            </a:r>
            <a:endParaRPr lang="en-US" sz="3600" dirty="0">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Tấm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cs typeface="Times New Roman" panose="02020603050405020304" pitchFamily="18" charset="0"/>
              </a:rPr>
              <a:t> tai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hấp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tốt</a:t>
            </a:r>
            <a:endParaRPr lang="en-US" sz="3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0702855-FD29-43C1-A6CB-C8598FF62393}"/>
              </a:ext>
            </a:extLst>
          </p:cNvPr>
          <p:cNvSpPr txBox="1"/>
          <p:nvPr/>
        </p:nvSpPr>
        <p:spPr>
          <a:xfrm>
            <a:off x="2286000" y="3319523"/>
            <a:ext cx="8229600" cy="1200329"/>
          </a:xfrm>
          <a:prstGeom prst="rect">
            <a:avLst/>
          </a:prstGeom>
          <a:noFill/>
        </p:spPr>
        <p:txBody>
          <a:bodyPr wrap="square" rtlCol="0">
            <a:spAutoFit/>
          </a:bodyPr>
          <a:lstStyle/>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mặt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sẽ</a:t>
            </a:r>
            <a:r>
              <a:rPr lang="en-US" sz="3600" dirty="0">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phản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xạ</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âm</a:t>
            </a:r>
            <a:r>
              <a:rPr lang="en-US" sz="3600" b="1" dirty="0">
                <a:solidFill>
                  <a:srgbClr val="0070C0"/>
                </a:solidFill>
                <a:latin typeface="Times New Roman" pitchFamily="18" charset="0"/>
                <a:cs typeface="Times New Roman" pitchFamily="18" charset="0"/>
              </a:rPr>
              <a:t> </a:t>
            </a:r>
            <a:r>
              <a:rPr lang="en-US" sz="3600" b="1" dirty="0" err="1">
                <a:solidFill>
                  <a:srgbClr val="00B050"/>
                </a:solidFill>
                <a:latin typeface="Times New Roman" pitchFamily="18" charset="0"/>
                <a:cs typeface="Times New Roman" pitchFamily="18" charset="0"/>
              </a:rPr>
              <a:t>tốt</a:t>
            </a:r>
            <a:r>
              <a:rPr lang="en-US" sz="3600" b="1" dirty="0">
                <a:solidFill>
                  <a:srgbClr val="00B050"/>
                </a:solidFill>
                <a:latin typeface="Times New Roman" pitchFamily="18" charset="0"/>
                <a:cs typeface="Times New Roman" pitchFamily="18" charset="0"/>
              </a:rPr>
              <a:t> hay </a:t>
            </a:r>
            <a:r>
              <a:rPr lang="en-US" sz="3600" b="1" dirty="0" err="1">
                <a:solidFill>
                  <a:srgbClr val="00B050"/>
                </a:solidFill>
                <a:latin typeface="Times New Roman" pitchFamily="18" charset="0"/>
                <a:cs typeface="Times New Roman" pitchFamily="18" charset="0"/>
              </a:rPr>
              <a:t>kém</a:t>
            </a:r>
            <a:r>
              <a:rPr lang="en-US" sz="3600" b="1" dirty="0">
                <a:solidFill>
                  <a:srgbClr val="00B05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khác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148567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1">
            <a:extLst>
              <a:ext uri="{FF2B5EF4-FFF2-40B4-BE49-F238E27FC236}">
                <a16:creationId xmlns:a16="http://schemas.microsoft.com/office/drawing/2014/main" id="{2F4883E0-82DD-49FB-B55A-35C2E4C27DBC}"/>
              </a:ext>
            </a:extLst>
          </p:cNvPr>
          <p:cNvSpPr>
            <a:spLocks noChangeArrowheads="1"/>
          </p:cNvSpPr>
          <p:nvPr/>
        </p:nvSpPr>
        <p:spPr bwMode="auto">
          <a:xfrm>
            <a:off x="3806126" y="4591373"/>
            <a:ext cx="186929" cy="234950"/>
          </a:xfrm>
          <a:prstGeom prst="ellipse">
            <a:avLst/>
          </a:prstGeom>
          <a:solidFill>
            <a:schemeClr val="bg1"/>
          </a:solidFill>
          <a:ln w="9525">
            <a:solidFill>
              <a:schemeClr val="bg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3" name="Group 2">
            <a:extLst>
              <a:ext uri="{FF2B5EF4-FFF2-40B4-BE49-F238E27FC236}">
                <a16:creationId xmlns:a16="http://schemas.microsoft.com/office/drawing/2014/main" id="{D496E95C-D5AD-408D-BD7E-CD2D70A3CEE4}"/>
              </a:ext>
            </a:extLst>
          </p:cNvPr>
          <p:cNvGrpSpPr>
            <a:grpSpLocks/>
          </p:cNvGrpSpPr>
          <p:nvPr/>
        </p:nvGrpSpPr>
        <p:grpSpPr bwMode="auto">
          <a:xfrm>
            <a:off x="2377377" y="5124773"/>
            <a:ext cx="2993231" cy="1066800"/>
            <a:chOff x="864" y="2256"/>
            <a:chExt cx="2514" cy="672"/>
          </a:xfrm>
        </p:grpSpPr>
        <p:sp>
          <p:nvSpPr>
            <p:cNvPr id="9" name="AutoShape 3">
              <a:extLst>
                <a:ext uri="{FF2B5EF4-FFF2-40B4-BE49-F238E27FC236}">
                  <a16:creationId xmlns:a16="http://schemas.microsoft.com/office/drawing/2014/main" id="{43D370B5-CEC5-46A3-B410-7265F7BBF00A}"/>
                </a:ext>
              </a:extLst>
            </p:cNvPr>
            <p:cNvSpPr>
              <a:spLocks noChangeArrowheads="1"/>
            </p:cNvSpPr>
            <p:nvPr/>
          </p:nvSpPr>
          <p:spPr bwMode="auto">
            <a:xfrm>
              <a:off x="876" y="2784"/>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en-US"/>
            </a:p>
          </p:txBody>
        </p:sp>
        <p:sp>
          <p:nvSpPr>
            <p:cNvPr id="10" name="AutoShape 4">
              <a:extLst>
                <a:ext uri="{FF2B5EF4-FFF2-40B4-BE49-F238E27FC236}">
                  <a16:creationId xmlns:a16="http://schemas.microsoft.com/office/drawing/2014/main" id="{698B863B-E6A3-410A-A5DA-D65D5C491535}"/>
                </a:ext>
              </a:extLst>
            </p:cNvPr>
            <p:cNvSpPr>
              <a:spLocks noChangeArrowheads="1"/>
            </p:cNvSpPr>
            <p:nvPr/>
          </p:nvSpPr>
          <p:spPr bwMode="auto">
            <a:xfrm>
              <a:off x="3264" y="2256"/>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en-US"/>
            </a:p>
          </p:txBody>
        </p:sp>
        <p:sp>
          <p:nvSpPr>
            <p:cNvPr id="11" name="AutoShape 5">
              <a:extLst>
                <a:ext uri="{FF2B5EF4-FFF2-40B4-BE49-F238E27FC236}">
                  <a16:creationId xmlns:a16="http://schemas.microsoft.com/office/drawing/2014/main" id="{95245B17-E9EF-4017-A818-E5FA973AF5D8}"/>
                </a:ext>
              </a:extLst>
            </p:cNvPr>
            <p:cNvSpPr>
              <a:spLocks noChangeArrowheads="1"/>
            </p:cNvSpPr>
            <p:nvPr/>
          </p:nvSpPr>
          <p:spPr bwMode="auto">
            <a:xfrm>
              <a:off x="2976" y="2772"/>
              <a:ext cx="114" cy="144"/>
            </a:xfrm>
            <a:prstGeom prst="can">
              <a:avLst>
                <a:gd name="adj" fmla="val 31579"/>
              </a:avLst>
            </a:prstGeom>
            <a:gradFill rotWithShape="1">
              <a:gsLst>
                <a:gs pos="0">
                  <a:schemeClr val="accent1"/>
                </a:gs>
                <a:gs pos="50000">
                  <a:schemeClr val="accent1">
                    <a:gamma/>
                    <a:tint val="0"/>
                    <a:invGamma/>
                  </a:schemeClr>
                </a:gs>
                <a:gs pos="100000">
                  <a:schemeClr val="accent1"/>
                </a:gs>
              </a:gsLst>
              <a:lin ang="0" scaled="1"/>
            </a:gradFill>
            <a:ln w="9525">
              <a:solidFill>
                <a:schemeClr val="bg2"/>
              </a:solidFill>
              <a:round/>
              <a:headEnd/>
              <a:tailEnd/>
            </a:ln>
            <a:effectLst/>
          </p:spPr>
          <p:txBody>
            <a:bodyPr wrap="none" anchor="ctr"/>
            <a:lstStyle/>
            <a:p>
              <a:pPr>
                <a:defRPr/>
              </a:pPr>
              <a:endParaRPr lang="en-US"/>
            </a:p>
          </p:txBody>
        </p:sp>
        <p:sp>
          <p:nvSpPr>
            <p:cNvPr id="16" name="AutoShape 6" descr="Blue tissue paper">
              <a:extLst>
                <a:ext uri="{FF2B5EF4-FFF2-40B4-BE49-F238E27FC236}">
                  <a16:creationId xmlns:a16="http://schemas.microsoft.com/office/drawing/2014/main" id="{A653BB1B-D135-4546-8D26-1B6003EACD94}"/>
                </a:ext>
              </a:extLst>
            </p:cNvPr>
            <p:cNvSpPr>
              <a:spLocks noChangeArrowheads="1"/>
            </p:cNvSpPr>
            <p:nvPr/>
          </p:nvSpPr>
          <p:spPr bwMode="auto">
            <a:xfrm>
              <a:off x="864" y="2256"/>
              <a:ext cx="2508" cy="576"/>
            </a:xfrm>
            <a:prstGeom prst="parallelogram">
              <a:avLst>
                <a:gd name="adj" fmla="val 55435"/>
              </a:avLst>
            </a:prstGeom>
            <a:blipFill dpi="0" rotWithShape="1">
              <a:blip r:embed="rId3" cstate="print"/>
              <a:srcRect/>
              <a:tile tx="0" ty="0" sx="100000" sy="100000" flip="none" algn="tl"/>
            </a:blipFill>
            <a:ln w="9525">
              <a:solidFill>
                <a:srgbClr val="006600"/>
              </a:solidFill>
              <a:miter lim="800000"/>
              <a:headEnd/>
              <a:tailEnd/>
            </a:ln>
            <a:effectLst>
              <a:outerShdw dist="35921" dir="2700000" algn="ctr" rotWithShape="0">
                <a:schemeClr val="bg2">
                  <a:alpha val="50000"/>
                </a:schemeClr>
              </a:outerShdw>
            </a:effectLst>
          </p:spPr>
          <p:txBody>
            <a:bodyPr wrap="none" anchor="ctr"/>
            <a:lstStyle/>
            <a:p>
              <a:pPr>
                <a:defRPr/>
              </a:pPr>
              <a:endParaRPr lang="en-US"/>
            </a:p>
          </p:txBody>
        </p:sp>
        <p:sp>
          <p:nvSpPr>
            <p:cNvPr id="17" name="AutoShape 7">
              <a:extLst>
                <a:ext uri="{FF2B5EF4-FFF2-40B4-BE49-F238E27FC236}">
                  <a16:creationId xmlns:a16="http://schemas.microsoft.com/office/drawing/2014/main" id="{1D9343AE-8453-4DBF-84AA-471C5D6083E1}"/>
                </a:ext>
              </a:extLst>
            </p:cNvPr>
            <p:cNvSpPr>
              <a:spLocks noChangeArrowheads="1"/>
            </p:cNvSpPr>
            <p:nvPr/>
          </p:nvSpPr>
          <p:spPr bwMode="auto">
            <a:xfrm>
              <a:off x="1224" y="2472"/>
              <a:ext cx="300" cy="168"/>
            </a:xfrm>
            <a:prstGeom prst="can">
              <a:avLst>
                <a:gd name="adj" fmla="val 50000"/>
              </a:avLst>
            </a:prstGeom>
            <a:gradFill rotWithShape="1">
              <a:gsLst>
                <a:gs pos="0">
                  <a:srgbClr val="C0C0C0"/>
                </a:gs>
                <a:gs pos="50000">
                  <a:srgbClr val="FFFFFF"/>
                </a:gs>
                <a:gs pos="100000">
                  <a:srgbClr val="C0C0C0"/>
                </a:gs>
              </a:gsLst>
              <a:lin ang="0" scaled="1"/>
            </a:gradFill>
            <a:ln w="9525">
              <a:solidFill>
                <a:schemeClr val="bg2"/>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18" name="AutoShape 8">
              <a:extLst>
                <a:ext uri="{FF2B5EF4-FFF2-40B4-BE49-F238E27FC236}">
                  <a16:creationId xmlns:a16="http://schemas.microsoft.com/office/drawing/2014/main" id="{A3A5936F-229E-45E7-A531-C57F78C1398A}"/>
                </a:ext>
              </a:extLst>
            </p:cNvPr>
            <p:cNvSpPr>
              <a:spLocks noChangeArrowheads="1"/>
            </p:cNvSpPr>
            <p:nvPr/>
          </p:nvSpPr>
          <p:spPr bwMode="auto">
            <a:xfrm>
              <a:off x="1332" y="2376"/>
              <a:ext cx="96" cy="144"/>
            </a:xfrm>
            <a:prstGeom prst="can">
              <a:avLst>
                <a:gd name="adj" fmla="val 35528"/>
              </a:avLst>
            </a:prstGeom>
            <a:gradFill rotWithShape="1">
              <a:gsLst>
                <a:gs pos="0">
                  <a:schemeClr val="bg1">
                    <a:gamma/>
                    <a:shade val="46275"/>
                    <a:invGamma/>
                  </a:schemeClr>
                </a:gs>
                <a:gs pos="50000">
                  <a:schemeClr val="bg1"/>
                </a:gs>
                <a:gs pos="100000">
                  <a:schemeClr val="bg1">
                    <a:gamma/>
                    <a:shade val="46275"/>
                    <a:invGamma/>
                  </a:schemeClr>
                </a:gs>
              </a:gsLst>
              <a:lin ang="0" scaled="1"/>
            </a:gradFill>
            <a:ln w="9525">
              <a:solidFill>
                <a:schemeClr val="bg2"/>
              </a:solidFill>
              <a:round/>
              <a:headEnd/>
              <a:tailEnd/>
            </a:ln>
            <a:effectLst/>
          </p:spPr>
          <p:txBody>
            <a:bodyPr wrap="none" anchor="ctr"/>
            <a:lstStyle/>
            <a:p>
              <a:pPr>
                <a:defRPr/>
              </a:pPr>
              <a:endParaRPr lang="en-US"/>
            </a:p>
          </p:txBody>
        </p:sp>
      </p:grpSp>
      <p:sp>
        <p:nvSpPr>
          <p:cNvPr id="19" name="AutoShape 18">
            <a:extLst>
              <a:ext uri="{FF2B5EF4-FFF2-40B4-BE49-F238E27FC236}">
                <a16:creationId xmlns:a16="http://schemas.microsoft.com/office/drawing/2014/main" id="{65731D4F-E48A-4C6E-8FE2-9D4134235C36}"/>
              </a:ext>
            </a:extLst>
          </p:cNvPr>
          <p:cNvSpPr>
            <a:spLocks noChangeArrowheads="1"/>
          </p:cNvSpPr>
          <p:nvPr/>
        </p:nvSpPr>
        <p:spPr bwMode="auto">
          <a:xfrm rot="9996932" flipH="1">
            <a:off x="4124023" y="2729236"/>
            <a:ext cx="678656" cy="80962"/>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0" name="AutoShape 19">
            <a:extLst>
              <a:ext uri="{FF2B5EF4-FFF2-40B4-BE49-F238E27FC236}">
                <a16:creationId xmlns:a16="http://schemas.microsoft.com/office/drawing/2014/main" id="{83A1735C-4A1F-4676-9003-6A505911350B}"/>
              </a:ext>
            </a:extLst>
          </p:cNvPr>
          <p:cNvSpPr>
            <a:spLocks noChangeArrowheads="1"/>
          </p:cNvSpPr>
          <p:nvPr/>
        </p:nvSpPr>
        <p:spPr bwMode="auto">
          <a:xfrm rot="9996932" flipH="1">
            <a:off x="4718145" y="2559375"/>
            <a:ext cx="665560" cy="74613"/>
          </a:xfrm>
          <a:prstGeom prst="cube">
            <a:avLst>
              <a:gd name="adj" fmla="val 25000"/>
            </a:avLst>
          </a:prstGeom>
          <a:solidFill>
            <a:schemeClr val="accent1"/>
          </a:solidFill>
          <a:ln w="9525">
            <a:solidFill>
              <a:schemeClr val="bg2"/>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1" name="AutoShape 20">
            <a:extLst>
              <a:ext uri="{FF2B5EF4-FFF2-40B4-BE49-F238E27FC236}">
                <a16:creationId xmlns:a16="http://schemas.microsoft.com/office/drawing/2014/main" id="{77E1B0B9-57ED-47F5-8BCA-9F5650C8F65E}"/>
              </a:ext>
            </a:extLst>
          </p:cNvPr>
          <p:cNvSpPr>
            <a:spLocks noChangeArrowheads="1"/>
          </p:cNvSpPr>
          <p:nvPr/>
        </p:nvSpPr>
        <p:spPr bwMode="auto">
          <a:xfrm flipH="1">
            <a:off x="2948877" y="2610175"/>
            <a:ext cx="58341" cy="2822575"/>
          </a:xfrm>
          <a:prstGeom prst="can">
            <a:avLst>
              <a:gd name="adj" fmla="val 77779"/>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4" name="Group 22">
            <a:extLst>
              <a:ext uri="{FF2B5EF4-FFF2-40B4-BE49-F238E27FC236}">
                <a16:creationId xmlns:a16="http://schemas.microsoft.com/office/drawing/2014/main" id="{8F017787-7A98-4A02-A75B-D75CEC37A823}"/>
              </a:ext>
            </a:extLst>
          </p:cNvPr>
          <p:cNvGrpSpPr>
            <a:grpSpLocks/>
          </p:cNvGrpSpPr>
          <p:nvPr/>
        </p:nvGrpSpPr>
        <p:grpSpPr bwMode="auto">
          <a:xfrm>
            <a:off x="2891726" y="2533973"/>
            <a:ext cx="195263" cy="228600"/>
            <a:chOff x="760" y="432"/>
            <a:chExt cx="164" cy="144"/>
          </a:xfrm>
        </p:grpSpPr>
        <p:sp>
          <p:nvSpPr>
            <p:cNvPr id="23" name="AutoShape 23">
              <a:extLst>
                <a:ext uri="{FF2B5EF4-FFF2-40B4-BE49-F238E27FC236}">
                  <a16:creationId xmlns:a16="http://schemas.microsoft.com/office/drawing/2014/main" id="{ABA934E5-F880-499C-B47B-EF6B0D67AAB2}"/>
                </a:ext>
              </a:extLst>
            </p:cNvPr>
            <p:cNvSpPr>
              <a:spLocks noChangeArrowheads="1"/>
            </p:cNvSpPr>
            <p:nvPr/>
          </p:nvSpPr>
          <p:spPr bwMode="auto">
            <a:xfrm>
              <a:off x="760" y="432"/>
              <a:ext cx="164" cy="144"/>
            </a:xfrm>
            <a:prstGeom prst="cube">
              <a:avLst>
                <a:gd name="adj" fmla="val 25000"/>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4" name="Oval 24">
              <a:extLst>
                <a:ext uri="{FF2B5EF4-FFF2-40B4-BE49-F238E27FC236}">
                  <a16:creationId xmlns:a16="http://schemas.microsoft.com/office/drawing/2014/main" id="{19DF0B43-885C-4B30-AD93-78E9F7747C4E}"/>
                </a:ext>
              </a:extLst>
            </p:cNvPr>
            <p:cNvSpPr>
              <a:spLocks noChangeArrowheads="1"/>
            </p:cNvSpPr>
            <p:nvPr/>
          </p:nvSpPr>
          <p:spPr bwMode="auto">
            <a:xfrm>
              <a:off x="804" y="492"/>
              <a:ext cx="48" cy="48"/>
            </a:xfrm>
            <a:prstGeom prst="ellipse">
              <a:avLst/>
            </a:prstGeom>
            <a:solidFill>
              <a:srgbClr val="006600"/>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25" name="AutoShape 25">
            <a:extLst>
              <a:ext uri="{FF2B5EF4-FFF2-40B4-BE49-F238E27FC236}">
                <a16:creationId xmlns:a16="http://schemas.microsoft.com/office/drawing/2014/main" id="{7D187612-06FE-43F7-A64A-7B1A3BD73B96}"/>
              </a:ext>
            </a:extLst>
          </p:cNvPr>
          <p:cNvSpPr>
            <a:spLocks noChangeArrowheads="1"/>
          </p:cNvSpPr>
          <p:nvPr/>
        </p:nvSpPr>
        <p:spPr bwMode="auto">
          <a:xfrm rot="16200000" flipH="1">
            <a:off x="3872007" y="1831506"/>
            <a:ext cx="68262" cy="1685925"/>
          </a:xfrm>
          <a:prstGeom prst="can">
            <a:avLst>
              <a:gd name="adj" fmla="val 5884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6" name="AutoShape 26">
            <a:extLst>
              <a:ext uri="{FF2B5EF4-FFF2-40B4-BE49-F238E27FC236}">
                <a16:creationId xmlns:a16="http://schemas.microsoft.com/office/drawing/2014/main" id="{744CFA3C-D202-416A-89DE-924FD74852DB}"/>
              </a:ext>
            </a:extLst>
          </p:cNvPr>
          <p:cNvSpPr>
            <a:spLocks noChangeArrowheads="1"/>
          </p:cNvSpPr>
          <p:nvPr/>
        </p:nvSpPr>
        <p:spPr bwMode="auto">
          <a:xfrm rot="7331251" flipH="1">
            <a:off x="4602060" y="2496867"/>
            <a:ext cx="357187" cy="244079"/>
          </a:xfrm>
          <a:prstGeom prst="cube">
            <a:avLst>
              <a:gd name="adj" fmla="val 58324"/>
            </a:avLst>
          </a:prstGeom>
          <a:solidFill>
            <a:srgbClr val="9D9D9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7" name="AutoShape 27">
            <a:extLst>
              <a:ext uri="{FF2B5EF4-FFF2-40B4-BE49-F238E27FC236}">
                <a16:creationId xmlns:a16="http://schemas.microsoft.com/office/drawing/2014/main" id="{251A8C5D-1C66-47A4-A0AB-1398D6B053D3}"/>
              </a:ext>
            </a:extLst>
          </p:cNvPr>
          <p:cNvSpPr>
            <a:spLocks noChangeArrowheads="1"/>
          </p:cNvSpPr>
          <p:nvPr/>
        </p:nvSpPr>
        <p:spPr bwMode="auto">
          <a:xfrm rot="16200000" flipH="1">
            <a:off x="2674834" y="2484959"/>
            <a:ext cx="68262" cy="410766"/>
          </a:xfrm>
          <a:prstGeom prst="can">
            <a:avLst>
              <a:gd name="adj" fmla="val 14338"/>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8" name="AutoShape 28">
            <a:extLst>
              <a:ext uri="{FF2B5EF4-FFF2-40B4-BE49-F238E27FC236}">
                <a16:creationId xmlns:a16="http://schemas.microsoft.com/office/drawing/2014/main" id="{3E0B6A01-4A09-48BF-80C1-02B0943F62EE}"/>
              </a:ext>
            </a:extLst>
          </p:cNvPr>
          <p:cNvSpPr>
            <a:spLocks noChangeArrowheads="1"/>
          </p:cNvSpPr>
          <p:nvPr/>
        </p:nvSpPr>
        <p:spPr bwMode="auto">
          <a:xfrm flipH="1">
            <a:off x="2948877" y="2076775"/>
            <a:ext cx="58341" cy="492125"/>
          </a:xfrm>
          <a:prstGeom prst="can">
            <a:avLst>
              <a:gd name="adj" fmla="val 13561"/>
            </a:avLst>
          </a:prstGeom>
          <a:gradFill rotWithShape="1">
            <a:gsLst>
              <a:gs pos="0">
                <a:srgbClr val="9D9D9D"/>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sp>
        <p:nvSpPr>
          <p:cNvPr id="29" name="AutoShape 29">
            <a:extLst>
              <a:ext uri="{FF2B5EF4-FFF2-40B4-BE49-F238E27FC236}">
                <a16:creationId xmlns:a16="http://schemas.microsoft.com/office/drawing/2014/main" id="{6C88AE6A-5FDD-42E5-8F21-47EC1C4488D9}"/>
              </a:ext>
            </a:extLst>
          </p:cNvPr>
          <p:cNvSpPr>
            <a:spLocks noChangeArrowheads="1"/>
          </p:cNvSpPr>
          <p:nvPr/>
        </p:nvSpPr>
        <p:spPr bwMode="auto">
          <a:xfrm rot="20685281" flipH="1" flipV="1">
            <a:off x="4009723" y="2346648"/>
            <a:ext cx="1600200" cy="609600"/>
          </a:xfrm>
          <a:prstGeom prst="parallelogram">
            <a:avLst>
              <a:gd name="adj" fmla="val 140729"/>
            </a:avLst>
          </a:prstGeom>
          <a:gradFill rotWithShape="1">
            <a:gsLst>
              <a:gs pos="0">
                <a:srgbClr val="FFFFFF"/>
              </a:gs>
              <a:gs pos="100000">
                <a:srgbClr val="996633">
                  <a:alpha val="62000"/>
                </a:srgbClr>
              </a:gs>
            </a:gsLst>
            <a:lin ang="5400000" scaled="1"/>
          </a:gra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5" name="Group 31">
            <a:extLst>
              <a:ext uri="{FF2B5EF4-FFF2-40B4-BE49-F238E27FC236}">
                <a16:creationId xmlns:a16="http://schemas.microsoft.com/office/drawing/2014/main" id="{A9B58853-7F31-4A74-BFD9-98B4730D506E}"/>
              </a:ext>
            </a:extLst>
          </p:cNvPr>
          <p:cNvGrpSpPr>
            <a:grpSpLocks/>
          </p:cNvGrpSpPr>
          <p:nvPr/>
        </p:nvGrpSpPr>
        <p:grpSpPr bwMode="auto">
          <a:xfrm>
            <a:off x="-3604325" y="2610173"/>
            <a:ext cx="1885950" cy="1695450"/>
            <a:chOff x="-96" y="4608"/>
            <a:chExt cx="1584" cy="1068"/>
          </a:xfrm>
        </p:grpSpPr>
        <p:sp>
          <p:nvSpPr>
            <p:cNvPr id="31" name="AutoShape 32">
              <a:extLst>
                <a:ext uri="{FF2B5EF4-FFF2-40B4-BE49-F238E27FC236}">
                  <a16:creationId xmlns:a16="http://schemas.microsoft.com/office/drawing/2014/main" id="{8177E6CB-420F-4BD6-ABCF-1A0EDC619019}"/>
                </a:ext>
              </a:extLst>
            </p:cNvPr>
            <p:cNvSpPr>
              <a:spLocks noChangeArrowheads="1"/>
            </p:cNvSpPr>
            <p:nvPr/>
          </p:nvSpPr>
          <p:spPr bwMode="auto">
            <a:xfrm rot="-914719" flipH="1" flipV="1">
              <a:off x="144" y="4608"/>
              <a:ext cx="1344" cy="384"/>
            </a:xfrm>
            <a:prstGeom prst="parallelogram">
              <a:avLst>
                <a:gd name="adj" fmla="val 140729"/>
              </a:avLst>
            </a:prstGeom>
            <a:solidFill>
              <a:srgbClr val="DDDDDD">
                <a:alpha val="61960"/>
              </a:srgbClr>
            </a:solid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nvGrpSpPr>
            <p:cNvPr id="6" name="Group 33">
              <a:extLst>
                <a:ext uri="{FF2B5EF4-FFF2-40B4-BE49-F238E27FC236}">
                  <a16:creationId xmlns:a16="http://schemas.microsoft.com/office/drawing/2014/main" id="{135B9FE9-BC74-4F6B-ABF4-17082E5EE75C}"/>
                </a:ext>
              </a:extLst>
            </p:cNvPr>
            <p:cNvGrpSpPr>
              <a:grpSpLocks/>
            </p:cNvGrpSpPr>
            <p:nvPr/>
          </p:nvGrpSpPr>
          <p:grpSpPr bwMode="auto">
            <a:xfrm rot="-3261460">
              <a:off x="-329" y="5156"/>
              <a:ext cx="753" cy="288"/>
              <a:chOff x="957" y="1034"/>
              <a:chExt cx="837" cy="409"/>
            </a:xfrm>
          </p:grpSpPr>
          <p:sp>
            <p:nvSpPr>
              <p:cNvPr id="33" name="Freeform 34">
                <a:extLst>
                  <a:ext uri="{FF2B5EF4-FFF2-40B4-BE49-F238E27FC236}">
                    <a16:creationId xmlns:a16="http://schemas.microsoft.com/office/drawing/2014/main" id="{B3E588BB-EABE-4B82-A387-1EDE00B0C5D3}"/>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34" name="Freeform 35">
                <a:extLst>
                  <a:ext uri="{FF2B5EF4-FFF2-40B4-BE49-F238E27FC236}">
                    <a16:creationId xmlns:a16="http://schemas.microsoft.com/office/drawing/2014/main" id="{5DE93730-D92F-40A8-9F0A-FEF031E7B303}"/>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36">
                <a:extLst>
                  <a:ext uri="{FF2B5EF4-FFF2-40B4-BE49-F238E27FC236}">
                    <a16:creationId xmlns:a16="http://schemas.microsoft.com/office/drawing/2014/main" id="{E6AB8BF8-BAAA-4937-913E-142AB8E3C915}"/>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7">
                <a:extLst>
                  <a:ext uri="{FF2B5EF4-FFF2-40B4-BE49-F238E27FC236}">
                    <a16:creationId xmlns:a16="http://schemas.microsoft.com/office/drawing/2014/main" id="{39E6ABA6-F923-44D5-A2E4-061EDFC6657E}"/>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Freeform 38">
                <a:extLst>
                  <a:ext uri="{FF2B5EF4-FFF2-40B4-BE49-F238E27FC236}">
                    <a16:creationId xmlns:a16="http://schemas.microsoft.com/office/drawing/2014/main" id="{DF589CFA-6BAB-405F-9E25-D5DEE68FFBFA}"/>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 name="Group 39">
                <a:extLst>
                  <a:ext uri="{FF2B5EF4-FFF2-40B4-BE49-F238E27FC236}">
                    <a16:creationId xmlns:a16="http://schemas.microsoft.com/office/drawing/2014/main" id="{6A6A48D6-D3F8-4B8E-8038-FF5A120EAF37}"/>
                  </a:ext>
                </a:extLst>
              </p:cNvPr>
              <p:cNvGrpSpPr>
                <a:grpSpLocks/>
              </p:cNvGrpSpPr>
              <p:nvPr/>
            </p:nvGrpSpPr>
            <p:grpSpPr bwMode="auto">
              <a:xfrm rot="11405476" flipH="1">
                <a:off x="957" y="1115"/>
                <a:ext cx="261" cy="307"/>
                <a:chOff x="2457" y="2549"/>
                <a:chExt cx="557" cy="547"/>
              </a:xfrm>
            </p:grpSpPr>
            <p:sp>
              <p:nvSpPr>
                <p:cNvPr id="41" name="Freeform 40">
                  <a:extLst>
                    <a:ext uri="{FF2B5EF4-FFF2-40B4-BE49-F238E27FC236}">
                      <a16:creationId xmlns:a16="http://schemas.microsoft.com/office/drawing/2014/main" id="{4060834B-F534-4E52-AD26-A855600F3550}"/>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42" name="Oval 41">
                  <a:extLst>
                    <a:ext uri="{FF2B5EF4-FFF2-40B4-BE49-F238E27FC236}">
                      <a16:creationId xmlns:a16="http://schemas.microsoft.com/office/drawing/2014/main" id="{1001AA3D-843F-4F10-9F58-0AC0D45A4F42}"/>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39" name="Freeform 42">
                <a:extLst>
                  <a:ext uri="{FF2B5EF4-FFF2-40B4-BE49-F238E27FC236}">
                    <a16:creationId xmlns:a16="http://schemas.microsoft.com/office/drawing/2014/main" id="{6F8D03E6-1DA6-4AFC-8C94-2EFDBF02B46A}"/>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43">
                <a:extLst>
                  <a:ext uri="{FF2B5EF4-FFF2-40B4-BE49-F238E27FC236}">
                    <a16:creationId xmlns:a16="http://schemas.microsoft.com/office/drawing/2014/main" id="{ADDACCAC-F90C-4472-B2F8-3BBD8629B948}"/>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3" name="Group 44">
            <a:extLst>
              <a:ext uri="{FF2B5EF4-FFF2-40B4-BE49-F238E27FC236}">
                <a16:creationId xmlns:a16="http://schemas.microsoft.com/office/drawing/2014/main" id="{32325816-E924-45F8-996B-CC7C7843311F}"/>
              </a:ext>
            </a:extLst>
          </p:cNvPr>
          <p:cNvGrpSpPr>
            <a:grpSpLocks/>
          </p:cNvGrpSpPr>
          <p:nvPr/>
        </p:nvGrpSpPr>
        <p:grpSpPr bwMode="auto">
          <a:xfrm>
            <a:off x="-2437512" y="2838773"/>
            <a:ext cx="1828800" cy="1652588"/>
            <a:chOff x="1008" y="4668"/>
            <a:chExt cx="1536" cy="1041"/>
          </a:xfrm>
        </p:grpSpPr>
        <p:grpSp>
          <p:nvGrpSpPr>
            <p:cNvPr id="22" name="Group 45">
              <a:extLst>
                <a:ext uri="{FF2B5EF4-FFF2-40B4-BE49-F238E27FC236}">
                  <a16:creationId xmlns:a16="http://schemas.microsoft.com/office/drawing/2014/main" id="{B6457164-C86A-41BC-A093-8EC0FB2D725D}"/>
                </a:ext>
              </a:extLst>
            </p:cNvPr>
            <p:cNvGrpSpPr>
              <a:grpSpLocks/>
            </p:cNvGrpSpPr>
            <p:nvPr/>
          </p:nvGrpSpPr>
          <p:grpSpPr bwMode="auto">
            <a:xfrm rot="-3261460">
              <a:off x="775" y="5189"/>
              <a:ext cx="753" cy="288"/>
              <a:chOff x="957" y="1034"/>
              <a:chExt cx="837" cy="409"/>
            </a:xfrm>
          </p:grpSpPr>
          <p:sp>
            <p:nvSpPr>
              <p:cNvPr id="46" name="Freeform 46">
                <a:extLst>
                  <a:ext uri="{FF2B5EF4-FFF2-40B4-BE49-F238E27FC236}">
                    <a16:creationId xmlns:a16="http://schemas.microsoft.com/office/drawing/2014/main" id="{C52B6309-AD47-429D-BEDA-A075FE965F02}"/>
                  </a:ext>
                </a:extLst>
              </p:cNvPr>
              <p:cNvSpPr>
                <a:spLocks/>
              </p:cNvSpPr>
              <p:nvPr/>
            </p:nvSpPr>
            <p:spPr bwMode="auto">
              <a:xfrm>
                <a:off x="1100" y="1034"/>
                <a:ext cx="694" cy="409"/>
              </a:xfrm>
              <a:custGeom>
                <a:avLst/>
                <a:gdLst>
                  <a:gd name="T0" fmla="*/ 395 w 694"/>
                  <a:gd name="T1" fmla="*/ 307 h 409"/>
                  <a:gd name="T2" fmla="*/ 435 w 694"/>
                  <a:gd name="T3" fmla="*/ 326 h 409"/>
                  <a:gd name="T4" fmla="*/ 480 w 694"/>
                  <a:gd name="T5" fmla="*/ 336 h 409"/>
                  <a:gd name="T6" fmla="*/ 543 w 694"/>
                  <a:gd name="T7" fmla="*/ 338 h 409"/>
                  <a:gd name="T8" fmla="*/ 570 w 694"/>
                  <a:gd name="T9" fmla="*/ 365 h 409"/>
                  <a:gd name="T10" fmla="*/ 530 w 694"/>
                  <a:gd name="T11" fmla="*/ 383 h 409"/>
                  <a:gd name="T12" fmla="*/ 464 w 694"/>
                  <a:gd name="T13" fmla="*/ 409 h 409"/>
                  <a:gd name="T14" fmla="*/ 398 w 694"/>
                  <a:gd name="T15" fmla="*/ 405 h 409"/>
                  <a:gd name="T16" fmla="*/ 303 w 694"/>
                  <a:gd name="T17" fmla="*/ 395 h 409"/>
                  <a:gd name="T18" fmla="*/ 246 w 694"/>
                  <a:gd name="T19" fmla="*/ 374 h 409"/>
                  <a:gd name="T20" fmla="*/ 211 w 694"/>
                  <a:gd name="T21" fmla="*/ 364 h 409"/>
                  <a:gd name="T22" fmla="*/ 174 w 694"/>
                  <a:gd name="T23" fmla="*/ 352 h 409"/>
                  <a:gd name="T24" fmla="*/ 141 w 694"/>
                  <a:gd name="T25" fmla="*/ 345 h 409"/>
                  <a:gd name="T26" fmla="*/ 91 w 694"/>
                  <a:gd name="T27" fmla="*/ 344 h 409"/>
                  <a:gd name="T28" fmla="*/ 51 w 694"/>
                  <a:gd name="T29" fmla="*/ 351 h 409"/>
                  <a:gd name="T30" fmla="*/ 11 w 694"/>
                  <a:gd name="T31" fmla="*/ 345 h 409"/>
                  <a:gd name="T32" fmla="*/ 8 w 694"/>
                  <a:gd name="T33" fmla="*/ 328 h 409"/>
                  <a:gd name="T34" fmla="*/ 27 w 694"/>
                  <a:gd name="T35" fmla="*/ 285 h 409"/>
                  <a:gd name="T36" fmla="*/ 27 w 694"/>
                  <a:gd name="T37" fmla="*/ 223 h 409"/>
                  <a:gd name="T38" fmla="*/ 33 w 694"/>
                  <a:gd name="T39" fmla="*/ 157 h 409"/>
                  <a:gd name="T40" fmla="*/ 41 w 694"/>
                  <a:gd name="T41" fmla="*/ 122 h 409"/>
                  <a:gd name="T42" fmla="*/ 75 w 694"/>
                  <a:gd name="T43" fmla="*/ 117 h 409"/>
                  <a:gd name="T44" fmla="*/ 111 w 694"/>
                  <a:gd name="T45" fmla="*/ 125 h 409"/>
                  <a:gd name="T46" fmla="*/ 137 w 694"/>
                  <a:gd name="T47" fmla="*/ 125 h 409"/>
                  <a:gd name="T48" fmla="*/ 235 w 694"/>
                  <a:gd name="T49" fmla="*/ 74 h 409"/>
                  <a:gd name="T50" fmla="*/ 312 w 694"/>
                  <a:gd name="T51" fmla="*/ 38 h 409"/>
                  <a:gd name="T52" fmla="*/ 359 w 694"/>
                  <a:gd name="T53" fmla="*/ 25 h 409"/>
                  <a:gd name="T54" fmla="*/ 400 w 694"/>
                  <a:gd name="T55" fmla="*/ 3 h 409"/>
                  <a:gd name="T56" fmla="*/ 430 w 694"/>
                  <a:gd name="T57" fmla="*/ 3 h 409"/>
                  <a:gd name="T58" fmla="*/ 472 w 694"/>
                  <a:gd name="T59" fmla="*/ 19 h 409"/>
                  <a:gd name="T60" fmla="*/ 530 w 694"/>
                  <a:gd name="T61" fmla="*/ 50 h 409"/>
                  <a:gd name="T62" fmla="*/ 575 w 694"/>
                  <a:gd name="T63" fmla="*/ 76 h 409"/>
                  <a:gd name="T64" fmla="*/ 607 w 694"/>
                  <a:gd name="T65" fmla="*/ 88 h 409"/>
                  <a:gd name="T66" fmla="*/ 636 w 694"/>
                  <a:gd name="T67" fmla="*/ 128 h 409"/>
                  <a:gd name="T68" fmla="*/ 655 w 694"/>
                  <a:gd name="T69" fmla="*/ 155 h 409"/>
                  <a:gd name="T70" fmla="*/ 671 w 694"/>
                  <a:gd name="T71" fmla="*/ 185 h 409"/>
                  <a:gd name="T72" fmla="*/ 692 w 694"/>
                  <a:gd name="T73" fmla="*/ 247 h 409"/>
                  <a:gd name="T74" fmla="*/ 694 w 694"/>
                  <a:gd name="T75" fmla="*/ 299 h 409"/>
                  <a:gd name="T76" fmla="*/ 687 w 694"/>
                  <a:gd name="T77" fmla="*/ 328 h 409"/>
                  <a:gd name="T78" fmla="*/ 655 w 694"/>
                  <a:gd name="T79" fmla="*/ 320 h 409"/>
                  <a:gd name="T80" fmla="*/ 641 w 694"/>
                  <a:gd name="T81" fmla="*/ 293 h 409"/>
                  <a:gd name="T82" fmla="*/ 636 w 694"/>
                  <a:gd name="T83" fmla="*/ 256 h 409"/>
                  <a:gd name="T84" fmla="*/ 590 w 694"/>
                  <a:gd name="T85" fmla="*/ 207 h 409"/>
                  <a:gd name="T86" fmla="*/ 570 w 694"/>
                  <a:gd name="T87" fmla="*/ 179 h 409"/>
                  <a:gd name="T88" fmla="*/ 536 w 694"/>
                  <a:gd name="T89" fmla="*/ 176 h 409"/>
                  <a:gd name="T90" fmla="*/ 501 w 694"/>
                  <a:gd name="T91" fmla="*/ 169 h 409"/>
                  <a:gd name="T92" fmla="*/ 470 w 694"/>
                  <a:gd name="T93" fmla="*/ 175 h 409"/>
                  <a:gd name="T94" fmla="*/ 434 w 694"/>
                  <a:gd name="T95" fmla="*/ 201 h 409"/>
                  <a:gd name="T96" fmla="*/ 397 w 694"/>
                  <a:gd name="T97" fmla="*/ 236 h 409"/>
                  <a:gd name="T98" fmla="*/ 385 w 694"/>
                  <a:gd name="T99" fmla="*/ 287 h 4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94"/>
                  <a:gd name="T151" fmla="*/ 0 h 409"/>
                  <a:gd name="T152" fmla="*/ 694 w 694"/>
                  <a:gd name="T153" fmla="*/ 409 h 4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94" h="409">
                    <a:moveTo>
                      <a:pt x="385" y="287"/>
                    </a:moveTo>
                    <a:lnTo>
                      <a:pt x="395" y="307"/>
                    </a:lnTo>
                    <a:lnTo>
                      <a:pt x="409" y="317"/>
                    </a:lnTo>
                    <a:lnTo>
                      <a:pt x="435" y="326"/>
                    </a:lnTo>
                    <a:lnTo>
                      <a:pt x="457" y="339"/>
                    </a:lnTo>
                    <a:lnTo>
                      <a:pt x="480" y="336"/>
                    </a:lnTo>
                    <a:lnTo>
                      <a:pt x="516" y="331"/>
                    </a:lnTo>
                    <a:lnTo>
                      <a:pt x="543" y="338"/>
                    </a:lnTo>
                    <a:lnTo>
                      <a:pt x="563" y="351"/>
                    </a:lnTo>
                    <a:lnTo>
                      <a:pt x="570" y="365"/>
                    </a:lnTo>
                    <a:lnTo>
                      <a:pt x="553" y="374"/>
                    </a:lnTo>
                    <a:lnTo>
                      <a:pt x="530" y="383"/>
                    </a:lnTo>
                    <a:lnTo>
                      <a:pt x="493" y="396"/>
                    </a:lnTo>
                    <a:lnTo>
                      <a:pt x="464" y="409"/>
                    </a:lnTo>
                    <a:lnTo>
                      <a:pt x="428" y="406"/>
                    </a:lnTo>
                    <a:lnTo>
                      <a:pt x="398" y="405"/>
                    </a:lnTo>
                    <a:lnTo>
                      <a:pt x="375" y="403"/>
                    </a:lnTo>
                    <a:lnTo>
                      <a:pt x="303" y="395"/>
                    </a:lnTo>
                    <a:lnTo>
                      <a:pt x="276" y="383"/>
                    </a:lnTo>
                    <a:lnTo>
                      <a:pt x="246" y="374"/>
                    </a:lnTo>
                    <a:lnTo>
                      <a:pt x="231" y="368"/>
                    </a:lnTo>
                    <a:lnTo>
                      <a:pt x="211" y="364"/>
                    </a:lnTo>
                    <a:lnTo>
                      <a:pt x="190" y="356"/>
                    </a:lnTo>
                    <a:lnTo>
                      <a:pt x="174" y="352"/>
                    </a:lnTo>
                    <a:lnTo>
                      <a:pt x="157" y="346"/>
                    </a:lnTo>
                    <a:lnTo>
                      <a:pt x="141" y="345"/>
                    </a:lnTo>
                    <a:lnTo>
                      <a:pt x="120" y="342"/>
                    </a:lnTo>
                    <a:lnTo>
                      <a:pt x="91" y="344"/>
                    </a:lnTo>
                    <a:lnTo>
                      <a:pt x="70" y="348"/>
                    </a:lnTo>
                    <a:lnTo>
                      <a:pt x="51" y="351"/>
                    </a:lnTo>
                    <a:lnTo>
                      <a:pt x="32" y="349"/>
                    </a:lnTo>
                    <a:lnTo>
                      <a:pt x="11" y="345"/>
                    </a:lnTo>
                    <a:lnTo>
                      <a:pt x="0" y="343"/>
                    </a:lnTo>
                    <a:lnTo>
                      <a:pt x="8" y="328"/>
                    </a:lnTo>
                    <a:lnTo>
                      <a:pt x="16" y="313"/>
                    </a:lnTo>
                    <a:lnTo>
                      <a:pt x="27" y="285"/>
                    </a:lnTo>
                    <a:lnTo>
                      <a:pt x="26" y="244"/>
                    </a:lnTo>
                    <a:lnTo>
                      <a:pt x="27" y="223"/>
                    </a:lnTo>
                    <a:lnTo>
                      <a:pt x="31" y="181"/>
                    </a:lnTo>
                    <a:lnTo>
                      <a:pt x="33" y="157"/>
                    </a:lnTo>
                    <a:lnTo>
                      <a:pt x="35" y="134"/>
                    </a:lnTo>
                    <a:lnTo>
                      <a:pt x="41" y="122"/>
                    </a:lnTo>
                    <a:lnTo>
                      <a:pt x="31" y="109"/>
                    </a:lnTo>
                    <a:lnTo>
                      <a:pt x="75" y="117"/>
                    </a:lnTo>
                    <a:lnTo>
                      <a:pt x="91" y="118"/>
                    </a:lnTo>
                    <a:lnTo>
                      <a:pt x="111" y="125"/>
                    </a:lnTo>
                    <a:lnTo>
                      <a:pt x="125" y="126"/>
                    </a:lnTo>
                    <a:lnTo>
                      <a:pt x="137" y="125"/>
                    </a:lnTo>
                    <a:lnTo>
                      <a:pt x="161" y="113"/>
                    </a:lnTo>
                    <a:lnTo>
                      <a:pt x="235" y="74"/>
                    </a:lnTo>
                    <a:lnTo>
                      <a:pt x="275" y="54"/>
                    </a:lnTo>
                    <a:lnTo>
                      <a:pt x="312" y="38"/>
                    </a:lnTo>
                    <a:lnTo>
                      <a:pt x="334" y="33"/>
                    </a:lnTo>
                    <a:lnTo>
                      <a:pt x="359" y="25"/>
                    </a:lnTo>
                    <a:lnTo>
                      <a:pt x="379" y="15"/>
                    </a:lnTo>
                    <a:lnTo>
                      <a:pt x="400" y="3"/>
                    </a:lnTo>
                    <a:lnTo>
                      <a:pt x="416" y="0"/>
                    </a:lnTo>
                    <a:lnTo>
                      <a:pt x="430" y="3"/>
                    </a:lnTo>
                    <a:lnTo>
                      <a:pt x="452" y="14"/>
                    </a:lnTo>
                    <a:lnTo>
                      <a:pt x="472" y="19"/>
                    </a:lnTo>
                    <a:lnTo>
                      <a:pt x="490" y="25"/>
                    </a:lnTo>
                    <a:lnTo>
                      <a:pt x="530" y="50"/>
                    </a:lnTo>
                    <a:lnTo>
                      <a:pt x="551" y="59"/>
                    </a:lnTo>
                    <a:lnTo>
                      <a:pt x="575" y="76"/>
                    </a:lnTo>
                    <a:lnTo>
                      <a:pt x="595" y="83"/>
                    </a:lnTo>
                    <a:lnTo>
                      <a:pt x="607" y="88"/>
                    </a:lnTo>
                    <a:lnTo>
                      <a:pt x="622" y="109"/>
                    </a:lnTo>
                    <a:lnTo>
                      <a:pt x="636" y="128"/>
                    </a:lnTo>
                    <a:lnTo>
                      <a:pt x="649" y="144"/>
                    </a:lnTo>
                    <a:lnTo>
                      <a:pt x="655" y="155"/>
                    </a:lnTo>
                    <a:lnTo>
                      <a:pt x="664" y="170"/>
                    </a:lnTo>
                    <a:lnTo>
                      <a:pt x="671" y="185"/>
                    </a:lnTo>
                    <a:lnTo>
                      <a:pt x="689" y="220"/>
                    </a:lnTo>
                    <a:lnTo>
                      <a:pt x="692" y="247"/>
                    </a:lnTo>
                    <a:lnTo>
                      <a:pt x="692" y="276"/>
                    </a:lnTo>
                    <a:lnTo>
                      <a:pt x="694" y="299"/>
                    </a:lnTo>
                    <a:lnTo>
                      <a:pt x="692" y="317"/>
                    </a:lnTo>
                    <a:lnTo>
                      <a:pt x="687" y="328"/>
                    </a:lnTo>
                    <a:lnTo>
                      <a:pt x="675" y="331"/>
                    </a:lnTo>
                    <a:lnTo>
                      <a:pt x="655" y="320"/>
                    </a:lnTo>
                    <a:lnTo>
                      <a:pt x="645" y="306"/>
                    </a:lnTo>
                    <a:lnTo>
                      <a:pt x="641" y="293"/>
                    </a:lnTo>
                    <a:lnTo>
                      <a:pt x="636" y="275"/>
                    </a:lnTo>
                    <a:lnTo>
                      <a:pt x="636" y="256"/>
                    </a:lnTo>
                    <a:lnTo>
                      <a:pt x="612" y="231"/>
                    </a:lnTo>
                    <a:lnTo>
                      <a:pt x="590" y="207"/>
                    </a:lnTo>
                    <a:lnTo>
                      <a:pt x="580" y="190"/>
                    </a:lnTo>
                    <a:lnTo>
                      <a:pt x="570" y="179"/>
                    </a:lnTo>
                    <a:lnTo>
                      <a:pt x="553" y="180"/>
                    </a:lnTo>
                    <a:lnTo>
                      <a:pt x="536" y="176"/>
                    </a:lnTo>
                    <a:lnTo>
                      <a:pt x="515" y="175"/>
                    </a:lnTo>
                    <a:lnTo>
                      <a:pt x="501" y="169"/>
                    </a:lnTo>
                    <a:lnTo>
                      <a:pt x="482" y="171"/>
                    </a:lnTo>
                    <a:lnTo>
                      <a:pt x="470" y="175"/>
                    </a:lnTo>
                    <a:lnTo>
                      <a:pt x="453" y="188"/>
                    </a:lnTo>
                    <a:lnTo>
                      <a:pt x="434" y="201"/>
                    </a:lnTo>
                    <a:lnTo>
                      <a:pt x="412" y="215"/>
                    </a:lnTo>
                    <a:lnTo>
                      <a:pt x="397" y="236"/>
                    </a:lnTo>
                    <a:lnTo>
                      <a:pt x="381" y="252"/>
                    </a:lnTo>
                    <a:lnTo>
                      <a:pt x="385" y="287"/>
                    </a:lnTo>
                    <a:close/>
                  </a:path>
                </a:pathLst>
              </a:custGeom>
              <a:solidFill>
                <a:srgbClr val="FFBFBF"/>
              </a:solidFill>
              <a:ln w="9525">
                <a:solidFill>
                  <a:srgbClr val="000000"/>
                </a:solidFill>
                <a:prstDash val="solid"/>
                <a:round/>
                <a:headEnd/>
                <a:tailEnd/>
              </a:ln>
            </p:spPr>
            <p:txBody>
              <a:bodyPr/>
              <a:lstStyle/>
              <a:p>
                <a:endParaRPr lang="en-US"/>
              </a:p>
            </p:txBody>
          </p:sp>
          <p:sp>
            <p:nvSpPr>
              <p:cNvPr id="47" name="Freeform 47">
                <a:extLst>
                  <a:ext uri="{FF2B5EF4-FFF2-40B4-BE49-F238E27FC236}">
                    <a16:creationId xmlns:a16="http://schemas.microsoft.com/office/drawing/2014/main" id="{179AFB1B-D3D6-4D2A-A78F-DD79EC46EB07}"/>
                  </a:ext>
                </a:extLst>
              </p:cNvPr>
              <p:cNvSpPr>
                <a:spLocks/>
              </p:cNvSpPr>
              <p:nvPr/>
            </p:nvSpPr>
            <p:spPr bwMode="auto">
              <a:xfrm rot="2180584" flipH="1">
                <a:off x="1590" y="1083"/>
                <a:ext cx="111" cy="53"/>
              </a:xfrm>
              <a:custGeom>
                <a:avLst/>
                <a:gdLst>
                  <a:gd name="T0" fmla="*/ 0 w 138"/>
                  <a:gd name="T1" fmla="*/ 0 h 66"/>
                  <a:gd name="T2" fmla="*/ 66 w 138"/>
                  <a:gd name="T3" fmla="*/ 27 h 66"/>
                  <a:gd name="T4" fmla="*/ 138 w 138"/>
                  <a:gd name="T5" fmla="*/ 66 h 66"/>
                  <a:gd name="T6" fmla="*/ 0 60000 65536"/>
                  <a:gd name="T7" fmla="*/ 0 60000 65536"/>
                  <a:gd name="T8" fmla="*/ 0 60000 65536"/>
                  <a:gd name="T9" fmla="*/ 0 w 138"/>
                  <a:gd name="T10" fmla="*/ 0 h 66"/>
                  <a:gd name="T11" fmla="*/ 138 w 138"/>
                  <a:gd name="T12" fmla="*/ 66 h 66"/>
                </a:gdLst>
                <a:ahLst/>
                <a:cxnLst>
                  <a:cxn ang="T6">
                    <a:pos x="T0" y="T1"/>
                  </a:cxn>
                  <a:cxn ang="T7">
                    <a:pos x="T2" y="T3"/>
                  </a:cxn>
                  <a:cxn ang="T8">
                    <a:pos x="T4" y="T5"/>
                  </a:cxn>
                </a:cxnLst>
                <a:rect l="T9" t="T10" r="T11" b="T12"/>
                <a:pathLst>
                  <a:path w="138" h="66">
                    <a:moveTo>
                      <a:pt x="0" y="0"/>
                    </a:moveTo>
                    <a:lnTo>
                      <a:pt x="66" y="27"/>
                    </a:lnTo>
                    <a:lnTo>
                      <a:pt x="13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48">
                <a:extLst>
                  <a:ext uri="{FF2B5EF4-FFF2-40B4-BE49-F238E27FC236}">
                    <a16:creationId xmlns:a16="http://schemas.microsoft.com/office/drawing/2014/main" id="{F417FDA2-FFD1-4889-833C-6FF8B607FAAB}"/>
                  </a:ext>
                </a:extLst>
              </p:cNvPr>
              <p:cNvSpPr>
                <a:spLocks/>
              </p:cNvSpPr>
              <p:nvPr/>
            </p:nvSpPr>
            <p:spPr bwMode="auto">
              <a:xfrm rot="3423405" flipH="1">
                <a:off x="1629" y="1374"/>
                <a:ext cx="16" cy="54"/>
              </a:xfrm>
              <a:custGeom>
                <a:avLst/>
                <a:gdLst>
                  <a:gd name="T0" fmla="*/ 23 w 70"/>
                  <a:gd name="T1" fmla="*/ 0 h 169"/>
                  <a:gd name="T2" fmla="*/ 53 w 70"/>
                  <a:gd name="T3" fmla="*/ 52 h 169"/>
                  <a:gd name="T4" fmla="*/ 69 w 70"/>
                  <a:gd name="T5" fmla="*/ 83 h 169"/>
                  <a:gd name="T6" fmla="*/ 70 w 70"/>
                  <a:gd name="T7" fmla="*/ 113 h 169"/>
                  <a:gd name="T8" fmla="*/ 58 w 70"/>
                  <a:gd name="T9" fmla="*/ 140 h 169"/>
                  <a:gd name="T10" fmla="*/ 27 w 70"/>
                  <a:gd name="T11" fmla="*/ 158 h 169"/>
                  <a:gd name="T12" fmla="*/ 0 w 70"/>
                  <a:gd name="T13" fmla="*/ 169 h 169"/>
                  <a:gd name="T14" fmla="*/ 0 60000 65536"/>
                  <a:gd name="T15" fmla="*/ 0 60000 65536"/>
                  <a:gd name="T16" fmla="*/ 0 60000 65536"/>
                  <a:gd name="T17" fmla="*/ 0 60000 65536"/>
                  <a:gd name="T18" fmla="*/ 0 60000 65536"/>
                  <a:gd name="T19" fmla="*/ 0 60000 65536"/>
                  <a:gd name="T20" fmla="*/ 0 60000 65536"/>
                  <a:gd name="T21" fmla="*/ 0 w 70"/>
                  <a:gd name="T22" fmla="*/ 0 h 169"/>
                  <a:gd name="T23" fmla="*/ 70 w 70"/>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49">
                <a:extLst>
                  <a:ext uri="{FF2B5EF4-FFF2-40B4-BE49-F238E27FC236}">
                    <a16:creationId xmlns:a16="http://schemas.microsoft.com/office/drawing/2014/main" id="{6B0ABA05-0DBC-4279-BAA5-043DFD93801D}"/>
                  </a:ext>
                </a:extLst>
              </p:cNvPr>
              <p:cNvSpPr>
                <a:spLocks/>
              </p:cNvSpPr>
              <p:nvPr/>
            </p:nvSpPr>
            <p:spPr bwMode="auto">
              <a:xfrm rot="3012925" flipH="1">
                <a:off x="1676" y="1190"/>
                <a:ext cx="13" cy="33"/>
              </a:xfrm>
              <a:custGeom>
                <a:avLst/>
                <a:gdLst>
                  <a:gd name="T0" fmla="*/ 0 w 50"/>
                  <a:gd name="T1" fmla="*/ 0 h 93"/>
                  <a:gd name="T2" fmla="*/ 0 w 50"/>
                  <a:gd name="T3" fmla="*/ 32 h 93"/>
                  <a:gd name="T4" fmla="*/ 6 w 50"/>
                  <a:gd name="T5" fmla="*/ 57 h 93"/>
                  <a:gd name="T6" fmla="*/ 25 w 50"/>
                  <a:gd name="T7" fmla="*/ 82 h 93"/>
                  <a:gd name="T8" fmla="*/ 50 w 50"/>
                  <a:gd name="T9" fmla="*/ 93 h 93"/>
                  <a:gd name="T10" fmla="*/ 0 60000 65536"/>
                  <a:gd name="T11" fmla="*/ 0 60000 65536"/>
                  <a:gd name="T12" fmla="*/ 0 60000 65536"/>
                  <a:gd name="T13" fmla="*/ 0 60000 65536"/>
                  <a:gd name="T14" fmla="*/ 0 60000 65536"/>
                  <a:gd name="T15" fmla="*/ 0 w 50"/>
                  <a:gd name="T16" fmla="*/ 0 h 93"/>
                  <a:gd name="T17" fmla="*/ 50 w 50"/>
                  <a:gd name="T18" fmla="*/ 93 h 93"/>
                </a:gdLst>
                <a:ahLst/>
                <a:cxnLst>
                  <a:cxn ang="T10">
                    <a:pos x="T0" y="T1"/>
                  </a:cxn>
                  <a:cxn ang="T11">
                    <a:pos x="T2" y="T3"/>
                  </a:cxn>
                  <a:cxn ang="T12">
                    <a:pos x="T4" y="T5"/>
                  </a:cxn>
                  <a:cxn ang="T13">
                    <a:pos x="T6" y="T7"/>
                  </a:cxn>
                  <a:cxn ang="T14">
                    <a:pos x="T8" y="T9"/>
                  </a:cxn>
                </a:cxnLst>
                <a:rect l="T15" t="T16" r="T17" b="T18"/>
                <a:pathLst>
                  <a:path w="50" h="93">
                    <a:moveTo>
                      <a:pt x="0" y="0"/>
                    </a:moveTo>
                    <a:lnTo>
                      <a:pt x="0" y="32"/>
                    </a:lnTo>
                    <a:lnTo>
                      <a:pt x="6" y="57"/>
                    </a:lnTo>
                    <a:lnTo>
                      <a:pt x="25" y="82"/>
                    </a:lnTo>
                    <a:lnTo>
                      <a:pt x="50" y="9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Freeform 50">
                <a:extLst>
                  <a:ext uri="{FF2B5EF4-FFF2-40B4-BE49-F238E27FC236}">
                    <a16:creationId xmlns:a16="http://schemas.microsoft.com/office/drawing/2014/main" id="{497311DA-D4ED-4BA3-9E02-2EA28E31FFD9}"/>
                  </a:ext>
                </a:extLst>
              </p:cNvPr>
              <p:cNvSpPr>
                <a:spLocks/>
              </p:cNvSpPr>
              <p:nvPr/>
            </p:nvSpPr>
            <p:spPr bwMode="auto">
              <a:xfrm rot="3892858" flipH="1">
                <a:off x="1736" y="1271"/>
                <a:ext cx="10" cy="25"/>
              </a:xfrm>
              <a:custGeom>
                <a:avLst/>
                <a:gdLst>
                  <a:gd name="T0" fmla="*/ 0 w 19"/>
                  <a:gd name="T1" fmla="*/ 0 h 43"/>
                  <a:gd name="T2" fmla="*/ 0 w 19"/>
                  <a:gd name="T3" fmla="*/ 14 h 43"/>
                  <a:gd name="T4" fmla="*/ 4 w 19"/>
                  <a:gd name="T5" fmla="*/ 28 h 43"/>
                  <a:gd name="T6" fmla="*/ 19 w 19"/>
                  <a:gd name="T7" fmla="*/ 43 h 43"/>
                  <a:gd name="T8" fmla="*/ 0 60000 65536"/>
                  <a:gd name="T9" fmla="*/ 0 60000 65536"/>
                  <a:gd name="T10" fmla="*/ 0 60000 65536"/>
                  <a:gd name="T11" fmla="*/ 0 60000 65536"/>
                  <a:gd name="T12" fmla="*/ 0 w 19"/>
                  <a:gd name="T13" fmla="*/ 0 h 43"/>
                  <a:gd name="T14" fmla="*/ 19 w 19"/>
                  <a:gd name="T15" fmla="*/ 43 h 43"/>
                </a:gdLst>
                <a:ahLst/>
                <a:cxnLst>
                  <a:cxn ang="T8">
                    <a:pos x="T0" y="T1"/>
                  </a:cxn>
                  <a:cxn ang="T9">
                    <a:pos x="T2" y="T3"/>
                  </a:cxn>
                  <a:cxn ang="T10">
                    <a:pos x="T4" y="T5"/>
                  </a:cxn>
                  <a:cxn ang="T11">
                    <a:pos x="T6" y="T7"/>
                  </a:cxn>
                </a:cxnLst>
                <a:rect l="T12" t="T13" r="T14" b="T15"/>
                <a:pathLst>
                  <a:path w="19" h="43">
                    <a:moveTo>
                      <a:pt x="0" y="0"/>
                    </a:moveTo>
                    <a:lnTo>
                      <a:pt x="0" y="14"/>
                    </a:lnTo>
                    <a:lnTo>
                      <a:pt x="4" y="28"/>
                    </a:lnTo>
                    <a:lnTo>
                      <a:pt x="19" y="43"/>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0" name="Group 51">
                <a:extLst>
                  <a:ext uri="{FF2B5EF4-FFF2-40B4-BE49-F238E27FC236}">
                    <a16:creationId xmlns:a16="http://schemas.microsoft.com/office/drawing/2014/main" id="{88C0E25F-6B9C-4D09-9904-CC9B0F47DA7E}"/>
                  </a:ext>
                </a:extLst>
              </p:cNvPr>
              <p:cNvGrpSpPr>
                <a:grpSpLocks/>
              </p:cNvGrpSpPr>
              <p:nvPr/>
            </p:nvGrpSpPr>
            <p:grpSpPr bwMode="auto">
              <a:xfrm rot="11405476" flipH="1">
                <a:off x="957" y="1115"/>
                <a:ext cx="261" cy="307"/>
                <a:chOff x="2457" y="2549"/>
                <a:chExt cx="557" cy="547"/>
              </a:xfrm>
            </p:grpSpPr>
            <p:sp>
              <p:nvSpPr>
                <p:cNvPr id="54" name="Freeform 52">
                  <a:extLst>
                    <a:ext uri="{FF2B5EF4-FFF2-40B4-BE49-F238E27FC236}">
                      <a16:creationId xmlns:a16="http://schemas.microsoft.com/office/drawing/2014/main" id="{A377DF1B-EFB9-4242-82EA-A5DB31705D32}"/>
                    </a:ext>
                  </a:extLst>
                </p:cNvPr>
                <p:cNvSpPr>
                  <a:spLocks/>
                </p:cNvSpPr>
                <p:nvPr/>
              </p:nvSpPr>
              <p:spPr bwMode="auto">
                <a:xfrm>
                  <a:off x="2457" y="2549"/>
                  <a:ext cx="557" cy="547"/>
                </a:xfrm>
                <a:custGeom>
                  <a:avLst/>
                  <a:gdLst>
                    <a:gd name="T0" fmla="*/ 1112 w 1112"/>
                    <a:gd name="T1" fmla="*/ 140 h 1094"/>
                    <a:gd name="T2" fmla="*/ 1056 w 1112"/>
                    <a:gd name="T3" fmla="*/ 271 h 1094"/>
                    <a:gd name="T4" fmla="*/ 1017 w 1112"/>
                    <a:gd name="T5" fmla="*/ 373 h 1094"/>
                    <a:gd name="T6" fmla="*/ 971 w 1112"/>
                    <a:gd name="T7" fmla="*/ 476 h 1094"/>
                    <a:gd name="T8" fmla="*/ 943 w 1112"/>
                    <a:gd name="T9" fmla="*/ 588 h 1094"/>
                    <a:gd name="T10" fmla="*/ 924 w 1112"/>
                    <a:gd name="T11" fmla="*/ 702 h 1094"/>
                    <a:gd name="T12" fmla="*/ 905 w 1112"/>
                    <a:gd name="T13" fmla="*/ 814 h 1094"/>
                    <a:gd name="T14" fmla="*/ 905 w 1112"/>
                    <a:gd name="T15" fmla="*/ 916 h 1094"/>
                    <a:gd name="T16" fmla="*/ 905 w 1112"/>
                    <a:gd name="T17" fmla="*/ 1001 h 1094"/>
                    <a:gd name="T18" fmla="*/ 905 w 1112"/>
                    <a:gd name="T19" fmla="*/ 1038 h 1094"/>
                    <a:gd name="T20" fmla="*/ 242 w 1112"/>
                    <a:gd name="T21" fmla="*/ 1094 h 1094"/>
                    <a:gd name="T22" fmla="*/ 130 w 1112"/>
                    <a:gd name="T23" fmla="*/ 448 h 1094"/>
                    <a:gd name="T24" fmla="*/ 28 w 1112"/>
                    <a:gd name="T25" fmla="*/ 65 h 1094"/>
                    <a:gd name="T26" fmla="*/ 0 w 1112"/>
                    <a:gd name="T27" fmla="*/ 0 h 1094"/>
                    <a:gd name="T28" fmla="*/ 420 w 1112"/>
                    <a:gd name="T29" fmla="*/ 75 h 1094"/>
                    <a:gd name="T30" fmla="*/ 765 w 1112"/>
                    <a:gd name="T31" fmla="*/ 103 h 1094"/>
                    <a:gd name="T32" fmla="*/ 989 w 1112"/>
                    <a:gd name="T33" fmla="*/ 103 h 1094"/>
                    <a:gd name="T34" fmla="*/ 1112 w 1112"/>
                    <a:gd name="T35" fmla="*/ 14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12"/>
                    <a:gd name="T55" fmla="*/ 0 h 1094"/>
                    <a:gd name="T56" fmla="*/ 1112 w 1112"/>
                    <a:gd name="T57" fmla="*/ 1094 h 10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headEnd/>
                  <a:tailEnd/>
                </a:ln>
              </p:spPr>
              <p:txBody>
                <a:bodyPr/>
                <a:lstStyle/>
                <a:p>
                  <a:endParaRPr lang="en-US"/>
                </a:p>
              </p:txBody>
            </p:sp>
            <p:sp>
              <p:nvSpPr>
                <p:cNvPr id="55" name="Oval 53">
                  <a:extLst>
                    <a:ext uri="{FF2B5EF4-FFF2-40B4-BE49-F238E27FC236}">
                      <a16:creationId xmlns:a16="http://schemas.microsoft.com/office/drawing/2014/main" id="{41436088-C6B7-4A92-BC88-F67A64EAFE8B}"/>
                    </a:ext>
                  </a:extLst>
                </p:cNvPr>
                <p:cNvSpPr>
                  <a:spLocks noChangeArrowheads="1"/>
                </p:cNvSpPr>
                <p:nvPr/>
              </p:nvSpPr>
              <p:spPr bwMode="auto">
                <a:xfrm>
                  <a:off x="2793" y="2961"/>
                  <a:ext cx="61" cy="70"/>
                </a:xfrm>
                <a:prstGeom prst="ellipse">
                  <a:avLst/>
                </a:prstGeom>
                <a:solidFill>
                  <a:srgbClr val="FFFFFF"/>
                </a:solidFill>
                <a:ln w="9525">
                  <a:solidFill>
                    <a:srgbClr val="000000"/>
                  </a:solidFill>
                  <a:round/>
                  <a:headEnd/>
                  <a:tailEnd/>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2" name="Freeform 54">
                <a:extLst>
                  <a:ext uri="{FF2B5EF4-FFF2-40B4-BE49-F238E27FC236}">
                    <a16:creationId xmlns:a16="http://schemas.microsoft.com/office/drawing/2014/main" id="{AE2A7BAD-555E-45E2-BF35-F480BB58F7A2}"/>
                  </a:ext>
                </a:extLst>
              </p:cNvPr>
              <p:cNvSpPr>
                <a:spLocks/>
              </p:cNvSpPr>
              <p:nvPr/>
            </p:nvSpPr>
            <p:spPr bwMode="auto">
              <a:xfrm rot="8068401" flipH="1">
                <a:off x="1546" y="1379"/>
                <a:ext cx="15" cy="10"/>
              </a:xfrm>
              <a:custGeom>
                <a:avLst/>
                <a:gdLst>
                  <a:gd name="T0" fmla="*/ 55 w 55"/>
                  <a:gd name="T1" fmla="*/ 33 h 33"/>
                  <a:gd name="T2" fmla="*/ 26 w 55"/>
                  <a:gd name="T3" fmla="*/ 22 h 33"/>
                  <a:gd name="T4" fmla="*/ 7 w 55"/>
                  <a:gd name="T5" fmla="*/ 8 h 33"/>
                  <a:gd name="T6" fmla="*/ 0 w 55"/>
                  <a:gd name="T7" fmla="*/ 0 h 33"/>
                  <a:gd name="T8" fmla="*/ 0 60000 65536"/>
                  <a:gd name="T9" fmla="*/ 0 60000 65536"/>
                  <a:gd name="T10" fmla="*/ 0 60000 65536"/>
                  <a:gd name="T11" fmla="*/ 0 60000 65536"/>
                  <a:gd name="T12" fmla="*/ 0 w 55"/>
                  <a:gd name="T13" fmla="*/ 0 h 33"/>
                  <a:gd name="T14" fmla="*/ 55 w 55"/>
                  <a:gd name="T15" fmla="*/ 33 h 33"/>
                </a:gdLst>
                <a:ahLst/>
                <a:cxnLst>
                  <a:cxn ang="T8">
                    <a:pos x="T0" y="T1"/>
                  </a:cxn>
                  <a:cxn ang="T9">
                    <a:pos x="T2" y="T3"/>
                  </a:cxn>
                  <a:cxn ang="T10">
                    <a:pos x="T4" y="T5"/>
                  </a:cxn>
                  <a:cxn ang="T11">
                    <a:pos x="T6" y="T7"/>
                  </a:cxn>
                </a:cxnLst>
                <a:rect l="T12" t="T13" r="T14" b="T15"/>
                <a:pathLst>
                  <a:path w="55" h="33">
                    <a:moveTo>
                      <a:pt x="55" y="33"/>
                    </a:moveTo>
                    <a:lnTo>
                      <a:pt x="26" y="22"/>
                    </a:lnTo>
                    <a:lnTo>
                      <a:pt x="7" y="8"/>
                    </a:ln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5">
                <a:extLst>
                  <a:ext uri="{FF2B5EF4-FFF2-40B4-BE49-F238E27FC236}">
                    <a16:creationId xmlns:a16="http://schemas.microsoft.com/office/drawing/2014/main" id="{8B46E5B2-BB49-49A2-86D1-7D215B931312}"/>
                  </a:ext>
                </a:extLst>
              </p:cNvPr>
              <p:cNvSpPr>
                <a:spLocks/>
              </p:cNvSpPr>
              <p:nvPr/>
            </p:nvSpPr>
            <p:spPr bwMode="auto">
              <a:xfrm rot="2668401" flipH="1">
                <a:off x="1554" y="1050"/>
                <a:ext cx="51" cy="32"/>
              </a:xfrm>
              <a:custGeom>
                <a:avLst/>
                <a:gdLst>
                  <a:gd name="T0" fmla="*/ 0 w 53"/>
                  <a:gd name="T1" fmla="*/ 0 h 34"/>
                  <a:gd name="T2" fmla="*/ 17 w 53"/>
                  <a:gd name="T3" fmla="*/ 8 h 34"/>
                  <a:gd name="T4" fmla="*/ 53 w 53"/>
                  <a:gd name="T5" fmla="*/ 34 h 34"/>
                  <a:gd name="T6" fmla="*/ 0 60000 65536"/>
                  <a:gd name="T7" fmla="*/ 0 60000 65536"/>
                  <a:gd name="T8" fmla="*/ 0 60000 65536"/>
                  <a:gd name="T9" fmla="*/ 0 w 53"/>
                  <a:gd name="T10" fmla="*/ 0 h 34"/>
                  <a:gd name="T11" fmla="*/ 53 w 53"/>
                  <a:gd name="T12" fmla="*/ 34 h 34"/>
                </a:gdLst>
                <a:ahLst/>
                <a:cxnLst>
                  <a:cxn ang="T6">
                    <a:pos x="T0" y="T1"/>
                  </a:cxn>
                  <a:cxn ang="T7">
                    <a:pos x="T2" y="T3"/>
                  </a:cxn>
                  <a:cxn ang="T8">
                    <a:pos x="T4" y="T5"/>
                  </a:cxn>
                </a:cxnLst>
                <a:rect l="T9" t="T10" r="T11" b="T12"/>
                <a:pathLst>
                  <a:path w="53" h="34">
                    <a:moveTo>
                      <a:pt x="0" y="0"/>
                    </a:moveTo>
                    <a:lnTo>
                      <a:pt x="17" y="8"/>
                    </a:lnTo>
                    <a:lnTo>
                      <a:pt x="53" y="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 name="AutoShape 56" descr="Denim">
              <a:extLst>
                <a:ext uri="{FF2B5EF4-FFF2-40B4-BE49-F238E27FC236}">
                  <a16:creationId xmlns:a16="http://schemas.microsoft.com/office/drawing/2014/main" id="{AAF7DB47-1241-40BE-A095-D0C883E7CE14}"/>
                </a:ext>
              </a:extLst>
            </p:cNvPr>
            <p:cNvSpPr>
              <a:spLocks noChangeArrowheads="1"/>
            </p:cNvSpPr>
            <p:nvPr/>
          </p:nvSpPr>
          <p:spPr bwMode="auto">
            <a:xfrm rot="-914719" flipH="1" flipV="1">
              <a:off x="1200" y="4668"/>
              <a:ext cx="1344" cy="384"/>
            </a:xfrm>
            <a:prstGeom prst="parallelogram">
              <a:avLst>
                <a:gd name="adj" fmla="val 140729"/>
              </a:avLst>
            </a:prstGeom>
            <a:blipFill dpi="0" rotWithShape="1">
              <a:blip r:embed="rId4">
                <a:alphaModFix amt="62000"/>
              </a:blip>
              <a:srcRect/>
              <a:tile tx="0" ty="0" sx="100000" sy="100000" flip="none" algn="tl"/>
            </a:blipFill>
            <a:ln w="9525" algn="ctr">
              <a:solidFill>
                <a:srgbClr val="BEBEBE"/>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sp>
        <p:nvSpPr>
          <p:cNvPr id="56" name="AutoShape 57">
            <a:extLst>
              <a:ext uri="{FF2B5EF4-FFF2-40B4-BE49-F238E27FC236}">
                <a16:creationId xmlns:a16="http://schemas.microsoft.com/office/drawing/2014/main" id="{C8C0CD29-52B5-4EFA-898E-BDB073EFBFB0}"/>
              </a:ext>
            </a:extLst>
          </p:cNvPr>
          <p:cNvSpPr>
            <a:spLocks noChangeArrowheads="1"/>
          </p:cNvSpPr>
          <p:nvPr/>
        </p:nvSpPr>
        <p:spPr bwMode="auto">
          <a:xfrm>
            <a:off x="4423346" y="4179893"/>
            <a:ext cx="557213" cy="1657350"/>
          </a:xfrm>
          <a:prstGeom prst="can">
            <a:avLst>
              <a:gd name="adj" fmla="val 39038"/>
            </a:avLst>
          </a:prstGeom>
          <a:gradFill rotWithShape="1">
            <a:gsLst>
              <a:gs pos="0">
                <a:srgbClr val="DDDDDD">
                  <a:alpha val="52000"/>
                </a:srgbClr>
              </a:gs>
              <a:gs pos="50000">
                <a:srgbClr val="DDDDDD">
                  <a:gamma/>
                  <a:tint val="0"/>
                  <a:invGamma/>
                </a:srgbClr>
              </a:gs>
              <a:gs pos="100000">
                <a:srgbClr val="DDDDDD">
                  <a:alpha val="52000"/>
                </a:srgbClr>
              </a:gs>
            </a:gsLst>
            <a:lin ang="0" scaled="1"/>
          </a:gradFill>
          <a:ln w="9525">
            <a:solidFill>
              <a:schemeClr val="bg2"/>
            </a:solidFill>
            <a:round/>
            <a:headEnd/>
            <a:tailEnd/>
          </a:ln>
          <a:effectLst/>
        </p:spPr>
        <p:txBody>
          <a:bodyPr wrap="none" anchor="ctr"/>
          <a:lstStyle/>
          <a:p>
            <a:pPr>
              <a:defRPr/>
            </a:pPr>
            <a:endParaRPr lang="en-US"/>
          </a:p>
        </p:txBody>
      </p:sp>
      <p:grpSp>
        <p:nvGrpSpPr>
          <p:cNvPr id="32" name="Group 71">
            <a:extLst>
              <a:ext uri="{FF2B5EF4-FFF2-40B4-BE49-F238E27FC236}">
                <a16:creationId xmlns:a16="http://schemas.microsoft.com/office/drawing/2014/main" id="{7FD40DFE-B091-4A75-B995-E0C6AE7D8537}"/>
              </a:ext>
            </a:extLst>
          </p:cNvPr>
          <p:cNvGrpSpPr>
            <a:grpSpLocks/>
          </p:cNvGrpSpPr>
          <p:nvPr/>
        </p:nvGrpSpPr>
        <p:grpSpPr bwMode="auto">
          <a:xfrm>
            <a:off x="4434776" y="5048573"/>
            <a:ext cx="514350" cy="649288"/>
            <a:chOff x="2496" y="3215"/>
            <a:chExt cx="383" cy="361"/>
          </a:xfrm>
        </p:grpSpPr>
        <p:pic>
          <p:nvPicPr>
            <p:cNvPr id="58" name="Picture 60" descr="clock9zn">
              <a:extLst>
                <a:ext uri="{FF2B5EF4-FFF2-40B4-BE49-F238E27FC236}">
                  <a16:creationId xmlns:a16="http://schemas.microsoft.com/office/drawing/2014/main" id="{63A8E08D-67AE-4D7A-B755-D1EDBB11E5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6728" t="19870" r="2618" b="28250"/>
            <a:stretch>
              <a:fillRect/>
            </a:stretch>
          </p:blipFill>
          <p:spPr bwMode="auto">
            <a:xfrm>
              <a:off x="2496" y="3215"/>
              <a:ext cx="383" cy="33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9" name="AutoShape 69">
              <a:extLst>
                <a:ext uri="{FF2B5EF4-FFF2-40B4-BE49-F238E27FC236}">
                  <a16:creationId xmlns:a16="http://schemas.microsoft.com/office/drawing/2014/main" id="{DC9DE601-6965-46BD-8C63-8F1932B78387}"/>
                </a:ext>
              </a:extLst>
            </p:cNvPr>
            <p:cNvSpPr>
              <a:spLocks noChangeArrowheads="1"/>
            </p:cNvSpPr>
            <p:nvPr/>
          </p:nvSpPr>
          <p:spPr bwMode="auto">
            <a:xfrm flipV="1">
              <a:off x="2576" y="3528"/>
              <a:ext cx="240" cy="48"/>
            </a:xfrm>
            <a:custGeom>
              <a:avLst/>
              <a:gdLst>
                <a:gd name="T0" fmla="*/ 223 w 21600"/>
                <a:gd name="T1" fmla="*/ 24 h 21600"/>
                <a:gd name="T2" fmla="*/ 120 w 21600"/>
                <a:gd name="T3" fmla="*/ 48 h 21600"/>
                <a:gd name="T4" fmla="*/ 17 w 21600"/>
                <a:gd name="T5" fmla="*/ 24 h 21600"/>
                <a:gd name="T6" fmla="*/ 120 w 21600"/>
                <a:gd name="T7" fmla="*/ 0 h 21600"/>
                <a:gd name="T8" fmla="*/ 0 60000 65536"/>
                <a:gd name="T9" fmla="*/ 0 60000 65536"/>
                <a:gd name="T10" fmla="*/ 0 60000 65536"/>
                <a:gd name="T11" fmla="*/ 0 60000 65536"/>
                <a:gd name="T12" fmla="*/ 3330 w 21600"/>
                <a:gd name="T13" fmla="*/ 3150 h 21600"/>
                <a:gd name="T14" fmla="*/ 18270 w 21600"/>
                <a:gd name="T15" fmla="*/ 18450 h 21600"/>
              </a:gdLst>
              <a:ahLst/>
              <a:cxnLst>
                <a:cxn ang="T8">
                  <a:pos x="T0" y="T1"/>
                </a:cxn>
                <a:cxn ang="T9">
                  <a:pos x="T2" y="T3"/>
                </a:cxn>
                <a:cxn ang="T10">
                  <a:pos x="T4" y="T5"/>
                </a:cxn>
                <a:cxn ang="T11">
                  <a:pos x="T6" y="T7"/>
                </a:cxn>
              </a:cxnLst>
              <a:rect l="T12" t="T13" r="T14" b="T15"/>
              <a:pathLst>
                <a:path w="21600" h="21600">
                  <a:moveTo>
                    <a:pt x="0" y="0"/>
                  </a:moveTo>
                  <a:lnTo>
                    <a:pt x="3057" y="21600"/>
                  </a:lnTo>
                  <a:lnTo>
                    <a:pt x="18543" y="21600"/>
                  </a:lnTo>
                  <a:lnTo>
                    <a:pt x="21600" y="0"/>
                  </a:lnTo>
                  <a:close/>
                </a:path>
              </a:pathLst>
            </a:custGeom>
            <a:solidFill>
              <a:schemeClr val="tx1"/>
            </a:solidFill>
            <a:ln w="9525" algn="ctr">
              <a:solidFill>
                <a:srgbClr val="000000"/>
              </a:solidFill>
              <a:miter lim="800000"/>
              <a:headEnd/>
              <a:tailEnd/>
            </a:ln>
          </p:spPr>
          <p:txBody>
            <a:bodyPr wrap="none" anchor="ctr"/>
            <a:lstStyle/>
            <a:p>
              <a:endParaRPr lang="en-US"/>
            </a:p>
          </p:txBody>
        </p:sp>
      </p:grpSp>
      <p:grpSp>
        <p:nvGrpSpPr>
          <p:cNvPr id="38" name="Group 59">
            <a:extLst>
              <a:ext uri="{FF2B5EF4-FFF2-40B4-BE49-F238E27FC236}">
                <a16:creationId xmlns:a16="http://schemas.microsoft.com/office/drawing/2014/main" id="{42367A64-87D9-4005-BD68-5A95FB6AD33D}"/>
              </a:ext>
            </a:extLst>
          </p:cNvPr>
          <p:cNvGrpSpPr>
            <a:grpSpLocks/>
          </p:cNvGrpSpPr>
          <p:nvPr/>
        </p:nvGrpSpPr>
        <p:grpSpPr bwMode="auto">
          <a:xfrm>
            <a:off x="4606226" y="5200973"/>
            <a:ext cx="285750" cy="368300"/>
            <a:chOff x="4516" y="2889"/>
            <a:chExt cx="1140" cy="1140"/>
          </a:xfrm>
        </p:grpSpPr>
        <p:sp>
          <p:nvSpPr>
            <p:cNvPr id="61" name="Line 11">
              <a:extLst>
                <a:ext uri="{FF2B5EF4-FFF2-40B4-BE49-F238E27FC236}">
                  <a16:creationId xmlns:a16="http://schemas.microsoft.com/office/drawing/2014/main" id="{61DD9E58-4A9B-4402-85ED-E0301CBD9D45}"/>
                </a:ext>
              </a:extLst>
            </p:cNvPr>
            <p:cNvSpPr>
              <a:spLocks noChangeShapeType="1"/>
            </p:cNvSpPr>
            <p:nvPr/>
          </p:nvSpPr>
          <p:spPr bwMode="auto">
            <a:xfrm flipV="1">
              <a:off x="5084" y="2963"/>
              <a:ext cx="0" cy="499"/>
            </a:xfrm>
            <a:prstGeom prst="line">
              <a:avLst/>
            </a:prstGeom>
            <a:noFill/>
            <a:ln w="12700">
              <a:solidFill>
                <a:srgbClr val="99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 name="Oval 12">
              <a:extLst>
                <a:ext uri="{FF2B5EF4-FFF2-40B4-BE49-F238E27FC236}">
                  <a16:creationId xmlns:a16="http://schemas.microsoft.com/office/drawing/2014/main" id="{65CBECFB-5400-4DF0-9CDD-4F47221F6609}"/>
                </a:ext>
              </a:extLst>
            </p:cNvPr>
            <p:cNvSpPr>
              <a:spLocks noChangeArrowheads="1"/>
            </p:cNvSpPr>
            <p:nvPr/>
          </p:nvSpPr>
          <p:spPr bwMode="auto">
            <a:xfrm flipV="1">
              <a:off x="5010" y="3385"/>
              <a:ext cx="152" cy="147"/>
            </a:xfrm>
            <a:prstGeom prst="ellipse">
              <a:avLst/>
            </a:prstGeom>
            <a:solidFill>
              <a:srgbClr val="FF0066"/>
            </a:solidFill>
            <a:ln w="6350">
              <a:solidFill>
                <a:srgbClr val="990000"/>
              </a:solidFill>
              <a:round/>
              <a:headEnd type="none" w="sm" len="sm"/>
              <a:tailEnd/>
            </a:ln>
            <a:effectLst/>
          </p:spPr>
          <p:txBody>
            <a:bodyPr rot="10800000" wrap="none" anchor="ctr"/>
            <a:lstStyle/>
            <a:p>
              <a:pPr>
                <a:defRPr/>
              </a:pPr>
              <a:endParaRPr lang="en-US">
                <a:effectLst>
                  <a:outerShdw blurRad="38100" dist="38100" dir="2700000" algn="tl">
                    <a:srgbClr val="FFFFFF"/>
                  </a:outerShdw>
                </a:effectLst>
              </a:endParaRPr>
            </a:p>
          </p:txBody>
        </p:sp>
        <p:sp>
          <p:nvSpPr>
            <p:cNvPr id="63" name="Oval 13">
              <a:extLst>
                <a:ext uri="{FF2B5EF4-FFF2-40B4-BE49-F238E27FC236}">
                  <a16:creationId xmlns:a16="http://schemas.microsoft.com/office/drawing/2014/main" id="{5FADAAF3-CC10-40C6-AAAC-4E043EA2C73E}"/>
                </a:ext>
              </a:extLst>
            </p:cNvPr>
            <p:cNvSpPr>
              <a:spLocks noChangeArrowheads="1"/>
            </p:cNvSpPr>
            <p:nvPr/>
          </p:nvSpPr>
          <p:spPr bwMode="auto">
            <a:xfrm flipV="1">
              <a:off x="4516" y="2889"/>
              <a:ext cx="1140" cy="114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type="none" w="sm" len="sm"/>
                  <a:tailEnd/>
                </a14:hiddenLine>
              </a:ext>
            </a:extLst>
          </p:spPr>
          <p:txBody>
            <a:bodyPr rot="10800000"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a:p>
          </p:txBody>
        </p:sp>
      </p:grpSp>
      <p:grpSp>
        <p:nvGrpSpPr>
          <p:cNvPr id="43" name="Group 88">
            <a:extLst>
              <a:ext uri="{FF2B5EF4-FFF2-40B4-BE49-F238E27FC236}">
                <a16:creationId xmlns:a16="http://schemas.microsoft.com/office/drawing/2014/main" id="{4062459D-2D7F-4618-A689-683FC40DB5B4}"/>
              </a:ext>
            </a:extLst>
          </p:cNvPr>
          <p:cNvGrpSpPr>
            <a:grpSpLocks/>
          </p:cNvGrpSpPr>
          <p:nvPr/>
        </p:nvGrpSpPr>
        <p:grpSpPr bwMode="auto">
          <a:xfrm>
            <a:off x="4571699" y="2762573"/>
            <a:ext cx="314325" cy="1485900"/>
            <a:chOff x="2448" y="2784"/>
            <a:chExt cx="264" cy="936"/>
          </a:xfrm>
        </p:grpSpPr>
        <p:sp>
          <p:nvSpPr>
            <p:cNvPr id="65" name="Arc 73">
              <a:extLst>
                <a:ext uri="{FF2B5EF4-FFF2-40B4-BE49-F238E27FC236}">
                  <a16:creationId xmlns:a16="http://schemas.microsoft.com/office/drawing/2014/main" id="{76E69FCE-5C5F-410D-ABAB-54FC81BDCD29}"/>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 name="Arc 74">
              <a:extLst>
                <a:ext uri="{FF2B5EF4-FFF2-40B4-BE49-F238E27FC236}">
                  <a16:creationId xmlns:a16="http://schemas.microsoft.com/office/drawing/2014/main" id="{8DFA1829-FD3E-404C-A29E-8EE3EE61AFBC}"/>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 name="Arc 75">
              <a:extLst>
                <a:ext uri="{FF2B5EF4-FFF2-40B4-BE49-F238E27FC236}">
                  <a16:creationId xmlns:a16="http://schemas.microsoft.com/office/drawing/2014/main" id="{E33A6151-9F48-4BBF-9054-933E6C238DED}"/>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 name="Arc 76">
              <a:extLst>
                <a:ext uri="{FF2B5EF4-FFF2-40B4-BE49-F238E27FC236}">
                  <a16:creationId xmlns:a16="http://schemas.microsoft.com/office/drawing/2014/main" id="{9ADA0B44-527C-4FF4-9AFC-75CC39CAE83E}"/>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 name="Arc 77">
              <a:extLst>
                <a:ext uri="{FF2B5EF4-FFF2-40B4-BE49-F238E27FC236}">
                  <a16:creationId xmlns:a16="http://schemas.microsoft.com/office/drawing/2014/main" id="{3FD8E591-5837-407B-9325-59FDF09AE69D}"/>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0" name="Arc 78">
              <a:extLst>
                <a:ext uri="{FF2B5EF4-FFF2-40B4-BE49-F238E27FC236}">
                  <a16:creationId xmlns:a16="http://schemas.microsoft.com/office/drawing/2014/main" id="{F5EE6E43-069E-4606-8AC6-649847FDC7B7}"/>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 name="Arc 85">
              <a:extLst>
                <a:ext uri="{FF2B5EF4-FFF2-40B4-BE49-F238E27FC236}">
                  <a16:creationId xmlns:a16="http://schemas.microsoft.com/office/drawing/2014/main" id="{B7F72FEF-DD81-4862-95F7-0CFB0E00E1FF}"/>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 name="Arc 86">
              <a:extLst>
                <a:ext uri="{FF2B5EF4-FFF2-40B4-BE49-F238E27FC236}">
                  <a16:creationId xmlns:a16="http://schemas.microsoft.com/office/drawing/2014/main" id="{605C1641-E7BC-4BBE-A5C9-689DB3CC7F18}"/>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3" name="Arc 87">
              <a:extLst>
                <a:ext uri="{FF2B5EF4-FFF2-40B4-BE49-F238E27FC236}">
                  <a16:creationId xmlns:a16="http://schemas.microsoft.com/office/drawing/2014/main" id="{BAFBCC6B-9933-4BED-B919-3F5A972B2523}"/>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4" name="Group 89">
            <a:extLst>
              <a:ext uri="{FF2B5EF4-FFF2-40B4-BE49-F238E27FC236}">
                <a16:creationId xmlns:a16="http://schemas.microsoft.com/office/drawing/2014/main" id="{5FD0DB6E-850B-4BCB-AA0B-E9FBB53D012E}"/>
              </a:ext>
            </a:extLst>
          </p:cNvPr>
          <p:cNvGrpSpPr>
            <a:grpSpLocks/>
          </p:cNvGrpSpPr>
          <p:nvPr/>
        </p:nvGrpSpPr>
        <p:grpSpPr bwMode="auto">
          <a:xfrm rot="5400000">
            <a:off x="5239638" y="2110112"/>
            <a:ext cx="419100" cy="1114425"/>
            <a:chOff x="2448" y="2784"/>
            <a:chExt cx="264" cy="936"/>
          </a:xfrm>
        </p:grpSpPr>
        <p:sp>
          <p:nvSpPr>
            <p:cNvPr id="75" name="Arc 90">
              <a:extLst>
                <a:ext uri="{FF2B5EF4-FFF2-40B4-BE49-F238E27FC236}">
                  <a16:creationId xmlns:a16="http://schemas.microsoft.com/office/drawing/2014/main" id="{FD31ABF7-6168-4D66-ABF6-1B201590BF56}"/>
                </a:ext>
              </a:extLst>
            </p:cNvPr>
            <p:cNvSpPr>
              <a:spLocks/>
            </p:cNvSpPr>
            <p:nvPr/>
          </p:nvSpPr>
          <p:spPr bwMode="auto">
            <a:xfrm rot="-5400000">
              <a:off x="2556" y="2913"/>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6" name="Arc 91">
              <a:extLst>
                <a:ext uri="{FF2B5EF4-FFF2-40B4-BE49-F238E27FC236}">
                  <a16:creationId xmlns:a16="http://schemas.microsoft.com/office/drawing/2014/main" id="{5113410A-3E5F-4299-BF23-F27189006D62}"/>
                </a:ext>
              </a:extLst>
            </p:cNvPr>
            <p:cNvSpPr>
              <a:spLocks/>
            </p:cNvSpPr>
            <p:nvPr/>
          </p:nvSpPr>
          <p:spPr bwMode="auto">
            <a:xfrm rot="-5400000">
              <a:off x="2556" y="2676"/>
              <a:ext cx="48" cy="264"/>
            </a:xfrm>
            <a:custGeom>
              <a:avLst/>
              <a:gdLst>
                <a:gd name="T0" fmla="*/ 10 w 21600"/>
                <a:gd name="T1" fmla="*/ 0 h 42697"/>
                <a:gd name="T2" fmla="*/ 1 w 21600"/>
                <a:gd name="T3" fmla="*/ 264 h 42697"/>
                <a:gd name="T4" fmla="*/ 0 w 21600"/>
                <a:gd name="T5" fmla="*/ 130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7" name="Arc 92">
              <a:extLst>
                <a:ext uri="{FF2B5EF4-FFF2-40B4-BE49-F238E27FC236}">
                  <a16:creationId xmlns:a16="http://schemas.microsoft.com/office/drawing/2014/main" id="{2C6E55CE-F39E-4FBC-8559-946878949F21}"/>
                </a:ext>
              </a:extLst>
            </p:cNvPr>
            <p:cNvSpPr>
              <a:spLocks/>
            </p:cNvSpPr>
            <p:nvPr/>
          </p:nvSpPr>
          <p:spPr bwMode="auto">
            <a:xfrm rot="-5400000">
              <a:off x="2556" y="3162"/>
              <a:ext cx="48" cy="192"/>
            </a:xfrm>
            <a:custGeom>
              <a:avLst/>
              <a:gdLst>
                <a:gd name="T0" fmla="*/ 10 w 21600"/>
                <a:gd name="T1" fmla="*/ 0 h 42697"/>
                <a:gd name="T2" fmla="*/ 1 w 21600"/>
                <a:gd name="T3" fmla="*/ 192 h 42697"/>
                <a:gd name="T4" fmla="*/ 0 w 21600"/>
                <a:gd name="T5" fmla="*/ 9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Arc 93">
              <a:extLst>
                <a:ext uri="{FF2B5EF4-FFF2-40B4-BE49-F238E27FC236}">
                  <a16:creationId xmlns:a16="http://schemas.microsoft.com/office/drawing/2014/main" id="{2B22474D-04EA-4A4D-8C70-4DB693FFED88}"/>
                </a:ext>
              </a:extLst>
            </p:cNvPr>
            <p:cNvSpPr>
              <a:spLocks/>
            </p:cNvSpPr>
            <p:nvPr/>
          </p:nvSpPr>
          <p:spPr bwMode="auto">
            <a:xfrm rot="-5400000">
              <a:off x="2556" y="2800"/>
              <a:ext cx="48" cy="240"/>
            </a:xfrm>
            <a:custGeom>
              <a:avLst/>
              <a:gdLst>
                <a:gd name="T0" fmla="*/ 10 w 21600"/>
                <a:gd name="T1" fmla="*/ 0 h 42697"/>
                <a:gd name="T2" fmla="*/ 1 w 21600"/>
                <a:gd name="T3" fmla="*/ 240 h 42697"/>
                <a:gd name="T4" fmla="*/ 0 w 21600"/>
                <a:gd name="T5" fmla="*/ 119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 name="Arc 94">
              <a:extLst>
                <a:ext uri="{FF2B5EF4-FFF2-40B4-BE49-F238E27FC236}">
                  <a16:creationId xmlns:a16="http://schemas.microsoft.com/office/drawing/2014/main" id="{88D9CD59-2216-4FDB-8AFD-C680040433A7}"/>
                </a:ext>
              </a:extLst>
            </p:cNvPr>
            <p:cNvSpPr>
              <a:spLocks/>
            </p:cNvSpPr>
            <p:nvPr/>
          </p:nvSpPr>
          <p:spPr bwMode="auto">
            <a:xfrm rot="-5400000">
              <a:off x="2556" y="3411"/>
              <a:ext cx="48" cy="144"/>
            </a:xfrm>
            <a:custGeom>
              <a:avLst/>
              <a:gdLst>
                <a:gd name="T0" fmla="*/ 10 w 21600"/>
                <a:gd name="T1" fmla="*/ 0 h 42697"/>
                <a:gd name="T2" fmla="*/ 1 w 21600"/>
                <a:gd name="T3" fmla="*/ 144 h 42697"/>
                <a:gd name="T4" fmla="*/ 0 w 21600"/>
                <a:gd name="T5" fmla="*/ 71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 name="Arc 95">
              <a:extLst>
                <a:ext uri="{FF2B5EF4-FFF2-40B4-BE49-F238E27FC236}">
                  <a16:creationId xmlns:a16="http://schemas.microsoft.com/office/drawing/2014/main" id="{05D5B5FB-592F-4CF0-A653-9CBB12C40560}"/>
                </a:ext>
              </a:extLst>
            </p:cNvPr>
            <p:cNvSpPr>
              <a:spLocks/>
            </p:cNvSpPr>
            <p:nvPr/>
          </p:nvSpPr>
          <p:spPr bwMode="auto">
            <a:xfrm rot="-5400000">
              <a:off x="2546" y="3520"/>
              <a:ext cx="67" cy="132"/>
            </a:xfrm>
            <a:custGeom>
              <a:avLst/>
              <a:gdLst>
                <a:gd name="T0" fmla="*/ 14 w 21600"/>
                <a:gd name="T1" fmla="*/ 0 h 42697"/>
                <a:gd name="T2" fmla="*/ 1 w 21600"/>
                <a:gd name="T3" fmla="*/ 132 h 42697"/>
                <a:gd name="T4" fmla="*/ 0 w 21600"/>
                <a:gd name="T5" fmla="*/ 65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 name="Arc 96">
              <a:extLst>
                <a:ext uri="{FF2B5EF4-FFF2-40B4-BE49-F238E27FC236}">
                  <a16:creationId xmlns:a16="http://schemas.microsoft.com/office/drawing/2014/main" id="{8DC09777-CCC1-4834-96C3-2BDA3FC83242}"/>
                </a:ext>
              </a:extLst>
            </p:cNvPr>
            <p:cNvSpPr>
              <a:spLocks/>
            </p:cNvSpPr>
            <p:nvPr/>
          </p:nvSpPr>
          <p:spPr bwMode="auto">
            <a:xfrm rot="-5400000">
              <a:off x="2556" y="3286"/>
              <a:ext cx="48" cy="168"/>
            </a:xfrm>
            <a:custGeom>
              <a:avLst/>
              <a:gdLst>
                <a:gd name="T0" fmla="*/ 10 w 21600"/>
                <a:gd name="T1" fmla="*/ 0 h 42697"/>
                <a:gd name="T2" fmla="*/ 1 w 21600"/>
                <a:gd name="T3" fmla="*/ 168 h 42697"/>
                <a:gd name="T4" fmla="*/ 0 w 21600"/>
                <a:gd name="T5" fmla="*/ 83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 name="Arc 97">
              <a:extLst>
                <a:ext uri="{FF2B5EF4-FFF2-40B4-BE49-F238E27FC236}">
                  <a16:creationId xmlns:a16="http://schemas.microsoft.com/office/drawing/2014/main" id="{D6ABFC87-05A6-4F2B-84DA-E63C1A2CAE5F}"/>
                </a:ext>
              </a:extLst>
            </p:cNvPr>
            <p:cNvSpPr>
              <a:spLocks/>
            </p:cNvSpPr>
            <p:nvPr/>
          </p:nvSpPr>
          <p:spPr bwMode="auto">
            <a:xfrm rot="-5400000">
              <a:off x="2556" y="3048"/>
              <a:ext cx="48" cy="194"/>
            </a:xfrm>
            <a:custGeom>
              <a:avLst/>
              <a:gdLst>
                <a:gd name="T0" fmla="*/ 0 w 23818"/>
                <a:gd name="T1" fmla="*/ 1 h 43196"/>
                <a:gd name="T2" fmla="*/ 5 w 23818"/>
                <a:gd name="T3" fmla="*/ 194 h 43196"/>
                <a:gd name="T4" fmla="*/ 4 w 23818"/>
                <a:gd name="T5" fmla="*/ 97 h 43196"/>
                <a:gd name="T6" fmla="*/ 0 60000 65536"/>
                <a:gd name="T7" fmla="*/ 0 60000 65536"/>
                <a:gd name="T8" fmla="*/ 0 60000 65536"/>
                <a:gd name="T9" fmla="*/ 0 w 23818"/>
                <a:gd name="T10" fmla="*/ 0 h 43196"/>
                <a:gd name="T11" fmla="*/ 23818 w 23818"/>
                <a:gd name="T12" fmla="*/ 43196 h 43196"/>
              </a:gdLst>
              <a:ahLst/>
              <a:cxnLst>
                <a:cxn ang="T6">
                  <a:pos x="T0" y="T1"/>
                </a:cxn>
                <a:cxn ang="T7">
                  <a:pos x="T2" y="T3"/>
                </a:cxn>
                <a:cxn ang="T8">
                  <a:pos x="T4" y="T5"/>
                </a:cxn>
              </a:cxnLst>
              <a:rect l="T9" t="T10" r="T11" b="T12"/>
              <a:pathLst>
                <a:path w="23818" h="43196" fill="none" extrusionOk="0">
                  <a:moveTo>
                    <a:pt x="0" y="114"/>
                  </a:moveTo>
                  <a:cubicBezTo>
                    <a:pt x="736" y="38"/>
                    <a:pt x="1477" y="-1"/>
                    <a:pt x="2218" y="0"/>
                  </a:cubicBezTo>
                  <a:cubicBezTo>
                    <a:pt x="14147" y="0"/>
                    <a:pt x="23818" y="9670"/>
                    <a:pt x="23818" y="21600"/>
                  </a:cubicBezTo>
                  <a:cubicBezTo>
                    <a:pt x="23818" y="33366"/>
                    <a:pt x="14400" y="42967"/>
                    <a:pt x="2636" y="43195"/>
                  </a:cubicBezTo>
                </a:path>
                <a:path w="23818" h="43196" stroke="0" extrusionOk="0">
                  <a:moveTo>
                    <a:pt x="0" y="114"/>
                  </a:moveTo>
                  <a:cubicBezTo>
                    <a:pt x="736" y="38"/>
                    <a:pt x="1477" y="-1"/>
                    <a:pt x="2218" y="0"/>
                  </a:cubicBezTo>
                  <a:cubicBezTo>
                    <a:pt x="14147" y="0"/>
                    <a:pt x="23818" y="9670"/>
                    <a:pt x="23818" y="21600"/>
                  </a:cubicBezTo>
                  <a:cubicBezTo>
                    <a:pt x="23818" y="33366"/>
                    <a:pt x="14400" y="42967"/>
                    <a:pt x="2636" y="43195"/>
                  </a:cubicBezTo>
                  <a:lnTo>
                    <a:pt x="2218"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3" name="Arc 98">
              <a:extLst>
                <a:ext uri="{FF2B5EF4-FFF2-40B4-BE49-F238E27FC236}">
                  <a16:creationId xmlns:a16="http://schemas.microsoft.com/office/drawing/2014/main" id="{C529FCA9-3FB2-41D1-A424-F921B263D9B9}"/>
                </a:ext>
              </a:extLst>
            </p:cNvPr>
            <p:cNvSpPr>
              <a:spLocks/>
            </p:cNvSpPr>
            <p:nvPr/>
          </p:nvSpPr>
          <p:spPr bwMode="auto">
            <a:xfrm rot="-5400000">
              <a:off x="2556" y="3648"/>
              <a:ext cx="48" cy="96"/>
            </a:xfrm>
            <a:custGeom>
              <a:avLst/>
              <a:gdLst>
                <a:gd name="T0" fmla="*/ 10 w 21600"/>
                <a:gd name="T1" fmla="*/ 0 h 42697"/>
                <a:gd name="T2" fmla="*/ 1 w 21600"/>
                <a:gd name="T3" fmla="*/ 96 h 42697"/>
                <a:gd name="T4" fmla="*/ 0 w 21600"/>
                <a:gd name="T5" fmla="*/ 47 h 42697"/>
                <a:gd name="T6" fmla="*/ 0 60000 65536"/>
                <a:gd name="T7" fmla="*/ 0 60000 65536"/>
                <a:gd name="T8" fmla="*/ 0 60000 65536"/>
                <a:gd name="T9" fmla="*/ 0 w 21600"/>
                <a:gd name="T10" fmla="*/ 0 h 42697"/>
                <a:gd name="T11" fmla="*/ 21600 w 21600"/>
                <a:gd name="T12" fmla="*/ 42697 h 42697"/>
              </a:gdLst>
              <a:ahLst/>
              <a:cxnLst>
                <a:cxn ang="T6">
                  <a:pos x="T0" y="T1"/>
                </a:cxn>
                <a:cxn ang="T7">
                  <a:pos x="T2" y="T3"/>
                </a:cxn>
                <a:cxn ang="T8">
                  <a:pos x="T4" y="T5"/>
                </a:cxn>
              </a:cxnLst>
              <a:rect l="T9" t="T10" r="T11" b="T12"/>
              <a:pathLst>
                <a:path w="21600" h="42697" fill="none" extrusionOk="0">
                  <a:moveTo>
                    <a:pt x="4615" y="-1"/>
                  </a:moveTo>
                  <a:cubicBezTo>
                    <a:pt x="14531" y="2168"/>
                    <a:pt x="21600" y="10950"/>
                    <a:pt x="21600" y="21101"/>
                  </a:cubicBezTo>
                  <a:cubicBezTo>
                    <a:pt x="21600" y="32867"/>
                    <a:pt x="12182" y="42468"/>
                    <a:pt x="418" y="42696"/>
                  </a:cubicBezTo>
                </a:path>
                <a:path w="21600" h="42697" stroke="0" extrusionOk="0">
                  <a:moveTo>
                    <a:pt x="4615" y="-1"/>
                  </a:moveTo>
                  <a:cubicBezTo>
                    <a:pt x="14531" y="2168"/>
                    <a:pt x="21600" y="10950"/>
                    <a:pt x="21600" y="21101"/>
                  </a:cubicBezTo>
                  <a:cubicBezTo>
                    <a:pt x="21600" y="32867"/>
                    <a:pt x="12182" y="42468"/>
                    <a:pt x="418" y="42696"/>
                  </a:cubicBezTo>
                  <a:lnTo>
                    <a:pt x="0" y="2110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3074" name="Picture 2" descr="Listening Ear Images | Clipart Panda - Free Clipart Images | Free clip art,  Ear images, Listening ears">
            <a:extLst>
              <a:ext uri="{FF2B5EF4-FFF2-40B4-BE49-F238E27FC236}">
                <a16:creationId xmlns:a16="http://schemas.microsoft.com/office/drawing/2014/main" id="{C147DFA8-9919-4B71-A590-02D12C05E4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18513" y="1769593"/>
            <a:ext cx="732603" cy="164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7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35000" fill="hold"/>
                                        <p:tgtEl>
                                          <p:spTgt spid="38"/>
                                        </p:tgtEl>
                                        <p:attrNameLst>
                                          <p:attrName>r</p:attrName>
                                        </p:attrNameLst>
                                      </p:cBhvr>
                                    </p:animRot>
                                  </p:childTnLst>
                                </p:cTn>
                              </p:par>
                              <p:par>
                                <p:cTn id="7" presetID="22" presetClass="entr" presetSubtype="4" repeatCount="indefinite" fill="hold" nodeType="withEffect">
                                  <p:stCondLst>
                                    <p:cond delay="2000"/>
                                  </p:stCondLst>
                                  <p:childTnLst>
                                    <p:set>
                                      <p:cBhvr>
                                        <p:cTn id="8" dur="1" fill="hold">
                                          <p:stCondLst>
                                            <p:cond delay="0"/>
                                          </p:stCondLst>
                                        </p:cTn>
                                        <p:tgtEl>
                                          <p:spTgt spid="43"/>
                                        </p:tgtEl>
                                        <p:attrNameLst>
                                          <p:attrName>style.visibility</p:attrName>
                                        </p:attrNameLst>
                                      </p:cBhvr>
                                      <p:to>
                                        <p:strVal val="visible"/>
                                      </p:to>
                                    </p:set>
                                    <p:animEffect transition="in" filter="wipe(down)">
                                      <p:cBhvr>
                                        <p:cTn id="9" dur="200"/>
                                        <p:tgtEl>
                                          <p:spTgt spid="43"/>
                                        </p:tgtEl>
                                      </p:cBhvr>
                                    </p:animEffect>
                                  </p:childTnLst>
                                </p:cTn>
                              </p:par>
                              <p:par>
                                <p:cTn id="10" presetID="63" presetClass="path" presetSubtype="0" accel="50000" decel="50000" fill="hold" nodeType="withEffect">
                                  <p:stCondLst>
                                    <p:cond delay="0"/>
                                  </p:stCondLst>
                                  <p:childTnLst>
                                    <p:animMotion origin="layout" path="M 0.05834 -0.06667 L 0.51081 -0.06528 " pathEditMode="relative" rAng="0" ptsTypes="AA">
                                      <p:cBhvr>
                                        <p:cTn id="11" dur="2000" fill="hold"/>
                                        <p:tgtEl>
                                          <p:spTgt spid="13"/>
                                        </p:tgtEl>
                                        <p:attrNameLst>
                                          <p:attrName>ppt_x</p:attrName>
                                          <p:attrName>ppt_y</p:attrName>
                                        </p:attrNameLst>
                                      </p:cBhvr>
                                      <p:rCtr x="22617" y="69"/>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12" fill="hold" nodeType="clickEffect">
                                  <p:stCondLst>
                                    <p:cond delay="0"/>
                                  </p:stCondLst>
                                  <p:childTnLst>
                                    <p:anim calcmode="lin" valueType="num">
                                      <p:cBhvr additive="base">
                                        <p:cTn id="15" dur="2000"/>
                                        <p:tgtEl>
                                          <p:spTgt spid="13"/>
                                        </p:tgtEl>
                                        <p:attrNameLst>
                                          <p:attrName>ppt_x</p:attrName>
                                        </p:attrNameLst>
                                      </p:cBhvr>
                                      <p:tavLst>
                                        <p:tav tm="0">
                                          <p:val>
                                            <p:strVal val="ppt_x"/>
                                          </p:val>
                                        </p:tav>
                                        <p:tav tm="100000">
                                          <p:val>
                                            <p:strVal val="0-ppt_w/2"/>
                                          </p:val>
                                        </p:tav>
                                      </p:tavLst>
                                    </p:anim>
                                    <p:anim calcmode="lin" valueType="num">
                                      <p:cBhvr additive="base">
                                        <p:cTn id="16" dur="2000"/>
                                        <p:tgtEl>
                                          <p:spTgt spid="13"/>
                                        </p:tgtEl>
                                        <p:attrNameLst>
                                          <p:attrName>ppt_y</p:attrName>
                                        </p:attrNameLst>
                                      </p:cBhvr>
                                      <p:tavLst>
                                        <p:tav tm="0">
                                          <p:val>
                                            <p:strVal val="ppt_y"/>
                                          </p:val>
                                        </p:tav>
                                        <p:tav tm="100000">
                                          <p:val>
                                            <p:strVal val="1+ppt_h/2"/>
                                          </p:val>
                                        </p:tav>
                                      </p:tavLst>
                                    </p:anim>
                                    <p:set>
                                      <p:cBhvr>
                                        <p:cTn id="17" dur="1" fill="hold">
                                          <p:stCondLst>
                                            <p:cond delay="1999"/>
                                          </p:stCondLst>
                                        </p:cTn>
                                        <p:tgtEl>
                                          <p:spTgt spid="13"/>
                                        </p:tgtEl>
                                        <p:attrNameLst>
                                          <p:attrName>style.visibility</p:attrName>
                                        </p:attrNameLst>
                                      </p:cBhvr>
                                      <p:to>
                                        <p:strVal val="hidden"/>
                                      </p:to>
                                    </p:set>
                                  </p:childTnLst>
                                </p:cTn>
                              </p:par>
                              <p:par>
                                <p:cTn id="18" presetID="22" presetClass="entr" presetSubtype="8" repeatCount="indefinite"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2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63" presetClass="path" presetSubtype="0" accel="50000" decel="50000" fill="hold" nodeType="clickEffect">
                                  <p:stCondLst>
                                    <p:cond delay="0"/>
                                  </p:stCondLst>
                                  <p:childTnLst>
                                    <p:animMotion origin="layout" path="M -0.1401 -0.04445 L 0.63529 -0.03519 " pathEditMode="relative" rAng="0" ptsTypes="AA">
                                      <p:cBhvr>
                                        <p:cTn id="24" dur="2000" fill="hold"/>
                                        <p:tgtEl>
                                          <p:spTgt spid="5"/>
                                        </p:tgtEl>
                                        <p:attrNameLst>
                                          <p:attrName>ppt_x</p:attrName>
                                          <p:attrName>ppt_y</p:attrName>
                                        </p:attrNameLst>
                                      </p:cBhvr>
                                      <p:rCtr x="38776" y="463"/>
                                    </p:animMotion>
                                  </p:childTnLst>
                                </p:cTn>
                              </p:par>
                            </p:childTnLst>
                          </p:cTn>
                        </p:par>
                        <p:par>
                          <p:cTn id="25" fill="hold">
                            <p:stCondLst>
                              <p:cond delay="2000"/>
                            </p:stCondLst>
                            <p:childTnLst>
                              <p:par>
                                <p:cTn id="26" presetID="2" presetClass="exit" presetSubtype="12" fill="hold" nodeType="afterEffect">
                                  <p:stCondLst>
                                    <p:cond delay="4000"/>
                                  </p:stCondLst>
                                  <p:childTnLst>
                                    <p:anim calcmode="lin" valueType="num">
                                      <p:cBhvr additive="base">
                                        <p:cTn id="27" dur="2000"/>
                                        <p:tgtEl>
                                          <p:spTgt spid="5"/>
                                        </p:tgtEl>
                                        <p:attrNameLst>
                                          <p:attrName>ppt_x</p:attrName>
                                        </p:attrNameLst>
                                      </p:cBhvr>
                                      <p:tavLst>
                                        <p:tav tm="0">
                                          <p:val>
                                            <p:strVal val="ppt_x"/>
                                          </p:val>
                                        </p:tav>
                                        <p:tav tm="100000">
                                          <p:val>
                                            <p:strVal val="0-ppt_w/2"/>
                                          </p:val>
                                        </p:tav>
                                      </p:tavLst>
                                    </p:anim>
                                    <p:anim calcmode="lin" valueType="num">
                                      <p:cBhvr additive="base">
                                        <p:cTn id="28" dur="2000"/>
                                        <p:tgtEl>
                                          <p:spTgt spid="5"/>
                                        </p:tgtEl>
                                        <p:attrNameLst>
                                          <p:attrName>ppt_y</p:attrName>
                                        </p:attrNameLst>
                                      </p:cBhvr>
                                      <p:tavLst>
                                        <p:tav tm="0">
                                          <p:val>
                                            <p:strVal val="ppt_y"/>
                                          </p:val>
                                        </p:tav>
                                        <p:tav tm="100000">
                                          <p:val>
                                            <p:strVal val="1+ppt_h/2"/>
                                          </p:val>
                                        </p:tav>
                                      </p:tavLst>
                                    </p:anim>
                                    <p:set>
                                      <p:cBhvr>
                                        <p:cTn id="2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bsorption | Acoustic Sciences Corporation">
            <a:extLst>
              <a:ext uri="{FF2B5EF4-FFF2-40B4-BE49-F238E27FC236}">
                <a16:creationId xmlns:a16="http://schemas.microsoft.com/office/drawing/2014/main" id="{1147DF98-89C8-4684-A390-BAEDDAC71F8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1"/>
            <a:ext cx="8991600" cy="4881965"/>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DAC3442D-ADE4-4938-B82C-85D493E0D59C}"/>
              </a:ext>
            </a:extLst>
          </p:cNvPr>
          <p:cNvSpPr/>
          <p:nvPr/>
        </p:nvSpPr>
        <p:spPr>
          <a:xfrm rot="19669433">
            <a:off x="4186798" y="4490667"/>
            <a:ext cx="2388218"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43CEB1"/>
                </a:solidFill>
              </a:rPr>
              <a:t>Âm</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phản</a:t>
            </a:r>
            <a:r>
              <a:rPr lang="en-US" sz="3500" b="1" dirty="0">
                <a:ln w="12700" cmpd="sng">
                  <a:noFill/>
                  <a:prstDash val="solid"/>
                </a:ln>
                <a:solidFill>
                  <a:srgbClr val="43CEB1"/>
                </a:solidFill>
              </a:rPr>
              <a:t> </a:t>
            </a:r>
            <a:r>
              <a:rPr lang="en-US" sz="3500" b="1" dirty="0" err="1">
                <a:ln w="12700" cmpd="sng">
                  <a:noFill/>
                  <a:prstDash val="solid"/>
                </a:ln>
                <a:solidFill>
                  <a:srgbClr val="43CEB1"/>
                </a:solidFill>
              </a:rPr>
              <a:t>xạ</a:t>
            </a:r>
            <a:endParaRPr lang="en-US" sz="3500" b="1" dirty="0">
              <a:ln w="12700" cmpd="sng">
                <a:noFill/>
                <a:prstDash val="solid"/>
              </a:ln>
              <a:solidFill>
                <a:srgbClr val="43CEB1"/>
              </a:solidFill>
            </a:endParaRPr>
          </a:p>
        </p:txBody>
      </p:sp>
      <p:sp>
        <p:nvSpPr>
          <p:cNvPr id="87" name="Rectangle 86">
            <a:extLst>
              <a:ext uri="{FF2B5EF4-FFF2-40B4-BE49-F238E27FC236}">
                <a16:creationId xmlns:a16="http://schemas.microsoft.com/office/drawing/2014/main" id="{58664578-9DFF-424A-85B4-1F6F62F5D595}"/>
              </a:ext>
            </a:extLst>
          </p:cNvPr>
          <p:cNvSpPr/>
          <p:nvPr/>
        </p:nvSpPr>
        <p:spPr>
          <a:xfrm>
            <a:off x="6019801" y="5791200"/>
            <a:ext cx="2480167"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BF9000"/>
                </a:solidFill>
                <a:latin typeface="Times New Roman" pitchFamily="18" charset="0"/>
                <a:cs typeface="Times New Roman" pitchFamily="18" charset="0"/>
              </a:rPr>
              <a:t>Âm</a:t>
            </a:r>
            <a:r>
              <a:rPr lang="en-US" sz="3500" b="1" dirty="0">
                <a:ln w="12700" cmpd="sng">
                  <a:noFill/>
                  <a:prstDash val="solid"/>
                </a:ln>
                <a:solidFill>
                  <a:srgbClr val="BF9000"/>
                </a:solidFill>
                <a:latin typeface="Times New Roman" pitchFamily="18" charset="0"/>
                <a:cs typeface="Times New Roman" pitchFamily="18" charset="0"/>
              </a:rPr>
              <a:t> </a:t>
            </a:r>
            <a:r>
              <a:rPr lang="en-US" sz="3500" b="1" dirty="0" err="1">
                <a:ln w="12700" cmpd="sng">
                  <a:noFill/>
                  <a:prstDash val="solid"/>
                </a:ln>
                <a:solidFill>
                  <a:srgbClr val="BF9000"/>
                </a:solidFill>
                <a:latin typeface="Times New Roman" pitchFamily="18" charset="0"/>
                <a:cs typeface="Times New Roman" pitchFamily="18" charset="0"/>
              </a:rPr>
              <a:t>hấp</a:t>
            </a:r>
            <a:r>
              <a:rPr lang="en-US" sz="3500" b="1" dirty="0">
                <a:ln w="12700" cmpd="sng">
                  <a:noFill/>
                  <a:prstDash val="solid"/>
                </a:ln>
                <a:solidFill>
                  <a:srgbClr val="BF9000"/>
                </a:solidFill>
                <a:latin typeface="Times New Roman" pitchFamily="18" charset="0"/>
                <a:cs typeface="Times New Roman" pitchFamily="18" charset="0"/>
              </a:rPr>
              <a:t> </a:t>
            </a:r>
            <a:r>
              <a:rPr lang="en-US" sz="3500" b="1" dirty="0" err="1">
                <a:ln w="12700" cmpd="sng">
                  <a:noFill/>
                  <a:prstDash val="solid"/>
                </a:ln>
                <a:solidFill>
                  <a:srgbClr val="BF9000"/>
                </a:solidFill>
                <a:latin typeface="Times New Roman" pitchFamily="18" charset="0"/>
                <a:cs typeface="Times New Roman" pitchFamily="18" charset="0"/>
              </a:rPr>
              <a:t>thụ</a:t>
            </a:r>
            <a:endParaRPr lang="en-US" sz="3500" b="1" dirty="0">
              <a:ln w="12700" cmpd="sng">
                <a:noFill/>
                <a:prstDash val="solid"/>
              </a:ln>
              <a:solidFill>
                <a:srgbClr val="BF9000"/>
              </a:solidFill>
              <a:latin typeface="Times New Roman" pitchFamily="18" charset="0"/>
              <a:cs typeface="Times New Roman" pitchFamily="18" charset="0"/>
            </a:endParaRPr>
          </a:p>
        </p:txBody>
      </p:sp>
      <p:sp>
        <p:nvSpPr>
          <p:cNvPr id="88" name="Rectangle 87">
            <a:extLst>
              <a:ext uri="{FF2B5EF4-FFF2-40B4-BE49-F238E27FC236}">
                <a16:creationId xmlns:a16="http://schemas.microsoft.com/office/drawing/2014/main" id="{AA12E09A-3D3F-4F04-917E-ECB15C104D3C}"/>
              </a:ext>
            </a:extLst>
          </p:cNvPr>
          <p:cNvSpPr/>
          <p:nvPr/>
        </p:nvSpPr>
        <p:spPr>
          <a:xfrm rot="1445943">
            <a:off x="2319352" y="2373142"/>
            <a:ext cx="2900153"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0000FF"/>
                </a:solidFill>
                <a:latin typeface="Times New Roman" pitchFamily="18" charset="0"/>
                <a:cs typeface="Times New Roman" pitchFamily="18" charset="0"/>
              </a:rPr>
              <a:t>Âm</a:t>
            </a:r>
            <a:r>
              <a:rPr lang="en-US" sz="3500" b="1" dirty="0">
                <a:ln w="12700" cmpd="sng">
                  <a:noFill/>
                  <a:prstDash val="solid"/>
                </a:ln>
                <a:solidFill>
                  <a:srgbClr val="0000FF"/>
                </a:solidFill>
                <a:latin typeface="Times New Roman" pitchFamily="18" charset="0"/>
                <a:cs typeface="Times New Roman" pitchFamily="18" charset="0"/>
              </a:rPr>
              <a:t> </a:t>
            </a:r>
            <a:r>
              <a:rPr lang="en-US" sz="3500" b="1" dirty="0" err="1">
                <a:ln w="12700" cmpd="sng">
                  <a:noFill/>
                  <a:prstDash val="solid"/>
                </a:ln>
                <a:solidFill>
                  <a:srgbClr val="0000FF"/>
                </a:solidFill>
                <a:latin typeface="Times New Roman" pitchFamily="18" charset="0"/>
                <a:cs typeface="Times New Roman" pitchFamily="18" charset="0"/>
              </a:rPr>
              <a:t>truyền</a:t>
            </a:r>
            <a:r>
              <a:rPr lang="en-US" sz="3500" b="1" dirty="0">
                <a:ln w="12700" cmpd="sng">
                  <a:noFill/>
                  <a:prstDash val="solid"/>
                </a:ln>
                <a:solidFill>
                  <a:srgbClr val="0000FF"/>
                </a:solidFill>
                <a:latin typeface="Times New Roman" pitchFamily="18" charset="0"/>
                <a:cs typeface="Times New Roman" pitchFamily="18" charset="0"/>
              </a:rPr>
              <a:t> </a:t>
            </a:r>
            <a:r>
              <a:rPr lang="en-US" sz="3500" b="1" dirty="0" err="1">
                <a:ln w="12700" cmpd="sng">
                  <a:noFill/>
                  <a:prstDash val="solid"/>
                </a:ln>
                <a:solidFill>
                  <a:srgbClr val="0000FF"/>
                </a:solidFill>
                <a:latin typeface="Times New Roman" pitchFamily="18" charset="0"/>
                <a:cs typeface="Times New Roman" pitchFamily="18" charset="0"/>
              </a:rPr>
              <a:t>tới</a:t>
            </a:r>
            <a:endParaRPr lang="en-US" sz="3500" b="1" dirty="0">
              <a:ln w="12700" cmpd="sng">
                <a:noFill/>
                <a:prstDash val="solid"/>
              </a:ln>
              <a:solidFill>
                <a:srgbClr val="0000FF"/>
              </a:solidFill>
              <a:latin typeface="Times New Roman" pitchFamily="18" charset="0"/>
              <a:cs typeface="Times New Roman" pitchFamily="18" charset="0"/>
            </a:endParaRPr>
          </a:p>
        </p:txBody>
      </p:sp>
      <p:sp>
        <p:nvSpPr>
          <p:cNvPr id="89" name="Rectangle 88">
            <a:extLst>
              <a:ext uri="{FF2B5EF4-FFF2-40B4-BE49-F238E27FC236}">
                <a16:creationId xmlns:a16="http://schemas.microsoft.com/office/drawing/2014/main" id="{4EB09F9B-E691-45A8-BC11-F3954CF6C538}"/>
              </a:ext>
            </a:extLst>
          </p:cNvPr>
          <p:cNvSpPr/>
          <p:nvPr/>
        </p:nvSpPr>
        <p:spPr>
          <a:xfrm>
            <a:off x="7391401" y="2895600"/>
            <a:ext cx="3102131" cy="630942"/>
          </a:xfrm>
          <a:prstGeom prst="rect">
            <a:avLst/>
          </a:prstGeom>
          <a:noFill/>
        </p:spPr>
        <p:txBody>
          <a:bodyPr wrap="none" lIns="91440" tIns="45720" rIns="91440" bIns="45720">
            <a:spAutoFit/>
          </a:bodyPr>
          <a:lstStyle/>
          <a:p>
            <a:pPr algn="ctr"/>
            <a:r>
              <a:rPr lang="en-US" sz="3500" b="1" dirty="0" err="1">
                <a:ln w="12700" cmpd="sng">
                  <a:noFill/>
                  <a:prstDash val="solid"/>
                </a:ln>
                <a:solidFill>
                  <a:srgbClr val="7030A0"/>
                </a:solidFill>
                <a:latin typeface="Times New Roman" pitchFamily="18" charset="0"/>
                <a:cs typeface="Times New Roman" pitchFamily="18" charset="0"/>
              </a:rPr>
              <a:t>Âm</a:t>
            </a:r>
            <a:r>
              <a:rPr lang="en-US" sz="3500" b="1" dirty="0">
                <a:ln w="12700" cmpd="sng">
                  <a:noFill/>
                  <a:prstDash val="solid"/>
                </a:ln>
                <a:solidFill>
                  <a:srgbClr val="7030A0"/>
                </a:solidFill>
                <a:latin typeface="Times New Roman" pitchFamily="18" charset="0"/>
                <a:cs typeface="Times New Roman" pitchFamily="18" charset="0"/>
              </a:rPr>
              <a:t> </a:t>
            </a:r>
            <a:r>
              <a:rPr lang="en-US" sz="3500" b="1" dirty="0" err="1">
                <a:ln w="12700" cmpd="sng">
                  <a:noFill/>
                  <a:prstDash val="solid"/>
                </a:ln>
                <a:solidFill>
                  <a:srgbClr val="7030A0"/>
                </a:solidFill>
                <a:latin typeface="Times New Roman" pitchFamily="18" charset="0"/>
                <a:cs typeface="Times New Roman" pitchFamily="18" charset="0"/>
              </a:rPr>
              <a:t>truyền</a:t>
            </a:r>
            <a:r>
              <a:rPr lang="en-US" sz="3500" b="1" dirty="0">
                <a:ln w="12700" cmpd="sng">
                  <a:noFill/>
                  <a:prstDash val="solid"/>
                </a:ln>
                <a:solidFill>
                  <a:srgbClr val="7030A0"/>
                </a:solidFill>
                <a:latin typeface="Times New Roman" pitchFamily="18" charset="0"/>
                <a:cs typeface="Times New Roman" pitchFamily="18" charset="0"/>
              </a:rPr>
              <a:t> qua</a:t>
            </a:r>
          </a:p>
        </p:txBody>
      </p:sp>
      <p:sp>
        <p:nvSpPr>
          <p:cNvPr id="11" name="Line 15">
            <a:extLst>
              <a:ext uri="{FF2B5EF4-FFF2-40B4-BE49-F238E27FC236}">
                <a16:creationId xmlns:a16="http://schemas.microsoft.com/office/drawing/2014/main" id="{F514A5B3-E19B-B51E-9E48-ECA152F4C888}"/>
              </a:ext>
            </a:extLst>
          </p:cNvPr>
          <p:cNvSpPr>
            <a:spLocks noChangeShapeType="1"/>
          </p:cNvSpPr>
          <p:nvPr/>
        </p:nvSpPr>
        <p:spPr bwMode="auto">
          <a:xfrm>
            <a:off x="4496878" y="2512293"/>
            <a:ext cx="1405159" cy="1006763"/>
          </a:xfrm>
          <a:prstGeom prst="line">
            <a:avLst/>
          </a:prstGeom>
          <a:noFill/>
          <a:ln w="190500" cmpd="sng">
            <a:solidFill>
              <a:srgbClr val="0000FF"/>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15">
            <a:extLst>
              <a:ext uri="{FF2B5EF4-FFF2-40B4-BE49-F238E27FC236}">
                <a16:creationId xmlns:a16="http://schemas.microsoft.com/office/drawing/2014/main" id="{A196D783-3491-CC32-40B4-3687FD2BD575}"/>
              </a:ext>
            </a:extLst>
          </p:cNvPr>
          <p:cNvSpPr>
            <a:spLocks noChangeShapeType="1"/>
          </p:cNvSpPr>
          <p:nvPr/>
        </p:nvSpPr>
        <p:spPr bwMode="auto">
          <a:xfrm flipH="1">
            <a:off x="4974210" y="3640775"/>
            <a:ext cx="927826" cy="818105"/>
          </a:xfrm>
          <a:prstGeom prst="line">
            <a:avLst/>
          </a:prstGeom>
          <a:noFill/>
          <a:ln w="101600" cmpd="sng">
            <a:solidFill>
              <a:srgbClr val="43CEB1"/>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15">
            <a:extLst>
              <a:ext uri="{FF2B5EF4-FFF2-40B4-BE49-F238E27FC236}">
                <a16:creationId xmlns:a16="http://schemas.microsoft.com/office/drawing/2014/main" id="{7697EDAF-27BB-81CC-3D02-FCEFAACAF0F3}"/>
              </a:ext>
            </a:extLst>
          </p:cNvPr>
          <p:cNvSpPr>
            <a:spLocks noChangeShapeType="1"/>
          </p:cNvSpPr>
          <p:nvPr/>
        </p:nvSpPr>
        <p:spPr bwMode="auto">
          <a:xfrm>
            <a:off x="6925558" y="3861501"/>
            <a:ext cx="10202" cy="1628173"/>
          </a:xfrm>
          <a:prstGeom prst="line">
            <a:avLst/>
          </a:prstGeom>
          <a:noFill/>
          <a:ln w="101600" cmpd="sng">
            <a:solidFill>
              <a:schemeClr val="accent4">
                <a:lumMod val="75000"/>
              </a:schemeClr>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15">
            <a:extLst>
              <a:ext uri="{FF2B5EF4-FFF2-40B4-BE49-F238E27FC236}">
                <a16:creationId xmlns:a16="http://schemas.microsoft.com/office/drawing/2014/main" id="{37DF5A29-00F5-47AD-790E-2629CD705B15}"/>
              </a:ext>
            </a:extLst>
          </p:cNvPr>
          <p:cNvSpPr>
            <a:spLocks noChangeShapeType="1"/>
          </p:cNvSpPr>
          <p:nvPr/>
        </p:nvSpPr>
        <p:spPr bwMode="auto">
          <a:xfrm>
            <a:off x="7451071" y="3861499"/>
            <a:ext cx="1482398" cy="0"/>
          </a:xfrm>
          <a:prstGeom prst="line">
            <a:avLst/>
          </a:prstGeom>
          <a:noFill/>
          <a:ln w="101600" cmpd="sng">
            <a:solidFill>
              <a:srgbClr val="7030A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7104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repeatCount="indefinite"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barn(inVertical)">
                                      <p:cBhvr>
                                        <p:cTn id="17" dur="500"/>
                                        <p:tgtEl>
                                          <p:spTgt spid="8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repeatCount="indefinite"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barn(inVertical)">
                                      <p:cBhvr>
                                        <p:cTn id="27" dur="500"/>
                                        <p:tgtEl>
                                          <p:spTgt spid="8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repeatCount="indefinite"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strips(down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animEffect transition="in" filter="barn(inVertical)">
                                      <p:cBhvr>
                                        <p:cTn id="37" dur="500"/>
                                        <p:tgtEl>
                                          <p:spTgt spid="8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repeatCount="indefinite"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trips(down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9"/>
                                        </p:tgtEl>
                                        <p:attrNameLst>
                                          <p:attrName>style.visibility</p:attrName>
                                        </p:attrNameLst>
                                      </p:cBhvr>
                                      <p:to>
                                        <p:strVal val="visible"/>
                                      </p:to>
                                    </p:set>
                                    <p:animEffect transition="in" filter="barn(inVertical)">
                                      <p:cBhvr>
                                        <p:cTn id="4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1564064" y="189087"/>
            <a:ext cx="9144000" cy="261610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Kết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luận</a:t>
            </a:r>
            <a:endParaRPr lang="en-US" sz="3600" b="1" dirty="0">
              <a:solidFill>
                <a:srgbClr val="FF0000"/>
              </a:solidFill>
              <a:latin typeface="Times New Roman" panose="02020603050405020304" pitchFamily="18" charset="0"/>
              <a:cs typeface="Times New Roman" panose="02020603050405020304" pitchFamily="18" charset="0"/>
            </a:endParaRPr>
          </a:p>
          <a:p>
            <a:r>
              <a:rPr lang="en-US" sz="3200" dirty="0"/>
              <a:t>-</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vật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liệu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cứng</a:t>
            </a:r>
            <a:r>
              <a:rPr lang="en-US" sz="3200" dirty="0">
                <a:solidFill>
                  <a:srgbClr val="0070C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bề</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mặt</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nhẵn</a:t>
            </a:r>
            <a:r>
              <a:rPr lang="en-US" sz="3200" dirty="0">
                <a:solidFill>
                  <a:srgbClr val="00B05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xạ</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âm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tốt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hấp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thụ</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âm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kém</a:t>
            </a:r>
            <a:r>
              <a:rPr lang="en-US" sz="3200" dirty="0">
                <a:solidFill>
                  <a:srgbClr val="FF0000"/>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vật</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liệu</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mềm</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xốp</a:t>
            </a:r>
            <a:r>
              <a:rPr lang="en-US" sz="3200" dirty="0">
                <a:solidFill>
                  <a:srgbClr val="0070C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bề</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mặt</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ghồ</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ghề</a:t>
            </a:r>
            <a:r>
              <a:rPr lang="en-US" sz="3200" dirty="0">
                <a:solidFill>
                  <a:srgbClr val="00B05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xạ</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âm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kém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thụ</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tốt</a:t>
            </a:r>
            <a:r>
              <a:rPr lang="en-US" sz="3200" dirty="0">
                <a:latin typeface="Times New Roman" pitchFamily="18" charset="0"/>
                <a:cs typeface="Times New Roman" pitchFamily="18" charset="0"/>
              </a:rPr>
              <a:t>)</a:t>
            </a:r>
          </a:p>
        </p:txBody>
      </p:sp>
      <p:pic>
        <p:nvPicPr>
          <p:cNvPr id="11" name="Picture 4" descr="Related image">
            <a:extLst>
              <a:ext uri="{FF2B5EF4-FFF2-40B4-BE49-F238E27FC236}">
                <a16:creationId xmlns:a16="http://schemas.microsoft.com/office/drawing/2014/main" id="{5EA3C05B-2B5A-4C1B-BDB6-7E65BE9565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9577" y="3223760"/>
            <a:ext cx="2972011" cy="29720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vÃ¡n gá»">
            <a:extLst>
              <a:ext uri="{FF2B5EF4-FFF2-40B4-BE49-F238E27FC236}">
                <a16:creationId xmlns:a16="http://schemas.microsoft.com/office/drawing/2014/main" id="{34466F68-7F07-4556-B4E8-64AE6EB69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0542" y="3220418"/>
            <a:ext cx="2972011" cy="29720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5A6365D-3F66-448D-8FA5-7E7FDB8B41A8}"/>
              </a:ext>
            </a:extLst>
          </p:cNvPr>
          <p:cNvSpPr txBox="1"/>
          <p:nvPr/>
        </p:nvSpPr>
        <p:spPr>
          <a:xfrm>
            <a:off x="6641911" y="6181138"/>
            <a:ext cx="3933912" cy="615553"/>
          </a:xfrm>
          <a:prstGeom prst="rect">
            <a:avLst/>
          </a:prstGeom>
          <a:noFill/>
        </p:spPr>
        <p:txBody>
          <a:bodyPr wrap="square" rtlCol="0">
            <a:spAutoFit/>
          </a:bodyPr>
          <a:lstStyle/>
          <a:p>
            <a:pPr algn="ctr"/>
            <a:r>
              <a:rPr lang="en-US" sz="3400" dirty="0" err="1">
                <a:solidFill>
                  <a:srgbClr val="0070C0"/>
                </a:solidFill>
                <a:latin typeface="Times New Roman" pitchFamily="18" charset="0"/>
                <a:cs typeface="Times New Roman" pitchFamily="18" charset="0"/>
              </a:rPr>
              <a:t>Phản</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xạ</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âm</a:t>
            </a:r>
            <a:r>
              <a:rPr lang="en-US" sz="3400" dirty="0">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kém</a:t>
            </a:r>
            <a:r>
              <a:rPr lang="en-US" sz="3400" dirty="0">
                <a:solidFill>
                  <a:srgbClr val="00B050"/>
                </a:solidFill>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dần</a:t>
            </a:r>
            <a:endParaRPr lang="en-US" sz="3400" dirty="0">
              <a:solidFill>
                <a:srgbClr val="00B050"/>
              </a:solidFill>
              <a:latin typeface="Times New Roman" pitchFamily="18" charset="0"/>
              <a:cs typeface="Times New Roman" pitchFamily="18" charset="0"/>
            </a:endParaRPr>
          </a:p>
        </p:txBody>
      </p:sp>
      <p:pic>
        <p:nvPicPr>
          <p:cNvPr id="19" name="Picture 10" descr="Image result for tÆ°á»ng gáº¡ch">
            <a:extLst>
              <a:ext uri="{FF2B5EF4-FFF2-40B4-BE49-F238E27FC236}">
                <a16:creationId xmlns:a16="http://schemas.microsoft.com/office/drawing/2014/main" id="{57ED38B6-32A8-47CA-B44D-9886AD1631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6632" y="3290343"/>
            <a:ext cx="2218864" cy="2958485"/>
          </a:xfrm>
          <a:prstGeom prst="rect">
            <a:avLst/>
          </a:prstGeom>
          <a:noFill/>
          <a:extLst>
            <a:ext uri="{909E8E84-426E-40DD-AFC4-6F175D3DCCD1}">
              <a14:hiddenFill xmlns:a14="http://schemas.microsoft.com/office/drawing/2010/main">
                <a:solidFill>
                  <a:srgbClr val="FFFFFF"/>
                </a:solidFill>
              </a14:hiddenFill>
            </a:ext>
          </a:extLst>
        </p:spPr>
      </p:pic>
      <p:sp>
        <p:nvSpPr>
          <p:cNvPr id="20" name="Line 15">
            <a:extLst>
              <a:ext uri="{FF2B5EF4-FFF2-40B4-BE49-F238E27FC236}">
                <a16:creationId xmlns:a16="http://schemas.microsoft.com/office/drawing/2014/main" id="{B152F22F-E7D6-48E6-B8CF-FC6A6B2524BC}"/>
              </a:ext>
            </a:extLst>
          </p:cNvPr>
          <p:cNvSpPr>
            <a:spLocks noChangeShapeType="1"/>
          </p:cNvSpPr>
          <p:nvPr/>
        </p:nvSpPr>
        <p:spPr bwMode="auto">
          <a:xfrm>
            <a:off x="7664334" y="6192428"/>
            <a:ext cx="2123579"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 name="TextBox 20">
            <a:extLst>
              <a:ext uri="{FF2B5EF4-FFF2-40B4-BE49-F238E27FC236}">
                <a16:creationId xmlns:a16="http://schemas.microsoft.com/office/drawing/2014/main" id="{5F85AE46-D890-6B49-3D83-C24773D57012}"/>
              </a:ext>
            </a:extLst>
          </p:cNvPr>
          <p:cNvSpPr txBox="1"/>
          <p:nvPr/>
        </p:nvSpPr>
        <p:spPr>
          <a:xfrm>
            <a:off x="1524001" y="6192429"/>
            <a:ext cx="3573309" cy="615553"/>
          </a:xfrm>
          <a:prstGeom prst="rect">
            <a:avLst/>
          </a:prstGeom>
          <a:noFill/>
        </p:spPr>
        <p:txBody>
          <a:bodyPr wrap="square" rtlCol="0">
            <a:spAutoFit/>
          </a:bodyPr>
          <a:lstStyle/>
          <a:p>
            <a:pPr algn="ctr"/>
            <a:r>
              <a:rPr lang="en-US" sz="3400" dirty="0" err="1">
                <a:solidFill>
                  <a:srgbClr val="0070C0"/>
                </a:solidFill>
                <a:latin typeface="Times New Roman" pitchFamily="18" charset="0"/>
                <a:cs typeface="Times New Roman" pitchFamily="18" charset="0"/>
              </a:rPr>
              <a:t>Phản</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xạ</a:t>
            </a:r>
            <a:r>
              <a:rPr lang="en-US" sz="3400" dirty="0">
                <a:solidFill>
                  <a:srgbClr val="0070C0"/>
                </a:solidFill>
                <a:latin typeface="Times New Roman" pitchFamily="18" charset="0"/>
                <a:cs typeface="Times New Roman" pitchFamily="18" charset="0"/>
              </a:rPr>
              <a:t> </a:t>
            </a:r>
            <a:r>
              <a:rPr lang="en-US" sz="3400" dirty="0" err="1">
                <a:solidFill>
                  <a:srgbClr val="0070C0"/>
                </a:solidFill>
                <a:latin typeface="Times New Roman" pitchFamily="18" charset="0"/>
                <a:cs typeface="Times New Roman" pitchFamily="18" charset="0"/>
              </a:rPr>
              <a:t>âm</a:t>
            </a:r>
            <a:r>
              <a:rPr lang="en-US" sz="3400" dirty="0">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tốt</a:t>
            </a:r>
            <a:r>
              <a:rPr lang="en-US" sz="3400" dirty="0">
                <a:solidFill>
                  <a:srgbClr val="00B050"/>
                </a:solidFill>
                <a:latin typeface="Times New Roman" pitchFamily="18" charset="0"/>
                <a:cs typeface="Times New Roman" pitchFamily="18" charset="0"/>
              </a:rPr>
              <a:t> </a:t>
            </a:r>
            <a:r>
              <a:rPr lang="en-US" sz="3400" dirty="0" err="1">
                <a:solidFill>
                  <a:srgbClr val="00B050"/>
                </a:solidFill>
                <a:latin typeface="Times New Roman" pitchFamily="18" charset="0"/>
                <a:cs typeface="Times New Roman" pitchFamily="18" charset="0"/>
              </a:rPr>
              <a:t>dần</a:t>
            </a:r>
            <a:endParaRPr lang="en-US" sz="3400" dirty="0">
              <a:solidFill>
                <a:srgbClr val="00B050"/>
              </a:solidFill>
              <a:latin typeface="Times New Roman" pitchFamily="18" charset="0"/>
              <a:cs typeface="Times New Roman" pitchFamily="18" charset="0"/>
            </a:endParaRPr>
          </a:p>
        </p:txBody>
      </p:sp>
      <p:sp>
        <p:nvSpPr>
          <p:cNvPr id="22" name="Line 15">
            <a:extLst>
              <a:ext uri="{FF2B5EF4-FFF2-40B4-BE49-F238E27FC236}">
                <a16:creationId xmlns:a16="http://schemas.microsoft.com/office/drawing/2014/main" id="{3024BC18-988B-2EC5-7D12-7DA87A4967D4}"/>
              </a:ext>
            </a:extLst>
          </p:cNvPr>
          <p:cNvSpPr>
            <a:spLocks noChangeShapeType="1"/>
          </p:cNvSpPr>
          <p:nvPr/>
        </p:nvSpPr>
        <p:spPr bwMode="auto">
          <a:xfrm flipH="1">
            <a:off x="2502664" y="6155904"/>
            <a:ext cx="1727765" cy="22582"/>
          </a:xfrm>
          <a:prstGeom prst="line">
            <a:avLst/>
          </a:prstGeom>
          <a:noFill/>
          <a:ln w="127000" cmpd="sng">
            <a:solidFill>
              <a:srgbClr val="FF0000"/>
            </a:solidFill>
            <a:prstDash val="solid"/>
            <a:round/>
            <a:headEnd w="lg" len="lg"/>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9375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P spid="20" grpId="0" animBg="1"/>
      <p:bldP spid="21" grpId="0"/>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6B20A04-A7F8-4FE8-A2E0-DF27DCF76CB2}"/>
              </a:ext>
            </a:extLst>
          </p:cNvPr>
          <p:cNvSpPr txBox="1"/>
          <p:nvPr/>
        </p:nvSpPr>
        <p:spPr>
          <a:xfrm>
            <a:off x="1524000" y="3200400"/>
            <a:ext cx="9144000" cy="3416320"/>
          </a:xfrm>
          <a:prstGeom prst="rect">
            <a:avLst/>
          </a:prstGeom>
          <a:noFill/>
        </p:spPr>
        <p:txBody>
          <a:bodyPr wrap="square" rtlCol="0">
            <a:spAutoFit/>
          </a:bodyPr>
          <a:lstStyle/>
          <a:p>
            <a:pPr algn="just">
              <a:lnSpc>
                <a:spcPct val="120000"/>
              </a:lnSpc>
            </a:pP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tập</a:t>
            </a:r>
            <a:r>
              <a:rPr lang="en-US" sz="3600" b="1" dirty="0">
                <a:solidFill>
                  <a:srgbClr val="FF0000"/>
                </a:solidFill>
                <a:latin typeface="Times New Roman" pitchFamily="18" charset="0"/>
                <a:cs typeface="Times New Roman" pitchFamily="18" charset="0"/>
              </a:rPr>
              <a:t>: </a:t>
            </a:r>
            <a:r>
              <a:rPr lang="en-US" sz="3600" dirty="0">
                <a:latin typeface="Times New Roman" pitchFamily="18" charset="0"/>
                <a:cs typeface="Times New Roman" pitchFamily="18" charset="0"/>
              </a:rPr>
              <a:t>T</a:t>
            </a:r>
            <a:r>
              <a:rPr lang="vi-VN" sz="3600" dirty="0">
                <a:latin typeface="Times New Roman" pitchFamily="18" charset="0"/>
                <a:cs typeface="Times New Roman" pitchFamily="18" charset="0"/>
              </a:rPr>
              <a:t>rong nhiều phòng hòa nhạc, phòng chiếu phim, phòng ghi âm, người ta thường làm tường sần sùi hoặc treo màn nhung, trải thảm sàn để làm giảm âm phản xạ. Em hãy giải thích vì sao?</a:t>
            </a:r>
            <a:endParaRPr lang="en-US" sz="3600" i="1" dirty="0">
              <a:latin typeface="Times New Roman" pitchFamily="18" charset="0"/>
              <a:cs typeface="Times New Roman" pitchFamily="18" charset="0"/>
            </a:endParaRPr>
          </a:p>
        </p:txBody>
      </p:sp>
      <p:pic>
        <p:nvPicPr>
          <p:cNvPr id="6146" name="Picture 2" descr="sơn gai là gì, quy trình thi công sơn gai">
            <a:extLst>
              <a:ext uri="{FF2B5EF4-FFF2-40B4-BE49-F238E27FC236}">
                <a16:creationId xmlns:a16="http://schemas.microsoft.com/office/drawing/2014/main" id="{F3C2772F-F22F-4338-82D4-4FA3AD6F3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102"/>
          <a:stretch/>
        </p:blipFill>
        <p:spPr bwMode="auto">
          <a:xfrm>
            <a:off x="1524001" y="1"/>
            <a:ext cx="1587663"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ACOUSTIC CINEMAS | WORLDWIDE TURNKEY INTERIOR FIT OUT SOLUTIONS">
            <a:extLst>
              <a:ext uri="{FF2B5EF4-FFF2-40B4-BE49-F238E27FC236}">
                <a16:creationId xmlns:a16="http://schemas.microsoft.com/office/drawing/2014/main" id="{CC4CBB04-E551-4F98-B6A8-2E8C358258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785"/>
          <a:stretch/>
        </p:blipFill>
        <p:spPr bwMode="auto">
          <a:xfrm>
            <a:off x="6934200" y="1"/>
            <a:ext cx="3733800" cy="30974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inema leisure carpet | arc edition">
            <a:extLst>
              <a:ext uri="{FF2B5EF4-FFF2-40B4-BE49-F238E27FC236}">
                <a16:creationId xmlns:a16="http://schemas.microsoft.com/office/drawing/2014/main" id="{B0AB8E1B-D34B-434A-9B4F-BF63AC916A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
            <a:ext cx="3733800" cy="31148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AC7AE82-B1BD-88FA-CD92-76491684B202}"/>
              </a:ext>
            </a:extLst>
          </p:cNvPr>
          <p:cNvSpPr txBox="1"/>
          <p:nvPr/>
        </p:nvSpPr>
        <p:spPr>
          <a:xfrm>
            <a:off x="1524000" y="3101034"/>
            <a:ext cx="9144000" cy="3785652"/>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just">
              <a:lnSpc>
                <a:spcPct val="120000"/>
              </a:lnSpc>
            </a:pPr>
            <a:r>
              <a:rPr lang="vi-VN" sz="4000" dirty="0">
                <a:latin typeface="+mj-lt"/>
              </a:rPr>
              <a:t>Tường của nhà hát, phòng hòa nhạc, rạp chiếu phim thường được làm sần sùi hoặc treo, phủ rèm nhung, len, dạ.. để </a:t>
            </a:r>
            <a:r>
              <a:rPr lang="vi-VN" sz="4000" dirty="0">
                <a:solidFill>
                  <a:srgbClr val="0000FF"/>
                </a:solidFill>
                <a:latin typeface="+mj-lt"/>
              </a:rPr>
              <a:t>làm giảm tiếng vang</a:t>
            </a:r>
            <a:r>
              <a:rPr lang="en-US" sz="4000" dirty="0">
                <a:latin typeface="+mj-lt"/>
              </a:rPr>
              <a:t>? </a:t>
            </a:r>
            <a:r>
              <a:rPr lang="vi-VN" sz="4000" dirty="0">
                <a:latin typeface="+mj-lt"/>
              </a:rPr>
              <a:t> </a:t>
            </a:r>
            <a:r>
              <a:rPr lang="vi-VN" sz="4000" b="1" dirty="0">
                <a:solidFill>
                  <a:srgbClr val="C00000"/>
                </a:solidFill>
                <a:latin typeface="+mj-lt"/>
              </a:rPr>
              <a:t>giúp âm thanh được to, rõ hơn.</a:t>
            </a:r>
            <a:endParaRPr lang="en-US" sz="4000" i="1" dirty="0">
              <a:solidFill>
                <a:srgbClr val="C00000"/>
              </a:solidFill>
              <a:latin typeface="+mj-lt"/>
              <a:cs typeface="Calibri" panose="020F0502020204030204" pitchFamily="34" charset="0"/>
            </a:endParaRPr>
          </a:p>
        </p:txBody>
      </p:sp>
    </p:spTree>
    <p:extLst>
      <p:ext uri="{BB962C8B-B14F-4D97-AF65-F5344CB8AC3E}">
        <p14:creationId xmlns:p14="http://schemas.microsoft.com/office/powerpoint/2010/main" val="305692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arn(inVertical)">
                                      <p:cBhvr>
                                        <p:cTn id="7" dur="500"/>
                                        <p:tgtEl>
                                          <p:spTgt spid="6150"/>
                                        </p:tgtEl>
                                      </p:cBhvr>
                                    </p:animEffect>
                                  </p:childTnLst>
                                </p:cTn>
                              </p:par>
                              <p:par>
                                <p:cTn id="8" presetID="16" presetClass="entr" presetSubtype="21" fill="hold" nodeType="withEffect">
                                  <p:stCondLst>
                                    <p:cond delay="0"/>
                                  </p:stCondLst>
                                  <p:childTnLst>
                                    <p:set>
                                      <p:cBhvr>
                                        <p:cTn id="9" dur="1" fill="hold">
                                          <p:stCondLst>
                                            <p:cond delay="0"/>
                                          </p:stCondLst>
                                        </p:cTn>
                                        <p:tgtEl>
                                          <p:spTgt spid="6152"/>
                                        </p:tgtEl>
                                        <p:attrNameLst>
                                          <p:attrName>style.visibility</p:attrName>
                                        </p:attrNameLst>
                                      </p:cBhvr>
                                      <p:to>
                                        <p:strVal val="visible"/>
                                      </p:to>
                                    </p:set>
                                    <p:animEffect transition="in" filter="barn(inVertical)">
                                      <p:cBhvr>
                                        <p:cTn id="10" dur="500"/>
                                        <p:tgtEl>
                                          <p:spTgt spid="6152"/>
                                        </p:tgtEl>
                                      </p:cBhvr>
                                    </p:animEffect>
                                  </p:childTnLst>
                                </p:cTn>
                              </p:par>
                              <p:par>
                                <p:cTn id="11" presetID="16" presetClass="entr" presetSubtype="21"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barn(inVertical)">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5 Best Soundproofing Materials and Products • Soundproofing Tips">
            <a:extLst>
              <a:ext uri="{FF2B5EF4-FFF2-40B4-BE49-F238E27FC236}">
                <a16:creationId xmlns:a16="http://schemas.microsoft.com/office/drawing/2014/main" id="{82F46EE4-EB38-45D5-9756-6237F523D5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19" r="21281"/>
          <a:stretch/>
        </p:blipFill>
        <p:spPr bwMode="auto">
          <a:xfrm>
            <a:off x="6172201" y="0"/>
            <a:ext cx="44958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und Insulation (Acoustic) Materials in Nairobi Kenya - Citizen Cooling  Solutions Limited">
            <a:extLst>
              <a:ext uri="{FF2B5EF4-FFF2-40B4-BE49-F238E27FC236}">
                <a16:creationId xmlns:a16="http://schemas.microsoft.com/office/drawing/2014/main" id="{59BAA9C7-02AC-40B0-9AE0-D91A91D765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0"/>
            <a:ext cx="4495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7">
            <a:extLst>
              <a:ext uri="{FF2B5EF4-FFF2-40B4-BE49-F238E27FC236}">
                <a16:creationId xmlns:a16="http://schemas.microsoft.com/office/drawing/2014/main" id="{A3A803C3-C13A-4C0F-7D88-13D4170CF78B}"/>
              </a:ext>
            </a:extLst>
          </p:cNvPr>
          <p:cNvSpPr>
            <a:spLocks noChangeArrowheads="1"/>
          </p:cNvSpPr>
          <p:nvPr/>
        </p:nvSpPr>
        <p:spPr bwMode="auto">
          <a:xfrm>
            <a:off x="1524000" y="5334001"/>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tấm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mút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thảm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sàn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tấm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tán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âm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trong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phòng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thu</a:t>
            </a:r>
            <a:r>
              <a:rPr lang="en-US" altLang="en-US" sz="4000" dirty="0">
                <a:latin typeface="Times New Roman" pitchFamily="18" charset="0"/>
                <a:cs typeface="Times New Roman" pitchFamily="18" charset="0"/>
              </a:rPr>
              <a:t>. </a:t>
            </a:r>
          </a:p>
        </p:txBody>
      </p:sp>
      <p:pic>
        <p:nvPicPr>
          <p:cNvPr id="9" name="Picture 2" descr="Auralex SonoFlat Grid Acoustic Foam Panels | Acoustic panels, Recording  studio design, Foam panels">
            <a:extLst>
              <a:ext uri="{FF2B5EF4-FFF2-40B4-BE49-F238E27FC236}">
                <a16:creationId xmlns:a16="http://schemas.microsoft.com/office/drawing/2014/main" id="{024F4430-6AB4-42BB-8E06-86B3379645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74" r="4701"/>
          <a:stretch/>
        </p:blipFill>
        <p:spPr bwMode="auto">
          <a:xfrm>
            <a:off x="1524000" y="2743200"/>
            <a:ext cx="47244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sohoa.vnexpress.net/Files/Subject/3B/9A/FE/FC/a2.jpg">
            <a:extLst>
              <a:ext uri="{FF2B5EF4-FFF2-40B4-BE49-F238E27FC236}">
                <a16:creationId xmlns:a16="http://schemas.microsoft.com/office/drawing/2014/main" id="{8BE2CEF3-8448-4B4C-9945-B24B80B3719E}"/>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400800" y="2667001"/>
            <a:ext cx="4267200" cy="259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30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linds(horizontal)">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plus(in)">
                                      <p:cBhvr>
                                        <p:cTn id="12" dur="20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04EF993-FC65-E037-9E88-C5A76C99DBDC}"/>
              </a:ext>
            </a:extLst>
          </p:cNvPr>
          <p:cNvSpPr txBox="1"/>
          <p:nvPr/>
        </p:nvSpPr>
        <p:spPr>
          <a:xfrm>
            <a:off x="2544603" y="459069"/>
            <a:ext cx="7936786" cy="877163"/>
          </a:xfrm>
          <a:prstGeom prst="rect">
            <a:avLst/>
          </a:prstGeom>
          <a:noFill/>
        </p:spPr>
        <p:txBody>
          <a:bodyPr wrap="square" rtlCol="0">
            <a:spAutoFit/>
          </a:bodyPr>
          <a:lstStyle/>
          <a:p>
            <a:pPr defTabSz="914378">
              <a:buClr>
                <a:srgbClr val="000000"/>
              </a:buClr>
            </a:pPr>
            <a:r>
              <a:rPr lang="en-US" sz="2550" b="1" kern="0" dirty="0" err="1">
                <a:solidFill>
                  <a:srgbClr val="0000CC"/>
                </a:solidFill>
                <a:latin typeface="Calibri (Body)"/>
                <a:ea typeface="Hiragino Kaku Gothic StdN W8" panose="020B0800000000000000" pitchFamily="34" charset="-128"/>
                <a:cs typeface="Arial"/>
                <a:sym typeface="Arial"/>
              </a:rPr>
              <a:t>Trong</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những</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vật</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dưới</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đây</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hãy</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chỉ</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ra</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vật</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phản</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xạ</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âm</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tốt</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vật</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phản</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xạ</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âm</a:t>
            </a:r>
            <a:r>
              <a:rPr lang="en-US" sz="2550" b="1" kern="0" dirty="0">
                <a:solidFill>
                  <a:srgbClr val="0000CC"/>
                </a:solidFill>
                <a:latin typeface="Calibri (Body)"/>
                <a:ea typeface="Hiragino Kaku Gothic StdN W8" panose="020B0800000000000000" pitchFamily="34" charset="-128"/>
                <a:cs typeface="Arial"/>
                <a:sym typeface="Arial"/>
              </a:rPr>
              <a:t> </a:t>
            </a:r>
            <a:r>
              <a:rPr lang="en-US" sz="2550" b="1" kern="0" dirty="0" err="1">
                <a:solidFill>
                  <a:srgbClr val="0000CC"/>
                </a:solidFill>
                <a:latin typeface="Calibri (Body)"/>
                <a:ea typeface="Hiragino Kaku Gothic StdN W8" panose="020B0800000000000000" pitchFamily="34" charset="-128"/>
                <a:cs typeface="Arial"/>
                <a:sym typeface="Arial"/>
              </a:rPr>
              <a:t>kém</a:t>
            </a:r>
            <a:r>
              <a:rPr lang="en-US" sz="2550" b="1" kern="0" dirty="0">
                <a:solidFill>
                  <a:srgbClr val="0000CC"/>
                </a:solidFill>
                <a:latin typeface="Calibri (Body)"/>
                <a:ea typeface="Hiragino Kaku Gothic StdN W8" panose="020B0800000000000000" pitchFamily="34" charset="-128"/>
                <a:cs typeface="Arial"/>
                <a:sym typeface="Arial"/>
              </a:rPr>
              <a:t>?</a:t>
            </a:r>
          </a:p>
        </p:txBody>
      </p:sp>
      <p:grpSp>
        <p:nvGrpSpPr>
          <p:cNvPr id="18" name="Group 17">
            <a:extLst>
              <a:ext uri="{FF2B5EF4-FFF2-40B4-BE49-F238E27FC236}">
                <a16:creationId xmlns:a16="http://schemas.microsoft.com/office/drawing/2014/main" id="{DC8ACDA5-4F95-01CD-B5EC-031EE5918755}"/>
              </a:ext>
            </a:extLst>
          </p:cNvPr>
          <p:cNvGrpSpPr/>
          <p:nvPr/>
        </p:nvGrpSpPr>
        <p:grpSpPr>
          <a:xfrm>
            <a:off x="1826600" y="459069"/>
            <a:ext cx="724931" cy="623935"/>
            <a:chOff x="9729788" y="4324350"/>
            <a:chExt cx="806450" cy="758825"/>
          </a:xfrm>
          <a:solidFill>
            <a:srgbClr val="00B050"/>
          </a:solidFill>
        </p:grpSpPr>
        <p:sp>
          <p:nvSpPr>
            <p:cNvPr id="19" name="Freeform 210">
              <a:extLst>
                <a:ext uri="{FF2B5EF4-FFF2-40B4-BE49-F238E27FC236}">
                  <a16:creationId xmlns:a16="http://schemas.microsoft.com/office/drawing/2014/main" id="{1B0FFBAD-78BB-FBF2-3979-1E67926FCE94}"/>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0" name="Freeform 211">
              <a:extLst>
                <a:ext uri="{FF2B5EF4-FFF2-40B4-BE49-F238E27FC236}">
                  <a16:creationId xmlns:a16="http://schemas.microsoft.com/office/drawing/2014/main" id="{F8EE2E1A-1E24-D729-9F12-133C408D34D8}"/>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1" name="Freeform 212">
              <a:extLst>
                <a:ext uri="{FF2B5EF4-FFF2-40B4-BE49-F238E27FC236}">
                  <a16:creationId xmlns:a16="http://schemas.microsoft.com/office/drawing/2014/main" id="{F0465215-D9AA-71D5-A816-6F891D686C5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2" name="Freeform 213">
              <a:extLst>
                <a:ext uri="{FF2B5EF4-FFF2-40B4-BE49-F238E27FC236}">
                  <a16:creationId xmlns:a16="http://schemas.microsoft.com/office/drawing/2014/main" id="{3FF2FDF7-7D87-BAA2-0A82-08D3DB2ECD3F}"/>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3" name="Freeform 214">
              <a:extLst>
                <a:ext uri="{FF2B5EF4-FFF2-40B4-BE49-F238E27FC236}">
                  <a16:creationId xmlns:a16="http://schemas.microsoft.com/office/drawing/2014/main" id="{462232BA-08D4-5E1B-6B84-248730089468}"/>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4" name="Freeform 215">
              <a:extLst>
                <a:ext uri="{FF2B5EF4-FFF2-40B4-BE49-F238E27FC236}">
                  <a16:creationId xmlns:a16="http://schemas.microsoft.com/office/drawing/2014/main" id="{616A1BA4-B753-41AF-2C01-7A44204F3097}"/>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FF0000"/>
                </a:solidFill>
              </a:endParaRPr>
            </a:p>
          </p:txBody>
        </p:sp>
        <p:sp>
          <p:nvSpPr>
            <p:cNvPr id="35" name="Freeform 216">
              <a:extLst>
                <a:ext uri="{FF2B5EF4-FFF2-40B4-BE49-F238E27FC236}">
                  <a16:creationId xmlns:a16="http://schemas.microsoft.com/office/drawing/2014/main" id="{40CE6486-AF42-4602-D045-66D35EB207E7}"/>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6" name="Freeform 217">
              <a:extLst>
                <a:ext uri="{FF2B5EF4-FFF2-40B4-BE49-F238E27FC236}">
                  <a16:creationId xmlns:a16="http://schemas.microsoft.com/office/drawing/2014/main" id="{3C4FF2B2-4FDE-0C43-FF41-5A7504346D01}"/>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7" name="Freeform 218">
              <a:extLst>
                <a:ext uri="{FF2B5EF4-FFF2-40B4-BE49-F238E27FC236}">
                  <a16:creationId xmlns:a16="http://schemas.microsoft.com/office/drawing/2014/main" id="{EC6EC711-AC74-CEB1-EFB2-FE1120B7E236}"/>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8" name="Freeform 219">
              <a:extLst>
                <a:ext uri="{FF2B5EF4-FFF2-40B4-BE49-F238E27FC236}">
                  <a16:creationId xmlns:a16="http://schemas.microsoft.com/office/drawing/2014/main" id="{4A5D1CB6-8CFD-6154-C17D-BEE8E966B2AF}"/>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39" name="Freeform 220">
              <a:extLst>
                <a:ext uri="{FF2B5EF4-FFF2-40B4-BE49-F238E27FC236}">
                  <a16:creationId xmlns:a16="http://schemas.microsoft.com/office/drawing/2014/main" id="{08DD9CF5-9982-0649-0266-7E26030830EB}"/>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40" name="Freeform 221">
              <a:extLst>
                <a:ext uri="{FF2B5EF4-FFF2-40B4-BE49-F238E27FC236}">
                  <a16:creationId xmlns:a16="http://schemas.microsoft.com/office/drawing/2014/main" id="{F9BB8B99-7B2D-DC53-707C-F7C6D839327E}"/>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grpSp>
      <p:sp>
        <p:nvSpPr>
          <p:cNvPr id="41" name="TextBox 40">
            <a:extLst>
              <a:ext uri="{FF2B5EF4-FFF2-40B4-BE49-F238E27FC236}">
                <a16:creationId xmlns:a16="http://schemas.microsoft.com/office/drawing/2014/main" id="{D10A1F15-E5E4-C2F2-0BB7-49DB972A132F}"/>
              </a:ext>
            </a:extLst>
          </p:cNvPr>
          <p:cNvSpPr txBox="1"/>
          <p:nvPr/>
        </p:nvSpPr>
        <p:spPr>
          <a:xfrm>
            <a:off x="8669734" y="4806208"/>
            <a:ext cx="1895071" cy="992579"/>
          </a:xfrm>
          <a:prstGeom prst="rect">
            <a:avLst/>
          </a:prstGeom>
          <a:noFill/>
        </p:spPr>
        <p:txBody>
          <a:bodyPr wrap="none" rtlCol="0">
            <a:spAutoFit/>
          </a:bodyPr>
          <a:lstStyle/>
          <a:p>
            <a:pPr algn="ctr" defTabSz="914378">
              <a:buClr>
                <a:srgbClr val="000000"/>
              </a:buClr>
            </a:pPr>
            <a:r>
              <a:rPr lang="en-GB" sz="2100" b="1" kern="0" dirty="0" err="1">
                <a:solidFill>
                  <a:srgbClr val="FF0000"/>
                </a:solidFill>
                <a:latin typeface="Calibri (Body)"/>
                <a:cs typeface="Arial" panose="020B0604020202020204" pitchFamily="34" charset="0"/>
                <a:sym typeface="Arial"/>
              </a:rPr>
              <a:t>Thời</a:t>
            </a:r>
            <a:r>
              <a:rPr lang="en-GB" sz="2100" b="1" kern="0" dirty="0">
                <a:solidFill>
                  <a:srgbClr val="FF0000"/>
                </a:solidFill>
                <a:latin typeface="Calibri (Body)"/>
                <a:cs typeface="Arial" panose="020B0604020202020204" pitchFamily="34" charset="0"/>
                <a:sym typeface="Arial"/>
              </a:rPr>
              <a:t> </a:t>
            </a:r>
            <a:r>
              <a:rPr lang="en-GB" sz="2100" b="1" kern="0" dirty="0" err="1">
                <a:solidFill>
                  <a:srgbClr val="FF0000"/>
                </a:solidFill>
                <a:latin typeface="Calibri (Body)"/>
                <a:cs typeface="Arial" panose="020B0604020202020204" pitchFamily="34" charset="0"/>
                <a:sym typeface="Arial"/>
              </a:rPr>
              <a:t>gian</a:t>
            </a:r>
            <a:r>
              <a:rPr lang="en-GB" sz="2100" b="1" kern="0" dirty="0">
                <a:solidFill>
                  <a:srgbClr val="FF0000"/>
                </a:solidFill>
                <a:latin typeface="Calibri (Body)"/>
                <a:cs typeface="Arial" panose="020B0604020202020204" pitchFamily="34" charset="0"/>
                <a:sym typeface="Arial"/>
              </a:rPr>
              <a:t>: </a:t>
            </a:r>
          </a:p>
          <a:p>
            <a:pPr algn="ctr" defTabSz="914378">
              <a:buClr>
                <a:srgbClr val="000000"/>
              </a:buClr>
            </a:pPr>
            <a:r>
              <a:rPr lang="en-GB" sz="3750" b="1" kern="0" dirty="0">
                <a:solidFill>
                  <a:srgbClr val="FF0000"/>
                </a:solidFill>
                <a:latin typeface="Calibri (Body)"/>
                <a:cs typeface="Arial" panose="020B0604020202020204" pitchFamily="34" charset="0"/>
                <a:sym typeface="Arial"/>
              </a:rPr>
              <a:t>5 PHÚT</a:t>
            </a:r>
          </a:p>
        </p:txBody>
      </p:sp>
      <p:sp>
        <p:nvSpPr>
          <p:cNvPr id="42" name="Rounded Rectangle 23">
            <a:extLst>
              <a:ext uri="{FF2B5EF4-FFF2-40B4-BE49-F238E27FC236}">
                <a16:creationId xmlns:a16="http://schemas.microsoft.com/office/drawing/2014/main" id="{5F2E5662-C4FB-AB3A-F8E9-1DB3B9AD24FD}"/>
              </a:ext>
            </a:extLst>
          </p:cNvPr>
          <p:cNvSpPr/>
          <p:nvPr/>
        </p:nvSpPr>
        <p:spPr>
          <a:xfrm>
            <a:off x="1908624" y="2763956"/>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1. </a:t>
            </a:r>
            <a:r>
              <a:rPr lang="vi-VN" sz="2250" b="1" kern="0" dirty="0">
                <a:solidFill>
                  <a:schemeClr val="accent5">
                    <a:lumMod val="50000"/>
                  </a:schemeClr>
                </a:solidFill>
                <a:latin typeface="Calibri (Body)"/>
                <a:sym typeface="Arial"/>
              </a:rPr>
              <a:t>Miếng xốp</a:t>
            </a:r>
          </a:p>
        </p:txBody>
      </p:sp>
      <p:sp>
        <p:nvSpPr>
          <p:cNvPr id="43" name="Rounded Rectangle 23">
            <a:extLst>
              <a:ext uri="{FF2B5EF4-FFF2-40B4-BE49-F238E27FC236}">
                <a16:creationId xmlns:a16="http://schemas.microsoft.com/office/drawing/2014/main" id="{110E565B-2CFB-BF35-76CE-4CAECB11EAAE}"/>
              </a:ext>
            </a:extLst>
          </p:cNvPr>
          <p:cNvSpPr/>
          <p:nvPr/>
        </p:nvSpPr>
        <p:spPr>
          <a:xfrm>
            <a:off x="4776197" y="2763956"/>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2. M</a:t>
            </a:r>
            <a:r>
              <a:rPr lang="vi-VN" sz="2250" b="1" kern="0" dirty="0">
                <a:solidFill>
                  <a:schemeClr val="accent5">
                    <a:lumMod val="50000"/>
                  </a:schemeClr>
                </a:solidFill>
                <a:latin typeface="Calibri (Body)"/>
                <a:sym typeface="Arial"/>
              </a:rPr>
              <a:t>ặt gương</a:t>
            </a:r>
          </a:p>
        </p:txBody>
      </p:sp>
      <p:sp>
        <p:nvSpPr>
          <p:cNvPr id="44" name="Rounded Rectangle 23">
            <a:extLst>
              <a:ext uri="{FF2B5EF4-FFF2-40B4-BE49-F238E27FC236}">
                <a16:creationId xmlns:a16="http://schemas.microsoft.com/office/drawing/2014/main" id="{0174E2EE-F2C9-10FB-6967-E4414F5296F9}"/>
              </a:ext>
            </a:extLst>
          </p:cNvPr>
          <p:cNvSpPr/>
          <p:nvPr/>
        </p:nvSpPr>
        <p:spPr>
          <a:xfrm>
            <a:off x="7643769" y="2763956"/>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3. Á</a:t>
            </a:r>
            <a:r>
              <a:rPr lang="vi-VN" sz="2250" b="1" kern="0" dirty="0">
                <a:solidFill>
                  <a:schemeClr val="accent5">
                    <a:lumMod val="50000"/>
                  </a:schemeClr>
                </a:solidFill>
                <a:latin typeface="Calibri (Body)"/>
                <a:sym typeface="Arial"/>
              </a:rPr>
              <a:t>o len</a:t>
            </a:r>
          </a:p>
        </p:txBody>
      </p:sp>
      <p:sp>
        <p:nvSpPr>
          <p:cNvPr id="45" name="Rounded Rectangle 23">
            <a:extLst>
              <a:ext uri="{FF2B5EF4-FFF2-40B4-BE49-F238E27FC236}">
                <a16:creationId xmlns:a16="http://schemas.microsoft.com/office/drawing/2014/main" id="{01AAE15E-1EDF-0633-677B-CD360E6C8641}"/>
              </a:ext>
            </a:extLst>
          </p:cNvPr>
          <p:cNvSpPr/>
          <p:nvPr/>
        </p:nvSpPr>
        <p:spPr>
          <a:xfrm>
            <a:off x="1908624" y="3832330"/>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4. M</a:t>
            </a:r>
            <a:r>
              <a:rPr lang="vi-VN" sz="2250" b="1" kern="0" dirty="0">
                <a:solidFill>
                  <a:schemeClr val="accent5">
                    <a:lumMod val="50000"/>
                  </a:schemeClr>
                </a:solidFill>
                <a:latin typeface="Calibri (Body)"/>
                <a:sym typeface="Arial"/>
              </a:rPr>
              <a:t>ặt đá hoa</a:t>
            </a:r>
          </a:p>
        </p:txBody>
      </p:sp>
      <p:sp>
        <p:nvSpPr>
          <p:cNvPr id="46" name="Rounded Rectangle 23">
            <a:extLst>
              <a:ext uri="{FF2B5EF4-FFF2-40B4-BE49-F238E27FC236}">
                <a16:creationId xmlns:a16="http://schemas.microsoft.com/office/drawing/2014/main" id="{0DA44BA5-61A1-79BD-BF41-A9197F82631F}"/>
              </a:ext>
            </a:extLst>
          </p:cNvPr>
          <p:cNvSpPr/>
          <p:nvPr/>
        </p:nvSpPr>
        <p:spPr>
          <a:xfrm>
            <a:off x="4776197" y="3832330"/>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5. G</a:t>
            </a:r>
            <a:r>
              <a:rPr lang="vi-VN" sz="2250" b="1" kern="0" dirty="0">
                <a:solidFill>
                  <a:schemeClr val="accent5">
                    <a:lumMod val="50000"/>
                  </a:schemeClr>
                </a:solidFill>
                <a:latin typeface="Calibri (Body)"/>
                <a:sym typeface="Arial"/>
              </a:rPr>
              <a:t>hế đệm mút</a:t>
            </a:r>
          </a:p>
        </p:txBody>
      </p:sp>
      <p:sp>
        <p:nvSpPr>
          <p:cNvPr id="47" name="Rounded Rectangle 23">
            <a:extLst>
              <a:ext uri="{FF2B5EF4-FFF2-40B4-BE49-F238E27FC236}">
                <a16:creationId xmlns:a16="http://schemas.microsoft.com/office/drawing/2014/main" id="{2ABC6A55-5D1C-CE28-6327-A68BBD329AFB}"/>
              </a:ext>
            </a:extLst>
          </p:cNvPr>
          <p:cNvSpPr/>
          <p:nvPr/>
        </p:nvSpPr>
        <p:spPr>
          <a:xfrm>
            <a:off x="7643769" y="3832330"/>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6. T</a:t>
            </a:r>
            <a:r>
              <a:rPr lang="vi-VN" sz="2250" b="1" kern="0" dirty="0">
                <a:solidFill>
                  <a:schemeClr val="accent5">
                    <a:lumMod val="50000"/>
                  </a:schemeClr>
                </a:solidFill>
                <a:latin typeface="Calibri (Body)"/>
                <a:sym typeface="Arial"/>
              </a:rPr>
              <a:t>ấm kim loại</a:t>
            </a:r>
          </a:p>
        </p:txBody>
      </p:sp>
      <p:sp>
        <p:nvSpPr>
          <p:cNvPr id="48" name="Rounded Rectangle 23">
            <a:extLst>
              <a:ext uri="{FF2B5EF4-FFF2-40B4-BE49-F238E27FC236}">
                <a16:creationId xmlns:a16="http://schemas.microsoft.com/office/drawing/2014/main" id="{2B43372B-52CD-0009-A83E-BC272707831A}"/>
              </a:ext>
            </a:extLst>
          </p:cNvPr>
          <p:cNvSpPr/>
          <p:nvPr/>
        </p:nvSpPr>
        <p:spPr>
          <a:xfrm>
            <a:off x="3328715" y="4910205"/>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7. C</a:t>
            </a:r>
            <a:r>
              <a:rPr lang="vi-VN" sz="2250" b="1" kern="0" dirty="0">
                <a:solidFill>
                  <a:schemeClr val="accent5">
                    <a:lumMod val="50000"/>
                  </a:schemeClr>
                </a:solidFill>
                <a:latin typeface="Calibri (Body)"/>
                <a:sym typeface="Arial"/>
              </a:rPr>
              <a:t>ao su xốp</a:t>
            </a:r>
          </a:p>
        </p:txBody>
      </p:sp>
      <p:sp>
        <p:nvSpPr>
          <p:cNvPr id="49" name="Rounded Rectangle 23">
            <a:extLst>
              <a:ext uri="{FF2B5EF4-FFF2-40B4-BE49-F238E27FC236}">
                <a16:creationId xmlns:a16="http://schemas.microsoft.com/office/drawing/2014/main" id="{3616A085-E465-17B1-DCBA-49F46F320796}"/>
              </a:ext>
            </a:extLst>
          </p:cNvPr>
          <p:cNvSpPr/>
          <p:nvPr/>
        </p:nvSpPr>
        <p:spPr>
          <a:xfrm>
            <a:off x="6196287" y="4910205"/>
            <a:ext cx="2345358" cy="761500"/>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914378">
              <a:buClr>
                <a:srgbClr val="000000"/>
              </a:buClr>
            </a:pPr>
            <a:r>
              <a:rPr lang="en-US" sz="2250" b="1" kern="0" dirty="0">
                <a:solidFill>
                  <a:schemeClr val="accent5">
                    <a:lumMod val="50000"/>
                  </a:schemeClr>
                </a:solidFill>
                <a:latin typeface="Calibri (Body)"/>
                <a:sym typeface="Arial"/>
              </a:rPr>
              <a:t>8. T</a:t>
            </a:r>
            <a:r>
              <a:rPr lang="vi-VN" sz="2250" b="1" kern="0" dirty="0">
                <a:solidFill>
                  <a:schemeClr val="accent5">
                    <a:lumMod val="50000"/>
                  </a:schemeClr>
                </a:solidFill>
                <a:latin typeface="Calibri (Body)"/>
                <a:sym typeface="Arial"/>
              </a:rPr>
              <a:t>ường gạch</a:t>
            </a:r>
          </a:p>
        </p:txBody>
      </p:sp>
    </p:spTree>
    <p:extLst>
      <p:ext uri="{BB962C8B-B14F-4D97-AF65-F5344CB8AC3E}">
        <p14:creationId xmlns:p14="http://schemas.microsoft.com/office/powerpoint/2010/main" val="127012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barn(inVertical)">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barn(inVertical)">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barn(inVertical)">
                                      <p:cBhvr>
                                        <p:cTn id="53" dur="500"/>
                                        <p:tgtEl>
                                          <p:spTgt spid="4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barn(inVertical)">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1" grpId="0"/>
      <p:bldP spid="42" grpId="0" animBg="1"/>
      <p:bldP spid="43" grpId="0" animBg="1"/>
      <p:bldP spid="44" grpId="0" animBg="1"/>
      <p:bldP spid="45" grpId="0" animBg="1"/>
      <p:bldP spid="46" grpId="0" animBg="1"/>
      <p:bldP spid="47" grpId="0" animBg="1"/>
      <p:bldP spid="48"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762000" y="0"/>
            <a:ext cx="989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68525" y="4495800"/>
            <a:ext cx="7848600" cy="1938992"/>
          </a:xfrm>
          <a:prstGeom prst="rect">
            <a:avLst/>
          </a:prstGeom>
          <a:solidFill>
            <a:srgbClr val="006600"/>
          </a:solidFill>
        </p:spPr>
        <p:txBody>
          <a:bodyPr wrap="square">
            <a:spAutoFit/>
          </a:bodyPr>
          <a:lstStyle/>
          <a:p>
            <a:pPr algn="ctr"/>
            <a:r>
              <a:rPr lang="en-US" sz="4000" b="1">
                <a:solidFill>
                  <a:schemeClr val="bg1"/>
                </a:solidFill>
                <a:latin typeface="Times New Roman" pitchFamily="18" charset="0"/>
              </a:rPr>
              <a:t>TIẾT </a:t>
            </a:r>
            <a:r>
              <a:rPr lang="vi-VN" sz="4000" b="1" smtClean="0">
                <a:solidFill>
                  <a:schemeClr val="bg1"/>
                </a:solidFill>
                <a:latin typeface="Times New Roman" pitchFamily="18" charset="0"/>
              </a:rPr>
              <a:t>52</a:t>
            </a:r>
            <a:r>
              <a:rPr lang="en-US" sz="4000" b="1" smtClean="0">
                <a:solidFill>
                  <a:schemeClr val="bg1"/>
                </a:solidFill>
                <a:latin typeface="Times New Roman" pitchFamily="18" charset="0"/>
              </a:rPr>
              <a:t>. </a:t>
            </a:r>
            <a:r>
              <a:rPr lang="vi-VN" sz="4000" b="1" dirty="0">
                <a:solidFill>
                  <a:schemeClr val="bg1"/>
                </a:solidFill>
                <a:latin typeface="Times New Roman" pitchFamily="18" charset="0"/>
              </a:rPr>
              <a:t>BÀI 14:</a:t>
            </a:r>
            <a:endParaRPr lang="en-US" sz="4000" b="1" dirty="0">
              <a:solidFill>
                <a:schemeClr val="bg1"/>
              </a:solidFill>
              <a:latin typeface="Times New Roman" pitchFamily="18" charset="0"/>
            </a:endParaRPr>
          </a:p>
          <a:p>
            <a:pPr algn="ctr"/>
            <a:r>
              <a:rPr lang="vi-VN" sz="4000" b="1" dirty="0">
                <a:solidFill>
                  <a:srgbClr val="FFFF00"/>
                </a:solidFill>
                <a:latin typeface="Times New Roman" pitchFamily="18" charset="0"/>
              </a:rPr>
              <a:t>PHẢN XẠ ÂM CHỐNG Ô NHIỄM TIẾNG ỒN</a:t>
            </a:r>
            <a:endParaRPr lang="en-US" sz="4000"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533400"/>
            <a:ext cx="39624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GHI NHỚ</a:t>
            </a:r>
          </a:p>
        </p:txBody>
      </p:sp>
      <p:sp>
        <p:nvSpPr>
          <p:cNvPr id="5" name="TextBox 4">
            <a:extLst>
              <a:ext uri="{FF2B5EF4-FFF2-40B4-BE49-F238E27FC236}">
                <a16:creationId xmlns:a16="http://schemas.microsoft.com/office/drawing/2014/main" id="{96B20A04-A7F8-4FE8-A2E0-DF27DCF76CB2}"/>
              </a:ext>
            </a:extLst>
          </p:cNvPr>
          <p:cNvSpPr txBox="1"/>
          <p:nvPr/>
        </p:nvSpPr>
        <p:spPr>
          <a:xfrm>
            <a:off x="2362200" y="1752600"/>
            <a:ext cx="8077200" cy="2308324"/>
          </a:xfrm>
          <a:prstGeom prst="rect">
            <a:avLst/>
          </a:prstGeom>
          <a:noFill/>
        </p:spPr>
        <p:txBody>
          <a:bodyPr wrap="square" rtlCol="0">
            <a:spAutoFit/>
          </a:bodyPr>
          <a:lstStyle/>
          <a:p>
            <a:r>
              <a:rPr lang="en-US" sz="3200" dirty="0"/>
              <a:t>-</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liệu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cứng</a:t>
            </a:r>
            <a:r>
              <a:rPr lang="en-US" sz="3600" dirty="0">
                <a:solidFill>
                  <a:srgbClr val="0070C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bề</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mặt</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nhẵn</a:t>
            </a:r>
            <a:r>
              <a:rPr lang="en-US" sz="3600" dirty="0">
                <a:solidFill>
                  <a:srgbClr val="00B05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tốt</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hấp</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thụ</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kém</a:t>
            </a:r>
            <a:r>
              <a:rPr lang="en-US" sz="3600" dirty="0">
                <a:solidFill>
                  <a:srgbClr val="FF0000"/>
                </a:solidFill>
                <a:latin typeface="Times New Roman" pitchFamily="18" charset="0"/>
                <a:cs typeface="Times New Roman" pitchFamily="18" charset="0"/>
              </a:rPr>
              <a:t>)</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vật</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liệu</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mềm</a:t>
            </a:r>
            <a:r>
              <a:rPr lang="en-US" sz="3600" dirty="0">
                <a:solidFill>
                  <a:srgbClr val="0070C0"/>
                </a:solidFill>
                <a:latin typeface="Times New Roman" pitchFamily="18" charset="0"/>
                <a:cs typeface="Times New Roman" pitchFamily="18" charset="0"/>
              </a:rPr>
              <a:t>, </a:t>
            </a:r>
            <a:r>
              <a:rPr lang="en-US" sz="3600" dirty="0" err="1">
                <a:solidFill>
                  <a:srgbClr val="0070C0"/>
                </a:solidFill>
                <a:latin typeface="Times New Roman" pitchFamily="18" charset="0"/>
                <a:cs typeface="Times New Roman" pitchFamily="18" charset="0"/>
              </a:rPr>
              <a:t>xốp</a:t>
            </a:r>
            <a:r>
              <a:rPr lang="en-US" sz="3600" dirty="0">
                <a:solidFill>
                  <a:srgbClr val="0070C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bề</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mặt</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ghồ</a:t>
            </a:r>
            <a:r>
              <a:rPr lang="en-US" sz="3600" dirty="0">
                <a:solidFill>
                  <a:srgbClr val="00B050"/>
                </a:solidFill>
                <a:latin typeface="Times New Roman" pitchFamily="18" charset="0"/>
                <a:cs typeface="Times New Roman" pitchFamily="18" charset="0"/>
              </a:rPr>
              <a:t> </a:t>
            </a:r>
            <a:r>
              <a:rPr lang="en-US" sz="3600" dirty="0" err="1">
                <a:solidFill>
                  <a:srgbClr val="00B050"/>
                </a:solidFill>
                <a:latin typeface="Times New Roman" pitchFamily="18" charset="0"/>
                <a:cs typeface="Times New Roman" pitchFamily="18" charset="0"/>
              </a:rPr>
              <a:t>ghề</a:t>
            </a:r>
            <a:r>
              <a:rPr lang="en-US" sz="3600" dirty="0">
                <a:solidFill>
                  <a:srgbClr val="00B050"/>
                </a:solidFill>
                <a:latin typeface="Times New Roman" pitchFamily="18" charset="0"/>
                <a:cs typeface="Times New Roman" pitchFamily="18" charset="0"/>
              </a:rPr>
              <a:t> </a:t>
            </a:r>
            <a:r>
              <a:rPr lang="en-US" sz="3600" dirty="0" err="1">
                <a:latin typeface="Times New Roman" pitchFamily="18" charset="0"/>
                <a:cs typeface="Times New Roman" pitchFamily="18" charset="0"/>
              </a:rPr>
              <a:t>thì</a:t>
            </a:r>
            <a:r>
              <a:rPr lang="en-US" sz="3600" dirty="0">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phản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xạ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âm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kém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hấp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âm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tốt</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161510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533400"/>
            <a:ext cx="67056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5" name="TextBox 4"/>
          <p:cNvSpPr txBox="1"/>
          <p:nvPr/>
        </p:nvSpPr>
        <p:spPr>
          <a:xfrm>
            <a:off x="1676400" y="1447800"/>
            <a:ext cx="7467600" cy="1938992"/>
          </a:xfrm>
          <a:prstGeom prst="rect">
            <a:avLst/>
          </a:prstGeom>
          <a:noFill/>
        </p:spPr>
        <p:txBody>
          <a:bodyPr wrap="square" rtlCol="0">
            <a:spAutoFit/>
          </a:bodyPr>
          <a:lstStyle/>
          <a:p>
            <a:r>
              <a:rPr lang="en-US" sz="4000" dirty="0">
                <a:solidFill>
                  <a:srgbClr val="006600"/>
                </a:solidFill>
                <a:latin typeface="Times New Roman" panose="02020603050405020304" pitchFamily="18" charset="0"/>
                <a:cs typeface="Times New Roman" panose="02020603050405020304" pitchFamily="18" charset="0"/>
              </a:rPr>
              <a:t>1. </a:t>
            </a:r>
            <a:r>
              <a:rPr lang="en-US" sz="4000" dirty="0" err="1">
                <a:solidFill>
                  <a:srgbClr val="006600"/>
                </a:solidFill>
                <a:latin typeface="Times New Roman" panose="02020603050405020304" pitchFamily="18" charset="0"/>
                <a:cs typeface="Times New Roman" panose="02020603050405020304" pitchFamily="18" charset="0"/>
              </a:rPr>
              <a:t>Trả</a:t>
            </a:r>
            <a:r>
              <a:rPr lang="en-US" sz="4000" dirty="0">
                <a:solidFill>
                  <a:srgbClr val="006600"/>
                </a:solidFill>
                <a:latin typeface="Times New Roman" panose="02020603050405020304" pitchFamily="18" charset="0"/>
                <a:cs typeface="Times New Roman" panose="02020603050405020304" pitchFamily="18" charset="0"/>
              </a:rPr>
              <a:t> </a:t>
            </a:r>
            <a:r>
              <a:rPr lang="en-US" sz="4000" dirty="0" err="1">
                <a:solidFill>
                  <a:srgbClr val="006600"/>
                </a:solidFill>
                <a:latin typeface="Times New Roman" panose="02020603050405020304" pitchFamily="18" charset="0"/>
                <a:cs typeface="Times New Roman" panose="02020603050405020304" pitchFamily="18" charset="0"/>
              </a:rPr>
              <a:t>lời</a:t>
            </a:r>
            <a:r>
              <a:rPr lang="en-US" sz="4000" dirty="0">
                <a:solidFill>
                  <a:srgbClr val="006600"/>
                </a:solidFill>
                <a:latin typeface="Times New Roman" panose="02020603050405020304" pitchFamily="18" charset="0"/>
                <a:cs typeface="Times New Roman" panose="02020603050405020304" pitchFamily="18" charset="0"/>
              </a:rPr>
              <a:t> </a:t>
            </a:r>
            <a:r>
              <a:rPr lang="en-US" sz="4000" dirty="0" err="1">
                <a:solidFill>
                  <a:srgbClr val="006600"/>
                </a:solidFill>
                <a:latin typeface="Times New Roman" panose="02020603050405020304" pitchFamily="18" charset="0"/>
                <a:cs typeface="Times New Roman" panose="02020603050405020304" pitchFamily="18" charset="0"/>
              </a:rPr>
              <a:t>câu</a:t>
            </a:r>
            <a:r>
              <a:rPr lang="en-US" sz="4000" dirty="0">
                <a:solidFill>
                  <a:srgbClr val="006600"/>
                </a:solidFill>
                <a:latin typeface="Times New Roman" panose="02020603050405020304" pitchFamily="18" charset="0"/>
                <a:cs typeface="Times New Roman" panose="02020603050405020304" pitchFamily="18" charset="0"/>
              </a:rPr>
              <a:t> </a:t>
            </a:r>
            <a:r>
              <a:rPr lang="en-US" sz="4000" dirty="0" err="1">
                <a:solidFill>
                  <a:srgbClr val="006600"/>
                </a:solidFill>
                <a:latin typeface="Times New Roman" panose="02020603050405020304" pitchFamily="18" charset="0"/>
                <a:cs typeface="Times New Roman" panose="02020603050405020304" pitchFamily="18" charset="0"/>
              </a:rPr>
              <a:t>hỏi</a:t>
            </a:r>
            <a:endParaRPr lang="en-US" sz="4000" dirty="0">
              <a:solidFill>
                <a:srgbClr val="006600"/>
              </a:solidFill>
              <a:latin typeface="Times New Roman" panose="02020603050405020304" pitchFamily="18" charset="0"/>
              <a:cs typeface="Times New Roman" panose="02020603050405020304" pitchFamily="18" charset="0"/>
            </a:endParaRPr>
          </a:p>
          <a:p>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Thế</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nào</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vật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phản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xạ</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âm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tốt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vật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phản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xạ</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âm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kém</a:t>
            </a:r>
            <a:endParaRPr lang="en-US" sz="4000"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551709" y="3593307"/>
            <a:ext cx="8811491" cy="1200329"/>
          </a:xfrm>
          <a:prstGeom prst="rect">
            <a:avLst/>
          </a:prstGeom>
          <a:noFill/>
        </p:spPr>
        <p:txBody>
          <a:bodyPr wrap="square" rtlCol="0">
            <a:spAutoFit/>
          </a:bodyPr>
          <a:lstStyle/>
          <a:p>
            <a:r>
              <a:rPr lang="en-US" sz="3600" dirty="0">
                <a:solidFill>
                  <a:srgbClr val="006600"/>
                </a:solidFill>
                <a:latin typeface="Times New Roman" panose="02020603050405020304" pitchFamily="18" charset="0"/>
                <a:cs typeface="Times New Roman" panose="02020603050405020304" pitchFamily="18" charset="0"/>
              </a:rPr>
              <a:t>2. </a:t>
            </a:r>
            <a:r>
              <a:rPr lang="en-US" sz="3600" dirty="0" err="1">
                <a:solidFill>
                  <a:srgbClr val="006600"/>
                </a:solidFill>
                <a:latin typeface="Times New Roman" panose="02020603050405020304" pitchFamily="18" charset="0"/>
                <a:cs typeface="Times New Roman" panose="02020603050405020304" pitchFamily="18" charset="0"/>
              </a:rPr>
              <a:t>Đọc</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trước</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phần</a:t>
            </a:r>
            <a:r>
              <a:rPr lang="en-US" sz="3600" dirty="0">
                <a:solidFill>
                  <a:srgbClr val="006600"/>
                </a:solidFill>
                <a:latin typeface="Times New Roman" panose="02020603050405020304" pitchFamily="18" charset="0"/>
                <a:cs typeface="Times New Roman" panose="02020603050405020304" pitchFamily="18" charset="0"/>
              </a:rPr>
              <a:t> III</a:t>
            </a:r>
            <a:r>
              <a:rPr lang="en-US" sz="3600" dirty="0">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Chống</a:t>
            </a:r>
            <a:r>
              <a:rPr lang="en-US" sz="3600" dirty="0">
                <a:solidFill>
                  <a:srgbClr val="006600"/>
                </a:solidFill>
                <a:latin typeface="Times New Roman" panose="02020603050405020304" pitchFamily="18" charset="0"/>
                <a:cs typeface="Times New Roman" panose="02020603050405020304" pitchFamily="18" charset="0"/>
              </a:rPr>
              <a:t> ô </a:t>
            </a:r>
            <a:r>
              <a:rPr lang="en-US" sz="3600" dirty="0" err="1">
                <a:solidFill>
                  <a:srgbClr val="006600"/>
                </a:solidFill>
                <a:latin typeface="Times New Roman" panose="02020603050405020304" pitchFamily="18" charset="0"/>
                <a:cs typeface="Times New Roman" panose="02020603050405020304" pitchFamily="18" charset="0"/>
              </a:rPr>
              <a:t>nhiễm</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tiếng</a:t>
            </a:r>
            <a:r>
              <a:rPr lang="en-US" sz="3600" dirty="0">
                <a:solidFill>
                  <a:srgbClr val="006600"/>
                </a:solidFill>
                <a:latin typeface="Times New Roman" panose="02020603050405020304" pitchFamily="18" charset="0"/>
                <a:cs typeface="Times New Roman" panose="02020603050405020304" pitchFamily="18" charset="0"/>
              </a:rPr>
              <a:t> </a:t>
            </a:r>
            <a:r>
              <a:rPr lang="en-US" sz="3600" dirty="0" err="1">
                <a:solidFill>
                  <a:srgbClr val="006600"/>
                </a:solidFill>
                <a:latin typeface="Times New Roman" panose="02020603050405020304" pitchFamily="18" charset="0"/>
                <a:cs typeface="Times New Roman" panose="02020603050405020304" pitchFamily="18" charset="0"/>
              </a:rPr>
              <a:t>ồn</a:t>
            </a:r>
            <a:endParaRPr lang="en-US" sz="3600" dirty="0">
              <a:solidFill>
                <a:srgbClr val="006600"/>
              </a:solidFill>
              <a:latin typeface="Times New Roman" panose="02020603050405020304" pitchFamily="18" charset="0"/>
              <a:cs typeface="Times New Roman" panose="02020603050405020304" pitchFamily="18" charset="0"/>
            </a:endParaRPr>
          </a:p>
          <a:p>
            <a:r>
              <a:rPr lang="en-US" sz="3600" b="1" dirty="0">
                <a:solidFill>
                  <a:srgbClr val="0000CC"/>
                </a:solidFill>
                <a:latin typeface="Times New Roman" panose="02020603050405020304" pitchFamily="18" charset="0"/>
                <a:cs typeface="Times New Roman" panose="02020603050405020304" pitchFamily="18" charset="0"/>
              </a:rPr>
              <a:t>? 1, 2 –SGK 70</a:t>
            </a:r>
          </a:p>
        </p:txBody>
      </p:sp>
    </p:spTree>
    <p:extLst>
      <p:ext uri="{BB962C8B-B14F-4D97-AF65-F5344CB8AC3E}">
        <p14:creationId xmlns:p14="http://schemas.microsoft.com/office/powerpoint/2010/main" val="105032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152400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68525" y="4495800"/>
            <a:ext cx="7848600" cy="1938992"/>
          </a:xfrm>
          <a:prstGeom prst="rect">
            <a:avLst/>
          </a:prstGeom>
          <a:solidFill>
            <a:srgbClr val="006600"/>
          </a:solidFill>
        </p:spPr>
        <p:txBody>
          <a:bodyPr wrap="square">
            <a:spAutoFit/>
          </a:bodyPr>
          <a:lstStyle/>
          <a:p>
            <a:pPr algn="ctr"/>
            <a:r>
              <a:rPr lang="en-US" sz="4000" b="1" dirty="0">
                <a:solidFill>
                  <a:schemeClr val="bg1"/>
                </a:solidFill>
                <a:latin typeface="Times New Roman" pitchFamily="18" charset="0"/>
              </a:rPr>
              <a:t>TIẾT 56. </a:t>
            </a:r>
            <a:r>
              <a:rPr lang="vi-VN" sz="4000" b="1" dirty="0">
                <a:solidFill>
                  <a:schemeClr val="bg1"/>
                </a:solidFill>
                <a:latin typeface="Times New Roman" pitchFamily="18" charset="0"/>
              </a:rPr>
              <a:t>BÀI 14:</a:t>
            </a:r>
            <a:endParaRPr lang="en-US" sz="4000" b="1" dirty="0">
              <a:solidFill>
                <a:schemeClr val="bg1"/>
              </a:solidFill>
              <a:latin typeface="Times New Roman" pitchFamily="18" charset="0"/>
            </a:endParaRPr>
          </a:p>
          <a:p>
            <a:pPr algn="ctr"/>
            <a:r>
              <a:rPr lang="vi-VN" sz="4000" b="1" dirty="0">
                <a:solidFill>
                  <a:srgbClr val="FFFF00"/>
                </a:solidFill>
                <a:latin typeface="Times New Roman" pitchFamily="18" charset="0"/>
              </a:rPr>
              <a:t>PHẢN XẠ ÂM CHỐNG Ô NHIỄM TIẾNG ỒN</a:t>
            </a:r>
            <a:endParaRPr lang="en-US" sz="4000" dirty="0">
              <a:solidFill>
                <a:srgbClr val="FFFF00"/>
              </a:solidFill>
            </a:endParaRPr>
          </a:p>
        </p:txBody>
      </p:sp>
    </p:spTree>
    <p:extLst>
      <p:ext uri="{BB962C8B-B14F-4D97-AF65-F5344CB8AC3E}">
        <p14:creationId xmlns:p14="http://schemas.microsoft.com/office/powerpoint/2010/main" val="2429057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Powerpoint đẹp nhất, đơn giản và dễ thương"/>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sp>
        <p:nvSpPr>
          <p:cNvPr id="3" name="Rectangle 2"/>
          <p:cNvSpPr/>
          <p:nvPr/>
        </p:nvSpPr>
        <p:spPr>
          <a:xfrm>
            <a:off x="1524001" y="1"/>
            <a:ext cx="6520311" cy="584775"/>
          </a:xfrm>
          <a:prstGeom prst="rect">
            <a:avLst/>
          </a:prstGeom>
        </p:spPr>
        <p:txBody>
          <a:bodyPr wrap="none">
            <a:spAutoFit/>
          </a:bodyPr>
          <a:lstStyle/>
          <a:p>
            <a:r>
              <a:rPr lang="en-US" altLang="en-US" sz="3200" b="1" dirty="0">
                <a:latin typeface="Times New Roman" pitchFamily="18" charset="0"/>
                <a:cs typeface="Times New Roman" pitchFamily="18" charset="0"/>
              </a:rPr>
              <a:t>III. CHỐNG Ô NHIỄM TIẾNG ỒN</a:t>
            </a:r>
            <a:endParaRPr lang="en-US" sz="3200" dirty="0"/>
          </a:p>
        </p:txBody>
      </p:sp>
      <p:sp>
        <p:nvSpPr>
          <p:cNvPr id="4" name="Rectangle 3"/>
          <p:cNvSpPr/>
          <p:nvPr/>
        </p:nvSpPr>
        <p:spPr>
          <a:xfrm>
            <a:off x="1524000" y="457200"/>
            <a:ext cx="9144000" cy="1754326"/>
          </a:xfrm>
          <a:prstGeom prst="rect">
            <a:avLst/>
          </a:prstGeom>
        </p:spPr>
        <p:txBody>
          <a:bodyPr wrap="square">
            <a:spAutoFit/>
          </a:bodyPr>
          <a:lstStyle/>
          <a:p>
            <a:pPr algn="just">
              <a:spcAft>
                <a:spcPts val="1200"/>
              </a:spcAft>
            </a:pPr>
            <a:r>
              <a:rPr lang="vi-VN" sz="3600" dirty="0">
                <a:latin typeface="+mj-lt"/>
                <a:cs typeface="Calibri" panose="020F0502020204030204" pitchFamily="34" charset="0"/>
              </a:rPr>
              <a:t>Âm thanh có vai trò quan trọng trong đời sống con người và động vật</a:t>
            </a:r>
            <a:r>
              <a:rPr lang="en-US" sz="3600" dirty="0">
                <a:latin typeface="+mj-lt"/>
                <a:cs typeface="Calibri" panose="020F0502020204030204" pitchFamily="34" charset="0"/>
              </a:rPr>
              <a:t>,</a:t>
            </a:r>
            <a:r>
              <a:rPr lang="vi-VN" sz="3600" dirty="0">
                <a:latin typeface="+mj-lt"/>
                <a:cs typeface="Calibri" panose="020F0502020204030204" pitchFamily="34" charset="0"/>
              </a:rPr>
              <a:t> nhưng không</a:t>
            </a:r>
            <a:r>
              <a:rPr lang="en-US" sz="3600" dirty="0">
                <a:latin typeface="+mj-lt"/>
                <a:cs typeface="Calibri" panose="020F0502020204030204" pitchFamily="34" charset="0"/>
              </a:rPr>
              <a:t> </a:t>
            </a:r>
            <a:r>
              <a:rPr lang="vi-VN" sz="3600" dirty="0">
                <a:latin typeface="+mj-lt"/>
                <a:cs typeface="Calibri" panose="020F0502020204030204" pitchFamily="34" charset="0"/>
              </a:rPr>
              <a:t>phải âm thanh nào cũng có ích mà có âm thanh có hại</a:t>
            </a:r>
            <a:r>
              <a:rPr lang="en-US" sz="3600" dirty="0">
                <a:latin typeface="+mj-lt"/>
                <a:cs typeface="Calibri" panose="020F0502020204030204" pitchFamily="34" charset="0"/>
              </a:rPr>
              <a:t>.</a:t>
            </a:r>
            <a:endParaRPr lang="en-US" sz="3600" i="1" dirty="0">
              <a:latin typeface="+mj-lt"/>
              <a:cs typeface="Calibri" panose="020F0502020204030204" pitchFamily="34" charset="0"/>
            </a:endParaRPr>
          </a:p>
        </p:txBody>
      </p:sp>
      <p:pic>
        <p:nvPicPr>
          <p:cNvPr id="5" name="Picture 4">
            <a:extLst>
              <a:ext uri="{FF2B5EF4-FFF2-40B4-BE49-F238E27FC236}">
                <a16:creationId xmlns:a16="http://schemas.microsoft.com/office/drawing/2014/main" id="{0E447F6C-3A8F-2620-56A7-E685A54599D9}"/>
              </a:ext>
            </a:extLst>
          </p:cNvPr>
          <p:cNvPicPr>
            <a:picLocks noChangeAspect="1"/>
          </p:cNvPicPr>
          <p:nvPr/>
        </p:nvPicPr>
        <p:blipFill>
          <a:blip r:embed="rId3">
            <a:extLst>
              <a:ext uri="{BEBA8EAE-BF5A-486C-A8C5-ECC9F3942E4B}">
                <a14:imgProps xmlns:a14="http://schemas.microsoft.com/office/drawing/2010/main">
                  <a14:imgLayer>
                    <a14:imgEffect>
                      <a14:brightnessContrast contrast="40000"/>
                    </a14:imgEffect>
                  </a14:imgLayer>
                </a14:imgProps>
              </a:ext>
            </a:extLst>
          </a:blip>
          <a:stretch>
            <a:fillRect/>
          </a:stretch>
        </p:blipFill>
        <p:spPr>
          <a:xfrm>
            <a:off x="1524000" y="2362200"/>
            <a:ext cx="9144000" cy="449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ình nền Powerpoint đẹp nhất, đơn giản và dễ thương"/>
          <p:cNvPicPr>
            <a:picLocks noChangeAspect="1" noChangeArrowheads="1"/>
          </p:cNvPicPr>
          <p:nvPr/>
        </p:nvPicPr>
        <p:blipFill>
          <a:blip r:embed="rId2"/>
          <a:srcRect/>
          <a:stretch>
            <a:fillRect/>
          </a:stretch>
        </p:blipFill>
        <p:spPr bwMode="auto">
          <a:xfrm>
            <a:off x="1524000" y="0"/>
            <a:ext cx="10150904" cy="7086600"/>
          </a:xfrm>
          <a:prstGeom prst="rect">
            <a:avLst/>
          </a:prstGeom>
          <a:noFill/>
        </p:spPr>
      </p:pic>
      <p:sp>
        <p:nvSpPr>
          <p:cNvPr id="3" name="TextBox 2">
            <a:extLst>
              <a:ext uri="{FF2B5EF4-FFF2-40B4-BE49-F238E27FC236}">
                <a16:creationId xmlns:a16="http://schemas.microsoft.com/office/drawing/2014/main" id="{96B20A04-A7F8-4FE8-A2E0-DF27DCF76CB2}"/>
              </a:ext>
            </a:extLst>
          </p:cNvPr>
          <p:cNvSpPr txBox="1"/>
          <p:nvPr/>
        </p:nvSpPr>
        <p:spPr>
          <a:xfrm>
            <a:off x="1524000" y="1"/>
            <a:ext cx="9525000" cy="2062103"/>
          </a:xfrm>
          <a:prstGeom prst="rect">
            <a:avLst/>
          </a:prstGeom>
          <a:noFill/>
        </p:spPr>
        <p:txBody>
          <a:bodyPr wrap="square" rtlCol="0">
            <a:spAutoFit/>
          </a:bodyPr>
          <a:lstStyle/>
          <a:p>
            <a:r>
              <a:rPr lang="vi-VN" sz="3200" dirty="0">
                <a:latin typeface="+mj-lt"/>
                <a:cs typeface="Calibri" panose="020F0502020204030204" pitchFamily="34" charset="0"/>
              </a:rPr>
              <a:t>Những âm thanh </a:t>
            </a:r>
            <a:r>
              <a:rPr lang="vi-VN" sz="3200" i="1" dirty="0">
                <a:solidFill>
                  <a:srgbClr val="0000CC"/>
                </a:solidFill>
                <a:latin typeface="+mj-lt"/>
                <a:cs typeface="Calibri" panose="020F0502020204030204" pitchFamily="34" charset="0"/>
              </a:rPr>
              <a:t>to,kéo dài </a:t>
            </a:r>
            <a:r>
              <a:rPr lang="vi-VN" sz="3200" dirty="0">
                <a:latin typeface="+mj-lt"/>
                <a:cs typeface="Calibri" panose="020F0502020204030204" pitchFamily="34" charset="0"/>
              </a:rPr>
              <a:t>có thể </a:t>
            </a:r>
            <a:r>
              <a:rPr lang="vi-VN" sz="3200" i="1" dirty="0">
                <a:solidFill>
                  <a:srgbClr val="0000CC"/>
                </a:solidFill>
                <a:latin typeface="+mj-lt"/>
                <a:cs typeface="Calibri" panose="020F0502020204030204" pitchFamily="34" charset="0"/>
              </a:rPr>
              <a:t>có hại đến sức khoẻ và hoạt động bình thường</a:t>
            </a:r>
            <a:r>
              <a:rPr lang="en-US" sz="3200" dirty="0">
                <a:latin typeface="+mj-lt"/>
                <a:cs typeface="Calibri" panose="020F0502020204030204" pitchFamily="34" charset="0"/>
              </a:rPr>
              <a:t> </a:t>
            </a:r>
            <a:r>
              <a:rPr lang="vi-VN" sz="3200" dirty="0">
                <a:latin typeface="+mj-lt"/>
                <a:cs typeface="Calibri" panose="020F0502020204030204" pitchFamily="34" charset="0"/>
              </a:rPr>
              <a:t>của con người gọi là </a:t>
            </a:r>
            <a:r>
              <a:rPr lang="vi-VN" sz="3200" b="1" dirty="0">
                <a:solidFill>
                  <a:srgbClr val="FF0000"/>
                </a:solidFill>
                <a:latin typeface="+mj-lt"/>
                <a:cs typeface="Calibri" panose="020F0502020204030204" pitchFamily="34" charset="0"/>
              </a:rPr>
              <a:t>tiếng ồn</a:t>
            </a:r>
            <a:r>
              <a:rPr lang="vi-VN" sz="3200" dirty="0">
                <a:latin typeface="+mj-lt"/>
                <a:cs typeface="Calibri" panose="020F0502020204030204" pitchFamily="34" charset="0"/>
              </a:rPr>
              <a:t>.</a:t>
            </a:r>
            <a:r>
              <a:rPr lang="en-US" sz="3200" dirty="0">
                <a:latin typeface="+mj-lt"/>
                <a:cs typeface="Calibri" panose="020F0502020204030204" pitchFamily="34" charset="0"/>
              </a:rPr>
              <a:t> </a:t>
            </a:r>
          </a:p>
          <a:p>
            <a:r>
              <a:rPr lang="vi-VN" sz="3200" dirty="0">
                <a:latin typeface="+mj-lt"/>
                <a:cs typeface="Calibri" panose="020F0502020204030204" pitchFamily="34" charset="0"/>
              </a:rPr>
              <a:t>Ở</a:t>
            </a:r>
            <a:r>
              <a:rPr lang="en-US" sz="3200" dirty="0">
                <a:latin typeface="+mj-lt"/>
                <a:cs typeface="Calibri" panose="020F0502020204030204" pitchFamily="34" charset="0"/>
              </a:rPr>
              <a:t> </a:t>
            </a:r>
            <a:r>
              <a:rPr lang="vi-VN" sz="3200" dirty="0">
                <a:latin typeface="+mj-lt"/>
                <a:cs typeface="Calibri" panose="020F0502020204030204" pitchFamily="34" charset="0"/>
              </a:rPr>
              <a:t>những nơi thường xuyên có tiếng ồn,</a:t>
            </a:r>
            <a:r>
              <a:rPr lang="en-US" sz="3200" dirty="0">
                <a:latin typeface="+mj-lt"/>
                <a:cs typeface="Calibri" panose="020F0502020204030204" pitchFamily="34" charset="0"/>
              </a:rPr>
              <a:t> </a:t>
            </a:r>
            <a:r>
              <a:rPr lang="vi-VN" sz="3200" dirty="0">
                <a:latin typeface="+mj-lt"/>
                <a:cs typeface="Calibri" panose="020F0502020204030204" pitchFamily="34" charset="0"/>
              </a:rPr>
              <a:t>ta nói môi</a:t>
            </a:r>
            <a:r>
              <a:rPr lang="en-US" sz="3200" dirty="0">
                <a:latin typeface="+mj-lt"/>
                <a:cs typeface="Calibri" panose="020F0502020204030204" pitchFamily="34" charset="0"/>
              </a:rPr>
              <a:t> </a:t>
            </a:r>
            <a:r>
              <a:rPr lang="vi-VN" sz="3200" dirty="0">
                <a:latin typeface="+mj-lt"/>
                <a:cs typeface="Calibri" panose="020F0502020204030204" pitchFamily="34" charset="0"/>
              </a:rPr>
              <a:t>trường sống tại đó bị</a:t>
            </a:r>
            <a:r>
              <a:rPr lang="en-US" sz="3200" dirty="0">
                <a:latin typeface="+mj-lt"/>
                <a:cs typeface="Calibri" panose="020F0502020204030204" pitchFamily="34" charset="0"/>
              </a:rPr>
              <a:t> </a:t>
            </a:r>
            <a:r>
              <a:rPr lang="vi-VN" sz="3200" b="1" dirty="0">
                <a:solidFill>
                  <a:srgbClr val="FF0000"/>
                </a:solidFill>
                <a:latin typeface="+mj-lt"/>
                <a:cs typeface="Calibri" panose="020F0502020204030204" pitchFamily="34" charset="0"/>
              </a:rPr>
              <a:t>ô</a:t>
            </a:r>
            <a:r>
              <a:rPr lang="en-US" sz="3200" b="1" dirty="0">
                <a:solidFill>
                  <a:srgbClr val="FF0000"/>
                </a:solidFill>
                <a:latin typeface="+mj-lt"/>
                <a:cs typeface="Calibri" panose="020F0502020204030204" pitchFamily="34" charset="0"/>
              </a:rPr>
              <a:t> </a:t>
            </a:r>
            <a:r>
              <a:rPr lang="vi-VN" sz="3200" b="1" dirty="0">
                <a:solidFill>
                  <a:srgbClr val="FF0000"/>
                </a:solidFill>
                <a:latin typeface="+mj-lt"/>
                <a:cs typeface="Calibri" panose="020F0502020204030204" pitchFamily="34" charset="0"/>
              </a:rPr>
              <a:t>nhiễm tiếng ồn.</a:t>
            </a:r>
          </a:p>
        </p:txBody>
      </p:sp>
      <p:sp>
        <p:nvSpPr>
          <p:cNvPr id="4" name="TextBox 3">
            <a:extLst>
              <a:ext uri="{FF2B5EF4-FFF2-40B4-BE49-F238E27FC236}">
                <a16:creationId xmlns:a16="http://schemas.microsoft.com/office/drawing/2014/main" id="{C8B9B702-89DF-D9D1-8949-79CC29222F05}"/>
              </a:ext>
            </a:extLst>
          </p:cNvPr>
          <p:cNvSpPr txBox="1"/>
          <p:nvPr/>
        </p:nvSpPr>
        <p:spPr>
          <a:xfrm>
            <a:off x="1524000" y="1835996"/>
            <a:ext cx="9677400" cy="584775"/>
          </a:xfrm>
          <a:prstGeom prst="rect">
            <a:avLst/>
          </a:prstGeom>
          <a:noFill/>
        </p:spPr>
        <p:txBody>
          <a:bodyPr wrap="square" rtlCol="0">
            <a:spAutoFit/>
          </a:bodyPr>
          <a:lstStyle/>
          <a:p>
            <a:pPr algn="ctr" defTabSz="1219170">
              <a:buClr>
                <a:srgbClr val="000000"/>
              </a:buClr>
            </a:pPr>
            <a:r>
              <a:rPr lang="en-US" sz="3200" b="1" kern="0" dirty="0">
                <a:solidFill>
                  <a:srgbClr val="0000CC"/>
                </a:solidFill>
                <a:latin typeface="Times New Roman" pitchFamily="18" charset="0"/>
                <a:ea typeface="Hiragino Kaku Gothic StdN W8" panose="020B0800000000000000" pitchFamily="34" charset="-128"/>
                <a:cs typeface="Times New Roman" pitchFamily="18" charset="0"/>
                <a:sym typeface="Arial"/>
              </a:rPr>
              <a:t>TÌM HIỂU ÂM THANH NÀO LÀ </a:t>
            </a:r>
            <a:r>
              <a:rPr lang="en-US" sz="3200" b="1" kern="0" dirty="0">
                <a:solidFill>
                  <a:srgbClr val="FF0000"/>
                </a:solidFill>
                <a:latin typeface="Times New Roman" pitchFamily="18" charset="0"/>
                <a:ea typeface="Hiragino Kaku Gothic StdN W8" panose="020B0800000000000000" pitchFamily="34" charset="-128"/>
                <a:cs typeface="Times New Roman" pitchFamily="18" charset="0"/>
                <a:sym typeface="Arial"/>
              </a:rPr>
              <a:t>TIẾNG ỒN</a:t>
            </a:r>
          </a:p>
        </p:txBody>
      </p:sp>
      <p:sp>
        <p:nvSpPr>
          <p:cNvPr id="5" name="Rounded Rectangle 23">
            <a:extLst>
              <a:ext uri="{FF2B5EF4-FFF2-40B4-BE49-F238E27FC236}">
                <a16:creationId xmlns:a16="http://schemas.microsoft.com/office/drawing/2014/main" id="{BB244356-BCEB-AECA-F0BF-71822AF6E27E}"/>
              </a:ext>
            </a:extLst>
          </p:cNvPr>
          <p:cNvSpPr/>
          <p:nvPr/>
        </p:nvSpPr>
        <p:spPr>
          <a:xfrm>
            <a:off x="1600200" y="2643674"/>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1. </a:t>
            </a:r>
            <a:r>
              <a:rPr lang="vi-VN" sz="3200" b="1" kern="0" dirty="0">
                <a:solidFill>
                  <a:schemeClr val="accent5">
                    <a:lumMod val="50000"/>
                  </a:schemeClr>
                </a:solidFill>
                <a:latin typeface="Times New Roman" pitchFamily="18" charset="0"/>
                <a:cs typeface="Times New Roman" pitchFamily="18" charset="0"/>
                <a:sym typeface="Arial"/>
              </a:rPr>
              <a:t>Tiếng </a:t>
            </a:r>
            <a:r>
              <a:rPr lang="en-US" sz="3200" b="1" kern="0" dirty="0" err="1">
                <a:solidFill>
                  <a:schemeClr val="accent5">
                    <a:lumMod val="50000"/>
                  </a:schemeClr>
                </a:solidFill>
                <a:latin typeface="Times New Roman" pitchFamily="18" charset="0"/>
                <a:cs typeface="Times New Roman" pitchFamily="18" charset="0"/>
                <a:sym typeface="Arial"/>
              </a:rPr>
              <a:t>còi</a:t>
            </a:r>
            <a:r>
              <a:rPr lang="en-US" sz="3200" b="1" kern="0" dirty="0">
                <a:solidFill>
                  <a:schemeClr val="accent5">
                    <a:lumMod val="50000"/>
                  </a:schemeClr>
                </a:solidFill>
                <a:latin typeface="Times New Roman" pitchFamily="18" charset="0"/>
                <a:cs typeface="Times New Roman" pitchFamily="18" charset="0"/>
                <a:sym typeface="Arial"/>
              </a:rPr>
              <a:t> </a:t>
            </a:r>
            <a:r>
              <a:rPr lang="en-US" sz="3200" b="1" kern="0" dirty="0" err="1">
                <a:solidFill>
                  <a:schemeClr val="accent5">
                    <a:lumMod val="50000"/>
                  </a:schemeClr>
                </a:solidFill>
                <a:latin typeface="Times New Roman" pitchFamily="18" charset="0"/>
                <a:cs typeface="Times New Roman" pitchFamily="18" charset="0"/>
                <a:sym typeface="Arial"/>
              </a:rPr>
              <a:t>hú</a:t>
            </a:r>
            <a:r>
              <a:rPr lang="en-US" sz="3200" b="1" kern="0" dirty="0">
                <a:solidFill>
                  <a:schemeClr val="accent5">
                    <a:lumMod val="50000"/>
                  </a:schemeClr>
                </a:solidFill>
                <a:latin typeface="Times New Roman" pitchFamily="18" charset="0"/>
                <a:cs typeface="Times New Roman" pitchFamily="18" charset="0"/>
                <a:sym typeface="Arial"/>
              </a:rPr>
              <a:t> </a:t>
            </a:r>
            <a:r>
              <a:rPr lang="vi-VN" sz="3200" b="1" kern="0" dirty="0">
                <a:solidFill>
                  <a:schemeClr val="accent5">
                    <a:lumMod val="50000"/>
                  </a:schemeClr>
                </a:solidFill>
                <a:latin typeface="Times New Roman" pitchFamily="18" charset="0"/>
                <a:cs typeface="Times New Roman" pitchFamily="18" charset="0"/>
                <a:sym typeface="Arial"/>
              </a:rPr>
              <a:t>xe cứu thương.</a:t>
            </a:r>
          </a:p>
        </p:txBody>
      </p:sp>
      <p:sp>
        <p:nvSpPr>
          <p:cNvPr id="6" name="Rounded Rectangle 23">
            <a:extLst>
              <a:ext uri="{FF2B5EF4-FFF2-40B4-BE49-F238E27FC236}">
                <a16:creationId xmlns:a16="http://schemas.microsoft.com/office/drawing/2014/main" id="{F9E96F93-66E2-9A71-19E3-EAD0A41A4FD1}"/>
              </a:ext>
            </a:extLst>
          </p:cNvPr>
          <p:cNvSpPr/>
          <p:nvPr/>
        </p:nvSpPr>
        <p:spPr>
          <a:xfrm>
            <a:off x="4800600" y="2686051"/>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2. </a:t>
            </a:r>
            <a:r>
              <a:rPr lang="vi-VN" sz="3200" b="1" kern="0" dirty="0">
                <a:solidFill>
                  <a:schemeClr val="accent5">
                    <a:lumMod val="50000"/>
                  </a:schemeClr>
                </a:solidFill>
                <a:latin typeface="Times New Roman" pitchFamily="18" charset="0"/>
                <a:cs typeface="Times New Roman" pitchFamily="18" charset="0"/>
                <a:sym typeface="Arial"/>
              </a:rPr>
              <a:t>Tiếng </a:t>
            </a:r>
            <a:r>
              <a:rPr lang="en-US" sz="3200" b="1" kern="0" dirty="0">
                <a:solidFill>
                  <a:schemeClr val="accent5">
                    <a:lumMod val="50000"/>
                  </a:schemeClr>
                </a:solidFill>
                <a:latin typeface="Times New Roman" pitchFamily="18" charset="0"/>
                <a:cs typeface="Times New Roman" pitchFamily="18" charset="0"/>
                <a:sym typeface="Arial"/>
              </a:rPr>
              <a:t>HS </a:t>
            </a:r>
            <a:r>
              <a:rPr lang="vi-VN" sz="3200" b="1" kern="0" dirty="0">
                <a:solidFill>
                  <a:schemeClr val="accent5">
                    <a:lumMod val="50000"/>
                  </a:schemeClr>
                </a:solidFill>
                <a:latin typeface="Times New Roman" pitchFamily="18" charset="0"/>
                <a:cs typeface="Times New Roman" pitchFamily="18" charset="0"/>
                <a:sym typeface="Arial"/>
              </a:rPr>
              <a:t>phát biểu trong lớp.</a:t>
            </a:r>
          </a:p>
        </p:txBody>
      </p:sp>
      <p:sp>
        <p:nvSpPr>
          <p:cNvPr id="7" name="Rounded Rectangle 23">
            <a:extLst>
              <a:ext uri="{FF2B5EF4-FFF2-40B4-BE49-F238E27FC236}">
                <a16:creationId xmlns:a16="http://schemas.microsoft.com/office/drawing/2014/main" id="{FB537048-42BD-F3D0-1EE9-CE3F4FFE16FF}"/>
              </a:ext>
            </a:extLst>
          </p:cNvPr>
          <p:cNvSpPr/>
          <p:nvPr/>
        </p:nvSpPr>
        <p:spPr>
          <a:xfrm>
            <a:off x="8134350" y="2724351"/>
            <a:ext cx="26670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3. </a:t>
            </a:r>
            <a:r>
              <a:rPr lang="vi-VN" sz="3000" b="1" kern="0" dirty="0">
                <a:solidFill>
                  <a:schemeClr val="accent5">
                    <a:lumMod val="50000"/>
                  </a:schemeClr>
                </a:solidFill>
                <a:latin typeface="Times New Roman" pitchFamily="18" charset="0"/>
                <a:cs typeface="Times New Roman" pitchFamily="18" charset="0"/>
                <a:sym typeface="Arial"/>
              </a:rPr>
              <a:t>Tiếng sấm</a:t>
            </a:r>
            <a:r>
              <a:rPr lang="en-US" sz="3000" b="1" kern="0" dirty="0">
                <a:solidFill>
                  <a:schemeClr val="accent5">
                    <a:lumMod val="50000"/>
                  </a:schemeClr>
                </a:solidFill>
                <a:latin typeface="Times New Roman" pitchFamily="18" charset="0"/>
                <a:cs typeface="Times New Roman" pitchFamily="18" charset="0"/>
                <a:sym typeface="Arial"/>
              </a:rPr>
              <a:t>.</a:t>
            </a:r>
            <a:endParaRPr lang="vi-VN" sz="3000" b="1" kern="0" dirty="0">
              <a:solidFill>
                <a:schemeClr val="accent5">
                  <a:lumMod val="50000"/>
                </a:schemeClr>
              </a:solidFill>
              <a:latin typeface="Times New Roman" pitchFamily="18" charset="0"/>
              <a:cs typeface="Times New Roman" pitchFamily="18" charset="0"/>
              <a:sym typeface="Arial"/>
            </a:endParaRPr>
          </a:p>
        </p:txBody>
      </p:sp>
      <p:sp>
        <p:nvSpPr>
          <p:cNvPr id="8" name="Rounded Rectangle 23">
            <a:extLst>
              <a:ext uri="{FF2B5EF4-FFF2-40B4-BE49-F238E27FC236}">
                <a16:creationId xmlns:a16="http://schemas.microsoft.com/office/drawing/2014/main" id="{172681DF-5691-088C-6CC8-535F99B53111}"/>
              </a:ext>
            </a:extLst>
          </p:cNvPr>
          <p:cNvSpPr/>
          <p:nvPr/>
        </p:nvSpPr>
        <p:spPr>
          <a:xfrm>
            <a:off x="1524000" y="4121002"/>
            <a:ext cx="3429000" cy="1400624"/>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4. </a:t>
            </a:r>
            <a:r>
              <a:rPr lang="vi-VN" sz="3000" b="1" kern="0" dirty="0">
                <a:solidFill>
                  <a:schemeClr val="accent5">
                    <a:lumMod val="50000"/>
                  </a:schemeClr>
                </a:solidFill>
                <a:latin typeface="Times New Roman" pitchFamily="18" charset="0"/>
                <a:cs typeface="Times New Roman" pitchFamily="18" charset="0"/>
                <a:sym typeface="Arial"/>
              </a:rPr>
              <a:t>Tiếng máy khoan bê tông gần khu dân cư</a:t>
            </a:r>
            <a:r>
              <a:rPr lang="en-US" sz="3000" b="1" kern="0" dirty="0">
                <a:solidFill>
                  <a:schemeClr val="accent5">
                    <a:lumMod val="50000"/>
                  </a:schemeClr>
                </a:solidFill>
                <a:latin typeface="Times New Roman" pitchFamily="18" charset="0"/>
                <a:cs typeface="Times New Roman" pitchFamily="18" charset="0"/>
                <a:sym typeface="Arial"/>
              </a:rPr>
              <a:t>.</a:t>
            </a:r>
            <a:endParaRPr lang="vi-VN" sz="3000" b="1" kern="0" dirty="0">
              <a:solidFill>
                <a:schemeClr val="accent5">
                  <a:lumMod val="50000"/>
                </a:schemeClr>
              </a:solidFill>
              <a:latin typeface="Times New Roman" pitchFamily="18" charset="0"/>
              <a:cs typeface="Times New Roman" pitchFamily="18" charset="0"/>
              <a:sym typeface="Arial"/>
            </a:endParaRPr>
          </a:p>
        </p:txBody>
      </p:sp>
      <p:sp>
        <p:nvSpPr>
          <p:cNvPr id="9" name="Rounded Rectangle 23">
            <a:extLst>
              <a:ext uri="{FF2B5EF4-FFF2-40B4-BE49-F238E27FC236}">
                <a16:creationId xmlns:a16="http://schemas.microsoft.com/office/drawing/2014/main" id="{77C5E568-86BD-7025-E989-821C72CD706D}"/>
              </a:ext>
            </a:extLst>
          </p:cNvPr>
          <p:cNvSpPr/>
          <p:nvPr/>
        </p:nvSpPr>
        <p:spPr>
          <a:xfrm>
            <a:off x="4991100" y="4205956"/>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5. </a:t>
            </a:r>
            <a:r>
              <a:rPr lang="vi-VN" sz="3000" b="1" kern="0" dirty="0">
                <a:solidFill>
                  <a:schemeClr val="accent5">
                    <a:lumMod val="50000"/>
                  </a:schemeClr>
                </a:solidFill>
                <a:latin typeface="Times New Roman" pitchFamily="18" charset="0"/>
                <a:cs typeface="Times New Roman" pitchFamily="18" charset="0"/>
                <a:sym typeface="Arial"/>
              </a:rPr>
              <a:t>Tiếng ồn từ khu chợ gần lớp học</a:t>
            </a:r>
            <a:r>
              <a:rPr lang="en-US" sz="3000" b="1" kern="0" dirty="0">
                <a:solidFill>
                  <a:schemeClr val="accent5">
                    <a:lumMod val="50000"/>
                  </a:schemeClr>
                </a:solidFill>
                <a:latin typeface="Times New Roman" pitchFamily="18" charset="0"/>
                <a:cs typeface="Times New Roman" pitchFamily="18" charset="0"/>
                <a:sym typeface="Arial"/>
              </a:rPr>
              <a:t>.</a:t>
            </a:r>
            <a:endParaRPr lang="vi-VN" sz="3000" b="1" kern="0" dirty="0">
              <a:solidFill>
                <a:schemeClr val="accent5">
                  <a:lumMod val="50000"/>
                </a:schemeClr>
              </a:solidFill>
              <a:latin typeface="Times New Roman" pitchFamily="18" charset="0"/>
              <a:cs typeface="Times New Roman" pitchFamily="18" charset="0"/>
              <a:sym typeface="Arial"/>
            </a:endParaRPr>
          </a:p>
        </p:txBody>
      </p:sp>
      <p:sp>
        <p:nvSpPr>
          <p:cNvPr id="10" name="Rounded Rectangle 23">
            <a:extLst>
              <a:ext uri="{FF2B5EF4-FFF2-40B4-BE49-F238E27FC236}">
                <a16:creationId xmlns:a16="http://schemas.microsoft.com/office/drawing/2014/main" id="{AB0A79D7-623A-C8C7-981E-6306823FCC29}"/>
              </a:ext>
            </a:extLst>
          </p:cNvPr>
          <p:cNvSpPr/>
          <p:nvPr/>
        </p:nvSpPr>
        <p:spPr>
          <a:xfrm>
            <a:off x="8286750" y="4226443"/>
            <a:ext cx="2590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000" b="1" kern="0" dirty="0">
                <a:solidFill>
                  <a:schemeClr val="accent5">
                    <a:lumMod val="50000"/>
                  </a:schemeClr>
                </a:solidFill>
                <a:latin typeface="Times New Roman" pitchFamily="18" charset="0"/>
                <a:cs typeface="Times New Roman" pitchFamily="18" charset="0"/>
                <a:sym typeface="Arial"/>
              </a:rPr>
              <a:t>6. </a:t>
            </a:r>
            <a:r>
              <a:rPr lang="vi-VN" sz="3000" b="1" kern="0" dirty="0">
                <a:solidFill>
                  <a:schemeClr val="accent5">
                    <a:lumMod val="50000"/>
                  </a:schemeClr>
                </a:solidFill>
                <a:latin typeface="Times New Roman" pitchFamily="18" charset="0"/>
                <a:cs typeface="Times New Roman" pitchFamily="18" charset="0"/>
                <a:sym typeface="Arial"/>
              </a:rPr>
              <a:t>Tiếng hát karaoke vào đêm khuya.</a:t>
            </a:r>
          </a:p>
        </p:txBody>
      </p:sp>
      <p:sp>
        <p:nvSpPr>
          <p:cNvPr id="11" name="Rounded Rectangle 23">
            <a:extLst>
              <a:ext uri="{FF2B5EF4-FFF2-40B4-BE49-F238E27FC236}">
                <a16:creationId xmlns:a16="http://schemas.microsoft.com/office/drawing/2014/main" id="{356D8EC0-742B-8894-BACF-1066B982ADCF}"/>
              </a:ext>
            </a:extLst>
          </p:cNvPr>
          <p:cNvSpPr/>
          <p:nvPr/>
        </p:nvSpPr>
        <p:spPr>
          <a:xfrm>
            <a:off x="1524000" y="5603576"/>
            <a:ext cx="33528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7. </a:t>
            </a:r>
            <a:r>
              <a:rPr lang="vi-VN" sz="3200" b="1" kern="0" dirty="0">
                <a:solidFill>
                  <a:schemeClr val="accent5">
                    <a:lumMod val="50000"/>
                  </a:schemeClr>
                </a:solidFill>
                <a:latin typeface="Times New Roman" pitchFamily="18" charset="0"/>
                <a:cs typeface="Times New Roman" pitchFamily="18" charset="0"/>
                <a:sym typeface="Arial"/>
              </a:rPr>
              <a:t>Tiếng róc rách của thác nước </a:t>
            </a:r>
            <a:r>
              <a:rPr lang="en-US" sz="3200" b="1" kern="0" dirty="0" err="1">
                <a:solidFill>
                  <a:schemeClr val="accent5">
                    <a:lumMod val="50000"/>
                  </a:schemeClr>
                </a:solidFill>
                <a:latin typeface="Times New Roman" pitchFamily="18" charset="0"/>
                <a:cs typeface="Times New Roman" pitchFamily="18" charset="0"/>
                <a:sym typeface="Arial"/>
              </a:rPr>
              <a:t>chảy</a:t>
            </a:r>
            <a:r>
              <a:rPr lang="en-US" sz="3200" b="1" kern="0" dirty="0">
                <a:solidFill>
                  <a:schemeClr val="accent5">
                    <a:lumMod val="50000"/>
                  </a:schemeClr>
                </a:solidFill>
                <a:latin typeface="Times New Roman" pitchFamily="18" charset="0"/>
                <a:cs typeface="Times New Roman" pitchFamily="18" charset="0"/>
                <a:sym typeface="Arial"/>
              </a:rPr>
              <a:t>.</a:t>
            </a:r>
            <a:endParaRPr lang="vi-VN" sz="3200" b="1" kern="0" dirty="0">
              <a:solidFill>
                <a:schemeClr val="accent5">
                  <a:lumMod val="50000"/>
                </a:schemeClr>
              </a:solidFill>
              <a:latin typeface="Times New Roman" pitchFamily="18" charset="0"/>
              <a:cs typeface="Times New Roman" pitchFamily="18" charset="0"/>
              <a:sym typeface="Arial"/>
            </a:endParaRPr>
          </a:p>
        </p:txBody>
      </p:sp>
      <p:sp>
        <p:nvSpPr>
          <p:cNvPr id="12" name="Rounded Rectangle 23">
            <a:extLst>
              <a:ext uri="{FF2B5EF4-FFF2-40B4-BE49-F238E27FC236}">
                <a16:creationId xmlns:a16="http://schemas.microsoft.com/office/drawing/2014/main" id="{EC6485B8-7C87-CC0C-E713-EF96C86A914B}"/>
              </a:ext>
            </a:extLst>
          </p:cNvPr>
          <p:cNvSpPr/>
          <p:nvPr/>
        </p:nvSpPr>
        <p:spPr>
          <a:xfrm>
            <a:off x="4972050" y="5599482"/>
            <a:ext cx="32004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8. T</a:t>
            </a:r>
            <a:r>
              <a:rPr lang="vi-VN" sz="3200" b="1" kern="0" dirty="0">
                <a:solidFill>
                  <a:schemeClr val="accent5">
                    <a:lumMod val="50000"/>
                  </a:schemeClr>
                </a:solidFill>
                <a:latin typeface="Times New Roman" pitchFamily="18" charset="0"/>
                <a:cs typeface="Times New Roman" pitchFamily="18" charset="0"/>
                <a:sym typeface="Arial"/>
              </a:rPr>
              <a:t>iếng còi inh ỏi trên đường phố</a:t>
            </a:r>
            <a:r>
              <a:rPr lang="en-US" sz="3200" b="1" kern="0" dirty="0">
                <a:solidFill>
                  <a:schemeClr val="accent5">
                    <a:lumMod val="50000"/>
                  </a:schemeClr>
                </a:solidFill>
                <a:latin typeface="Times New Roman" pitchFamily="18" charset="0"/>
                <a:cs typeface="Times New Roman" pitchFamily="18" charset="0"/>
                <a:sym typeface="Arial"/>
              </a:rPr>
              <a:t>.</a:t>
            </a:r>
            <a:r>
              <a:rPr lang="vi-VN" sz="3200" b="1" kern="0" dirty="0">
                <a:solidFill>
                  <a:schemeClr val="accent5">
                    <a:lumMod val="50000"/>
                  </a:schemeClr>
                </a:solidFill>
                <a:latin typeface="Times New Roman" pitchFamily="18" charset="0"/>
                <a:cs typeface="Times New Roman" pitchFamily="18" charset="0"/>
                <a:sym typeface="Arial"/>
              </a:rPr>
              <a:t> </a:t>
            </a:r>
          </a:p>
        </p:txBody>
      </p:sp>
      <p:sp>
        <p:nvSpPr>
          <p:cNvPr id="13" name="Rounded Rectangle 23">
            <a:extLst>
              <a:ext uri="{FF2B5EF4-FFF2-40B4-BE49-F238E27FC236}">
                <a16:creationId xmlns:a16="http://schemas.microsoft.com/office/drawing/2014/main" id="{5C915533-CFFF-B757-606D-6ABEAADCB6D0}"/>
              </a:ext>
            </a:extLst>
          </p:cNvPr>
          <p:cNvSpPr/>
          <p:nvPr/>
        </p:nvSpPr>
        <p:spPr>
          <a:xfrm>
            <a:off x="8058150" y="5599482"/>
            <a:ext cx="2743200" cy="1254425"/>
          </a:xfrm>
          <a:prstGeom prst="roundRect">
            <a:avLst/>
          </a:prstGeom>
          <a:solidFill>
            <a:schemeClr val="accent6">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r>
              <a:rPr lang="en-US" sz="3200" b="1" kern="0" dirty="0">
                <a:solidFill>
                  <a:schemeClr val="accent5">
                    <a:lumMod val="50000"/>
                  </a:schemeClr>
                </a:solidFill>
                <a:latin typeface="Times New Roman" pitchFamily="18" charset="0"/>
                <a:cs typeface="Times New Roman" pitchFamily="18" charset="0"/>
                <a:sym typeface="Arial"/>
              </a:rPr>
              <a:t>9. </a:t>
            </a:r>
            <a:r>
              <a:rPr lang="vi-VN" sz="3200" b="1" kern="0" dirty="0">
                <a:solidFill>
                  <a:schemeClr val="accent5">
                    <a:lumMod val="50000"/>
                  </a:schemeClr>
                </a:solidFill>
                <a:latin typeface="Times New Roman" pitchFamily="18" charset="0"/>
                <a:cs typeface="Times New Roman" pitchFamily="18" charset="0"/>
                <a:sym typeface="Arial"/>
              </a:rPr>
              <a:t>Tiếng hét rất to sát tai.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arn(inVertical)">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Vertical)">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ẹp nhất, đơn giản và dễ thương"/>
          <p:cNvPicPr>
            <a:picLocks noChangeAspect="1" noChangeArrowheads="1"/>
          </p:cNvPicPr>
          <p:nvPr/>
        </p:nvPicPr>
        <p:blipFill>
          <a:blip r:embed="rId2"/>
          <a:srcRect/>
          <a:stretch>
            <a:fillRect/>
          </a:stretch>
        </p:blipFill>
        <p:spPr bwMode="auto">
          <a:xfrm>
            <a:off x="1524001" y="0"/>
            <a:ext cx="9144000" cy="6858000"/>
          </a:xfrm>
          <a:prstGeom prst="rect">
            <a:avLst/>
          </a:prstGeom>
          <a:noFill/>
        </p:spPr>
      </p:pic>
      <p:sp>
        <p:nvSpPr>
          <p:cNvPr id="3" name="Rectangle 2"/>
          <p:cNvSpPr/>
          <p:nvPr/>
        </p:nvSpPr>
        <p:spPr>
          <a:xfrm>
            <a:off x="1524000" y="1"/>
            <a:ext cx="6923690" cy="646331"/>
          </a:xfrm>
          <a:prstGeom prst="rect">
            <a:avLst/>
          </a:prstGeom>
        </p:spPr>
        <p:txBody>
          <a:bodyPr wrap="none">
            <a:spAutoFit/>
          </a:bodyPr>
          <a:lstStyle/>
          <a:p>
            <a:r>
              <a:rPr lang="vi-VN" sz="3600" dirty="0">
                <a:solidFill>
                  <a:prstClr val="black"/>
                </a:solidFill>
                <a:latin typeface="+mj-lt"/>
                <a:cs typeface="Calibri" panose="020F0502020204030204" pitchFamily="34" charset="0"/>
              </a:rPr>
              <a:t>Âm thanh nào dưới đây là </a:t>
            </a:r>
            <a:r>
              <a:rPr lang="vi-VN" sz="3600" b="1" dirty="0">
                <a:solidFill>
                  <a:srgbClr val="FF0000"/>
                </a:solidFill>
                <a:latin typeface="+mj-lt"/>
                <a:cs typeface="Calibri" panose="020F0502020204030204" pitchFamily="34" charset="0"/>
              </a:rPr>
              <a:t>tiếng </a:t>
            </a:r>
            <a:r>
              <a:rPr lang="en-US" sz="3600" b="1" dirty="0">
                <a:solidFill>
                  <a:srgbClr val="FF0000"/>
                </a:solidFill>
                <a:latin typeface="+mj-lt"/>
                <a:cs typeface="Calibri" panose="020F0502020204030204" pitchFamily="34" charset="0"/>
              </a:rPr>
              <a:t>ồ</a:t>
            </a:r>
            <a:r>
              <a:rPr lang="vi-VN" sz="3600" b="1" dirty="0">
                <a:solidFill>
                  <a:srgbClr val="FF0000"/>
                </a:solidFill>
                <a:latin typeface="+mj-lt"/>
                <a:cs typeface="Calibri" panose="020F0502020204030204" pitchFamily="34" charset="0"/>
              </a:rPr>
              <a:t>n</a:t>
            </a:r>
            <a:r>
              <a:rPr lang="en-US" sz="3600" b="1" dirty="0">
                <a:solidFill>
                  <a:srgbClr val="FF0000"/>
                </a:solidFill>
                <a:latin typeface="+mj-lt"/>
                <a:cs typeface="Calibri" panose="020F0502020204030204" pitchFamily="34" charset="0"/>
              </a:rPr>
              <a:t>?</a:t>
            </a:r>
            <a:endParaRPr lang="en-US" sz="3600" dirty="0">
              <a:latin typeface="+mj-lt"/>
            </a:endParaRPr>
          </a:p>
        </p:txBody>
      </p:sp>
      <p:pic>
        <p:nvPicPr>
          <p:cNvPr id="4" name="Picture 3">
            <a:extLst>
              <a:ext uri="{FF2B5EF4-FFF2-40B4-BE49-F238E27FC236}">
                <a16:creationId xmlns:a16="http://schemas.microsoft.com/office/drawing/2014/main" id="{03F91FC5-CDB8-DDE4-6AB1-8E5D93AA06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435" b="14662"/>
          <a:stretch/>
        </p:blipFill>
        <p:spPr>
          <a:xfrm>
            <a:off x="1524000" y="533401"/>
            <a:ext cx="2443018" cy="1582663"/>
          </a:xfrm>
          <a:prstGeom prst="rect">
            <a:avLst/>
          </a:prstGeom>
        </p:spPr>
      </p:pic>
      <p:sp>
        <p:nvSpPr>
          <p:cNvPr id="5" name="Rectangle 4"/>
          <p:cNvSpPr/>
          <p:nvPr/>
        </p:nvSpPr>
        <p:spPr>
          <a:xfrm>
            <a:off x="4114801" y="914401"/>
            <a:ext cx="4028475" cy="646331"/>
          </a:xfrm>
          <a:prstGeom prst="rect">
            <a:avLst/>
          </a:prstGeom>
        </p:spPr>
        <p:txBody>
          <a:bodyPr wrap="none">
            <a:spAutoFit/>
          </a:bodyPr>
          <a:lstStyle/>
          <a:p>
            <a:r>
              <a:rPr lang="vi-VN" sz="3600" dirty="0">
                <a:solidFill>
                  <a:schemeClr val="bg1"/>
                </a:solidFill>
                <a:latin typeface="+mj-lt"/>
                <a:cs typeface="Calibri" panose="020F0502020204030204" pitchFamily="34" charset="0"/>
              </a:rPr>
              <a:t>Tiếng xe cứu thương</a:t>
            </a:r>
            <a:endParaRPr lang="en-US" sz="3600" dirty="0">
              <a:solidFill>
                <a:schemeClr val="bg1"/>
              </a:solidFill>
              <a:latin typeface="+mj-lt"/>
            </a:endParaRPr>
          </a:p>
        </p:txBody>
      </p:sp>
      <p:sp>
        <p:nvSpPr>
          <p:cNvPr id="6" name="TextBox 5">
            <a:extLst>
              <a:ext uri="{FF2B5EF4-FFF2-40B4-BE49-F238E27FC236}">
                <a16:creationId xmlns:a16="http://schemas.microsoft.com/office/drawing/2014/main" id="{6C6C0559-7F00-9FAF-A378-B907B6D9A18F}"/>
              </a:ext>
            </a:extLst>
          </p:cNvPr>
          <p:cNvSpPr txBox="1"/>
          <p:nvPr/>
        </p:nvSpPr>
        <p:spPr>
          <a:xfrm>
            <a:off x="8187834" y="838201"/>
            <a:ext cx="2480166" cy="646331"/>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a:buClr>
                <a:srgbClr val="000000"/>
              </a:buClr>
              <a:defRPr/>
            </a:pPr>
            <a:r>
              <a:rPr lang="en-US" sz="36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TIẾNG ỒN</a:t>
            </a:r>
            <a:endParaRPr lang="x-none" sz="3600" b="1" kern="0" dirty="0">
              <a:solidFill>
                <a:srgbClr val="C00000"/>
              </a:solidFill>
              <a:latin typeface="Times New Roman" pitchFamily="18" charset="0"/>
              <a:ea typeface="Hiragino Kaku Gothic StdN W8" panose="020B0800000000000000" pitchFamily="34" charset="-128"/>
              <a:cs typeface="Times New Roman" pitchFamily="18" charset="0"/>
              <a:sym typeface="Arial"/>
            </a:endParaRPr>
          </a:p>
        </p:txBody>
      </p:sp>
      <p:pic>
        <p:nvPicPr>
          <p:cNvPr id="7" name="Picture 2" descr="School children raising their hands ready to answer the question. – The  Official ReSound Blog">
            <a:extLst>
              <a:ext uri="{FF2B5EF4-FFF2-40B4-BE49-F238E27FC236}">
                <a16:creationId xmlns:a16="http://schemas.microsoft.com/office/drawing/2014/main" id="{F363E337-6731-B38E-DD0B-79D395A125B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54"/>
          <a:stretch/>
        </p:blipFill>
        <p:spPr bwMode="auto">
          <a:xfrm>
            <a:off x="8305800" y="1600200"/>
            <a:ext cx="2362200" cy="143578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95800" y="1828800"/>
            <a:ext cx="3733800" cy="1077218"/>
          </a:xfrm>
          <a:prstGeom prst="rect">
            <a:avLst/>
          </a:prstGeom>
        </p:spPr>
        <p:txBody>
          <a:bodyPr wrap="square">
            <a:spAutoFit/>
          </a:bodyPr>
          <a:lstStyle/>
          <a:p>
            <a:pPr>
              <a:spcAft>
                <a:spcPts val="1200"/>
              </a:spcAft>
            </a:pPr>
            <a:r>
              <a:rPr lang="vi-VN" sz="3200" dirty="0">
                <a:solidFill>
                  <a:schemeClr val="bg1"/>
                </a:solidFill>
                <a:latin typeface="Times New Roman" pitchFamily="18" charset="0"/>
                <a:cs typeface="Times New Roman" pitchFamily="18" charset="0"/>
              </a:rPr>
              <a:t>Tiếng học sinh phát biểu trong lớp</a:t>
            </a:r>
            <a:r>
              <a:rPr lang="vi-VN" sz="3200" dirty="0">
                <a:solidFill>
                  <a:schemeClr val="bg1"/>
                </a:solidFill>
                <a:cs typeface="Calibri" panose="020F0502020204030204" pitchFamily="34" charset="0"/>
              </a:rPr>
              <a:t>.</a:t>
            </a:r>
          </a:p>
        </p:txBody>
      </p:sp>
      <p:sp>
        <p:nvSpPr>
          <p:cNvPr id="9" name="TextBox 8">
            <a:extLst>
              <a:ext uri="{FF2B5EF4-FFF2-40B4-BE49-F238E27FC236}">
                <a16:creationId xmlns:a16="http://schemas.microsoft.com/office/drawing/2014/main" id="{6C6C0559-7F00-9FAF-A378-B907B6D9A18F}"/>
              </a:ext>
            </a:extLst>
          </p:cNvPr>
          <p:cNvSpPr txBox="1"/>
          <p:nvPr/>
        </p:nvSpPr>
        <p:spPr>
          <a:xfrm>
            <a:off x="1524001" y="2133600"/>
            <a:ext cx="2885725" cy="1077218"/>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a:buClr>
                <a:srgbClr val="000000"/>
              </a:buClr>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KHÔNG PHẢI</a:t>
            </a:r>
          </a:p>
          <a:p>
            <a:pPr algn="ctr">
              <a:buClr>
                <a:srgbClr val="000000"/>
              </a:buClr>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TIẾNG ỒN</a:t>
            </a:r>
            <a:endParaRPr lang="x-none"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endParaRPr>
          </a:p>
        </p:txBody>
      </p:sp>
      <p:pic>
        <p:nvPicPr>
          <p:cNvPr id="10" name="Picture 2" descr="Noise Pollution | National Geographic Society">
            <a:extLst>
              <a:ext uri="{FF2B5EF4-FFF2-40B4-BE49-F238E27FC236}">
                <a16:creationId xmlns:a16="http://schemas.microsoft.com/office/drawing/2014/main" id="{A878BC0D-AC11-01C0-D00F-F1B297CA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3352800"/>
            <a:ext cx="2382890" cy="1752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962400" y="3276600"/>
            <a:ext cx="4572000" cy="1569660"/>
          </a:xfrm>
          <a:prstGeom prst="rect">
            <a:avLst/>
          </a:prstGeom>
        </p:spPr>
        <p:txBody>
          <a:bodyPr>
            <a:spAutoFit/>
          </a:bodyPr>
          <a:lstStyle/>
          <a:p>
            <a:pPr>
              <a:spcAft>
                <a:spcPts val="1200"/>
              </a:spcAft>
            </a:pPr>
            <a:r>
              <a:rPr lang="vi-VN" sz="3200" dirty="0">
                <a:solidFill>
                  <a:schemeClr val="bg1"/>
                </a:solidFill>
                <a:latin typeface="+mj-lt"/>
                <a:cs typeface="Calibri" panose="020F0502020204030204" pitchFamily="34" charset="0"/>
              </a:rPr>
              <a:t>Tiếng máy khoan bê tông kéo dài liên tục gần khu dân cư</a:t>
            </a:r>
          </a:p>
        </p:txBody>
      </p:sp>
      <p:sp>
        <p:nvSpPr>
          <p:cNvPr id="12" name="TextBox 11">
            <a:extLst>
              <a:ext uri="{FF2B5EF4-FFF2-40B4-BE49-F238E27FC236}">
                <a16:creationId xmlns:a16="http://schemas.microsoft.com/office/drawing/2014/main" id="{6C6C0559-7F00-9FAF-A378-B907B6D9A18F}"/>
              </a:ext>
            </a:extLst>
          </p:cNvPr>
          <p:cNvSpPr txBox="1"/>
          <p:nvPr/>
        </p:nvSpPr>
        <p:spPr>
          <a:xfrm>
            <a:off x="8229600" y="3581401"/>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a:buClr>
                <a:srgbClr val="000000"/>
              </a:buClr>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TIẾNG ỒN</a:t>
            </a:r>
            <a:endParaRPr lang="x-none"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endParaRPr>
          </a:p>
        </p:txBody>
      </p:sp>
      <p:pic>
        <p:nvPicPr>
          <p:cNvPr id="13" name="Picture 2" descr="Hát Karaoke sau 22 giờ đêm có thể bị phạt đến 160 triệu đồng">
            <a:extLst>
              <a:ext uri="{FF2B5EF4-FFF2-40B4-BE49-F238E27FC236}">
                <a16:creationId xmlns:a16="http://schemas.microsoft.com/office/drawing/2014/main" id="{451D050A-92DD-AF3C-4DF8-413E7A09251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0387"/>
          <a:stretch/>
        </p:blipFill>
        <p:spPr bwMode="auto">
          <a:xfrm>
            <a:off x="8610600" y="4648200"/>
            <a:ext cx="2057400" cy="22098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800600" y="5029200"/>
            <a:ext cx="3733800" cy="1077218"/>
          </a:xfrm>
          <a:prstGeom prst="rect">
            <a:avLst/>
          </a:prstGeom>
        </p:spPr>
        <p:txBody>
          <a:bodyPr wrap="square">
            <a:spAutoFit/>
          </a:bodyPr>
          <a:lstStyle/>
          <a:p>
            <a:pPr>
              <a:spcAft>
                <a:spcPts val="1200"/>
              </a:spcAft>
            </a:pPr>
            <a:r>
              <a:rPr lang="vi-VN" sz="3200" dirty="0">
                <a:solidFill>
                  <a:schemeClr val="bg1"/>
                </a:solidFill>
                <a:latin typeface="Times New Roman" pitchFamily="18" charset="0"/>
                <a:cs typeface="Times New Roman" pitchFamily="18" charset="0"/>
              </a:rPr>
              <a:t>Tiếng hát karaoke vào đêm khuya.</a:t>
            </a:r>
          </a:p>
        </p:txBody>
      </p:sp>
      <p:sp>
        <p:nvSpPr>
          <p:cNvPr id="15" name="TextBox 14">
            <a:extLst>
              <a:ext uri="{FF2B5EF4-FFF2-40B4-BE49-F238E27FC236}">
                <a16:creationId xmlns:a16="http://schemas.microsoft.com/office/drawing/2014/main" id="{6C6C0559-7F00-9FAF-A378-B907B6D9A18F}"/>
              </a:ext>
            </a:extLst>
          </p:cNvPr>
          <p:cNvSpPr txBox="1"/>
          <p:nvPr/>
        </p:nvSpPr>
        <p:spPr>
          <a:xfrm>
            <a:off x="1752600" y="5486401"/>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a:buClr>
                <a:srgbClr val="000000"/>
              </a:buClr>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TIẾNG ỒN</a:t>
            </a:r>
            <a:endParaRPr lang="x-none"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0" fill="hold"/>
                                        <p:tgtEl>
                                          <p:spTgt spid="5"/>
                                        </p:tgtEl>
                                        <p:attrNameLst>
                                          <p:attrName>ppt_x</p:attrName>
                                        </p:attrNameLst>
                                      </p:cBhvr>
                                      <p:tavLst>
                                        <p:tav tm="0">
                                          <p:val>
                                            <p:strVal val="#ppt_x"/>
                                          </p:val>
                                        </p:tav>
                                        <p:tav tm="100000">
                                          <p:val>
                                            <p:strVal val="#ppt_x"/>
                                          </p:val>
                                        </p:tav>
                                      </p:tavLst>
                                    </p:anim>
                                    <p:anim calcmode="lin" valueType="num">
                                      <p:cBhvr additive="base">
                                        <p:cTn id="1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3" presetClass="entr" presetSubtype="16"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plus(in)">
                                      <p:cBhvr>
                                        <p:cTn id="52" dur="2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strips(downLeft)">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8" grpId="0"/>
      <p:bldP spid="9" grpId="0" animBg="1"/>
      <p:bldP spid="11" grpId="0"/>
      <p:bldP spid="12" grpId="0" animBg="1"/>
      <p:bldP spid="14" grpId="0"/>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ình nền Powerpoint đẹp nhất, đơn giản và dễ thương"/>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pic>
        <p:nvPicPr>
          <p:cNvPr id="3" name="Picture 2">
            <a:extLst>
              <a:ext uri="{FF2B5EF4-FFF2-40B4-BE49-F238E27FC236}">
                <a16:creationId xmlns:a16="http://schemas.microsoft.com/office/drawing/2014/main" id="{57FAC38A-4975-E02A-A60B-F8190A4C345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2667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191000" y="0"/>
            <a:ext cx="4114800" cy="1569660"/>
          </a:xfrm>
          <a:prstGeom prst="rect">
            <a:avLst/>
          </a:prstGeom>
        </p:spPr>
        <p:txBody>
          <a:bodyPr wrap="square">
            <a:spAutoFit/>
          </a:bodyPr>
          <a:lstStyle/>
          <a:p>
            <a:pPr>
              <a:spcAft>
                <a:spcPts val="1200"/>
              </a:spcAft>
            </a:pPr>
            <a:r>
              <a:rPr lang="vi-VN" sz="3200" dirty="0">
                <a:solidFill>
                  <a:prstClr val="black"/>
                </a:solidFill>
                <a:latin typeface="Times New Roman" pitchFamily="18" charset="0"/>
                <a:cs typeface="Times New Roman" pitchFamily="18" charset="0"/>
              </a:rPr>
              <a:t>Tiếng róc rách liên tục của thác nước nhân tạo chảy trong vườn.</a:t>
            </a:r>
          </a:p>
        </p:txBody>
      </p:sp>
      <p:sp>
        <p:nvSpPr>
          <p:cNvPr id="5" name="TextBox 4">
            <a:extLst>
              <a:ext uri="{FF2B5EF4-FFF2-40B4-BE49-F238E27FC236}">
                <a16:creationId xmlns:a16="http://schemas.microsoft.com/office/drawing/2014/main" id="{6C6C0559-7F00-9FAF-A378-B907B6D9A18F}"/>
              </a:ext>
            </a:extLst>
          </p:cNvPr>
          <p:cNvSpPr txBox="1"/>
          <p:nvPr/>
        </p:nvSpPr>
        <p:spPr>
          <a:xfrm>
            <a:off x="8305800" y="1"/>
            <a:ext cx="2362200" cy="1846659"/>
          </a:xfrm>
          <a:prstGeom prst="rect">
            <a:avLst/>
          </a:prstGeom>
          <a:solidFill>
            <a:srgbClr val="81C241"/>
          </a:solidFill>
          <a:ln w="25400" cap="flat" cmpd="sng" algn="ctr">
            <a:solidFill>
              <a:srgbClr val="FFFFFF"/>
            </a:solidFill>
            <a:prstDash val="solid"/>
          </a:ln>
          <a:effectLst>
            <a:softEdge rad="31750"/>
          </a:effectLst>
        </p:spPr>
        <p:txBody>
          <a:bodyPr wrap="square" rtlCol="0">
            <a:spAutoFit/>
          </a:bodyPr>
          <a:lstStyle/>
          <a:p>
            <a:pPr algn="ctr">
              <a:buClr>
                <a:srgbClr val="000000"/>
              </a:buClr>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KHÔNG</a:t>
            </a:r>
            <a:r>
              <a:rPr lang="en-US" sz="5000" b="1" kern="0" dirty="0">
                <a:solidFill>
                  <a:srgbClr val="C00000"/>
                </a:solidFill>
                <a:latin typeface="Calibri (Body)"/>
                <a:ea typeface="Hiragino Kaku Gothic StdN W8" panose="020B0800000000000000" pitchFamily="34" charset="-128"/>
                <a:cs typeface="Lucida Grande" panose="020B0600040502020204" pitchFamily="34" charset="0"/>
                <a:sym typeface="Arial"/>
              </a:rPr>
              <a:t> </a:t>
            </a: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PHẢI</a:t>
            </a:r>
          </a:p>
          <a:p>
            <a:pPr algn="ctr">
              <a:buClr>
                <a:srgbClr val="000000"/>
              </a:buClr>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TIẾNG ỒN</a:t>
            </a:r>
            <a:endParaRPr lang="x-none"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endParaRPr>
          </a:p>
        </p:txBody>
      </p:sp>
      <p:pic>
        <p:nvPicPr>
          <p:cNvPr id="6" name="Picture 2" descr="Hanoi crowded again after eased social distancing">
            <a:extLst>
              <a:ext uri="{FF2B5EF4-FFF2-40B4-BE49-F238E27FC236}">
                <a16:creationId xmlns:a16="http://schemas.microsoft.com/office/drawing/2014/main" id="{37003398-8F38-4A1D-041B-4FB87149EF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1905000"/>
            <a:ext cx="3276600" cy="2209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33800" y="2133600"/>
            <a:ext cx="3810000" cy="1569660"/>
          </a:xfrm>
          <a:prstGeom prst="rect">
            <a:avLst/>
          </a:prstGeom>
        </p:spPr>
        <p:txBody>
          <a:bodyPr wrap="square">
            <a:spAutoFit/>
          </a:bodyPr>
          <a:lstStyle/>
          <a:p>
            <a:pPr>
              <a:spcAft>
                <a:spcPts val="1200"/>
              </a:spcAft>
            </a:pPr>
            <a:r>
              <a:rPr lang="vi-VN" sz="3200" dirty="0">
                <a:solidFill>
                  <a:prstClr val="black"/>
                </a:solidFill>
                <a:latin typeface="+mj-lt"/>
                <a:cs typeface="Calibri" panose="020F0502020204030204" pitchFamily="34" charset="0"/>
              </a:rPr>
              <a:t>Tiếng máy xe nổ lớn, tiếng còi inh ỏi trên đường phố. </a:t>
            </a:r>
          </a:p>
        </p:txBody>
      </p:sp>
      <p:sp>
        <p:nvSpPr>
          <p:cNvPr id="8" name="TextBox 7">
            <a:extLst>
              <a:ext uri="{FF2B5EF4-FFF2-40B4-BE49-F238E27FC236}">
                <a16:creationId xmlns:a16="http://schemas.microsoft.com/office/drawing/2014/main" id="{6C6C0559-7F00-9FAF-A378-B907B6D9A18F}"/>
              </a:ext>
            </a:extLst>
          </p:cNvPr>
          <p:cNvSpPr txBox="1"/>
          <p:nvPr/>
        </p:nvSpPr>
        <p:spPr>
          <a:xfrm>
            <a:off x="1524000" y="2743201"/>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a:buClr>
                <a:srgbClr val="000000"/>
              </a:buClr>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TIẾNG ỒN</a:t>
            </a:r>
            <a:endParaRPr lang="x-none"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endParaRPr>
          </a:p>
        </p:txBody>
      </p:sp>
      <p:pic>
        <p:nvPicPr>
          <p:cNvPr id="9" name="Picture 2" descr="The Adverse Effects of Noise Pollution | SLSV - A global media &amp; CSR  consultancy network">
            <a:extLst>
              <a:ext uri="{FF2B5EF4-FFF2-40B4-BE49-F238E27FC236}">
                <a16:creationId xmlns:a16="http://schemas.microsoft.com/office/drawing/2014/main" id="{2DCF026B-E5C7-1B7F-32C4-5EB161D1C7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4038600"/>
            <a:ext cx="3055217" cy="24384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572000" y="4800600"/>
            <a:ext cx="3863558" cy="707886"/>
          </a:xfrm>
          <a:prstGeom prst="rect">
            <a:avLst/>
          </a:prstGeom>
        </p:spPr>
        <p:txBody>
          <a:bodyPr wrap="none">
            <a:spAutoFit/>
          </a:bodyPr>
          <a:lstStyle/>
          <a:p>
            <a:pPr algn="just">
              <a:lnSpc>
                <a:spcPct val="125000"/>
              </a:lnSpc>
              <a:spcAft>
                <a:spcPts val="1200"/>
              </a:spcAft>
            </a:pPr>
            <a:r>
              <a:rPr lang="vi-VN" sz="3200" dirty="0">
                <a:solidFill>
                  <a:prstClr val="black"/>
                </a:solidFill>
                <a:latin typeface="+mj-lt"/>
                <a:cs typeface="Calibri" panose="020F0502020204030204" pitchFamily="34" charset="0"/>
              </a:rPr>
              <a:t>Tiếng hét rất to sát tai.</a:t>
            </a:r>
          </a:p>
        </p:txBody>
      </p:sp>
      <p:sp>
        <p:nvSpPr>
          <p:cNvPr id="11" name="TextBox 10">
            <a:extLst>
              <a:ext uri="{FF2B5EF4-FFF2-40B4-BE49-F238E27FC236}">
                <a16:creationId xmlns:a16="http://schemas.microsoft.com/office/drawing/2014/main" id="{6C6C0559-7F00-9FAF-A378-B907B6D9A18F}"/>
              </a:ext>
            </a:extLst>
          </p:cNvPr>
          <p:cNvSpPr txBox="1"/>
          <p:nvPr/>
        </p:nvSpPr>
        <p:spPr>
          <a:xfrm>
            <a:off x="8441108" y="4876801"/>
            <a:ext cx="2226892" cy="584775"/>
          </a:xfrm>
          <a:prstGeom prst="rect">
            <a:avLst/>
          </a:prstGeom>
          <a:solidFill>
            <a:srgbClr val="81C241"/>
          </a:solidFill>
          <a:ln w="25400" cap="flat" cmpd="sng" algn="ctr">
            <a:solidFill>
              <a:srgbClr val="FFFFFF"/>
            </a:solidFill>
            <a:prstDash val="solid"/>
          </a:ln>
          <a:effectLst>
            <a:softEdge rad="31750"/>
          </a:effectLst>
        </p:spPr>
        <p:txBody>
          <a:bodyPr wrap="none" rtlCol="0">
            <a:spAutoFit/>
          </a:bodyPr>
          <a:lstStyle/>
          <a:p>
            <a:pPr algn="ctr">
              <a:buClr>
                <a:srgbClr val="000000"/>
              </a:buClr>
              <a:defRPr/>
            </a:pPr>
            <a:r>
              <a:rPr lang="en-US"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rPr>
              <a:t>TIẾNG ỒN</a:t>
            </a:r>
            <a:endParaRPr lang="x-none" sz="3200" b="1" kern="0" dirty="0">
              <a:solidFill>
                <a:srgbClr val="C00000"/>
              </a:solidFill>
              <a:latin typeface="Times New Roman" pitchFamily="18" charset="0"/>
              <a:ea typeface="Hiragino Kaku Gothic StdN W8" panose="020B0800000000000000" pitchFamily="34" charset="-128"/>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down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8" grpId="0" animBg="1"/>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457201"/>
            <a:ext cx="731520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ồn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hưởng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sức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khoẻ</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84395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567ADE-B12A-4D9F-DDB4-367BB4C9D57A}"/>
              </a:ext>
            </a:extLst>
          </p:cNvPr>
          <p:cNvGraphicFramePr>
            <a:graphicFrameLocks noGrp="1"/>
          </p:cNvGraphicFramePr>
          <p:nvPr>
            <p:extLst>
              <p:ext uri="{D42A27DB-BD31-4B8C-83A1-F6EECF244321}">
                <p14:modId xmlns:p14="http://schemas.microsoft.com/office/powerpoint/2010/main" val="481296275"/>
              </p:ext>
            </p:extLst>
          </p:nvPr>
        </p:nvGraphicFramePr>
        <p:xfrm>
          <a:off x="1524000" y="1988316"/>
          <a:ext cx="9144000" cy="4778256"/>
        </p:xfrm>
        <a:graphic>
          <a:graphicData uri="http://schemas.openxmlformats.org/drawingml/2006/table">
            <a:tbl>
              <a:tblPr firstRow="1" bandRow="1">
                <a:tableStyleId>{5C22544A-7EE6-4342-B048-85BDC9FD1C3A}</a:tableStyleId>
              </a:tblPr>
              <a:tblGrid>
                <a:gridCol w="3782672">
                  <a:extLst>
                    <a:ext uri="{9D8B030D-6E8A-4147-A177-3AD203B41FA5}">
                      <a16:colId xmlns:a16="http://schemas.microsoft.com/office/drawing/2014/main" val="20000"/>
                    </a:ext>
                  </a:extLst>
                </a:gridCol>
                <a:gridCol w="5361328">
                  <a:extLst>
                    <a:ext uri="{9D8B030D-6E8A-4147-A177-3AD203B41FA5}">
                      <a16:colId xmlns:a16="http://schemas.microsoft.com/office/drawing/2014/main" val="20001"/>
                    </a:ext>
                  </a:extLst>
                </a:gridCol>
              </a:tblGrid>
              <a:tr h="754884">
                <a:tc>
                  <a:txBody>
                    <a:bodyPr/>
                    <a:lstStyle/>
                    <a:p>
                      <a:pPr algn="ctr"/>
                      <a:endParaRPr lang="en-US" sz="1800" dirty="0">
                        <a:latin typeface="Times New Roman" panose="02020603050405020304" pitchFamily="18" charset="0"/>
                        <a:cs typeface="Times New Roman" panose="02020603050405020304" pitchFamily="18" charset="0"/>
                      </a:endParaRPr>
                    </a:p>
                    <a:p>
                      <a:pPr algn="ctr"/>
                      <a:r>
                        <a:rPr lang="en-US" sz="1800" dirty="0">
                          <a:latin typeface="Times New Roman" panose="02020603050405020304" pitchFamily="18" charset="0"/>
                          <a:cs typeface="Times New Roman" panose="02020603050405020304" pitchFamily="18" charset="0"/>
                        </a:rPr>
                        <a:t>CÁCH</a:t>
                      </a:r>
                      <a:r>
                        <a:rPr lang="en-US" sz="1800" baseline="0" dirty="0">
                          <a:latin typeface="Times New Roman" panose="02020603050405020304" pitchFamily="18" charset="0"/>
                          <a:cs typeface="Times New Roman" panose="02020603050405020304" pitchFamily="18" charset="0"/>
                        </a:rPr>
                        <a:t> LÀM GIẢM TIẾNG ỒN</a:t>
                      </a:r>
                      <a:endParaRPr lang="en-US" sz="1800" dirty="0">
                        <a:latin typeface="Times New Roman" panose="02020603050405020304" pitchFamily="18" charset="0"/>
                        <a:cs typeface="Times New Roman" panose="02020603050405020304" pitchFamily="18" charset="0"/>
                      </a:endParaRPr>
                    </a:p>
                  </a:txBody>
                  <a:tcPr marT="45722" marB="45722">
                    <a:solidFill>
                      <a:srgbClr val="003300"/>
                    </a:solidFill>
                  </a:tcPr>
                </a:tc>
                <a:tc>
                  <a:txBody>
                    <a:bodyPr/>
                    <a:lstStyle/>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BIỆN</a:t>
                      </a:r>
                      <a:r>
                        <a:rPr lang="en-US" sz="1800" baseline="0" dirty="0">
                          <a:latin typeface="Times New Roman" panose="02020603050405020304" pitchFamily="18" charset="0"/>
                          <a:cs typeface="Times New Roman" panose="02020603050405020304" pitchFamily="18" charset="0"/>
                        </a:rPr>
                        <a:t> PHÁP CỤ THỂ LÀM GIẢM TIẾNG ỒN</a:t>
                      </a:r>
                      <a:endParaRPr lang="en-US" sz="1800" dirty="0">
                        <a:latin typeface="Times New Roman" panose="02020603050405020304" pitchFamily="18" charset="0"/>
                        <a:cs typeface="Times New Roman" panose="02020603050405020304" pitchFamily="18" charset="0"/>
                      </a:endParaRPr>
                    </a:p>
                  </a:txBody>
                  <a:tcPr marT="45722" marB="45722">
                    <a:solidFill>
                      <a:srgbClr val="003300"/>
                    </a:solidFill>
                  </a:tcPr>
                </a:tc>
                <a:extLst>
                  <a:ext uri="{0D108BD9-81ED-4DB2-BD59-A6C34878D82A}">
                    <a16:rowId xmlns:a16="http://schemas.microsoft.com/office/drawing/2014/main" val="10000"/>
                  </a:ext>
                </a:extLst>
              </a:tr>
              <a:tr h="1267296">
                <a:tc>
                  <a:txBody>
                    <a:bodyPr/>
                    <a:lstStyle/>
                    <a:p>
                      <a:endParaRPr lang="en-US" sz="1800" dirty="0"/>
                    </a:p>
                    <a:p>
                      <a:r>
                        <a:rPr lang="en-US" sz="3200" dirty="0">
                          <a:latin typeface="Times New Roman" pitchFamily="18" charset="0"/>
                          <a:cs typeface="Times New Roman" pitchFamily="18" charset="0"/>
                        </a:rPr>
                        <a:t>1. </a:t>
                      </a:r>
                      <a:r>
                        <a:rPr lang="en-US" sz="3200" dirty="0" err="1">
                          <a:latin typeface="Times New Roman" pitchFamily="18" charset="0"/>
                          <a:cs typeface="Times New Roman" pitchFamily="18" charset="0"/>
                        </a:rPr>
                        <a:t>Tác</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động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vào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nguồn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a16="http://schemas.microsoft.com/office/drawing/2014/main" val="10001"/>
                  </a:ext>
                </a:extLst>
              </a:tr>
              <a:tr h="1267296">
                <a:tc>
                  <a:txBody>
                    <a:bodyPr/>
                    <a:lstStyle/>
                    <a:p>
                      <a:endParaRPr lang="en-US" sz="1800" dirty="0"/>
                    </a:p>
                    <a:p>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Phân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tán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trên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đường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truyền</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a16="http://schemas.microsoft.com/office/drawing/2014/main" val="10002"/>
                  </a:ext>
                </a:extLst>
              </a:tr>
              <a:tr h="1267296">
                <a:tc>
                  <a:txBody>
                    <a:bodyPr/>
                    <a:lstStyle/>
                    <a:p>
                      <a:endParaRPr lang="en-US" sz="1800" dirty="0"/>
                    </a:p>
                    <a:p>
                      <a:r>
                        <a:rPr lang="en-US" sz="3200" dirty="0">
                          <a:latin typeface="Times New Roman" pitchFamily="18" charset="0"/>
                          <a:cs typeface="Times New Roman" pitchFamily="18" charset="0"/>
                        </a:rPr>
                        <a:t>3. </a:t>
                      </a:r>
                      <a:r>
                        <a:rPr lang="en-US" sz="3200" dirty="0" err="1">
                          <a:latin typeface="Times New Roman" pitchFamily="18" charset="0"/>
                          <a:cs typeface="Times New Roman" pitchFamily="18" charset="0"/>
                        </a:rPr>
                        <a:t>Ngăn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không</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cho</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âm</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truyền</a:t>
                      </a:r>
                      <a:r>
                        <a:rPr lang="en-US" sz="3200" baseline="0" dirty="0">
                          <a:latin typeface="Times New Roman" pitchFamily="18" charset="0"/>
                          <a:cs typeface="Times New Roman" pitchFamily="18" charset="0"/>
                        </a:rPr>
                        <a:t> </a:t>
                      </a:r>
                      <a:r>
                        <a:rPr lang="en-US" sz="3200" baseline="0" dirty="0" err="1">
                          <a:latin typeface="Times New Roman" pitchFamily="18" charset="0"/>
                          <a:cs typeface="Times New Roman" pitchFamily="18" charset="0"/>
                        </a:rPr>
                        <a:t>tới</a:t>
                      </a:r>
                      <a:r>
                        <a:rPr lang="en-US" sz="3200" baseline="0" dirty="0">
                          <a:latin typeface="Times New Roman" pitchFamily="18" charset="0"/>
                          <a:cs typeface="Times New Roman" pitchFamily="18" charset="0"/>
                        </a:rPr>
                        <a:t> tai</a:t>
                      </a:r>
                      <a:endParaRPr lang="en-US" sz="3200" dirty="0">
                        <a:latin typeface="Times New Roman" pitchFamily="18" charset="0"/>
                        <a:cs typeface="Times New Roman" pitchFamily="18" charset="0"/>
                      </a:endParaRPr>
                    </a:p>
                  </a:txBody>
                  <a:tcPr marT="45722" marB="45722"/>
                </a:tc>
                <a:tc>
                  <a:txBody>
                    <a:bodyPr/>
                    <a:lstStyle/>
                    <a:p>
                      <a:endParaRPr lang="en-US" sz="1800" dirty="0"/>
                    </a:p>
                  </a:txBody>
                  <a:tcPr marT="45722" marB="45722"/>
                </a:tc>
                <a:extLst>
                  <a:ext uri="{0D108BD9-81ED-4DB2-BD59-A6C34878D82A}">
                    <a16:rowId xmlns:a16="http://schemas.microsoft.com/office/drawing/2014/main" val="10003"/>
                  </a:ext>
                </a:extLst>
              </a:tr>
            </a:tbl>
          </a:graphicData>
        </a:graphic>
      </p:graphicFrame>
      <p:sp>
        <p:nvSpPr>
          <p:cNvPr id="4" name="Title 3">
            <a:extLst>
              <a:ext uri="{FF2B5EF4-FFF2-40B4-BE49-F238E27FC236}">
                <a16:creationId xmlns:a16="http://schemas.microsoft.com/office/drawing/2014/main" id="{1DECA560-0A19-E037-3CEC-CA7D3DA9D9AB}"/>
              </a:ext>
            </a:extLst>
          </p:cNvPr>
          <p:cNvSpPr txBox="1">
            <a:spLocks noGrp="1"/>
          </p:cNvSpPr>
          <p:nvPr>
            <p:ph type="title"/>
          </p:nvPr>
        </p:nvSpPr>
        <p:spPr>
          <a:xfrm>
            <a:off x="2778034" y="0"/>
            <a:ext cx="6518366" cy="584200"/>
          </a:xfrm>
        </p:spPr>
        <p:style>
          <a:lnRef idx="2">
            <a:schemeClr val="accent1"/>
          </a:lnRef>
          <a:fillRef idx="1">
            <a:schemeClr val="lt1"/>
          </a:fillRef>
          <a:effectRef idx="0">
            <a:schemeClr val="accent1"/>
          </a:effectRef>
          <a:fontRef idx="minor">
            <a:schemeClr val="dk1"/>
          </a:fontRef>
        </p:style>
        <p:txBody>
          <a:bodyPr wrap="square" rtlCol="0">
            <a:spAutoFit/>
          </a:bodyPr>
          <a:lstStyle/>
          <a:p>
            <a:pPr>
              <a:defRPr/>
            </a:pPr>
            <a:r>
              <a:rPr lang="en-US" sz="3200" b="1" dirty="0">
                <a:latin typeface="Times New Roman" panose="02020603050405020304" pitchFamily="18" charset="0"/>
                <a:cs typeface="Times New Roman" panose="02020603050405020304" pitchFamily="18" charset="0"/>
              </a:rPr>
              <a:t>PHIẾU HỌC TẬP</a:t>
            </a:r>
          </a:p>
        </p:txBody>
      </p:sp>
      <p:sp>
        <p:nvSpPr>
          <p:cNvPr id="24596" name="TextBox 4">
            <a:extLst>
              <a:ext uri="{FF2B5EF4-FFF2-40B4-BE49-F238E27FC236}">
                <a16:creationId xmlns:a16="http://schemas.microsoft.com/office/drawing/2014/main" id="{0DB7CAE2-0B30-79AB-83A6-B0BBA0B6F885}"/>
              </a:ext>
            </a:extLst>
          </p:cNvPr>
          <p:cNvSpPr txBox="1">
            <a:spLocks noChangeArrowheads="1"/>
          </p:cNvSpPr>
          <p:nvPr/>
        </p:nvSpPr>
        <p:spPr bwMode="auto">
          <a:xfrm>
            <a:off x="1524000" y="53340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dirty="0" err="1">
                <a:solidFill>
                  <a:srgbClr val="000000"/>
                </a:solidFill>
                <a:latin typeface="Times New Roman" panose="02020603050405020304" pitchFamily="18" charset="0"/>
                <a:cs typeface="Times New Roman" panose="02020603050405020304" pitchFamily="18" charset="0"/>
              </a:rPr>
              <a:t>Em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hãy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nêu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các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biện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pháp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chống</a:t>
            </a:r>
            <a:r>
              <a:rPr lang="en-US" altLang="en-US" dirty="0">
                <a:solidFill>
                  <a:srgbClr val="000000"/>
                </a:solidFill>
                <a:latin typeface="Times New Roman" panose="02020603050405020304" pitchFamily="18" charset="0"/>
                <a:cs typeface="Times New Roman" panose="02020603050405020304" pitchFamily="18" charset="0"/>
              </a:rPr>
              <a:t> ô </a:t>
            </a:r>
            <a:r>
              <a:rPr lang="en-US" altLang="en-US" dirty="0" err="1">
                <a:solidFill>
                  <a:srgbClr val="000000"/>
                </a:solidFill>
                <a:latin typeface="Times New Roman" panose="02020603050405020304" pitchFamily="18" charset="0"/>
                <a:cs typeface="Times New Roman" panose="02020603050405020304" pitchFamily="18" charset="0"/>
              </a:rPr>
              <a:t>nhiễm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tiếng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ồn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mà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em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biết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chỗ</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trống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bảng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dưới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đây</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hợp</a:t>
            </a:r>
            <a:r>
              <a:rPr lang="en-US" altLang="en-US"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4596"/>
                                        </p:tgtEl>
                                        <p:attrNameLst>
                                          <p:attrName>style.visibility</p:attrName>
                                        </p:attrNameLst>
                                      </p:cBhvr>
                                      <p:to>
                                        <p:strVal val="visible"/>
                                      </p:to>
                                    </p:set>
                                    <p:anim calcmode="lin" valueType="num">
                                      <p:cBhvr>
                                        <p:cTn id="12" dur="1000" fill="hold"/>
                                        <p:tgtEl>
                                          <p:spTgt spid="24596"/>
                                        </p:tgtEl>
                                        <p:attrNameLst>
                                          <p:attrName>ppt_w</p:attrName>
                                        </p:attrNameLst>
                                      </p:cBhvr>
                                      <p:tavLst>
                                        <p:tav tm="0">
                                          <p:val>
                                            <p:strVal val="#ppt_w*0.70"/>
                                          </p:val>
                                        </p:tav>
                                        <p:tav tm="100000">
                                          <p:val>
                                            <p:strVal val="#ppt_w"/>
                                          </p:val>
                                        </p:tav>
                                      </p:tavLst>
                                    </p:anim>
                                    <p:anim calcmode="lin" valueType="num">
                                      <p:cBhvr>
                                        <p:cTn id="13" dur="1000" fill="hold"/>
                                        <p:tgtEl>
                                          <p:spTgt spid="24596"/>
                                        </p:tgtEl>
                                        <p:attrNameLst>
                                          <p:attrName>ppt_h</p:attrName>
                                        </p:attrNameLst>
                                      </p:cBhvr>
                                      <p:tavLst>
                                        <p:tav tm="0">
                                          <p:val>
                                            <p:strVal val="#ppt_h"/>
                                          </p:val>
                                        </p:tav>
                                        <p:tav tm="100000">
                                          <p:val>
                                            <p:strVal val="#ppt_h"/>
                                          </p:val>
                                        </p:tav>
                                      </p:tavLst>
                                    </p:anim>
                                    <p:animEffect transition="in" filter="fade">
                                      <p:cBhvr>
                                        <p:cTn id="14" dur="1000"/>
                                        <p:tgtEl>
                                          <p:spTgt spid="2459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59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ARNING SIGN NO HONKING ZONE NOTICE Template | PosterMyWall">
            <a:extLst>
              <a:ext uri="{FF2B5EF4-FFF2-40B4-BE49-F238E27FC236}">
                <a16:creationId xmlns:a16="http://schemas.microsoft.com/office/drawing/2014/main" id="{71647F69-BF5D-4596-8D15-9D2262B04D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317"/>
          <a:stretch/>
        </p:blipFill>
        <p:spPr bwMode="auto">
          <a:xfrm>
            <a:off x="1524001" y="609601"/>
            <a:ext cx="1882979"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2BA908-829B-42E6-875E-E1A387328DEC}"/>
              </a:ext>
            </a:extLst>
          </p:cNvPr>
          <p:cNvSpPr txBox="1"/>
          <p:nvPr/>
        </p:nvSpPr>
        <p:spPr>
          <a:xfrm>
            <a:off x="3505200" y="762000"/>
            <a:ext cx="7010400" cy="1261884"/>
          </a:xfrm>
          <a:prstGeom prst="rect">
            <a:avLst/>
          </a:prstGeom>
          <a:noFill/>
        </p:spPr>
        <p:txBody>
          <a:bodyPr wrap="square">
            <a:spAutoFit/>
          </a:bodyPr>
          <a:lstStyle/>
          <a:p>
            <a:pPr>
              <a:defRPr/>
            </a:pPr>
            <a:r>
              <a:rPr lang="en-US" sz="3800" dirty="0">
                <a:solidFill>
                  <a:prstClr val="black"/>
                </a:solidFill>
                <a:latin typeface="Times New Roman" pitchFamily="18" charset="0"/>
                <a:cs typeface="Times New Roman" pitchFamily="18" charset="0"/>
              </a:rPr>
              <a:t>Treo </a:t>
            </a:r>
            <a:r>
              <a:rPr lang="en-US" sz="3800" dirty="0" err="1">
                <a:solidFill>
                  <a:prstClr val="black"/>
                </a:solidFill>
                <a:latin typeface="Times New Roman" pitchFamily="18" charset="0"/>
                <a:cs typeface="Times New Roman" pitchFamily="18" charset="0"/>
              </a:rPr>
              <a:t>biển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báo</a:t>
            </a:r>
            <a:r>
              <a:rPr lang="en-US" sz="3800" dirty="0">
                <a:solidFill>
                  <a:prstClr val="black"/>
                </a:solidFill>
                <a:latin typeface="Times New Roman" pitchFamily="18" charset="0"/>
                <a:cs typeface="Times New Roman" pitchFamily="18" charset="0"/>
              </a:rPr>
              <a:t> </a:t>
            </a:r>
            <a:r>
              <a:rPr lang="en-US" sz="3800" b="1" dirty="0">
                <a:solidFill>
                  <a:srgbClr val="0070C0"/>
                </a:solidFill>
                <a:latin typeface="Times New Roman" pitchFamily="18" charset="0"/>
                <a:cs typeface="Times New Roman" pitchFamily="18" charset="0"/>
              </a:rPr>
              <a:t>“</a:t>
            </a:r>
            <a:r>
              <a:rPr lang="en-US" sz="3800" b="1" dirty="0" err="1">
                <a:solidFill>
                  <a:srgbClr val="0070C0"/>
                </a:solidFill>
                <a:latin typeface="Times New Roman" pitchFamily="18" charset="0"/>
                <a:cs typeface="Times New Roman" pitchFamily="18" charset="0"/>
              </a:rPr>
              <a:t>cấm</a:t>
            </a:r>
            <a:r>
              <a:rPr lang="en-US" sz="3800" b="1" dirty="0">
                <a:solidFill>
                  <a:srgbClr val="0070C0"/>
                </a:solidFill>
                <a:latin typeface="Times New Roman" pitchFamily="18" charset="0"/>
                <a:cs typeface="Times New Roman" pitchFamily="18" charset="0"/>
              </a:rPr>
              <a:t> </a:t>
            </a:r>
            <a:r>
              <a:rPr lang="en-US" sz="3800" b="1" dirty="0" err="1">
                <a:solidFill>
                  <a:srgbClr val="0070C0"/>
                </a:solidFill>
                <a:latin typeface="Times New Roman" pitchFamily="18" charset="0"/>
                <a:cs typeface="Times New Roman" pitchFamily="18" charset="0"/>
              </a:rPr>
              <a:t>bóp</a:t>
            </a:r>
            <a:r>
              <a:rPr lang="en-US" sz="3800" b="1" dirty="0">
                <a:solidFill>
                  <a:srgbClr val="0070C0"/>
                </a:solidFill>
                <a:latin typeface="Times New Roman" pitchFamily="18" charset="0"/>
                <a:cs typeface="Times New Roman" pitchFamily="18" charset="0"/>
              </a:rPr>
              <a:t> </a:t>
            </a:r>
            <a:r>
              <a:rPr lang="en-US" sz="3800" b="1" dirty="0" err="1">
                <a:solidFill>
                  <a:srgbClr val="0070C0"/>
                </a:solidFill>
                <a:latin typeface="Times New Roman" pitchFamily="18" charset="0"/>
                <a:cs typeface="Times New Roman" pitchFamily="18" charset="0"/>
              </a:rPr>
              <a:t>còi</a:t>
            </a:r>
            <a:r>
              <a:rPr lang="en-US" sz="3800" b="1" dirty="0">
                <a:solidFill>
                  <a:srgbClr val="0070C0"/>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gần</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trường</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học</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và</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bệnh</a:t>
            </a:r>
            <a:r>
              <a:rPr lang="en-US" sz="3800" dirty="0">
                <a:solidFill>
                  <a:prstClr val="black"/>
                </a:solidFill>
                <a:latin typeface="Times New Roman" pitchFamily="18" charset="0"/>
                <a:cs typeface="Times New Roman" pitchFamily="18" charset="0"/>
              </a:rPr>
              <a:t> </a:t>
            </a:r>
            <a:r>
              <a:rPr lang="en-US" sz="3800" dirty="0" err="1">
                <a:solidFill>
                  <a:prstClr val="black"/>
                </a:solidFill>
                <a:latin typeface="Times New Roman" pitchFamily="18" charset="0"/>
                <a:cs typeface="Times New Roman" pitchFamily="18" charset="0"/>
              </a:rPr>
              <a:t>viện</a:t>
            </a:r>
            <a:r>
              <a:rPr lang="en-US" sz="3800" dirty="0">
                <a:solidFill>
                  <a:prstClr val="black"/>
                </a:solidFill>
                <a:latin typeface="Times New Roman" pitchFamily="18" charset="0"/>
                <a:cs typeface="Times New Roman" pitchFamily="18" charset="0"/>
              </a:rPr>
              <a:t>.</a:t>
            </a:r>
          </a:p>
        </p:txBody>
      </p:sp>
      <p:sp>
        <p:nvSpPr>
          <p:cNvPr id="12" name="Rectangle 11"/>
          <p:cNvSpPr/>
          <p:nvPr/>
        </p:nvSpPr>
        <p:spPr>
          <a:xfrm>
            <a:off x="1524001" y="1"/>
            <a:ext cx="7707303" cy="535531"/>
          </a:xfrm>
          <a:prstGeom prst="rect">
            <a:avLst/>
          </a:prstGeom>
        </p:spPr>
        <p:txBody>
          <a:bodyPr wrap="none">
            <a:spAutoFit/>
          </a:bodyPr>
          <a:lstStyle/>
          <a:p>
            <a:pPr lvl="0">
              <a:lnSpc>
                <a:spcPct val="90000"/>
              </a:lnSpc>
              <a:spcBef>
                <a:spcPct val="0"/>
              </a:spcBef>
              <a:defRPr/>
            </a:pPr>
            <a:r>
              <a:rPr lang="en-US" sz="3200" dirty="0">
                <a:solidFill>
                  <a:prstClr val="black"/>
                </a:solidFill>
                <a:latin typeface="Times New Roman" pitchFamily="18" charset="0"/>
                <a:cs typeface="Times New Roman" pitchFamily="18" charset="0"/>
              </a:rPr>
              <a:t>BIỆN PHÁP CHỐNG Ô NHIỄM TIẾNG ỒN</a:t>
            </a:r>
          </a:p>
        </p:txBody>
      </p:sp>
      <p:pic>
        <p:nvPicPr>
          <p:cNvPr id="13" name="Picture 2" descr="Image result for cÃ¢y xanh">
            <a:extLst>
              <a:ext uri="{FF2B5EF4-FFF2-40B4-BE49-F238E27FC236}">
                <a16:creationId xmlns:a16="http://schemas.microsoft.com/office/drawing/2014/main" id="{1362C6D4-908E-4855-B114-AA1499653B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74" r="1252"/>
          <a:stretch/>
        </p:blipFill>
        <p:spPr bwMode="auto">
          <a:xfrm>
            <a:off x="1524000" y="2286000"/>
            <a:ext cx="1981200" cy="17526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657600" y="2590801"/>
            <a:ext cx="7010400" cy="1200329"/>
          </a:xfrm>
          <a:prstGeom prst="rect">
            <a:avLst/>
          </a:prstGeom>
        </p:spPr>
        <p:txBody>
          <a:bodyPr wrap="square">
            <a:spAutoFit/>
          </a:bodyPr>
          <a:lstStyle/>
          <a:p>
            <a:r>
              <a:rPr lang="en-US" sz="3600" dirty="0" err="1">
                <a:solidFill>
                  <a:prstClr val="black"/>
                </a:solidFill>
                <a:latin typeface="Times New Roman" pitchFamily="18" charset="0"/>
                <a:cs typeface="Times New Roman" pitchFamily="18" charset="0"/>
              </a:rPr>
              <a:t>Trồng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nhiều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cây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xanh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để</a:t>
            </a:r>
            <a:r>
              <a:rPr lang="en-US" sz="3600" dirty="0">
                <a:solidFill>
                  <a:prstClr val="black"/>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phân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tán</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âm</a:t>
            </a:r>
            <a:r>
              <a:rPr lang="en-US" sz="3600" b="1" dirty="0">
                <a:solidFill>
                  <a:srgbClr val="0070C0"/>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truyền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đến</a:t>
            </a:r>
            <a:r>
              <a:rPr lang="en-US" sz="3600" dirty="0">
                <a:solidFill>
                  <a:prstClr val="black"/>
                </a:solidFill>
                <a:latin typeface="Times New Roman" pitchFamily="18" charset="0"/>
                <a:cs typeface="Times New Roman" pitchFamily="18" charset="0"/>
              </a:rPr>
              <a:t> tai</a:t>
            </a:r>
            <a:endParaRPr lang="en-US" sz="3600" dirty="0">
              <a:latin typeface="Times New Roman" pitchFamily="18" charset="0"/>
              <a:cs typeface="Times New Roman" pitchFamily="18" charset="0"/>
            </a:endParaRPr>
          </a:p>
        </p:txBody>
      </p:sp>
      <p:pic>
        <p:nvPicPr>
          <p:cNvPr id="15" name="Picture 2" descr="chong-tieng-on-rung-dong-trong-san-xuat">
            <a:extLst>
              <a:ext uri="{FF2B5EF4-FFF2-40B4-BE49-F238E27FC236}">
                <a16:creationId xmlns:a16="http://schemas.microsoft.com/office/drawing/2014/main" id="{9D073B36-4B2D-49EE-9EBC-3AE391F57A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669" r="33328"/>
          <a:stretch/>
        </p:blipFill>
        <p:spPr bwMode="auto">
          <a:xfrm>
            <a:off x="1524000" y="4191000"/>
            <a:ext cx="1881502" cy="23622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505200" y="4572001"/>
            <a:ext cx="7162800" cy="1200329"/>
          </a:xfrm>
          <a:prstGeom prst="rect">
            <a:avLst/>
          </a:prstGeom>
        </p:spPr>
        <p:txBody>
          <a:bodyPr wrap="square">
            <a:spAutoFit/>
          </a:bodyPr>
          <a:lstStyle/>
          <a:p>
            <a:pPr lvl="0">
              <a:defRPr/>
            </a:pPr>
            <a:r>
              <a:rPr lang="vi-VN" sz="3600" dirty="0">
                <a:solidFill>
                  <a:prstClr val="black"/>
                </a:solidFill>
                <a:latin typeface="+mj-lt"/>
                <a:cs typeface="Calibri" panose="020F0502020204030204" pitchFamily="34" charset="0"/>
              </a:rPr>
              <a:t>Sử dụng </a:t>
            </a:r>
            <a:r>
              <a:rPr lang="vi-VN" sz="3600" b="1" dirty="0">
                <a:solidFill>
                  <a:srgbClr val="0070C0"/>
                </a:solidFill>
                <a:latin typeface="+mj-lt"/>
                <a:cs typeface="Calibri" panose="020F0502020204030204" pitchFamily="34" charset="0"/>
              </a:rPr>
              <a:t>nút tai</a:t>
            </a:r>
            <a:r>
              <a:rPr lang="en-US" sz="3600" b="1" dirty="0">
                <a:solidFill>
                  <a:srgbClr val="0070C0"/>
                </a:solidFill>
                <a:latin typeface="+mj-lt"/>
                <a:cs typeface="Calibri" panose="020F0502020204030204" pitchFamily="34" charset="0"/>
              </a:rPr>
              <a:t> </a:t>
            </a:r>
            <a:r>
              <a:rPr lang="vi-VN" sz="3600" dirty="0">
                <a:solidFill>
                  <a:prstClr val="black"/>
                </a:solidFill>
                <a:latin typeface="+mj-lt"/>
                <a:cs typeface="Calibri" panose="020F0502020204030204" pitchFamily="34" charset="0"/>
              </a:rPr>
              <a:t>khi phải tiếp xúc với tiếng ồn gây ô nhiễm</a:t>
            </a:r>
          </a:p>
        </p:txBody>
      </p:sp>
    </p:spTree>
    <p:extLst>
      <p:ext uri="{BB962C8B-B14F-4D97-AF65-F5344CB8AC3E}">
        <p14:creationId xmlns:p14="http://schemas.microsoft.com/office/powerpoint/2010/main" val="5191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arn(inVertical)">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strips(downLeft)">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2513616" y="318187"/>
            <a:ext cx="8149379" cy="694650"/>
          </a:xfrm>
          <a:prstGeom prst="rect">
            <a:avLst/>
          </a:prstGeom>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500" dirty="0">
                <a:latin typeface="+mn-lt"/>
              </a:rPr>
              <a:t>SỰ PHẢN XẠ ÂM</a:t>
            </a:r>
          </a:p>
        </p:txBody>
      </p:sp>
      <p:grpSp>
        <p:nvGrpSpPr>
          <p:cNvPr id="13" name="Group 12">
            <a:extLst>
              <a:ext uri="{FF2B5EF4-FFF2-40B4-BE49-F238E27FC236}">
                <a16:creationId xmlns:a16="http://schemas.microsoft.com/office/drawing/2014/main" id="{6F3E7D4C-6837-4AC4-9848-BED6BD3AD1DB}"/>
              </a:ext>
            </a:extLst>
          </p:cNvPr>
          <p:cNvGrpSpPr/>
          <p:nvPr/>
        </p:nvGrpSpPr>
        <p:grpSpPr>
          <a:xfrm>
            <a:off x="609600" y="236454"/>
            <a:ext cx="675453" cy="776383"/>
            <a:chOff x="6380493" y="-1"/>
            <a:chExt cx="1747506" cy="2008628"/>
          </a:xfrm>
        </p:grpSpPr>
        <p:sp>
          <p:nvSpPr>
            <p:cNvPr id="14" name="Hexagon 13">
              <a:extLst>
                <a:ext uri="{FF2B5EF4-FFF2-40B4-BE49-F238E27FC236}">
                  <a16:creationId xmlns:a16="http://schemas.microsoft.com/office/drawing/2014/main" id="{4D8287F2-92CD-48B4-84CB-FF54DB2C0D14}"/>
                </a:ext>
              </a:extLst>
            </p:cNvPr>
            <p:cNvSpPr/>
            <p:nvPr/>
          </p:nvSpPr>
          <p:spPr>
            <a:xfrm rot="5400000">
              <a:off x="6249932" y="130560"/>
              <a:ext cx="2008628" cy="1747506"/>
            </a:xfrm>
            <a:prstGeom prst="hexagon">
              <a:avLst>
                <a:gd name="adj" fmla="val 25000"/>
                <a:gd name="vf" fmla="val 115470"/>
              </a:avLst>
            </a:prstGeom>
            <a:solidFill>
              <a:schemeClr val="accent2">
                <a:lumMod val="60000"/>
                <a:lumOff val="40000"/>
              </a:schemeClr>
            </a:solidFill>
            <a:ln>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350" dirty="0"/>
            </a:p>
          </p:txBody>
        </p:sp>
        <p:sp>
          <p:nvSpPr>
            <p:cNvPr id="15" name="Hexagon 4">
              <a:extLst>
                <a:ext uri="{FF2B5EF4-FFF2-40B4-BE49-F238E27FC236}">
                  <a16:creationId xmlns:a16="http://schemas.microsoft.com/office/drawing/2014/main" id="{F4CC1CA4-826E-4A23-8DD3-48C69E27BCD5}"/>
                </a:ext>
              </a:extLst>
            </p:cNvPr>
            <p:cNvSpPr txBox="1"/>
            <p:nvPr/>
          </p:nvSpPr>
          <p:spPr>
            <a:xfrm>
              <a:off x="6652813" y="313010"/>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4298" tIns="94298" rIns="94298" bIns="94298" numCol="1" spcCol="1270" anchor="ctr" anchorCtr="0">
              <a:noAutofit/>
            </a:bodyPr>
            <a:lstStyle/>
            <a:p>
              <a:pPr algn="ctr" defTabSz="1100138">
                <a:lnSpc>
                  <a:spcPct val="90000"/>
                </a:lnSpc>
                <a:spcBef>
                  <a:spcPct val="0"/>
                </a:spcBef>
                <a:spcAft>
                  <a:spcPct val="35000"/>
                </a:spcAft>
              </a:pPr>
              <a:r>
                <a:rPr lang="en-US" sz="4500" dirty="0"/>
                <a:t>I</a:t>
              </a:r>
            </a:p>
          </p:txBody>
        </p:sp>
      </p:grpSp>
      <p:sp>
        <p:nvSpPr>
          <p:cNvPr id="11" name="TextBox 10">
            <a:extLst>
              <a:ext uri="{FF2B5EF4-FFF2-40B4-BE49-F238E27FC236}">
                <a16:creationId xmlns:a16="http://schemas.microsoft.com/office/drawing/2014/main" id="{396B1BBA-FFCD-49FC-BC91-C177487E2D4D}"/>
              </a:ext>
            </a:extLst>
          </p:cNvPr>
          <p:cNvSpPr txBox="1"/>
          <p:nvPr/>
        </p:nvSpPr>
        <p:spPr>
          <a:xfrm>
            <a:off x="1558202" y="1113951"/>
            <a:ext cx="7135609" cy="584775"/>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Quan </a:t>
            </a:r>
            <a:r>
              <a:rPr lang="en-US" sz="3200" dirty="0" err="1">
                <a:latin typeface="Calibri" panose="020F0502020204030204" pitchFamily="34" charset="0"/>
                <a:cs typeface="Calibri" panose="020F0502020204030204" pitchFamily="34" charset="0"/>
              </a:rPr>
              <a:t>sát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tượng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rút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nhận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xét</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879938" y="5659863"/>
            <a:ext cx="10702461" cy="923330"/>
          </a:xfrm>
          <a:prstGeom prst="rect">
            <a:avLst/>
          </a:prstGeom>
          <a:noFill/>
        </p:spPr>
        <p:txBody>
          <a:bodyPr wrap="square">
            <a:spAutoFit/>
          </a:bodyPr>
          <a:lstStyle/>
          <a:p>
            <a:r>
              <a:rPr lang="en-US" sz="2625" b="1" dirty="0">
                <a:solidFill>
                  <a:srgbClr val="FF0000"/>
                </a:solidFill>
                <a:latin typeface="Calibri" panose="020F0502020204030204" pitchFamily="34" charset="0"/>
                <a:cs typeface="Calibri" panose="020F0502020204030204" pitchFamily="34" charset="0"/>
              </a:rPr>
              <a:t>NHẬN XÉT: </a:t>
            </a:r>
            <a:r>
              <a:rPr lang="vi-VN" sz="2700" dirty="0">
                <a:latin typeface="Calibri" panose="020F0502020204030204" pitchFamily="34" charset="0"/>
                <a:cs typeface="Calibri" panose="020F0502020204030204" pitchFamily="34" charset="0"/>
              </a:rPr>
              <a:t>Khi đứng trước vách </a:t>
            </a:r>
            <a:r>
              <a:rPr lang="en-US" sz="2700" dirty="0" err="1">
                <a:latin typeface="Calibri" panose="020F0502020204030204" pitchFamily="34" charset="0"/>
                <a:cs typeface="Calibri" panose="020F0502020204030204" pitchFamily="34" charset="0"/>
              </a:rPr>
              <a:t>núi</a:t>
            </a:r>
            <a:r>
              <a:rPr lang="vi-VN" sz="2700" dirty="0">
                <a:latin typeface="Calibri" panose="020F0502020204030204" pitchFamily="34" charset="0"/>
                <a:cs typeface="Calibri" panose="020F0502020204030204" pitchFamily="34" charset="0"/>
              </a:rPr>
              <a:t>,</a:t>
            </a:r>
            <a:r>
              <a:rPr lang="en-US" sz="2700" dirty="0">
                <a:latin typeface="Calibri" panose="020F0502020204030204" pitchFamily="34" charset="0"/>
                <a:cs typeface="Calibri" panose="020F0502020204030204" pitchFamily="34" charset="0"/>
              </a:rPr>
              <a:t> </a:t>
            </a:r>
            <a:r>
              <a:rPr lang="vi-VN" sz="2700" dirty="0">
                <a:latin typeface="Calibri" panose="020F0502020204030204" pitchFamily="34" charset="0"/>
                <a:cs typeface="Calibri" panose="020F0502020204030204" pitchFamily="34" charset="0"/>
              </a:rPr>
              <a:t>nếu nói to ta sẽ </a:t>
            </a:r>
            <a:r>
              <a:rPr lang="vi-VN" sz="2700" i="1" dirty="0">
                <a:solidFill>
                  <a:srgbClr val="0070C0"/>
                </a:solidFill>
                <a:latin typeface="Calibri" panose="020F0502020204030204" pitchFamily="34" charset="0"/>
                <a:cs typeface="Calibri" panose="020F0502020204030204" pitchFamily="34" charset="0"/>
              </a:rPr>
              <a:t>nghe được tiếng nói của chính mình</a:t>
            </a:r>
            <a:r>
              <a:rPr lang="en-US" sz="2700" i="1" dirty="0">
                <a:solidFill>
                  <a:srgbClr val="0070C0"/>
                </a:solidFill>
                <a:latin typeface="Calibri" panose="020F0502020204030204" pitchFamily="34" charset="0"/>
                <a:cs typeface="Calibri" panose="020F0502020204030204" pitchFamily="34" charset="0"/>
              </a:rPr>
              <a:t> </a:t>
            </a:r>
            <a:r>
              <a:rPr lang="vi-VN" sz="2700" i="1" dirty="0">
                <a:solidFill>
                  <a:srgbClr val="0070C0"/>
                </a:solidFill>
                <a:latin typeface="Calibri" panose="020F0502020204030204" pitchFamily="34" charset="0"/>
                <a:cs typeface="Calibri" panose="020F0502020204030204" pitchFamily="34" charset="0"/>
              </a:rPr>
              <a:t>vọng lại</a:t>
            </a:r>
            <a:r>
              <a:rPr lang="en-US" sz="2700" dirty="0">
                <a:latin typeface="Calibri" panose="020F0502020204030204" pitchFamily="34" charset="0"/>
                <a:cs typeface="Calibri" panose="020F0502020204030204" pitchFamily="34" charset="0"/>
              </a:rPr>
              <a:t>.</a:t>
            </a:r>
            <a:endParaRPr lang="en-US" sz="2625"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543256" y="1475527"/>
            <a:ext cx="808139" cy="69555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90" y="2846446"/>
            <a:ext cx="2789584" cy="1760867"/>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28740" y="1783801"/>
            <a:ext cx="5491660" cy="3089059"/>
          </a:xfrm>
          <a:prstGeom prst="rect">
            <a:avLst/>
          </a:prstGeom>
        </p:spPr>
      </p:pic>
    </p:spTree>
    <p:extLst>
      <p:ext uri="{BB962C8B-B14F-4D97-AF65-F5344CB8AC3E}">
        <p14:creationId xmlns:p14="http://schemas.microsoft.com/office/powerpoint/2010/main" val="84744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4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ound barrier wall whisper wall highway noise barrier sound barrier walls  highway | Noise barrier, Sound barrier wall, Sound wall">
            <a:extLst>
              <a:ext uri="{FF2B5EF4-FFF2-40B4-BE49-F238E27FC236}">
                <a16:creationId xmlns:a16="http://schemas.microsoft.com/office/drawing/2014/main" id="{39A29FD4-CF10-42D0-A281-3D608DE8B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97" r="34227" b="2149"/>
          <a:stretch/>
        </p:blipFill>
        <p:spPr bwMode="auto">
          <a:xfrm>
            <a:off x="1524000" y="-1"/>
            <a:ext cx="3048000" cy="21384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72000" y="457201"/>
            <a:ext cx="5867400" cy="1200329"/>
          </a:xfrm>
          <a:prstGeom prst="rect">
            <a:avLst/>
          </a:prstGeom>
        </p:spPr>
        <p:txBody>
          <a:bodyPr wrap="square">
            <a:spAutoFit/>
          </a:bodyPr>
          <a:lstStyle/>
          <a:p>
            <a:pPr lvl="0">
              <a:defRPr/>
            </a:pPr>
            <a:r>
              <a:rPr lang="vi-VN" sz="3600" dirty="0">
                <a:solidFill>
                  <a:prstClr val="black"/>
                </a:solidFill>
                <a:latin typeface="+mj-lt"/>
                <a:cs typeface="Calibri" panose="020F0502020204030204" pitchFamily="34" charset="0"/>
              </a:rPr>
              <a:t>Xây dựng </a:t>
            </a:r>
            <a:r>
              <a:rPr lang="vi-VN" sz="3600" b="1" dirty="0">
                <a:solidFill>
                  <a:srgbClr val="0070C0"/>
                </a:solidFill>
                <a:latin typeface="+mj-lt"/>
                <a:cs typeface="Calibri" panose="020F0502020204030204" pitchFamily="34" charset="0"/>
              </a:rPr>
              <a:t>tấm chắn ngăn </a:t>
            </a:r>
            <a:r>
              <a:rPr lang="vi-VN" sz="3600" dirty="0">
                <a:solidFill>
                  <a:prstClr val="black"/>
                </a:solidFill>
                <a:latin typeface="+mj-lt"/>
                <a:cs typeface="Calibri" panose="020F0502020204030204" pitchFamily="34" charset="0"/>
              </a:rPr>
              <a:t>đường cao tốc với khu dân cư.</a:t>
            </a:r>
          </a:p>
        </p:txBody>
      </p:sp>
      <p:pic>
        <p:nvPicPr>
          <p:cNvPr id="6" name="Picture 4" descr="China Clear/ Colored Reflective Building Hollow Glass for Soundproof/ Heat  Insulation - China Hollow Glass, Insulated Glass">
            <a:extLst>
              <a:ext uri="{FF2B5EF4-FFF2-40B4-BE49-F238E27FC236}">
                <a16:creationId xmlns:a16="http://schemas.microsoft.com/office/drawing/2014/main" id="{E5EC6E28-0105-1FB4-CA65-E9F3BC29BD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005"/>
          <a:stretch/>
        </p:blipFill>
        <p:spPr bwMode="auto">
          <a:xfrm>
            <a:off x="1524000" y="2286000"/>
            <a:ext cx="3429000" cy="24089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029200" y="2743201"/>
            <a:ext cx="5181600" cy="1200329"/>
          </a:xfrm>
          <a:prstGeom prst="rect">
            <a:avLst/>
          </a:prstGeom>
        </p:spPr>
        <p:txBody>
          <a:bodyPr wrap="square">
            <a:spAutoFit/>
          </a:bodyPr>
          <a:lstStyle/>
          <a:p>
            <a:r>
              <a:rPr lang="en-US" sz="3600" dirty="0" err="1">
                <a:solidFill>
                  <a:prstClr val="black"/>
                </a:solidFill>
                <a:latin typeface="Times New Roman" pitchFamily="18" charset="0"/>
                <a:cs typeface="Times New Roman" pitchFamily="18" charset="0"/>
              </a:rPr>
              <a:t>Sử</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dụng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các</a:t>
            </a:r>
            <a:r>
              <a:rPr lang="en-US" sz="3600" dirty="0">
                <a:solidFill>
                  <a:prstClr val="black"/>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vật</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liệu</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cách</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âm</a:t>
            </a:r>
            <a:r>
              <a:rPr lang="en-US" sz="3600" b="1" dirty="0">
                <a:solidFill>
                  <a:srgbClr val="0070C0"/>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trong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xây</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dựng</a:t>
            </a:r>
            <a:endParaRPr lang="en-US" sz="3600" dirty="0">
              <a:latin typeface="Times New Roman" pitchFamily="18" charset="0"/>
              <a:cs typeface="Times New Roman" pitchFamily="18" charset="0"/>
            </a:endParaRPr>
          </a:p>
        </p:txBody>
      </p:sp>
      <p:pic>
        <p:nvPicPr>
          <p:cNvPr id="8" name="Picture 2" descr="Hát Karaoke sau 22 giờ đêm có thể bị phạt đến 160 triệu đồng">
            <a:extLst>
              <a:ext uri="{FF2B5EF4-FFF2-40B4-BE49-F238E27FC236}">
                <a16:creationId xmlns:a16="http://schemas.microsoft.com/office/drawing/2014/main" id="{A5886399-AEB8-4C9C-810F-36892BAA85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387"/>
          <a:stretch/>
        </p:blipFill>
        <p:spPr bwMode="auto">
          <a:xfrm>
            <a:off x="1524000" y="4826302"/>
            <a:ext cx="3200400" cy="20316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876800" y="4800600"/>
            <a:ext cx="5791200" cy="1754326"/>
          </a:xfrm>
          <a:prstGeom prst="rect">
            <a:avLst/>
          </a:prstGeom>
        </p:spPr>
        <p:txBody>
          <a:bodyPr wrap="square">
            <a:spAutoFit/>
          </a:bodyPr>
          <a:lstStyle/>
          <a:p>
            <a:pPr lvl="0">
              <a:defRPr/>
            </a:pPr>
            <a:r>
              <a:rPr lang="vi-VN" sz="3600" dirty="0">
                <a:solidFill>
                  <a:prstClr val="black"/>
                </a:solidFill>
                <a:latin typeface="+mj-lt"/>
                <a:cs typeface="Calibri" panose="020F0502020204030204" pitchFamily="34" charset="0"/>
              </a:rPr>
              <a:t>Tuyên truyền, phổ biến và thực hiện quy định về tiếng ồn cho phép ở khu dân cư</a:t>
            </a:r>
            <a:r>
              <a:rPr lang="en-US" sz="3600" dirty="0">
                <a:solidFill>
                  <a:prstClr val="black"/>
                </a:solidFill>
                <a:latin typeface="+mj-lt"/>
                <a:cs typeface="Calibri" panose="020F0502020204030204" pitchFamily="34" charset="0"/>
              </a:rPr>
              <a:t>.</a:t>
            </a:r>
            <a:endParaRPr lang="vi-VN" sz="3600" dirty="0">
              <a:solidFill>
                <a:prstClr val="black"/>
              </a:solidFill>
              <a:latin typeface="+mj-lt"/>
              <a:cs typeface="Calibri" panose="020F0502020204030204" pitchFamily="34" charset="0"/>
            </a:endParaRPr>
          </a:p>
        </p:txBody>
      </p:sp>
    </p:spTree>
    <p:extLst>
      <p:ext uri="{BB962C8B-B14F-4D97-AF65-F5344CB8AC3E}">
        <p14:creationId xmlns:p14="http://schemas.microsoft.com/office/powerpoint/2010/main" val="86791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4)">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4BD1285-04BE-4328-933C-A52214B7F222}"/>
              </a:ext>
            </a:extLst>
          </p:cNvPr>
          <p:cNvSpPr txBox="1">
            <a:spLocks/>
          </p:cNvSpPr>
          <p:nvPr/>
        </p:nvSpPr>
        <p:spPr>
          <a:xfrm>
            <a:off x="1524001" y="179296"/>
            <a:ext cx="9232055" cy="5065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600" dirty="0">
                <a:solidFill>
                  <a:prstClr val="black"/>
                </a:solidFill>
                <a:latin typeface="Times New Roman" pitchFamily="18" charset="0"/>
                <a:cs typeface="Times New Roman" pitchFamily="18" charset="0"/>
              </a:rPr>
              <a:t>BIỆN PHÁP CHỐNG Ô NHIỄM TIẾNG ỒN</a:t>
            </a:r>
          </a:p>
        </p:txBody>
      </p:sp>
      <p:sp>
        <p:nvSpPr>
          <p:cNvPr id="10" name="TextBox 9">
            <a:extLst>
              <a:ext uri="{FF2B5EF4-FFF2-40B4-BE49-F238E27FC236}">
                <a16:creationId xmlns:a16="http://schemas.microsoft.com/office/drawing/2014/main" id="{96B20A04-A7F8-4FE8-A2E0-DF27DCF76CB2}"/>
              </a:ext>
            </a:extLst>
          </p:cNvPr>
          <p:cNvSpPr txBox="1"/>
          <p:nvPr/>
        </p:nvSpPr>
        <p:spPr>
          <a:xfrm>
            <a:off x="1524000" y="609600"/>
            <a:ext cx="9144000" cy="3016210"/>
          </a:xfrm>
          <a:prstGeom prst="rect">
            <a:avLst/>
          </a:prstGeom>
          <a:noFill/>
        </p:spPr>
        <p:txBody>
          <a:bodyPr wrap="square" rtlCol="0">
            <a:spAutoFit/>
          </a:bodyPr>
          <a:lstStyle/>
          <a:p>
            <a:pPr lvl="0"/>
            <a:r>
              <a:rPr lang="vi-VN" sz="3800" dirty="0">
                <a:solidFill>
                  <a:prstClr val="black"/>
                </a:solidFill>
                <a:latin typeface="+mj-lt"/>
                <a:cs typeface="Calibri" panose="020F0502020204030204" pitchFamily="34" charset="0"/>
              </a:rPr>
              <a:t>Các biện pháp để giảm tiếng ồn ảnh hưởng đến sức khoẻ:</a:t>
            </a:r>
          </a:p>
          <a:p>
            <a:pPr lvl="0"/>
            <a:r>
              <a:rPr lang="vi-VN" sz="3800" b="1" dirty="0">
                <a:solidFill>
                  <a:srgbClr val="C00000"/>
                </a:solidFill>
                <a:latin typeface="+mj-lt"/>
                <a:cs typeface="Calibri" panose="020F0502020204030204" pitchFamily="34" charset="0"/>
              </a:rPr>
              <a:t>1. </a:t>
            </a:r>
            <a:r>
              <a:rPr lang="en-US" sz="3800" dirty="0" err="1">
                <a:solidFill>
                  <a:prstClr val="black"/>
                </a:solidFill>
                <a:latin typeface="+mj-lt"/>
                <a:cs typeface="Calibri" panose="020F0502020204030204" pitchFamily="34" charset="0"/>
              </a:rPr>
              <a:t>Tác</a:t>
            </a:r>
            <a:r>
              <a:rPr lang="en-US" sz="3800" dirty="0">
                <a:solidFill>
                  <a:prstClr val="black"/>
                </a:solidFill>
                <a:latin typeface="+mj-lt"/>
                <a:cs typeface="Calibri" panose="020F0502020204030204" pitchFamily="34" charset="0"/>
              </a:rPr>
              <a:t> </a:t>
            </a:r>
            <a:r>
              <a:rPr lang="en-US" sz="3800" dirty="0" err="1">
                <a:solidFill>
                  <a:prstClr val="black"/>
                </a:solidFill>
                <a:latin typeface="+mj-lt"/>
                <a:cs typeface="Calibri" panose="020F0502020204030204" pitchFamily="34" charset="0"/>
              </a:rPr>
              <a:t>đến</a:t>
            </a:r>
            <a:r>
              <a:rPr lang="en-US" sz="3800" dirty="0">
                <a:solidFill>
                  <a:prstClr val="black"/>
                </a:solidFill>
                <a:latin typeface="+mj-lt"/>
                <a:cs typeface="Calibri" panose="020F0502020204030204" pitchFamily="34" charset="0"/>
              </a:rPr>
              <a:t> </a:t>
            </a:r>
            <a:r>
              <a:rPr lang="en-US" sz="3800" dirty="0" err="1">
                <a:solidFill>
                  <a:prstClr val="black"/>
                </a:solidFill>
                <a:latin typeface="+mj-lt"/>
                <a:cs typeface="Calibri" panose="020F0502020204030204" pitchFamily="34" charset="0"/>
              </a:rPr>
              <a:t>nguồn</a:t>
            </a:r>
            <a:r>
              <a:rPr lang="en-US" sz="3800" dirty="0">
                <a:solidFill>
                  <a:prstClr val="black"/>
                </a:solidFill>
                <a:latin typeface="+mj-lt"/>
                <a:cs typeface="Calibri" panose="020F0502020204030204" pitchFamily="34" charset="0"/>
              </a:rPr>
              <a:t> </a:t>
            </a:r>
            <a:r>
              <a:rPr lang="en-US" sz="3800" dirty="0" err="1">
                <a:solidFill>
                  <a:prstClr val="black"/>
                </a:solidFill>
                <a:latin typeface="+mj-lt"/>
                <a:cs typeface="Calibri" panose="020F0502020204030204" pitchFamily="34" charset="0"/>
              </a:rPr>
              <a:t>âm</a:t>
            </a:r>
            <a:r>
              <a:rPr lang="vi-VN" sz="3800" dirty="0">
                <a:solidFill>
                  <a:prstClr val="black"/>
                </a:solidFill>
                <a:latin typeface="+mj-lt"/>
                <a:cs typeface="Calibri" panose="020F0502020204030204" pitchFamily="34" charset="0"/>
              </a:rPr>
              <a:t>.</a:t>
            </a:r>
          </a:p>
          <a:p>
            <a:pPr lvl="0"/>
            <a:r>
              <a:rPr lang="vi-VN" sz="3800" b="1" dirty="0">
                <a:solidFill>
                  <a:srgbClr val="C00000"/>
                </a:solidFill>
                <a:latin typeface="+mj-lt"/>
                <a:cs typeface="Calibri" panose="020F0502020204030204" pitchFamily="34" charset="0"/>
              </a:rPr>
              <a:t>2. </a:t>
            </a:r>
            <a:r>
              <a:rPr lang="vi-VN" sz="3800" dirty="0">
                <a:solidFill>
                  <a:prstClr val="black"/>
                </a:solidFill>
                <a:latin typeface="+mj-lt"/>
                <a:cs typeface="Calibri" panose="020F0502020204030204" pitchFamily="34" charset="0"/>
              </a:rPr>
              <a:t>Phân tán </a:t>
            </a:r>
            <a:r>
              <a:rPr lang="en-US" sz="3800" dirty="0" err="1">
                <a:solidFill>
                  <a:prstClr val="black"/>
                </a:solidFill>
                <a:latin typeface="+mj-lt"/>
                <a:cs typeface="Calibri" panose="020F0502020204030204" pitchFamily="34" charset="0"/>
              </a:rPr>
              <a:t>âm</a:t>
            </a:r>
            <a:r>
              <a:rPr lang="vi-VN" sz="3800" dirty="0">
                <a:solidFill>
                  <a:prstClr val="black"/>
                </a:solidFill>
                <a:latin typeface="+mj-lt"/>
                <a:cs typeface="Calibri" panose="020F0502020204030204" pitchFamily="34" charset="0"/>
              </a:rPr>
              <a:t> trên đường truyền.</a:t>
            </a:r>
          </a:p>
          <a:p>
            <a:pPr lvl="0"/>
            <a:r>
              <a:rPr lang="vi-VN" sz="3800" b="1" dirty="0">
                <a:solidFill>
                  <a:srgbClr val="C00000"/>
                </a:solidFill>
                <a:latin typeface="+mj-lt"/>
                <a:cs typeface="Calibri" panose="020F0502020204030204" pitchFamily="34" charset="0"/>
              </a:rPr>
              <a:t>3. </a:t>
            </a:r>
            <a:r>
              <a:rPr lang="vi-VN" sz="3800" dirty="0">
                <a:solidFill>
                  <a:prstClr val="black"/>
                </a:solidFill>
                <a:latin typeface="+mj-lt"/>
                <a:cs typeface="Calibri" panose="020F0502020204030204" pitchFamily="34" charset="0"/>
              </a:rPr>
              <a:t>Ngăn bớt sự lan truyền </a:t>
            </a:r>
            <a:r>
              <a:rPr lang="en-US" sz="3800" dirty="0" err="1">
                <a:solidFill>
                  <a:prstClr val="black"/>
                </a:solidFill>
                <a:latin typeface="+mj-lt"/>
                <a:cs typeface="Calibri" panose="020F0502020204030204" pitchFamily="34" charset="0"/>
              </a:rPr>
              <a:t>âm</a:t>
            </a:r>
            <a:r>
              <a:rPr lang="en-US" sz="3800" dirty="0">
                <a:solidFill>
                  <a:prstClr val="black"/>
                </a:solidFill>
                <a:latin typeface="+mj-lt"/>
                <a:cs typeface="Calibri" panose="020F0502020204030204" pitchFamily="34" charset="0"/>
              </a:rPr>
              <a:t> </a:t>
            </a:r>
            <a:r>
              <a:rPr lang="vi-VN" sz="3800" dirty="0">
                <a:solidFill>
                  <a:prstClr val="black"/>
                </a:solidFill>
                <a:latin typeface="+mj-lt"/>
                <a:cs typeface="Calibri" panose="020F0502020204030204" pitchFamily="34" charset="0"/>
              </a:rPr>
              <a:t>đến t</a:t>
            </a:r>
            <a:r>
              <a:rPr lang="en-US" sz="3800" dirty="0">
                <a:solidFill>
                  <a:prstClr val="black"/>
                </a:solidFill>
                <a:latin typeface="+mj-lt"/>
                <a:cs typeface="Calibri" panose="020F0502020204030204" pitchFamily="34" charset="0"/>
              </a:rPr>
              <a:t>a</a:t>
            </a:r>
            <a:r>
              <a:rPr lang="vi-VN" sz="3800" dirty="0">
                <a:solidFill>
                  <a:prstClr val="black"/>
                </a:solidFill>
                <a:latin typeface="+mj-lt"/>
                <a:cs typeface="Calibri" panose="020F0502020204030204" pitchFamily="34" charset="0"/>
              </a:rPr>
              <a:t>i.</a:t>
            </a:r>
            <a:endParaRPr lang="en-US" sz="3800" dirty="0">
              <a:solidFill>
                <a:prstClr val="black"/>
              </a:solidFill>
              <a:latin typeface="+mj-lt"/>
              <a:cs typeface="Calibri" panose="020F0502020204030204" pitchFamily="34" charset="0"/>
            </a:endParaRPr>
          </a:p>
        </p:txBody>
      </p:sp>
      <p:sp>
        <p:nvSpPr>
          <p:cNvPr id="8" name="Rectangle 7"/>
          <p:cNvSpPr/>
          <p:nvPr/>
        </p:nvSpPr>
        <p:spPr>
          <a:xfrm>
            <a:off x="1524000" y="4267200"/>
            <a:ext cx="9144000" cy="1754326"/>
          </a:xfrm>
          <a:prstGeom prst="rect">
            <a:avLst/>
          </a:prstGeom>
        </p:spPr>
        <p:txBody>
          <a:bodyPr wrap="square">
            <a:spAutoFit/>
          </a:bodyPr>
          <a:lstStyle/>
          <a:p>
            <a:pPr lvl="0">
              <a:defRPr/>
            </a:pPr>
            <a:r>
              <a:rPr lang="en-US" sz="3600" b="1" dirty="0">
                <a:solidFill>
                  <a:srgbClr val="FF0000"/>
                </a:solidFill>
                <a:latin typeface="Times New Roman" pitchFamily="18" charset="0"/>
                <a:cs typeface="Times New Roman" pitchFamily="18" charset="0"/>
              </a:rPr>
              <a:t>C</a:t>
            </a:r>
            <a:r>
              <a:rPr lang="vi-VN" sz="3600" b="1" dirty="0">
                <a:solidFill>
                  <a:srgbClr val="FF0000"/>
                </a:solidFill>
                <a:latin typeface="Times New Roman" pitchFamily="18" charset="0"/>
                <a:cs typeface="Times New Roman" pitchFamily="18" charset="0"/>
              </a:rPr>
              <a:t>H</a:t>
            </a:r>
            <a:r>
              <a:rPr lang="en-US" sz="3600" b="1" dirty="0">
                <a:solidFill>
                  <a:srgbClr val="FF0000"/>
                </a:solidFill>
                <a:latin typeface="Times New Roman" pitchFamily="18" charset="0"/>
                <a:cs typeface="Times New Roman" pitchFamily="18" charset="0"/>
              </a:rPr>
              <a:t>: </a:t>
            </a:r>
            <a:r>
              <a:rPr lang="vi-VN" sz="3600" dirty="0">
                <a:solidFill>
                  <a:prstClr val="black"/>
                </a:solidFill>
                <a:latin typeface="Times New Roman" pitchFamily="18" charset="0"/>
                <a:cs typeface="Times New Roman" pitchFamily="18" charset="0"/>
              </a:rPr>
              <a:t>Hãy đề ra những biện pháp chống ô nhiễm tiếng ồn có thể thực hiện được đối với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các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trường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hợp</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sau</a:t>
            </a:r>
            <a:r>
              <a:rPr lang="en-US" sz="3600"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200955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 calcmode="lin" valueType="num">
                                      <p:cBhvr additive="base">
                                        <p:cTn id="1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 calcmode="lin" valueType="num">
                                      <p:cBhvr additive="base">
                                        <p:cTn id="24"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 calcmode="lin" valueType="num">
                                      <p:cBhvr additive="base">
                                        <p:cTn id="30"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build="p"/>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oise Pollution | National Geographic Society">
            <a:extLst>
              <a:ext uri="{FF2B5EF4-FFF2-40B4-BE49-F238E27FC236}">
                <a16:creationId xmlns:a16="http://schemas.microsoft.com/office/drawing/2014/main" id="{B305E92D-7065-45AF-A778-33C2B1D3B9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3810000" cy="21333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0" y="457200"/>
            <a:ext cx="3733800" cy="1569660"/>
          </a:xfrm>
          <a:prstGeom prst="rect">
            <a:avLst/>
          </a:prstGeom>
        </p:spPr>
        <p:txBody>
          <a:bodyPr wrap="square">
            <a:spAutoFit/>
          </a:bodyPr>
          <a:lstStyle/>
          <a:p>
            <a:pPr lvl="0">
              <a:defRPr/>
            </a:pPr>
            <a:r>
              <a:rPr lang="vi-VN"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Máy khoan bê tông liên tục hoạt động cạnh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khu</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dân</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rPr>
              <a:t>cư</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mj-lt"/>
              <a:cs typeface="Calibri" panose="020F0502020204030204" pitchFamily="34" charset="0"/>
            </a:endParaRPr>
          </a:p>
        </p:txBody>
      </p:sp>
      <p:sp>
        <p:nvSpPr>
          <p:cNvPr id="6" name="Rectangle 5"/>
          <p:cNvSpPr/>
          <p:nvPr/>
        </p:nvSpPr>
        <p:spPr>
          <a:xfrm>
            <a:off x="5334000" y="0"/>
            <a:ext cx="5334000" cy="1754326"/>
          </a:xfrm>
          <a:prstGeom prst="rect">
            <a:avLst/>
          </a:prstGeom>
        </p:spPr>
        <p:txBody>
          <a:bodyPr wrap="square">
            <a:spAutoFit/>
          </a:bodyPr>
          <a:lstStyle/>
          <a:p>
            <a:r>
              <a:rPr lang="en-US" sz="3600" dirty="0">
                <a:solidFill>
                  <a:prstClr val="black"/>
                </a:solidFill>
                <a:latin typeface="Times New Roman" pitchFamily="18" charset="0"/>
                <a:cs typeface="Times New Roman" pitchFamily="18" charset="0"/>
              </a:rPr>
              <a:t>Y</a:t>
            </a:r>
            <a:r>
              <a:rPr lang="vi-VN" sz="3600" dirty="0">
                <a:solidFill>
                  <a:prstClr val="black"/>
                </a:solidFill>
                <a:latin typeface="Times New Roman" pitchFamily="18" charset="0"/>
                <a:cs typeface="Times New Roman" pitchFamily="18" charset="0"/>
              </a:rPr>
              <a:t>êu cầu trong giờ làm việc </a:t>
            </a:r>
            <a:r>
              <a:rPr lang="vi-VN" sz="3600" dirty="0">
                <a:solidFill>
                  <a:srgbClr val="0070C0"/>
                </a:solidFill>
                <a:latin typeface="Times New Roman" pitchFamily="18" charset="0"/>
                <a:cs typeface="Times New Roman" pitchFamily="18" charset="0"/>
              </a:rPr>
              <a:t>tiếng ồn máy </a:t>
            </a:r>
            <a:r>
              <a:rPr lang="vi-VN" sz="3600" dirty="0">
                <a:solidFill>
                  <a:prstClr val="black"/>
                </a:solidFill>
                <a:latin typeface="Times New Roman" pitchFamily="18" charset="0"/>
                <a:cs typeface="Times New Roman" pitchFamily="18" charset="0"/>
              </a:rPr>
              <a:t>khoan </a:t>
            </a:r>
            <a:r>
              <a:rPr lang="vi-VN" sz="3600" dirty="0">
                <a:solidFill>
                  <a:srgbClr val="0070C0"/>
                </a:solidFill>
                <a:latin typeface="Times New Roman" pitchFamily="18" charset="0"/>
                <a:cs typeface="Times New Roman" pitchFamily="18" charset="0"/>
              </a:rPr>
              <a:t>không quá 80dB</a:t>
            </a:r>
            <a:endParaRPr lang="en-US" sz="3600" dirty="0">
              <a:latin typeface="Times New Roman" pitchFamily="18" charset="0"/>
              <a:cs typeface="Times New Roman" pitchFamily="18" charset="0"/>
            </a:endParaRPr>
          </a:p>
        </p:txBody>
      </p:sp>
      <p:sp>
        <p:nvSpPr>
          <p:cNvPr id="7" name="Rectangle 6"/>
          <p:cNvSpPr/>
          <p:nvPr/>
        </p:nvSpPr>
        <p:spPr>
          <a:xfrm>
            <a:off x="5410200" y="1600200"/>
            <a:ext cx="5105400" cy="1077218"/>
          </a:xfrm>
          <a:prstGeom prst="rect">
            <a:avLst/>
          </a:prstGeom>
        </p:spPr>
        <p:txBody>
          <a:bodyPr wrap="square">
            <a:spAutoFit/>
          </a:bodyPr>
          <a:lstStyle/>
          <a:p>
            <a:pPr lvl="0" algn="just">
              <a:defRPr/>
            </a:pPr>
            <a:r>
              <a:rPr lang="en-US" sz="3200" dirty="0">
                <a:solidFill>
                  <a:prstClr val="black"/>
                </a:solidFill>
                <a:latin typeface="Times New Roman" pitchFamily="18" charset="0"/>
                <a:cs typeface="Times New Roman" pitchFamily="18" charset="0"/>
              </a:rPr>
              <a:t>N</a:t>
            </a:r>
            <a:r>
              <a:rPr lang="vi-VN" sz="3200" dirty="0">
                <a:solidFill>
                  <a:prstClr val="black"/>
                </a:solidFill>
                <a:latin typeface="Times New Roman" pitchFamily="18" charset="0"/>
                <a:cs typeface="Times New Roman" pitchFamily="18" charset="0"/>
              </a:rPr>
              <a:t>gười thợ khoan cần dùng </a:t>
            </a:r>
            <a:r>
              <a:rPr lang="vi-VN" sz="3200" dirty="0">
                <a:solidFill>
                  <a:srgbClr val="00B050"/>
                </a:solidFill>
                <a:latin typeface="Times New Roman" pitchFamily="18" charset="0"/>
                <a:cs typeface="Times New Roman" pitchFamily="18" charset="0"/>
              </a:rPr>
              <a:t>bông nút kín tai </a:t>
            </a:r>
            <a:r>
              <a:rPr lang="vi-VN" sz="3200" dirty="0">
                <a:solidFill>
                  <a:prstClr val="black"/>
                </a:solidFill>
                <a:latin typeface="Times New Roman" pitchFamily="18" charset="0"/>
                <a:cs typeface="Times New Roman" pitchFamily="18" charset="0"/>
              </a:rPr>
              <a:t>lúc làm việc.</a:t>
            </a:r>
            <a:endParaRPr lang="en-US" sz="3200" dirty="0">
              <a:solidFill>
                <a:prstClr val="black"/>
              </a:solidFill>
              <a:latin typeface="Times New Roman" pitchFamily="18" charset="0"/>
              <a:cs typeface="Times New Roman" pitchFamily="18" charset="0"/>
            </a:endParaRPr>
          </a:p>
        </p:txBody>
      </p:sp>
      <p:sp>
        <p:nvSpPr>
          <p:cNvPr id="8" name="Rectangle 7"/>
          <p:cNvSpPr/>
          <p:nvPr/>
        </p:nvSpPr>
        <p:spPr>
          <a:xfrm>
            <a:off x="1524000" y="2590800"/>
            <a:ext cx="9144000" cy="1569660"/>
          </a:xfrm>
          <a:prstGeom prst="rect">
            <a:avLst/>
          </a:prstGeom>
        </p:spPr>
        <p:txBody>
          <a:bodyPr wrap="square">
            <a:spAutoFit/>
          </a:bodyPr>
          <a:lstStyle/>
          <a:p>
            <a:r>
              <a:rPr lang="en-US" sz="3200" dirty="0" err="1">
                <a:solidFill>
                  <a:prstClr val="black"/>
                </a:solidFill>
                <a:latin typeface="Times New Roman" pitchFamily="18" charset="0"/>
                <a:cs typeface="Times New Roman" pitchFamily="18" charset="0"/>
              </a:rPr>
              <a:t>Trong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phòng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thể</a:t>
            </a:r>
            <a:r>
              <a:rPr lang="en-US" sz="3200" dirty="0">
                <a:solidFill>
                  <a:prstClr val="black"/>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đóng</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kín</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cửa</a:t>
            </a:r>
            <a:r>
              <a:rPr lang="en-US" sz="3200" dirty="0">
                <a:solidFill>
                  <a:srgbClr val="0070C0"/>
                </a:solidFill>
                <a:latin typeface="Times New Roman" pitchFamily="18" charset="0"/>
                <a:cs typeface="Times New Roman" pitchFamily="18" charset="0"/>
              </a:rPr>
              <a:t> </a:t>
            </a:r>
            <a:r>
              <a:rPr lang="en-US" sz="3200" dirty="0" err="1">
                <a:solidFill>
                  <a:srgbClr val="0070C0"/>
                </a:solidFill>
                <a:latin typeface="Times New Roman" pitchFamily="18" charset="0"/>
                <a:cs typeface="Times New Roman" pitchFamily="18" charset="0"/>
              </a:rPr>
              <a:t>phòng</a:t>
            </a:r>
            <a:r>
              <a:rPr lang="en-US" sz="3200" dirty="0">
                <a:solidFill>
                  <a:prstClr val="black"/>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treo</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màn</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bằng</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vật</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liệu</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cách</a:t>
            </a:r>
            <a:r>
              <a:rPr lang="en-US" sz="3200" dirty="0">
                <a:solidFill>
                  <a:srgbClr val="00B050"/>
                </a:solidFill>
                <a:latin typeface="Times New Roman" pitchFamily="18" charset="0"/>
                <a:cs typeface="Times New Roman" pitchFamily="18" charset="0"/>
              </a:rPr>
              <a:t> </a:t>
            </a:r>
            <a:r>
              <a:rPr lang="en-US" sz="3200" dirty="0" err="1">
                <a:solidFill>
                  <a:srgbClr val="00B050"/>
                </a:solidFill>
                <a:latin typeface="Times New Roman" pitchFamily="18" charset="0"/>
                <a:cs typeface="Times New Roman" pitchFamily="18" charset="0"/>
              </a:rPr>
              <a:t>âm</a:t>
            </a:r>
            <a:r>
              <a:rPr lang="en-US" sz="3200" dirty="0">
                <a:solidFill>
                  <a:srgbClr val="00B050"/>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giảm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tiếng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ồn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truyền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phòng</a:t>
            </a:r>
            <a:r>
              <a:rPr lang="en-US" sz="3200" dirty="0">
                <a:solidFill>
                  <a:prstClr val="black"/>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9" name="Picture 4" descr="Kiên quyết xử lý các trường hợp tái lấn chiếm họp chợ cóc">
            <a:extLst>
              <a:ext uri="{FF2B5EF4-FFF2-40B4-BE49-F238E27FC236}">
                <a16:creationId xmlns:a16="http://schemas.microsoft.com/office/drawing/2014/main" id="{0F14AB0F-EB5F-412D-ADC9-01B2B3784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69"/>
          <a:stretch/>
        </p:blipFill>
        <p:spPr bwMode="auto">
          <a:xfrm>
            <a:off x="1524000" y="4114800"/>
            <a:ext cx="4953000" cy="205157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524001" y="6096001"/>
            <a:ext cx="5186035" cy="584775"/>
          </a:xfrm>
          <a:prstGeom prst="rect">
            <a:avLst/>
          </a:prstGeom>
        </p:spPr>
        <p:txBody>
          <a:bodyPr wrap="none">
            <a:spAutoFit/>
          </a:bodyPr>
          <a:lstStyle/>
          <a:p>
            <a:pPr lvl="0">
              <a:defRPr/>
            </a:pP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Họp</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chợ</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ồn</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ào</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ở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gần</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lớp</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học</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1" name="Rectangle 10"/>
          <p:cNvSpPr/>
          <p:nvPr/>
        </p:nvSpPr>
        <p:spPr>
          <a:xfrm>
            <a:off x="6629400" y="4114801"/>
            <a:ext cx="3886200" cy="2062103"/>
          </a:xfrm>
          <a:prstGeom prst="rect">
            <a:avLst/>
          </a:prstGeom>
        </p:spPr>
        <p:txBody>
          <a:bodyPr wrap="square">
            <a:spAutoFit/>
          </a:bodyPr>
          <a:lstStyle/>
          <a:p>
            <a:r>
              <a:rPr lang="en-US" sz="3200" dirty="0">
                <a:solidFill>
                  <a:srgbClr val="0070C0"/>
                </a:solidFill>
                <a:latin typeface="Times New Roman" pitchFamily="18" charset="0"/>
                <a:cs typeface="Times New Roman" pitchFamily="18" charset="0"/>
              </a:rPr>
              <a:t>X</a:t>
            </a:r>
            <a:r>
              <a:rPr lang="vi-VN" sz="3200" dirty="0">
                <a:solidFill>
                  <a:srgbClr val="0070C0"/>
                </a:solidFill>
                <a:latin typeface="Times New Roman" pitchFamily="18" charset="0"/>
                <a:cs typeface="Times New Roman" pitchFamily="18" charset="0"/>
              </a:rPr>
              <a:t>ây tường dày và cao </a:t>
            </a:r>
            <a:r>
              <a:rPr lang="vi-VN" sz="3200" dirty="0">
                <a:solidFill>
                  <a:prstClr val="black"/>
                </a:solidFill>
                <a:latin typeface="Times New Roman" pitchFamily="18" charset="0"/>
                <a:cs typeface="Times New Roman" pitchFamily="18" charset="0"/>
              </a:rPr>
              <a:t>ngăn cách giữa tường và chợ để ngăn cách giữ chợ và lớp học</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9867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heckerboard(across)">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plus(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barn(inHorizontal)">
                                      <p:cBhvr>
                                        <p:cTn id="4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8915400" cy="1077218"/>
          </a:xfrm>
          <a:prstGeom prst="rect">
            <a:avLst/>
          </a:prstGeom>
        </p:spPr>
        <p:txBody>
          <a:bodyPr wrap="square">
            <a:spAutoFit/>
          </a:bodyPr>
          <a:lstStyle/>
          <a:p>
            <a:r>
              <a:rPr lang="en-US" sz="3200" dirty="0">
                <a:solidFill>
                  <a:srgbClr val="00B050"/>
                </a:solidFill>
                <a:latin typeface="Times New Roman" pitchFamily="18" charset="0"/>
                <a:cs typeface="Times New Roman" pitchFamily="18" charset="0"/>
              </a:rPr>
              <a:t>Đ</a:t>
            </a:r>
            <a:r>
              <a:rPr lang="vi-VN" sz="3200" dirty="0">
                <a:solidFill>
                  <a:srgbClr val="00B050"/>
                </a:solidFill>
                <a:latin typeface="Times New Roman" pitchFamily="18" charset="0"/>
                <a:cs typeface="Times New Roman" pitchFamily="18" charset="0"/>
              </a:rPr>
              <a:t>óng các cửa </a:t>
            </a:r>
            <a:r>
              <a:rPr lang="vi-VN" sz="3200" dirty="0">
                <a:solidFill>
                  <a:prstClr val="black"/>
                </a:solidFill>
                <a:latin typeface="Times New Roman" pitchFamily="18" charset="0"/>
                <a:cs typeface="Times New Roman" pitchFamily="18" charset="0"/>
              </a:rPr>
              <a:t>phòng học, </a:t>
            </a:r>
            <a:r>
              <a:rPr lang="vi-VN" sz="3200" dirty="0">
                <a:solidFill>
                  <a:srgbClr val="0070C0"/>
                </a:solidFill>
                <a:latin typeface="Times New Roman" pitchFamily="18" charset="0"/>
                <a:cs typeface="Times New Roman" pitchFamily="18" charset="0"/>
              </a:rPr>
              <a:t>xây tường chắn</a:t>
            </a:r>
            <a:r>
              <a:rPr lang="vi-VN" sz="3200" dirty="0">
                <a:solidFill>
                  <a:prstClr val="black"/>
                </a:solidFill>
                <a:latin typeface="Times New Roman" pitchFamily="18" charset="0"/>
                <a:cs typeface="Times New Roman" pitchFamily="18" charset="0"/>
              </a:rPr>
              <a:t> bằng vật liệu cách âm, </a:t>
            </a:r>
            <a:r>
              <a:rPr lang="vi-VN" sz="3200" dirty="0">
                <a:solidFill>
                  <a:srgbClr val="00B050"/>
                </a:solidFill>
                <a:latin typeface="Times New Roman" pitchFamily="18" charset="0"/>
                <a:cs typeface="Times New Roman" pitchFamily="18" charset="0"/>
              </a:rPr>
              <a:t>trồng cây xung quanh</a:t>
            </a:r>
            <a:endParaRPr lang="en-US" sz="3200" dirty="0">
              <a:latin typeface="Times New Roman" pitchFamily="18" charset="0"/>
              <a:cs typeface="Times New Roman" pitchFamily="18" charset="0"/>
            </a:endParaRPr>
          </a:p>
        </p:txBody>
      </p:sp>
      <p:pic>
        <p:nvPicPr>
          <p:cNvPr id="5" name="Picture 2" descr="Hanoi crowded again after eased social distancing">
            <a:extLst>
              <a:ext uri="{FF2B5EF4-FFF2-40B4-BE49-F238E27FC236}">
                <a16:creationId xmlns:a16="http://schemas.microsoft.com/office/drawing/2014/main" id="{800B4FC1-5D50-4A51-8396-1270AFCCC3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066801"/>
            <a:ext cx="4191000" cy="23850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C2B5AA-D014-D74A-B6F4-2A5F7FF7FC5A}"/>
              </a:ext>
            </a:extLst>
          </p:cNvPr>
          <p:cNvSpPr txBox="1"/>
          <p:nvPr/>
        </p:nvSpPr>
        <p:spPr>
          <a:xfrm>
            <a:off x="1524000" y="3505201"/>
            <a:ext cx="4462126" cy="584775"/>
          </a:xfrm>
          <a:prstGeom prst="rect">
            <a:avLst/>
          </a:prstGeom>
          <a:noFill/>
        </p:spPr>
        <p:txBody>
          <a:bodyPr wrap="square">
            <a:spAutoFit/>
          </a:bodyPr>
          <a:lstStyle/>
          <a:p>
            <a:pPr lvl="0" algn="ct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a:t>
            </a:r>
            <a:r>
              <a:rPr lang="vi-VN"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iếng còi inh ỏi trên phố </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A446B320-273E-429A-AD07-0D42CFD03797}"/>
              </a:ext>
            </a:extLst>
          </p:cNvPr>
          <p:cNvSpPr/>
          <p:nvPr/>
        </p:nvSpPr>
        <p:spPr>
          <a:xfrm>
            <a:off x="5791200" y="1371600"/>
            <a:ext cx="5639734" cy="1231106"/>
          </a:xfrm>
          <a:prstGeom prst="rect">
            <a:avLst/>
          </a:prstGeom>
        </p:spPr>
        <p:txBody>
          <a:bodyPr wrap="square">
            <a:spAutoFit/>
          </a:bodyPr>
          <a:lstStyle/>
          <a:p>
            <a:pPr marL="457200" indent="-457200">
              <a:spcAft>
                <a:spcPts val="1200"/>
              </a:spcAft>
              <a:buFont typeface="Wingdings" panose="05000000000000000000" pitchFamily="2" charset="2"/>
              <a:buChar char="§"/>
              <a:defRPr/>
            </a:pPr>
            <a:r>
              <a:rPr lang="en-US" sz="3200" dirty="0">
                <a:latin typeface="Times New Roman" pitchFamily="18" charset="0"/>
                <a:cs typeface="Times New Roman" pitchFamily="18" charset="0"/>
              </a:rPr>
              <a:t>T</a:t>
            </a:r>
            <a:r>
              <a:rPr lang="vi-VN" sz="3200" dirty="0">
                <a:latin typeface="Times New Roman" pitchFamily="18" charset="0"/>
                <a:cs typeface="Times New Roman" pitchFamily="18" charset="0"/>
              </a:rPr>
              <a:t>ắt máy khi </a:t>
            </a:r>
            <a:r>
              <a:rPr lang="en-US" sz="3200" dirty="0" err="1">
                <a:latin typeface="Times New Roman" pitchFamily="18" charset="0"/>
                <a:cs typeface="Times New Roman" pitchFamily="18" charset="0"/>
              </a:rPr>
              <a:t>dừng</a:t>
            </a:r>
            <a:r>
              <a:rPr lang="vi-VN" sz="3200" dirty="0">
                <a:latin typeface="Times New Roman" pitchFamily="18" charset="0"/>
                <a:cs typeface="Times New Roman" pitchFamily="18" charset="0"/>
              </a:rPr>
              <a:t> xe</a:t>
            </a:r>
            <a:endParaRPr lang="en-US" sz="3200" dirty="0">
              <a:latin typeface="Times New Roman" pitchFamily="18" charset="0"/>
              <a:cs typeface="Times New Roman" pitchFamily="18" charset="0"/>
            </a:endParaRPr>
          </a:p>
          <a:p>
            <a:pPr marL="457200" indent="-457200">
              <a:spcAft>
                <a:spcPts val="1200"/>
              </a:spcAft>
              <a:buFont typeface="Wingdings" panose="05000000000000000000" pitchFamily="2" charset="2"/>
              <a:buChar char="§"/>
              <a:defRPr/>
            </a:pPr>
            <a:r>
              <a:rPr lang="en-US" sz="3200" dirty="0">
                <a:latin typeface="Times New Roman" pitchFamily="18" charset="0"/>
                <a:cs typeface="Times New Roman" pitchFamily="18" charset="0"/>
              </a:rPr>
              <a:t>K</a:t>
            </a:r>
            <a:r>
              <a:rPr lang="vi-VN" sz="3200" dirty="0">
                <a:latin typeface="Times New Roman" pitchFamily="18" charset="0"/>
                <a:cs typeface="Times New Roman" pitchFamily="18" charset="0"/>
              </a:rPr>
              <a:t>hông bấm còi inh ỏi</a:t>
            </a:r>
            <a:r>
              <a:rPr lang="en-US" sz="3200" dirty="0">
                <a:latin typeface="Times New Roman" pitchFamily="18" charset="0"/>
                <a:cs typeface="Times New Roman" pitchFamily="18" charset="0"/>
              </a:rPr>
              <a:t>…</a:t>
            </a:r>
          </a:p>
        </p:txBody>
      </p:sp>
      <p:pic>
        <p:nvPicPr>
          <p:cNvPr id="8" name="Picture 2" descr="Những Điều Cần Quan Tâm Khi Chọn Micro Karaoke Gia Đình Phù Hợp –  PRO-Sound.vn Cung Cấp Hệ Thống Âm Thanh Chuyên Nghiệp">
            <a:extLst>
              <a:ext uri="{FF2B5EF4-FFF2-40B4-BE49-F238E27FC236}">
                <a16:creationId xmlns:a16="http://schemas.microsoft.com/office/drawing/2014/main" id="{1095C7E7-DBDE-4167-A57D-35A3F85FC9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25" r="4153"/>
          <a:stretch/>
        </p:blipFill>
        <p:spPr bwMode="auto">
          <a:xfrm>
            <a:off x="1524000" y="4114800"/>
            <a:ext cx="4038600" cy="2133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B84CEC5-7E72-EBD7-06F3-B053D47E2C2A}"/>
              </a:ext>
            </a:extLst>
          </p:cNvPr>
          <p:cNvSpPr txBox="1"/>
          <p:nvPr/>
        </p:nvSpPr>
        <p:spPr>
          <a:xfrm>
            <a:off x="1752601" y="6096001"/>
            <a:ext cx="3824817" cy="584775"/>
          </a:xfrm>
          <a:prstGeom prst="rect">
            <a:avLst/>
          </a:prstGeom>
          <a:noFill/>
        </p:spPr>
        <p:txBody>
          <a:bodyPr wrap="square">
            <a:spAutoFit/>
          </a:bodyPr>
          <a:lstStyle/>
          <a:p>
            <a:pPr lvl="0" algn="ct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Hát</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karaoke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tại</a:t>
            </a:r>
            <a:r>
              <a:rPr lang="en-US" alt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 </a:t>
            </a:r>
            <a:r>
              <a:rPr lang="en-US" altLang="en-US" sz="3200" b="1" dirty="0" err="1">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rPr>
              <a:t>nhà</a:t>
            </a:r>
            <a:endParaRPr lang="en-US" sz="3200" b="1" dirty="0">
              <a:ln w="9525">
                <a:solidFill>
                  <a:schemeClr val="tx1"/>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A446B320-273E-429A-AD07-0D42CFD03797}"/>
              </a:ext>
            </a:extLst>
          </p:cNvPr>
          <p:cNvSpPr/>
          <p:nvPr/>
        </p:nvSpPr>
        <p:spPr>
          <a:xfrm>
            <a:off x="5638801" y="4191001"/>
            <a:ext cx="6009189" cy="1877437"/>
          </a:xfrm>
          <a:prstGeom prst="rect">
            <a:avLst/>
          </a:prstGeom>
        </p:spPr>
        <p:txBody>
          <a:bodyPr wrap="square">
            <a:spAutoFit/>
          </a:bodyPr>
          <a:lstStyle/>
          <a:p>
            <a:pPr marL="457200" indent="-457200">
              <a:spcAft>
                <a:spcPts val="1200"/>
              </a:spcAft>
              <a:buFont typeface="Wingdings" panose="05000000000000000000" pitchFamily="2" charset="2"/>
              <a:buChar char="§"/>
              <a:defRPr/>
            </a:pPr>
            <a:r>
              <a:rPr lang="en-US" sz="3200" dirty="0">
                <a:latin typeface="Times New Roman" pitchFamily="18" charset="0"/>
                <a:cs typeface="Times New Roman" pitchFamily="18" charset="0"/>
              </a:rPr>
              <a:t>V</a:t>
            </a:r>
            <a:r>
              <a:rPr lang="vi-VN" sz="3200" dirty="0">
                <a:latin typeface="Times New Roman" pitchFamily="18" charset="0"/>
                <a:cs typeface="Times New Roman" pitchFamily="18" charset="0"/>
              </a:rPr>
              <a:t>ặn nhỏ âm thanh</a:t>
            </a:r>
            <a:endParaRPr lang="en-US" sz="3200" dirty="0">
              <a:latin typeface="Times New Roman" pitchFamily="18" charset="0"/>
              <a:cs typeface="Times New Roman" pitchFamily="18" charset="0"/>
            </a:endParaRPr>
          </a:p>
          <a:p>
            <a:pPr marL="457200" indent="-457200">
              <a:spcAft>
                <a:spcPts val="1200"/>
              </a:spcAft>
              <a:buFont typeface="Wingdings" panose="05000000000000000000" pitchFamily="2" charset="2"/>
              <a:buChar char="§"/>
              <a:defRPr/>
            </a:pPr>
            <a:r>
              <a:rPr lang="en-US" sz="3200" dirty="0">
                <a:latin typeface="Times New Roman" pitchFamily="18" charset="0"/>
                <a:cs typeface="Times New Roman" pitchFamily="18" charset="0"/>
              </a:rPr>
              <a:t>Đ</a:t>
            </a:r>
            <a:r>
              <a:rPr lang="vi-VN" sz="3200" dirty="0">
                <a:latin typeface="Times New Roman" pitchFamily="18" charset="0"/>
                <a:cs typeface="Times New Roman" pitchFamily="18" charset="0"/>
              </a:rPr>
              <a:t>óng kín phòng</a:t>
            </a:r>
            <a:endParaRPr lang="en-US" sz="3200" dirty="0">
              <a:latin typeface="Times New Roman" pitchFamily="18" charset="0"/>
              <a:cs typeface="Times New Roman" pitchFamily="18" charset="0"/>
            </a:endParaRPr>
          </a:p>
          <a:p>
            <a:pPr marL="457200" indent="-457200">
              <a:spcAft>
                <a:spcPts val="1200"/>
              </a:spcAft>
              <a:buFont typeface="Wingdings" panose="05000000000000000000" pitchFamily="2" charset="2"/>
              <a:buChar char="§"/>
              <a:defRPr/>
            </a:pPr>
            <a:r>
              <a:rPr lang="en-US" sz="3200" dirty="0">
                <a:latin typeface="Times New Roman" pitchFamily="18" charset="0"/>
                <a:cs typeface="Times New Roman" pitchFamily="18" charset="0"/>
              </a:rPr>
              <a:t>L</a:t>
            </a:r>
            <a:r>
              <a:rPr lang="en-US" sz="3200" dirty="0" err="1">
                <a:latin typeface="Times New Roman" pitchFamily="18" charset="0"/>
                <a:cs typeface="Times New Roman" pitchFamily="18" charset="0"/>
              </a:rPr>
              <a:t>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âm</a:t>
            </a: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52699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 calcmode="lin" valueType="num">
                                      <p:cBhvr additive="base">
                                        <p:cTn id="2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 calcmode="lin" valueType="num">
                                      <p:cBhvr additive="base">
                                        <p:cTn id="4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 calcmode="lin" valueType="num">
                                      <p:cBhvr additive="base">
                                        <p:cTn id="5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 calcmode="lin" valueType="num">
                                      <p:cBhvr additive="base">
                                        <p:cTn id="58"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9" grpId="0"/>
      <p:bldP spid="1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a:extLst>
              <a:ext uri="{FF2B5EF4-FFF2-40B4-BE49-F238E27FC236}">
                <a16:creationId xmlns:a16="http://schemas.microsoft.com/office/drawing/2014/main" id="{6BACE5C2-59FC-B68E-8485-76B35A26A153}"/>
              </a:ext>
            </a:extLst>
          </p:cNvPr>
          <p:cNvGrpSpPr>
            <a:grpSpLocks/>
          </p:cNvGrpSpPr>
          <p:nvPr/>
        </p:nvGrpSpPr>
        <p:grpSpPr bwMode="auto">
          <a:xfrm>
            <a:off x="4419600" y="838200"/>
            <a:ext cx="2414588" cy="1538288"/>
            <a:chOff x="2895600" y="838200"/>
            <a:chExt cx="2414853" cy="1538287"/>
          </a:xfrm>
        </p:grpSpPr>
        <p:pic>
          <p:nvPicPr>
            <p:cNvPr id="26640" name="Picture 16" descr="C:\Users\admin\Desktop\ô nhiễm tiếng ồn\suỵt.jpg">
              <a:extLst>
                <a:ext uri="{FF2B5EF4-FFF2-40B4-BE49-F238E27FC236}">
                  <a16:creationId xmlns:a16="http://schemas.microsoft.com/office/drawing/2014/main" id="{479C18A7-52BA-11E1-9866-B56540868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0"/>
              <a:ext cx="241485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TextBox 2">
              <a:extLst>
                <a:ext uri="{FF2B5EF4-FFF2-40B4-BE49-F238E27FC236}">
                  <a16:creationId xmlns:a16="http://schemas.microsoft.com/office/drawing/2014/main" id="{EDDA9C89-9745-7A39-8EE9-E16EEB257135}"/>
                </a:ext>
              </a:extLst>
            </p:cNvPr>
            <p:cNvSpPr txBox="1">
              <a:spLocks noChangeArrowheads="1"/>
            </p:cNvSpPr>
            <p:nvPr/>
          </p:nvSpPr>
          <p:spPr bwMode="auto">
            <a:xfrm>
              <a:off x="2993230" y="990600"/>
              <a:ext cx="2219591" cy="138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CHỐNG Ô NHIỄM TIẾNG ỒN</a:t>
              </a:r>
            </a:p>
          </p:txBody>
        </p:sp>
      </p:grpSp>
      <p:cxnSp>
        <p:nvCxnSpPr>
          <p:cNvPr id="5" name="Elbow Connector 4">
            <a:extLst>
              <a:ext uri="{FF2B5EF4-FFF2-40B4-BE49-F238E27FC236}">
                <a16:creationId xmlns:a16="http://schemas.microsoft.com/office/drawing/2014/main" id="{F4EDD2D8-E64D-2048-EFE1-8C61FDD46F19}"/>
              </a:ext>
            </a:extLst>
          </p:cNvPr>
          <p:cNvCxnSpPr/>
          <p:nvPr/>
        </p:nvCxnSpPr>
        <p:spPr>
          <a:xfrm>
            <a:off x="6834189"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4A97CFEF-933B-47D5-1E49-B9009A07AB61}"/>
              </a:ext>
            </a:extLst>
          </p:cNvPr>
          <p:cNvCxnSpPr/>
          <p:nvPr/>
        </p:nvCxnSpPr>
        <p:spPr>
          <a:xfrm rot="10800000" flipV="1">
            <a:off x="3230564" y="1524000"/>
            <a:ext cx="1189037" cy="1371600"/>
          </a:xfrm>
          <a:prstGeom prst="bentConnector2">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42BE97B-04E8-A808-C751-17F1F32E0532}"/>
              </a:ext>
            </a:extLst>
          </p:cNvPr>
          <p:cNvSpPr txBox="1"/>
          <p:nvPr/>
        </p:nvSpPr>
        <p:spPr>
          <a:xfrm>
            <a:off x="2133600" y="2895601"/>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NHẬN BIẾT</a:t>
            </a:r>
          </a:p>
        </p:txBody>
      </p:sp>
      <p:sp>
        <p:nvSpPr>
          <p:cNvPr id="33" name="TextBox 32">
            <a:extLst>
              <a:ext uri="{FF2B5EF4-FFF2-40B4-BE49-F238E27FC236}">
                <a16:creationId xmlns:a16="http://schemas.microsoft.com/office/drawing/2014/main" id="{FA164E45-5E0D-8C66-8C7E-F39220CACEBE}"/>
              </a:ext>
            </a:extLst>
          </p:cNvPr>
          <p:cNvSpPr txBox="1"/>
          <p:nvPr/>
        </p:nvSpPr>
        <p:spPr>
          <a:xfrm>
            <a:off x="7010400" y="2895601"/>
            <a:ext cx="2209800" cy="5238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800" dirty="0">
                <a:latin typeface="Times New Roman" panose="02020603050405020304" pitchFamily="18" charset="0"/>
                <a:cs typeface="Times New Roman" panose="02020603050405020304" pitchFamily="18" charset="0"/>
              </a:rPr>
              <a:t>GIẢI PHÁP</a:t>
            </a:r>
          </a:p>
        </p:txBody>
      </p:sp>
      <p:cxnSp>
        <p:nvCxnSpPr>
          <p:cNvPr id="19" name="Straight Arrow Connector 18">
            <a:extLst>
              <a:ext uri="{FF2B5EF4-FFF2-40B4-BE49-F238E27FC236}">
                <a16:creationId xmlns:a16="http://schemas.microsoft.com/office/drawing/2014/main" id="{96CFE73B-3B0C-59BD-8F89-3DDB2C578522}"/>
              </a:ext>
            </a:extLst>
          </p:cNvPr>
          <p:cNvCxnSpPr>
            <a:stCxn id="16" idx="2"/>
          </p:cNvCxnSpPr>
          <p:nvPr/>
        </p:nvCxnSpPr>
        <p:spPr>
          <a:xfrm flipH="1">
            <a:off x="3230564" y="3419476"/>
            <a:ext cx="7937"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3083E27-3A4F-D615-4176-96A4B5B20E5C}"/>
              </a:ext>
            </a:extLst>
          </p:cNvPr>
          <p:cNvSpPr txBox="1"/>
          <p:nvPr/>
        </p:nvSpPr>
        <p:spPr>
          <a:xfrm>
            <a:off x="1600200" y="4081464"/>
            <a:ext cx="3657600"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400" dirty="0">
                <a:latin typeface="Times New Roman" panose="02020603050405020304" pitchFamily="18" charset="0"/>
                <a:cs typeface="Times New Roman" panose="02020603050405020304" pitchFamily="18" charset="0"/>
              </a:rPr>
              <a:t>- TO, KÉO DÀI</a:t>
            </a:r>
          </a:p>
          <a:p>
            <a:pPr eaLnBrk="0" hangingPunct="0">
              <a:defRPr/>
            </a:pPr>
            <a:r>
              <a:rPr lang="en-US" sz="2400" dirty="0">
                <a:latin typeface="Times New Roman" panose="02020603050405020304" pitchFamily="18" charset="0"/>
                <a:cs typeface="Times New Roman" panose="02020603050405020304" pitchFamily="18" charset="0"/>
              </a:rPr>
              <a:t>- ẢNH HƯỞNG TỚI SỨC KHỎE VÀ SINH HOẠT CỦA CON NGƯỜI</a:t>
            </a:r>
          </a:p>
          <a:p>
            <a:pPr algn="ctr" eaLnBrk="0" hangingPunct="0">
              <a:defRPr/>
            </a:pPr>
            <a:endParaRPr lang="en-US" sz="2400" dirty="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2B68F6D-9CDB-E749-AA7D-72F93B949C32}"/>
              </a:ext>
            </a:extLst>
          </p:cNvPr>
          <p:cNvCxnSpPr>
            <a:stCxn id="33" idx="2"/>
          </p:cNvCxnSpPr>
          <p:nvPr/>
        </p:nvCxnSpPr>
        <p:spPr>
          <a:xfrm>
            <a:off x="8115300" y="3419476"/>
            <a:ext cx="0" cy="639763"/>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B3A36-BCDC-ACC5-E4CE-BB9FA1CBA6CB}"/>
              </a:ext>
            </a:extLst>
          </p:cNvPr>
          <p:cNvCxnSpPr>
            <a:stCxn id="33" idx="2"/>
          </p:cNvCxnSpPr>
          <p:nvPr/>
        </p:nvCxnSpPr>
        <p:spPr>
          <a:xfrm flipH="1">
            <a:off x="6629400" y="3419476"/>
            <a:ext cx="1485900"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0C44F10-CB00-7262-C5FE-479797428558}"/>
              </a:ext>
            </a:extLst>
          </p:cNvPr>
          <p:cNvCxnSpPr/>
          <p:nvPr/>
        </p:nvCxnSpPr>
        <p:spPr>
          <a:xfrm>
            <a:off x="8147050" y="3429000"/>
            <a:ext cx="1574800" cy="6302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A169A9C-5FCF-BFF0-4883-1D40F2C35426}"/>
              </a:ext>
            </a:extLst>
          </p:cNvPr>
          <p:cNvSpPr txBox="1"/>
          <p:nvPr/>
        </p:nvSpPr>
        <p:spPr>
          <a:xfrm>
            <a:off x="5703888" y="4075114"/>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TÁC ĐỘNG TỚI NGUỒN ÂM</a:t>
            </a:r>
          </a:p>
        </p:txBody>
      </p:sp>
      <p:sp>
        <p:nvSpPr>
          <p:cNvPr id="46" name="TextBox 45">
            <a:extLst>
              <a:ext uri="{FF2B5EF4-FFF2-40B4-BE49-F238E27FC236}">
                <a16:creationId xmlns:a16="http://schemas.microsoft.com/office/drawing/2014/main" id="{C9A455F5-7B20-BE4B-FC64-94F6CAC5392B}"/>
              </a:ext>
            </a:extLst>
          </p:cNvPr>
          <p:cNvSpPr txBox="1"/>
          <p:nvPr/>
        </p:nvSpPr>
        <p:spPr>
          <a:xfrm>
            <a:off x="7434263" y="4081464"/>
            <a:ext cx="1535112"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PHÂN TÁN ÂM TRÊN ĐƯỜNG TRUYỀN </a:t>
            </a:r>
          </a:p>
        </p:txBody>
      </p:sp>
      <p:sp>
        <p:nvSpPr>
          <p:cNvPr id="47" name="TextBox 46">
            <a:extLst>
              <a:ext uri="{FF2B5EF4-FFF2-40B4-BE49-F238E27FC236}">
                <a16:creationId xmlns:a16="http://schemas.microsoft.com/office/drawing/2014/main" id="{B36751BE-2B05-7E41-B782-C53F926BB1E9}"/>
              </a:ext>
            </a:extLst>
          </p:cNvPr>
          <p:cNvSpPr txBox="1"/>
          <p:nvPr/>
        </p:nvSpPr>
        <p:spPr>
          <a:xfrm>
            <a:off x="9144001" y="4081464"/>
            <a:ext cx="1535113" cy="19383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dirty="0">
                <a:latin typeface="Times New Roman" panose="02020603050405020304" pitchFamily="18" charset="0"/>
                <a:cs typeface="Times New Roman" panose="02020603050405020304" pitchFamily="18" charset="0"/>
              </a:rPr>
              <a:t>NGĂN ÂM TRUYỀN TỚI </a:t>
            </a:r>
          </a:p>
          <a:p>
            <a:pPr algn="ctr" eaLnBrk="0" hangingPunct="0">
              <a:defRPr/>
            </a:pPr>
            <a:r>
              <a:rPr lang="en-US" sz="2400" dirty="0">
                <a:latin typeface="Times New Roman" panose="02020603050405020304" pitchFamily="18" charset="0"/>
                <a:cs typeface="Times New Roman" panose="02020603050405020304" pitchFamily="18" charset="0"/>
              </a:rPr>
              <a:t>TAI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ircle(in)">
                                      <p:cBhvr>
                                        <p:cTn id="32" dur="2000"/>
                                        <p:tgtEl>
                                          <p:spTgt spid="3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heel(1)">
                                      <p:cBhvr>
                                        <p:cTn id="37" dur="500"/>
                                        <p:tgtEl>
                                          <p:spTgt spid="24"/>
                                        </p:tgtEl>
                                      </p:cBhvr>
                                    </p:animEffect>
                                  </p:childTnLst>
                                </p:cTn>
                              </p:par>
                            </p:childTnLst>
                          </p:cTn>
                        </p:par>
                        <p:par>
                          <p:cTn id="38" fill="hold" nodeType="afterGroup">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heel(1)">
                                      <p:cBhvr>
                                        <p:cTn id="46" dur="500"/>
                                        <p:tgtEl>
                                          <p:spTgt spid="21"/>
                                        </p:tgtEl>
                                      </p:cBhvr>
                                    </p:animEffect>
                                  </p:childTnLst>
                                </p:cTn>
                              </p:par>
                            </p:childTnLst>
                          </p:cTn>
                        </p:par>
                        <p:par>
                          <p:cTn id="47" fill="hold" nodeType="afterGroup">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randombar(horizontal)">
                                      <p:cBhvr>
                                        <p:cTn id="50" dur="500"/>
                                        <p:tgtEl>
                                          <p:spTgt spid="4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1"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heel(1)">
                                      <p:cBhvr>
                                        <p:cTn id="55" dur="500"/>
                                        <p:tgtEl>
                                          <p:spTgt spid="42"/>
                                        </p:tgtEl>
                                      </p:cBhvr>
                                    </p:animEffect>
                                  </p:childTnLst>
                                </p:cTn>
                              </p:par>
                            </p:childTnLst>
                          </p:cTn>
                        </p:par>
                        <p:par>
                          <p:cTn id="56" fill="hold" nodeType="afterGroup">
                            <p:stCondLst>
                              <p:cond delay="500"/>
                            </p:stCondLst>
                            <p:childTnLst>
                              <p:par>
                                <p:cTn id="57" presetID="14" presetClass="entr" presetSubtype="1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randombar(horizontal)">
                                      <p:cBhvr>
                                        <p:cTn id="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3" grpId="0" animBg="1"/>
      <p:bldP spid="37" grpId="0" animBg="1"/>
      <p:bldP spid="45" grpId="0" animBg="1"/>
      <p:bldP spid="46" grpId="0" animBg="1"/>
      <p:bldP spid="4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1" y="1"/>
            <a:ext cx="6959341" cy="535531"/>
          </a:xfrm>
          <a:prstGeom prst="rect">
            <a:avLst/>
          </a:prstGeom>
        </p:spPr>
        <p:txBody>
          <a:bodyPr wrap="none">
            <a:spAutoFit/>
          </a:bodyPr>
          <a:lstStyle/>
          <a:p>
            <a:pPr lvl="0">
              <a:lnSpc>
                <a:spcPct val="90000"/>
              </a:lnSpc>
              <a:spcBef>
                <a:spcPct val="0"/>
              </a:spcBef>
              <a:defRPr/>
            </a:pPr>
            <a:r>
              <a:rPr lang="en-US" sz="3200" dirty="0">
                <a:solidFill>
                  <a:srgbClr val="C00000"/>
                </a:solidFill>
                <a:latin typeface="Times New Roman" pitchFamily="18" charset="0"/>
                <a:cs typeface="Times New Roman" pitchFamily="18" charset="0"/>
              </a:rPr>
              <a:t>3</a:t>
            </a:r>
            <a:r>
              <a:rPr lang="vi-VN" sz="3200" dirty="0">
                <a:solidFill>
                  <a:srgbClr val="C00000"/>
                </a:solidFill>
                <a:latin typeface="Times New Roman" pitchFamily="18" charset="0"/>
                <a:cs typeface="Times New Roman" pitchFamily="18" charset="0"/>
              </a:rPr>
              <a:t>.</a:t>
            </a:r>
            <a:r>
              <a:rPr lang="en-US" sz="3200" dirty="0">
                <a:solidFill>
                  <a:srgbClr val="C00000"/>
                </a:solidFill>
                <a:latin typeface="Times New Roman" pitchFamily="18" charset="0"/>
                <a:cs typeface="Times New Roman" pitchFamily="18" charset="0"/>
              </a:rPr>
              <a:t>TÁC HẠI CỦA Ô NHIỄM TIẾNG ỒN</a:t>
            </a:r>
          </a:p>
        </p:txBody>
      </p:sp>
      <p:sp>
        <p:nvSpPr>
          <p:cNvPr id="3" name="Rectangle 2"/>
          <p:cNvSpPr/>
          <p:nvPr/>
        </p:nvSpPr>
        <p:spPr>
          <a:xfrm>
            <a:off x="1524000" y="381000"/>
            <a:ext cx="2312428" cy="630942"/>
          </a:xfrm>
          <a:prstGeom prst="rect">
            <a:avLst/>
          </a:prstGeom>
        </p:spPr>
        <p:txBody>
          <a:bodyPr wrap="none">
            <a:spAutoFit/>
          </a:bodyPr>
          <a:lstStyle/>
          <a:p>
            <a:pPr>
              <a:lnSpc>
                <a:spcPct val="125000"/>
              </a:lnSpc>
              <a:spcAft>
                <a:spcPts val="1200"/>
              </a:spcAft>
              <a:defRPr/>
            </a:pPr>
            <a:r>
              <a:rPr lang="en-US" sz="2800" b="1" dirty="0">
                <a:solidFill>
                  <a:prstClr val="black"/>
                </a:solidFill>
                <a:latin typeface="Times New Roman" pitchFamily="18" charset="0"/>
                <a:cs typeface="Times New Roman" pitchFamily="18" charset="0"/>
              </a:rPr>
              <a:t>-VỀ Y HỌC</a:t>
            </a:r>
            <a:r>
              <a:rPr lang="vi-VN" sz="2800" dirty="0">
                <a:solidFill>
                  <a:prstClr val="black"/>
                </a:solidFill>
                <a:latin typeface="Times New Roman" pitchFamily="18" charset="0"/>
                <a:cs typeface="Times New Roman" pitchFamily="18" charset="0"/>
              </a:rPr>
              <a:t>:  </a:t>
            </a:r>
          </a:p>
        </p:txBody>
      </p:sp>
      <p:sp>
        <p:nvSpPr>
          <p:cNvPr id="4" name="Rectangle 3"/>
          <p:cNvSpPr/>
          <p:nvPr/>
        </p:nvSpPr>
        <p:spPr>
          <a:xfrm>
            <a:off x="1524000" y="762000"/>
            <a:ext cx="9144000" cy="1569660"/>
          </a:xfrm>
          <a:prstGeom prst="rect">
            <a:avLst/>
          </a:prstGeom>
        </p:spPr>
        <p:txBody>
          <a:bodyPr wrap="square">
            <a:spAutoFit/>
          </a:bodyPr>
          <a:lstStyle/>
          <a:p>
            <a:r>
              <a:rPr lang="vi-VN" sz="3200" dirty="0">
                <a:solidFill>
                  <a:prstClr val="black"/>
                </a:solidFill>
                <a:latin typeface="+mj-lt"/>
                <a:cs typeface="Calibri" panose="020F0502020204030204" pitchFamily="34" charset="0"/>
              </a:rPr>
              <a:t>1. Ảnh hưởng đến tai: nếu tiếp xúc lâu ngày với tiếng                     ồn </a:t>
            </a:r>
            <a:r>
              <a:rPr lang="en-US" sz="3200" dirty="0" err="1">
                <a:solidFill>
                  <a:prstClr val="black"/>
                </a:solidFill>
                <a:latin typeface="Times New Roman" pitchFamily="18" charset="0"/>
                <a:cs typeface="Times New Roman" pitchFamily="18" charset="0"/>
              </a:rPr>
              <a:t>sẽ</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mất</a:t>
            </a:r>
            <a:r>
              <a:rPr lang="vi-VN" sz="3200" dirty="0">
                <a:solidFill>
                  <a:prstClr val="black"/>
                </a:solidFill>
                <a:latin typeface="Times New Roman" pitchFamily="18" charset="0"/>
                <a:cs typeface="Times New Roman" pitchFamily="18" charset="0"/>
              </a:rPr>
              <a:t> </a:t>
            </a:r>
            <a:r>
              <a:rPr lang="vi-VN" sz="3200" dirty="0">
                <a:solidFill>
                  <a:prstClr val="black"/>
                </a:solidFill>
                <a:latin typeface="+mj-lt"/>
                <a:cs typeface="Calibri" panose="020F0502020204030204" pitchFamily="34" charset="0"/>
              </a:rPr>
              <a:t>khả năng nghe phân biệt âm thanh, nếu nặng có thể rách màng nhĩ.</a:t>
            </a:r>
            <a:endParaRPr lang="en-US" sz="3200" dirty="0">
              <a:latin typeface="+mj-lt"/>
            </a:endParaRPr>
          </a:p>
        </p:txBody>
      </p:sp>
      <p:sp>
        <p:nvSpPr>
          <p:cNvPr id="5" name="Rectangle 4"/>
          <p:cNvSpPr/>
          <p:nvPr/>
        </p:nvSpPr>
        <p:spPr>
          <a:xfrm>
            <a:off x="1524000" y="2209801"/>
            <a:ext cx="8991600" cy="584775"/>
          </a:xfrm>
          <a:prstGeom prst="rect">
            <a:avLst/>
          </a:prstGeom>
        </p:spPr>
        <p:txBody>
          <a:bodyPr wrap="square">
            <a:spAutoFit/>
          </a:bodyPr>
          <a:lstStyle/>
          <a:p>
            <a:r>
              <a:rPr lang="vi-VN" sz="3200" dirty="0">
                <a:solidFill>
                  <a:prstClr val="black"/>
                </a:solidFill>
                <a:latin typeface="+mj-lt"/>
                <a:cs typeface="Calibri" panose="020F0502020204030204" pitchFamily="34" charset="0"/>
              </a:rPr>
              <a:t>2. Tiếng ồn quá lớn có thể làm suy giảm th</a:t>
            </a:r>
            <a:r>
              <a:rPr lang="en-US" sz="3200" dirty="0" err="1">
                <a:solidFill>
                  <a:prstClr val="black"/>
                </a:solidFill>
                <a:latin typeface="+mj-lt"/>
                <a:cs typeface="Calibri" panose="020F0502020204030204" pitchFamily="34" charset="0"/>
              </a:rPr>
              <a:t>ính</a:t>
            </a:r>
            <a:r>
              <a:rPr lang="en-US" sz="3200" dirty="0">
                <a:solidFill>
                  <a:prstClr val="black"/>
                </a:solidFill>
                <a:latin typeface="+mj-lt"/>
                <a:cs typeface="Calibri" panose="020F0502020204030204" pitchFamily="34" charset="0"/>
              </a:rPr>
              <a:t> </a:t>
            </a:r>
            <a:r>
              <a:rPr lang="vi-VN" sz="3200" dirty="0">
                <a:solidFill>
                  <a:prstClr val="black"/>
                </a:solidFill>
                <a:latin typeface="+mj-lt"/>
                <a:cs typeface="Calibri" panose="020F0502020204030204" pitchFamily="34" charset="0"/>
              </a:rPr>
              <a:t>lực.</a:t>
            </a:r>
            <a:endParaRPr lang="en-US" sz="3200" dirty="0">
              <a:latin typeface="+mj-lt"/>
            </a:endParaRPr>
          </a:p>
        </p:txBody>
      </p:sp>
      <p:sp>
        <p:nvSpPr>
          <p:cNvPr id="6" name="Rectangle 5"/>
          <p:cNvSpPr/>
          <p:nvPr/>
        </p:nvSpPr>
        <p:spPr>
          <a:xfrm>
            <a:off x="1524000" y="2667001"/>
            <a:ext cx="8991600" cy="584775"/>
          </a:xfrm>
          <a:prstGeom prst="rect">
            <a:avLst/>
          </a:prstGeom>
        </p:spPr>
        <p:txBody>
          <a:bodyPr wrap="square">
            <a:spAutoFit/>
          </a:bodyPr>
          <a:lstStyle/>
          <a:p>
            <a:r>
              <a:rPr lang="vi-VN" sz="3200" dirty="0">
                <a:solidFill>
                  <a:prstClr val="black"/>
                </a:solidFill>
                <a:latin typeface="+mj-lt"/>
                <a:cs typeface="Calibri" panose="020F0502020204030204" pitchFamily="34" charset="0"/>
              </a:rPr>
              <a:t>3. Tăng rủi ro nhồi máu cơ tim ( Từ 70dB)</a:t>
            </a:r>
            <a:endParaRPr lang="en-US" sz="3200" dirty="0">
              <a:latin typeface="+mj-lt"/>
            </a:endParaRPr>
          </a:p>
        </p:txBody>
      </p:sp>
      <p:sp>
        <p:nvSpPr>
          <p:cNvPr id="7" name="Rectangle 6"/>
          <p:cNvSpPr/>
          <p:nvPr/>
        </p:nvSpPr>
        <p:spPr>
          <a:xfrm>
            <a:off x="1524000" y="3124201"/>
            <a:ext cx="4653838" cy="584775"/>
          </a:xfrm>
          <a:prstGeom prst="rect">
            <a:avLst/>
          </a:prstGeom>
        </p:spPr>
        <p:txBody>
          <a:bodyPr wrap="none">
            <a:spAutoFit/>
          </a:bodyPr>
          <a:lstStyle/>
          <a:p>
            <a:r>
              <a:rPr lang="vi-VN" sz="3200" dirty="0">
                <a:solidFill>
                  <a:prstClr val="black"/>
                </a:solidFill>
                <a:latin typeface="+mj-lt"/>
                <a:cs typeface="Calibri" panose="020F0502020204030204" pitchFamily="34" charset="0"/>
              </a:rPr>
              <a:t>4. Rối loạn cơ quan nội tiết</a:t>
            </a:r>
            <a:endParaRPr lang="en-US" sz="3200" dirty="0">
              <a:latin typeface="+mj-lt"/>
            </a:endParaRPr>
          </a:p>
        </p:txBody>
      </p:sp>
      <p:sp>
        <p:nvSpPr>
          <p:cNvPr id="8" name="Rectangle 7"/>
          <p:cNvSpPr/>
          <p:nvPr/>
        </p:nvSpPr>
        <p:spPr>
          <a:xfrm>
            <a:off x="1524000" y="3581400"/>
            <a:ext cx="8991600" cy="1569660"/>
          </a:xfrm>
          <a:prstGeom prst="rect">
            <a:avLst/>
          </a:prstGeom>
        </p:spPr>
        <p:txBody>
          <a:bodyPr wrap="square">
            <a:spAutoFit/>
          </a:bodyPr>
          <a:lstStyle/>
          <a:p>
            <a:pPr>
              <a:spcAft>
                <a:spcPts val="3000"/>
              </a:spcAft>
              <a:defRPr/>
            </a:pPr>
            <a:r>
              <a:rPr lang="en-US" sz="3200" b="1" dirty="0">
                <a:solidFill>
                  <a:prstClr val="black"/>
                </a:solidFill>
                <a:latin typeface="+mj-lt"/>
                <a:cs typeface="Calibri" panose="020F0502020204030204" pitchFamily="34" charset="0"/>
              </a:rPr>
              <a:t>-</a:t>
            </a:r>
            <a:r>
              <a:rPr lang="vi-VN" sz="3200" b="1" dirty="0">
                <a:solidFill>
                  <a:prstClr val="black"/>
                </a:solidFill>
                <a:latin typeface="+mj-lt"/>
                <a:cs typeface="Calibri" panose="020F0502020204030204" pitchFamily="34" charset="0"/>
              </a:rPr>
              <a:t>VỀ SINH LÍ: </a:t>
            </a:r>
            <a:r>
              <a:rPr lang="en-US" sz="3200" dirty="0" err="1">
                <a:solidFill>
                  <a:prstClr val="black"/>
                </a:solidFill>
                <a:latin typeface="Times New Roman" pitchFamily="18" charset="0"/>
                <a:cs typeface="Times New Roman" pitchFamily="18" charset="0"/>
              </a:rPr>
              <a:t>Tiếng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ồn</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gây mệt mỏi toàn thân, nhức đầu choáng váng, ăn không ngon, gầy yếu. Rối loạn  giấc ngủ ( từ 35 dB</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trở</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lên</a:t>
            </a:r>
            <a:r>
              <a:rPr lang="vi-VN" sz="3200" dirty="0">
                <a:solidFill>
                  <a:prstClr val="black"/>
                </a:solidFill>
                <a:latin typeface="Times New Roman" pitchFamily="18" charset="0"/>
                <a:cs typeface="Times New Roman" pitchFamily="18" charset="0"/>
              </a:rPr>
              <a:t> ). </a:t>
            </a:r>
          </a:p>
        </p:txBody>
      </p:sp>
      <p:sp>
        <p:nvSpPr>
          <p:cNvPr id="9" name="Rectangle 8"/>
          <p:cNvSpPr/>
          <p:nvPr/>
        </p:nvSpPr>
        <p:spPr>
          <a:xfrm>
            <a:off x="1524000" y="5029201"/>
            <a:ext cx="9144000" cy="2062103"/>
          </a:xfrm>
          <a:prstGeom prst="rect">
            <a:avLst/>
          </a:prstGeom>
        </p:spPr>
        <p:txBody>
          <a:bodyPr wrap="square">
            <a:spAutoFit/>
          </a:bodyPr>
          <a:lstStyle/>
          <a:p>
            <a:pPr>
              <a:spcAft>
                <a:spcPts val="1200"/>
              </a:spcAft>
              <a:defRPr/>
            </a:pPr>
            <a:r>
              <a:rPr lang="en-US" sz="3200" b="1" dirty="0">
                <a:solidFill>
                  <a:prstClr val="black"/>
                </a:solidFill>
                <a:latin typeface="+mj-lt"/>
                <a:cs typeface="Calibri" panose="020F0502020204030204" pitchFamily="34" charset="0"/>
              </a:rPr>
              <a:t>-</a:t>
            </a:r>
            <a:r>
              <a:rPr lang="vi-VN" sz="3200" b="1" dirty="0">
                <a:solidFill>
                  <a:prstClr val="black"/>
                </a:solidFill>
                <a:latin typeface="+mj-lt"/>
                <a:cs typeface="Calibri" panose="020F0502020204030204" pitchFamily="34" charset="0"/>
              </a:rPr>
              <a:t>VỀ TÂM LÍ: </a:t>
            </a:r>
            <a:r>
              <a:rPr lang="en-US" sz="3200" dirty="0" err="1">
                <a:solidFill>
                  <a:prstClr val="black"/>
                </a:solidFill>
                <a:latin typeface="Times New Roman" pitchFamily="18" charset="0"/>
                <a:cs typeface="Times New Roman" pitchFamily="18" charset="0"/>
              </a:rPr>
              <a:t>Tiếng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ồn</a:t>
            </a:r>
            <a:r>
              <a:rPr lang="vi-VN" sz="3200" dirty="0">
                <a:solidFill>
                  <a:prstClr val="black"/>
                </a:solidFill>
                <a:latin typeface="Times New Roman" pitchFamily="18" charset="0"/>
                <a:cs typeface="Times New Roman" pitchFamily="18" charset="0"/>
              </a:rPr>
              <a:t> gây khó chịu, lo lắng bực bội, dễ cáu gắt, sợ hãi, ám ảnh mất tập trung, dễ nhầm lẫn</a:t>
            </a:r>
            <a:r>
              <a:rPr lang="en-US" sz="3200" dirty="0">
                <a:solidFill>
                  <a:prstClr val="black"/>
                </a:solidFill>
                <a:latin typeface="Times New Roman" pitchFamily="18" charset="0"/>
                <a:cs typeface="Times New Roman" pitchFamily="18" charset="0"/>
              </a:rPr>
              <a:t>,</a:t>
            </a:r>
            <a:r>
              <a:rPr lang="vi-VN" sz="3200" dirty="0">
                <a:solidFill>
                  <a:prstClr val="black"/>
                </a:solidFill>
                <a:latin typeface="Times New Roman" pitchFamily="18" charset="0"/>
                <a:cs typeface="Times New Roman" pitchFamily="18" charset="0"/>
              </a:rPr>
              <a:t> thiếu chính xác</a:t>
            </a:r>
            <a:r>
              <a:rPr lang="en-US" sz="3200" dirty="0">
                <a:solidFill>
                  <a:prstClr val="black"/>
                </a:solidFill>
                <a:latin typeface="Times New Roman" pitchFamily="18" charset="0"/>
                <a:cs typeface="Times New Roman" pitchFamily="18" charset="0"/>
              </a:rPr>
              <a:t>,</a:t>
            </a:r>
            <a:r>
              <a:rPr lang="vi-VN" sz="3200" dirty="0">
                <a:solidFill>
                  <a:prstClr val="black"/>
                </a:solidFill>
                <a:latin typeface="Times New Roman" pitchFamily="18" charset="0"/>
                <a:cs typeface="Times New Roman" pitchFamily="18" charset="0"/>
              </a:rPr>
              <a:t> ảnh hưởng đến học tập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việc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hoạt</a:t>
            </a:r>
            <a:r>
              <a:rPr lang="vi-VN" sz="3200" dirty="0">
                <a:solidFill>
                  <a:prstClr val="black"/>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heel(4)">
                                      <p:cBhvr>
                                        <p:cTn id="24" dur="20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down)">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strips(down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barn(inHorizontal)">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609600"/>
            <a:ext cx="9144000" cy="5019836"/>
          </a:xfrm>
          <a:prstGeom prst="rect">
            <a:avLst/>
          </a:prstGeom>
        </p:spPr>
        <p:txBody>
          <a:bodyPr wrap="square">
            <a:spAutoFit/>
          </a:bodyPr>
          <a:lstStyle/>
          <a:p>
            <a:pPr marL="457200" indent="-457200">
              <a:buFontTx/>
              <a:buChar char="-"/>
            </a:pPr>
            <a:r>
              <a:rPr lang="en-US" sz="3200" dirty="0" err="1">
                <a:solidFill>
                  <a:srgbClr val="0000CC"/>
                </a:solidFill>
                <a:latin typeface="Times New Roman" panose="02020603050405020304" pitchFamily="18" charset="0"/>
                <a:cs typeface="Times New Roman" panose="02020603050405020304" pitchFamily="18" charset="0"/>
              </a:rPr>
              <a:t>Âm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phản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xạ</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là</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âm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dội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lại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gặp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mặt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chắn</a:t>
            </a:r>
            <a:endParaRPr lang="en-US" sz="3200" dirty="0">
              <a:solidFill>
                <a:srgbClr val="0000CC"/>
              </a:solidFill>
              <a:latin typeface="Times New Roman" panose="02020603050405020304" pitchFamily="18" charset="0"/>
              <a:cs typeface="Times New Roman" panose="02020603050405020304" pitchFamily="18" charset="0"/>
            </a:endParaRPr>
          </a:p>
          <a:p>
            <a:r>
              <a:rPr lang="en-US" sz="3200" dirty="0">
                <a:solidFill>
                  <a:srgbClr val="FF0000"/>
                </a:solidFill>
                <a:latin typeface="Times New Roman" panose="02020603050405020304" pitchFamily="18" charset="0"/>
                <a:cs typeface="Times New Roman" panose="02020603050405020304" pitchFamily="18" charset="0"/>
              </a:rPr>
              <a: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phản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xạ</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tới</a:t>
            </a:r>
            <a:r>
              <a:rPr lang="en-US" sz="3200" i="1" dirty="0">
                <a:solidFill>
                  <a:srgbClr val="FF0000"/>
                </a:solidFill>
                <a:latin typeface="Times New Roman" panose="02020603050405020304" pitchFamily="18" charset="0"/>
                <a:cs typeface="Times New Roman" panose="02020603050405020304" pitchFamily="18" charset="0"/>
              </a:rPr>
              <a:t> tai ta </a:t>
            </a:r>
            <a:r>
              <a:rPr lang="en-US" sz="3200" i="1" dirty="0" err="1">
                <a:solidFill>
                  <a:srgbClr val="FF0000"/>
                </a:solidFill>
                <a:latin typeface="Times New Roman" panose="02020603050405020304" pitchFamily="18" charset="0"/>
                <a:cs typeface="Times New Roman" panose="02020603050405020304" pitchFamily="18" charset="0"/>
              </a:rPr>
              <a:t>chậm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hơn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truyền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trực</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tiếp</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tai ta </a:t>
            </a:r>
            <a:r>
              <a:rPr lang="en-US" sz="3200" i="1" dirty="0" err="1">
                <a:solidFill>
                  <a:srgbClr val="FF0000"/>
                </a:solidFill>
                <a:latin typeface="Times New Roman" panose="02020603050405020304" pitchFamily="18" charset="0"/>
                <a:cs typeface="Times New Roman" panose="02020603050405020304" pitchFamily="18" charset="0"/>
              </a:rPr>
              <a:t>một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khoảng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thời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gian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lớn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hơn</a:t>
            </a:r>
            <a:r>
              <a:rPr lang="en-US" sz="3200" i="1" dirty="0">
                <a:solidFill>
                  <a:srgbClr val="FF0000"/>
                </a:solidFill>
                <a:latin typeface="Times New Roman" panose="02020603050405020304" pitchFamily="18" charset="0"/>
                <a:cs typeface="Times New Roman" panose="02020603050405020304" pitchFamily="18" charset="0"/>
              </a:rPr>
              <a:t> 1/15 </a:t>
            </a:r>
            <a:r>
              <a:rPr lang="en-US" sz="3200" i="1" dirty="0" err="1">
                <a:solidFill>
                  <a:srgbClr val="FF0000"/>
                </a:solidFill>
                <a:latin typeface="Times New Roman" panose="02020603050405020304" pitchFamily="18" charset="0"/>
                <a:cs typeface="Times New Roman" panose="02020603050405020304" pitchFamily="18" charset="0"/>
              </a:rPr>
              <a:t>giây</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Các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biện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pháp</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để</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giảm</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tiếng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ồn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ảnh</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hưởng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tới</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sức</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khỏe</a:t>
            </a:r>
            <a:r>
              <a:rPr lang="en-US" sz="3200" dirty="0">
                <a:solidFill>
                  <a:srgbClr val="0000CC"/>
                </a:solidFill>
                <a:latin typeface="Times New Roman" panose="02020603050405020304" pitchFamily="18" charset="0"/>
                <a:cs typeface="Times New Roman" panose="02020603050405020304" pitchFamily="18" charset="0"/>
              </a:rPr>
              <a:t>:</a:t>
            </a:r>
          </a:p>
          <a:p>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Hạn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chế</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nguồn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gây</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ra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tiếng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ồn</a:t>
            </a:r>
            <a:endParaRPr lang="en-US" sz="3200" dirty="0">
              <a:solidFill>
                <a:srgbClr val="0000CC"/>
              </a:solidFill>
              <a:latin typeface="Times New Roman" panose="02020603050405020304" pitchFamily="18" charset="0"/>
              <a:cs typeface="Times New Roman" panose="02020603050405020304" pitchFamily="18" charset="0"/>
            </a:endParaRPr>
          </a:p>
          <a:p>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Phân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tán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tiếng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ồn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trên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đường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truyền</a:t>
            </a:r>
            <a:r>
              <a:rPr lang="en-US" sz="3200" dirty="0">
                <a:solidFill>
                  <a:srgbClr val="0000CC"/>
                </a:solidFill>
                <a:latin typeface="Times New Roman" panose="02020603050405020304" pitchFamily="18" charset="0"/>
                <a:cs typeface="Times New Roman" panose="02020603050405020304" pitchFamily="18" charset="0"/>
              </a:rPr>
              <a:t>.</a:t>
            </a:r>
          </a:p>
          <a:p>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Ngăn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cản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bớt</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sự</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lan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truyền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của</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tiếng</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ồn</a:t>
            </a:r>
            <a:r>
              <a:rPr lang="en-US" sz="3200" dirty="0">
                <a:solidFill>
                  <a:srgbClr val="0000CC"/>
                </a:solidFill>
                <a:latin typeface="Times New Roman" panose="02020603050405020304" pitchFamily="18" charset="0"/>
                <a:cs typeface="Times New Roman" panose="02020603050405020304" pitchFamily="18" charset="0"/>
              </a:rPr>
              <a:t> </a:t>
            </a:r>
            <a:r>
              <a:rPr lang="en-US" sz="3200" dirty="0" err="1">
                <a:solidFill>
                  <a:srgbClr val="0000CC"/>
                </a:solidFill>
                <a:latin typeface="Times New Roman" panose="02020603050405020304" pitchFamily="18" charset="0"/>
                <a:cs typeface="Times New Roman" panose="02020603050405020304" pitchFamily="18" charset="0"/>
              </a:rPr>
              <a:t>đến</a:t>
            </a:r>
            <a:r>
              <a:rPr lang="en-US" sz="3200" dirty="0">
                <a:solidFill>
                  <a:srgbClr val="0000CC"/>
                </a:solidFill>
                <a:latin typeface="Times New Roman" panose="02020603050405020304" pitchFamily="18" charset="0"/>
                <a:cs typeface="Times New Roman" panose="02020603050405020304" pitchFamily="18" charset="0"/>
              </a:rPr>
              <a:t> tai.</a:t>
            </a:r>
          </a:p>
          <a:p>
            <a:pPr algn="just">
              <a:lnSpc>
                <a:spcPct val="115000"/>
              </a:lnSpc>
            </a:pP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3082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dirty="0">
                <a:solidFill>
                  <a:srgbClr val="FF0000"/>
                </a:solidFill>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28329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barn(inVertical)">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8453" y="4011"/>
            <a:ext cx="6705600"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5" name="TextBox 4"/>
          <p:cNvSpPr txBox="1"/>
          <p:nvPr/>
        </p:nvSpPr>
        <p:spPr>
          <a:xfrm>
            <a:off x="1780310" y="703876"/>
            <a:ext cx="8887691" cy="3785652"/>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I. </a:t>
            </a:r>
            <a:r>
              <a:rPr lang="en-US" sz="4000" dirty="0" err="1">
                <a:solidFill>
                  <a:srgbClr val="FF0000"/>
                </a:solidFill>
                <a:latin typeface="Times New Roman" panose="02020603050405020304" pitchFamily="18" charset="0"/>
                <a:cs typeface="Times New Roman" panose="02020603050405020304" pitchFamily="18" charset="0"/>
              </a:rPr>
              <a:t>Trả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lời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câu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hỏi</a:t>
            </a:r>
            <a:endParaRPr lang="en-US" sz="4000" dirty="0">
              <a:solidFill>
                <a:srgbClr val="FF0000"/>
              </a:solidFill>
              <a:latin typeface="Times New Roman" panose="02020603050405020304" pitchFamily="18" charset="0"/>
              <a:cs typeface="Times New Roman" panose="02020603050405020304" pitchFamily="18" charset="0"/>
            </a:endParaRPr>
          </a:p>
          <a:p>
            <a:pPr marL="742950" indent="-742950">
              <a:buAutoNum type="arabicPeriod"/>
            </a:pPr>
            <a:r>
              <a:rPr lang="en-US" sz="4000" dirty="0" err="1">
                <a:solidFill>
                  <a:srgbClr val="0000CC"/>
                </a:solidFill>
                <a:latin typeface="Times New Roman" panose="02020603050405020304" pitchFamily="18" charset="0"/>
                <a:cs typeface="Times New Roman" panose="02020603050405020304" pitchFamily="18" charset="0"/>
              </a:rPr>
              <a:t>Thế</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nào</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âm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phản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xạ</a:t>
            </a:r>
            <a:r>
              <a:rPr lang="en-US" sz="4000" dirty="0">
                <a:solidFill>
                  <a:srgbClr val="0000CC"/>
                </a:solidFill>
                <a:latin typeface="Times New Roman" panose="02020603050405020304" pitchFamily="18" charset="0"/>
                <a:cs typeface="Times New Roman" panose="02020603050405020304" pitchFamily="18" charset="0"/>
              </a:rPr>
              <a:t>?</a:t>
            </a:r>
          </a:p>
          <a:p>
            <a:pPr marL="742950" indent="-742950">
              <a:buAutoNum type="arabicPeriod"/>
            </a:pPr>
            <a:r>
              <a:rPr lang="en-US" sz="4000" dirty="0" err="1">
                <a:solidFill>
                  <a:srgbClr val="0000CC"/>
                </a:solidFill>
                <a:latin typeface="Times New Roman" panose="02020603050405020304" pitchFamily="18" charset="0"/>
                <a:cs typeface="Times New Roman" panose="02020603050405020304" pitchFamily="18" charset="0"/>
              </a:rPr>
              <a:t>Tiếng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vang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gì</a:t>
            </a:r>
            <a:r>
              <a:rPr lang="en-US" sz="4000" dirty="0">
                <a:solidFill>
                  <a:srgbClr val="0000CC"/>
                </a:solidFill>
                <a:latin typeface="Times New Roman" panose="02020603050405020304" pitchFamily="18" charset="0"/>
                <a:cs typeface="Times New Roman" panose="02020603050405020304" pitchFamily="18" charset="0"/>
              </a:rPr>
              <a:t>?</a:t>
            </a:r>
          </a:p>
          <a:p>
            <a:r>
              <a:rPr lang="en-US" sz="4000" dirty="0">
                <a:solidFill>
                  <a:srgbClr val="0000CC"/>
                </a:solidFill>
                <a:latin typeface="Times New Roman" panose="02020603050405020304" pitchFamily="18" charset="0"/>
                <a:cs typeface="Times New Roman" panose="02020603050405020304" pitchFamily="18" charset="0"/>
              </a:rPr>
              <a:t>3. </a:t>
            </a:r>
            <a:r>
              <a:rPr lang="en-US" sz="4000" dirty="0" err="1">
                <a:solidFill>
                  <a:srgbClr val="0000CC"/>
                </a:solidFill>
                <a:latin typeface="Times New Roman" panose="02020603050405020304" pitchFamily="18" charset="0"/>
                <a:cs typeface="Times New Roman" panose="02020603050405020304" pitchFamily="18" charset="0"/>
              </a:rPr>
              <a:t>Thế</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nào</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là</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vật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phản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xạ</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âm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tốt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vật</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phản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xạ</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âm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kém</a:t>
            </a:r>
            <a:endParaRPr lang="en-US" sz="4000" dirty="0">
              <a:solidFill>
                <a:srgbClr val="0000CC"/>
              </a:solidFill>
              <a:latin typeface="Times New Roman" panose="02020603050405020304" pitchFamily="18" charset="0"/>
              <a:cs typeface="Times New Roman" panose="02020603050405020304" pitchFamily="18" charset="0"/>
            </a:endParaRPr>
          </a:p>
          <a:p>
            <a:r>
              <a:rPr lang="en-US" sz="4000" dirty="0">
                <a:solidFill>
                  <a:srgbClr val="0000CC"/>
                </a:solidFill>
                <a:latin typeface="Times New Roman" panose="02020603050405020304" pitchFamily="18" charset="0"/>
                <a:cs typeface="Times New Roman" panose="02020603050405020304" pitchFamily="18" charset="0"/>
              </a:rPr>
              <a:t>4. </a:t>
            </a:r>
            <a:r>
              <a:rPr lang="en-US" sz="4000" dirty="0" err="1">
                <a:solidFill>
                  <a:srgbClr val="0000CC"/>
                </a:solidFill>
                <a:latin typeface="Times New Roman" panose="02020603050405020304" pitchFamily="18" charset="0"/>
                <a:cs typeface="Times New Roman" panose="02020603050405020304" pitchFamily="18" charset="0"/>
              </a:rPr>
              <a:t>Biện</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pháp</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chống</a:t>
            </a:r>
            <a:r>
              <a:rPr lang="en-US" sz="4000" dirty="0">
                <a:solidFill>
                  <a:srgbClr val="0000CC"/>
                </a:solidFill>
                <a:latin typeface="Times New Roman" panose="02020603050405020304" pitchFamily="18" charset="0"/>
                <a:cs typeface="Times New Roman" panose="02020603050405020304" pitchFamily="18" charset="0"/>
              </a:rPr>
              <a:t> ô </a:t>
            </a:r>
            <a:r>
              <a:rPr lang="en-US" sz="4000" dirty="0" err="1">
                <a:solidFill>
                  <a:srgbClr val="0000CC"/>
                </a:solidFill>
                <a:latin typeface="Times New Roman" panose="02020603050405020304" pitchFamily="18" charset="0"/>
                <a:cs typeface="Times New Roman" panose="02020603050405020304" pitchFamily="18" charset="0"/>
              </a:rPr>
              <a:t>nhiễm</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tiếng</a:t>
            </a:r>
            <a:r>
              <a:rPr lang="en-US" sz="4000" dirty="0">
                <a:solidFill>
                  <a:srgbClr val="0000CC"/>
                </a:solidFill>
                <a:latin typeface="Times New Roman" panose="02020603050405020304" pitchFamily="18" charset="0"/>
                <a:cs typeface="Times New Roman" panose="02020603050405020304" pitchFamily="18" charset="0"/>
              </a:rPr>
              <a:t> </a:t>
            </a:r>
            <a:r>
              <a:rPr lang="en-US" sz="4000" dirty="0" err="1">
                <a:solidFill>
                  <a:srgbClr val="0000CC"/>
                </a:solidFill>
                <a:latin typeface="Times New Roman" panose="02020603050405020304" pitchFamily="18" charset="0"/>
                <a:cs typeface="Times New Roman" panose="02020603050405020304" pitchFamily="18" charset="0"/>
              </a:rPr>
              <a:t>ồn</a:t>
            </a:r>
            <a:r>
              <a:rPr lang="en-US" sz="4000" dirty="0">
                <a:solidFill>
                  <a:srgbClr val="0000CC"/>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676401" y="4589228"/>
            <a:ext cx="8811491" cy="2308324"/>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2.Bài </a:t>
            </a:r>
            <a:r>
              <a:rPr lang="en-US" sz="3600" b="1" dirty="0" err="1">
                <a:solidFill>
                  <a:srgbClr val="FF0000"/>
                </a:solidFill>
                <a:latin typeface="Times New Roman" panose="02020603050405020304" pitchFamily="18" charset="0"/>
                <a:cs typeface="Times New Roman" panose="02020603050405020304" pitchFamily="18" charset="0"/>
              </a:rPr>
              <a:t>tập</a:t>
            </a:r>
            <a:endParaRPr lang="en-US" sz="3600" b="1" dirty="0">
              <a:solidFill>
                <a:srgbClr val="FF0000"/>
              </a:solidFill>
              <a:latin typeface="Times New Roman" panose="02020603050405020304" pitchFamily="18" charset="0"/>
              <a:cs typeface="Times New Roman" panose="02020603050405020304" pitchFamily="18" charset="0"/>
            </a:endParaRPr>
          </a:p>
          <a:p>
            <a:r>
              <a:rPr lang="en-US" sz="3600" b="1" dirty="0">
                <a:solidFill>
                  <a:srgbClr val="0000CC"/>
                </a:solidFill>
                <a:latin typeface="Times New Roman" panose="02020603050405020304" pitchFamily="18" charset="0"/>
                <a:cs typeface="Times New Roman" panose="02020603050405020304" pitchFamily="18" charset="0"/>
              </a:rPr>
              <a:t>?  SGK 70</a:t>
            </a:r>
          </a:p>
          <a:p>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Đề</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xuât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phương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án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nhà</a:t>
            </a:r>
            <a:r>
              <a:rPr lang="en-US" sz="3600" b="1" dirty="0">
                <a:solidFill>
                  <a:srgbClr val="0000CC"/>
                </a:solidFill>
                <a:latin typeface="Times New Roman" panose="02020603050405020304" pitchFamily="18" charset="0"/>
                <a:cs typeface="Times New Roman" panose="02020603050405020304" pitchFamily="18" charset="0"/>
              </a:rPr>
              <a:t> ở, </a:t>
            </a:r>
            <a:r>
              <a:rPr lang="en-US" sz="3600" b="1" dirty="0" err="1">
                <a:solidFill>
                  <a:srgbClr val="0000CC"/>
                </a:solidFill>
                <a:latin typeface="Times New Roman" panose="02020603050405020304" pitchFamily="18" charset="0"/>
                <a:cs typeface="Times New Roman" panose="02020603050405020304" pitchFamily="18" charset="0"/>
              </a:rPr>
              <a:t>khu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dân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cư</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hoặc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lớp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của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em</a:t>
            </a:r>
            <a:r>
              <a:rPr lang="en-US" sz="3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3610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ED5A51E-49AB-CEE3-2FD4-A5F470C991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265"/>
          <a:stretch/>
        </p:blipFill>
        <p:spPr bwMode="auto">
          <a:xfrm>
            <a:off x="152400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168525" y="4495800"/>
            <a:ext cx="7848600" cy="1938992"/>
          </a:xfrm>
          <a:prstGeom prst="rect">
            <a:avLst/>
          </a:prstGeom>
          <a:solidFill>
            <a:srgbClr val="006600"/>
          </a:solidFill>
        </p:spPr>
        <p:txBody>
          <a:bodyPr wrap="square">
            <a:spAutoFit/>
          </a:bodyPr>
          <a:lstStyle/>
          <a:p>
            <a:pPr algn="ctr"/>
            <a:r>
              <a:rPr lang="en-US" sz="4000" b="1" dirty="0">
                <a:solidFill>
                  <a:schemeClr val="bg1"/>
                </a:solidFill>
                <a:latin typeface="Times New Roman" pitchFamily="18" charset="0"/>
              </a:rPr>
              <a:t>TIẾT 57. </a:t>
            </a:r>
            <a:r>
              <a:rPr lang="vi-VN" sz="4000" b="1" dirty="0">
                <a:solidFill>
                  <a:schemeClr val="bg1"/>
                </a:solidFill>
                <a:latin typeface="Times New Roman" pitchFamily="18" charset="0"/>
              </a:rPr>
              <a:t>BÀI 14:</a:t>
            </a:r>
            <a:endParaRPr lang="en-US" sz="4000" b="1" dirty="0">
              <a:solidFill>
                <a:schemeClr val="bg1"/>
              </a:solidFill>
              <a:latin typeface="Times New Roman" pitchFamily="18" charset="0"/>
            </a:endParaRPr>
          </a:p>
          <a:p>
            <a:pPr algn="ctr"/>
            <a:r>
              <a:rPr lang="vi-VN" sz="4000" b="1" dirty="0">
                <a:solidFill>
                  <a:srgbClr val="FFFF00"/>
                </a:solidFill>
                <a:latin typeface="Times New Roman" pitchFamily="18" charset="0"/>
              </a:rPr>
              <a:t>PHẢN XẠ ÂM CHỐNG Ô NHIỄM TIẾNG ỒN</a:t>
            </a:r>
            <a:endParaRPr lang="en-US" sz="4000" dirty="0">
              <a:solidFill>
                <a:srgbClr val="FFFF00"/>
              </a:solidFill>
            </a:endParaRPr>
          </a:p>
        </p:txBody>
      </p:sp>
    </p:spTree>
    <p:extLst>
      <p:ext uri="{BB962C8B-B14F-4D97-AF65-F5344CB8AC3E}">
        <p14:creationId xmlns:p14="http://schemas.microsoft.com/office/powerpoint/2010/main" val="30628390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609600"/>
            <a:ext cx="8001000" cy="923330"/>
          </a:xfrm>
          <a:prstGeom prst="rect">
            <a:avLst/>
          </a:prstGeom>
          <a:noFill/>
        </p:spPr>
        <p:txBody>
          <a:bodyPr wrap="squar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IV. </a:t>
            </a:r>
            <a:r>
              <a:rPr lang="en-US" sz="5400" dirty="0" err="1">
                <a:solidFill>
                  <a:srgbClr val="FF0000"/>
                </a:solidFill>
                <a:latin typeface="Times New Roman" panose="02020603050405020304" pitchFamily="18" charset="0"/>
                <a:cs typeface="Times New Roman" panose="02020603050405020304" pitchFamily="18" charset="0"/>
              </a:rPr>
              <a:t>Luyện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tập</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vận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dụng</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04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2152499" y="299844"/>
            <a:ext cx="7135609" cy="496290"/>
          </a:xfrm>
          <a:prstGeom prst="rect">
            <a:avLst/>
          </a:prstGeom>
          <a:noFill/>
        </p:spPr>
        <p:txBody>
          <a:bodyPr wrap="square">
            <a:spAutoFit/>
          </a:bodyPr>
          <a:lstStyle/>
          <a:p>
            <a:r>
              <a:rPr lang="en-US" sz="2625" dirty="0">
                <a:latin typeface="Calibri" panose="020F0502020204030204" pitchFamily="34" charset="0"/>
                <a:cs typeface="Calibri" panose="020F0502020204030204" pitchFamily="34" charset="0"/>
              </a:rPr>
              <a:t>Quan </a:t>
            </a:r>
            <a:r>
              <a:rPr lang="en-US" sz="2625" dirty="0" err="1">
                <a:latin typeface="Calibri" panose="020F0502020204030204" pitchFamily="34" charset="0"/>
                <a:cs typeface="Calibri" panose="020F0502020204030204" pitchFamily="34" charset="0"/>
              </a:rPr>
              <a:t>sát</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hiện</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tượng</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và</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rút</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ra</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nhận</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xét</a:t>
            </a:r>
            <a:endParaRPr lang="en-US" sz="2625"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B5D3ACD-6F74-2C41-A1D3-7163D2DD3C5A}"/>
              </a:ext>
            </a:extLst>
          </p:cNvPr>
          <p:cNvSpPr txBox="1"/>
          <p:nvPr/>
        </p:nvSpPr>
        <p:spPr>
          <a:xfrm>
            <a:off x="457343" y="4917419"/>
            <a:ext cx="10902569" cy="900246"/>
          </a:xfrm>
          <a:prstGeom prst="rect">
            <a:avLst/>
          </a:prstGeom>
          <a:noFill/>
        </p:spPr>
        <p:txBody>
          <a:bodyPr wrap="square">
            <a:spAutoFit/>
          </a:bodyPr>
          <a:lstStyle/>
          <a:p>
            <a:r>
              <a:rPr lang="en-US" sz="2625" dirty="0" err="1">
                <a:latin typeface="Calibri" panose="020F0502020204030204" pitchFamily="34" charset="0"/>
                <a:cs typeface="Calibri" panose="020F0502020204030204" pitchFamily="34" charset="0"/>
              </a:rPr>
              <a:t>Âm</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phát</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ra</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đã</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được</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vách</a:t>
            </a:r>
            <a:r>
              <a:rPr lang="en-US" sz="2625" dirty="0">
                <a:latin typeface="Calibri" panose="020F0502020204030204" pitchFamily="34" charset="0"/>
                <a:cs typeface="Calibri" panose="020F0502020204030204" pitchFamily="34" charset="0"/>
              </a:rPr>
              <a:t> hang </a:t>
            </a:r>
            <a:r>
              <a:rPr lang="en-US" sz="2625" dirty="0" err="1">
                <a:latin typeface="Calibri" panose="020F0502020204030204" pitchFamily="34" charset="0"/>
                <a:cs typeface="Calibri" panose="020F0502020204030204" pitchFamily="34" charset="0"/>
              </a:rPr>
              <a:t>động</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phản</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xạ</a:t>
            </a:r>
            <a:r>
              <a:rPr lang="en-US" sz="2625" dirty="0">
                <a:latin typeface="Calibri" panose="020F0502020204030204" pitchFamily="34" charset="0"/>
                <a:cs typeface="Calibri" panose="020F0502020204030204" pitchFamily="34" charset="0"/>
              </a:rPr>
              <a:t> </a:t>
            </a:r>
            <a:r>
              <a:rPr lang="en-US" sz="2625" dirty="0" err="1">
                <a:latin typeface="Calibri" panose="020F0502020204030204" pitchFamily="34" charset="0"/>
                <a:cs typeface="Calibri" panose="020F0502020204030204" pitchFamily="34" charset="0"/>
              </a:rPr>
              <a:t>lại</a:t>
            </a:r>
            <a:r>
              <a:rPr lang="en-US" sz="2625" dirty="0">
                <a:latin typeface="Calibri" panose="020F0502020204030204" pitchFamily="34" charset="0"/>
                <a:cs typeface="Calibri" panose="020F0502020204030204" pitchFamily="34" charset="0"/>
              </a:rPr>
              <a:t> tai ta. </a:t>
            </a:r>
          </a:p>
          <a:p>
            <a:r>
              <a:rPr lang="en-US" sz="2625" dirty="0">
                <a:latin typeface="Calibri" panose="020F0502020204030204" pitchFamily="34" charset="0"/>
                <a:cs typeface="Calibri" panose="020F0502020204030204" pitchFamily="34" charset="0"/>
              </a:rPr>
              <a:t>ĐÂY ĐƯỢC GỌI LÀ </a:t>
            </a:r>
            <a:r>
              <a:rPr lang="vi-VN" sz="2625" b="1" dirty="0">
                <a:solidFill>
                  <a:srgbClr val="FF0000"/>
                </a:solidFill>
                <a:latin typeface="Calibri" panose="020F0502020204030204" pitchFamily="34" charset="0"/>
                <a:cs typeface="Calibri" panose="020F0502020204030204" pitchFamily="34" charset="0"/>
              </a:rPr>
              <a:t>HIỆN TƯỢNG PHẢN XẠ ÂM.</a:t>
            </a:r>
            <a:endParaRPr lang="en-US" sz="2625" b="1" dirty="0">
              <a:solidFill>
                <a:srgbClr val="FF0000"/>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DD009562-495E-FA80-72A9-6DD90EF48433}"/>
              </a:ext>
            </a:extLst>
          </p:cNvPr>
          <p:cNvGrpSpPr/>
          <p:nvPr/>
        </p:nvGrpSpPr>
        <p:grpSpPr>
          <a:xfrm>
            <a:off x="471198" y="884469"/>
            <a:ext cx="808139" cy="695551"/>
            <a:chOff x="9729788" y="4324350"/>
            <a:chExt cx="806450" cy="758825"/>
          </a:xfrm>
          <a:solidFill>
            <a:srgbClr val="00B050"/>
          </a:solidFill>
        </p:grpSpPr>
        <p:sp>
          <p:nvSpPr>
            <p:cNvPr id="17" name="Freeform 210">
              <a:extLst>
                <a:ext uri="{FF2B5EF4-FFF2-40B4-BE49-F238E27FC236}">
                  <a16:creationId xmlns:a16="http://schemas.microsoft.com/office/drawing/2014/main" id="{1D489F66-2B93-41EE-17DD-EC23C0808D87}"/>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18" name="Freeform 211">
              <a:extLst>
                <a:ext uri="{FF2B5EF4-FFF2-40B4-BE49-F238E27FC236}">
                  <a16:creationId xmlns:a16="http://schemas.microsoft.com/office/drawing/2014/main" id="{C4442CE9-5A56-0F1E-8C65-268E13A2A22F}"/>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19" name="Freeform 212">
              <a:extLst>
                <a:ext uri="{FF2B5EF4-FFF2-40B4-BE49-F238E27FC236}">
                  <a16:creationId xmlns:a16="http://schemas.microsoft.com/office/drawing/2014/main" id="{2E543C0C-B848-063F-C0D6-1803319DCE8B}"/>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0" name="Freeform 213">
              <a:extLst>
                <a:ext uri="{FF2B5EF4-FFF2-40B4-BE49-F238E27FC236}">
                  <a16:creationId xmlns:a16="http://schemas.microsoft.com/office/drawing/2014/main" id="{6B5D9A68-DF44-4F53-A8AF-53DB14B8673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1" name="Freeform 214">
              <a:extLst>
                <a:ext uri="{FF2B5EF4-FFF2-40B4-BE49-F238E27FC236}">
                  <a16:creationId xmlns:a16="http://schemas.microsoft.com/office/drawing/2014/main" id="{4348CFE2-7839-5940-6B88-C38F53E23A6C}"/>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2" name="Freeform 215">
              <a:extLst>
                <a:ext uri="{FF2B5EF4-FFF2-40B4-BE49-F238E27FC236}">
                  <a16:creationId xmlns:a16="http://schemas.microsoft.com/office/drawing/2014/main" id="{8A786BC7-EEC4-A207-F279-65A710581A49}"/>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dirty="0">
                <a:solidFill>
                  <a:srgbClr val="FF0000"/>
                </a:solidFill>
              </a:endParaRPr>
            </a:p>
          </p:txBody>
        </p:sp>
        <p:sp>
          <p:nvSpPr>
            <p:cNvPr id="23" name="Freeform 216">
              <a:extLst>
                <a:ext uri="{FF2B5EF4-FFF2-40B4-BE49-F238E27FC236}">
                  <a16:creationId xmlns:a16="http://schemas.microsoft.com/office/drawing/2014/main" id="{5A11B623-AEF7-244E-F2F2-3D9A19DB9A0D}"/>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4" name="Freeform 217">
              <a:extLst>
                <a:ext uri="{FF2B5EF4-FFF2-40B4-BE49-F238E27FC236}">
                  <a16:creationId xmlns:a16="http://schemas.microsoft.com/office/drawing/2014/main" id="{049CABCB-2ECF-606C-FCDA-DC96974DBABF}"/>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5" name="Freeform 218">
              <a:extLst>
                <a:ext uri="{FF2B5EF4-FFF2-40B4-BE49-F238E27FC236}">
                  <a16:creationId xmlns:a16="http://schemas.microsoft.com/office/drawing/2014/main" id="{C555502C-DB1C-91E6-F35E-F15E983E28A2}"/>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6" name="Freeform 219">
              <a:extLst>
                <a:ext uri="{FF2B5EF4-FFF2-40B4-BE49-F238E27FC236}">
                  <a16:creationId xmlns:a16="http://schemas.microsoft.com/office/drawing/2014/main" id="{F8342710-0D11-C241-80FC-6B67E32A619D}"/>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7" name="Freeform 220">
              <a:extLst>
                <a:ext uri="{FF2B5EF4-FFF2-40B4-BE49-F238E27FC236}">
                  <a16:creationId xmlns:a16="http://schemas.microsoft.com/office/drawing/2014/main" id="{2F9762CB-D12F-511F-39C4-4C475FD441B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sp>
          <p:nvSpPr>
            <p:cNvPr id="28" name="Freeform 221">
              <a:extLst>
                <a:ext uri="{FF2B5EF4-FFF2-40B4-BE49-F238E27FC236}">
                  <a16:creationId xmlns:a16="http://schemas.microsoft.com/office/drawing/2014/main" id="{F7122AAD-A4B8-8B25-4F6A-A5D3BB20A1ED}"/>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srgbClr val="FF0000"/>
                </a:solidFill>
              </a:endParaRPr>
            </a:p>
          </p:txBody>
        </p:sp>
      </p:grpSp>
      <p:pic>
        <p:nvPicPr>
          <p:cNvPr id="3074" name="Picture 2" descr="Monat Kann nicht geschlossen echo sound Exzenter Monet Logisch">
            <a:extLst>
              <a:ext uri="{FF2B5EF4-FFF2-40B4-BE49-F238E27FC236}">
                <a16:creationId xmlns:a16="http://schemas.microsoft.com/office/drawing/2014/main" id="{5441A488-676F-815E-91D6-B743D66F8B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268" y="2014456"/>
            <a:ext cx="4130448" cy="2607260"/>
          </a:xfrm>
          <a:prstGeom prst="rect">
            <a:avLst/>
          </a:prstGeom>
          <a:noFill/>
          <a:extLst>
            <a:ext uri="{909E8E84-426E-40DD-AFC4-6F175D3DCCD1}">
              <a14:hiddenFill xmlns:a14="http://schemas.microsoft.com/office/drawing/2010/main">
                <a:solidFill>
                  <a:srgbClr val="FFFFFF"/>
                </a:solidFill>
              </a14:hiddenFill>
            </a:ext>
          </a:extLst>
        </p:spPr>
      </p:pic>
      <p:pic>
        <p:nvPicPr>
          <p:cNvPr id="3" name="Project Name_2">
            <a:hlinkClick r:id="" action="ppaction://media"/>
            <a:extLst>
              <a:ext uri="{FF2B5EF4-FFF2-40B4-BE49-F238E27FC236}">
                <a16:creationId xmlns:a16="http://schemas.microsoft.com/office/drawing/2014/main" id="{CB6400E5-DAC8-D6B6-404A-C083EC14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28740" y="1740939"/>
            <a:ext cx="5567860" cy="3131921"/>
          </a:xfrm>
          <a:prstGeom prst="rect">
            <a:avLst/>
          </a:prstGeom>
        </p:spPr>
      </p:pic>
      <p:sp>
        <p:nvSpPr>
          <p:cNvPr id="29" name="TextBox 28">
            <a:extLst>
              <a:ext uri="{FF2B5EF4-FFF2-40B4-BE49-F238E27FC236}">
                <a16:creationId xmlns:a16="http://schemas.microsoft.com/office/drawing/2014/main" id="{7B5D3ACD-6F74-2C41-A1D3-7163D2DD3C5A}"/>
              </a:ext>
            </a:extLst>
          </p:cNvPr>
          <p:cNvSpPr txBox="1"/>
          <p:nvPr/>
        </p:nvSpPr>
        <p:spPr>
          <a:xfrm>
            <a:off x="566416" y="5957754"/>
            <a:ext cx="10902569" cy="496290"/>
          </a:xfrm>
          <a:prstGeom prst="rect">
            <a:avLst/>
          </a:prstGeom>
          <a:noFill/>
        </p:spPr>
        <p:txBody>
          <a:bodyPr wrap="square">
            <a:spAutoFit/>
          </a:bodyPr>
          <a:lstStyle/>
          <a:p>
            <a:r>
              <a:rPr lang="vi-VN" sz="2625" smtClean="0">
                <a:latin typeface="Calibri" panose="020F0502020204030204" pitchFamily="34" charset="0"/>
                <a:cs typeface="Calibri" panose="020F0502020204030204" pitchFamily="34" charset="0"/>
              </a:rPr>
              <a:t>Em đã từng nghe thấy tiếng vang ở đâu?</a:t>
            </a:r>
            <a:endParaRPr lang="en-US" sz="2625"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22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bldLst>
      <p:bldP spid="9"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243446"/>
            <a:ext cx="8763000" cy="6462154"/>
          </a:xfrm>
          <a:prstGeom prst="rect">
            <a:avLst/>
          </a:prstGeom>
        </p:spPr>
        <p:txBody>
          <a:bodyPr wrap="square">
            <a:spAutoFit/>
          </a:bodyPr>
          <a:lstStyle/>
          <a:p>
            <a:pPr algn="just">
              <a:lnSpc>
                <a:spcPct val="115000"/>
              </a:lnSpc>
              <a:spcAft>
                <a:spcPts val="500"/>
              </a:spcAft>
            </a:pPr>
            <a:r>
              <a:rPr lang="en-US" sz="28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những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hợp</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dưới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đây</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hiện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tượng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nào</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ứng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spcAft>
                <a:spcPts val="500"/>
              </a:spcAft>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Xác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sâu</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của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đáy</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biển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algn="just">
              <a:lnSpc>
                <a:spcPct val="115000"/>
              </a:lnSpc>
              <a:spcAft>
                <a:spcPts val="500"/>
              </a:spcAft>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B.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chuyện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điện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thoại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spcAft>
                <a:spcPts val="500"/>
              </a:spcAf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phòng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Nói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trong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hội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qua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hệ</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thống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loa</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a:lnSpc>
                <a:spcPct val="115000"/>
              </a:lnSpc>
              <a:tabLst>
                <a:tab pos="413385" algn="l"/>
              </a:tabLst>
            </a:pPr>
            <a:r>
              <a:rPr lang="en-US" sz="2800" b="1" dirty="0" err="1">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2B2B2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phản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xạ</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algn="just">
              <a:lnSpc>
                <a:spcPct val="115000"/>
              </a:lnSpc>
              <a:tabLst>
                <a:tab pos="446405" algn="l"/>
              </a:tabLst>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marL="215900" indent="12700">
              <a:lnSpc>
                <a:spcPct val="139000"/>
              </a:lnSpc>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b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b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C.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lớn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a:p>
            <a:pPr indent="215900" algn="just">
              <a:lnSpc>
                <a:spcPct val="115000"/>
              </a:lnSpc>
            </a:pP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D.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độ</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to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bằng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hoặc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nhỏ</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hơn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tới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tuỳ</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thuộc</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vào</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môi</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trường</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truyền</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2B2B2C"/>
                </a:solidFill>
                <a:latin typeface="Times New Roman" panose="02020603050405020304" pitchFamily="18" charset="0"/>
                <a:ea typeface="Segoe UI" panose="020B0502040204020203" pitchFamily="34" charset="0"/>
                <a:cs typeface="Times New Roman" panose="02020603050405020304" pitchFamily="18" charset="0"/>
              </a:rPr>
              <a:t>âm</a:t>
            </a:r>
            <a:r>
              <a:rPr lang="en-US" sz="2800" dirty="0">
                <a:solidFill>
                  <a:srgbClr val="2B2B2C"/>
                </a:solidFill>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3" name="Oval 2"/>
          <p:cNvSpPr/>
          <p:nvPr/>
        </p:nvSpPr>
        <p:spPr>
          <a:xfrm>
            <a:off x="1828800" y="132715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Oval 3"/>
          <p:cNvSpPr/>
          <p:nvPr/>
        </p:nvSpPr>
        <p:spPr>
          <a:xfrm>
            <a:off x="1828800" y="3886200"/>
            <a:ext cx="609600" cy="577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1638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990600"/>
            <a:ext cx="8839200" cy="5094472"/>
          </a:xfrm>
          <a:prstGeom prst="rect">
            <a:avLst/>
          </a:prstGeom>
        </p:spPr>
        <p:txBody>
          <a:bodyPr wrap="square">
            <a:spAutoFit/>
          </a:bodyPr>
          <a:lstStyle/>
          <a:p>
            <a:r>
              <a:rPr lang="en-US" sz="3600" u="sng" dirty="0" err="1">
                <a:solidFill>
                  <a:srgbClr val="FF0000"/>
                </a:solidFill>
                <a:latin typeface="Times New Roman" panose="02020603050405020304" pitchFamily="18" charset="0"/>
                <a:cs typeface="Times New Roman" panose="02020603050405020304" pitchFamily="18" charset="0"/>
              </a:rPr>
              <a:t>Câu</a:t>
            </a:r>
            <a:r>
              <a:rPr lang="en-US" sz="3600" u="sng" dirty="0">
                <a:solidFill>
                  <a:srgbClr val="FF0000"/>
                </a:solidFill>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ca </a:t>
            </a:r>
            <a:r>
              <a:rPr lang="en-US" sz="3600" dirty="0" err="1">
                <a:latin typeface="Times New Roman" panose="02020603050405020304" pitchFamily="18" charset="0"/>
                <a:cs typeface="Times New Roman" panose="02020603050405020304" pitchFamily="18" charset="0"/>
              </a:rPr>
              <a:t>sĩ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chuyên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a:t>
            </a:r>
          </a:p>
          <a:p>
            <a:pPr algn="just">
              <a:lnSpc>
                <a:spcPct val="115000"/>
              </a:lnSpc>
            </a:pPr>
            <a:endParaRPr lang="en-US" sz="3200" i="1" dirty="0">
              <a:solidFill>
                <a:srgbClr val="FF0000"/>
              </a:solidFill>
              <a:latin typeface="Times New Roman" panose="02020603050405020304" pitchFamily="18" charset="0"/>
              <a:cs typeface="Times New Roman" panose="02020603050405020304" pitchFamily="18" charset="0"/>
            </a:endParaRPr>
          </a:p>
          <a:p>
            <a:pPr algn="just">
              <a:lnSpc>
                <a:spcPct val="115000"/>
              </a:lnSpc>
            </a:pPr>
            <a:r>
              <a:rPr lang="en-US" sz="3200" i="1" dirty="0">
                <a:solidFill>
                  <a:srgbClr val="FF0000"/>
                </a:solidFill>
                <a:latin typeface="Times New Roman" panose="02020603050405020304" pitchFamily="18" charset="0"/>
                <a:cs typeface="Times New Roman" panose="02020603050405020304" pitchFamily="18" charset="0"/>
              </a:rPr>
              <a:t>TL: </a:t>
            </a:r>
            <a:r>
              <a:rPr lang="en-US" sz="3200" i="1" dirty="0" err="1">
                <a:solidFill>
                  <a:srgbClr val="FF0000"/>
                </a:solidFill>
                <a:latin typeface="Times New Roman" panose="02020603050405020304" pitchFamily="18" charset="0"/>
                <a:cs typeface="Times New Roman" panose="02020603050405020304" pitchFamily="18" charset="0"/>
              </a:rPr>
              <a:t>Vì</a:t>
            </a:r>
            <a:r>
              <a:rPr lang="en-US" sz="3200" i="1" dirty="0">
                <a:solidFill>
                  <a:srgbClr val="FF0000"/>
                </a:solidFill>
                <a:latin typeface="Times New Roman" panose="02020603050405020304" pitchFamily="18" charset="0"/>
                <a:cs typeface="Times New Roman" panose="02020603050405020304" pitchFamily="18" charset="0"/>
              </a:rPr>
              <a:t> ở </a:t>
            </a:r>
            <a:r>
              <a:rPr lang="en-US" sz="3200" i="1" dirty="0" err="1">
                <a:solidFill>
                  <a:srgbClr val="FF0000"/>
                </a:solidFill>
                <a:latin typeface="Times New Roman" panose="02020603050405020304" pitchFamily="18" charset="0"/>
                <a:cs typeface="Times New Roman" panose="02020603050405020304" pitchFamily="18" charset="0"/>
              </a:rPr>
              <a:t>tại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nhà</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hát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ca </a:t>
            </a:r>
            <a:r>
              <a:rPr lang="en-US" sz="3200" i="1" dirty="0" err="1">
                <a:solidFill>
                  <a:srgbClr val="FF0000"/>
                </a:solidFill>
                <a:latin typeface="Times New Roman" panose="02020603050405020304" pitchFamily="18" charset="0"/>
                <a:cs typeface="Times New Roman" panose="02020603050405020304" pitchFamily="18" charset="0"/>
              </a:rPr>
              <a:t>sĩ</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hát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tạo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băng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đĩa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chất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lượng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cao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cần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đến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phòng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ghi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âm</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chuyên</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dụng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để</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không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tạo</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ra</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tiếng</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vang</a:t>
            </a:r>
            <a:r>
              <a:rPr lang="en-US" sz="3200" i="1" dirty="0">
                <a:solidFill>
                  <a:srgbClr val="FF0000"/>
                </a:solidFill>
                <a:latin typeface="Times New Roman" panose="02020603050405020304" pitchFamily="18" charset="0"/>
                <a:cs typeface="Times New Roman" panose="02020603050405020304" pitchFamily="18" charset="0"/>
              </a:rPr>
              <a:t> =&gt; </a:t>
            </a:r>
            <a:r>
              <a:rPr lang="en-US" sz="3200" i="1" dirty="0" err="1">
                <a:solidFill>
                  <a:srgbClr val="FF0000"/>
                </a:solidFill>
                <a:latin typeface="Times New Roman" panose="02020603050405020304" pitchFamily="18" charset="0"/>
                <a:cs typeface="Times New Roman" panose="02020603050405020304" pitchFamily="18" charset="0"/>
              </a:rPr>
              <a:t>thu</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hút</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người</a:t>
            </a:r>
            <a:r>
              <a:rPr lang="en-US" sz="3200" i="1" dirty="0">
                <a:solidFill>
                  <a:srgbClr val="FF0000"/>
                </a:solidFill>
                <a:latin typeface="Times New Roman" panose="02020603050405020304" pitchFamily="18" charset="0"/>
                <a:cs typeface="Times New Roman" panose="02020603050405020304" pitchFamily="18" charset="0"/>
              </a:rPr>
              <a:t> </a:t>
            </a:r>
            <a:r>
              <a:rPr lang="en-US" sz="3200" i="1" dirty="0" err="1">
                <a:solidFill>
                  <a:srgbClr val="FF0000"/>
                </a:solidFill>
                <a:latin typeface="Times New Roman" panose="02020603050405020304" pitchFamily="18" charset="0"/>
                <a:cs typeface="Times New Roman" panose="02020603050405020304" pitchFamily="18" charset="0"/>
              </a:rPr>
              <a:t>nghe</a:t>
            </a:r>
            <a:r>
              <a:rPr lang="en-US" sz="3200" i="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1DECA560-0A19-E037-3CEC-CA7D3DA9D9AB}"/>
              </a:ext>
            </a:extLst>
          </p:cNvPr>
          <p:cNvSpPr txBox="1">
            <a:spLocks/>
          </p:cNvSpPr>
          <p:nvPr/>
        </p:nvSpPr>
        <p:spPr>
          <a:xfrm>
            <a:off x="3082834" y="76200"/>
            <a:ext cx="6518366" cy="584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lvl1pPr algn="ctr" rtl="0" eaLnBrk="0" fontAlgn="base" hangingPunct="0">
              <a:spcBef>
                <a:spcPct val="0"/>
              </a:spcBef>
              <a:spcAft>
                <a:spcPct val="0"/>
              </a:spcAft>
              <a:defRPr sz="4400" kern="12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fontAlgn="base">
              <a:spcBef>
                <a:spcPct val="0"/>
              </a:spcBef>
              <a:spcAft>
                <a:spcPct val="0"/>
              </a:spcAft>
              <a:defRPr sz="4400">
                <a:solidFill>
                  <a:schemeClr val="dk1"/>
                </a:solidFill>
                <a:latin typeface="+mn-lt"/>
                <a:ea typeface="+mn-ea"/>
                <a:cs typeface="+mn-cs"/>
              </a:defRPr>
            </a:lvl6pPr>
            <a:lvl7pPr marL="914400" algn="ctr" rtl="0" fontAlgn="base">
              <a:spcBef>
                <a:spcPct val="0"/>
              </a:spcBef>
              <a:spcAft>
                <a:spcPct val="0"/>
              </a:spcAft>
              <a:defRPr sz="4400">
                <a:solidFill>
                  <a:schemeClr val="dk1"/>
                </a:solidFill>
                <a:latin typeface="+mn-lt"/>
                <a:ea typeface="+mn-ea"/>
                <a:cs typeface="+mn-cs"/>
              </a:defRPr>
            </a:lvl7pPr>
            <a:lvl8pPr marL="1371600" algn="ctr" rtl="0" fontAlgn="base">
              <a:spcBef>
                <a:spcPct val="0"/>
              </a:spcBef>
              <a:spcAft>
                <a:spcPct val="0"/>
              </a:spcAft>
              <a:defRPr sz="4400">
                <a:solidFill>
                  <a:schemeClr val="dk1"/>
                </a:solidFill>
                <a:latin typeface="+mn-lt"/>
                <a:ea typeface="+mn-ea"/>
                <a:cs typeface="+mn-cs"/>
              </a:defRPr>
            </a:lvl8pPr>
            <a:lvl9pPr marL="1828800" algn="ctr" rtl="0" fontAlgn="base">
              <a:spcBef>
                <a:spcPct val="0"/>
              </a:spcBef>
              <a:spcAft>
                <a:spcPct val="0"/>
              </a:spcAft>
              <a:defRPr sz="4400">
                <a:solidFill>
                  <a:schemeClr val="dk1"/>
                </a:solidFill>
                <a:latin typeface="+mn-lt"/>
                <a:ea typeface="+mn-ea"/>
                <a:cs typeface="+mn-cs"/>
              </a:defRPr>
            </a:lvl9pPr>
          </a:lstStyle>
          <a:p>
            <a:pPr>
              <a:defRPr/>
            </a:pPr>
            <a:r>
              <a:rPr lang="en-US" sz="3200" b="1">
                <a:solidFill>
                  <a:srgbClr val="FF0000"/>
                </a:solidFill>
                <a:latin typeface="Times New Roman" panose="02020603050405020304" pitchFamily="18" charset="0"/>
                <a:cs typeface="Times New Roman" panose="02020603050405020304" pitchFamily="18" charset="0"/>
              </a:rPr>
              <a:t>VẬN DỤNG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41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41764" y="2362201"/>
            <a:ext cx="8991600" cy="2554545"/>
          </a:xfrm>
          <a:prstGeom prst="rect">
            <a:avLst/>
          </a:prstGeom>
        </p:spPr>
        <p:txBody>
          <a:bodyPr wrap="square">
            <a:spAutoFit/>
          </a:bodyPr>
          <a:lstStyle/>
          <a:p>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2.</a:t>
            </a:r>
            <a:r>
              <a:rPr lang="en-US" sz="4000" u="sng" dirty="0">
                <a:solidFill>
                  <a:srgbClr val="FF0000"/>
                </a:solidFill>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chỉ</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gây</a:t>
            </a:r>
            <a:r>
              <a:rPr lang="en-US" sz="4000" dirty="0">
                <a:latin typeface="Times New Roman" panose="02020603050405020304" pitchFamily="18" charset="0"/>
                <a:cs typeface="Times New Roman" panose="02020603050405020304" pitchFamily="18" charset="0"/>
              </a:rPr>
              <a:t> ô </a:t>
            </a:r>
            <a:r>
              <a:rPr lang="en-US" sz="4000" dirty="0" err="1">
                <a:latin typeface="Times New Roman" panose="02020603050405020304" pitchFamily="18" charset="0"/>
                <a:cs typeface="Times New Roman" panose="02020603050405020304" pitchFamily="18" charset="0"/>
              </a:rPr>
              <a:t>nhiễm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ồn</a:t>
            </a:r>
            <a:r>
              <a:rPr lang="en-US" sz="4000" dirty="0">
                <a:latin typeface="Times New Roman" panose="02020603050405020304" pitchFamily="18" charset="0"/>
                <a:cs typeface="Times New Roman" panose="02020603050405020304" pitchFamily="18" charset="0"/>
              </a:rPr>
              <a:t> ở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ô </a:t>
            </a:r>
            <a:r>
              <a:rPr lang="en-US" sz="4000" dirty="0" err="1">
                <a:latin typeface="Times New Roman" panose="02020603050405020304" pitchFamily="18" charset="0"/>
                <a:cs typeface="Times New Roman" panose="02020603050405020304" pitchFamily="18" charset="0"/>
              </a:rPr>
              <a:t>nhiễm</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752600" y="381001"/>
            <a:ext cx="8305800" cy="1323439"/>
          </a:xfrm>
          <a:prstGeom prst="rect">
            <a:avLst/>
          </a:prstGeom>
          <a:noFill/>
        </p:spPr>
        <p:txBody>
          <a:bodyPr wrap="square" rtlCol="0">
            <a:spAutoFit/>
          </a:bodyPr>
          <a:lstStyle/>
          <a:p>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1</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ồn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khoẻ</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2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371600"/>
            <a:ext cx="9144000" cy="1754326"/>
          </a:xfrm>
          <a:prstGeom prst="rect">
            <a:avLst/>
          </a:prstGeom>
        </p:spPr>
        <p:txBody>
          <a:bodyPr wrap="square">
            <a:spAutoFit/>
          </a:bodyPr>
          <a:lstStyle/>
          <a:p>
            <a:r>
              <a:rPr lang="en-US" sz="3600" i="1" dirty="0">
                <a:solidFill>
                  <a:srgbClr val="FF0000"/>
                </a:solidFill>
                <a:latin typeface="Times New Roman" panose="02020603050405020304" pitchFamily="18" charset="0"/>
                <a:cs typeface="Times New Roman" panose="02020603050405020304" pitchFamily="18" charset="0"/>
              </a:rPr>
              <a:t>TL: </a:t>
            </a:r>
            <a:r>
              <a:rPr lang="en-US" sz="3600" i="1" dirty="0" err="1">
                <a:solidFill>
                  <a:srgbClr val="FF0000"/>
                </a:solidFill>
                <a:latin typeface="Times New Roman" panose="02020603050405020304" pitchFamily="18" charset="0"/>
                <a:cs typeface="Times New Roman" panose="02020603050405020304" pitchFamily="18" charset="0"/>
              </a:rPr>
              <a:t>Gần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nơi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sống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chợ</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Biện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pháp</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xây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rào</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chắn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quanh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trồng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quanh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để</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giảm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tiếng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ồn</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38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p:cNvPicPr>
            <a:picLocks noChangeAspect="1" noChangeArrowheads="1"/>
          </p:cNvPicPr>
          <p:nvPr/>
        </p:nvPicPr>
        <p:blipFill>
          <a:blip r:embed="rId2"/>
          <a:srcRect/>
          <a:stretch>
            <a:fillRect/>
          </a:stretch>
        </p:blipFill>
        <p:spPr bwMode="auto">
          <a:xfrm>
            <a:off x="5972176" y="1196976"/>
            <a:ext cx="2549525" cy="595313"/>
          </a:xfrm>
          <a:prstGeom prst="rect">
            <a:avLst/>
          </a:prstGeom>
          <a:noFill/>
          <a:ln w="9525">
            <a:noFill/>
            <a:miter lim="800000"/>
            <a:headEnd/>
            <a:tailEnd/>
          </a:ln>
        </p:spPr>
      </p:pic>
      <p:pic>
        <p:nvPicPr>
          <p:cNvPr id="21524" name="Picture 20" descr="Cover"/>
          <p:cNvPicPr>
            <a:picLocks noChangeAspect="1" noChangeArrowheads="1"/>
          </p:cNvPicPr>
          <p:nvPr/>
        </p:nvPicPr>
        <p:blipFill>
          <a:blip r:embed="rId3"/>
          <a:srcRect/>
          <a:stretch>
            <a:fillRect/>
          </a:stretch>
        </p:blipFill>
        <p:spPr bwMode="auto">
          <a:xfrm>
            <a:off x="4383089" y="911226"/>
            <a:ext cx="1990725" cy="881063"/>
          </a:xfrm>
          <a:prstGeom prst="rect">
            <a:avLst/>
          </a:prstGeom>
          <a:noFill/>
          <a:ln w="9525">
            <a:noFill/>
            <a:miter lim="800000"/>
            <a:headEnd/>
            <a:tailEnd/>
          </a:ln>
        </p:spPr>
      </p:pic>
      <p:pic>
        <p:nvPicPr>
          <p:cNvPr id="21523" name="Picture 19" descr="Cover"/>
          <p:cNvPicPr>
            <a:picLocks noChangeAspect="1" noChangeArrowheads="1"/>
          </p:cNvPicPr>
          <p:nvPr/>
        </p:nvPicPr>
        <p:blipFill>
          <a:blip r:embed="rId4"/>
          <a:srcRect/>
          <a:stretch>
            <a:fillRect/>
          </a:stretch>
        </p:blipFill>
        <p:spPr bwMode="auto">
          <a:xfrm>
            <a:off x="6015039" y="371476"/>
            <a:ext cx="2598737" cy="657225"/>
          </a:xfrm>
          <a:prstGeom prst="rect">
            <a:avLst/>
          </a:prstGeom>
          <a:noFill/>
          <a:ln w="9525">
            <a:noFill/>
            <a:miter lim="800000"/>
            <a:headEnd/>
            <a:tailEnd/>
          </a:ln>
        </p:spPr>
      </p:pic>
      <p:pic>
        <p:nvPicPr>
          <p:cNvPr id="21522" name="Picture 18" descr="Cover"/>
          <p:cNvPicPr>
            <a:picLocks noChangeAspect="1" noChangeArrowheads="1"/>
          </p:cNvPicPr>
          <p:nvPr/>
        </p:nvPicPr>
        <p:blipFill>
          <a:blip r:embed="rId5"/>
          <a:srcRect/>
          <a:stretch>
            <a:fillRect/>
          </a:stretch>
        </p:blipFill>
        <p:spPr bwMode="auto">
          <a:xfrm>
            <a:off x="4346575" y="155575"/>
            <a:ext cx="2078038" cy="1563688"/>
          </a:xfrm>
          <a:prstGeom prst="rect">
            <a:avLst/>
          </a:prstGeom>
          <a:noFill/>
          <a:ln w="9525">
            <a:noFill/>
            <a:miter lim="800000"/>
            <a:headEnd/>
            <a:tailEnd/>
          </a:ln>
        </p:spPr>
      </p:pic>
      <p:pic>
        <p:nvPicPr>
          <p:cNvPr id="21521" name="Picture 17" descr="Cover"/>
          <p:cNvPicPr>
            <a:picLocks noChangeAspect="1" noChangeArrowheads="1"/>
          </p:cNvPicPr>
          <p:nvPr/>
        </p:nvPicPr>
        <p:blipFill>
          <a:blip r:embed="rId6"/>
          <a:srcRect/>
          <a:stretch>
            <a:fillRect/>
          </a:stretch>
        </p:blipFill>
        <p:spPr bwMode="auto">
          <a:xfrm>
            <a:off x="2287589" y="968375"/>
            <a:ext cx="2847975" cy="2686050"/>
          </a:xfrm>
          <a:prstGeom prst="rect">
            <a:avLst/>
          </a:prstGeom>
          <a:noFill/>
          <a:ln w="9525">
            <a:noFill/>
            <a:miter lim="800000"/>
            <a:headEnd/>
            <a:tailEnd/>
          </a:ln>
        </p:spPr>
      </p:pic>
      <p:pic>
        <p:nvPicPr>
          <p:cNvPr id="21520" name="Picture 16" descr="Cover"/>
          <p:cNvPicPr>
            <a:picLocks noChangeAspect="1" noChangeArrowheads="1"/>
          </p:cNvPicPr>
          <p:nvPr/>
        </p:nvPicPr>
        <p:blipFill>
          <a:blip r:embed="rId7"/>
          <a:srcRect/>
          <a:stretch>
            <a:fillRect/>
          </a:stretch>
        </p:blipFill>
        <p:spPr bwMode="auto">
          <a:xfrm>
            <a:off x="7546976" y="5335588"/>
            <a:ext cx="2524125" cy="1346200"/>
          </a:xfrm>
          <a:prstGeom prst="rect">
            <a:avLst/>
          </a:prstGeom>
          <a:noFill/>
          <a:ln w="9525">
            <a:noFill/>
            <a:miter lim="800000"/>
            <a:headEnd/>
            <a:tailEnd/>
          </a:ln>
        </p:spPr>
      </p:pic>
      <p:pic>
        <p:nvPicPr>
          <p:cNvPr id="21519" name="Picture 15" descr="Cover"/>
          <p:cNvPicPr>
            <a:picLocks noChangeAspect="1" noChangeArrowheads="1"/>
          </p:cNvPicPr>
          <p:nvPr/>
        </p:nvPicPr>
        <p:blipFill>
          <a:blip r:embed="rId8"/>
          <a:srcRect/>
          <a:stretch>
            <a:fillRect/>
          </a:stretch>
        </p:blipFill>
        <p:spPr bwMode="auto">
          <a:xfrm>
            <a:off x="7546976" y="5248276"/>
            <a:ext cx="3121025" cy="900113"/>
          </a:xfrm>
          <a:prstGeom prst="rect">
            <a:avLst/>
          </a:prstGeom>
          <a:noFill/>
          <a:ln w="9525">
            <a:noFill/>
            <a:miter lim="800000"/>
            <a:headEnd/>
            <a:tailEnd/>
          </a:ln>
        </p:spPr>
      </p:pic>
      <p:pic>
        <p:nvPicPr>
          <p:cNvPr id="21518" name="Picture 14" descr="Cover"/>
          <p:cNvPicPr>
            <a:picLocks noChangeAspect="1" noChangeArrowheads="1"/>
          </p:cNvPicPr>
          <p:nvPr/>
        </p:nvPicPr>
        <p:blipFill>
          <a:blip r:embed="rId9"/>
          <a:srcRect/>
          <a:stretch>
            <a:fillRect/>
          </a:stretch>
        </p:blipFill>
        <p:spPr bwMode="auto">
          <a:xfrm>
            <a:off x="7454900" y="4826001"/>
            <a:ext cx="3125788" cy="1173163"/>
          </a:xfrm>
          <a:prstGeom prst="rect">
            <a:avLst/>
          </a:prstGeom>
          <a:noFill/>
          <a:ln w="9525">
            <a:noFill/>
            <a:miter lim="800000"/>
            <a:headEnd/>
            <a:tailEnd/>
          </a:ln>
        </p:spPr>
      </p:pic>
      <p:pic>
        <p:nvPicPr>
          <p:cNvPr id="21517" name="Picture 13" descr="Cover"/>
          <p:cNvPicPr>
            <a:picLocks noChangeAspect="1" noChangeArrowheads="1"/>
          </p:cNvPicPr>
          <p:nvPr/>
        </p:nvPicPr>
        <p:blipFill>
          <a:blip r:embed="rId10"/>
          <a:srcRect/>
          <a:stretch>
            <a:fillRect/>
          </a:stretch>
        </p:blipFill>
        <p:spPr bwMode="auto">
          <a:xfrm>
            <a:off x="5686426" y="4348163"/>
            <a:ext cx="2513013" cy="1649412"/>
          </a:xfrm>
          <a:prstGeom prst="rect">
            <a:avLst/>
          </a:prstGeom>
          <a:noFill/>
          <a:ln w="9525">
            <a:noFill/>
            <a:miter lim="800000"/>
            <a:headEnd/>
            <a:tailEnd/>
          </a:ln>
        </p:spPr>
      </p:pic>
      <p:pic>
        <p:nvPicPr>
          <p:cNvPr id="21516" name="Picture 12" descr="Cover"/>
          <p:cNvPicPr>
            <a:picLocks noChangeAspect="1" noChangeArrowheads="1"/>
          </p:cNvPicPr>
          <p:nvPr/>
        </p:nvPicPr>
        <p:blipFill>
          <a:blip r:embed="rId11"/>
          <a:srcRect/>
          <a:stretch>
            <a:fillRect/>
          </a:stretch>
        </p:blipFill>
        <p:spPr bwMode="auto">
          <a:xfrm>
            <a:off x="7497764" y="3740151"/>
            <a:ext cx="2555875" cy="595313"/>
          </a:xfrm>
          <a:prstGeom prst="rect">
            <a:avLst/>
          </a:prstGeom>
          <a:noFill/>
          <a:ln w="9525">
            <a:noFill/>
            <a:miter lim="800000"/>
            <a:headEnd/>
            <a:tailEnd/>
          </a:ln>
        </p:spPr>
      </p:pic>
      <p:pic>
        <p:nvPicPr>
          <p:cNvPr id="21515" name="Picture 11" descr="Cover"/>
          <p:cNvPicPr>
            <a:picLocks noChangeAspect="1" noChangeArrowheads="1"/>
          </p:cNvPicPr>
          <p:nvPr/>
        </p:nvPicPr>
        <p:blipFill>
          <a:blip r:embed="rId12"/>
          <a:srcRect/>
          <a:stretch>
            <a:fillRect/>
          </a:stretch>
        </p:blipFill>
        <p:spPr bwMode="auto">
          <a:xfrm>
            <a:off x="5649913" y="3486150"/>
            <a:ext cx="2252662" cy="1538288"/>
          </a:xfrm>
          <a:prstGeom prst="rect">
            <a:avLst/>
          </a:prstGeom>
          <a:noFill/>
          <a:ln w="9525">
            <a:noFill/>
            <a:miter lim="800000"/>
            <a:headEnd/>
            <a:tailEnd/>
          </a:ln>
        </p:spPr>
      </p:pic>
      <p:pic>
        <p:nvPicPr>
          <p:cNvPr id="21514" name="Picture 10" descr="Cover"/>
          <p:cNvPicPr>
            <a:picLocks noChangeAspect="1" noChangeArrowheads="1"/>
          </p:cNvPicPr>
          <p:nvPr/>
        </p:nvPicPr>
        <p:blipFill>
          <a:blip r:embed="rId13"/>
          <a:srcRect/>
          <a:stretch>
            <a:fillRect/>
          </a:stretch>
        </p:blipFill>
        <p:spPr bwMode="auto">
          <a:xfrm>
            <a:off x="2287589" y="2760664"/>
            <a:ext cx="4149725" cy="2351087"/>
          </a:xfrm>
          <a:prstGeom prst="rect">
            <a:avLst/>
          </a:prstGeom>
          <a:noFill/>
          <a:ln w="9525">
            <a:noFill/>
            <a:miter lim="800000"/>
            <a:headEnd/>
            <a:tailEnd/>
          </a:ln>
        </p:spPr>
      </p:pic>
      <p:pic>
        <p:nvPicPr>
          <p:cNvPr id="21513" name="Picture 9" descr="Cover"/>
          <p:cNvPicPr>
            <a:picLocks noChangeAspect="1" noChangeArrowheads="1"/>
          </p:cNvPicPr>
          <p:nvPr/>
        </p:nvPicPr>
        <p:blipFill>
          <a:blip r:embed="rId14"/>
          <a:srcRect/>
          <a:stretch>
            <a:fillRect/>
          </a:stretch>
        </p:blipFill>
        <p:spPr bwMode="auto">
          <a:xfrm>
            <a:off x="6740526" y="2841626"/>
            <a:ext cx="2995613" cy="663575"/>
          </a:xfrm>
          <a:prstGeom prst="rect">
            <a:avLst/>
          </a:prstGeom>
          <a:noFill/>
          <a:ln w="9525">
            <a:noFill/>
            <a:miter lim="800000"/>
            <a:headEnd/>
            <a:tailEnd/>
          </a:ln>
        </p:spPr>
      </p:pic>
      <p:pic>
        <p:nvPicPr>
          <p:cNvPr id="21512" name="Picture 8" descr="Cover"/>
          <p:cNvPicPr>
            <a:picLocks noChangeAspect="1" noChangeArrowheads="1"/>
          </p:cNvPicPr>
          <p:nvPr/>
        </p:nvPicPr>
        <p:blipFill>
          <a:blip r:embed="rId15"/>
          <a:srcRect/>
          <a:stretch>
            <a:fillRect/>
          </a:stretch>
        </p:blipFill>
        <p:spPr bwMode="auto">
          <a:xfrm>
            <a:off x="4824414" y="2393950"/>
            <a:ext cx="2319337" cy="1073150"/>
          </a:xfrm>
          <a:prstGeom prst="rect">
            <a:avLst/>
          </a:prstGeom>
          <a:noFill/>
          <a:ln w="9525">
            <a:noFill/>
            <a:miter lim="800000"/>
            <a:headEnd/>
            <a:tailEnd/>
          </a:ln>
        </p:spPr>
      </p:pic>
      <p:pic>
        <p:nvPicPr>
          <p:cNvPr id="21511" name="Picture 7" descr="Cover"/>
          <p:cNvPicPr>
            <a:picLocks noChangeAspect="1" noChangeArrowheads="1"/>
          </p:cNvPicPr>
          <p:nvPr/>
        </p:nvPicPr>
        <p:blipFill>
          <a:blip r:embed="rId16"/>
          <a:srcRect/>
          <a:stretch>
            <a:fillRect/>
          </a:stretch>
        </p:blipFill>
        <p:spPr bwMode="auto">
          <a:xfrm>
            <a:off x="6648450" y="2003426"/>
            <a:ext cx="2686050" cy="676275"/>
          </a:xfrm>
          <a:prstGeom prst="rect">
            <a:avLst/>
          </a:prstGeom>
          <a:noFill/>
          <a:ln w="9525">
            <a:noFill/>
            <a:miter lim="800000"/>
            <a:headEnd/>
            <a:tailEnd/>
          </a:ln>
        </p:spPr>
      </p:pic>
      <p:pic>
        <p:nvPicPr>
          <p:cNvPr id="21510" name="Picture 6" descr="Cover"/>
          <p:cNvPicPr>
            <a:picLocks noChangeAspect="1" noChangeArrowheads="1"/>
          </p:cNvPicPr>
          <p:nvPr/>
        </p:nvPicPr>
        <p:blipFill>
          <a:blip r:embed="rId17"/>
          <a:srcRect/>
          <a:stretch>
            <a:fillRect/>
          </a:stretch>
        </p:blipFill>
        <p:spPr bwMode="auto">
          <a:xfrm>
            <a:off x="4792664" y="1785939"/>
            <a:ext cx="2257425" cy="1309687"/>
          </a:xfrm>
          <a:prstGeom prst="rect">
            <a:avLst/>
          </a:prstGeom>
          <a:noFill/>
          <a:ln w="9525">
            <a:noFill/>
            <a:miter lim="800000"/>
            <a:headEnd/>
            <a:tailEnd/>
          </a:ln>
        </p:spPr>
      </p:pic>
      <p:pic>
        <p:nvPicPr>
          <p:cNvPr id="21509" name="Picture 5" descr="Cover"/>
          <p:cNvPicPr>
            <a:picLocks noChangeAspect="1" noChangeArrowheads="1"/>
          </p:cNvPicPr>
          <p:nvPr/>
        </p:nvPicPr>
        <p:blipFill>
          <a:blip r:embed="rId18"/>
          <a:srcRect/>
          <a:stretch>
            <a:fillRect/>
          </a:stretch>
        </p:blipFill>
        <p:spPr bwMode="auto">
          <a:xfrm>
            <a:off x="2287588" y="2220913"/>
            <a:ext cx="3287712" cy="1433512"/>
          </a:xfrm>
          <a:prstGeom prst="rect">
            <a:avLst/>
          </a:prstGeom>
          <a:noFill/>
          <a:ln w="9525">
            <a:noFill/>
            <a:miter lim="800000"/>
            <a:headEnd/>
            <a:tailEnd/>
          </a:ln>
        </p:spPr>
      </p:pic>
      <p:pic>
        <p:nvPicPr>
          <p:cNvPr id="21508" name="Picture 4" descr="Cover"/>
          <p:cNvPicPr>
            <a:picLocks noChangeAspect="1" noChangeArrowheads="1"/>
          </p:cNvPicPr>
          <p:nvPr/>
        </p:nvPicPr>
        <p:blipFill>
          <a:blip r:embed="rId19"/>
          <a:srcRect/>
          <a:stretch>
            <a:fillRect/>
          </a:stretch>
        </p:blipFill>
        <p:spPr bwMode="auto">
          <a:xfrm>
            <a:off x="1524000" y="2314575"/>
            <a:ext cx="2351088" cy="1817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Nền Powerpoint Đẹp Về Lịch Sử Việt Nam, Những Hình Nền  Powerpoint Chủ Đề Lịch Sử Đẹp Nhất"/>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pic>
        <p:nvPicPr>
          <p:cNvPr id="5" name="Picture 20" descr="NV-Ve-Nha"/>
          <p:cNvPicPr>
            <a:picLocks noChangeAspect="1" noChangeArrowheads="1"/>
          </p:cNvPicPr>
          <p:nvPr/>
        </p:nvPicPr>
        <p:blipFill>
          <a:blip r:embed="rId3"/>
          <a:srcRect/>
          <a:stretch>
            <a:fillRect/>
          </a:stretch>
        </p:blipFill>
        <p:spPr bwMode="auto">
          <a:xfrm>
            <a:off x="1524000" y="0"/>
            <a:ext cx="8458200" cy="1905000"/>
          </a:xfrm>
          <a:prstGeom prst="rect">
            <a:avLst/>
          </a:prstGeom>
          <a:noFill/>
          <a:ln w="9525">
            <a:noFill/>
            <a:miter lim="800000"/>
            <a:headEnd/>
            <a:tailEnd/>
          </a:ln>
        </p:spPr>
      </p:pic>
      <p:sp>
        <p:nvSpPr>
          <p:cNvPr id="4" name="Rectangle 3"/>
          <p:cNvSpPr/>
          <p:nvPr/>
        </p:nvSpPr>
        <p:spPr>
          <a:xfrm>
            <a:off x="2057400" y="2286000"/>
            <a:ext cx="7467600" cy="2308324"/>
          </a:xfrm>
          <a:prstGeom prst="rect">
            <a:avLst/>
          </a:prstGeom>
        </p:spPr>
        <p:txBody>
          <a:bodyPr wrap="square">
            <a:spAutoFit/>
          </a:bodyPr>
          <a:lstStyle/>
          <a:p>
            <a:pPr marL="457200" indent="-457200">
              <a:buFontTx/>
              <a:buChar char="-"/>
            </a:pP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thuộc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cũ</a:t>
            </a:r>
            <a:endParaRPr lang="en-US" sz="3600" b="1" dirty="0">
              <a:latin typeface="Times New Roman" panose="02020603050405020304" pitchFamily="18" charset="0"/>
              <a:cs typeface="Times New Roman" panose="02020603050405020304" pitchFamily="18" charset="0"/>
            </a:endParaRPr>
          </a:p>
          <a:p>
            <a:pPr marL="457200" indent="-457200">
              <a:buFontTx/>
              <a:buChar char="-"/>
            </a:pP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tập</a:t>
            </a:r>
            <a:r>
              <a:rPr lang="en-US" sz="3600" b="1" dirty="0">
                <a:latin typeface="Times New Roman" panose="02020603050405020304" pitchFamily="18" charset="0"/>
                <a:cs typeface="Times New Roman" panose="02020603050405020304" pitchFamily="18" charset="0"/>
              </a:rPr>
              <a:t> ở SBT</a:t>
            </a:r>
          </a:p>
          <a:p>
            <a:pPr marL="457200" indent="-457200">
              <a:buFontTx/>
              <a:buChar char="-"/>
            </a:pP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15</a:t>
            </a:r>
            <a:r>
              <a:rPr lang="vi-VN" sz="3600" b="1">
                <a:latin typeface="Times New Roman" panose="02020603050405020304" pitchFamily="18" charset="0"/>
                <a:cs typeface="Times New Roman" panose="02020603050405020304" pitchFamily="18" charset="0"/>
              </a:rPr>
              <a:t>:NĂNG LƯỢNG ÁNH SÁNG TIA SÁNG</a:t>
            </a:r>
            <a:endParaRPr lang="en-US" sz="36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E6404BF7-35E3-BA7C-BA9F-494B43FC88BE}"/>
              </a:ext>
            </a:extLst>
          </p:cNvPr>
          <p:cNvSpPr>
            <a:spLocks noGrp="1"/>
          </p:cNvSpPr>
          <p:nvPr>
            <p:ph type="title"/>
          </p:nvPr>
        </p:nvSpPr>
        <p:spPr/>
        <p:txBody>
          <a:bodyPr/>
          <a:lstStyle/>
          <a:p>
            <a:r>
              <a:rPr lang="en-US" altLang="en-US"/>
              <a:t> </a:t>
            </a:r>
          </a:p>
        </p:txBody>
      </p:sp>
      <p:pic>
        <p:nvPicPr>
          <p:cNvPr id="29699" name="Picture 2" descr="Kết quả hình ảnh cho hình ñeïp">
            <a:extLst>
              <a:ext uri="{FF2B5EF4-FFF2-40B4-BE49-F238E27FC236}">
                <a16:creationId xmlns:a16="http://schemas.microsoft.com/office/drawing/2014/main" id="{D76262E4-B8F7-C6AA-693A-0FA2D54A2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a:extLst>
              <a:ext uri="{FF2B5EF4-FFF2-40B4-BE49-F238E27FC236}">
                <a16:creationId xmlns:a16="http://schemas.microsoft.com/office/drawing/2014/main" id="{6DD04949-81E5-9ADC-9D4D-26AE37C0E548}"/>
              </a:ext>
            </a:extLst>
          </p:cNvPr>
          <p:cNvSpPr txBox="1">
            <a:spLocks noChangeArrowheads="1"/>
          </p:cNvSpPr>
          <p:nvPr/>
        </p:nvSpPr>
        <p:spPr bwMode="auto">
          <a:xfrm>
            <a:off x="1752600" y="2286001"/>
            <a:ext cx="8424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000" b="1" dirty="0" err="1">
                <a:solidFill>
                  <a:srgbClr val="0000FF"/>
                </a:solidFill>
                <a:latin typeface="Times New Roman" panose="02020603050405020304" pitchFamily="18" charset="0"/>
                <a:cs typeface="Times New Roman" panose="02020603050405020304" pitchFamily="18" charset="0"/>
              </a:rPr>
              <a:t>Xin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chân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thành</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cảm</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ơn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quý</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thầy</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cô</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giáo</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và</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các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em</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học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sinh</a:t>
            </a:r>
            <a:r>
              <a:rPr lang="en-US" altLang="en-US" sz="4000" b="1" dirty="0">
                <a:solidFill>
                  <a:srgbClr val="0000FF"/>
                </a:solidFill>
                <a:latin typeface="Times New Roman" panose="02020603050405020304" pitchFamily="18" charset="0"/>
                <a:cs typeface="Times New Roman" panose="02020603050405020304" pitchFamily="18" charset="0"/>
              </a:rPr>
              <a:t>! </a:t>
            </a:r>
          </a:p>
        </p:txBody>
      </p:sp>
      <p:pic>
        <p:nvPicPr>
          <p:cNvPr id="29701" name="LaRagazzaDiBube-FrancisGoya_fh9g.mp3">
            <a:hlinkClick r:id="" action="ppaction://media"/>
            <a:extLst>
              <a:ext uri="{FF2B5EF4-FFF2-40B4-BE49-F238E27FC236}">
                <a16:creationId xmlns:a16="http://schemas.microsoft.com/office/drawing/2014/main" id="{01456F61-4FEA-F727-B841-FD1B79FDC1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62293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2590800" y="3733801"/>
            <a:ext cx="77724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4400" b="1" dirty="0">
                <a:solidFill>
                  <a:schemeClr val="accent2"/>
                </a:solidFill>
                <a:latin typeface="Times New Roman" pitchFamily="18" charset="0"/>
                <a:cs typeface="Times New Roman" pitchFamily="18" charset="0"/>
              </a:rPr>
              <a:t>Ch</a:t>
            </a:r>
            <a:r>
              <a:rPr lang="vi-VN" altLang="en-US" sz="4400" b="1" dirty="0">
                <a:solidFill>
                  <a:schemeClr val="accent2"/>
                </a:solidFill>
                <a:latin typeface="Times New Roman" pitchFamily="18" charset="0"/>
                <a:cs typeface="Times New Roman" pitchFamily="18" charset="0"/>
              </a:rPr>
              <a:t>úc</a:t>
            </a:r>
            <a:r>
              <a:rPr lang="en-US" altLang="en-US" sz="4400" b="1" dirty="0">
                <a:solidFill>
                  <a:schemeClr val="accent2"/>
                </a:solidFill>
                <a:latin typeface="Times New Roman" pitchFamily="18" charset="0"/>
                <a:cs typeface="Times New Roman" pitchFamily="18" charset="0"/>
              </a:rPr>
              <a:t> c</a:t>
            </a:r>
            <a:r>
              <a:rPr lang="vi-VN" altLang="en-US" sz="4400" b="1" dirty="0">
                <a:solidFill>
                  <a:schemeClr val="accent2"/>
                </a:solidFill>
                <a:latin typeface="Times New Roman" pitchFamily="18" charset="0"/>
                <a:cs typeface="Times New Roman" pitchFamily="18" charset="0"/>
              </a:rPr>
              <a:t>ác</a:t>
            </a:r>
            <a:r>
              <a:rPr lang="en-US" altLang="en-US" sz="4400" b="1" dirty="0">
                <a:solidFill>
                  <a:schemeClr val="accent2"/>
                </a:solidFill>
                <a:latin typeface="Times New Roman" pitchFamily="18" charset="0"/>
                <a:cs typeface="Times New Roman" pitchFamily="18" charset="0"/>
              </a:rPr>
              <a:t> </a:t>
            </a:r>
            <a:r>
              <a:rPr lang="en-US" altLang="en-US" sz="4400" b="1" dirty="0" err="1">
                <a:solidFill>
                  <a:schemeClr val="accent2"/>
                </a:solidFill>
                <a:latin typeface="Times New Roman" pitchFamily="18" charset="0"/>
                <a:cs typeface="Times New Roman" pitchFamily="18" charset="0"/>
              </a:rPr>
              <a:t>em</a:t>
            </a:r>
            <a:r>
              <a:rPr lang="en-US" altLang="en-US" sz="4400" b="1" dirty="0">
                <a:solidFill>
                  <a:schemeClr val="accent2"/>
                </a:solidFill>
                <a:latin typeface="Times New Roman" pitchFamily="18" charset="0"/>
                <a:cs typeface="Times New Roman" pitchFamily="18" charset="0"/>
              </a:rPr>
              <a:t> </a:t>
            </a:r>
            <a:r>
              <a:rPr lang="en-US" altLang="en-US" sz="4400" b="1" dirty="0" err="1">
                <a:solidFill>
                  <a:schemeClr val="accent2"/>
                </a:solidFill>
                <a:latin typeface="Times New Roman" pitchFamily="18" charset="0"/>
                <a:cs typeface="Times New Roman" pitchFamily="18" charset="0"/>
              </a:rPr>
              <a:t>lu</a:t>
            </a:r>
            <a:r>
              <a:rPr lang="vi-VN" altLang="en-US" sz="4400" b="1" dirty="0">
                <a:solidFill>
                  <a:schemeClr val="accent2"/>
                </a:solidFill>
                <a:latin typeface="Times New Roman" pitchFamily="18" charset="0"/>
                <a:cs typeface="Times New Roman" pitchFamily="18" charset="0"/>
              </a:rPr>
              <a:t>ô</a:t>
            </a:r>
            <a:r>
              <a:rPr lang="en-US" altLang="en-US" sz="4400" b="1" dirty="0">
                <a:solidFill>
                  <a:schemeClr val="accent2"/>
                </a:solidFill>
                <a:latin typeface="Times New Roman" pitchFamily="18" charset="0"/>
                <a:cs typeface="Times New Roman" pitchFamily="18" charset="0"/>
              </a:rPr>
              <a:t>n </a:t>
            </a:r>
            <a:r>
              <a:rPr lang="en-US" altLang="en-US" sz="4400" b="1" dirty="0" err="1">
                <a:solidFill>
                  <a:schemeClr val="accent2"/>
                </a:solidFill>
                <a:latin typeface="Times New Roman" pitchFamily="18" charset="0"/>
                <a:cs typeface="Times New Roman" pitchFamily="18" charset="0"/>
              </a:rPr>
              <a:t>học</a:t>
            </a:r>
            <a:r>
              <a:rPr lang="en-US" altLang="en-US" sz="4400" b="1" dirty="0">
                <a:solidFill>
                  <a:schemeClr val="accent2"/>
                </a:solidFill>
                <a:latin typeface="Times New Roman" pitchFamily="18" charset="0"/>
                <a:cs typeface="Times New Roman" pitchFamily="18" charset="0"/>
              </a:rPr>
              <a:t> </a:t>
            </a:r>
            <a:r>
              <a:rPr lang="en-US" altLang="en-US" sz="4400" b="1" dirty="0" err="1">
                <a:solidFill>
                  <a:schemeClr val="accent2"/>
                </a:solidFill>
                <a:latin typeface="Times New Roman" pitchFamily="18" charset="0"/>
                <a:cs typeface="Times New Roman" pitchFamily="18" charset="0"/>
              </a:rPr>
              <a:t>giỏi</a:t>
            </a:r>
            <a:endParaRPr lang="en-US" altLang="en-US" sz="4400" b="1" dirty="0">
              <a:solidFill>
                <a:schemeClr val="accent2"/>
              </a:solidFill>
              <a:latin typeface="Times New Roman" pitchFamily="18" charset="0"/>
              <a:cs typeface="Times New Roman" pitchFamily="18"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900" autoRev="1" fill="hold">
                                          <p:stCondLst>
                                            <p:cond delay="0"/>
                                          </p:stCondLst>
                                        </p:cTn>
                                        <p:tgtEl>
                                          <p:spTgt spid="6"/>
                                        </p:tgtEl>
                                        <p:attrNameLst>
                                          <p:attrName>ppt_w</p:attrName>
                                        </p:attrNameLst>
                                      </p:cBhvr>
                                    </p:anim>
                                    <p:anim by="(#ppt_w*0.50)" calcmode="lin" valueType="num">
                                      <p:cBhvr>
                                        <p:cTn id="8" dur="900" decel="50000" autoRev="1" fill="hold">
                                          <p:stCondLst>
                                            <p:cond delay="0"/>
                                          </p:stCondLst>
                                        </p:cTn>
                                        <p:tgtEl>
                                          <p:spTgt spid="6"/>
                                        </p:tgtEl>
                                        <p:attrNameLst>
                                          <p:attrName>ppt_x</p:attrName>
                                        </p:attrNameLst>
                                      </p:cBhvr>
                                    </p:anim>
                                    <p:anim from="(-#ppt_h/2)" to="(#ppt_y)" calcmode="lin" valueType="num">
                                      <p:cBhvr>
                                        <p:cTn id="9" dur="1800" fill="hold">
                                          <p:stCondLst>
                                            <p:cond delay="0"/>
                                          </p:stCondLst>
                                        </p:cTn>
                                        <p:tgtEl>
                                          <p:spTgt spid="6"/>
                                        </p:tgtEl>
                                        <p:attrNameLst>
                                          <p:attrName>ppt_y</p:attrName>
                                        </p:attrNameLst>
                                      </p:cBhvr>
                                    </p:anim>
                                    <p:animRot by="21600000">
                                      <p:cBhvr>
                                        <p:cTn id="10" dur="18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6B1BBA-FFCD-49FC-BC91-C177487E2D4D}"/>
              </a:ext>
            </a:extLst>
          </p:cNvPr>
          <p:cNvSpPr txBox="1"/>
          <p:nvPr/>
        </p:nvSpPr>
        <p:spPr>
          <a:xfrm>
            <a:off x="1690360" y="499426"/>
            <a:ext cx="8901440" cy="1200329"/>
          </a:xfrm>
          <a:prstGeom prst="rect">
            <a:avLst/>
          </a:prstGeom>
          <a:noFill/>
        </p:spPr>
        <p:txBody>
          <a:bodyPr wrap="square">
            <a:spAutoFit/>
          </a:bodyPr>
          <a:lstStyle/>
          <a:p>
            <a:r>
              <a:rPr lang="en-US" sz="3600" b="1" dirty="0" err="1">
                <a:solidFill>
                  <a:srgbClr val="0000CC"/>
                </a:solidFill>
              </a:rPr>
              <a:t>Kết</a:t>
            </a:r>
            <a:r>
              <a:rPr lang="en-US" sz="3600" b="1" dirty="0">
                <a:solidFill>
                  <a:srgbClr val="0000CC"/>
                </a:solidFill>
              </a:rPr>
              <a:t> </a:t>
            </a:r>
            <a:r>
              <a:rPr lang="en-US" sz="3600" b="1" dirty="0" err="1">
                <a:solidFill>
                  <a:srgbClr val="0000CC"/>
                </a:solidFill>
              </a:rPr>
              <a:t>luận</a:t>
            </a:r>
            <a:r>
              <a:rPr lang="en-US" sz="3600" b="1" dirty="0">
                <a:solidFill>
                  <a:srgbClr val="0000CC"/>
                </a:solidFill>
              </a:rPr>
              <a:t>.</a:t>
            </a:r>
          </a:p>
          <a:p>
            <a:r>
              <a:rPr lang="en-US" sz="3600" b="1" dirty="0" err="1">
                <a:solidFill>
                  <a:srgbClr val="FF0000"/>
                </a:solidFill>
              </a:rPr>
              <a:t>Âm</a:t>
            </a:r>
            <a:r>
              <a:rPr lang="en-US" sz="3600" b="1" dirty="0">
                <a:solidFill>
                  <a:srgbClr val="FF0000"/>
                </a:solidFill>
              </a:rPr>
              <a:t> </a:t>
            </a:r>
            <a:r>
              <a:rPr lang="en-US" sz="3600" b="1" dirty="0" err="1">
                <a:solidFill>
                  <a:srgbClr val="FF0000"/>
                </a:solidFill>
              </a:rPr>
              <a:t>phản</a:t>
            </a:r>
            <a:r>
              <a:rPr lang="en-US" sz="3600" b="1" dirty="0">
                <a:solidFill>
                  <a:srgbClr val="FF0000"/>
                </a:solidFill>
              </a:rPr>
              <a:t> </a:t>
            </a:r>
            <a:r>
              <a:rPr lang="en-US" sz="3600" b="1" dirty="0" err="1">
                <a:solidFill>
                  <a:srgbClr val="FF0000"/>
                </a:solidFill>
              </a:rPr>
              <a:t>xạ</a:t>
            </a:r>
            <a:r>
              <a:rPr lang="en-US" sz="3600" b="1" dirty="0">
                <a:solidFill>
                  <a:srgbClr val="FF0000"/>
                </a:solidFill>
              </a:rPr>
              <a:t> </a:t>
            </a:r>
            <a:r>
              <a:rPr lang="en-US" sz="3600" b="1" dirty="0" err="1">
                <a:solidFill>
                  <a:srgbClr val="FF0000"/>
                </a:solidFill>
              </a:rPr>
              <a:t>là</a:t>
            </a:r>
            <a:r>
              <a:rPr lang="en-US" sz="3600" b="1" dirty="0">
                <a:solidFill>
                  <a:srgbClr val="FF0000"/>
                </a:solidFill>
              </a:rPr>
              <a:t> </a:t>
            </a:r>
            <a:r>
              <a:rPr lang="en-US" sz="3600" b="1" dirty="0" err="1">
                <a:solidFill>
                  <a:srgbClr val="FF0000"/>
                </a:solidFill>
              </a:rPr>
              <a:t>âm</a:t>
            </a:r>
            <a:r>
              <a:rPr lang="en-US" sz="3600" b="1" dirty="0">
                <a:solidFill>
                  <a:srgbClr val="FF0000"/>
                </a:solidFill>
              </a:rPr>
              <a:t> </a:t>
            </a:r>
            <a:r>
              <a:rPr lang="en-US" sz="3600" b="1" dirty="0" err="1">
                <a:solidFill>
                  <a:srgbClr val="FF0000"/>
                </a:solidFill>
              </a:rPr>
              <a:t>dội</a:t>
            </a:r>
            <a:r>
              <a:rPr lang="en-US" sz="3600" b="1" dirty="0">
                <a:solidFill>
                  <a:srgbClr val="FF0000"/>
                </a:solidFill>
              </a:rPr>
              <a:t> </a:t>
            </a:r>
            <a:r>
              <a:rPr lang="en-US" sz="3600" b="1" dirty="0" err="1">
                <a:solidFill>
                  <a:srgbClr val="FF0000"/>
                </a:solidFill>
              </a:rPr>
              <a:t>lại</a:t>
            </a:r>
            <a:r>
              <a:rPr lang="en-US" sz="3600" b="1" dirty="0">
                <a:solidFill>
                  <a:srgbClr val="FF0000"/>
                </a:solidFill>
              </a:rPr>
              <a:t> </a:t>
            </a:r>
            <a:r>
              <a:rPr lang="en-US" sz="3600" b="1" dirty="0" err="1">
                <a:solidFill>
                  <a:srgbClr val="FF0000"/>
                </a:solidFill>
              </a:rPr>
              <a:t>khi</a:t>
            </a:r>
            <a:r>
              <a:rPr lang="en-US" sz="3600" b="1" dirty="0">
                <a:solidFill>
                  <a:srgbClr val="FF0000"/>
                </a:solidFill>
              </a:rPr>
              <a:t> </a:t>
            </a:r>
            <a:r>
              <a:rPr lang="en-US" sz="3600" b="1" dirty="0" err="1">
                <a:solidFill>
                  <a:srgbClr val="FF0000"/>
                </a:solidFill>
              </a:rPr>
              <a:t>gặp</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vật</a:t>
            </a:r>
            <a:r>
              <a:rPr lang="en-US" sz="3600" b="1" dirty="0">
                <a:solidFill>
                  <a:srgbClr val="FF0000"/>
                </a:solidFill>
              </a:rPr>
              <a:t> </a:t>
            </a:r>
            <a:r>
              <a:rPr lang="en-US" sz="3600" b="1" dirty="0" err="1">
                <a:solidFill>
                  <a:srgbClr val="FF0000"/>
                </a:solidFill>
              </a:rPr>
              <a:t>chắn</a:t>
            </a:r>
            <a:r>
              <a:rPr lang="en-US" sz="3600" b="1" dirty="0">
                <a:solidFill>
                  <a:srgbClr val="FF0000"/>
                </a:solidFill>
              </a:rPr>
              <a:t> </a:t>
            </a:r>
          </a:p>
        </p:txBody>
      </p:sp>
      <p:pic>
        <p:nvPicPr>
          <p:cNvPr id="16" name="Picture 2" descr="Image result for sound reflection gif">
            <a:extLst>
              <a:ext uri="{FF2B5EF4-FFF2-40B4-BE49-F238E27FC236}">
                <a16:creationId xmlns:a16="http://schemas.microsoft.com/office/drawing/2014/main" id="{A1FE3412-FB23-4321-861B-890B6A5E4D1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15886" y="2693424"/>
            <a:ext cx="5360231" cy="30172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624BFB-F768-88E1-4D8A-8D268461230E}"/>
              </a:ext>
            </a:extLst>
          </p:cNvPr>
          <p:cNvPicPr>
            <a:picLocks noChangeAspect="1"/>
          </p:cNvPicPr>
          <p:nvPr/>
        </p:nvPicPr>
        <p:blipFill>
          <a:blip r:embed="rId4"/>
          <a:stretch>
            <a:fillRect/>
          </a:stretch>
        </p:blipFill>
        <p:spPr>
          <a:xfrm>
            <a:off x="1524000" y="2693424"/>
            <a:ext cx="9278773" cy="3859776"/>
          </a:xfrm>
          <a:prstGeom prst="rect">
            <a:avLst/>
          </a:prstGeom>
        </p:spPr>
      </p:pic>
      <p:sp>
        <p:nvSpPr>
          <p:cNvPr id="17" name="Rectangle 16">
            <a:extLst>
              <a:ext uri="{FF2B5EF4-FFF2-40B4-BE49-F238E27FC236}">
                <a16:creationId xmlns:a16="http://schemas.microsoft.com/office/drawing/2014/main" id="{59688B76-853C-22C4-6FFC-B891115D63B8}"/>
              </a:ext>
            </a:extLst>
          </p:cNvPr>
          <p:cNvSpPr/>
          <p:nvPr/>
        </p:nvSpPr>
        <p:spPr>
          <a:xfrm rot="990184">
            <a:off x="5482639" y="3359728"/>
            <a:ext cx="2358852" cy="392415"/>
          </a:xfrm>
          <a:prstGeom prst="rect">
            <a:avLst/>
          </a:prstGeom>
          <a:noFill/>
        </p:spPr>
        <p:txBody>
          <a:bodyPr wrap="none" lIns="68580" tIns="34290" rIns="68580" bIns="34290">
            <a:spAutoFit/>
          </a:bodyPr>
          <a:lstStyle/>
          <a:p>
            <a:pPr algn="ctr"/>
            <a:r>
              <a:rPr lang="en-US" sz="2100" b="1" dirty="0" err="1">
                <a:ln w="0"/>
                <a:solidFill>
                  <a:srgbClr val="FF0000"/>
                </a:solidFill>
              </a:rPr>
              <a:t>Âm</a:t>
            </a:r>
            <a:r>
              <a:rPr lang="en-US" sz="2100" b="1" dirty="0">
                <a:ln w="0"/>
                <a:solidFill>
                  <a:srgbClr val="FF0000"/>
                </a:solidFill>
              </a:rPr>
              <a:t> </a:t>
            </a:r>
            <a:r>
              <a:rPr lang="en-US" sz="2100" b="1" dirty="0" err="1">
                <a:ln w="0"/>
                <a:solidFill>
                  <a:srgbClr val="FF0000"/>
                </a:solidFill>
              </a:rPr>
              <a:t>truyền</a:t>
            </a:r>
            <a:r>
              <a:rPr lang="en-US" sz="2100" b="1" dirty="0">
                <a:ln w="0"/>
                <a:solidFill>
                  <a:srgbClr val="FF0000"/>
                </a:solidFill>
              </a:rPr>
              <a:t> </a:t>
            </a:r>
            <a:r>
              <a:rPr lang="en-US" sz="2100" b="1" dirty="0" err="1">
                <a:ln w="0"/>
                <a:solidFill>
                  <a:srgbClr val="FF0000"/>
                </a:solidFill>
              </a:rPr>
              <a:t>trực</a:t>
            </a:r>
            <a:r>
              <a:rPr lang="en-US" sz="2100" b="1" dirty="0">
                <a:ln w="0"/>
                <a:solidFill>
                  <a:srgbClr val="FF0000"/>
                </a:solidFill>
              </a:rPr>
              <a:t> </a:t>
            </a:r>
            <a:r>
              <a:rPr lang="en-US" sz="2100" b="1" dirty="0" err="1">
                <a:ln w="0"/>
                <a:solidFill>
                  <a:srgbClr val="FF0000"/>
                </a:solidFill>
              </a:rPr>
              <a:t>tiếp</a:t>
            </a:r>
            <a:endParaRPr lang="en-US" sz="2100" b="1" dirty="0">
              <a:ln w="0"/>
              <a:solidFill>
                <a:srgbClr val="FF0000"/>
              </a:solidFill>
            </a:endParaRPr>
          </a:p>
        </p:txBody>
      </p:sp>
      <p:sp>
        <p:nvSpPr>
          <p:cNvPr id="18" name="Rectangle 17">
            <a:extLst>
              <a:ext uri="{FF2B5EF4-FFF2-40B4-BE49-F238E27FC236}">
                <a16:creationId xmlns:a16="http://schemas.microsoft.com/office/drawing/2014/main" id="{4112C2EE-2BAD-215D-C661-9910EBDB3F37}"/>
              </a:ext>
            </a:extLst>
          </p:cNvPr>
          <p:cNvSpPr/>
          <p:nvPr/>
        </p:nvSpPr>
        <p:spPr>
          <a:xfrm rot="20472644">
            <a:off x="6271034" y="5091027"/>
            <a:ext cx="1461554" cy="392415"/>
          </a:xfrm>
          <a:prstGeom prst="rect">
            <a:avLst/>
          </a:prstGeom>
          <a:noFill/>
        </p:spPr>
        <p:txBody>
          <a:bodyPr wrap="none" lIns="68580" tIns="34290" rIns="68580" bIns="34290">
            <a:spAutoFit/>
          </a:bodyPr>
          <a:lstStyle/>
          <a:p>
            <a:pPr algn="ctr"/>
            <a:r>
              <a:rPr lang="en-US" sz="2100" b="1" dirty="0" err="1">
                <a:ln w="0"/>
                <a:solidFill>
                  <a:srgbClr val="FF0000"/>
                </a:solidFill>
              </a:rPr>
              <a:t>Âm</a:t>
            </a:r>
            <a:r>
              <a:rPr lang="en-US" sz="2100" b="1" dirty="0">
                <a:ln w="0"/>
                <a:solidFill>
                  <a:srgbClr val="FF0000"/>
                </a:solidFill>
              </a:rPr>
              <a:t> </a:t>
            </a:r>
            <a:r>
              <a:rPr lang="en-US" sz="2100" b="1" dirty="0" err="1">
                <a:ln w="0"/>
                <a:solidFill>
                  <a:srgbClr val="FF0000"/>
                </a:solidFill>
              </a:rPr>
              <a:t>phản</a:t>
            </a:r>
            <a:r>
              <a:rPr lang="en-US" sz="2100" b="1" dirty="0">
                <a:ln w="0"/>
                <a:solidFill>
                  <a:srgbClr val="FF0000"/>
                </a:solidFill>
              </a:rPr>
              <a:t> </a:t>
            </a:r>
            <a:r>
              <a:rPr lang="en-US" sz="2100" b="1" dirty="0" err="1">
                <a:ln w="0"/>
                <a:solidFill>
                  <a:srgbClr val="FF0000"/>
                </a:solidFill>
              </a:rPr>
              <a:t>xạ</a:t>
            </a:r>
            <a:endParaRPr lang="en-US" sz="2100" b="1" dirty="0">
              <a:ln w="0"/>
              <a:solidFill>
                <a:srgbClr val="FF0000"/>
              </a:solidFill>
            </a:endParaRPr>
          </a:p>
        </p:txBody>
      </p:sp>
      <p:sp>
        <p:nvSpPr>
          <p:cNvPr id="19" name="Google Shape;674;p57">
            <a:extLst>
              <a:ext uri="{FF2B5EF4-FFF2-40B4-BE49-F238E27FC236}">
                <a16:creationId xmlns:a16="http://schemas.microsoft.com/office/drawing/2014/main" id="{6CBA7B8A-3A2B-8285-8330-FF0157008689}"/>
              </a:ext>
            </a:extLst>
          </p:cNvPr>
          <p:cNvSpPr/>
          <p:nvPr/>
        </p:nvSpPr>
        <p:spPr>
          <a:xfrm>
            <a:off x="9431935" y="1951461"/>
            <a:ext cx="407804" cy="411853"/>
          </a:xfrm>
          <a:custGeom>
            <a:avLst/>
            <a:gdLst/>
            <a:ahLst/>
            <a:cxnLst/>
            <a:rect l="l" t="t" r="r" b="b"/>
            <a:pathLst>
              <a:path w="17228" h="17399" extrusionOk="0">
                <a:moveTo>
                  <a:pt x="14162" y="439"/>
                </a:moveTo>
                <a:lnTo>
                  <a:pt x="14478" y="512"/>
                </a:lnTo>
                <a:lnTo>
                  <a:pt x="14794" y="609"/>
                </a:lnTo>
                <a:lnTo>
                  <a:pt x="15111" y="755"/>
                </a:lnTo>
                <a:lnTo>
                  <a:pt x="15403" y="925"/>
                </a:lnTo>
                <a:lnTo>
                  <a:pt x="15670" y="1120"/>
                </a:lnTo>
                <a:lnTo>
                  <a:pt x="15914" y="1315"/>
                </a:lnTo>
                <a:lnTo>
                  <a:pt x="16108" y="1534"/>
                </a:lnTo>
                <a:lnTo>
                  <a:pt x="15987" y="1558"/>
                </a:lnTo>
                <a:lnTo>
                  <a:pt x="15889" y="1607"/>
                </a:lnTo>
                <a:lnTo>
                  <a:pt x="15816" y="1655"/>
                </a:lnTo>
                <a:lnTo>
                  <a:pt x="15792" y="1680"/>
                </a:lnTo>
                <a:lnTo>
                  <a:pt x="15768" y="1728"/>
                </a:lnTo>
                <a:lnTo>
                  <a:pt x="15768" y="1777"/>
                </a:lnTo>
                <a:lnTo>
                  <a:pt x="15792" y="1826"/>
                </a:lnTo>
                <a:lnTo>
                  <a:pt x="15865" y="1850"/>
                </a:lnTo>
                <a:lnTo>
                  <a:pt x="15938" y="1874"/>
                </a:lnTo>
                <a:lnTo>
                  <a:pt x="16230" y="1874"/>
                </a:lnTo>
                <a:lnTo>
                  <a:pt x="16352" y="1850"/>
                </a:lnTo>
                <a:lnTo>
                  <a:pt x="16546" y="2166"/>
                </a:lnTo>
                <a:lnTo>
                  <a:pt x="16254" y="2142"/>
                </a:lnTo>
                <a:lnTo>
                  <a:pt x="16011" y="2142"/>
                </a:lnTo>
                <a:lnTo>
                  <a:pt x="15987" y="2166"/>
                </a:lnTo>
                <a:lnTo>
                  <a:pt x="15987" y="2191"/>
                </a:lnTo>
                <a:lnTo>
                  <a:pt x="16133" y="2312"/>
                </a:lnTo>
                <a:lnTo>
                  <a:pt x="16303" y="2410"/>
                </a:lnTo>
                <a:lnTo>
                  <a:pt x="16473" y="2458"/>
                </a:lnTo>
                <a:lnTo>
                  <a:pt x="16668" y="2507"/>
                </a:lnTo>
                <a:lnTo>
                  <a:pt x="16717" y="2750"/>
                </a:lnTo>
                <a:lnTo>
                  <a:pt x="16741" y="2994"/>
                </a:lnTo>
                <a:lnTo>
                  <a:pt x="16522" y="2872"/>
                </a:lnTo>
                <a:lnTo>
                  <a:pt x="16352" y="2799"/>
                </a:lnTo>
                <a:lnTo>
                  <a:pt x="16181" y="2702"/>
                </a:lnTo>
                <a:lnTo>
                  <a:pt x="16011" y="2653"/>
                </a:lnTo>
                <a:lnTo>
                  <a:pt x="15792" y="2653"/>
                </a:lnTo>
                <a:lnTo>
                  <a:pt x="15768" y="2677"/>
                </a:lnTo>
                <a:lnTo>
                  <a:pt x="15768" y="2702"/>
                </a:lnTo>
                <a:lnTo>
                  <a:pt x="15768" y="2726"/>
                </a:lnTo>
                <a:lnTo>
                  <a:pt x="15889" y="2872"/>
                </a:lnTo>
                <a:lnTo>
                  <a:pt x="16035" y="2994"/>
                </a:lnTo>
                <a:lnTo>
                  <a:pt x="16327" y="3213"/>
                </a:lnTo>
                <a:lnTo>
                  <a:pt x="16522" y="3334"/>
                </a:lnTo>
                <a:lnTo>
                  <a:pt x="16619" y="3407"/>
                </a:lnTo>
                <a:lnTo>
                  <a:pt x="16717" y="3456"/>
                </a:lnTo>
                <a:lnTo>
                  <a:pt x="16692" y="3651"/>
                </a:lnTo>
                <a:lnTo>
                  <a:pt x="16619" y="3845"/>
                </a:lnTo>
                <a:lnTo>
                  <a:pt x="16400" y="3602"/>
                </a:lnTo>
                <a:lnTo>
                  <a:pt x="16133" y="3407"/>
                </a:lnTo>
                <a:lnTo>
                  <a:pt x="15987" y="3310"/>
                </a:lnTo>
                <a:lnTo>
                  <a:pt x="15841" y="3237"/>
                </a:lnTo>
                <a:lnTo>
                  <a:pt x="15695" y="3188"/>
                </a:lnTo>
                <a:lnTo>
                  <a:pt x="15524" y="3164"/>
                </a:lnTo>
                <a:lnTo>
                  <a:pt x="15476" y="3188"/>
                </a:lnTo>
                <a:lnTo>
                  <a:pt x="15476" y="3213"/>
                </a:lnTo>
                <a:lnTo>
                  <a:pt x="15476" y="3237"/>
                </a:lnTo>
                <a:lnTo>
                  <a:pt x="15500" y="3261"/>
                </a:lnTo>
                <a:lnTo>
                  <a:pt x="15597" y="3359"/>
                </a:lnTo>
                <a:lnTo>
                  <a:pt x="15695" y="3432"/>
                </a:lnTo>
                <a:lnTo>
                  <a:pt x="15987" y="3699"/>
                </a:lnTo>
                <a:lnTo>
                  <a:pt x="16230" y="3918"/>
                </a:lnTo>
                <a:lnTo>
                  <a:pt x="16449" y="4162"/>
                </a:lnTo>
                <a:lnTo>
                  <a:pt x="16473" y="4186"/>
                </a:lnTo>
                <a:lnTo>
                  <a:pt x="16254" y="4526"/>
                </a:lnTo>
                <a:lnTo>
                  <a:pt x="16206" y="4453"/>
                </a:lnTo>
                <a:lnTo>
                  <a:pt x="16133" y="4380"/>
                </a:lnTo>
                <a:lnTo>
                  <a:pt x="15962" y="4259"/>
                </a:lnTo>
                <a:lnTo>
                  <a:pt x="15646" y="4040"/>
                </a:lnTo>
                <a:lnTo>
                  <a:pt x="15403" y="3821"/>
                </a:lnTo>
                <a:lnTo>
                  <a:pt x="15159" y="3626"/>
                </a:lnTo>
                <a:lnTo>
                  <a:pt x="15111" y="3626"/>
                </a:lnTo>
                <a:lnTo>
                  <a:pt x="15062" y="3651"/>
                </a:lnTo>
                <a:lnTo>
                  <a:pt x="15013" y="3724"/>
                </a:lnTo>
                <a:lnTo>
                  <a:pt x="15013" y="3821"/>
                </a:lnTo>
                <a:lnTo>
                  <a:pt x="15013" y="3894"/>
                </a:lnTo>
                <a:lnTo>
                  <a:pt x="15038" y="3991"/>
                </a:lnTo>
                <a:lnTo>
                  <a:pt x="15135" y="4137"/>
                </a:lnTo>
                <a:lnTo>
                  <a:pt x="15257" y="4283"/>
                </a:lnTo>
                <a:lnTo>
                  <a:pt x="15427" y="4453"/>
                </a:lnTo>
                <a:lnTo>
                  <a:pt x="15622" y="4599"/>
                </a:lnTo>
                <a:lnTo>
                  <a:pt x="15816" y="4745"/>
                </a:lnTo>
                <a:lnTo>
                  <a:pt x="15914" y="4818"/>
                </a:lnTo>
                <a:lnTo>
                  <a:pt x="16011" y="4843"/>
                </a:lnTo>
                <a:lnTo>
                  <a:pt x="15792" y="5135"/>
                </a:lnTo>
                <a:lnTo>
                  <a:pt x="14867" y="4162"/>
                </a:lnTo>
                <a:lnTo>
                  <a:pt x="13967" y="3213"/>
                </a:lnTo>
                <a:lnTo>
                  <a:pt x="13505" y="2750"/>
                </a:lnTo>
                <a:lnTo>
                  <a:pt x="13018" y="2288"/>
                </a:lnTo>
                <a:lnTo>
                  <a:pt x="12531" y="1850"/>
                </a:lnTo>
                <a:lnTo>
                  <a:pt x="12021" y="1461"/>
                </a:lnTo>
                <a:lnTo>
                  <a:pt x="12021" y="1388"/>
                </a:lnTo>
                <a:lnTo>
                  <a:pt x="12118" y="1315"/>
                </a:lnTo>
                <a:lnTo>
                  <a:pt x="12215" y="1242"/>
                </a:lnTo>
                <a:lnTo>
                  <a:pt x="12385" y="1047"/>
                </a:lnTo>
                <a:lnTo>
                  <a:pt x="12629" y="852"/>
                </a:lnTo>
                <a:lnTo>
                  <a:pt x="12921" y="682"/>
                </a:lnTo>
                <a:lnTo>
                  <a:pt x="13213" y="560"/>
                </a:lnTo>
                <a:lnTo>
                  <a:pt x="13505" y="463"/>
                </a:lnTo>
                <a:lnTo>
                  <a:pt x="13675" y="439"/>
                </a:lnTo>
                <a:close/>
                <a:moveTo>
                  <a:pt x="11753" y="1704"/>
                </a:moveTo>
                <a:lnTo>
                  <a:pt x="11826" y="1850"/>
                </a:lnTo>
                <a:lnTo>
                  <a:pt x="11948" y="1972"/>
                </a:lnTo>
                <a:lnTo>
                  <a:pt x="12093" y="2069"/>
                </a:lnTo>
                <a:lnTo>
                  <a:pt x="12385" y="2288"/>
                </a:lnTo>
                <a:lnTo>
                  <a:pt x="12677" y="2531"/>
                </a:lnTo>
                <a:lnTo>
                  <a:pt x="12945" y="2823"/>
                </a:lnTo>
                <a:lnTo>
                  <a:pt x="13480" y="3383"/>
                </a:lnTo>
                <a:lnTo>
                  <a:pt x="14478" y="4453"/>
                </a:lnTo>
                <a:lnTo>
                  <a:pt x="15500" y="5500"/>
                </a:lnTo>
                <a:lnTo>
                  <a:pt x="15111" y="5962"/>
                </a:lnTo>
                <a:lnTo>
                  <a:pt x="14600" y="5500"/>
                </a:lnTo>
                <a:lnTo>
                  <a:pt x="14113" y="5013"/>
                </a:lnTo>
                <a:lnTo>
                  <a:pt x="13213" y="4016"/>
                </a:lnTo>
                <a:lnTo>
                  <a:pt x="12750" y="3529"/>
                </a:lnTo>
                <a:lnTo>
                  <a:pt x="12264" y="3018"/>
                </a:lnTo>
                <a:lnTo>
                  <a:pt x="11777" y="2556"/>
                </a:lnTo>
                <a:lnTo>
                  <a:pt x="11266" y="2093"/>
                </a:lnTo>
                <a:lnTo>
                  <a:pt x="11753" y="1704"/>
                </a:lnTo>
                <a:close/>
                <a:moveTo>
                  <a:pt x="13724" y="5232"/>
                </a:moveTo>
                <a:lnTo>
                  <a:pt x="14235" y="5767"/>
                </a:lnTo>
                <a:lnTo>
                  <a:pt x="14794" y="6278"/>
                </a:lnTo>
                <a:lnTo>
                  <a:pt x="14575" y="6497"/>
                </a:lnTo>
                <a:lnTo>
                  <a:pt x="14259" y="6278"/>
                </a:lnTo>
                <a:lnTo>
                  <a:pt x="13967" y="6035"/>
                </a:lnTo>
                <a:lnTo>
                  <a:pt x="13699" y="5792"/>
                </a:lnTo>
                <a:lnTo>
                  <a:pt x="13432" y="5573"/>
                </a:lnTo>
                <a:lnTo>
                  <a:pt x="13724" y="5232"/>
                </a:lnTo>
                <a:close/>
                <a:moveTo>
                  <a:pt x="13261" y="5767"/>
                </a:moveTo>
                <a:lnTo>
                  <a:pt x="13359" y="5913"/>
                </a:lnTo>
                <a:lnTo>
                  <a:pt x="13456" y="6059"/>
                </a:lnTo>
                <a:lnTo>
                  <a:pt x="13724" y="6303"/>
                </a:lnTo>
                <a:lnTo>
                  <a:pt x="13991" y="6546"/>
                </a:lnTo>
                <a:lnTo>
                  <a:pt x="14137" y="6668"/>
                </a:lnTo>
                <a:lnTo>
                  <a:pt x="14308" y="6765"/>
                </a:lnTo>
                <a:lnTo>
                  <a:pt x="14235" y="6814"/>
                </a:lnTo>
                <a:lnTo>
                  <a:pt x="14137" y="6692"/>
                </a:lnTo>
                <a:lnTo>
                  <a:pt x="13991" y="6595"/>
                </a:lnTo>
                <a:lnTo>
                  <a:pt x="13699" y="6400"/>
                </a:lnTo>
                <a:lnTo>
                  <a:pt x="13359" y="6230"/>
                </a:lnTo>
                <a:lnTo>
                  <a:pt x="13188" y="6132"/>
                </a:lnTo>
                <a:lnTo>
                  <a:pt x="13042" y="6011"/>
                </a:lnTo>
                <a:lnTo>
                  <a:pt x="13261" y="5767"/>
                </a:lnTo>
                <a:close/>
                <a:moveTo>
                  <a:pt x="13018" y="6059"/>
                </a:moveTo>
                <a:lnTo>
                  <a:pt x="13188" y="6303"/>
                </a:lnTo>
                <a:lnTo>
                  <a:pt x="13286" y="6424"/>
                </a:lnTo>
                <a:lnTo>
                  <a:pt x="13407" y="6522"/>
                </a:lnTo>
                <a:lnTo>
                  <a:pt x="14040" y="7008"/>
                </a:lnTo>
                <a:lnTo>
                  <a:pt x="13699" y="7349"/>
                </a:lnTo>
                <a:lnTo>
                  <a:pt x="13675" y="7325"/>
                </a:lnTo>
                <a:lnTo>
                  <a:pt x="13505" y="7227"/>
                </a:lnTo>
                <a:lnTo>
                  <a:pt x="13334" y="7106"/>
                </a:lnTo>
                <a:lnTo>
                  <a:pt x="13018" y="6838"/>
                </a:lnTo>
                <a:lnTo>
                  <a:pt x="12799" y="6668"/>
                </a:lnTo>
                <a:lnTo>
                  <a:pt x="12702" y="6595"/>
                </a:lnTo>
                <a:lnTo>
                  <a:pt x="12580" y="6546"/>
                </a:lnTo>
                <a:lnTo>
                  <a:pt x="12799" y="6303"/>
                </a:lnTo>
                <a:lnTo>
                  <a:pt x="13018" y="6059"/>
                </a:lnTo>
                <a:close/>
                <a:moveTo>
                  <a:pt x="12385" y="6716"/>
                </a:moveTo>
                <a:lnTo>
                  <a:pt x="12483" y="6838"/>
                </a:lnTo>
                <a:lnTo>
                  <a:pt x="12580" y="6935"/>
                </a:lnTo>
                <a:lnTo>
                  <a:pt x="12799" y="7130"/>
                </a:lnTo>
                <a:lnTo>
                  <a:pt x="13091" y="7398"/>
                </a:lnTo>
                <a:lnTo>
                  <a:pt x="13407" y="7617"/>
                </a:lnTo>
                <a:lnTo>
                  <a:pt x="13018" y="8006"/>
                </a:lnTo>
                <a:lnTo>
                  <a:pt x="12921" y="8079"/>
                </a:lnTo>
                <a:lnTo>
                  <a:pt x="12823" y="7909"/>
                </a:lnTo>
                <a:lnTo>
                  <a:pt x="12653" y="7763"/>
                </a:lnTo>
                <a:lnTo>
                  <a:pt x="12312" y="7495"/>
                </a:lnTo>
                <a:lnTo>
                  <a:pt x="12093" y="7325"/>
                </a:lnTo>
                <a:lnTo>
                  <a:pt x="11972" y="7252"/>
                </a:lnTo>
                <a:lnTo>
                  <a:pt x="11850" y="7179"/>
                </a:lnTo>
                <a:lnTo>
                  <a:pt x="12385" y="6716"/>
                </a:lnTo>
                <a:close/>
                <a:moveTo>
                  <a:pt x="11631" y="7373"/>
                </a:moveTo>
                <a:lnTo>
                  <a:pt x="11729" y="7471"/>
                </a:lnTo>
                <a:lnTo>
                  <a:pt x="11850" y="7568"/>
                </a:lnTo>
                <a:lnTo>
                  <a:pt x="12093" y="7738"/>
                </a:lnTo>
                <a:lnTo>
                  <a:pt x="12434" y="8055"/>
                </a:lnTo>
                <a:lnTo>
                  <a:pt x="12556" y="8201"/>
                </a:lnTo>
                <a:lnTo>
                  <a:pt x="12702" y="8322"/>
                </a:lnTo>
                <a:lnTo>
                  <a:pt x="11948" y="9150"/>
                </a:lnTo>
                <a:lnTo>
                  <a:pt x="11680" y="8906"/>
                </a:lnTo>
                <a:lnTo>
                  <a:pt x="11364" y="8687"/>
                </a:lnTo>
                <a:lnTo>
                  <a:pt x="11072" y="8444"/>
                </a:lnTo>
                <a:lnTo>
                  <a:pt x="10780" y="8201"/>
                </a:lnTo>
                <a:lnTo>
                  <a:pt x="11096" y="7860"/>
                </a:lnTo>
                <a:lnTo>
                  <a:pt x="11193" y="7957"/>
                </a:lnTo>
                <a:lnTo>
                  <a:pt x="11291" y="8030"/>
                </a:lnTo>
                <a:lnTo>
                  <a:pt x="11461" y="8176"/>
                </a:lnTo>
                <a:lnTo>
                  <a:pt x="11777" y="8493"/>
                </a:lnTo>
                <a:lnTo>
                  <a:pt x="11972" y="8614"/>
                </a:lnTo>
                <a:lnTo>
                  <a:pt x="12166" y="8736"/>
                </a:lnTo>
                <a:lnTo>
                  <a:pt x="12288" y="8736"/>
                </a:lnTo>
                <a:lnTo>
                  <a:pt x="12337" y="8712"/>
                </a:lnTo>
                <a:lnTo>
                  <a:pt x="12361" y="8639"/>
                </a:lnTo>
                <a:lnTo>
                  <a:pt x="12361" y="8566"/>
                </a:lnTo>
                <a:lnTo>
                  <a:pt x="12337" y="8493"/>
                </a:lnTo>
                <a:lnTo>
                  <a:pt x="12118" y="8322"/>
                </a:lnTo>
                <a:lnTo>
                  <a:pt x="11899" y="8152"/>
                </a:lnTo>
                <a:lnTo>
                  <a:pt x="11461" y="7811"/>
                </a:lnTo>
                <a:lnTo>
                  <a:pt x="11291" y="7690"/>
                </a:lnTo>
                <a:lnTo>
                  <a:pt x="11631" y="7373"/>
                </a:lnTo>
                <a:close/>
                <a:moveTo>
                  <a:pt x="10634" y="8371"/>
                </a:moveTo>
                <a:lnTo>
                  <a:pt x="10731" y="8541"/>
                </a:lnTo>
                <a:lnTo>
                  <a:pt x="10853" y="8687"/>
                </a:lnTo>
                <a:lnTo>
                  <a:pt x="10974" y="8809"/>
                </a:lnTo>
                <a:lnTo>
                  <a:pt x="11145" y="8931"/>
                </a:lnTo>
                <a:lnTo>
                  <a:pt x="11461" y="9150"/>
                </a:lnTo>
                <a:lnTo>
                  <a:pt x="11753" y="9369"/>
                </a:lnTo>
                <a:lnTo>
                  <a:pt x="11461" y="9685"/>
                </a:lnTo>
                <a:lnTo>
                  <a:pt x="11145" y="9442"/>
                </a:lnTo>
                <a:lnTo>
                  <a:pt x="10828" y="9198"/>
                </a:lnTo>
                <a:lnTo>
                  <a:pt x="10585" y="8955"/>
                </a:lnTo>
                <a:lnTo>
                  <a:pt x="10463" y="8833"/>
                </a:lnTo>
                <a:lnTo>
                  <a:pt x="10317" y="8736"/>
                </a:lnTo>
                <a:lnTo>
                  <a:pt x="10634" y="8371"/>
                </a:lnTo>
                <a:close/>
                <a:moveTo>
                  <a:pt x="10196" y="8931"/>
                </a:moveTo>
                <a:lnTo>
                  <a:pt x="10269" y="9052"/>
                </a:lnTo>
                <a:lnTo>
                  <a:pt x="10366" y="9198"/>
                </a:lnTo>
                <a:lnTo>
                  <a:pt x="10609" y="9417"/>
                </a:lnTo>
                <a:lnTo>
                  <a:pt x="10901" y="9709"/>
                </a:lnTo>
                <a:lnTo>
                  <a:pt x="11072" y="9831"/>
                </a:lnTo>
                <a:lnTo>
                  <a:pt x="11242" y="9953"/>
                </a:lnTo>
                <a:lnTo>
                  <a:pt x="10415" y="10853"/>
                </a:lnTo>
                <a:lnTo>
                  <a:pt x="10317" y="10707"/>
                </a:lnTo>
                <a:lnTo>
                  <a:pt x="10196" y="10585"/>
                </a:lnTo>
                <a:lnTo>
                  <a:pt x="9904" y="10366"/>
                </a:lnTo>
                <a:lnTo>
                  <a:pt x="9636" y="10172"/>
                </a:lnTo>
                <a:lnTo>
                  <a:pt x="9466" y="10074"/>
                </a:lnTo>
                <a:lnTo>
                  <a:pt x="9320" y="10001"/>
                </a:lnTo>
                <a:lnTo>
                  <a:pt x="9563" y="9709"/>
                </a:lnTo>
                <a:lnTo>
                  <a:pt x="9782" y="9880"/>
                </a:lnTo>
                <a:lnTo>
                  <a:pt x="10001" y="10026"/>
                </a:lnTo>
                <a:lnTo>
                  <a:pt x="10244" y="10245"/>
                </a:lnTo>
                <a:lnTo>
                  <a:pt x="10390" y="10366"/>
                </a:lnTo>
                <a:lnTo>
                  <a:pt x="10536" y="10464"/>
                </a:lnTo>
                <a:lnTo>
                  <a:pt x="10609" y="10488"/>
                </a:lnTo>
                <a:lnTo>
                  <a:pt x="10658" y="10464"/>
                </a:lnTo>
                <a:lnTo>
                  <a:pt x="10731" y="10439"/>
                </a:lnTo>
                <a:lnTo>
                  <a:pt x="10780" y="10391"/>
                </a:lnTo>
                <a:lnTo>
                  <a:pt x="10804" y="10342"/>
                </a:lnTo>
                <a:lnTo>
                  <a:pt x="10828" y="10269"/>
                </a:lnTo>
                <a:lnTo>
                  <a:pt x="10804" y="10220"/>
                </a:lnTo>
                <a:lnTo>
                  <a:pt x="10755" y="10147"/>
                </a:lnTo>
                <a:lnTo>
                  <a:pt x="10220" y="9734"/>
                </a:lnTo>
                <a:lnTo>
                  <a:pt x="10001" y="9563"/>
                </a:lnTo>
                <a:lnTo>
                  <a:pt x="9904" y="9490"/>
                </a:lnTo>
                <a:lnTo>
                  <a:pt x="9782" y="9442"/>
                </a:lnTo>
                <a:lnTo>
                  <a:pt x="10196" y="8931"/>
                </a:lnTo>
                <a:close/>
                <a:moveTo>
                  <a:pt x="9125" y="10245"/>
                </a:moveTo>
                <a:lnTo>
                  <a:pt x="9247" y="10342"/>
                </a:lnTo>
                <a:lnTo>
                  <a:pt x="9368" y="10415"/>
                </a:lnTo>
                <a:lnTo>
                  <a:pt x="9612" y="10585"/>
                </a:lnTo>
                <a:lnTo>
                  <a:pt x="9904" y="10829"/>
                </a:lnTo>
                <a:lnTo>
                  <a:pt x="10050" y="10950"/>
                </a:lnTo>
                <a:lnTo>
                  <a:pt x="10220" y="11048"/>
                </a:lnTo>
                <a:lnTo>
                  <a:pt x="9685" y="11583"/>
                </a:lnTo>
                <a:lnTo>
                  <a:pt x="9685" y="11534"/>
                </a:lnTo>
                <a:lnTo>
                  <a:pt x="9660" y="11437"/>
                </a:lnTo>
                <a:lnTo>
                  <a:pt x="9587" y="11364"/>
                </a:lnTo>
                <a:lnTo>
                  <a:pt x="9417" y="11218"/>
                </a:lnTo>
                <a:lnTo>
                  <a:pt x="9222" y="11023"/>
                </a:lnTo>
                <a:lnTo>
                  <a:pt x="9028" y="10853"/>
                </a:lnTo>
                <a:lnTo>
                  <a:pt x="8906" y="10756"/>
                </a:lnTo>
                <a:lnTo>
                  <a:pt x="8736" y="10683"/>
                </a:lnTo>
                <a:lnTo>
                  <a:pt x="8833" y="10585"/>
                </a:lnTo>
                <a:lnTo>
                  <a:pt x="9125" y="10245"/>
                </a:lnTo>
                <a:close/>
                <a:moveTo>
                  <a:pt x="8468" y="10926"/>
                </a:moveTo>
                <a:lnTo>
                  <a:pt x="8687" y="11096"/>
                </a:lnTo>
                <a:lnTo>
                  <a:pt x="8930" y="11291"/>
                </a:lnTo>
                <a:lnTo>
                  <a:pt x="9052" y="11437"/>
                </a:lnTo>
                <a:lnTo>
                  <a:pt x="9198" y="11583"/>
                </a:lnTo>
                <a:lnTo>
                  <a:pt x="9271" y="11656"/>
                </a:lnTo>
                <a:lnTo>
                  <a:pt x="9344" y="11705"/>
                </a:lnTo>
                <a:lnTo>
                  <a:pt x="9441" y="11753"/>
                </a:lnTo>
                <a:lnTo>
                  <a:pt x="9539" y="11753"/>
                </a:lnTo>
                <a:lnTo>
                  <a:pt x="8468" y="12824"/>
                </a:lnTo>
                <a:lnTo>
                  <a:pt x="8152" y="12532"/>
                </a:lnTo>
                <a:lnTo>
                  <a:pt x="7811" y="12240"/>
                </a:lnTo>
                <a:lnTo>
                  <a:pt x="7470" y="11899"/>
                </a:lnTo>
                <a:lnTo>
                  <a:pt x="7349" y="11826"/>
                </a:lnTo>
                <a:lnTo>
                  <a:pt x="7738" y="11534"/>
                </a:lnTo>
                <a:lnTo>
                  <a:pt x="7860" y="11705"/>
                </a:lnTo>
                <a:lnTo>
                  <a:pt x="8006" y="11875"/>
                </a:lnTo>
                <a:lnTo>
                  <a:pt x="8371" y="12264"/>
                </a:lnTo>
                <a:lnTo>
                  <a:pt x="8517" y="12434"/>
                </a:lnTo>
                <a:lnTo>
                  <a:pt x="8590" y="12483"/>
                </a:lnTo>
                <a:lnTo>
                  <a:pt x="8687" y="12507"/>
                </a:lnTo>
                <a:lnTo>
                  <a:pt x="8736" y="12507"/>
                </a:lnTo>
                <a:lnTo>
                  <a:pt x="8809" y="12483"/>
                </a:lnTo>
                <a:lnTo>
                  <a:pt x="8833" y="12434"/>
                </a:lnTo>
                <a:lnTo>
                  <a:pt x="8857" y="12386"/>
                </a:lnTo>
                <a:lnTo>
                  <a:pt x="8857" y="12289"/>
                </a:lnTo>
                <a:lnTo>
                  <a:pt x="8809" y="12191"/>
                </a:lnTo>
                <a:lnTo>
                  <a:pt x="8760" y="12094"/>
                </a:lnTo>
                <a:lnTo>
                  <a:pt x="8663" y="11997"/>
                </a:lnTo>
                <a:lnTo>
                  <a:pt x="8492" y="11826"/>
                </a:lnTo>
                <a:lnTo>
                  <a:pt x="8322" y="11680"/>
                </a:lnTo>
                <a:lnTo>
                  <a:pt x="8152" y="11510"/>
                </a:lnTo>
                <a:lnTo>
                  <a:pt x="7957" y="11364"/>
                </a:lnTo>
                <a:lnTo>
                  <a:pt x="8468" y="10926"/>
                </a:lnTo>
                <a:close/>
                <a:moveTo>
                  <a:pt x="11047" y="2312"/>
                </a:moveTo>
                <a:lnTo>
                  <a:pt x="11120" y="2434"/>
                </a:lnTo>
                <a:lnTo>
                  <a:pt x="11218" y="2531"/>
                </a:lnTo>
                <a:lnTo>
                  <a:pt x="11437" y="2750"/>
                </a:lnTo>
                <a:lnTo>
                  <a:pt x="11850" y="3213"/>
                </a:lnTo>
                <a:lnTo>
                  <a:pt x="11826" y="3213"/>
                </a:lnTo>
                <a:lnTo>
                  <a:pt x="11193" y="3748"/>
                </a:lnTo>
                <a:lnTo>
                  <a:pt x="10609" y="4283"/>
                </a:lnTo>
                <a:lnTo>
                  <a:pt x="10025" y="4867"/>
                </a:lnTo>
                <a:lnTo>
                  <a:pt x="9490" y="5500"/>
                </a:lnTo>
                <a:lnTo>
                  <a:pt x="9174" y="5865"/>
                </a:lnTo>
                <a:lnTo>
                  <a:pt x="8857" y="6254"/>
                </a:lnTo>
                <a:lnTo>
                  <a:pt x="8517" y="6595"/>
                </a:lnTo>
                <a:lnTo>
                  <a:pt x="8176" y="6935"/>
                </a:lnTo>
                <a:lnTo>
                  <a:pt x="7373" y="7617"/>
                </a:lnTo>
                <a:lnTo>
                  <a:pt x="6984" y="7933"/>
                </a:lnTo>
                <a:lnTo>
                  <a:pt x="6594" y="8274"/>
                </a:lnTo>
                <a:lnTo>
                  <a:pt x="6229" y="8639"/>
                </a:lnTo>
                <a:lnTo>
                  <a:pt x="5864" y="9004"/>
                </a:lnTo>
                <a:lnTo>
                  <a:pt x="5183" y="9782"/>
                </a:lnTo>
                <a:lnTo>
                  <a:pt x="4502" y="10537"/>
                </a:lnTo>
                <a:lnTo>
                  <a:pt x="4137" y="10902"/>
                </a:lnTo>
                <a:lnTo>
                  <a:pt x="3772" y="11242"/>
                </a:lnTo>
                <a:lnTo>
                  <a:pt x="3115" y="11802"/>
                </a:lnTo>
                <a:lnTo>
                  <a:pt x="2799" y="12118"/>
                </a:lnTo>
                <a:lnTo>
                  <a:pt x="2507" y="12434"/>
                </a:lnTo>
                <a:lnTo>
                  <a:pt x="2263" y="12702"/>
                </a:lnTo>
                <a:lnTo>
                  <a:pt x="2166" y="12848"/>
                </a:lnTo>
                <a:lnTo>
                  <a:pt x="2069" y="13018"/>
                </a:lnTo>
                <a:lnTo>
                  <a:pt x="1850" y="12824"/>
                </a:lnTo>
                <a:lnTo>
                  <a:pt x="1460" y="12459"/>
                </a:lnTo>
                <a:lnTo>
                  <a:pt x="1266" y="12264"/>
                </a:lnTo>
                <a:lnTo>
                  <a:pt x="1047" y="12118"/>
                </a:lnTo>
                <a:lnTo>
                  <a:pt x="1047" y="12070"/>
                </a:lnTo>
                <a:lnTo>
                  <a:pt x="1193" y="11997"/>
                </a:lnTo>
                <a:lnTo>
                  <a:pt x="1339" y="11924"/>
                </a:lnTo>
                <a:lnTo>
                  <a:pt x="1460" y="11826"/>
                </a:lnTo>
                <a:lnTo>
                  <a:pt x="1582" y="11705"/>
                </a:lnTo>
                <a:lnTo>
                  <a:pt x="2020" y="11218"/>
                </a:lnTo>
                <a:lnTo>
                  <a:pt x="2385" y="10853"/>
                </a:lnTo>
                <a:lnTo>
                  <a:pt x="2774" y="10537"/>
                </a:lnTo>
                <a:lnTo>
                  <a:pt x="3577" y="9880"/>
                </a:lnTo>
                <a:lnTo>
                  <a:pt x="3942" y="9539"/>
                </a:lnTo>
                <a:lnTo>
                  <a:pt x="4307" y="9198"/>
                </a:lnTo>
                <a:lnTo>
                  <a:pt x="5037" y="8468"/>
                </a:lnTo>
                <a:lnTo>
                  <a:pt x="5718" y="7738"/>
                </a:lnTo>
                <a:lnTo>
                  <a:pt x="6400" y="7008"/>
                </a:lnTo>
                <a:lnTo>
                  <a:pt x="7081" y="6303"/>
                </a:lnTo>
                <a:lnTo>
                  <a:pt x="7787" y="5621"/>
                </a:lnTo>
                <a:lnTo>
                  <a:pt x="8468" y="4940"/>
                </a:lnTo>
                <a:lnTo>
                  <a:pt x="9149" y="4259"/>
                </a:lnTo>
                <a:lnTo>
                  <a:pt x="10074" y="3261"/>
                </a:lnTo>
                <a:lnTo>
                  <a:pt x="10561" y="2775"/>
                </a:lnTo>
                <a:lnTo>
                  <a:pt x="11047" y="2312"/>
                </a:lnTo>
                <a:close/>
                <a:moveTo>
                  <a:pt x="7154" y="11997"/>
                </a:moveTo>
                <a:lnTo>
                  <a:pt x="7203" y="12094"/>
                </a:lnTo>
                <a:lnTo>
                  <a:pt x="7251" y="12167"/>
                </a:lnTo>
                <a:lnTo>
                  <a:pt x="7422" y="12386"/>
                </a:lnTo>
                <a:lnTo>
                  <a:pt x="7592" y="12580"/>
                </a:lnTo>
                <a:lnTo>
                  <a:pt x="7884" y="12872"/>
                </a:lnTo>
                <a:lnTo>
                  <a:pt x="8030" y="12994"/>
                </a:lnTo>
                <a:lnTo>
                  <a:pt x="8200" y="13091"/>
                </a:lnTo>
                <a:lnTo>
                  <a:pt x="7835" y="13481"/>
                </a:lnTo>
                <a:lnTo>
                  <a:pt x="7811" y="13432"/>
                </a:lnTo>
                <a:lnTo>
                  <a:pt x="7787" y="13408"/>
                </a:lnTo>
                <a:lnTo>
                  <a:pt x="7616" y="13262"/>
                </a:lnTo>
                <a:lnTo>
                  <a:pt x="7446" y="13140"/>
                </a:lnTo>
                <a:lnTo>
                  <a:pt x="7251" y="13018"/>
                </a:lnTo>
                <a:lnTo>
                  <a:pt x="7057" y="12872"/>
                </a:lnTo>
                <a:lnTo>
                  <a:pt x="6716" y="12580"/>
                </a:lnTo>
                <a:lnTo>
                  <a:pt x="6643" y="12532"/>
                </a:lnTo>
                <a:lnTo>
                  <a:pt x="6594" y="12507"/>
                </a:lnTo>
                <a:lnTo>
                  <a:pt x="6862" y="12240"/>
                </a:lnTo>
                <a:lnTo>
                  <a:pt x="7154" y="11997"/>
                </a:lnTo>
                <a:close/>
                <a:moveTo>
                  <a:pt x="6424" y="12702"/>
                </a:moveTo>
                <a:lnTo>
                  <a:pt x="6448" y="12775"/>
                </a:lnTo>
                <a:lnTo>
                  <a:pt x="6473" y="12848"/>
                </a:lnTo>
                <a:lnTo>
                  <a:pt x="6667" y="13043"/>
                </a:lnTo>
                <a:lnTo>
                  <a:pt x="6862" y="13213"/>
                </a:lnTo>
                <a:lnTo>
                  <a:pt x="7032" y="13359"/>
                </a:lnTo>
                <a:lnTo>
                  <a:pt x="7227" y="13481"/>
                </a:lnTo>
                <a:lnTo>
                  <a:pt x="7446" y="13602"/>
                </a:lnTo>
                <a:lnTo>
                  <a:pt x="7568" y="13627"/>
                </a:lnTo>
                <a:lnTo>
                  <a:pt x="7689" y="13627"/>
                </a:lnTo>
                <a:lnTo>
                  <a:pt x="7470" y="13846"/>
                </a:lnTo>
                <a:lnTo>
                  <a:pt x="7300" y="14040"/>
                </a:lnTo>
                <a:lnTo>
                  <a:pt x="7276" y="14016"/>
                </a:lnTo>
                <a:lnTo>
                  <a:pt x="6911" y="13797"/>
                </a:lnTo>
                <a:lnTo>
                  <a:pt x="6570" y="13554"/>
                </a:lnTo>
                <a:lnTo>
                  <a:pt x="6302" y="13335"/>
                </a:lnTo>
                <a:lnTo>
                  <a:pt x="6035" y="13164"/>
                </a:lnTo>
                <a:lnTo>
                  <a:pt x="6108" y="13043"/>
                </a:lnTo>
                <a:lnTo>
                  <a:pt x="6424" y="12702"/>
                </a:lnTo>
                <a:close/>
                <a:moveTo>
                  <a:pt x="5889" y="13335"/>
                </a:moveTo>
                <a:lnTo>
                  <a:pt x="5962" y="13456"/>
                </a:lnTo>
                <a:lnTo>
                  <a:pt x="6059" y="13578"/>
                </a:lnTo>
                <a:lnTo>
                  <a:pt x="6278" y="13797"/>
                </a:lnTo>
                <a:lnTo>
                  <a:pt x="6643" y="14089"/>
                </a:lnTo>
                <a:lnTo>
                  <a:pt x="6813" y="14211"/>
                </a:lnTo>
                <a:lnTo>
                  <a:pt x="7032" y="14308"/>
                </a:lnTo>
                <a:lnTo>
                  <a:pt x="6692" y="14673"/>
                </a:lnTo>
                <a:lnTo>
                  <a:pt x="6619" y="14624"/>
                </a:lnTo>
                <a:lnTo>
                  <a:pt x="6497" y="14600"/>
                </a:lnTo>
                <a:lnTo>
                  <a:pt x="6375" y="14527"/>
                </a:lnTo>
                <a:lnTo>
                  <a:pt x="6254" y="14454"/>
                </a:lnTo>
                <a:lnTo>
                  <a:pt x="6132" y="14381"/>
                </a:lnTo>
                <a:lnTo>
                  <a:pt x="5913" y="14186"/>
                </a:lnTo>
                <a:lnTo>
                  <a:pt x="5718" y="14016"/>
                </a:lnTo>
                <a:lnTo>
                  <a:pt x="5597" y="13943"/>
                </a:lnTo>
                <a:lnTo>
                  <a:pt x="5451" y="13846"/>
                </a:lnTo>
                <a:lnTo>
                  <a:pt x="5889" y="13335"/>
                </a:lnTo>
                <a:close/>
                <a:moveTo>
                  <a:pt x="12191" y="3553"/>
                </a:moveTo>
                <a:lnTo>
                  <a:pt x="12653" y="4040"/>
                </a:lnTo>
                <a:lnTo>
                  <a:pt x="13432" y="4916"/>
                </a:lnTo>
                <a:lnTo>
                  <a:pt x="13164" y="5208"/>
                </a:lnTo>
                <a:lnTo>
                  <a:pt x="12896" y="5500"/>
                </a:lnTo>
                <a:lnTo>
                  <a:pt x="12361" y="6108"/>
                </a:lnTo>
                <a:lnTo>
                  <a:pt x="12045" y="6424"/>
                </a:lnTo>
                <a:lnTo>
                  <a:pt x="11729" y="6716"/>
                </a:lnTo>
                <a:lnTo>
                  <a:pt x="11388" y="7008"/>
                </a:lnTo>
                <a:lnTo>
                  <a:pt x="11047" y="7300"/>
                </a:lnTo>
                <a:lnTo>
                  <a:pt x="10731" y="7617"/>
                </a:lnTo>
                <a:lnTo>
                  <a:pt x="10415" y="7957"/>
                </a:lnTo>
                <a:lnTo>
                  <a:pt x="9806" y="8687"/>
                </a:lnTo>
                <a:lnTo>
                  <a:pt x="9247" y="9417"/>
                </a:lnTo>
                <a:lnTo>
                  <a:pt x="8638" y="10147"/>
                </a:lnTo>
                <a:lnTo>
                  <a:pt x="8346" y="10464"/>
                </a:lnTo>
                <a:lnTo>
                  <a:pt x="8006" y="10756"/>
                </a:lnTo>
                <a:lnTo>
                  <a:pt x="7324" y="11340"/>
                </a:lnTo>
                <a:lnTo>
                  <a:pt x="6643" y="11899"/>
                </a:lnTo>
                <a:lnTo>
                  <a:pt x="6302" y="12191"/>
                </a:lnTo>
                <a:lnTo>
                  <a:pt x="6010" y="12532"/>
                </a:lnTo>
                <a:lnTo>
                  <a:pt x="5475" y="13164"/>
                </a:lnTo>
                <a:lnTo>
                  <a:pt x="4940" y="13773"/>
                </a:lnTo>
                <a:lnTo>
                  <a:pt x="4672" y="14016"/>
                </a:lnTo>
                <a:lnTo>
                  <a:pt x="4404" y="14235"/>
                </a:lnTo>
                <a:lnTo>
                  <a:pt x="4137" y="14454"/>
                </a:lnTo>
                <a:lnTo>
                  <a:pt x="4015" y="14600"/>
                </a:lnTo>
                <a:lnTo>
                  <a:pt x="3918" y="14722"/>
                </a:lnTo>
                <a:lnTo>
                  <a:pt x="3480" y="14284"/>
                </a:lnTo>
                <a:lnTo>
                  <a:pt x="3042" y="13846"/>
                </a:lnTo>
                <a:lnTo>
                  <a:pt x="2361" y="13262"/>
                </a:lnTo>
                <a:lnTo>
                  <a:pt x="2482" y="13164"/>
                </a:lnTo>
                <a:lnTo>
                  <a:pt x="2604" y="13043"/>
                </a:lnTo>
                <a:lnTo>
                  <a:pt x="2774" y="12799"/>
                </a:lnTo>
                <a:lnTo>
                  <a:pt x="3066" y="12507"/>
                </a:lnTo>
                <a:lnTo>
                  <a:pt x="3358" y="12216"/>
                </a:lnTo>
                <a:lnTo>
                  <a:pt x="3967" y="11680"/>
                </a:lnTo>
                <a:lnTo>
                  <a:pt x="4380" y="11315"/>
                </a:lnTo>
                <a:lnTo>
                  <a:pt x="4745" y="10950"/>
                </a:lnTo>
                <a:lnTo>
                  <a:pt x="5475" y="10172"/>
                </a:lnTo>
                <a:lnTo>
                  <a:pt x="6181" y="9393"/>
                </a:lnTo>
                <a:lnTo>
                  <a:pt x="6546" y="9004"/>
                </a:lnTo>
                <a:lnTo>
                  <a:pt x="6935" y="8614"/>
                </a:lnTo>
                <a:lnTo>
                  <a:pt x="7324" y="8274"/>
                </a:lnTo>
                <a:lnTo>
                  <a:pt x="7714" y="7933"/>
                </a:lnTo>
                <a:lnTo>
                  <a:pt x="8517" y="7276"/>
                </a:lnTo>
                <a:lnTo>
                  <a:pt x="8857" y="6935"/>
                </a:lnTo>
                <a:lnTo>
                  <a:pt x="9198" y="6595"/>
                </a:lnTo>
                <a:lnTo>
                  <a:pt x="9514" y="6205"/>
                </a:lnTo>
                <a:lnTo>
                  <a:pt x="9831" y="5840"/>
                </a:lnTo>
                <a:lnTo>
                  <a:pt x="10171" y="5427"/>
                </a:lnTo>
                <a:lnTo>
                  <a:pt x="10488" y="5062"/>
                </a:lnTo>
                <a:lnTo>
                  <a:pt x="10853" y="4697"/>
                </a:lnTo>
                <a:lnTo>
                  <a:pt x="11242" y="4356"/>
                </a:lnTo>
                <a:lnTo>
                  <a:pt x="11729" y="3967"/>
                </a:lnTo>
                <a:lnTo>
                  <a:pt x="11972" y="3772"/>
                </a:lnTo>
                <a:lnTo>
                  <a:pt x="12191" y="3553"/>
                </a:lnTo>
                <a:close/>
                <a:moveTo>
                  <a:pt x="5232" y="14065"/>
                </a:moveTo>
                <a:lnTo>
                  <a:pt x="5353" y="14186"/>
                </a:lnTo>
                <a:lnTo>
                  <a:pt x="5451" y="14308"/>
                </a:lnTo>
                <a:lnTo>
                  <a:pt x="5645" y="14454"/>
                </a:lnTo>
                <a:lnTo>
                  <a:pt x="5816" y="14624"/>
                </a:lnTo>
                <a:lnTo>
                  <a:pt x="5986" y="14770"/>
                </a:lnTo>
                <a:lnTo>
                  <a:pt x="6181" y="14892"/>
                </a:lnTo>
                <a:lnTo>
                  <a:pt x="6375" y="14989"/>
                </a:lnTo>
                <a:lnTo>
                  <a:pt x="6108" y="15281"/>
                </a:lnTo>
                <a:lnTo>
                  <a:pt x="5937" y="15452"/>
                </a:lnTo>
                <a:lnTo>
                  <a:pt x="5937" y="15403"/>
                </a:lnTo>
                <a:lnTo>
                  <a:pt x="5889" y="15354"/>
                </a:lnTo>
                <a:lnTo>
                  <a:pt x="5597" y="15038"/>
                </a:lnTo>
                <a:lnTo>
                  <a:pt x="5280" y="14746"/>
                </a:lnTo>
                <a:lnTo>
                  <a:pt x="5086" y="14576"/>
                </a:lnTo>
                <a:lnTo>
                  <a:pt x="4964" y="14503"/>
                </a:lnTo>
                <a:lnTo>
                  <a:pt x="4867" y="14430"/>
                </a:lnTo>
                <a:lnTo>
                  <a:pt x="5037" y="14284"/>
                </a:lnTo>
                <a:lnTo>
                  <a:pt x="5232" y="14065"/>
                </a:lnTo>
                <a:close/>
                <a:moveTo>
                  <a:pt x="852" y="15476"/>
                </a:moveTo>
                <a:lnTo>
                  <a:pt x="974" y="15598"/>
                </a:lnTo>
                <a:lnTo>
                  <a:pt x="1412" y="16036"/>
                </a:lnTo>
                <a:lnTo>
                  <a:pt x="1363" y="16011"/>
                </a:lnTo>
                <a:lnTo>
                  <a:pt x="1290" y="15987"/>
                </a:lnTo>
                <a:lnTo>
                  <a:pt x="852" y="15476"/>
                </a:lnTo>
                <a:close/>
                <a:moveTo>
                  <a:pt x="4575" y="14673"/>
                </a:moveTo>
                <a:lnTo>
                  <a:pt x="4696" y="14795"/>
                </a:lnTo>
                <a:lnTo>
                  <a:pt x="4818" y="14892"/>
                </a:lnTo>
                <a:lnTo>
                  <a:pt x="5037" y="15087"/>
                </a:lnTo>
                <a:lnTo>
                  <a:pt x="5329" y="15354"/>
                </a:lnTo>
                <a:lnTo>
                  <a:pt x="5597" y="15622"/>
                </a:lnTo>
                <a:lnTo>
                  <a:pt x="5670" y="15671"/>
                </a:lnTo>
                <a:lnTo>
                  <a:pt x="5718" y="15671"/>
                </a:lnTo>
                <a:lnTo>
                  <a:pt x="5378" y="15987"/>
                </a:lnTo>
                <a:lnTo>
                  <a:pt x="5232" y="16109"/>
                </a:lnTo>
                <a:lnTo>
                  <a:pt x="5183" y="16060"/>
                </a:lnTo>
                <a:lnTo>
                  <a:pt x="5110" y="16036"/>
                </a:lnTo>
                <a:lnTo>
                  <a:pt x="4088" y="14916"/>
                </a:lnTo>
                <a:lnTo>
                  <a:pt x="4210" y="14868"/>
                </a:lnTo>
                <a:lnTo>
                  <a:pt x="4331" y="14819"/>
                </a:lnTo>
                <a:lnTo>
                  <a:pt x="4453" y="14746"/>
                </a:lnTo>
                <a:lnTo>
                  <a:pt x="4575" y="14673"/>
                </a:lnTo>
                <a:close/>
                <a:moveTo>
                  <a:pt x="755" y="16230"/>
                </a:moveTo>
                <a:lnTo>
                  <a:pt x="1071" y="16498"/>
                </a:lnTo>
                <a:lnTo>
                  <a:pt x="1071" y="16522"/>
                </a:lnTo>
                <a:lnTo>
                  <a:pt x="998" y="16474"/>
                </a:lnTo>
                <a:lnTo>
                  <a:pt x="925" y="16449"/>
                </a:lnTo>
                <a:lnTo>
                  <a:pt x="852" y="16376"/>
                </a:lnTo>
                <a:lnTo>
                  <a:pt x="755" y="16230"/>
                </a:lnTo>
                <a:close/>
                <a:moveTo>
                  <a:pt x="1047" y="12532"/>
                </a:moveTo>
                <a:lnTo>
                  <a:pt x="1168" y="12678"/>
                </a:lnTo>
                <a:lnTo>
                  <a:pt x="1314" y="12824"/>
                </a:lnTo>
                <a:lnTo>
                  <a:pt x="1582" y="13067"/>
                </a:lnTo>
                <a:lnTo>
                  <a:pt x="2166" y="13602"/>
                </a:lnTo>
                <a:lnTo>
                  <a:pt x="2750" y="14113"/>
                </a:lnTo>
                <a:lnTo>
                  <a:pt x="3018" y="14357"/>
                </a:lnTo>
                <a:lnTo>
                  <a:pt x="3261" y="14600"/>
                </a:lnTo>
                <a:lnTo>
                  <a:pt x="3723" y="15135"/>
                </a:lnTo>
                <a:lnTo>
                  <a:pt x="4185" y="15646"/>
                </a:lnTo>
                <a:lnTo>
                  <a:pt x="4672" y="16157"/>
                </a:lnTo>
                <a:lnTo>
                  <a:pt x="4404" y="16230"/>
                </a:lnTo>
                <a:lnTo>
                  <a:pt x="4112" y="16303"/>
                </a:lnTo>
                <a:lnTo>
                  <a:pt x="3553" y="16376"/>
                </a:lnTo>
                <a:lnTo>
                  <a:pt x="2969" y="16425"/>
                </a:lnTo>
                <a:lnTo>
                  <a:pt x="2409" y="16498"/>
                </a:lnTo>
                <a:lnTo>
                  <a:pt x="2288" y="16522"/>
                </a:lnTo>
                <a:lnTo>
                  <a:pt x="2263" y="16474"/>
                </a:lnTo>
                <a:lnTo>
                  <a:pt x="2142" y="16230"/>
                </a:lnTo>
                <a:lnTo>
                  <a:pt x="1996" y="16011"/>
                </a:lnTo>
                <a:lnTo>
                  <a:pt x="1801" y="15792"/>
                </a:lnTo>
                <a:lnTo>
                  <a:pt x="1606" y="15598"/>
                </a:lnTo>
                <a:lnTo>
                  <a:pt x="1168" y="15233"/>
                </a:lnTo>
                <a:lnTo>
                  <a:pt x="730" y="14892"/>
                </a:lnTo>
                <a:lnTo>
                  <a:pt x="779" y="14600"/>
                </a:lnTo>
                <a:lnTo>
                  <a:pt x="925" y="13262"/>
                </a:lnTo>
                <a:lnTo>
                  <a:pt x="1047" y="12532"/>
                </a:lnTo>
                <a:close/>
                <a:moveTo>
                  <a:pt x="1436" y="16644"/>
                </a:moveTo>
                <a:lnTo>
                  <a:pt x="1533" y="16717"/>
                </a:lnTo>
                <a:lnTo>
                  <a:pt x="1387" y="16741"/>
                </a:lnTo>
                <a:lnTo>
                  <a:pt x="1436" y="16644"/>
                </a:lnTo>
                <a:close/>
                <a:moveTo>
                  <a:pt x="536" y="16741"/>
                </a:moveTo>
                <a:lnTo>
                  <a:pt x="584" y="16766"/>
                </a:lnTo>
                <a:lnTo>
                  <a:pt x="609" y="16766"/>
                </a:lnTo>
                <a:lnTo>
                  <a:pt x="682" y="16814"/>
                </a:lnTo>
                <a:lnTo>
                  <a:pt x="779" y="16839"/>
                </a:lnTo>
                <a:lnTo>
                  <a:pt x="876" y="16839"/>
                </a:lnTo>
                <a:lnTo>
                  <a:pt x="974" y="16814"/>
                </a:lnTo>
                <a:lnTo>
                  <a:pt x="974" y="16839"/>
                </a:lnTo>
                <a:lnTo>
                  <a:pt x="755" y="16887"/>
                </a:lnTo>
                <a:lnTo>
                  <a:pt x="511" y="16936"/>
                </a:lnTo>
                <a:lnTo>
                  <a:pt x="536" y="16741"/>
                </a:lnTo>
                <a:close/>
                <a:moveTo>
                  <a:pt x="13967" y="1"/>
                </a:moveTo>
                <a:lnTo>
                  <a:pt x="13602" y="25"/>
                </a:lnTo>
                <a:lnTo>
                  <a:pt x="13261" y="74"/>
                </a:lnTo>
                <a:lnTo>
                  <a:pt x="12945" y="195"/>
                </a:lnTo>
                <a:lnTo>
                  <a:pt x="12629" y="341"/>
                </a:lnTo>
                <a:lnTo>
                  <a:pt x="12337" y="560"/>
                </a:lnTo>
                <a:lnTo>
                  <a:pt x="12021" y="828"/>
                </a:lnTo>
                <a:lnTo>
                  <a:pt x="11875" y="974"/>
                </a:lnTo>
                <a:lnTo>
                  <a:pt x="11826" y="1071"/>
                </a:lnTo>
                <a:lnTo>
                  <a:pt x="11777" y="1169"/>
                </a:lnTo>
                <a:lnTo>
                  <a:pt x="11704" y="1193"/>
                </a:lnTo>
                <a:lnTo>
                  <a:pt x="11339" y="1485"/>
                </a:lnTo>
                <a:lnTo>
                  <a:pt x="10999" y="1777"/>
                </a:lnTo>
                <a:lnTo>
                  <a:pt x="10317" y="2385"/>
                </a:lnTo>
                <a:lnTo>
                  <a:pt x="9685" y="3042"/>
                </a:lnTo>
                <a:lnTo>
                  <a:pt x="9052" y="3699"/>
                </a:lnTo>
                <a:lnTo>
                  <a:pt x="8395" y="4405"/>
                </a:lnTo>
                <a:lnTo>
                  <a:pt x="7714" y="5086"/>
                </a:lnTo>
                <a:lnTo>
                  <a:pt x="7032" y="5743"/>
                </a:lnTo>
                <a:lnTo>
                  <a:pt x="6351" y="6449"/>
                </a:lnTo>
                <a:lnTo>
                  <a:pt x="4964" y="7933"/>
                </a:lnTo>
                <a:lnTo>
                  <a:pt x="4258" y="8663"/>
                </a:lnTo>
                <a:lnTo>
                  <a:pt x="3894" y="9004"/>
                </a:lnTo>
                <a:lnTo>
                  <a:pt x="3529" y="9344"/>
                </a:lnTo>
                <a:lnTo>
                  <a:pt x="2190" y="10537"/>
                </a:lnTo>
                <a:lnTo>
                  <a:pt x="1558" y="11145"/>
                </a:lnTo>
                <a:lnTo>
                  <a:pt x="925" y="11778"/>
                </a:lnTo>
                <a:lnTo>
                  <a:pt x="876" y="11753"/>
                </a:lnTo>
                <a:lnTo>
                  <a:pt x="803" y="11778"/>
                </a:lnTo>
                <a:lnTo>
                  <a:pt x="755" y="11802"/>
                </a:lnTo>
                <a:lnTo>
                  <a:pt x="706" y="11851"/>
                </a:lnTo>
                <a:lnTo>
                  <a:pt x="609" y="12118"/>
                </a:lnTo>
                <a:lnTo>
                  <a:pt x="511" y="12386"/>
                </a:lnTo>
                <a:lnTo>
                  <a:pt x="463" y="12702"/>
                </a:lnTo>
                <a:lnTo>
                  <a:pt x="414" y="12994"/>
                </a:lnTo>
                <a:lnTo>
                  <a:pt x="365" y="13627"/>
                </a:lnTo>
                <a:lnTo>
                  <a:pt x="292" y="14211"/>
                </a:lnTo>
                <a:lnTo>
                  <a:pt x="98" y="15646"/>
                </a:lnTo>
                <a:lnTo>
                  <a:pt x="25" y="16376"/>
                </a:lnTo>
                <a:lnTo>
                  <a:pt x="0" y="16717"/>
                </a:lnTo>
                <a:lnTo>
                  <a:pt x="0" y="17082"/>
                </a:lnTo>
                <a:lnTo>
                  <a:pt x="0" y="17155"/>
                </a:lnTo>
                <a:lnTo>
                  <a:pt x="25" y="17204"/>
                </a:lnTo>
                <a:lnTo>
                  <a:pt x="122" y="17277"/>
                </a:lnTo>
                <a:lnTo>
                  <a:pt x="219" y="17325"/>
                </a:lnTo>
                <a:lnTo>
                  <a:pt x="341" y="17325"/>
                </a:lnTo>
                <a:lnTo>
                  <a:pt x="438" y="17350"/>
                </a:lnTo>
                <a:lnTo>
                  <a:pt x="560" y="17374"/>
                </a:lnTo>
                <a:lnTo>
                  <a:pt x="803" y="17398"/>
                </a:lnTo>
                <a:lnTo>
                  <a:pt x="1047" y="17350"/>
                </a:lnTo>
                <a:lnTo>
                  <a:pt x="1339" y="17301"/>
                </a:lnTo>
                <a:lnTo>
                  <a:pt x="1874" y="17131"/>
                </a:lnTo>
                <a:lnTo>
                  <a:pt x="2312" y="17009"/>
                </a:lnTo>
                <a:lnTo>
                  <a:pt x="2677" y="16936"/>
                </a:lnTo>
                <a:lnTo>
                  <a:pt x="3018" y="16887"/>
                </a:lnTo>
                <a:lnTo>
                  <a:pt x="3723" y="16839"/>
                </a:lnTo>
                <a:lnTo>
                  <a:pt x="4088" y="16790"/>
                </a:lnTo>
                <a:lnTo>
                  <a:pt x="4429" y="16741"/>
                </a:lnTo>
                <a:lnTo>
                  <a:pt x="4769" y="16644"/>
                </a:lnTo>
                <a:lnTo>
                  <a:pt x="5110" y="16522"/>
                </a:lnTo>
                <a:lnTo>
                  <a:pt x="5159" y="16498"/>
                </a:lnTo>
                <a:lnTo>
                  <a:pt x="5207" y="16449"/>
                </a:lnTo>
                <a:lnTo>
                  <a:pt x="5353" y="16401"/>
                </a:lnTo>
                <a:lnTo>
                  <a:pt x="5499" y="16328"/>
                </a:lnTo>
                <a:lnTo>
                  <a:pt x="5645" y="16255"/>
                </a:lnTo>
                <a:lnTo>
                  <a:pt x="5791" y="16133"/>
                </a:lnTo>
                <a:lnTo>
                  <a:pt x="6035" y="15890"/>
                </a:lnTo>
                <a:lnTo>
                  <a:pt x="6254" y="15671"/>
                </a:lnTo>
                <a:lnTo>
                  <a:pt x="6959" y="14965"/>
                </a:lnTo>
                <a:lnTo>
                  <a:pt x="7641" y="14284"/>
                </a:lnTo>
                <a:lnTo>
                  <a:pt x="9101" y="12824"/>
                </a:lnTo>
                <a:lnTo>
                  <a:pt x="10536" y="11364"/>
                </a:lnTo>
                <a:lnTo>
                  <a:pt x="11218" y="10658"/>
                </a:lnTo>
                <a:lnTo>
                  <a:pt x="11875" y="9904"/>
                </a:lnTo>
                <a:lnTo>
                  <a:pt x="12531" y="9174"/>
                </a:lnTo>
                <a:lnTo>
                  <a:pt x="13213" y="8444"/>
                </a:lnTo>
                <a:lnTo>
                  <a:pt x="13870" y="7811"/>
                </a:lnTo>
                <a:lnTo>
                  <a:pt x="14527" y="7179"/>
                </a:lnTo>
                <a:lnTo>
                  <a:pt x="15184" y="6522"/>
                </a:lnTo>
                <a:lnTo>
                  <a:pt x="15500" y="6205"/>
                </a:lnTo>
                <a:lnTo>
                  <a:pt x="15816" y="5840"/>
                </a:lnTo>
                <a:lnTo>
                  <a:pt x="15889" y="5792"/>
                </a:lnTo>
                <a:lnTo>
                  <a:pt x="15987" y="5767"/>
                </a:lnTo>
                <a:lnTo>
                  <a:pt x="16060" y="5694"/>
                </a:lnTo>
                <a:lnTo>
                  <a:pt x="16108" y="5621"/>
                </a:lnTo>
                <a:lnTo>
                  <a:pt x="16133" y="5524"/>
                </a:lnTo>
                <a:lnTo>
                  <a:pt x="16376" y="5208"/>
                </a:lnTo>
                <a:lnTo>
                  <a:pt x="16595" y="4891"/>
                </a:lnTo>
                <a:lnTo>
                  <a:pt x="16814" y="4551"/>
                </a:lnTo>
                <a:lnTo>
                  <a:pt x="16984" y="4210"/>
                </a:lnTo>
                <a:lnTo>
                  <a:pt x="17106" y="3845"/>
                </a:lnTo>
                <a:lnTo>
                  <a:pt x="17203" y="3480"/>
                </a:lnTo>
                <a:lnTo>
                  <a:pt x="17228" y="3140"/>
                </a:lnTo>
                <a:lnTo>
                  <a:pt x="17203" y="2799"/>
                </a:lnTo>
                <a:lnTo>
                  <a:pt x="17130" y="2458"/>
                </a:lnTo>
                <a:lnTo>
                  <a:pt x="17009" y="2142"/>
                </a:lnTo>
                <a:lnTo>
                  <a:pt x="16863" y="1826"/>
                </a:lnTo>
                <a:lnTo>
                  <a:pt x="16668" y="1534"/>
                </a:lnTo>
                <a:lnTo>
                  <a:pt x="16449" y="1266"/>
                </a:lnTo>
                <a:lnTo>
                  <a:pt x="16230" y="998"/>
                </a:lnTo>
                <a:lnTo>
                  <a:pt x="15962" y="779"/>
                </a:lnTo>
                <a:lnTo>
                  <a:pt x="15670" y="560"/>
                </a:lnTo>
                <a:lnTo>
                  <a:pt x="15354" y="390"/>
                </a:lnTo>
                <a:lnTo>
                  <a:pt x="15013" y="244"/>
                </a:lnTo>
                <a:lnTo>
                  <a:pt x="14673" y="122"/>
                </a:lnTo>
                <a:lnTo>
                  <a:pt x="14332" y="49"/>
                </a:lnTo>
                <a:lnTo>
                  <a:pt x="13967" y="1"/>
                </a:lnTo>
                <a:close/>
              </a:path>
            </a:pathLst>
          </a:custGeom>
          <a:solidFill>
            <a:schemeClr val="accent1"/>
          </a:solidFill>
          <a:ln>
            <a:noFill/>
          </a:ln>
        </p:spPr>
        <p:txBody>
          <a:bodyPr spcFirstLastPara="1" wrap="square" lIns="68569" tIns="68569" rIns="68569" bIns="68569" anchor="ctr" anchorCtr="0">
            <a:noAutofit/>
          </a:bodyPr>
          <a:ls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350"/>
          </a:p>
        </p:txBody>
      </p:sp>
    </p:spTree>
    <p:extLst>
      <p:ext uri="{BB962C8B-B14F-4D97-AF65-F5344CB8AC3E}">
        <p14:creationId xmlns:p14="http://schemas.microsoft.com/office/powerpoint/2010/main" val="20874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n Echo | Reflection Of Sound Waves | DK Find Out">
            <a:extLst>
              <a:ext uri="{FF2B5EF4-FFF2-40B4-BE49-F238E27FC236}">
                <a16:creationId xmlns:a16="http://schemas.microsoft.com/office/drawing/2014/main" id="{6C3BCF4C-1500-C08A-6CE1-09A2A23F88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1" y="1901112"/>
            <a:ext cx="10591800" cy="49739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EACE814-8E28-6B9D-8364-2762C35B4574}"/>
              </a:ext>
            </a:extLst>
          </p:cNvPr>
          <p:cNvGrpSpPr/>
          <p:nvPr/>
        </p:nvGrpSpPr>
        <p:grpSpPr>
          <a:xfrm>
            <a:off x="2918895" y="324072"/>
            <a:ext cx="5533887" cy="1577040"/>
            <a:chOff x="1859857" y="324071"/>
            <a:chExt cx="7378517" cy="1577040"/>
          </a:xfrm>
        </p:grpSpPr>
        <p:sp>
          <p:nvSpPr>
            <p:cNvPr id="2" name="Rectangle 1">
              <a:extLst>
                <a:ext uri="{FF2B5EF4-FFF2-40B4-BE49-F238E27FC236}">
                  <a16:creationId xmlns:a16="http://schemas.microsoft.com/office/drawing/2014/main" id="{AE6C249D-301C-4AC7-B070-867ECA812BCC}"/>
                </a:ext>
              </a:extLst>
            </p:cNvPr>
            <p:cNvSpPr/>
            <p:nvPr/>
          </p:nvSpPr>
          <p:spPr>
            <a:xfrm>
              <a:off x="1859857" y="324071"/>
              <a:ext cx="7378517" cy="646331"/>
            </a:xfrm>
            <a:prstGeom prst="rect">
              <a:avLst/>
            </a:prstGeom>
            <a:noFill/>
          </p:spPr>
          <p:txBody>
            <a:bodyPr wrap="none" lIns="91440" tIns="45720" rIns="91440" bIns="45720">
              <a:spAutoFit/>
            </a:bodyPr>
            <a:lstStyle/>
            <a:p>
              <a:pPr algn="ctr"/>
              <a:r>
                <a:rPr lang="en-US" sz="3600" b="1" dirty="0" err="1">
                  <a:ln w="0"/>
                  <a:solidFill>
                    <a:schemeClr val="accent1"/>
                  </a:solidFill>
                  <a:latin typeface="Times New Roman" pitchFamily="18" charset="0"/>
                  <a:cs typeface="Times New Roman" pitchFamily="18" charset="0"/>
                </a:rPr>
                <a:t>Hướng</a:t>
              </a:r>
              <a:r>
                <a:rPr lang="en-US" sz="3600" b="1" dirty="0">
                  <a:ln w="0"/>
                  <a:solidFill>
                    <a:schemeClr val="accent1"/>
                  </a:solidFill>
                  <a:latin typeface="Times New Roman" pitchFamily="18" charset="0"/>
                  <a:cs typeface="Times New Roman" pitchFamily="18" charset="0"/>
                </a:rPr>
                <a:t> </a:t>
              </a:r>
              <a:r>
                <a:rPr lang="en-US" sz="3600" b="1" dirty="0" err="1">
                  <a:ln w="0"/>
                  <a:solidFill>
                    <a:schemeClr val="accent1"/>
                  </a:solidFill>
                  <a:latin typeface="Times New Roman" pitchFamily="18" charset="0"/>
                  <a:cs typeface="Times New Roman" pitchFamily="18" charset="0"/>
                </a:rPr>
                <a:t>truyền</a:t>
              </a:r>
              <a:r>
                <a:rPr lang="en-US" sz="3600" b="1" dirty="0">
                  <a:ln w="0"/>
                  <a:solidFill>
                    <a:schemeClr val="accent1"/>
                  </a:solidFill>
                  <a:latin typeface="Times New Roman" pitchFamily="18" charset="0"/>
                  <a:cs typeface="Times New Roman" pitchFamily="18" charset="0"/>
                </a:rPr>
                <a:t> </a:t>
              </a:r>
              <a:r>
                <a:rPr lang="en-US" sz="3600" b="1" dirty="0" err="1">
                  <a:ln w="0"/>
                  <a:solidFill>
                    <a:schemeClr val="accent1"/>
                  </a:solidFill>
                  <a:latin typeface="Times New Roman" pitchFamily="18" charset="0"/>
                  <a:cs typeface="Times New Roman" pitchFamily="18" charset="0"/>
                </a:rPr>
                <a:t>âm</a:t>
              </a:r>
              <a:r>
                <a:rPr lang="en-US" sz="3600" b="1" dirty="0">
                  <a:ln w="0"/>
                  <a:solidFill>
                    <a:schemeClr val="accent1"/>
                  </a:solidFill>
                  <a:latin typeface="Times New Roman" pitchFamily="18" charset="0"/>
                  <a:cs typeface="Times New Roman" pitchFamily="18" charset="0"/>
                </a:rPr>
                <a:t> </a:t>
              </a:r>
              <a:r>
                <a:rPr lang="en-US" sz="3600" b="1" dirty="0" err="1">
                  <a:ln w="0"/>
                  <a:solidFill>
                    <a:schemeClr val="accent1"/>
                  </a:solidFill>
                  <a:latin typeface="Times New Roman" pitchFamily="18" charset="0"/>
                  <a:cs typeface="Times New Roman" pitchFamily="18" charset="0"/>
                </a:rPr>
                <a:t>trực</a:t>
              </a:r>
              <a:r>
                <a:rPr lang="en-US" sz="3600" b="1" dirty="0">
                  <a:ln w="0"/>
                  <a:solidFill>
                    <a:schemeClr val="accent1"/>
                  </a:solidFill>
                  <a:latin typeface="Times New Roman" pitchFamily="18" charset="0"/>
                  <a:cs typeface="Times New Roman" pitchFamily="18" charset="0"/>
                </a:rPr>
                <a:t> </a:t>
              </a:r>
              <a:r>
                <a:rPr lang="en-US" sz="3600" b="1" dirty="0" err="1">
                  <a:ln w="0"/>
                  <a:solidFill>
                    <a:schemeClr val="accent1"/>
                  </a:solidFill>
                  <a:latin typeface="Times New Roman" pitchFamily="18" charset="0"/>
                  <a:cs typeface="Times New Roman" pitchFamily="18" charset="0"/>
                </a:rPr>
                <a:t>tiếp</a:t>
              </a:r>
              <a:endParaRPr lang="en-US" sz="3600" b="1" dirty="0">
                <a:ln w="0"/>
                <a:solidFill>
                  <a:schemeClr val="accent1"/>
                </a:solidFill>
                <a:latin typeface="Times New Roman" pitchFamily="18" charset="0"/>
                <a:cs typeface="Times New Roman" pitchFamily="18" charset="0"/>
              </a:endParaRPr>
            </a:p>
          </p:txBody>
        </p:sp>
        <p:sp>
          <p:nvSpPr>
            <p:cNvPr id="3" name="Arrow: Right 2">
              <a:extLst>
                <a:ext uri="{FF2B5EF4-FFF2-40B4-BE49-F238E27FC236}">
                  <a16:creationId xmlns:a16="http://schemas.microsoft.com/office/drawing/2014/main" id="{AF2C5424-C2D7-1AB4-5D82-5F859C799BA5}"/>
                </a:ext>
              </a:extLst>
            </p:cNvPr>
            <p:cNvSpPr/>
            <p:nvPr/>
          </p:nvSpPr>
          <p:spPr>
            <a:xfrm>
              <a:off x="5549117" y="1542473"/>
              <a:ext cx="1209964" cy="358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0452463-8918-3734-6F00-919FA6A7126C}"/>
              </a:ext>
            </a:extLst>
          </p:cNvPr>
          <p:cNvGrpSpPr/>
          <p:nvPr/>
        </p:nvGrpSpPr>
        <p:grpSpPr>
          <a:xfrm>
            <a:off x="4415690" y="4581052"/>
            <a:ext cx="5410455" cy="930709"/>
            <a:chOff x="3855585" y="4581051"/>
            <a:chExt cx="7213941" cy="930709"/>
          </a:xfrm>
        </p:grpSpPr>
        <p:sp>
          <p:nvSpPr>
            <p:cNvPr id="10" name="Rectangle 9">
              <a:extLst>
                <a:ext uri="{FF2B5EF4-FFF2-40B4-BE49-F238E27FC236}">
                  <a16:creationId xmlns:a16="http://schemas.microsoft.com/office/drawing/2014/main" id="{DA0D6273-DCF7-4BDB-9407-8F01923DEEEE}"/>
                </a:ext>
              </a:extLst>
            </p:cNvPr>
            <p:cNvSpPr/>
            <p:nvPr/>
          </p:nvSpPr>
          <p:spPr>
            <a:xfrm>
              <a:off x="3855585" y="4865429"/>
              <a:ext cx="7213941" cy="646331"/>
            </a:xfrm>
            <a:prstGeom prst="rect">
              <a:avLst/>
            </a:prstGeom>
            <a:noFill/>
          </p:spPr>
          <p:txBody>
            <a:bodyPr wrap="none" lIns="91440" tIns="45720" rIns="91440" bIns="45720">
              <a:spAutoFit/>
            </a:bodyPr>
            <a:lstStyle/>
            <a:p>
              <a:pPr algn="ctr"/>
              <a:r>
                <a:rPr lang="en-US" sz="3600" b="1" dirty="0" err="1">
                  <a:ln w="12700" cmpd="sng">
                    <a:noFill/>
                    <a:prstDash val="solid"/>
                  </a:ln>
                  <a:solidFill>
                    <a:srgbClr val="00B050"/>
                  </a:solidFill>
                  <a:latin typeface="Times New Roman" pitchFamily="18" charset="0"/>
                  <a:cs typeface="Times New Roman" pitchFamily="18" charset="0"/>
                </a:rPr>
                <a:t>Hướng</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truyền</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âm</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phản</a:t>
              </a:r>
              <a:r>
                <a:rPr lang="en-US" sz="3600" b="1" dirty="0">
                  <a:ln w="12700" cmpd="sng">
                    <a:noFill/>
                    <a:prstDash val="solid"/>
                  </a:ln>
                  <a:solidFill>
                    <a:srgbClr val="00B050"/>
                  </a:solidFill>
                  <a:latin typeface="Times New Roman" pitchFamily="18" charset="0"/>
                  <a:cs typeface="Times New Roman" pitchFamily="18" charset="0"/>
                </a:rPr>
                <a:t> </a:t>
              </a:r>
              <a:r>
                <a:rPr lang="en-US" sz="3600" b="1" dirty="0" err="1">
                  <a:ln w="12700" cmpd="sng">
                    <a:noFill/>
                    <a:prstDash val="solid"/>
                  </a:ln>
                  <a:solidFill>
                    <a:srgbClr val="00B050"/>
                  </a:solidFill>
                  <a:latin typeface="Times New Roman" pitchFamily="18" charset="0"/>
                  <a:cs typeface="Times New Roman" pitchFamily="18" charset="0"/>
                </a:rPr>
                <a:t>xạ</a:t>
              </a:r>
              <a:endParaRPr lang="en-US" sz="3600" b="1" dirty="0">
                <a:ln w="12700" cmpd="sng">
                  <a:noFill/>
                  <a:prstDash val="solid"/>
                </a:ln>
                <a:solidFill>
                  <a:srgbClr val="00B050"/>
                </a:solidFill>
                <a:latin typeface="Times New Roman" pitchFamily="18" charset="0"/>
                <a:cs typeface="Times New Roman" pitchFamily="18" charset="0"/>
              </a:endParaRPr>
            </a:p>
          </p:txBody>
        </p:sp>
        <p:sp>
          <p:nvSpPr>
            <p:cNvPr id="16" name="Arrow: Right 15">
              <a:extLst>
                <a:ext uri="{FF2B5EF4-FFF2-40B4-BE49-F238E27FC236}">
                  <a16:creationId xmlns:a16="http://schemas.microsoft.com/office/drawing/2014/main" id="{C04B8D76-D119-6FF2-0928-C816BE461CE4}"/>
                </a:ext>
              </a:extLst>
            </p:cNvPr>
            <p:cNvSpPr/>
            <p:nvPr/>
          </p:nvSpPr>
          <p:spPr>
            <a:xfrm flipH="1">
              <a:off x="5491018" y="4581051"/>
              <a:ext cx="1209964" cy="3586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14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9A8379-153B-4F2D-8FC0-8C5C16B02A67}"/>
              </a:ext>
            </a:extLst>
          </p:cNvPr>
          <p:cNvSpPr txBox="1"/>
          <p:nvPr/>
        </p:nvSpPr>
        <p:spPr>
          <a:xfrm>
            <a:off x="152400" y="0"/>
            <a:ext cx="7772400" cy="1938992"/>
          </a:xfrm>
          <a:prstGeom prst="rect">
            <a:avLst/>
          </a:prstGeom>
          <a:noFill/>
        </p:spPr>
        <p:txBody>
          <a:bodyPr wrap="square" rtlCol="0">
            <a:spAutoFit/>
          </a:bodyPr>
          <a:lstStyle/>
          <a:p>
            <a:r>
              <a:rPr lang="en-US" sz="4000" b="1" dirty="0" err="1">
                <a:solidFill>
                  <a:srgbClr val="FF0000"/>
                </a:solidFill>
                <a:latin typeface="Times New Roman" pitchFamily="18" charset="0"/>
                <a:cs typeface="Times New Roman" pitchFamily="18" charset="0"/>
              </a:rPr>
              <a:t>Tiếng</a:t>
            </a:r>
            <a:r>
              <a:rPr lang="en-US" sz="4000" b="1" dirty="0">
                <a:solidFill>
                  <a:srgbClr val="FF0000"/>
                </a:solidFill>
                <a:latin typeface="Times New Roman" pitchFamily="18" charset="0"/>
                <a:cs typeface="Times New Roman" pitchFamily="18" charset="0"/>
              </a:rPr>
              <a:t> vang </a:t>
            </a:r>
            <a:r>
              <a:rPr lang="vi-VN" sz="4000" dirty="0">
                <a:latin typeface="Times New Roman" pitchFamily="18" charset="0"/>
                <a:cs typeface="Times New Roman" pitchFamily="18" charset="0"/>
              </a:rPr>
              <a:t>là </a:t>
            </a:r>
            <a:r>
              <a:rPr lang="vi-VN" sz="4000" dirty="0">
                <a:solidFill>
                  <a:srgbClr val="0070C0"/>
                </a:solidFill>
                <a:latin typeface="Times New Roman" pitchFamily="18" charset="0"/>
                <a:cs typeface="Times New Roman" pitchFamily="18" charset="0"/>
              </a:rPr>
              <a:t>âm phản xạ </a:t>
            </a:r>
            <a:r>
              <a:rPr lang="vi-VN" sz="4000" dirty="0">
                <a:latin typeface="Times New Roman" pitchFamily="18" charset="0"/>
                <a:cs typeface="Times New Roman" pitchFamily="18" charset="0"/>
              </a:rPr>
              <a:t>nghe được cách âm trực tiếp </a:t>
            </a:r>
            <a:r>
              <a:rPr lang="vi-VN" sz="4000" b="1" dirty="0">
                <a:solidFill>
                  <a:srgbClr val="FF0000"/>
                </a:solidFill>
                <a:latin typeface="Times New Roman" pitchFamily="18" charset="0"/>
                <a:cs typeface="Times New Roman" pitchFamily="18" charset="0"/>
              </a:rPr>
              <a:t>ít nhất là 1/15 giây</a:t>
            </a:r>
            <a:endParaRPr lang="en-US" sz="4000" dirty="0">
              <a:solidFill>
                <a:srgbClr val="FF0000"/>
              </a:solidFill>
              <a:latin typeface="Times New Roman" pitchFamily="18" charset="0"/>
              <a:cs typeface="Times New Roman" pitchFamily="18" charset="0"/>
            </a:endParaRPr>
          </a:p>
        </p:txBody>
      </p:sp>
      <p:pic>
        <p:nvPicPr>
          <p:cNvPr id="9" name="Picture 2" descr="Image result for sound echo gif">
            <a:extLst>
              <a:ext uri="{FF2B5EF4-FFF2-40B4-BE49-F238E27FC236}">
                <a16:creationId xmlns:a16="http://schemas.microsoft.com/office/drawing/2014/main" id="{B5D5A369-1A55-42E1-B877-8AAA857DAF0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259815"/>
            <a:ext cx="2008565" cy="6598185"/>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24000" y="1828800"/>
            <a:ext cx="6629400" cy="22860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en-US" sz="3200" b="1" dirty="0">
                <a:ln w="22225">
                  <a:solidFill>
                    <a:schemeClr val="accent2"/>
                  </a:solidFill>
                  <a:prstDash val="solid"/>
                </a:ln>
                <a:solidFill>
                  <a:schemeClr val="bg1"/>
                </a:solidFill>
                <a:latin typeface="Times New Roman" pitchFamily="18" charset="0"/>
                <a:cs typeface="Times New Roman" pitchFamily="18" charset="0"/>
              </a:rPr>
              <a:t>S</a:t>
            </a:r>
            <a:r>
              <a:rPr lang="vi-VN" sz="3200" b="1" dirty="0">
                <a:ln w="22225">
                  <a:solidFill>
                    <a:schemeClr val="accent2"/>
                  </a:solidFill>
                  <a:prstDash val="solid"/>
                </a:ln>
                <a:solidFill>
                  <a:schemeClr val="bg1"/>
                </a:solidFill>
                <a:latin typeface="Times New Roman" pitchFamily="18" charset="0"/>
                <a:cs typeface="Times New Roman" pitchFamily="18" charset="0"/>
              </a:rPr>
              <a:t>ự giống và khác nhau giữa âm phản xạ và tiếng vang?</a:t>
            </a:r>
            <a:endParaRPr lang="en-US" sz="3200" b="1" dirty="0">
              <a:ln w="22225">
                <a:solidFill>
                  <a:schemeClr val="accent2"/>
                </a:solidFill>
                <a:prstDash val="solid"/>
              </a:ln>
              <a:solidFill>
                <a:schemeClr val="bg1"/>
              </a:solidFill>
              <a:latin typeface="Times New Roman" pitchFamily="18" charset="0"/>
              <a:cs typeface="Times New Roman" pitchFamily="18" charset="0"/>
            </a:endParaRPr>
          </a:p>
        </p:txBody>
      </p:sp>
      <p:sp>
        <p:nvSpPr>
          <p:cNvPr id="13" name="Rectangle 12"/>
          <p:cNvSpPr/>
          <p:nvPr/>
        </p:nvSpPr>
        <p:spPr>
          <a:xfrm>
            <a:off x="1524000" y="2133600"/>
            <a:ext cx="5803192" cy="757130"/>
          </a:xfrm>
          <a:prstGeom prst="rect">
            <a:avLst/>
          </a:prstGeom>
        </p:spPr>
        <p:txBody>
          <a:bodyPr wrap="none">
            <a:spAutoFit/>
          </a:bodyPr>
          <a:lstStyle/>
          <a:p>
            <a:pPr algn="just">
              <a:lnSpc>
                <a:spcPct val="135000"/>
              </a:lnSpc>
            </a:pP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Giống nhau: </a:t>
            </a:r>
            <a:r>
              <a:rPr lang="vi-VN" sz="3200" dirty="0">
                <a:latin typeface="Times New Roman" pitchFamily="18" charset="0"/>
                <a:cs typeface="Times New Roman" pitchFamily="18" charset="0"/>
              </a:rPr>
              <a:t>Đều là </a:t>
            </a:r>
            <a:r>
              <a:rPr lang="vi-VN" sz="3200" dirty="0">
                <a:solidFill>
                  <a:srgbClr val="0070C0"/>
                </a:solidFill>
                <a:latin typeface="Times New Roman" pitchFamily="18" charset="0"/>
                <a:cs typeface="Times New Roman" pitchFamily="18" charset="0"/>
              </a:rPr>
              <a:t>âm phản xạ</a:t>
            </a:r>
          </a:p>
        </p:txBody>
      </p:sp>
      <p:sp>
        <p:nvSpPr>
          <p:cNvPr id="16" name="Rectangle 15"/>
          <p:cNvSpPr/>
          <p:nvPr/>
        </p:nvSpPr>
        <p:spPr>
          <a:xfrm>
            <a:off x="1371600" y="4724400"/>
            <a:ext cx="6477000" cy="1569660"/>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Khác nhau: </a:t>
            </a:r>
            <a:r>
              <a:rPr lang="vi-VN" sz="3200" dirty="0">
                <a:latin typeface="Times New Roman" pitchFamily="18" charset="0"/>
                <a:cs typeface="Times New Roman" pitchFamily="18" charset="0"/>
              </a:rPr>
              <a:t>Tiếng vang là </a:t>
            </a:r>
            <a:r>
              <a:rPr lang="vi-VN" sz="3200" dirty="0">
                <a:solidFill>
                  <a:srgbClr val="0070C0"/>
                </a:solidFill>
                <a:latin typeface="Times New Roman" pitchFamily="18" charset="0"/>
                <a:cs typeface="Times New Roman" pitchFamily="18" charset="0"/>
              </a:rPr>
              <a:t>âm phản xạ </a:t>
            </a:r>
            <a:r>
              <a:rPr lang="vi-VN" sz="3200" dirty="0">
                <a:latin typeface="Times New Roman" pitchFamily="18" charset="0"/>
                <a:cs typeface="Times New Roman" pitchFamily="18" charset="0"/>
              </a:rPr>
              <a:t>nghe được </a:t>
            </a:r>
            <a:r>
              <a:rPr lang="vi-VN" sz="3200" dirty="0">
                <a:solidFill>
                  <a:srgbClr val="0070C0"/>
                </a:solidFill>
                <a:latin typeface="Times New Roman" pitchFamily="18" charset="0"/>
                <a:cs typeface="Times New Roman" pitchFamily="18" charset="0"/>
              </a:rPr>
              <a:t>cách âm trực tiếp</a:t>
            </a:r>
            <a:r>
              <a:rPr lang="vi-VN" sz="3200" dirty="0">
                <a:latin typeface="Times New Roman" pitchFamily="18" charset="0"/>
                <a:cs typeface="Times New Roman" pitchFamily="18" charset="0"/>
              </a:rPr>
              <a:t> </a:t>
            </a:r>
            <a:r>
              <a:rPr lang="vi-VN" sz="3200" dirty="0">
                <a:solidFill>
                  <a:srgbClr val="00B050"/>
                </a:solidFill>
                <a:latin typeface="Times New Roman" pitchFamily="18" charset="0"/>
                <a:cs typeface="Times New Roman" pitchFamily="18" charset="0"/>
              </a:rPr>
              <a:t>ít nhất là 1/15 giây</a:t>
            </a:r>
          </a:p>
        </p:txBody>
      </p:sp>
    </p:spTree>
    <p:extLst>
      <p:ext uri="{BB962C8B-B14F-4D97-AF65-F5344CB8AC3E}">
        <p14:creationId xmlns:p14="http://schemas.microsoft.com/office/powerpoint/2010/main" val="85582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1" grpId="1" animBg="1"/>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xplosion 1 17"/>
          <p:cNvSpPr/>
          <p:nvPr/>
        </p:nvSpPr>
        <p:spPr>
          <a:xfrm>
            <a:off x="1524000" y="3886200"/>
            <a:ext cx="8915400" cy="2971800"/>
          </a:xfrm>
          <a:prstGeom prst="irregularSeal1">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2400"/>
              </a:spcAft>
            </a:pPr>
            <a:r>
              <a:rPr lang="en-US" sz="3200" b="1" dirty="0">
                <a:solidFill>
                  <a:schemeClr val="bg1"/>
                </a:solidFill>
                <a:latin typeface="Times New Roman" pitchFamily="18" charset="0"/>
                <a:cs typeface="Times New Roman" pitchFamily="18" charset="0"/>
              </a:rPr>
              <a:t>CÂU HỎI 1</a:t>
            </a:r>
            <a:r>
              <a:rPr lang="en-US" sz="3200" b="1"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Tìm</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thêm</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ví</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dụ</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về</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phản</a:t>
            </a:r>
            <a:r>
              <a:rPr lang="en-US" sz="4400" dirty="0">
                <a:solidFill>
                  <a:srgbClr val="FFFF00"/>
                </a:solidFill>
                <a:latin typeface="Times New Roman" pitchFamily="18" charset="0"/>
                <a:cs typeface="Times New Roman" pitchFamily="18" charset="0"/>
              </a:rPr>
              <a:t> </a:t>
            </a:r>
            <a:r>
              <a:rPr lang="en-US" sz="4400" dirty="0" err="1">
                <a:solidFill>
                  <a:srgbClr val="FFFF00"/>
                </a:solidFill>
                <a:latin typeface="Times New Roman" pitchFamily="18" charset="0"/>
                <a:cs typeface="Times New Roman" pitchFamily="18" charset="0"/>
              </a:rPr>
              <a:t>xạ</a:t>
            </a:r>
            <a:r>
              <a:rPr lang="vi-VN" sz="4400" dirty="0">
                <a:solidFill>
                  <a:srgbClr val="FFFF00"/>
                </a:solidFill>
                <a:latin typeface="Times New Roman" pitchFamily="18" charset="0"/>
                <a:cs typeface="Times New Roman" pitchFamily="18" charset="0"/>
              </a:rPr>
              <a:t>?</a:t>
            </a:r>
            <a:endParaRPr lang="en-US" sz="4400" dirty="0">
              <a:solidFill>
                <a:srgbClr val="FFFF00"/>
              </a:solidFill>
              <a:latin typeface="Times New Roman" pitchFamily="18" charset="0"/>
              <a:cs typeface="Times New Roman" pitchFamily="18" charset="0"/>
            </a:endParaRPr>
          </a:p>
        </p:txBody>
      </p:sp>
      <p:sp>
        <p:nvSpPr>
          <p:cNvPr id="19" name="Rectangle 18"/>
          <p:cNvSpPr/>
          <p:nvPr/>
        </p:nvSpPr>
        <p:spPr>
          <a:xfrm>
            <a:off x="914400" y="304800"/>
            <a:ext cx="10744200" cy="646331"/>
          </a:xfrm>
          <a:prstGeom prst="rect">
            <a:avLst/>
          </a:prstGeom>
        </p:spPr>
        <p:txBody>
          <a:bodyPr wrap="square">
            <a:spAutoFit/>
          </a:bodyPr>
          <a:lstStyle/>
          <a:p>
            <a:r>
              <a:rPr lang="vi-VN" sz="3600" smtClean="0">
                <a:latin typeface="+mj-lt"/>
                <a:cs typeface="Calibri" panose="020F0502020204030204" pitchFamily="34" charset="0"/>
              </a:rPr>
              <a:t>Nêu một số hiện tượng về phản xạ âm mà em biết?</a:t>
            </a:r>
            <a:r>
              <a:rPr lang="en-US" sz="3600" smtClean="0">
                <a:latin typeface="+mj-lt"/>
                <a:cs typeface="Calibri" panose="020F0502020204030204" pitchFamily="34" charset="0"/>
              </a:rPr>
              <a:t>.</a:t>
            </a:r>
            <a:endParaRPr lang="en-US" sz="3600" dirty="0">
              <a:latin typeface="+mj-lt"/>
            </a:endParaRPr>
          </a:p>
        </p:txBody>
      </p:sp>
      <p:sp>
        <p:nvSpPr>
          <p:cNvPr id="4" name="Rectangle 3"/>
          <p:cNvSpPr/>
          <p:nvPr/>
        </p:nvSpPr>
        <p:spPr>
          <a:xfrm>
            <a:off x="609600" y="1676400"/>
            <a:ext cx="10744200" cy="1754326"/>
          </a:xfrm>
          <a:prstGeom prst="rect">
            <a:avLst/>
          </a:prstGeom>
        </p:spPr>
        <p:txBody>
          <a:bodyPr wrap="square">
            <a:spAutoFit/>
          </a:bodyPr>
          <a:lstStyle/>
          <a:p>
            <a:r>
              <a:rPr lang="vi-VN" sz="3600" smtClean="0">
                <a:latin typeface="+mj-lt"/>
                <a:cs typeface="Calibri" panose="020F0502020204030204" pitchFamily="34" charset="0"/>
              </a:rPr>
              <a:t>VD: Khi </a:t>
            </a:r>
            <a:r>
              <a:rPr lang="vi-VN" sz="3600" dirty="0">
                <a:latin typeface="+mj-lt"/>
                <a:cs typeface="Calibri" panose="020F0502020204030204" pitchFamily="34" charset="0"/>
              </a:rPr>
              <a:t>đứng trong một hội trường lớn có tường bao quanh và nói to thì sau đó ta sẽ nghe được tiếng nói của chính mình vọng lại</a:t>
            </a:r>
            <a:r>
              <a:rPr lang="en-US" sz="3600" dirty="0">
                <a:latin typeface="+mj-lt"/>
                <a:cs typeface="Calibri" panose="020F0502020204030204" pitchFamily="34" charset="0"/>
              </a:rPr>
              <a:t>.</a:t>
            </a:r>
            <a:endParaRPr lang="en-US" sz="3600" dirty="0">
              <a:latin typeface="+mj-lt"/>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830520" y="562680"/>
              <a:ext cx="11198160" cy="4866840"/>
            </p14:xfrm>
          </p:contentPart>
        </mc:Choice>
        <mc:Fallback xmlns="">
          <p:pic>
            <p:nvPicPr>
              <p:cNvPr id="2" name="Ink 1"/>
              <p:cNvPicPr/>
              <p:nvPr/>
            </p:nvPicPr>
            <p:blipFill>
              <a:blip r:embed="rId4"/>
              <a:stretch>
                <a:fillRect/>
              </a:stretch>
            </p:blipFill>
            <p:spPr>
              <a:xfrm>
                <a:off x="821160" y="553320"/>
                <a:ext cx="11216880" cy="4885560"/>
              </a:xfrm>
              <a:prstGeom prst="rect">
                <a:avLst/>
              </a:prstGeom>
            </p:spPr>
          </p:pic>
        </mc:Fallback>
      </mc:AlternateContent>
    </p:spTree>
    <p:extLst>
      <p:ext uri="{BB962C8B-B14F-4D97-AF65-F5344CB8AC3E}">
        <p14:creationId xmlns:p14="http://schemas.microsoft.com/office/powerpoint/2010/main" val="277832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8"/>
                                        </p:tgtEl>
                                        <p:attrNameLst>
                                          <p:attrName>ppt_x</p:attrName>
                                        </p:attrNameLst>
                                      </p:cBhvr>
                                      <p:tavLst>
                                        <p:tav tm="0">
                                          <p:val>
                                            <p:strVal val="ppt_x"/>
                                          </p:val>
                                        </p:tav>
                                        <p:tav tm="100000">
                                          <p:val>
                                            <p:strVal val="ppt_x"/>
                                          </p:val>
                                        </p:tav>
                                      </p:tavLst>
                                    </p:anim>
                                    <p:anim calcmode="lin" valueType="num">
                                      <p:cBhvr additive="base">
                                        <p:cTn id="12" dur="500"/>
                                        <p:tgtEl>
                                          <p:spTgt spid="18"/>
                                        </p:tgtEl>
                                        <p:attrNameLst>
                                          <p:attrName>ppt_y</p:attrName>
                                        </p:attrNameLst>
                                      </p:cBhvr>
                                      <p:tavLst>
                                        <p:tav tm="0">
                                          <p:val>
                                            <p:strVal val="ppt_y"/>
                                          </p:val>
                                        </p:tav>
                                        <p:tav tm="100000">
                                          <p:val>
                                            <p:strVal val="1+ppt_h/2"/>
                                          </p:val>
                                        </p:tav>
                                      </p:tavLst>
                                    </p:anim>
                                    <p:set>
                                      <p:cBhvr>
                                        <p:cTn id="13" dur="1" fill="hold">
                                          <p:stCondLst>
                                            <p:cond delay="499"/>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 calcmode="lin" valueType="num">
                                      <p:cBhvr>
                                        <p:cTn id="18" dur="1000" fill="hold"/>
                                        <p:tgtEl>
                                          <p:spTgt spid="19">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19">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6"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9">
                                            <p:txEl>
                                              <p:pRg st="0" end="0"/>
                                            </p:txEl>
                                          </p:spTgt>
                                        </p:tgtEl>
                                      </p:cBhvr>
                                    </p:animEffect>
                                    <p:set>
                                      <p:cBhvr>
                                        <p:cTn id="32" dur="1" fill="hold">
                                          <p:stCondLst>
                                            <p:cond delay="499"/>
                                          </p:stCondLst>
                                        </p:cTn>
                                        <p:tgtEl>
                                          <p:spTgt spid="1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574</TotalTime>
  <Words>2890</Words>
  <Application>Microsoft Office PowerPoint</Application>
  <PresentationFormat>Widescreen</PresentationFormat>
  <Paragraphs>257</Paragraphs>
  <Slides>56</Slides>
  <Notes>17</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Arial</vt:lpstr>
      <vt:lpstr>Calibri</vt:lpstr>
      <vt:lpstr>Calibri (Body)</vt:lpstr>
      <vt:lpstr>Hiragino Kaku Gothic StdN W8</vt:lpstr>
      <vt:lpstr>Lucida Grande</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DELL</cp:lastModifiedBy>
  <cp:revision>106</cp:revision>
  <dcterms:created xsi:type="dcterms:W3CDTF">2022-03-14T12:57:33Z</dcterms:created>
  <dcterms:modified xsi:type="dcterms:W3CDTF">2023-12-05T15:44:15Z</dcterms:modified>
</cp:coreProperties>
</file>