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7"/>
  </p:notes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30" r:id="rId23"/>
    <p:sldId id="326" r:id="rId24"/>
    <p:sldId id="327" r:id="rId25"/>
    <p:sldId id="328" r:id="rId26"/>
    <p:sldId id="331" r:id="rId27"/>
    <p:sldId id="332" r:id="rId28"/>
    <p:sldId id="333" r:id="rId29"/>
    <p:sldId id="334" r:id="rId30"/>
    <p:sldId id="335" r:id="rId31"/>
    <p:sldId id="336" r:id="rId32"/>
    <p:sldId id="337" r:id="rId33"/>
    <p:sldId id="338" r:id="rId34"/>
    <p:sldId id="339" r:id="rId35"/>
    <p:sldId id="329" r:id="rId36"/>
  </p:sldIdLst>
  <p:sldSz cx="17068800" cy="96012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3766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7533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1300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5066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688336" algn="l" defTabSz="1075334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3226003" algn="l" defTabSz="1075334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763670" algn="l" defTabSz="1075334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4301338" algn="l" defTabSz="1075334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720" y="102"/>
      </p:cViewPr>
      <p:guideLst>
        <p:guide orient="horz" pos="3024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rtl="0" eaLnBrk="0" fontAlgn="base" hangingPunct="0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rtl="0" eaLnBrk="0" fontAlgn="base" hangingPunct="0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rtl="0" eaLnBrk="0" fontAlgn="base" hangingPunct="0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rtl="0" eaLnBrk="0" fontAlgn="base" hangingPunct="0">
      <a:spcBef>
        <a:spcPct val="30000"/>
      </a:spcBef>
      <a:spcAft>
        <a:spcPct val="0"/>
      </a:spcAft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60" y="2982601"/>
            <a:ext cx="1450848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320" y="5440680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40928A-3E67-44B9-AADB-23A44971B04B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B057F9-2CB5-48B7-8618-10968070C38F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374880" y="384499"/>
            <a:ext cx="384048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3440" y="384499"/>
            <a:ext cx="1123696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D11D9-22F3-4C59-A00B-597610DEE1DD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72726" y="426722"/>
            <a:ext cx="14935200" cy="17024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57911" y="2453640"/>
            <a:ext cx="7325360" cy="2880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8667751" y="2453640"/>
            <a:ext cx="7325360" cy="2880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57911" y="5547360"/>
            <a:ext cx="7325360" cy="2880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67751" y="5547360"/>
            <a:ext cx="7325360" cy="2880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5B836-03B3-4D6E-AF77-F459A86A4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54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53440" y="384495"/>
            <a:ext cx="15361921" cy="819213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020DE-2274-4D51-954A-5C61C72D2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4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8761A4-1C8D-415D-A5B1-3CAE20794C9B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317" y="6169666"/>
            <a:ext cx="1450848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317" y="4069399"/>
            <a:ext cx="14508480" cy="2100262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A5EFDD-EFF6-4482-96D5-1899DC289999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3440" y="2240285"/>
            <a:ext cx="7538720" cy="6336348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6640" y="2240285"/>
            <a:ext cx="7538720" cy="6336348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09A3C-9BE9-48D6-A62A-704D1E0A9151}" type="datetime10">
              <a:rPr lang="en-US" smtClean="0"/>
              <a:t>19:19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441" y="2149159"/>
            <a:ext cx="7541684" cy="8956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441" y="3044826"/>
            <a:ext cx="7541684" cy="5531803"/>
          </a:xfrm>
        </p:spPr>
        <p:txBody>
          <a:bodyPr/>
          <a:lstStyle>
            <a:lvl1pPr>
              <a:defRPr sz="252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70718" y="2149159"/>
            <a:ext cx="7544647" cy="8956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70718" y="3044826"/>
            <a:ext cx="7544647" cy="5531803"/>
          </a:xfrm>
        </p:spPr>
        <p:txBody>
          <a:bodyPr/>
          <a:lstStyle>
            <a:lvl1pPr>
              <a:defRPr sz="252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FA797E-48C4-4673-9926-006285B266C4}" type="datetime10">
              <a:rPr lang="en-US" smtClean="0"/>
              <a:t>19:19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929804-B6CA-49B9-9E53-3D67E3D1A6F6}" type="datetime10">
              <a:rPr lang="en-US" smtClean="0"/>
              <a:t>19:19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E9418-DDC6-4474-9367-2169CF4A1B34}" type="datetime10">
              <a:rPr lang="en-US" smtClean="0"/>
              <a:t>19:19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7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3427" y="382275"/>
            <a:ext cx="9541933" cy="8194358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443" y="2009145"/>
            <a:ext cx="5615517" cy="6567488"/>
          </a:xfrm>
        </p:spPr>
        <p:txBody>
          <a:bodyPr/>
          <a:lstStyle>
            <a:lvl1pPr marL="0" indent="0">
              <a:buNone/>
              <a:defRPr sz="1470"/>
            </a:lvl1pPr>
            <a:lvl2pPr marL="480060" indent="0">
              <a:buNone/>
              <a:defRPr sz="1260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E18F10-6A77-4F07-8830-C12A03DE01E0}" type="datetime10">
              <a:rPr lang="en-US" smtClean="0"/>
              <a:t>19:19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5604" y="6720841"/>
            <a:ext cx="10241280" cy="79343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45604" y="857885"/>
            <a:ext cx="10241280" cy="5760720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5604" y="7514274"/>
            <a:ext cx="10241280" cy="1126807"/>
          </a:xfrm>
        </p:spPr>
        <p:txBody>
          <a:bodyPr/>
          <a:lstStyle>
            <a:lvl1pPr marL="0" indent="0">
              <a:buNone/>
              <a:defRPr sz="1470"/>
            </a:lvl1pPr>
            <a:lvl2pPr marL="480060" indent="0">
              <a:buNone/>
              <a:defRPr sz="1260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1B0B83-69D0-4EA4-BF16-CF46FE87B2F9}" type="datetime10">
              <a:rPr lang="en-US" smtClean="0"/>
              <a:t>19:19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440" y="2240285"/>
            <a:ext cx="1536192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3440" y="8898896"/>
            <a:ext cx="3982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D553AF-0D0F-4D04-A881-9AED5C98BF2E}" type="datetime10">
              <a:rPr lang="en-US" smtClean="0"/>
              <a:t>19:19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1840" y="8898896"/>
            <a:ext cx="54051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32640" y="8898896"/>
            <a:ext cx="3982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p:hf sldNum="0" hdr="0" ftr="0"/>
  <p:txStyles>
    <p:titleStyle>
      <a:lvl1pPr algn="ctr" defTabSz="960120" rtl="0" eaLnBrk="1" latinLnBrk="0" hangingPunct="1"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45" indent="-360045" algn="l" defTabSz="960120" rtl="0" eaLnBrk="1" latinLnBrk="0" hangingPunct="1">
        <a:spcBef>
          <a:spcPct val="20000"/>
        </a:spcBef>
        <a:buFont typeface="Arial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780098" indent="-300038" algn="l" defTabSz="960120" rtl="0" eaLnBrk="1" latinLnBrk="0" hangingPunct="1">
        <a:spcBef>
          <a:spcPct val="20000"/>
        </a:spcBef>
        <a:buFont typeface="Arial" pitchFamily="34" charset="0"/>
        <a:buChar char="–"/>
        <a:defRPr sz="294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spcBef>
          <a:spcPct val="20000"/>
        </a:spcBef>
        <a:buFont typeface="Arial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31.bin"/><Relationship Id="rId3" Type="http://schemas.openxmlformats.org/officeDocument/2006/relationships/image" Target="../media/image24.jpeg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3.wmf"/><Relationship Id="rId4" Type="http://schemas.openxmlformats.org/officeDocument/2006/relationships/image" Target="../media/image36.png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2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3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oleObject" Target="../embeddings/oleObject49.bin"/><Relationship Id="rId7" Type="http://schemas.openxmlformats.org/officeDocument/2006/relationships/image" Target="../media/image5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5.wmf"/><Relationship Id="rId9" Type="http://schemas.openxmlformats.org/officeDocument/2006/relationships/image" Target="../media/image6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6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image" Target="../media/image72.PNG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7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7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81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7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7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90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97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99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98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82" name="Rectangle 170"/>
          <p:cNvSpPr>
            <a:spLocks noChangeArrowheads="1"/>
          </p:cNvSpPr>
          <p:nvPr/>
        </p:nvSpPr>
        <p:spPr bwMode="auto">
          <a:xfrm>
            <a:off x="6909754" y="3131503"/>
            <a:ext cx="2209165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4480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endParaRPr lang="en-US" altLang="en-US" sz="448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8227695" y="4002724"/>
            <a:ext cx="0" cy="5098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62469" y="341284"/>
            <a:ext cx="8387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b. So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72125" y="1079303"/>
            <a:ext cx="12067821" cy="2035035"/>
            <a:chOff x="-972482" y="770932"/>
            <a:chExt cx="8619872" cy="1453597"/>
          </a:xfrm>
        </p:grpSpPr>
        <p:grpSp>
          <p:nvGrpSpPr>
            <p:cNvPr id="2" name="Group 1"/>
            <p:cNvGrpSpPr/>
            <p:nvPr/>
          </p:nvGrpSpPr>
          <p:grpSpPr>
            <a:xfrm>
              <a:off x="-972482" y="770932"/>
              <a:ext cx="8619872" cy="1264043"/>
              <a:chOff x="-972482" y="770932"/>
              <a:chExt cx="8619872" cy="1264043"/>
            </a:xfrm>
          </p:grpSpPr>
          <p:sp>
            <p:nvSpPr>
              <p:cNvPr id="10277" name="Text Box 9"/>
              <p:cNvSpPr txBox="1">
                <a:spLocks noChangeArrowheads="1"/>
              </p:cNvSpPr>
              <p:nvPr/>
            </p:nvSpPr>
            <p:spPr bwMode="auto">
              <a:xfrm>
                <a:off x="-972482" y="865588"/>
                <a:ext cx="6769211" cy="1055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600" dirty="0" err="1">
                    <a:latin typeface="Times New Roman" pitchFamily="18" charset="0"/>
                  </a:rPr>
                  <a:t>Luyện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  <a:r>
                  <a:rPr lang="en-US" altLang="en-US" sz="3600" dirty="0" err="1">
                    <a:latin typeface="Times New Roman" pitchFamily="18" charset="0"/>
                  </a:rPr>
                  <a:t>tập</a:t>
                </a:r>
                <a:r>
                  <a:rPr lang="en-US" altLang="en-US" sz="3600" dirty="0">
                    <a:latin typeface="Times New Roman" pitchFamily="18" charset="0"/>
                  </a:rPr>
                  <a:t> 3: So </a:t>
                </a:r>
                <a:r>
                  <a:rPr lang="en-US" altLang="en-US" sz="3600" dirty="0" err="1">
                    <a:latin typeface="Times New Roman" pitchFamily="18" charset="0"/>
                  </a:rPr>
                  <a:t>sánh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  <a:r>
                  <a:rPr lang="en-US" altLang="en-US" sz="3600" dirty="0" err="1">
                    <a:latin typeface="Times New Roman" pitchFamily="18" charset="0"/>
                  </a:rPr>
                  <a:t>các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  <a:r>
                  <a:rPr lang="en-US" altLang="en-US" sz="3600" dirty="0" err="1">
                    <a:latin typeface="Times New Roman" pitchFamily="18" charset="0"/>
                  </a:rPr>
                  <a:t>phân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  <a:r>
                  <a:rPr lang="en-US" altLang="en-US" sz="3600" dirty="0" err="1">
                    <a:latin typeface="Times New Roman" pitchFamily="18" charset="0"/>
                  </a:rPr>
                  <a:t>số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  <a:r>
                  <a:rPr lang="en-US" altLang="en-US" sz="3600" dirty="0" err="1">
                    <a:latin typeface="Times New Roman" pitchFamily="18" charset="0"/>
                  </a:rPr>
                  <a:t>sau</a:t>
                </a:r>
                <a:r>
                  <a:rPr lang="en-US" altLang="en-US" sz="3600" dirty="0">
                    <a:latin typeface="Times New Roman" pitchFamily="18" charset="0"/>
                  </a:rPr>
                  <a:t>: a)       </a:t>
                </a:r>
                <a:r>
                  <a:rPr lang="en-US" altLang="en-US" sz="3600" dirty="0" err="1">
                    <a:latin typeface="Times New Roman" pitchFamily="18" charset="0"/>
                  </a:rPr>
                  <a:t>và</a:t>
                </a:r>
                <a:r>
                  <a:rPr lang="en-US" altLang="en-US" sz="3600" dirty="0">
                    <a:latin typeface="Times New Roman" pitchFamily="18" charset="0"/>
                  </a:rPr>
                  <a:t>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600" dirty="0">
                    <a:latin typeface="Times New Roman" pitchFamily="18" charset="0"/>
                  </a:rPr>
                  <a:t>                                               </a:t>
                </a:r>
              </a:p>
            </p:txBody>
          </p:sp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71776453"/>
                  </p:ext>
                </p:extLst>
              </p:nvPr>
            </p:nvGraphicFramePr>
            <p:xfrm>
              <a:off x="4498072" y="787022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7802" name="Equation" r:id="rId3" imgW="203040" imgH="393480" progId="Equation.DSMT4">
                      <p:embed/>
                    </p:oleObj>
                  </mc:Choice>
                  <mc:Fallback>
                    <p:oleObj name="Equation" r:id="rId3" imgW="203040" imgH="393480" progId="Equation.DSMT4">
                      <p:embed/>
                      <p:pic>
                        <p:nvPicPr>
                          <p:cNvPr id="46" name="Object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8072" y="787022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7" name="Object 4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85656406"/>
                  </p:ext>
                </p:extLst>
              </p:nvPr>
            </p:nvGraphicFramePr>
            <p:xfrm>
              <a:off x="5528825" y="770932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7803" name="Equation" r:id="rId5" imgW="203040" imgH="393480" progId="Equation.DSMT4">
                      <p:embed/>
                    </p:oleObj>
                  </mc:Choice>
                  <mc:Fallback>
                    <p:oleObj name="Equation" r:id="rId5" imgW="203040" imgH="393480" progId="Equation.DSMT4">
                      <p:embed/>
                      <p:pic>
                        <p:nvPicPr>
                          <p:cNvPr id="47" name="Object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28825" y="770932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8" name="TextBox 47"/>
              <p:cNvSpPr txBox="1"/>
              <p:nvPr/>
            </p:nvSpPr>
            <p:spPr>
              <a:xfrm>
                <a:off x="3989790" y="1599691"/>
                <a:ext cx="3657600" cy="4352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360" dirty="0">
                    <a:latin typeface="Times New Roman" pitchFamily="18" charset="0"/>
                    <a:cs typeface="Times New Roman" pitchFamily="18" charset="0"/>
                  </a:rPr>
                  <a:t>b)      </a:t>
                </a:r>
                <a:r>
                  <a:rPr lang="en-US" sz="336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36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3443771"/>
                </p:ext>
              </p:extLst>
            </p:nvPr>
          </p:nvGraphicFramePr>
          <p:xfrm>
            <a:off x="4393323" y="1506514"/>
            <a:ext cx="393750" cy="718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4" name="Equation" r:id="rId7" imgW="215640" imgH="393480" progId="Equation.DSMT4">
                    <p:embed/>
                  </p:oleObj>
                </mc:Choice>
                <mc:Fallback>
                  <p:oleObj name="Equation" r:id="rId7" imgW="215640" imgH="393480" progId="Equation.DSMT4">
                    <p:embed/>
                    <p:pic>
                      <p:nvPicPr>
                        <p:cNvPr id="49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3323" y="1506514"/>
                          <a:ext cx="393750" cy="7180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830716"/>
                </p:ext>
              </p:extLst>
            </p:nvPr>
          </p:nvGraphicFramePr>
          <p:xfrm>
            <a:off x="5320369" y="1472698"/>
            <a:ext cx="416911" cy="718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5" name="Equation" r:id="rId9" imgW="228600" imgH="393480" progId="Equation.DSMT4">
                    <p:embed/>
                  </p:oleObj>
                </mc:Choice>
                <mc:Fallback>
                  <p:oleObj name="Equation" r:id="rId9" imgW="228600" imgH="3934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0369" y="1472698"/>
                          <a:ext cx="416911" cy="718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371192" y="3625428"/>
            <a:ext cx="7043531" cy="3632622"/>
            <a:chOff x="79375" y="2700338"/>
            <a:chExt cx="4313948" cy="2008300"/>
          </a:xfrm>
        </p:grpSpPr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79375" y="2700338"/>
              <a:ext cx="607108" cy="435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3360" dirty="0">
                  <a:latin typeface="Times New Roman" pitchFamily="18" charset="0"/>
                </a:rPr>
                <a:t>a)</a:t>
              </a:r>
              <a:endParaRPr lang="en-US" altLang="en-US" sz="3360" dirty="0">
                <a:latin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0924" y="2711670"/>
              <a:ext cx="3962399" cy="435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BCNN(10,15) = 30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/>
            </p:nvPr>
          </p:nvGraphicFramePr>
          <p:xfrm>
            <a:off x="350561" y="3290997"/>
            <a:ext cx="1522651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6" name="Equation" r:id="rId11" imgW="952200" imgH="393480" progId="Equation.DSMT4">
                    <p:embed/>
                  </p:oleObj>
                </mc:Choice>
                <mc:Fallback>
                  <p:oleObj name="Equation" r:id="rId11" imgW="952200" imgH="393480" progId="Equation.DSMT4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61" y="3290997"/>
                          <a:ext cx="1522651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/>
            </p:nvPr>
          </p:nvGraphicFramePr>
          <p:xfrm>
            <a:off x="2267606" y="3290996"/>
            <a:ext cx="1542953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7" name="Equation" r:id="rId13" imgW="965160" imgH="393480" progId="Equation.DSMT4">
                    <p:embed/>
                  </p:oleObj>
                </mc:Choice>
                <mc:Fallback>
                  <p:oleObj name="Equation" r:id="rId13" imgW="965160" imgH="393480" progId="Equation.DSMT4">
                    <p:embed/>
                    <p:pic>
                      <p:nvPicPr>
                        <p:cNvPr id="19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606" y="3290996"/>
                          <a:ext cx="1542953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126124" y="4120055"/>
              <a:ext cx="4025462" cy="3369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21 &lt; 22 </a:t>
              </a:r>
              <a:r>
                <a:rPr lang="en-US" sz="336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36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vi-VN" sz="336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360" smtClean="0">
                  <a:latin typeface="Times New Roman" pitchFamily="18" charset="0"/>
                  <a:cs typeface="Times New Roman" pitchFamily="18" charset="0"/>
                </a:rPr>
                <a:t>hay  </a:t>
              </a:r>
              <a:endParaRPr lang="en-US" sz="336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87162264"/>
                </p:ext>
              </p:extLst>
            </p:nvPr>
          </p:nvGraphicFramePr>
          <p:xfrm>
            <a:off x="1795281" y="4003578"/>
            <a:ext cx="872987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8" name="Equation" r:id="rId15" imgW="545760" imgH="393480" progId="Equation.DSMT4">
                    <p:embed/>
                  </p:oleObj>
                </mc:Choice>
                <mc:Fallback>
                  <p:oleObj name="Equation" r:id="rId15" imgW="545760" imgH="393480" progId="Equation.DSMT4">
                    <p:embed/>
                    <p:pic>
                      <p:nvPicPr>
                        <p:cNvPr id="21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281" y="4003578"/>
                          <a:ext cx="872987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/>
            </p:nvPr>
          </p:nvGraphicFramePr>
          <p:xfrm>
            <a:off x="3547236" y="4079276"/>
            <a:ext cx="812080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09" name="Equation" r:id="rId17" imgW="507960" imgH="393480" progId="Equation.DSMT4">
                    <p:embed/>
                  </p:oleObj>
                </mc:Choice>
                <mc:Fallback>
                  <p:oleObj name="Equation" r:id="rId17" imgW="507960" imgH="393480" progId="Equation.DSMT4">
                    <p:embed/>
                    <p:pic>
                      <p:nvPicPr>
                        <p:cNvPr id="22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7236" y="4079276"/>
                          <a:ext cx="812080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1902373" y="3405351"/>
              <a:ext cx="357352" cy="435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;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27024" y="3788748"/>
            <a:ext cx="7389226" cy="3793152"/>
            <a:chOff x="4423874" y="2706248"/>
            <a:chExt cx="4562475" cy="2065455"/>
          </a:xfrm>
        </p:grpSpPr>
        <p:sp>
          <p:nvSpPr>
            <p:cNvPr id="99" name="Text Box 19"/>
            <p:cNvSpPr txBox="1">
              <a:spLocks noChangeArrowheads="1"/>
            </p:cNvSpPr>
            <p:nvPr/>
          </p:nvSpPr>
          <p:spPr bwMode="auto">
            <a:xfrm>
              <a:off x="4423874" y="2706248"/>
              <a:ext cx="4562475" cy="435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3360" dirty="0">
                  <a:latin typeface="Times New Roman" pitchFamily="18" charset="0"/>
                </a:rPr>
                <a:t>b)</a:t>
              </a:r>
              <a:r>
                <a:rPr lang="en-US" altLang="en-US" sz="3360" dirty="0">
                  <a:latin typeface="Times New Roman" pitchFamily="18" charset="0"/>
                </a:rPr>
                <a:t>  BCNN (8,24) = 24 </a:t>
              </a:r>
              <a:r>
                <a:rPr lang="en-US" altLang="en-US" sz="3360" dirty="0" err="1">
                  <a:latin typeface="Times New Roman" pitchFamily="18" charset="0"/>
                </a:rPr>
                <a:t>nên</a:t>
              </a:r>
              <a:r>
                <a:rPr lang="en-US" altLang="en-US" sz="3360" dirty="0">
                  <a:latin typeface="Times New Roman" pitchFamily="18" charset="0"/>
                </a:rPr>
                <a:t> </a:t>
              </a:r>
              <a:r>
                <a:rPr lang="en-US" altLang="en-US" sz="3360" dirty="0" err="1">
                  <a:latin typeface="Times New Roman" pitchFamily="18" charset="0"/>
                </a:rPr>
                <a:t>ta</a:t>
              </a:r>
              <a:r>
                <a:rPr lang="en-US" altLang="en-US" sz="3360" dirty="0">
                  <a:latin typeface="Times New Roman" pitchFamily="18" charset="0"/>
                </a:rPr>
                <a:t> </a:t>
              </a:r>
              <a:r>
                <a:rPr lang="en-US" altLang="en-US" sz="3360" dirty="0" err="1">
                  <a:latin typeface="Times New Roman" pitchFamily="18" charset="0"/>
                </a:rPr>
                <a:t>có</a:t>
              </a:r>
              <a:r>
                <a:rPr lang="en-US" altLang="en-US" sz="3360" dirty="0">
                  <a:latin typeface="Times New Roman" pitchFamily="18" charset="0"/>
                </a:rPr>
                <a:t>: </a:t>
              </a:r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>
              <p:extLst/>
            </p:nvPr>
          </p:nvGraphicFramePr>
          <p:xfrm>
            <a:off x="4651264" y="3333038"/>
            <a:ext cx="1785740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10" name="Equation" r:id="rId19" imgW="990360" imgH="393480" progId="Equation.DSMT4">
                    <p:embed/>
                  </p:oleObj>
                </mc:Choice>
                <mc:Fallback>
                  <p:oleObj name="Equation" r:id="rId19" imgW="990360" imgH="393480" progId="Equation.DSMT4">
                    <p:embed/>
                    <p:pic>
                      <p:nvPicPr>
                        <p:cNvPr id="24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1264" y="3333038"/>
                          <a:ext cx="1785740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6469123" y="3400098"/>
              <a:ext cx="357352" cy="435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;</a:t>
              </a: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/>
            </p:nvPr>
          </p:nvGraphicFramePr>
          <p:xfrm>
            <a:off x="6882095" y="3322528"/>
            <a:ext cx="412094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11" name="Equation" r:id="rId21" imgW="228600" imgH="393480" progId="Equation.DSMT4">
                    <p:embed/>
                  </p:oleObj>
                </mc:Choice>
                <mc:Fallback>
                  <p:oleObj name="Equation" r:id="rId21" imgW="228600" imgH="393480" progId="Equation.DSMT4">
                    <p:embed/>
                    <p:pic>
                      <p:nvPicPr>
                        <p:cNvPr id="26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2095" y="3322528"/>
                          <a:ext cx="412094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4466905" y="4172611"/>
              <a:ext cx="3741673" cy="331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-3 &gt; -5 </a:t>
              </a:r>
              <a:r>
                <a:rPr lang="en-US" sz="336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36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vi-VN" sz="336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3360" smtClean="0"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hay </a:t>
              </a: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/>
            </p:nvPr>
          </p:nvGraphicFramePr>
          <p:xfrm>
            <a:off x="6370158" y="4121321"/>
            <a:ext cx="923122" cy="650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12" name="Equation" r:id="rId23" imgW="558720" imgH="393480" progId="Equation.DSMT4">
                    <p:embed/>
                  </p:oleObj>
                </mc:Choice>
                <mc:Fallback>
                  <p:oleObj name="Equation" r:id="rId23" imgW="558720" imgH="393480" progId="Equation.DSMT4">
                    <p:embed/>
                    <p:pic>
                      <p:nvPicPr>
                        <p:cNvPr id="28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0158" y="4121321"/>
                          <a:ext cx="923122" cy="650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>
              <p:extLst/>
            </p:nvPr>
          </p:nvGraphicFramePr>
          <p:xfrm>
            <a:off x="7963557" y="4121317"/>
            <a:ext cx="896664" cy="646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813" name="Equation" r:id="rId25" imgW="545760" imgH="393480" progId="Equation.DSMT4">
                    <p:embed/>
                  </p:oleObj>
                </mc:Choice>
                <mc:Fallback>
                  <p:oleObj name="Equation" r:id="rId25" imgW="545760" imgH="393480" progId="Equation.DSMT4">
                    <p:embed/>
                    <p:pic>
                      <p:nvPicPr>
                        <p:cNvPr id="29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3557" y="4121317"/>
                          <a:ext cx="896664" cy="646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B2275E-848F-4024-9098-235D8EDAA28A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0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2" grpId="0"/>
      <p:bldP spid="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12126" y="382762"/>
                <a:ext cx="13651624" cy="7578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nl-NL" sz="5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 6.8</a:t>
                </a:r>
                <a:r>
                  <a:rPr lang="nl-NL" sz="5400" i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nl-NL" sz="5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Ta có: BCNN (3,7) = 21</a:t>
                </a:r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66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nl-NL" sz="66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nl-NL" sz="66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18</m:t>
                        </m:r>
                      </m:num>
                      <m:den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b. Ta có: BCNN (2</a:t>
                </a:r>
                <a:r>
                  <a:rPr lang="nl-NL" sz="5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. </a:t>
                </a:r>
                <a:r>
                  <a:rPr lang="nl-NL" sz="540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r>
                  <a:rPr lang="nl-NL" sz="5400" baseline="3000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nl-NL" sz="540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vi-VN" sz="540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</a:t>
                </a:r>
                <a:r>
                  <a:rPr lang="nl-NL" sz="5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nl-NL" sz="5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 </a:t>
                </a:r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3) = 36</a:t>
                </a:r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nl-NL" sz="5400" i="1">
                        <a:latin typeface="Cambria Math" panose="020405030504060302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nl-NL" sz="5400" i="1">
                        <a:latin typeface="Cambria Math" panose="020405030504060302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nl-NL" sz="5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.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5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</m:num>
                      <m:den>
                        <m:r>
                          <a:rPr lang="nl-NL" sz="5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US" sz="5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126" y="382762"/>
                <a:ext cx="13651624" cy="7578613"/>
              </a:xfrm>
              <a:prstGeom prst="rect">
                <a:avLst/>
              </a:prstGeom>
              <a:blipFill>
                <a:blip r:embed="rId2"/>
                <a:stretch>
                  <a:fillRect l="-2366" t="-2253" b="-1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B263B-83EE-477B-BCA5-61D38FC0893F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2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Admin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686" y="1389248"/>
            <a:ext cx="8817863" cy="64212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358410" y="779850"/>
            <a:ext cx="5576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BCNN(10,5,2) = 10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377056"/>
              </p:ext>
            </p:extLst>
          </p:nvPr>
        </p:nvGraphicFramePr>
        <p:xfrm>
          <a:off x="11354060" y="1517336"/>
          <a:ext cx="3344831" cy="11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0"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4060" y="1517336"/>
                        <a:ext cx="3344831" cy="11270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667415" y="4956544"/>
            <a:ext cx="526778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5 &lt; 7 &lt; 8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05551"/>
              </p:ext>
            </p:extLst>
          </p:nvPr>
        </p:nvGraphicFramePr>
        <p:xfrm>
          <a:off x="13933909" y="4705350"/>
          <a:ext cx="2008388" cy="111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1" name="Equation" r:id="rId6" imgW="711000" imgH="393480" progId="Equation.DSMT4">
                  <p:embed/>
                </p:oleObj>
              </mc:Choice>
              <mc:Fallback>
                <p:oleObj name="Equation" r:id="rId6" imgW="71100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3909" y="4705350"/>
                        <a:ext cx="2008388" cy="1111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402555" y="7247269"/>
            <a:ext cx="5547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300307" y="4793243"/>
            <a:ext cx="9601200" cy="14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402555" y="191288"/>
            <a:ext cx="267803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36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5686" y="191288"/>
            <a:ext cx="325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66A274-438A-443B-9926-19726FA41268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1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71864" y="661192"/>
                <a:ext cx="11163036" cy="438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 6.11: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400" i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a. Khối lượng nào lớn hơn: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kg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nl-NL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kg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nl-NL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km/h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km/h ?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864" y="661192"/>
                <a:ext cx="11163036" cy="4380110"/>
              </a:xfrm>
              <a:prstGeom prst="rect">
                <a:avLst/>
              </a:prstGeom>
              <a:blipFill>
                <a:blip r:embed="rId2"/>
                <a:stretch>
                  <a:fillRect l="-2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5EBA99-0A13-42E9-B066-7D7CA99207C7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3212" y="447068"/>
                <a:ext cx="13354838" cy="6272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nl-NL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 6.11: 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nl-NL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a. Ta có: </a:t>
                </a:r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BCNN (3,11)= 33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33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fr-FR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33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fr-FR" sz="4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Vì</a:t>
                </a:r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45 &lt; 55 </a:t>
                </a:r>
                <a:r>
                  <a:rPr lang="fr-FR" sz="4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nên</a:t>
                </a:r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kg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kg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b. Ta </a:t>
                </a:r>
                <a:r>
                  <a:rPr lang="fr-FR" sz="4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fr-FR" sz="4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BCNN </a:t>
                </a:r>
                <a:r>
                  <a:rPr lang="vi-VN" sz="440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vi-VN" sz="4400" smtClean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6  ; 5</a:t>
                </a:r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)= 30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Vì 24&lt;25 nên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 km/h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km/h.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212" y="447068"/>
                <a:ext cx="13354838" cy="6272551"/>
              </a:xfrm>
              <a:prstGeom prst="rect">
                <a:avLst/>
              </a:prstGeom>
              <a:blipFill>
                <a:blip r:embed="rId2"/>
                <a:stretch>
                  <a:fillRect l="-1871" t="-1846" b="-1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25750E-9D3E-4409-8ACB-08A2914070B5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2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18335" y="87192"/>
            <a:ext cx="119688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6.12 (SGK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13)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640081"/>
            <a:ext cx="1543050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feet, 1 feet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xỉ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30,48 cm)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vú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2453640" y="1829623"/>
          <a:ext cx="12054841" cy="2025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6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6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6115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chũi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Châu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Âu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Dơi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Kitti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gai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486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016" marR="128016" marT="64008" marB="640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633112" y="3733800"/>
            <a:ext cx="1282868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33112" y="4373880"/>
            <a:ext cx="4439557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83139" y="5013960"/>
            <a:ext cx="10054918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4412988" y="4587240"/>
          <a:ext cx="5508252" cy="1902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2" name="Equation" r:id="rId3" imgW="2311200" imgH="812520" progId="Equation.DSMT4">
                  <p:embed/>
                </p:oleObj>
              </mc:Choice>
              <mc:Fallback>
                <p:oleObj name="Equation" r:id="rId3" imgW="2311200" imgH="81252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12988" y="4587240"/>
                        <a:ext cx="5508252" cy="1902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681137" y="6507480"/>
            <a:ext cx="10165868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. Do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Dơi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kitti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chũi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3522963" y="6614161"/>
          <a:ext cx="3304557" cy="852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3" name="Equation" r:id="rId5" imgW="1498320" imgH="393480" progId="Equation.DSMT4">
                  <p:embed/>
                </p:oleObj>
              </mc:Choice>
              <mc:Fallback>
                <p:oleObj name="Equation" r:id="rId5" imgW="1498320" imgH="393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22963" y="6614161"/>
                        <a:ext cx="3304557" cy="8524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8133131" y="6507480"/>
          <a:ext cx="2889023" cy="1022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4" name="Equation" r:id="rId7" imgW="1091880" imgH="393480" progId="Equation.DSMT4">
                  <p:embed/>
                </p:oleObj>
              </mc:Choice>
              <mc:Fallback>
                <p:oleObj name="Equation" r:id="rId7" imgW="1091880" imgH="393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33131" y="6507480"/>
                        <a:ext cx="2889023" cy="1022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947159" y="3093720"/>
          <a:ext cx="383660" cy="743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5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47159" y="3093720"/>
                        <a:ext cx="383660" cy="7433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8845550" y="3320415"/>
          <a:ext cx="160020" cy="24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6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845550" y="3320415"/>
                        <a:ext cx="160020" cy="248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6302745" y="2853367"/>
          <a:ext cx="631455" cy="889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7" name="Equation" r:id="rId13" imgW="279360" imgH="393480" progId="Equation.DSMT4">
                  <p:embed/>
                </p:oleObj>
              </mc:Choice>
              <mc:Fallback>
                <p:oleObj name="Equation" r:id="rId13" imgW="279360" imgH="393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302745" y="2853367"/>
                        <a:ext cx="631455" cy="8897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9698990" y="2872952"/>
          <a:ext cx="328930" cy="849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8" name="Equation" r:id="rId15" imgW="152280" imgH="393480" progId="Equation.DSMT4">
                  <p:embed/>
                </p:oleObj>
              </mc:Choice>
              <mc:Fallback>
                <p:oleObj name="Equation" r:id="rId15" imgW="152280" imgH="393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698990" y="2872952"/>
                        <a:ext cx="328930" cy="849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2792712" y="2853367"/>
          <a:ext cx="435609" cy="983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9" name="Equation" r:id="rId17" imgW="139680" imgH="393480" progId="Equation.DSMT4">
                  <p:embed/>
                </p:oleObj>
              </mc:Choice>
              <mc:Fallback>
                <p:oleObj name="Equation" r:id="rId17" imgW="139680" imgH="393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2792712" y="2853367"/>
                        <a:ext cx="435609" cy="983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E8CB9B-7217-4DDD-8BE4-7EED2F764E8D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8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Admin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88287" y="495987"/>
            <a:ext cx="9181837" cy="3861520"/>
          </a:xfrm>
          <a:prstGeom prst="rect">
            <a:avLst/>
          </a:prstGeom>
          <a:noFill/>
        </p:spPr>
      </p:pic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519" y="5002939"/>
            <a:ext cx="8295026" cy="282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358410" y="779850"/>
            <a:ext cx="557678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: BCNN(10,5,2) = 10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354061" y="1517336"/>
          <a:ext cx="2580554" cy="869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2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4061" y="1517336"/>
                        <a:ext cx="2580554" cy="8695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90843" y="2648589"/>
            <a:ext cx="526778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5 &lt; 7 &lt; 8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542265" y="2679776"/>
          <a:ext cx="1451208" cy="803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3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2265" y="2679776"/>
                        <a:ext cx="1451208" cy="8033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623270" y="3487315"/>
            <a:ext cx="5547360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36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300307" y="4793243"/>
            <a:ext cx="9601200" cy="14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402555" y="191288"/>
            <a:ext cx="267803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36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37702" y="5002939"/>
            <a:ext cx="204531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36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22980" y="5591504"/>
            <a:ext cx="5812220" cy="3722767"/>
            <a:chOff x="4992414" y="3993931"/>
            <a:chExt cx="4151586" cy="2659119"/>
          </a:xfrm>
        </p:grpSpPr>
        <p:sp>
          <p:nvSpPr>
            <p:cNvPr id="14" name="TextBox 13"/>
            <p:cNvSpPr txBox="1"/>
            <p:nvPr/>
          </p:nvSpPr>
          <p:spPr>
            <a:xfrm>
              <a:off x="5034455" y="3993931"/>
              <a:ext cx="4109545" cy="804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táo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:     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táo</a:t>
              </a:r>
              <a:endParaRPr lang="en-US" sz="336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/>
            </p:nvPr>
          </p:nvGraphicFramePr>
          <p:xfrm>
            <a:off x="5492092" y="4384071"/>
            <a:ext cx="309618" cy="599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4" name="Equation" r:id="rId9" imgW="203040" imgH="393480" progId="Equation.DSMT4">
                    <p:embed/>
                  </p:oleObj>
                </mc:Choice>
                <mc:Fallback>
                  <p:oleObj name="Equation" r:id="rId9" imgW="203040" imgH="393480" progId="Equation.DSMT4">
                    <p:embed/>
                    <p:pic>
                      <p:nvPicPr>
                        <p:cNvPr id="15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2092" y="4384071"/>
                          <a:ext cx="309618" cy="5998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992414" y="5034454"/>
              <a:ext cx="1450428" cy="435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: </a:t>
              </a: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/>
            </p:nvPr>
          </p:nvGraphicFramePr>
          <p:xfrm>
            <a:off x="5911849" y="5025204"/>
            <a:ext cx="1434881" cy="563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5" name="Equation" r:id="rId11" imgW="1002960" imgH="393480" progId="Equation.DSMT4">
                    <p:embed/>
                  </p:oleObj>
                </mc:Choice>
                <mc:Fallback>
                  <p:oleObj name="Equation" r:id="rId11" imgW="1002960" imgH="393480" progId="Equation.DSMT4">
                    <p:embed/>
                    <p:pic>
                      <p:nvPicPr>
                        <p:cNvPr id="17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1849" y="5025204"/>
                          <a:ext cx="1434881" cy="5630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5002925" y="5669651"/>
              <a:ext cx="4141075" cy="804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36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360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/>
            </p:nvPr>
          </p:nvGraphicFramePr>
          <p:xfrm>
            <a:off x="5948417" y="5970316"/>
            <a:ext cx="264284" cy="6827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6" name="Equation" r:id="rId13" imgW="152280" imgH="393480" progId="Equation.DSMT4">
                    <p:embed/>
                  </p:oleObj>
                </mc:Choice>
                <mc:Fallback>
                  <p:oleObj name="Equation" r:id="rId13" imgW="152280" imgH="393480" progId="Equation.DSMT4">
                    <p:embed/>
                    <p:pic>
                      <p:nvPicPr>
                        <p:cNvPr id="19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8417" y="5970316"/>
                          <a:ext cx="264284" cy="6827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133600" y="0"/>
            <a:ext cx="32519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36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36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5CC75E-D258-420D-B7BC-6131BE645CA0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9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7080" y="384493"/>
            <a:ext cx="11628120" cy="1600200"/>
          </a:xfrm>
        </p:spPr>
        <p:txBody>
          <a:bodyPr>
            <a:normAutofit/>
          </a:bodyPr>
          <a:lstStyle/>
          <a:p>
            <a:r>
              <a:rPr lang="en-US" sz="448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CHUNG</a:t>
            </a:r>
          </a:p>
        </p:txBody>
      </p:sp>
      <p:pic>
        <p:nvPicPr>
          <p:cNvPr id="5" name="Picture 3" descr="D:\004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" y="-1146175"/>
            <a:ext cx="2026920" cy="22923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09196" y="1558227"/>
            <a:ext cx="2848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0140" y="3014550"/>
            <a:ext cx="13288421" cy="250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9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257870"/>
              </p:ext>
            </p:extLst>
          </p:nvPr>
        </p:nvGraphicFramePr>
        <p:xfrm>
          <a:off x="4668861" y="2733130"/>
          <a:ext cx="2646340" cy="1344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4" name="Equation" r:id="rId4" imgW="774360" imgH="393480" progId="Equation.DSMT4">
                  <p:embed/>
                </p:oleObj>
              </mc:Choice>
              <mc:Fallback>
                <p:oleObj name="Equation" r:id="rId4" imgW="774360" imgH="393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68861" y="2733130"/>
                        <a:ext cx="2646340" cy="1344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317206-34CB-4052-87EE-A8803B8C2625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3720" y="746760"/>
            <a:ext cx="970788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4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04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4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504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4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504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4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504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4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504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093720" y="1567195"/>
            <a:ext cx="1130808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/>
          <a:p>
            <a:pPr defTabSz="1280160" eaLnBrk="1" hangingPunct="1">
              <a:lnSpc>
                <a:spcPct val="200000"/>
              </a:lnSpc>
            </a:pP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chung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thường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BCNN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en-US" sz="3920" b="1" dirty="0">
              <a:latin typeface="Times New Roman" pitchFamily="18" charset="0"/>
              <a:cs typeface="Times New Roman" pitchFamily="18" charset="0"/>
            </a:endParaRPr>
          </a:p>
          <a:p>
            <a:pPr defTabSz="1280160">
              <a:lnSpc>
                <a:spcPct val="200000"/>
              </a:lnSpc>
            </a:pP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thừa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phụ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3920" b="1" dirty="0">
              <a:latin typeface="Times New Roman" pitchFamily="18" charset="0"/>
              <a:cs typeface="Times New Roman" pitchFamily="18" charset="0"/>
            </a:endParaRPr>
          </a:p>
          <a:p>
            <a:pPr defTabSz="1280160">
              <a:lnSpc>
                <a:spcPct val="200000"/>
              </a:lnSpc>
            </a:pP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Nhận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thừa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phụ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tương</a:t>
            </a:r>
            <a:r>
              <a:rPr lang="en-US" sz="392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920" b="1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ứng</a:t>
            </a:r>
            <a:endParaRPr lang="en-US" sz="392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89690-46E7-48FC-9346-738D3B8D2A1F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2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584362" y="267529"/>
            <a:ext cx="5855756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989857" y="976970"/>
          <a:ext cx="4224504" cy="280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8" name="Equation" r:id="rId3" imgW="1269720" imgH="812520" progId="Equation.DSMT4">
                  <p:embed/>
                </p:oleObj>
              </mc:Choice>
              <mc:Fallback>
                <p:oleObj name="Equation" r:id="rId3" imgW="1269720" imgH="81252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9857" y="976970"/>
                        <a:ext cx="4224504" cy="280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35910" y="3984721"/>
            <a:ext cx="1107155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8135478" y="3712419"/>
          <a:ext cx="1892443" cy="1173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9" name="Equation" r:id="rId5" imgW="634680" imgH="393480" progId="Equation.DSMT4">
                  <p:embed/>
                </p:oleObj>
              </mc:Choice>
              <mc:Fallback>
                <p:oleObj name="Equation" r:id="rId5" imgW="634680" imgH="393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35478" y="3712419"/>
                        <a:ext cx="1892443" cy="1173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35911" y="5228822"/>
            <a:ext cx="6870468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BCNN(5;30;6)=30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8046107" y="5064514"/>
          <a:ext cx="5962967" cy="121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0" name="Equation" r:id="rId7" imgW="1930320" imgH="393480" progId="Equation.DSMT4">
                  <p:embed/>
                </p:oleObj>
              </mc:Choice>
              <mc:Fallback>
                <p:oleObj name="Equation" r:id="rId7" imgW="1930320" imgH="393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46107" y="5064514"/>
                        <a:ext cx="5962967" cy="1215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835910" y="1081826"/>
            <a:ext cx="776185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73732" y="6414421"/>
            <a:ext cx="546174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-25&lt;1&lt;6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6125190" y="6380925"/>
          <a:ext cx="2089171" cy="863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1" name="Equation" r:id="rId9" imgW="952200" imgH="393480" progId="Equation.DSMT4">
                  <p:embed/>
                </p:oleObj>
              </mc:Choice>
              <mc:Fallback>
                <p:oleObj name="Equation" r:id="rId9" imgW="952200" imgH="393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25190" y="6380925"/>
                        <a:ext cx="2089171" cy="863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046107" y="6454301"/>
            <a:ext cx="586135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10051207" y="6362897"/>
          <a:ext cx="2161397" cy="1080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2" name="Equation" r:id="rId11" imgW="787320" imgH="393480" progId="Equation.DSMT4">
                  <p:embed/>
                </p:oleObj>
              </mc:Choice>
              <mc:Fallback>
                <p:oleObj name="Equation" r:id="rId11" imgW="787320" imgH="393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051207" y="6362897"/>
                        <a:ext cx="2161397" cy="1080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35910" y="7698991"/>
            <a:ext cx="1031427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3947160" y="8329140"/>
          <a:ext cx="2293169" cy="1165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3" name="Equation" r:id="rId13" imgW="774360" imgH="393480" progId="Equation.DSMT4">
                  <p:embed/>
                </p:oleObj>
              </mc:Choice>
              <mc:Fallback>
                <p:oleObj name="Equation" r:id="rId13" imgW="774360" imgH="393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947160" y="8329140"/>
                        <a:ext cx="2293169" cy="1165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47ACE9-A5A9-4581-B084-DE3E3A6E8081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6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6" grpId="0"/>
      <p:bldP spid="18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825" y="2218848"/>
            <a:ext cx="9629775" cy="722233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0"/>
            <a:ext cx="166306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 </a:t>
            </a:r>
            <a:r>
              <a:rPr lang="vi-VN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 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88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/>
          </p:nvPr>
        </p:nvGraphicFramePr>
        <p:xfrm>
          <a:off x="8285480" y="3307080"/>
          <a:ext cx="128016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2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85480" y="3307080"/>
                        <a:ext cx="1280160" cy="277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DC53CF-4FA7-46D0-9248-F76903CE39FF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C:\Users\Admi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3650" y="-1"/>
            <a:ext cx="11356823" cy="5289931"/>
          </a:xfrm>
          <a:prstGeom prst="rect">
            <a:avLst/>
          </a:prstGeom>
          <a:noFill/>
        </p:spPr>
      </p:pic>
      <p:pic>
        <p:nvPicPr>
          <p:cNvPr id="92163" name="Picture 3" descr="C:\Users\Admin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4645" y="4825267"/>
            <a:ext cx="4011841" cy="4762444"/>
          </a:xfrm>
          <a:prstGeom prst="rect">
            <a:avLst/>
          </a:prstGeom>
          <a:noFill/>
        </p:spPr>
      </p:pic>
      <p:pic>
        <p:nvPicPr>
          <p:cNvPr id="92164" name="Picture 4" descr="C:\Users\Admin\Desktop\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14842" y="4555958"/>
            <a:ext cx="6264635" cy="5031753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B97918-22EC-4EF2-919C-8DDE161BB8E5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294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853514"/>
              </p:ext>
            </p:extLst>
          </p:nvPr>
        </p:nvGraphicFramePr>
        <p:xfrm>
          <a:off x="7945765" y="2097987"/>
          <a:ext cx="645783" cy="117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8" name="Equation" r:id="rId3" imgW="215640" imgH="393480" progId="Equation.DSMT4">
                  <p:embed/>
                </p:oleObj>
              </mc:Choice>
              <mc:Fallback>
                <p:oleObj name="Equation" r:id="rId3" imgW="215640" imgH="393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45765" y="2097987"/>
                        <a:ext cx="645783" cy="1177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2684" y="1046272"/>
            <a:ext cx="1081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29057"/>
              </p:ext>
            </p:extLst>
          </p:nvPr>
        </p:nvGraphicFramePr>
        <p:xfrm>
          <a:off x="7858924" y="727979"/>
          <a:ext cx="732625" cy="133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9" name="Equation" r:id="rId5" imgW="215640" imgH="393480" progId="Equation.DSMT4">
                  <p:embed/>
                </p:oleObj>
              </mc:Choice>
              <mc:Fallback>
                <p:oleObj name="Equation" r:id="rId5" imgW="215640" imgH="393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58924" y="727979"/>
                        <a:ext cx="732625" cy="133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93745" y="3522149"/>
            <a:ext cx="208025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/>
              <a:t>Ta </a:t>
            </a:r>
            <a:r>
              <a:rPr lang="en-US" sz="3360" dirty="0" err="1"/>
              <a:t>có</a:t>
            </a:r>
            <a:r>
              <a:rPr lang="en-US" sz="3360" dirty="0"/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365602"/>
              </p:ext>
            </p:extLst>
          </p:nvPr>
        </p:nvGraphicFramePr>
        <p:xfrm>
          <a:off x="2855385" y="3360753"/>
          <a:ext cx="7394249" cy="1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0" name="Equation" r:id="rId7" imgW="2133360" imgH="393480" progId="Equation.DSMT4">
                  <p:embed/>
                </p:oleObj>
              </mc:Choice>
              <mc:Fallback>
                <p:oleObj name="Equation" r:id="rId7" imgW="2133360" imgH="393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55385" y="3360753"/>
                        <a:ext cx="7394249" cy="1364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44077" y="5047883"/>
            <a:ext cx="3408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375&gt;352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83481"/>
              </p:ext>
            </p:extLst>
          </p:nvPr>
        </p:nvGraphicFramePr>
        <p:xfrm>
          <a:off x="4831513" y="5047883"/>
          <a:ext cx="2178887" cy="1228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1"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31513" y="5047883"/>
                        <a:ext cx="2178887" cy="1228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035363" y="5344694"/>
            <a:ext cx="194927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693956"/>
              </p:ext>
            </p:extLst>
          </p:nvPr>
        </p:nvGraphicFramePr>
        <p:xfrm>
          <a:off x="8984636" y="4880545"/>
          <a:ext cx="1835763" cy="1354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2"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984636" y="4880545"/>
                        <a:ext cx="1835763" cy="13549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093744" y="7699815"/>
            <a:ext cx="15079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9071" y="160705"/>
            <a:ext cx="3909608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36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2684" y="2327850"/>
            <a:ext cx="1081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4B673-9919-4EA3-A5D2-01D91F41BC9D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539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3680" y="1417842"/>
            <a:ext cx="11821051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076404"/>
              </p:ext>
            </p:extLst>
          </p:nvPr>
        </p:nvGraphicFramePr>
        <p:xfrm>
          <a:off x="10180141" y="1532233"/>
          <a:ext cx="1799797" cy="1162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4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80141" y="1532233"/>
                        <a:ext cx="1799797" cy="11623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41126" y="3776137"/>
            <a:ext cx="1579771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9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41127" y="4921533"/>
            <a:ext cx="1130213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4617734" y="4796723"/>
          <a:ext cx="1673543" cy="1082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5" name="Equation" r:id="rId5" imgW="609480" imgH="393480" progId="Equation.DSMT4">
                  <p:embed/>
                </p:oleObj>
              </mc:Choice>
              <mc:Fallback>
                <p:oleObj name="Equation" r:id="rId5" imgW="609480" imgH="393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17734" y="4796723"/>
                        <a:ext cx="1673543" cy="10823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09960" y="4921533"/>
            <a:ext cx="1158689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endParaRPr lang="en-US" sz="39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7552484" y="5005893"/>
          <a:ext cx="2691448" cy="613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6" name="Equation" r:id="rId7" imgW="888840" imgH="203040" progId="Equation.DSMT4">
                  <p:embed/>
                </p:oleObj>
              </mc:Choice>
              <mc:Fallback>
                <p:oleObj name="Equation" r:id="rId7" imgW="888840" imgH="203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52484" y="5005893"/>
                        <a:ext cx="2691448" cy="613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016574" y="6308373"/>
            <a:ext cx="7963364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5760721" y="6048582"/>
          <a:ext cx="3815858" cy="1219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7" name="Equation" r:id="rId9" imgW="1231560" imgH="393480" progId="Equation.DSMT4">
                  <p:embed/>
                </p:oleObj>
              </mc:Choice>
              <mc:Fallback>
                <p:oleObj name="Equation" r:id="rId9" imgW="1231560" imgH="393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60721" y="6048582"/>
                        <a:ext cx="3815858" cy="1219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80360" y="106681"/>
            <a:ext cx="3947160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F3DC97-D782-4828-809C-B88FB0BF0D9B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9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181504" y="57777"/>
            <a:ext cx="16824327" cy="4124958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502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</a:t>
            </a:r>
            <a:r>
              <a:rPr lang="en-US" altLang="en-US" sz="502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   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Bộ răng đầy đủ của một người trưởng thành có </a:t>
            </a:r>
            <a:r>
              <a:rPr lang="en-US" altLang="en-US" sz="502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 chiếc trong đó có </a:t>
            </a:r>
            <a:r>
              <a:rPr lang="en-US" altLang="en-US" sz="502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 chiếc răng cửa, </a:t>
            </a:r>
            <a:r>
              <a:rPr lang="en-US" altLang="en-US" sz="502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 chiếc răng nanh, </a:t>
            </a:r>
            <a:r>
              <a:rPr lang="en-US" altLang="en-US" sz="502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 răng cối nhỏ và </a:t>
            </a:r>
            <a:r>
              <a:rPr lang="en-US" altLang="en-US" sz="502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5021">
                <a:latin typeface="Times New Roman" panose="02020603050405020304" pitchFamily="18" charset="0"/>
                <a:cs typeface="Times New Roman" panose="02020603050405020304" pitchFamily="18" charset="0"/>
              </a:rPr>
              <a:t> răng hàm. Hỏi mỗi loại răng chiếm mấy phần của tổng số rằng? (Viết dưới dạng phân số tối giản)</a:t>
            </a: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702308" y="-2444093"/>
            <a:ext cx="14745547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/>
              <a:t> </a:t>
            </a:r>
            <a:endParaRPr lang="en-US" altLang="en-US" sz="5973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29617" y="3404561"/>
            <a:ext cx="2607734" cy="1114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 altLang="en-US" sz="5973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Content Placeholder 2"/>
          <p:cNvSpPr txBox="1">
            <a:spLocks/>
          </p:cNvSpPr>
          <p:nvPr/>
        </p:nvSpPr>
        <p:spPr bwMode="auto">
          <a:xfrm>
            <a:off x="2057296" y="3364939"/>
            <a:ext cx="5535506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 Cửa chiếm  </a:t>
            </a:r>
            <a:endParaRPr lang="en-US" altLang="en-US" sz="5973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510" name="Object 7"/>
          <p:cNvGraphicFramePr>
            <a:graphicFrameLocks noChangeAspect="1"/>
          </p:cNvGraphicFramePr>
          <p:nvPr>
            <p:extLst/>
          </p:nvPr>
        </p:nvGraphicFramePr>
        <p:xfrm>
          <a:off x="8380308" y="6328273"/>
          <a:ext cx="213360" cy="40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2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215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0308" y="6328273"/>
                        <a:ext cx="213360" cy="40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8"/>
          <p:cNvGraphicFramePr>
            <a:graphicFrameLocks noChangeAspect="1"/>
          </p:cNvGraphicFramePr>
          <p:nvPr>
            <p:extLst/>
          </p:nvPr>
        </p:nvGraphicFramePr>
        <p:xfrm>
          <a:off x="7467598" y="3124297"/>
          <a:ext cx="2660776" cy="1728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3" name="Equation" r:id="rId5" imgW="469696" imgH="393529" progId="Equation.3">
                  <p:embed/>
                </p:oleObj>
              </mc:Choice>
              <mc:Fallback>
                <p:oleObj name="Equation" r:id="rId5" imgW="469696" imgH="393529" progId="Equation.3">
                  <p:embed/>
                  <p:pic>
                    <p:nvPicPr>
                      <p:cNvPr id="1229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598" y="3124297"/>
                        <a:ext cx="2660776" cy="1728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0395369" y="3364939"/>
            <a:ext cx="5025814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(tổng số răng)  </a:t>
            </a:r>
            <a:endParaRPr lang="en-US" altLang="en-US" sz="5973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/>
              <p:cNvSpPr txBox="1">
                <a:spLocks/>
              </p:cNvSpPr>
              <p:nvPr/>
            </p:nvSpPr>
            <p:spPr bwMode="auto">
              <a:xfrm>
                <a:off x="490426" y="4731038"/>
                <a:ext cx="8441059" cy="1724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chemeClr val="accent2"/>
                  </a:buClr>
                  <a:buFont typeface="Wingdings" panose="05000000000000000000" pitchFamily="2" charset="2"/>
                  <a:buNone/>
                </a:pPr>
                <a:r>
                  <a:rPr lang="en-US" altLang="en-US" sz="560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Răng Nanh chiếm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altLang="en-US" sz="560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altLang="en-US" sz="5973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0426" y="4731038"/>
                <a:ext cx="8441059" cy="1724289"/>
              </a:xfrm>
              <a:prstGeom prst="rect">
                <a:avLst/>
              </a:prstGeom>
              <a:blipFill>
                <a:blip r:embed="rId7"/>
                <a:stretch>
                  <a:fillRect l="-39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941730" y="4966992"/>
            <a:ext cx="5025814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(tổng số răng)  </a:t>
            </a:r>
            <a:endParaRPr lang="en-US" altLang="en-US" sz="5973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/>
              <p:cNvSpPr txBox="1">
                <a:spLocks/>
              </p:cNvSpPr>
              <p:nvPr/>
            </p:nvSpPr>
            <p:spPr bwMode="auto">
              <a:xfrm>
                <a:off x="517956" y="6358277"/>
                <a:ext cx="8441059" cy="1724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chemeClr val="accent2"/>
                  </a:buClr>
                  <a:buFont typeface="Wingdings" panose="05000000000000000000" pitchFamily="2" charset="2"/>
                  <a:buNone/>
                </a:pPr>
                <a:r>
                  <a:rPr lang="en-US" altLang="en-US" sz="560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Răng Cối chiếm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60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60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altLang="en-US" sz="560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altLang="en-US" sz="560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973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973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5973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altLang="en-US" sz="5973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7956" y="6358277"/>
                <a:ext cx="8441059" cy="1724289"/>
              </a:xfrm>
              <a:prstGeom prst="rect">
                <a:avLst/>
              </a:prstGeom>
              <a:blipFill>
                <a:blip r:embed="rId8"/>
                <a:stretch>
                  <a:fillRect l="-404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7882462" y="6524396"/>
            <a:ext cx="5025814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>
                <a:latin typeface="Times New Roman" panose="02020603050405020304" pitchFamily="18" charset="0"/>
                <a:cs typeface="Times New Roman" panose="02020603050405020304" pitchFamily="18" charset="0"/>
              </a:rPr>
              <a:t>(tổng số răng)  </a:t>
            </a:r>
            <a:endParaRPr lang="en-US" altLang="en-US" sz="597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ontent Placeholder 2"/>
              <p:cNvSpPr txBox="1">
                <a:spLocks/>
              </p:cNvSpPr>
              <p:nvPr/>
            </p:nvSpPr>
            <p:spPr bwMode="auto">
              <a:xfrm>
                <a:off x="604520" y="8082565"/>
                <a:ext cx="8441059" cy="1724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chemeClr val="accent2"/>
                  </a:buClr>
                  <a:buFont typeface="Wingdings" panose="05000000000000000000" pitchFamily="2" charset="2"/>
                  <a:buNone/>
                </a:pPr>
                <a:r>
                  <a:rPr lang="en-US" altLang="en-US" sz="560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Răng Hàm chiếm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en-US" altLang="en-US" sz="560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altLang="en-US" sz="560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en-US" sz="5973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altLang="en-US" sz="5973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520" y="8082565"/>
                <a:ext cx="8441059" cy="1724289"/>
              </a:xfrm>
              <a:prstGeom prst="rect">
                <a:avLst/>
              </a:prstGeom>
              <a:blipFill>
                <a:blip r:embed="rId9"/>
                <a:stretch>
                  <a:fillRect l="-39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8102612" y="8358631"/>
            <a:ext cx="5025814" cy="175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560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(tổng số răng)  </a:t>
            </a:r>
            <a:endParaRPr lang="en-US" altLang="en-US" sz="5973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49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  <p:bldP spid="12291" grpId="0"/>
      <p:bldP spid="12292" grpId="0"/>
      <p:bldP spid="12293" grpId="0"/>
      <p:bldP spid="8" grpId="0"/>
      <p:bldP spid="9" grpId="0"/>
      <p:bldP spid="9" grpId="1"/>
      <p:bldP spid="11" grpId="0"/>
      <p:bldP spid="12" grpId="0"/>
      <p:bldP spid="12" grpId="1"/>
      <p:bldP spid="13" grpId="0"/>
      <p:bldP spid="15" grpId="0"/>
      <p:bldP spid="15" grpId="1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90550" y="216901"/>
            <a:ext cx="2583486" cy="746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92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92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6.15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0550" y="1337158"/>
            <a:ext cx="16478250" cy="371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31-12-2019,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14600000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hécta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10300000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hécta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4133" y="5048943"/>
            <a:ext cx="2001826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9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9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92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72433" y="5596763"/>
            <a:ext cx="11973195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14600000 – 10300000 =4300000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57487" y="6419636"/>
            <a:ext cx="12124274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78423"/>
              </p:ext>
            </p:extLst>
          </p:nvPr>
        </p:nvGraphicFramePr>
        <p:xfrm>
          <a:off x="6579444" y="7370665"/>
          <a:ext cx="2880360" cy="1027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4" name="Equation" r:id="rId3" imgW="1054080" imgH="393480" progId="Equation.DSMT4">
                  <p:embed/>
                </p:oleObj>
              </mc:Choice>
              <mc:Fallback>
                <p:oleObj name="Equation" r:id="rId3" imgW="1054080" imgH="393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79444" y="7370665"/>
                        <a:ext cx="2880360" cy="1027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638D62-7B8A-43AA-8AB1-EE8C68E77AB9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60320" y="407025"/>
            <a:ext cx="2964180" cy="746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8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8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6.17: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105" y="1661695"/>
            <a:ext cx="11978211" cy="129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100601"/>
              </p:ext>
            </p:extLst>
          </p:nvPr>
        </p:nvGraphicFramePr>
        <p:xfrm>
          <a:off x="5938020" y="2238852"/>
          <a:ext cx="1911224" cy="1077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4" name="Equation" r:id="rId3" imgW="698400" imgH="393480" progId="Equation.DSMT4">
                  <p:embed/>
                </p:oleObj>
              </mc:Choice>
              <mc:Fallback>
                <p:oleObj name="Equation" r:id="rId3" imgW="69840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38020" y="2238852"/>
                        <a:ext cx="1911224" cy="10772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2169" y="3495743"/>
            <a:ext cx="2578351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9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98716" y="4154305"/>
            <a:ext cx="11764851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9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42126"/>
              </p:ext>
            </p:extLst>
          </p:nvPr>
        </p:nvGraphicFramePr>
        <p:xfrm>
          <a:off x="7301733" y="4110024"/>
          <a:ext cx="1370310" cy="1179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5" name="Equation" r:id="rId5" imgW="457200" imgH="393480" progId="Equation.DSMT4">
                  <p:embed/>
                </p:oleObj>
              </mc:Choice>
              <mc:Fallback>
                <p:oleObj name="Equation" r:id="rId5" imgW="457200" imgH="393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01733" y="4110024"/>
                        <a:ext cx="1370310" cy="11799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064277"/>
              </p:ext>
            </p:extLst>
          </p:nvPr>
        </p:nvGraphicFramePr>
        <p:xfrm>
          <a:off x="6112313" y="5688097"/>
          <a:ext cx="3473862" cy="1170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6" name="Equation" r:id="rId7" imgW="1168200" imgH="393480" progId="Equation.DSMT4">
                  <p:embed/>
                </p:oleObj>
              </mc:Choice>
              <mc:Fallback>
                <p:oleObj name="Equation" r:id="rId7" imgW="1168200" imgH="393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12313" y="5688097"/>
                        <a:ext cx="3473862" cy="11705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D4E696-E78F-4527-AD44-AE6BDA7B80E3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23589" y="49454"/>
            <a:ext cx="2815161" cy="746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8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8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6.20: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133" y="1361237"/>
            <a:ext cx="111175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 </a:t>
            </a:r>
          </a:p>
          <a:p>
            <a:endParaRPr 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478497"/>
              </p:ext>
            </p:extLst>
          </p:nvPr>
        </p:nvGraphicFramePr>
        <p:xfrm>
          <a:off x="2614105" y="1964224"/>
          <a:ext cx="7861603" cy="1505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2" name="Equation" r:id="rId3" imgW="1803240" imgH="393480" progId="Equation.DSMT4">
                  <p:embed/>
                </p:oleObj>
              </mc:Choice>
              <mc:Fallback>
                <p:oleObj name="Equation" r:id="rId3" imgW="1803240" imgH="393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14105" y="1964224"/>
                        <a:ext cx="7861603" cy="1505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94984" y="4266749"/>
            <a:ext cx="487032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50854" y="4841523"/>
            <a:ext cx="1490747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10039"/>
              </p:ext>
            </p:extLst>
          </p:nvPr>
        </p:nvGraphicFramePr>
        <p:xfrm>
          <a:off x="4436359" y="4621226"/>
          <a:ext cx="6140131" cy="1229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3" name="Equation" r:id="rId5" imgW="1726920" imgH="393480" progId="Equation.DSMT4">
                  <p:embed/>
                </p:oleObj>
              </mc:Choice>
              <mc:Fallback>
                <p:oleObj name="Equation" r:id="rId5" imgW="1726920" imgH="393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36359" y="4621226"/>
                        <a:ext cx="6140131" cy="1229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491991"/>
              </p:ext>
            </p:extLst>
          </p:nvPr>
        </p:nvGraphicFramePr>
        <p:xfrm>
          <a:off x="4141601" y="5979024"/>
          <a:ext cx="6140131" cy="1274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4" name="Equation" r:id="rId7" imgW="1663560" imgH="393480" progId="Equation.DSMT4">
                  <p:embed/>
                </p:oleObj>
              </mc:Choice>
              <mc:Fallback>
                <p:oleObj name="Equation" r:id="rId7" imgW="1663560" imgH="393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41601" y="5979024"/>
                        <a:ext cx="6140131" cy="1274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965562" y="7292268"/>
            <a:ext cx="14734259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15&gt;12&gt;9&gt;8&gt;5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. Do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052649"/>
              </p:ext>
            </p:extLst>
          </p:nvPr>
        </p:nvGraphicFramePr>
        <p:xfrm>
          <a:off x="5945974" y="7212781"/>
          <a:ext cx="4200650" cy="993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5" name="Equation" r:id="rId9" imgW="1460160" imgH="393480" progId="Equation.DSMT4">
                  <p:embed/>
                </p:oleObj>
              </mc:Choice>
              <mc:Fallback>
                <p:oleObj name="Equation" r:id="rId9" imgW="1460160" imgH="393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45974" y="7212781"/>
                        <a:ext cx="4200650" cy="9935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426898"/>
              </p:ext>
            </p:extLst>
          </p:nvPr>
        </p:nvGraphicFramePr>
        <p:xfrm>
          <a:off x="11682054" y="7235805"/>
          <a:ext cx="2987040" cy="846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6" name="Equation" r:id="rId11" imgW="1218960" imgH="393480" progId="Equation.DSMT4">
                  <p:embed/>
                </p:oleObj>
              </mc:Choice>
              <mc:Fallback>
                <p:oleObj name="Equation" r:id="rId11" imgW="1218960" imgH="393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682054" y="7235805"/>
                        <a:ext cx="2987040" cy="846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614105" y="8747760"/>
            <a:ext cx="1461096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7054251" y="8470486"/>
          <a:ext cx="5730669" cy="109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87" name="Equation" r:id="rId13" imgW="1803240" imgH="393480" progId="Equation.DSMT4">
                  <p:embed/>
                </p:oleObj>
              </mc:Choice>
              <mc:Fallback>
                <p:oleObj name="Equation" r:id="rId13" imgW="1803240" imgH="393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054251" y="8470486"/>
                        <a:ext cx="5730669" cy="1097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5574" y="891038"/>
            <a:ext cx="3893226" cy="332808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A3295-CA10-4730-9FB7-4EAEEA4F0511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4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3" grpId="0"/>
      <p:bldP spid="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139473" y="231210"/>
            <a:ext cx="15361921" cy="2133600"/>
          </a:xfrm>
        </p:spPr>
        <p:txBody>
          <a:bodyPr/>
          <a:lstStyle/>
          <a:p>
            <a:r>
              <a:rPr lang="en-US" altLang="en-US" sz="5973"/>
              <a:t>Bài 10: Rút gọn các phân số sau: </a:t>
            </a:r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>
            <p:extLst/>
          </p:nvPr>
        </p:nvGraphicFramePr>
        <p:xfrm>
          <a:off x="1202122" y="3206626"/>
          <a:ext cx="14990762" cy="4689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3" name="Equation" r:id="rId3" imgW="2590560" imgH="812520" progId="Equation.DSMT4">
                  <p:embed/>
                </p:oleObj>
              </mc:Choice>
              <mc:Fallback>
                <p:oleObj name="Equation" r:id="rId3" imgW="2590560" imgH="812520" progId="Equation.DSMT4">
                  <p:embed/>
                  <p:pic>
                    <p:nvPicPr>
                      <p:cNvPr id="297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122" y="3206626"/>
                        <a:ext cx="14990762" cy="468947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44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1117" y="-202451"/>
            <a:ext cx="5076191" cy="954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5601" b="1" u="sng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Bài 10 :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-52816" y="2410524"/>
            <a:ext cx="16215360" cy="1011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5973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b) Nên rút gọn                             rồi mới quy đồng.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/>
          </p:nvPr>
        </p:nvGraphicFramePr>
        <p:xfrm>
          <a:off x="5138421" y="1716881"/>
          <a:ext cx="3556000" cy="172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8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421" y="1716881"/>
                        <a:ext cx="3556000" cy="1722438"/>
                      </a:xfrm>
                      <a:prstGeom prst="rect">
                        <a:avLst/>
                      </a:prstGeom>
                      <a:solidFill>
                        <a:srgbClr val="9900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71117" y="3652901"/>
            <a:ext cx="16215360" cy="193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5973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c) Số 60 nhân 2 được 120, số này chia hết cho 30 và 40 nên nó chính là mẫu chung. 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4452" y="6294566"/>
            <a:ext cx="16242028" cy="2849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5227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</a:t>
            </a:r>
            <a:r>
              <a:rPr lang="en-US" sz="5973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 Không nên rút gọn          mà nhận xét rằng </a:t>
            </a:r>
          </a:p>
          <a:p>
            <a:pPr algn="just">
              <a:spcBef>
                <a:spcPts val="0"/>
              </a:spcBef>
              <a:defRPr/>
            </a:pPr>
            <a:r>
              <a:rPr lang="en-US" sz="5973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90 . 2 = 180 chia hết cho 60 và 18 nên 180 chính là mẫu chung.</a:t>
            </a: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>
            <p:extLst/>
          </p:nvPr>
        </p:nvGraphicFramePr>
        <p:xfrm>
          <a:off x="6916421" y="5815060"/>
          <a:ext cx="1551002" cy="1564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9" name="Equation" r:id="rId5" imgW="304560" imgH="393480" progId="Equation.DSMT4">
                  <p:embed/>
                </p:oleObj>
              </mc:Choice>
              <mc:Fallback>
                <p:oleObj name="Equation" r:id="rId5" imgW="304560" imgH="393480" progId="Equation.DSMT4">
                  <p:embed/>
                  <p:pic>
                    <p:nvPicPr>
                      <p:cNvPr id="245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421" y="5815060"/>
                        <a:ext cx="1551002" cy="1564583"/>
                      </a:xfrm>
                      <a:prstGeom prst="rect">
                        <a:avLst/>
                      </a:prstGeom>
                      <a:solidFill>
                        <a:srgbClr val="9900CC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89144" y="462594"/>
            <a:ext cx="15788640" cy="193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en-US" sz="5973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a) Nhận xét 120 là bội của 40 nên lấy luôn 120 là mẫu chung.</a:t>
            </a:r>
          </a:p>
        </p:txBody>
      </p:sp>
    </p:spTree>
    <p:extLst>
      <p:ext uri="{BB962C8B-B14F-4D97-AF65-F5344CB8AC3E}">
        <p14:creationId xmlns:p14="http://schemas.microsoft.com/office/powerpoint/2010/main" val="203075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/>
      <p:bldP spid="24581" grpId="0"/>
      <p:bldP spid="24582" grpId="0"/>
      <p:bldP spid="245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99103" y="228642"/>
            <a:ext cx="15361921" cy="746761"/>
          </a:xfrm>
        </p:spPr>
        <p:txBody>
          <a:bodyPr>
            <a:normAutofit fontScale="90000"/>
          </a:bodyPr>
          <a:lstStyle/>
          <a:p>
            <a:pPr algn="l"/>
            <a:r>
              <a:rPr lang="sv-SE" altLang="en-US" sz="5973" b="1" i="1">
                <a:latin typeface=".VnTime" panose="020B7200000000000000" pitchFamily="34" charset="0"/>
              </a:rPr>
              <a:t>Bµi 11 : </a:t>
            </a:r>
            <a:r>
              <a:rPr lang="sv-SE" altLang="en-US" sz="5973" b="1">
                <a:latin typeface=".VnTime" panose="020B7200000000000000" pitchFamily="34" charset="0"/>
              </a:rPr>
              <a:t>So s¸nh c¸c ph©n sè</a:t>
            </a:r>
            <a:endParaRPr lang="en-US" altLang="en-US" sz="5973" b="1">
              <a:latin typeface=".VnTime" panose="020B7200000000000000" pitchFamily="34" charset="0"/>
            </a:endParaRPr>
          </a:p>
        </p:txBody>
      </p:sp>
      <p:graphicFrame>
        <p:nvGraphicFramePr>
          <p:cNvPr id="16388" name="Object 2"/>
          <p:cNvGraphicFramePr>
            <a:graphicFrameLocks noGrp="1" noChangeAspect="1"/>
          </p:cNvGraphicFramePr>
          <p:nvPr>
            <p:ph sz="quarter" idx="1"/>
            <p:extLst/>
          </p:nvPr>
        </p:nvGraphicFramePr>
        <p:xfrm>
          <a:off x="614407" y="1106975"/>
          <a:ext cx="5501401" cy="2004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6" name="Equation" r:id="rId3" imgW="888840" imgH="431640" progId="Equation.DSMT4">
                  <p:embed/>
                </p:oleObj>
              </mc:Choice>
              <mc:Fallback>
                <p:oleObj name="Equation" r:id="rId3" imgW="888840" imgH="431640" progId="Equation.DSMT4">
                  <p:embed/>
                  <p:pic>
                    <p:nvPicPr>
                      <p:cNvPr id="163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07" y="1106975"/>
                        <a:ext cx="5501401" cy="2004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3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9668986" y="512314"/>
          <a:ext cx="6244692" cy="1727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7" name="Equation" r:id="rId5" imgW="1066680" imgH="393480" progId="Equation.DSMT4">
                  <p:embed/>
                </p:oleObj>
              </mc:Choice>
              <mc:Fallback>
                <p:oleObj name="Equation" r:id="rId5" imgW="1066680" imgH="393480" progId="Equation.DSMT4">
                  <p:embed/>
                  <p:pic>
                    <p:nvPicPr>
                      <p:cNvPr id="1639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8986" y="512314"/>
                        <a:ext cx="6244692" cy="17279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4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548956" y="3464126"/>
          <a:ext cx="8000226" cy="1892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8" name="Equation" r:id="rId7" imgW="1637589" imgH="431613" progId="Equation.DSMT4">
                  <p:embed/>
                </p:oleObj>
              </mc:Choice>
              <mc:Fallback>
                <p:oleObj name="Equation" r:id="rId7" imgW="1637589" imgH="431613" progId="Equation.DSMT4">
                  <p:embed/>
                  <p:pic>
                    <p:nvPicPr>
                      <p:cNvPr id="163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6" y="3464126"/>
                        <a:ext cx="8000226" cy="1892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352003" y="2781410"/>
            <a:ext cx="2247731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5973" b="1">
                <a:solidFill>
                  <a:srgbClr val="CC6600"/>
                </a:solidFill>
                <a:latin typeface=".VnTime" panose="020B7200000000000000" pitchFamily="34" charset="0"/>
              </a:rPr>
              <a:t>Ta cã:</a:t>
            </a:r>
            <a:endParaRPr lang="en-US" altLang="en-US" sz="5973" b="1">
              <a:solidFill>
                <a:srgbClr val="CC6600"/>
              </a:solidFill>
              <a:latin typeface=".VnTime" panose="020B7200000000000000" pitchFamily="34" charset="0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9044465" y="2649277"/>
            <a:ext cx="2247731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5973" b="1">
                <a:latin typeface=".VnTime" panose="020B7200000000000000" pitchFamily="34" charset="0"/>
              </a:rPr>
              <a:t>Ta cã:</a:t>
            </a:r>
            <a:endParaRPr lang="en-US" altLang="en-US" sz="5973" b="1">
              <a:latin typeface=".VnTime" panose="020B7200000000000000" pitchFamily="34" charset="0"/>
            </a:endParaRPr>
          </a:p>
        </p:txBody>
      </p:sp>
      <p:graphicFrame>
        <p:nvGraphicFramePr>
          <p:cNvPr id="16403" name="Object 5"/>
          <p:cNvGraphicFramePr>
            <a:graphicFrameLocks noChangeAspect="1"/>
          </p:cNvGraphicFramePr>
          <p:nvPr>
            <p:extLst/>
          </p:nvPr>
        </p:nvGraphicFramePr>
        <p:xfrm>
          <a:off x="10864086" y="8821627"/>
          <a:ext cx="4355596" cy="2058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9"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1640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4086" y="8821627"/>
                        <a:ext cx="4355596" cy="205825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6"/>
          <p:cNvGraphicFramePr>
            <a:graphicFrameLocks noChangeAspect="1"/>
          </p:cNvGraphicFramePr>
          <p:nvPr>
            <p:extLst/>
          </p:nvPr>
        </p:nvGraphicFramePr>
        <p:xfrm>
          <a:off x="9080024" y="5933076"/>
          <a:ext cx="6978246" cy="2126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0" name="Equation" r:id="rId11" imgW="1117600" imgH="431800" progId="Equation.DSMT4">
                  <p:embed/>
                </p:oleObj>
              </mc:Choice>
              <mc:Fallback>
                <p:oleObj name="Equation" r:id="rId11" imgW="1117600" imgH="431800" progId="Equation.DSMT4">
                  <p:embed/>
                  <p:pic>
                    <p:nvPicPr>
                      <p:cNvPr id="1640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024" y="5933076"/>
                        <a:ext cx="6978246" cy="212618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7"/>
          <p:cNvGraphicFramePr>
            <a:graphicFrameLocks noChangeAspect="1"/>
          </p:cNvGraphicFramePr>
          <p:nvPr>
            <p:extLst/>
          </p:nvPr>
        </p:nvGraphicFramePr>
        <p:xfrm>
          <a:off x="9323581" y="3694571"/>
          <a:ext cx="6590095" cy="2046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1" name="Equation" r:id="rId13" imgW="1143000" imgH="431800" progId="Equation.DSMT4">
                  <p:embed/>
                </p:oleObj>
              </mc:Choice>
              <mc:Fallback>
                <p:oleObj name="Equation" r:id="rId13" imgW="1143000" imgH="431800" progId="Equation.DSMT4">
                  <p:embed/>
                  <p:pic>
                    <p:nvPicPr>
                      <p:cNvPr id="1640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3581" y="3694571"/>
                        <a:ext cx="6590095" cy="20465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8549181" y="9977090"/>
            <a:ext cx="1338828" cy="89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5227" b="1">
                <a:solidFill>
                  <a:srgbClr val="CC6600"/>
                </a:solidFill>
                <a:latin typeface=".VnTime" panose="020B7200000000000000" pitchFamily="34" charset="0"/>
              </a:rPr>
              <a:t>VËy</a:t>
            </a:r>
            <a:endParaRPr lang="en-US" altLang="en-US" sz="5227" b="1">
              <a:solidFill>
                <a:srgbClr val="CC6600"/>
              </a:solidFill>
              <a:latin typeface=".VnTime" panose="020B7200000000000000" pitchFamily="34" charset="0"/>
            </a:endParaRP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3336" y="6556096"/>
            <a:ext cx="8598850" cy="193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5973" b="1">
                <a:solidFill>
                  <a:srgbClr val="CC6600"/>
                </a:solidFill>
                <a:latin typeface=".VnTime" panose="020B7200000000000000" pitchFamily="34" charset="0"/>
              </a:rPr>
              <a:t>VËy: Hai ph©n sè ®· cho</a:t>
            </a:r>
          </a:p>
          <a:p>
            <a:pPr eaLnBrk="1" hangingPunct="1"/>
            <a:r>
              <a:rPr lang="sv-SE" altLang="en-US" sz="5973" b="1">
                <a:solidFill>
                  <a:srgbClr val="CC6600"/>
                </a:solidFill>
                <a:latin typeface=".VnTime" panose="020B7200000000000000" pitchFamily="34" charset="0"/>
              </a:rPr>
              <a:t>         b»ng nhau</a:t>
            </a:r>
            <a:endParaRPr lang="en-US" altLang="en-US" sz="5973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1277" name="Line 26"/>
          <p:cNvSpPr>
            <a:spLocks noChangeShapeType="1"/>
          </p:cNvSpPr>
          <p:nvPr/>
        </p:nvSpPr>
        <p:spPr bwMode="auto">
          <a:xfrm>
            <a:off x="8534400" y="2880360"/>
            <a:ext cx="0" cy="650748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6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401" grpId="0"/>
      <p:bldP spid="16402" grpId="0"/>
      <p:bldP spid="16406" grpId="0"/>
      <p:bldP spid="1640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18"/>
          <p:cNvSpPr>
            <a:spLocks noChangeArrowheads="1"/>
          </p:cNvSpPr>
          <p:nvPr/>
        </p:nvSpPr>
        <p:spPr bwMode="auto">
          <a:xfrm>
            <a:off x="5794060" y="5091534"/>
            <a:ext cx="927532" cy="27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456" tIns="40729" rIns="81456" bIns="40729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59">
                <a:cs typeface="Times New Roman" panose="02020603050405020304" pitchFamily="18" charset="0"/>
              </a:rPr>
              <a:t>                 </a:t>
            </a:r>
            <a:endParaRPr lang="en-US" altLang="en-US" sz="1540"/>
          </a:p>
        </p:txBody>
      </p:sp>
      <p:sp>
        <p:nvSpPr>
          <p:cNvPr id="12296" name="Rectangle 19"/>
          <p:cNvSpPr>
            <a:spLocks noChangeArrowheads="1"/>
          </p:cNvSpPr>
          <p:nvPr/>
        </p:nvSpPr>
        <p:spPr bwMode="auto">
          <a:xfrm>
            <a:off x="5794060" y="5787174"/>
            <a:ext cx="972416" cy="27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456" tIns="40729" rIns="81456" bIns="40729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59">
                <a:cs typeface="Times New Roman" panose="02020603050405020304" pitchFamily="18" charset="0"/>
              </a:rPr>
              <a:t>                  </a:t>
            </a:r>
            <a:endParaRPr lang="en-US" altLang="en-US" sz="1540"/>
          </a:p>
        </p:txBody>
      </p:sp>
      <p:sp>
        <p:nvSpPr>
          <p:cNvPr id="337946" name="Rectangle 26"/>
          <p:cNvSpPr>
            <a:spLocks noChangeArrowheads="1"/>
          </p:cNvSpPr>
          <p:nvPr/>
        </p:nvSpPr>
        <p:spPr bwMode="auto">
          <a:xfrm>
            <a:off x="315595" y="9560"/>
            <a:ext cx="15930880" cy="1026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56" tIns="40729" rIns="81456" bIns="40729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136" u="sng">
                <a:solidFill>
                  <a:srgbClr val="5353FF"/>
                </a:solidFill>
                <a:latin typeface="Times New Roman" panose="02020603050405020304" pitchFamily="18" charset="0"/>
              </a:rPr>
              <a:t>Bài 12:  </a:t>
            </a:r>
            <a:r>
              <a:rPr lang="en-US" altLang="en-US" sz="6136">
                <a:solidFill>
                  <a:srgbClr val="5353FF"/>
                </a:solidFill>
                <a:latin typeface="Times New Roman" panose="02020603050405020304" pitchFamily="18" charset="0"/>
              </a:rPr>
              <a:t>Quy đồng mẫu các phân số sau</a:t>
            </a:r>
            <a:r>
              <a:rPr lang="en-US" altLang="en-US" sz="4463">
                <a:solidFill>
                  <a:srgbClr val="5353FF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337947" name="Text Box 27"/>
          <p:cNvSpPr txBox="1">
            <a:spLocks noChangeArrowheads="1"/>
          </p:cNvSpPr>
          <p:nvPr/>
        </p:nvSpPr>
        <p:spPr bwMode="auto">
          <a:xfrm>
            <a:off x="315595" y="913339"/>
            <a:ext cx="995680" cy="88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456" tIns="40729" rIns="81456" bIns="4072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227">
                <a:solidFill>
                  <a:srgbClr val="0000DE"/>
                </a:solidFill>
              </a:rPr>
              <a:t>a.</a:t>
            </a:r>
          </a:p>
        </p:txBody>
      </p:sp>
      <p:graphicFrame>
        <p:nvGraphicFramePr>
          <p:cNvPr id="337951" name="Object 2"/>
          <p:cNvGraphicFramePr>
            <a:graphicFrameLocks noChangeAspect="1"/>
          </p:cNvGraphicFramePr>
          <p:nvPr>
            <p:extLst/>
          </p:nvPr>
        </p:nvGraphicFramePr>
        <p:xfrm>
          <a:off x="617300" y="913339"/>
          <a:ext cx="5200650" cy="1879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Equation" r:id="rId3" imgW="952500" imgH="457200" progId="Equation.DSMT4">
                  <p:embed/>
                </p:oleObj>
              </mc:Choice>
              <mc:Fallback>
                <p:oleObj name="Equation" r:id="rId3" imgW="952500" imgH="457200" progId="Equation.DSMT4">
                  <p:embed/>
                  <p:pic>
                    <p:nvPicPr>
                      <p:cNvPr id="3379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00" y="913339"/>
                        <a:ext cx="5200650" cy="187914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0" name="Object 3"/>
          <p:cNvGraphicFramePr>
            <a:graphicFrameLocks noChangeAspect="1"/>
          </p:cNvGraphicFramePr>
          <p:nvPr>
            <p:extLst/>
          </p:nvPr>
        </p:nvGraphicFramePr>
        <p:xfrm>
          <a:off x="315596" y="3327499"/>
          <a:ext cx="16493996" cy="1949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9" name="Equation" r:id="rId5" imgW="3377880" imgH="393480" progId="Equation.DSMT4">
                  <p:embed/>
                </p:oleObj>
              </mc:Choice>
              <mc:Fallback>
                <p:oleObj name="Equation" r:id="rId5" imgW="3377880" imgH="393480" progId="Equation.DSMT4">
                  <p:embed/>
                  <p:pic>
                    <p:nvPicPr>
                      <p:cNvPr id="3379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6" y="3327499"/>
                        <a:ext cx="16493996" cy="19492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9" name="Object 4"/>
          <p:cNvGraphicFramePr>
            <a:graphicFrameLocks noChangeAspect="1"/>
          </p:cNvGraphicFramePr>
          <p:nvPr>
            <p:extLst/>
          </p:nvPr>
        </p:nvGraphicFramePr>
        <p:xfrm>
          <a:off x="989014" y="5314653"/>
          <a:ext cx="3382645" cy="1501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0" name="Equation" r:id="rId7" imgW="850680" imgH="393480" progId="Equation.DSMT4">
                  <p:embed/>
                </p:oleObj>
              </mc:Choice>
              <mc:Fallback>
                <p:oleObj name="Equation" r:id="rId7" imgW="850680" imgH="393480" progId="Equation.DSMT4">
                  <p:embed/>
                  <p:pic>
                    <p:nvPicPr>
                      <p:cNvPr id="33794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4" y="5314653"/>
                        <a:ext cx="3382645" cy="150114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8" name="Object 5"/>
          <p:cNvGraphicFramePr>
            <a:graphicFrameLocks noChangeAspect="1"/>
          </p:cNvGraphicFramePr>
          <p:nvPr>
            <p:extLst/>
          </p:nvPr>
        </p:nvGraphicFramePr>
        <p:xfrm>
          <a:off x="280035" y="7863825"/>
          <a:ext cx="16270632" cy="1711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1" name="Equation" r:id="rId9" imgW="2958840" imgH="393480" progId="Equation.DSMT4">
                  <p:embed/>
                </p:oleObj>
              </mc:Choice>
              <mc:Fallback>
                <p:oleObj name="Equation" r:id="rId9" imgW="2958840" imgH="393480" progId="Equation.DSMT4">
                  <p:embed/>
                  <p:pic>
                    <p:nvPicPr>
                      <p:cNvPr id="3379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" y="7863825"/>
                        <a:ext cx="16270632" cy="171184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53" name="Rectangle 33"/>
          <p:cNvSpPr>
            <a:spLocks noChangeArrowheads="1"/>
          </p:cNvSpPr>
          <p:nvPr/>
        </p:nvSpPr>
        <p:spPr bwMode="auto">
          <a:xfrm>
            <a:off x="6222871" y="827142"/>
            <a:ext cx="6258561" cy="1001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56" tIns="40729" rIns="81456" bIns="40729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973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Mẫu chung là  63</a:t>
            </a:r>
            <a:endParaRPr lang="en-US" altLang="en-US" sz="5973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55" name="Rectangle 35"/>
          <p:cNvSpPr>
            <a:spLocks noChangeArrowheads="1"/>
          </p:cNvSpPr>
          <p:nvPr/>
        </p:nvSpPr>
        <p:spPr bwMode="auto">
          <a:xfrm>
            <a:off x="4459560" y="5558953"/>
            <a:ext cx="8183244" cy="1001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56" tIns="40729" rIns="81456" bIns="40729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973">
                <a:solidFill>
                  <a:srgbClr val="FF00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- </a:t>
            </a: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chung là</a:t>
            </a:r>
            <a:r>
              <a:rPr lang="en-US" altLang="en-US" sz="5973">
                <a:solidFill>
                  <a:srgbClr val="FF00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: 2</a:t>
            </a:r>
            <a:r>
              <a:rPr lang="en-US" altLang="en-US" sz="5973" baseline="30000">
                <a:solidFill>
                  <a:srgbClr val="FF00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5973">
                <a:solidFill>
                  <a:srgbClr val="FF00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.3.11</a:t>
            </a:r>
            <a:endParaRPr lang="en-US" altLang="en-US" sz="5973">
              <a:solidFill>
                <a:srgbClr val="FF0000"/>
              </a:solidFill>
            </a:endParaRPr>
          </a:p>
        </p:txBody>
      </p:sp>
      <p:sp>
        <p:nvSpPr>
          <p:cNvPr id="337957" name="Text Box 37"/>
          <p:cNvSpPr txBox="1">
            <a:spLocks noChangeArrowheads="1"/>
          </p:cNvSpPr>
          <p:nvPr/>
        </p:nvSpPr>
        <p:spPr bwMode="auto">
          <a:xfrm>
            <a:off x="531698" y="2296441"/>
            <a:ext cx="15188564" cy="88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456" tIns="40729" rIns="81456" bIns="4072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5227">
                <a:solidFill>
                  <a:srgbClr val="008000"/>
                </a:solidFill>
                <a:latin typeface="Times New Roman" panose="02020603050405020304" pitchFamily="18" charset="0"/>
              </a:rPr>
              <a:t>Tìm thừa số phụ: 63 : 7 = 9;  63 : 9 = 7; 63 : 21 = 3</a:t>
            </a:r>
          </a:p>
        </p:txBody>
      </p:sp>
      <p:sp>
        <p:nvSpPr>
          <p:cNvPr id="337958" name="Text Box 38"/>
          <p:cNvSpPr txBox="1">
            <a:spLocks noChangeArrowheads="1"/>
          </p:cNvSpPr>
          <p:nvPr/>
        </p:nvSpPr>
        <p:spPr bwMode="auto">
          <a:xfrm>
            <a:off x="75563" y="5058271"/>
            <a:ext cx="1083472" cy="1001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456" tIns="40729" rIns="81456" bIns="4072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973">
                <a:solidFill>
                  <a:srgbClr val="0000DE"/>
                </a:solidFill>
              </a:rPr>
              <a:t>b.</a:t>
            </a:r>
          </a:p>
        </p:txBody>
      </p:sp>
      <p:sp>
        <p:nvSpPr>
          <p:cNvPr id="337959" name="Text Box 39"/>
          <p:cNvSpPr txBox="1">
            <a:spLocks noChangeArrowheads="1"/>
          </p:cNvSpPr>
          <p:nvPr/>
        </p:nvSpPr>
        <p:spPr bwMode="auto">
          <a:xfrm>
            <a:off x="4289537" y="6484896"/>
            <a:ext cx="13034963" cy="192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56" tIns="40729" rIns="81456" bIns="4072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Tìm thừa số phụ: 2</a:t>
            </a:r>
            <a:r>
              <a:rPr lang="en-US" altLang="en-US" sz="5973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.3.11 : 2</a:t>
            </a:r>
            <a:r>
              <a:rPr lang="en-US" altLang="en-US" sz="5973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.3 = 2.11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      2</a:t>
            </a:r>
            <a:r>
              <a:rPr lang="en-US" altLang="en-US" sz="5973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.3.11 : 2</a:t>
            </a:r>
            <a:r>
              <a:rPr lang="en-US" altLang="en-US" sz="5973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5973">
                <a:solidFill>
                  <a:srgbClr val="FF0000"/>
                </a:solidFill>
                <a:latin typeface="Times New Roman" panose="02020603050405020304" pitchFamily="18" charset="0"/>
              </a:rPr>
              <a:t>.11 = 3</a:t>
            </a:r>
          </a:p>
        </p:txBody>
      </p:sp>
    </p:spTree>
    <p:extLst>
      <p:ext uri="{BB962C8B-B14F-4D97-AF65-F5344CB8AC3E}">
        <p14:creationId xmlns:p14="http://schemas.microsoft.com/office/powerpoint/2010/main" val="3977708317"/>
      </p:ext>
    </p:extLst>
  </p:cSld>
  <p:clrMapOvr>
    <a:masterClrMapping/>
  </p:clrMapOvr>
  <p:transition advTm="30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3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37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3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6" grpId="0"/>
      <p:bldP spid="337947" grpId="0"/>
      <p:bldP spid="337953" grpId="0"/>
      <p:bldP spid="337955" grpId="0"/>
      <p:bldP spid="337957" grpId="0"/>
      <p:bldP spid="337958" grpId="0"/>
      <p:bldP spid="3379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2344" y="1563615"/>
            <a:ext cx="4480560" cy="82899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3360" b="1" i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360" b="1" i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b="1" i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360" b="1" i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99"/>
          <p:cNvSpPr>
            <a:spLocks noChangeArrowheads="1"/>
          </p:cNvSpPr>
          <p:nvPr/>
        </p:nvSpPr>
        <p:spPr bwMode="auto">
          <a:xfrm>
            <a:off x="2453640" y="2711068"/>
            <a:ext cx="12481560" cy="170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0080" dirty="0">
                <a:latin typeface="Times New Roman" pitchFamily="18" charset="0"/>
              </a:rPr>
              <a:t>.</a:t>
            </a:r>
            <a:r>
              <a:rPr lang="en-US" altLang="en-US" sz="3920" dirty="0" err="1">
                <a:latin typeface="Times New Roman" pitchFamily="18" charset="0"/>
              </a:rPr>
              <a:t>Phân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có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tử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và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mẫu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là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hai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nguyên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cùng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dấu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thì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3300"/>
                </a:solidFill>
                <a:latin typeface="Times New Roman" pitchFamily="18" charset="0"/>
              </a:rPr>
              <a:t>lớn</a:t>
            </a:r>
            <a:r>
              <a:rPr lang="en-US" altLang="en-US" sz="392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3920" dirty="0">
                <a:solidFill>
                  <a:srgbClr val="FF3300"/>
                </a:solidFill>
                <a:latin typeface="Times New Roman" pitchFamily="18" charset="0"/>
              </a:rPr>
              <a:t> 0.</a:t>
            </a:r>
          </a:p>
          <a:p>
            <a:pPr algn="ctr" eaLnBrk="1" hangingPunct="1"/>
            <a:r>
              <a:rPr lang="en-US" altLang="en-US" sz="3920" dirty="0" err="1">
                <a:latin typeface="Times New Roman" pitchFamily="18" charset="0"/>
              </a:rPr>
              <a:t>Phân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lớn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3920" dirty="0" err="1">
                <a:latin typeface="Times New Roman" pitchFamily="18" charset="0"/>
              </a:rPr>
              <a:t>là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endParaRPr lang="en-US" altLang="en-US" sz="392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Rectangle 168"/>
          <p:cNvSpPr>
            <a:spLocks noChangeArrowheads="1"/>
          </p:cNvSpPr>
          <p:nvPr/>
        </p:nvSpPr>
        <p:spPr bwMode="auto">
          <a:xfrm>
            <a:off x="2464885" y="4876339"/>
            <a:ext cx="12282700" cy="170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920" dirty="0">
                <a:latin typeface="Times New Roman" pitchFamily="18" charset="0"/>
              </a:rPr>
              <a:t>   </a:t>
            </a:r>
            <a:r>
              <a:rPr lang="en-US" altLang="en-US" sz="10080" dirty="0">
                <a:latin typeface="Times New Roman" pitchFamily="18" charset="0"/>
              </a:rPr>
              <a:t>.</a:t>
            </a:r>
            <a:r>
              <a:rPr lang="en-US" altLang="en-US" sz="3920" dirty="0" err="1">
                <a:latin typeface="Times New Roman" pitchFamily="18" charset="0"/>
              </a:rPr>
              <a:t>Phân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có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tử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và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mẫu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là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hai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nguyên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khác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dấu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thì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3300"/>
                </a:solidFill>
                <a:latin typeface="Times New Roman" pitchFamily="18" charset="0"/>
              </a:rPr>
              <a:t>nhỏ</a:t>
            </a:r>
            <a:r>
              <a:rPr lang="en-US" altLang="en-US" sz="392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3920" dirty="0">
                <a:solidFill>
                  <a:srgbClr val="FF3300"/>
                </a:solidFill>
                <a:latin typeface="Times New Roman" pitchFamily="18" charset="0"/>
              </a:rPr>
              <a:t> 0.</a:t>
            </a:r>
          </a:p>
          <a:p>
            <a:pPr algn="ctr" eaLnBrk="1" hangingPunct="1"/>
            <a:r>
              <a:rPr lang="en-US" altLang="en-US" sz="3920" dirty="0" err="1">
                <a:latin typeface="Times New Roman" pitchFamily="18" charset="0"/>
              </a:rPr>
              <a:t>Phân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latin typeface="Times New Roman" pitchFamily="18" charset="0"/>
              </a:rPr>
              <a:t>số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nhỏ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3920" dirty="0" err="1">
                <a:latin typeface="Times New Roman" pitchFamily="18" charset="0"/>
              </a:rPr>
              <a:t>là</a:t>
            </a:r>
            <a:r>
              <a:rPr lang="en-US" altLang="en-US" sz="3920" dirty="0"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920" dirty="0" err="1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altLang="en-US" sz="392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endParaRPr lang="en-US" altLang="en-US" sz="3920" dirty="0"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77" y="495826"/>
            <a:ext cx="838725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36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FF60F-89DD-454F-BAA5-19DBA3B06B3F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3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75972" y="-390983"/>
            <a:ext cx="11308081" cy="1449071"/>
          </a:xfrm>
        </p:spPr>
        <p:txBody>
          <a:bodyPr/>
          <a:lstStyle/>
          <a:p>
            <a:pPr algn="l"/>
            <a:r>
              <a:rPr lang="sv-SE" altLang="en-US" sz="5227" b="1" i="1">
                <a:solidFill>
                  <a:schemeClr val="accent2"/>
                </a:solidFill>
                <a:latin typeface=".VnTime" panose="020B7200000000000000" pitchFamily="34" charset="0"/>
              </a:rPr>
              <a:t>Bµi 13  </a:t>
            </a:r>
            <a:r>
              <a:rPr lang="sv-SE" altLang="en-US" sz="5973" b="1">
                <a:solidFill>
                  <a:schemeClr val="accent2"/>
                </a:solidFill>
                <a:latin typeface=".VnTime" panose="020B7200000000000000" pitchFamily="34" charset="0"/>
              </a:rPr>
              <a:t>Quy ®ång mÉu :</a:t>
            </a:r>
            <a:endParaRPr lang="en-US" altLang="en-US" sz="5973" b="1">
              <a:solidFill>
                <a:schemeClr val="accent2"/>
              </a:solidFill>
              <a:latin typeface=".VnTime" panose="020B7200000000000000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-113817" y="3288567"/>
            <a:ext cx="8623301" cy="147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79" b="1">
                <a:latin typeface=".VnTime" panose="020B7200000000000000" pitchFamily="34" charset="0"/>
              </a:rPr>
              <a:t>*MC: BCNN(20;30;15) = 60</a:t>
            </a:r>
          </a:p>
          <a:p>
            <a:pPr eaLnBrk="1" hangingPunct="1"/>
            <a:r>
              <a:rPr lang="en-US" altLang="en-US" sz="4479" b="1">
                <a:latin typeface=".VnTime" panose="020B7200000000000000" pitchFamily="34" charset="0"/>
              </a:rPr>
              <a:t>*Thõa sè phô:       3; 2; 4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0" y="4800601"/>
            <a:ext cx="3982721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227" b="1">
                <a:solidFill>
                  <a:schemeClr val="accent2"/>
                </a:solidFill>
                <a:latin typeface=".VnTime" panose="020B7200000000000000" pitchFamily="34" charset="0"/>
              </a:rPr>
              <a:t>*Quy ®ång</a:t>
            </a:r>
          </a:p>
        </p:txBody>
      </p:sp>
      <p:graphicFrame>
        <p:nvGraphicFramePr>
          <p:cNvPr id="25618" name="Object 2"/>
          <p:cNvGraphicFramePr>
            <a:graphicFrameLocks noChangeAspect="1"/>
          </p:cNvGraphicFramePr>
          <p:nvPr>
            <p:extLst/>
          </p:nvPr>
        </p:nvGraphicFramePr>
        <p:xfrm>
          <a:off x="7680960" y="8652950"/>
          <a:ext cx="9103360" cy="185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2" name="Equation" r:id="rId3" imgW="2133600" imgH="393700" progId="Equation.DSMT4">
                  <p:embed/>
                </p:oleObj>
              </mc:Choice>
              <mc:Fallback>
                <p:oleObj name="Equation" r:id="rId3" imgW="2133600" imgH="393700" progId="Equation.DSMT4">
                  <p:embed/>
                  <p:pic>
                    <p:nvPicPr>
                      <p:cNvPr id="256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960" y="8652950"/>
                        <a:ext cx="9103360" cy="18550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3"/>
          <p:cNvGraphicFramePr>
            <a:graphicFrameLocks noChangeAspect="1"/>
          </p:cNvGraphicFramePr>
          <p:nvPr>
            <p:extLst/>
          </p:nvPr>
        </p:nvGraphicFramePr>
        <p:xfrm>
          <a:off x="7795014" y="638571"/>
          <a:ext cx="8875252" cy="184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3" name="Equation" r:id="rId5" imgW="2133600" imgH="393700" progId="Equation.DSMT4">
                  <p:embed/>
                </p:oleObj>
              </mc:Choice>
              <mc:Fallback>
                <p:oleObj name="Equation" r:id="rId5" imgW="2133600" imgH="393700" progId="Equation.DSMT4">
                  <p:embed/>
                  <p:pic>
                    <p:nvPicPr>
                      <p:cNvPr id="256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014" y="638571"/>
                        <a:ext cx="8875252" cy="18498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4"/>
          <p:cNvGraphicFramePr>
            <a:graphicFrameLocks noChangeAspect="1"/>
          </p:cNvGraphicFramePr>
          <p:nvPr>
            <p:extLst/>
          </p:nvPr>
        </p:nvGraphicFramePr>
        <p:xfrm>
          <a:off x="173255" y="6018530"/>
          <a:ext cx="7698740" cy="2269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4" name="Equation" r:id="rId7" imgW="1916868" imgH="393529" progId="Equation.DSMT4">
                  <p:embed/>
                </p:oleObj>
              </mc:Choice>
              <mc:Fallback>
                <p:oleObj name="Equation" r:id="rId7" imgW="1916868" imgH="393529" progId="Equation.DSMT4">
                  <p:embed/>
                  <p:pic>
                    <p:nvPicPr>
                      <p:cNvPr id="256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255" y="6018530"/>
                        <a:ext cx="7698740" cy="226993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5"/>
          <p:cNvGraphicFramePr>
            <a:graphicFrameLocks noChangeAspect="1"/>
          </p:cNvGraphicFramePr>
          <p:nvPr>
            <p:extLst/>
          </p:nvPr>
        </p:nvGraphicFramePr>
        <p:xfrm>
          <a:off x="472710" y="1346000"/>
          <a:ext cx="6792401" cy="1869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5" name="Equation" r:id="rId9" imgW="1765300" imgH="393700" progId="Equation.DSMT4">
                  <p:embed/>
                </p:oleObj>
              </mc:Choice>
              <mc:Fallback>
                <p:oleObj name="Equation" r:id="rId9" imgW="1765300" imgH="393700" progId="Equation.DSMT4">
                  <p:embed/>
                  <p:pic>
                    <p:nvPicPr>
                      <p:cNvPr id="256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10" y="1346000"/>
                        <a:ext cx="6792401" cy="186925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375973" y="963385"/>
            <a:ext cx="742511" cy="81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5227" b="1">
                <a:solidFill>
                  <a:schemeClr val="accent2"/>
                </a:solidFill>
                <a:latin typeface=".VnTime" panose="020B7200000000000000" pitchFamily="34" charset="0"/>
              </a:rPr>
              <a:t>a)</a:t>
            </a:r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8876653" y="-8519"/>
            <a:ext cx="780983" cy="81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5227" b="1">
                <a:solidFill>
                  <a:schemeClr val="accent2"/>
                </a:solidFill>
                <a:latin typeface=".VnTime" panose="020B7200000000000000" pitchFamily="34" charset="0"/>
              </a:rPr>
              <a:t>b)</a:t>
            </a: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8552181" y="4205570"/>
            <a:ext cx="9103360" cy="129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920" b="1">
                <a:solidFill>
                  <a:srgbClr val="FF0000"/>
                </a:solidFill>
                <a:latin typeface=".VnTime" panose="020B7200000000000000" pitchFamily="34" charset="0"/>
              </a:rPr>
              <a:t>*MC: BCNN(35;20;28) = 140</a:t>
            </a:r>
          </a:p>
          <a:p>
            <a:pPr eaLnBrk="1" hangingPunct="1"/>
            <a:r>
              <a:rPr lang="en-US" altLang="en-US" sz="3920" b="1">
                <a:solidFill>
                  <a:srgbClr val="FF0000"/>
                </a:solidFill>
                <a:latin typeface=".VnTime" panose="020B7200000000000000" pitchFamily="34" charset="0"/>
              </a:rPr>
              <a:t>*Thõa sè phô :     4; 7; 5</a:t>
            </a:r>
            <a:endParaRPr lang="sv-SE" altLang="en-US" sz="3920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8605520" y="6300055"/>
            <a:ext cx="3982721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227" b="1">
                <a:solidFill>
                  <a:srgbClr val="FF0000"/>
                </a:solidFill>
                <a:latin typeface=".VnTime" panose="020B7200000000000000" pitchFamily="34" charset="0"/>
              </a:rPr>
              <a:t>*Quy ®ång</a:t>
            </a:r>
          </a:p>
        </p:txBody>
      </p:sp>
      <p:sp>
        <p:nvSpPr>
          <p:cNvPr id="14350" name="Line 30"/>
          <p:cNvSpPr>
            <a:spLocks noChangeShapeType="1"/>
          </p:cNvSpPr>
          <p:nvPr/>
        </p:nvSpPr>
        <p:spPr bwMode="auto">
          <a:xfrm>
            <a:off x="7931190" y="-1422400"/>
            <a:ext cx="0" cy="7467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15" grpId="0"/>
      <p:bldP spid="25626" grpId="0"/>
      <p:bldP spid="25627" grpId="0"/>
      <p:bldP spid="2562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564532" y="165988"/>
            <a:ext cx="11590338" cy="2133600"/>
          </a:xfrm>
        </p:spPr>
        <p:txBody>
          <a:bodyPr>
            <a:normAutofit fontScale="90000"/>
          </a:bodyPr>
          <a:lstStyle/>
          <a:p>
            <a:pPr algn="l"/>
            <a:r>
              <a:rPr lang="sv-SE" altLang="en-US" sz="5973" b="1" i="1">
                <a:latin typeface=".VnTime" panose="020B7200000000000000" pitchFamily="34" charset="0"/>
              </a:rPr>
              <a:t>Bµi 14</a:t>
            </a:r>
            <a:r>
              <a:rPr lang="sv-SE" altLang="en-US" sz="5973" b="1">
                <a:latin typeface=".VnTime" panose="020B7200000000000000" pitchFamily="34" charset="0"/>
              </a:rPr>
              <a:t/>
            </a:r>
            <a:br>
              <a:rPr lang="sv-SE" altLang="en-US" sz="5973" b="1">
                <a:latin typeface=".VnTime" panose="020B7200000000000000" pitchFamily="34" charset="0"/>
              </a:rPr>
            </a:br>
            <a:r>
              <a:rPr lang="sv-SE" altLang="en-US" sz="5973" b="1">
                <a:latin typeface="Times New Roman" panose="02020603050405020304" pitchFamily="18" charset="0"/>
              </a:rPr>
              <a:t>Rút gọn rồi QĐM các phân số:</a:t>
            </a:r>
            <a:r>
              <a:rPr lang="pt-BR" altLang="en-US" sz="5973" b="1">
                <a:latin typeface="Times New Roman" panose="02020603050405020304" pitchFamily="18" charset="0"/>
              </a:rPr>
              <a:t/>
            </a:r>
            <a:br>
              <a:rPr lang="pt-BR" altLang="en-US" sz="5973" b="1">
                <a:latin typeface="Times New Roman" panose="02020603050405020304" pitchFamily="18" charset="0"/>
              </a:rPr>
            </a:br>
            <a:endParaRPr lang="en-US" altLang="en-US" sz="5973" b="1">
              <a:latin typeface="Times New Roman" panose="02020603050405020304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extLst/>
          </p:nvPr>
        </p:nvGraphicFramePr>
        <p:xfrm>
          <a:off x="1553105" y="6864482"/>
          <a:ext cx="7871132" cy="2343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5" name="Equation" r:id="rId3" imgW="990360" imgH="393480" progId="Equation.DSMT4">
                  <p:embed/>
                </p:oleObj>
              </mc:Choice>
              <mc:Fallback>
                <p:oleObj name="Equation" r:id="rId3" imgW="990360" imgH="393480" progId="Equation.DSMT4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105" y="6864482"/>
                        <a:ext cx="7871132" cy="23433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/>
          </p:nvPr>
        </p:nvGraphicFramePr>
        <p:xfrm>
          <a:off x="906778" y="4089402"/>
          <a:ext cx="6055476" cy="2182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6" name="Equation" r:id="rId5" imgW="812520" imgH="393480" progId="Equation.DSMT4">
                  <p:embed/>
                </p:oleObj>
              </mc:Choice>
              <mc:Fallback>
                <p:oleObj name="Equation" r:id="rId5" imgW="812520" imgH="393480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78" y="4089402"/>
                        <a:ext cx="6055476" cy="218249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/>
          </p:nvPr>
        </p:nvGraphicFramePr>
        <p:xfrm>
          <a:off x="906779" y="1529079"/>
          <a:ext cx="9476740" cy="1967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7" name="Equation" r:id="rId7" imgW="1409400" imgH="393480" progId="Equation.DSMT4">
                  <p:embed/>
                </p:oleObj>
              </mc:Choice>
              <mc:Fallback>
                <p:oleObj name="Equation" r:id="rId7" imgW="1409400" imgH="39348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79" y="1529079"/>
                        <a:ext cx="9476740" cy="196774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66365" y="7787641"/>
            <a:ext cx="15913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89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Line 5"/>
          <p:cNvSpPr>
            <a:spLocks noChangeShapeType="1"/>
          </p:cNvSpPr>
          <p:nvPr/>
        </p:nvSpPr>
        <p:spPr bwMode="auto">
          <a:xfrm>
            <a:off x="8249920" y="2240280"/>
            <a:ext cx="0" cy="6934200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Rectangle 6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5" name="Rectangle 7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6" name="Rectangle 8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Rectangle 9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Rectangle 10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9" name="Rectangle 11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0" name="Rectangle 12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1" name="Rectangle 13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2" name="Rectangle 14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3" name="Rectangle 15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4" name="Rectangle 17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5" name="Rectangle 19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6" name="Rectangle 21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48" name="Object 2"/>
          <p:cNvGraphicFramePr>
            <a:graphicFrameLocks noChangeAspect="1"/>
          </p:cNvGraphicFramePr>
          <p:nvPr/>
        </p:nvGraphicFramePr>
        <p:xfrm>
          <a:off x="10241279" y="8058786"/>
          <a:ext cx="5120641" cy="1329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Equation" r:id="rId3" imgW="1155700" imgH="393700" progId="Equation.DSMT4">
                  <p:embed/>
                </p:oleObj>
              </mc:Choice>
              <mc:Fallback>
                <p:oleObj name="Equation" r:id="rId3" imgW="1155700" imgH="393700" progId="Equation.DSMT4">
                  <p:embed/>
                  <p:pic>
                    <p:nvPicPr>
                      <p:cNvPr id="266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279" y="8058786"/>
                        <a:ext cx="5120641" cy="1329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8" name="Rectangle 25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50" name="Object 3"/>
          <p:cNvGraphicFramePr>
            <a:graphicFrameLocks noChangeAspect="1"/>
          </p:cNvGraphicFramePr>
          <p:nvPr/>
        </p:nvGraphicFramePr>
        <p:xfrm>
          <a:off x="14792961" y="4907281"/>
          <a:ext cx="1991360" cy="128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4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266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2961" y="4907281"/>
                        <a:ext cx="1991360" cy="128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Rectangle 27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52" name="Object 4"/>
          <p:cNvGraphicFramePr>
            <a:graphicFrameLocks noChangeAspect="1"/>
          </p:cNvGraphicFramePr>
          <p:nvPr/>
        </p:nvGraphicFramePr>
        <p:xfrm>
          <a:off x="9387840" y="3413759"/>
          <a:ext cx="7254241" cy="1386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5" name="Equation" r:id="rId7" imgW="1752600" imgH="419100" progId="Equation.DSMT4">
                  <p:embed/>
                </p:oleObj>
              </mc:Choice>
              <mc:Fallback>
                <p:oleObj name="Equation" r:id="rId7" imgW="1752600" imgH="419100" progId="Equation.DSMT4">
                  <p:embed/>
                  <p:pic>
                    <p:nvPicPr>
                      <p:cNvPr id="26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7840" y="3413759"/>
                        <a:ext cx="7254241" cy="13868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0" name="Rectangle 29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54" name="Object 5"/>
          <p:cNvGraphicFramePr>
            <a:graphicFrameLocks noChangeAspect="1"/>
          </p:cNvGraphicFramePr>
          <p:nvPr/>
        </p:nvGraphicFramePr>
        <p:xfrm>
          <a:off x="9672320" y="1813561"/>
          <a:ext cx="6838635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6" name="Equation" r:id="rId9" imgW="1676160" imgH="431640" progId="Equation.DSMT4">
                  <p:embed/>
                </p:oleObj>
              </mc:Choice>
              <mc:Fallback>
                <p:oleObj name="Equation" r:id="rId9" imgW="1676160" imgH="431640" progId="Equation.DSMT4">
                  <p:embed/>
                  <p:pic>
                    <p:nvPicPr>
                      <p:cNvPr id="266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2320" y="1813561"/>
                        <a:ext cx="6838635" cy="1493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1" name="Rectangle 31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56" name="Object 6"/>
          <p:cNvGraphicFramePr>
            <a:graphicFrameLocks noChangeAspect="1"/>
          </p:cNvGraphicFramePr>
          <p:nvPr/>
        </p:nvGraphicFramePr>
        <p:xfrm>
          <a:off x="142240" y="7903209"/>
          <a:ext cx="7254241" cy="1484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7" name="Equation" r:id="rId11" imgW="1879600" imgH="393700" progId="Equation.DSMT4">
                  <p:embed/>
                </p:oleObj>
              </mc:Choice>
              <mc:Fallback>
                <p:oleObj name="Equation" r:id="rId11" imgW="1879600" imgH="393700" progId="Equation.DSMT4">
                  <p:embed/>
                  <p:pic>
                    <p:nvPicPr>
                      <p:cNvPr id="2665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" y="7903209"/>
                        <a:ext cx="7254241" cy="14846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2" name="Rectangle 33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58" name="Object 7"/>
          <p:cNvGraphicFramePr>
            <a:graphicFrameLocks noChangeAspect="1"/>
          </p:cNvGraphicFramePr>
          <p:nvPr/>
        </p:nvGraphicFramePr>
        <p:xfrm>
          <a:off x="1564640" y="4053841"/>
          <a:ext cx="540512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8" name="Equation" r:id="rId13" imgW="799753" imgH="393529" progId="Equation.DSMT4">
                  <p:embed/>
                </p:oleObj>
              </mc:Choice>
              <mc:Fallback>
                <p:oleObj name="Equation" r:id="rId13" imgW="799753" imgH="393529" progId="Equation.DSMT4">
                  <p:embed/>
                  <p:pic>
                    <p:nvPicPr>
                      <p:cNvPr id="2665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640" y="4053841"/>
                        <a:ext cx="5405120" cy="1493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3" name="Rectangle 35"/>
          <p:cNvSpPr>
            <a:spLocks noChangeArrowheads="1"/>
          </p:cNvSpPr>
          <p:nvPr/>
        </p:nvSpPr>
        <p:spPr bwMode="auto">
          <a:xfrm>
            <a:off x="1" y="742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6660" name="Object 8"/>
          <p:cNvGraphicFramePr>
            <a:graphicFrameLocks noChangeAspect="1"/>
          </p:cNvGraphicFramePr>
          <p:nvPr/>
        </p:nvGraphicFramePr>
        <p:xfrm>
          <a:off x="711200" y="1813559"/>
          <a:ext cx="7396481" cy="1386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9" name="Equation" r:id="rId15" imgW="2095500" imgH="393700" progId="Equation.DSMT4">
                  <p:embed/>
                </p:oleObj>
              </mc:Choice>
              <mc:Fallback>
                <p:oleObj name="Equation" r:id="rId15" imgW="2095500" imgH="393700" progId="Equation.DSMT4">
                  <p:embed/>
                  <p:pic>
                    <p:nvPicPr>
                      <p:cNvPr id="266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813559"/>
                        <a:ext cx="7396481" cy="13868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284479" y="-1321202"/>
            <a:ext cx="14964093" cy="89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5227" b="1" i="1">
                <a:solidFill>
                  <a:schemeClr val="accent2"/>
                </a:solidFill>
                <a:latin typeface=".VnTime" panose="020B7200000000000000" pitchFamily="34" charset="0"/>
              </a:rPr>
              <a:t>Bµi 15  </a:t>
            </a:r>
            <a:r>
              <a:rPr lang="sv-SE" altLang="en-US" sz="5227" b="1">
                <a:solidFill>
                  <a:schemeClr val="accent2"/>
                </a:solidFill>
                <a:latin typeface=".VnTime" panose="020B7200000000000000" pitchFamily="34" charset="0"/>
              </a:rPr>
              <a:t>Rót gän råi Q§M </a:t>
            </a:r>
            <a:endParaRPr lang="en-US" altLang="en-US" sz="5227">
              <a:solidFill>
                <a:schemeClr val="accent2"/>
              </a:solidFill>
              <a:latin typeface=".VnTime" panose="020B7200000000000000" pitchFamily="34" charset="0"/>
            </a:endParaRP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1" y="2026920"/>
            <a:ext cx="389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b="1">
                <a:solidFill>
                  <a:schemeClr val="accent2"/>
                </a:solidFill>
              </a:rPr>
              <a:t>a)</a:t>
            </a:r>
            <a:endParaRPr lang="en-US" altLang="en-US" b="1">
              <a:solidFill>
                <a:schemeClr val="accent2"/>
              </a:solidFill>
            </a:endParaRP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1" y="3307082"/>
            <a:ext cx="7823200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sz="3920" b="1">
                <a:solidFill>
                  <a:schemeClr val="accent2"/>
                </a:solidFill>
                <a:latin typeface=".VnTime" panose="020B7200000000000000" pitchFamily="34" charset="0"/>
              </a:rPr>
              <a:t>=&gt;  Q§M c¸c ph©n sè</a:t>
            </a:r>
            <a:endParaRPr lang="en-US" altLang="en-US" sz="3920" b="1">
              <a:solidFill>
                <a:schemeClr val="accent2"/>
              </a:solidFill>
              <a:latin typeface=".VnTime" panose="020B7200000000000000" pitchFamily="34" charset="0"/>
            </a:endParaRP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284483" y="5780724"/>
            <a:ext cx="5448928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sz="3920" b="1">
                <a:solidFill>
                  <a:schemeClr val="accent2"/>
                </a:solidFill>
                <a:latin typeface=".VnTime" panose="020B7200000000000000" pitchFamily="34" charset="0"/>
              </a:rPr>
              <a:t>*MC</a:t>
            </a:r>
            <a:r>
              <a:rPr lang="pt-BR" altLang="en-US" sz="3920" b="1">
                <a:latin typeface=".VnTime" panose="020B7200000000000000" pitchFamily="34" charset="0"/>
              </a:rPr>
              <a:t>: BCNN(6;5;2) = </a:t>
            </a:r>
            <a:r>
              <a:rPr lang="pt-BR" altLang="en-US" sz="3920" b="1">
                <a:solidFill>
                  <a:srgbClr val="0000CC"/>
                </a:solidFill>
                <a:latin typeface=".VnTime" panose="020B7200000000000000" pitchFamily="34" charset="0"/>
              </a:rPr>
              <a:t>30</a:t>
            </a:r>
            <a:endParaRPr lang="en-US" altLang="en-US" sz="3920" b="1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8507729" y="2026920"/>
            <a:ext cx="4026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b="1">
                <a:solidFill>
                  <a:schemeClr val="accent2"/>
                </a:solidFill>
              </a:rPr>
              <a:t>b)</a:t>
            </a:r>
            <a:endParaRPr lang="en-US" altLang="en-US" b="1">
              <a:solidFill>
                <a:schemeClr val="accent2"/>
              </a:solidFill>
            </a:endParaRP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8392160" y="5120642"/>
            <a:ext cx="7112000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sz="3920" b="1">
                <a:solidFill>
                  <a:schemeClr val="accent2"/>
                </a:solidFill>
                <a:latin typeface=".VnTime" panose="020B7200000000000000" pitchFamily="34" charset="0"/>
              </a:rPr>
              <a:t>=&gt; Q§M c¸c ph©n sè:</a:t>
            </a:r>
            <a:endParaRPr lang="en-US" altLang="en-US" sz="3920" b="1">
              <a:solidFill>
                <a:schemeClr val="accent2"/>
              </a:solidFill>
              <a:latin typeface=".VnTime" panose="020B7200000000000000" pitchFamily="34" charset="0"/>
            </a:endParaRPr>
          </a:p>
        </p:txBody>
      </p:sp>
      <p:sp>
        <p:nvSpPr>
          <p:cNvPr id="16421" name="Text Box 46"/>
          <p:cNvSpPr txBox="1">
            <a:spLocks noChangeArrowheads="1"/>
          </p:cNvSpPr>
          <p:nvPr/>
        </p:nvSpPr>
        <p:spPr bwMode="auto">
          <a:xfrm>
            <a:off x="8818881" y="6294120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72" name="Text Box 48"/>
          <p:cNvSpPr txBox="1">
            <a:spLocks noChangeArrowheads="1"/>
          </p:cNvSpPr>
          <p:nvPr/>
        </p:nvSpPr>
        <p:spPr bwMode="auto">
          <a:xfrm>
            <a:off x="8392162" y="6051870"/>
            <a:ext cx="5282215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920" b="1">
                <a:solidFill>
                  <a:srgbClr val="333399"/>
                </a:solidFill>
                <a:latin typeface=".VnTime" panose="020B7200000000000000" pitchFamily="34" charset="0"/>
              </a:rPr>
              <a:t>*MC:</a:t>
            </a:r>
            <a:r>
              <a:rPr lang="en-US" altLang="en-US" sz="3920" b="1">
                <a:solidFill>
                  <a:srgbClr val="0000CC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920" b="1">
                <a:latin typeface=".VnTime" panose="020B7200000000000000" pitchFamily="34" charset="0"/>
              </a:rPr>
              <a:t>BCNN(13;7) =</a:t>
            </a:r>
            <a:r>
              <a:rPr lang="en-US" altLang="en-US" sz="3920" b="1">
                <a:solidFill>
                  <a:srgbClr val="0000CC"/>
                </a:solidFill>
                <a:latin typeface=".VnTime" panose="020B7200000000000000" pitchFamily="34" charset="0"/>
              </a:rPr>
              <a:t> 91</a:t>
            </a:r>
          </a:p>
        </p:txBody>
      </p:sp>
      <p:sp>
        <p:nvSpPr>
          <p:cNvPr id="26675" name="Text Box 51"/>
          <p:cNvSpPr txBox="1">
            <a:spLocks noChangeArrowheads="1"/>
          </p:cNvSpPr>
          <p:nvPr/>
        </p:nvSpPr>
        <p:spPr bwMode="auto">
          <a:xfrm>
            <a:off x="284480" y="6558600"/>
            <a:ext cx="7823200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3920" b="1">
                <a:solidFill>
                  <a:srgbClr val="333399"/>
                </a:solidFill>
                <a:latin typeface=".VnTime" panose="020B7200000000000000" pitchFamily="34" charset="0"/>
              </a:rPr>
              <a:t>*Thõa sè phô:  5; 6; 15</a:t>
            </a:r>
            <a:endParaRPr lang="en-US" altLang="en-US" sz="3920" b="1">
              <a:solidFill>
                <a:srgbClr val="333399"/>
              </a:solidFill>
              <a:latin typeface=".VnTime" panose="020B7200000000000000" pitchFamily="34" charset="0"/>
            </a:endParaRPr>
          </a:p>
        </p:txBody>
      </p:sp>
      <p:sp>
        <p:nvSpPr>
          <p:cNvPr id="26676" name="Text Box 52"/>
          <p:cNvSpPr txBox="1">
            <a:spLocks noChangeArrowheads="1"/>
          </p:cNvSpPr>
          <p:nvPr/>
        </p:nvSpPr>
        <p:spPr bwMode="auto">
          <a:xfrm>
            <a:off x="8249921" y="6720842"/>
            <a:ext cx="8249920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en-US" sz="3920" b="1">
                <a:solidFill>
                  <a:srgbClr val="333399"/>
                </a:solidFill>
                <a:latin typeface=".VnTime" panose="020B7200000000000000" pitchFamily="34" charset="0"/>
              </a:rPr>
              <a:t>*Thõa sè phô:  7;  13</a:t>
            </a:r>
            <a:endParaRPr lang="en-US" altLang="en-US" sz="3920" b="1">
              <a:solidFill>
                <a:srgbClr val="333399"/>
              </a:solidFill>
              <a:latin typeface=".VnTime" panose="020B7200000000000000" pitchFamily="34" charset="0"/>
            </a:endParaRPr>
          </a:p>
        </p:txBody>
      </p:sp>
      <p:sp>
        <p:nvSpPr>
          <p:cNvPr id="16425" name="Text Box 53"/>
          <p:cNvSpPr txBox="1">
            <a:spLocks noChangeArrowheads="1"/>
          </p:cNvSpPr>
          <p:nvPr/>
        </p:nvSpPr>
        <p:spPr bwMode="auto">
          <a:xfrm>
            <a:off x="540069" y="7305359"/>
            <a:ext cx="10245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424500" y="7167565"/>
            <a:ext cx="2710999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sz="3920" b="1">
                <a:solidFill>
                  <a:schemeClr val="accent2"/>
                </a:solidFill>
                <a:latin typeface=".VnTime" panose="020B7200000000000000" pitchFamily="34" charset="0"/>
              </a:rPr>
              <a:t>*Quy ®ång:</a:t>
            </a:r>
            <a:endParaRPr lang="en-US" altLang="en-US" sz="3920"/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8452169" y="7380924"/>
            <a:ext cx="2710999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en-US" sz="3920" b="1">
                <a:solidFill>
                  <a:schemeClr val="accent2"/>
                </a:solidFill>
                <a:latin typeface=".VnTime" panose="020B7200000000000000" pitchFamily="34" charset="0"/>
              </a:rPr>
              <a:t>*Quy ®ång:</a:t>
            </a:r>
            <a:endParaRPr lang="en-US" altLang="en-US" sz="3920"/>
          </a:p>
        </p:txBody>
      </p:sp>
    </p:spTree>
    <p:extLst>
      <p:ext uri="{BB962C8B-B14F-4D97-AF65-F5344CB8AC3E}">
        <p14:creationId xmlns:p14="http://schemas.microsoft.com/office/powerpoint/2010/main" val="399741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4" grpId="0"/>
      <p:bldP spid="26665" grpId="0"/>
      <p:bldP spid="26666" grpId="0"/>
      <p:bldP spid="26667" grpId="0"/>
      <p:bldP spid="26668" grpId="0"/>
      <p:bldP spid="26669" grpId="0"/>
      <p:bldP spid="26672" grpId="0"/>
      <p:bldP spid="26675" grpId="0"/>
      <p:bldP spid="26676" grpId="0"/>
      <p:bldP spid="26678" grpId="0"/>
      <p:bldP spid="2667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891966" y="100755"/>
            <a:ext cx="13797280" cy="1356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8213">
                <a:solidFill>
                  <a:srgbClr val="99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- Bµi tËp lµm thªm: 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960121" y="1839250"/>
            <a:ext cx="14508480" cy="193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.VnTime" panose="020B7200000000000000" pitchFamily="34" charset="0"/>
              </a:rPr>
              <a:t>1</a:t>
            </a:r>
            <a:r>
              <a:rPr lang="en-US" altLang="en-US" sz="5973" i="1">
                <a:solidFill>
                  <a:srgbClr val="0000FF"/>
                </a:solidFill>
                <a:latin typeface=".VnTime" panose="020B7200000000000000" pitchFamily="34" charset="0"/>
              </a:rPr>
              <a:t>) §­a c¸c ph©n sè sau vÒ c¸c ph©n sè b»ng nã cã chung mét mÉu d­ư¬ng</a:t>
            </a:r>
          </a:p>
        </p:txBody>
      </p:sp>
      <p:grpSp>
        <p:nvGrpSpPr>
          <p:cNvPr id="22534" name="Group 22"/>
          <p:cNvGrpSpPr>
            <a:grpSpLocks/>
          </p:cNvGrpSpPr>
          <p:nvPr/>
        </p:nvGrpSpPr>
        <p:grpSpPr bwMode="auto">
          <a:xfrm>
            <a:off x="2747008" y="4141757"/>
            <a:ext cx="1457960" cy="1810597"/>
            <a:chOff x="1524" y="3456"/>
            <a:chExt cx="492" cy="611"/>
          </a:xfrm>
        </p:grpSpPr>
        <p:sp>
          <p:nvSpPr>
            <p:cNvPr id="22558" name="Text Box 9"/>
            <p:cNvSpPr txBox="1">
              <a:spLocks noChangeArrowheads="1"/>
            </p:cNvSpPr>
            <p:nvPr/>
          </p:nvSpPr>
          <p:spPr bwMode="auto">
            <a:xfrm>
              <a:off x="1536" y="3456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2</a:t>
              </a:r>
            </a:p>
          </p:txBody>
        </p:sp>
        <p:sp>
          <p:nvSpPr>
            <p:cNvPr id="22559" name="Text Box 10"/>
            <p:cNvSpPr txBox="1">
              <a:spLocks noChangeArrowheads="1"/>
            </p:cNvSpPr>
            <p:nvPr/>
          </p:nvSpPr>
          <p:spPr bwMode="auto">
            <a:xfrm>
              <a:off x="1524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-3</a:t>
              </a:r>
            </a:p>
          </p:txBody>
        </p:sp>
        <p:sp>
          <p:nvSpPr>
            <p:cNvPr id="22560" name="Line 11"/>
            <p:cNvSpPr>
              <a:spLocks noChangeShapeType="1"/>
            </p:cNvSpPr>
            <p:nvPr/>
          </p:nvSpPr>
          <p:spPr bwMode="auto">
            <a:xfrm>
              <a:off x="1624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35" name="Group 21"/>
          <p:cNvGrpSpPr>
            <a:grpSpLocks/>
          </p:cNvGrpSpPr>
          <p:nvPr/>
        </p:nvGrpSpPr>
        <p:grpSpPr bwMode="auto">
          <a:xfrm>
            <a:off x="4978400" y="4210407"/>
            <a:ext cx="1457960" cy="1810597"/>
            <a:chOff x="2160" y="3456"/>
            <a:chExt cx="492" cy="611"/>
          </a:xfrm>
        </p:grpSpPr>
        <p:sp>
          <p:nvSpPr>
            <p:cNvPr id="22555" name="Text Box 12"/>
            <p:cNvSpPr txBox="1">
              <a:spLocks noChangeArrowheads="1"/>
            </p:cNvSpPr>
            <p:nvPr/>
          </p:nvSpPr>
          <p:spPr bwMode="auto">
            <a:xfrm>
              <a:off x="2172" y="3456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3</a:t>
              </a:r>
            </a:p>
          </p:txBody>
        </p:sp>
        <p:sp>
          <p:nvSpPr>
            <p:cNvPr id="22556" name="Text Box 13"/>
            <p:cNvSpPr txBox="1">
              <a:spLocks noChangeArrowheads="1"/>
            </p:cNvSpPr>
            <p:nvPr/>
          </p:nvSpPr>
          <p:spPr bwMode="auto">
            <a:xfrm>
              <a:off x="2160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4</a:t>
              </a:r>
            </a:p>
          </p:txBody>
        </p:sp>
        <p:sp>
          <p:nvSpPr>
            <p:cNvPr id="22557" name="Line 14"/>
            <p:cNvSpPr>
              <a:spLocks noChangeShapeType="1"/>
            </p:cNvSpPr>
            <p:nvPr/>
          </p:nvSpPr>
          <p:spPr bwMode="auto">
            <a:xfrm>
              <a:off x="2260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36" name="Group 20"/>
          <p:cNvGrpSpPr>
            <a:grpSpLocks/>
          </p:cNvGrpSpPr>
          <p:nvPr/>
        </p:nvGrpSpPr>
        <p:grpSpPr bwMode="auto">
          <a:xfrm>
            <a:off x="8089900" y="4118051"/>
            <a:ext cx="1457960" cy="1810597"/>
            <a:chOff x="2880" y="3456"/>
            <a:chExt cx="492" cy="611"/>
          </a:xfrm>
        </p:grpSpPr>
        <p:sp>
          <p:nvSpPr>
            <p:cNvPr id="22552" name="Text Box 15"/>
            <p:cNvSpPr txBox="1">
              <a:spLocks noChangeArrowheads="1"/>
            </p:cNvSpPr>
            <p:nvPr/>
          </p:nvSpPr>
          <p:spPr bwMode="auto">
            <a:xfrm>
              <a:off x="2892" y="3456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7</a:t>
              </a:r>
            </a:p>
          </p:txBody>
        </p:sp>
        <p:sp>
          <p:nvSpPr>
            <p:cNvPr id="22553" name="Text Box 16"/>
            <p:cNvSpPr txBox="1">
              <a:spLocks noChangeArrowheads="1"/>
            </p:cNvSpPr>
            <p:nvPr/>
          </p:nvSpPr>
          <p:spPr bwMode="auto">
            <a:xfrm>
              <a:off x="2880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-8</a:t>
              </a:r>
            </a:p>
          </p:txBody>
        </p:sp>
        <p:sp>
          <p:nvSpPr>
            <p:cNvPr id="22554" name="Line 17"/>
            <p:cNvSpPr>
              <a:spLocks noChangeShapeType="1"/>
            </p:cNvSpPr>
            <p:nvPr/>
          </p:nvSpPr>
          <p:spPr bwMode="auto">
            <a:xfrm>
              <a:off x="2980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7" name="Text Box 18"/>
          <p:cNvSpPr txBox="1">
            <a:spLocks noChangeArrowheads="1"/>
          </p:cNvSpPr>
          <p:nvPr/>
        </p:nvSpPr>
        <p:spPr bwMode="auto">
          <a:xfrm>
            <a:off x="3905675" y="4569959"/>
            <a:ext cx="1422400" cy="89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227">
                <a:solidFill>
                  <a:srgbClr val="0000FF"/>
                </a:solidFill>
                <a:latin typeface=".VnBlack" pitchFamily="34" charset="0"/>
              </a:rPr>
              <a:t>;</a:t>
            </a:r>
          </a:p>
        </p:txBody>
      </p:sp>
      <p:sp>
        <p:nvSpPr>
          <p:cNvPr id="22538" name="Text Box 19"/>
          <p:cNvSpPr txBox="1">
            <a:spLocks noChangeArrowheads="1"/>
          </p:cNvSpPr>
          <p:nvPr/>
        </p:nvSpPr>
        <p:spPr bwMode="auto">
          <a:xfrm>
            <a:off x="6661574" y="4514145"/>
            <a:ext cx="1422400" cy="89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227">
                <a:solidFill>
                  <a:srgbClr val="0000FF"/>
                </a:solidFill>
                <a:latin typeface=".VnBlack" pitchFamily="34" charset="0"/>
              </a:rPr>
              <a:t>;</a:t>
            </a:r>
          </a:p>
        </p:txBody>
      </p:sp>
      <p:sp>
        <p:nvSpPr>
          <p:cNvPr id="22539" name="Text Box 23"/>
          <p:cNvSpPr txBox="1">
            <a:spLocks noChangeArrowheads="1"/>
          </p:cNvSpPr>
          <p:nvPr/>
        </p:nvSpPr>
        <p:spPr bwMode="auto">
          <a:xfrm>
            <a:off x="829733" y="6142008"/>
            <a:ext cx="14508480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.VnTime" panose="020B7200000000000000" pitchFamily="34" charset="0"/>
              </a:rPr>
              <a:t>2) Chøng minh ph©n sè </a:t>
            </a:r>
          </a:p>
        </p:txBody>
      </p:sp>
      <p:grpSp>
        <p:nvGrpSpPr>
          <p:cNvPr id="22540" name="Group 24"/>
          <p:cNvGrpSpPr>
            <a:grpSpLocks/>
          </p:cNvGrpSpPr>
          <p:nvPr/>
        </p:nvGrpSpPr>
        <p:grpSpPr bwMode="auto">
          <a:xfrm>
            <a:off x="554144" y="7446364"/>
            <a:ext cx="3173802" cy="2000249"/>
            <a:chOff x="1524" y="3392"/>
            <a:chExt cx="499" cy="675"/>
          </a:xfrm>
        </p:grpSpPr>
        <p:sp>
          <p:nvSpPr>
            <p:cNvPr id="22549" name="Text Box 25"/>
            <p:cNvSpPr txBox="1">
              <a:spLocks noChangeArrowheads="1"/>
            </p:cNvSpPr>
            <p:nvPr/>
          </p:nvSpPr>
          <p:spPr bwMode="auto">
            <a:xfrm>
              <a:off x="1543" y="3392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n+1</a:t>
              </a:r>
            </a:p>
          </p:txBody>
        </p:sp>
        <p:sp>
          <p:nvSpPr>
            <p:cNvPr id="22550" name="Text Box 26"/>
            <p:cNvSpPr txBox="1">
              <a:spLocks noChangeArrowheads="1"/>
            </p:cNvSpPr>
            <p:nvPr/>
          </p:nvSpPr>
          <p:spPr bwMode="auto">
            <a:xfrm>
              <a:off x="1524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2n+3</a:t>
              </a:r>
            </a:p>
          </p:txBody>
        </p:sp>
        <p:sp>
          <p:nvSpPr>
            <p:cNvPr id="22551" name="Line 27"/>
            <p:cNvSpPr>
              <a:spLocks noChangeShapeType="1"/>
            </p:cNvSpPr>
            <p:nvPr/>
          </p:nvSpPr>
          <p:spPr bwMode="auto">
            <a:xfrm>
              <a:off x="1624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41" name="Group 28"/>
          <p:cNvGrpSpPr>
            <a:grpSpLocks/>
          </p:cNvGrpSpPr>
          <p:nvPr/>
        </p:nvGrpSpPr>
        <p:grpSpPr bwMode="auto">
          <a:xfrm>
            <a:off x="3398945" y="7636017"/>
            <a:ext cx="3129280" cy="1810596"/>
            <a:chOff x="1524" y="3456"/>
            <a:chExt cx="492" cy="611"/>
          </a:xfrm>
        </p:grpSpPr>
        <p:sp>
          <p:nvSpPr>
            <p:cNvPr id="22546" name="Text Box 29"/>
            <p:cNvSpPr txBox="1">
              <a:spLocks noChangeArrowheads="1"/>
            </p:cNvSpPr>
            <p:nvPr/>
          </p:nvSpPr>
          <p:spPr bwMode="auto">
            <a:xfrm>
              <a:off x="1536" y="3456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8n+5</a:t>
              </a:r>
            </a:p>
          </p:txBody>
        </p:sp>
        <p:sp>
          <p:nvSpPr>
            <p:cNvPr id="22547" name="Text Box 30"/>
            <p:cNvSpPr txBox="1">
              <a:spLocks noChangeArrowheads="1"/>
            </p:cNvSpPr>
            <p:nvPr/>
          </p:nvSpPr>
          <p:spPr bwMode="auto">
            <a:xfrm>
              <a:off x="1524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6n+4</a:t>
              </a:r>
            </a:p>
          </p:txBody>
        </p:sp>
        <p:sp>
          <p:nvSpPr>
            <p:cNvPr id="22548" name="Line 31"/>
            <p:cNvSpPr>
              <a:spLocks noChangeShapeType="1"/>
            </p:cNvSpPr>
            <p:nvPr/>
          </p:nvSpPr>
          <p:spPr bwMode="auto">
            <a:xfrm>
              <a:off x="1624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42" name="Text Box 32"/>
          <p:cNvSpPr txBox="1">
            <a:spLocks noChangeArrowheads="1"/>
          </p:cNvSpPr>
          <p:nvPr/>
        </p:nvSpPr>
        <p:spPr bwMode="auto">
          <a:xfrm>
            <a:off x="2687745" y="7979766"/>
            <a:ext cx="1422400" cy="89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227">
                <a:solidFill>
                  <a:srgbClr val="0000FF"/>
                </a:solidFill>
                <a:latin typeface=".VnBlack" pitchFamily="34" charset="0"/>
              </a:rPr>
              <a:t>;</a:t>
            </a:r>
          </a:p>
        </p:txBody>
      </p:sp>
      <p:sp>
        <p:nvSpPr>
          <p:cNvPr id="22543" name="Text Box 33"/>
          <p:cNvSpPr txBox="1">
            <a:spLocks noChangeArrowheads="1"/>
          </p:cNvSpPr>
          <p:nvPr/>
        </p:nvSpPr>
        <p:spPr bwMode="auto">
          <a:xfrm>
            <a:off x="5959264" y="8009399"/>
            <a:ext cx="6543040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lµ ph©n sè tèi gi¶n</a:t>
            </a:r>
          </a:p>
        </p:txBody>
      </p:sp>
      <p:sp>
        <p:nvSpPr>
          <p:cNvPr id="22544" name="Rectangle 34"/>
          <p:cNvSpPr>
            <a:spLocks noChangeArrowheads="1"/>
          </p:cNvSpPr>
          <p:nvPr/>
        </p:nvSpPr>
        <p:spPr bwMode="auto">
          <a:xfrm>
            <a:off x="12134852" y="7994582"/>
            <a:ext cx="2552302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.VnTime" panose="020B7200000000000000" pitchFamily="34" charset="0"/>
              </a:rPr>
              <a:t>(n </a:t>
            </a:r>
            <a:r>
              <a:rPr lang="en-US" altLang="en-US" sz="5973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 N)</a:t>
            </a:r>
          </a:p>
        </p:txBody>
      </p:sp>
    </p:spTree>
    <p:extLst>
      <p:ext uri="{BB962C8B-B14F-4D97-AF65-F5344CB8AC3E}">
        <p14:creationId xmlns:p14="http://schemas.microsoft.com/office/powerpoint/2010/main" val="7334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989592" y="-255234"/>
            <a:ext cx="16357601" cy="7132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d  là   ƯC </a:t>
            </a:r>
            <a:r>
              <a:rPr lang="en-US" sz="5578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(n+1</a:t>
            </a:r>
            <a:r>
              <a:rPr lang="en-US" sz="4463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; </a:t>
            </a:r>
            <a:r>
              <a:rPr lang="en-US" sz="446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(2n+3)</a:t>
            </a:r>
            <a:r>
              <a:rPr lang="en-US" sz="5578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4463" i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Khi đó  (n+1)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︙d</a:t>
            </a:r>
            <a:r>
              <a:rPr lang="en-US" sz="4463" i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và </a:t>
            </a:r>
            <a:r>
              <a:rPr lang="en-US" sz="4463" b="1">
                <a:solidFill>
                  <a:srgbClr val="F30903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(2n+3)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︙d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=&gt;       </a:t>
            </a:r>
            <a:r>
              <a:rPr lang="en-US" sz="4463" b="1">
                <a:solidFill>
                  <a:srgbClr val="FF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(n+1) ︙d  =&gt; 2n+2 ︙d </a:t>
            </a:r>
          </a:p>
          <a:p>
            <a:pPr marL="853442" indent="-853442" eaLnBrk="1" hangingPunct="1">
              <a:spcBef>
                <a:spcPct val="50000"/>
              </a:spcBef>
              <a:buFont typeface="Symbol" panose="05050102010706020507" pitchFamily="18" charset="2"/>
              <a:buChar char="Þ"/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4463" b="1">
                <a:solidFill>
                  <a:srgbClr val="FF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n+</a:t>
            </a:r>
            <a:r>
              <a:rPr lang="en-US" sz="4463" b="1">
                <a:solidFill>
                  <a:srgbClr val="FF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+(2n+3) ︙d</a:t>
            </a:r>
          </a:p>
          <a:p>
            <a:pPr marL="853442" indent="-853442" eaLnBrk="1" hangingPunct="1">
              <a:spcBef>
                <a:spcPct val="50000"/>
              </a:spcBef>
              <a:buFont typeface="Symbol" panose="05050102010706020507" pitchFamily="18" charset="2"/>
              <a:buChar char="Þ"/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2n-2n + 2-3 ︙d</a:t>
            </a:r>
          </a:p>
          <a:p>
            <a:pPr marL="853442" indent="-853442" eaLnBrk="1" hangingPunct="1">
              <a:spcBef>
                <a:spcPct val="50000"/>
              </a:spcBef>
              <a:buFont typeface="Symbol" panose="05050102010706020507" pitchFamily="18" charset="2"/>
              <a:buChar char="Þ"/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-1 ︙d</a:t>
            </a:r>
          </a:p>
          <a:p>
            <a:pPr marL="853442" indent="-853442" eaLnBrk="1" hangingPunct="1">
              <a:spcBef>
                <a:spcPct val="50000"/>
              </a:spcBef>
              <a:buFont typeface="Symbol" panose="05050102010706020507" pitchFamily="18" charset="2"/>
              <a:buChar char="Þ"/>
              <a:defRPr/>
            </a:pPr>
            <a:r>
              <a:rPr lang="en-US" sz="4463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 =1 hoặc d = -1 vì -1 chỉ chia hết cho 1 và -1</a:t>
            </a:r>
            <a:endParaRPr lang="en-US" sz="4463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3793068" y="6985619"/>
            <a:ext cx="3129280" cy="1810597"/>
            <a:chOff x="1524" y="3456"/>
            <a:chExt cx="492" cy="611"/>
          </a:xfrm>
        </p:grpSpPr>
        <p:sp>
          <p:nvSpPr>
            <p:cNvPr id="23559" name="Text Box 25"/>
            <p:cNvSpPr txBox="1">
              <a:spLocks noChangeArrowheads="1"/>
            </p:cNvSpPr>
            <p:nvPr/>
          </p:nvSpPr>
          <p:spPr bwMode="auto">
            <a:xfrm>
              <a:off x="1536" y="3456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n+1</a:t>
              </a:r>
            </a:p>
          </p:txBody>
        </p:sp>
        <p:sp>
          <p:nvSpPr>
            <p:cNvPr id="23560" name="Text Box 26"/>
            <p:cNvSpPr txBox="1">
              <a:spLocks noChangeArrowheads="1"/>
            </p:cNvSpPr>
            <p:nvPr/>
          </p:nvSpPr>
          <p:spPr bwMode="auto">
            <a:xfrm>
              <a:off x="1524" y="3764"/>
              <a:ext cx="480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5227">
                  <a:solidFill>
                    <a:srgbClr val="0000FF"/>
                  </a:solidFill>
                  <a:latin typeface=".VnBlack" pitchFamily="34" charset="0"/>
                </a:rPr>
                <a:t>2n+3</a:t>
              </a:r>
            </a:p>
          </p:txBody>
        </p:sp>
        <p:sp>
          <p:nvSpPr>
            <p:cNvPr id="23561" name="Line 27"/>
            <p:cNvSpPr>
              <a:spLocks noChangeShapeType="1"/>
            </p:cNvSpPr>
            <p:nvPr/>
          </p:nvSpPr>
          <p:spPr bwMode="auto">
            <a:xfrm>
              <a:off x="1624" y="3774"/>
              <a:ext cx="285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245738" y="7344031"/>
            <a:ext cx="5055447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phân số </a:t>
            </a: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6515367" y="7425469"/>
            <a:ext cx="8919633" cy="1011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97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 tối giản với mọi n</a:t>
            </a:r>
            <a:r>
              <a:rPr lang="en-US" altLang="en-US" sz="597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sz="5973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</a:p>
        </p:txBody>
      </p:sp>
    </p:spTree>
    <p:extLst>
      <p:ext uri="{BB962C8B-B14F-4D97-AF65-F5344CB8AC3E}">
        <p14:creationId xmlns:p14="http://schemas.microsoft.com/office/powerpoint/2010/main" val="131944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5428724" y="721010"/>
            <a:ext cx="6560820" cy="8682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780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3780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445949" y="2129922"/>
            <a:ext cx="10709384" cy="4167878"/>
          </a:xfrm>
          <a:prstGeom prst="vertic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blurRad="76200" dist="12700" dir="2700000" sy="-23000" kx="-800400" algn="bl" rotWithShape="0">
              <a:srgbClr val="0070C0">
                <a:alpha val="20000"/>
              </a:srgbClr>
            </a:outerShdw>
          </a:effec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buClr>
                <a:schemeClr val="tx1"/>
              </a:buClr>
            </a:pPr>
            <a:endParaRPr lang="en-US" altLang="en-US" sz="448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127697" y="3117325"/>
            <a:ext cx="9551962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3360" b="1" dirty="0" err="1">
                <a:latin typeface="Times New Roman" pitchFamily="18" charset="0"/>
              </a:rPr>
              <a:t>Quy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tắc</a:t>
            </a:r>
            <a:r>
              <a:rPr lang="en-US" altLang="en-US" sz="3360" b="1" dirty="0">
                <a:latin typeface="Times New Roman" pitchFamily="18" charset="0"/>
              </a:rPr>
              <a:t> so </a:t>
            </a:r>
            <a:r>
              <a:rPr lang="en-US" altLang="en-US" sz="3360" b="1" dirty="0" err="1">
                <a:latin typeface="Times New Roman" pitchFamily="18" charset="0"/>
              </a:rPr>
              <a:t>sánh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hai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phân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số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cùng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mẫu</a:t>
            </a:r>
            <a:r>
              <a:rPr lang="en-US" altLang="en-US" sz="3360" b="1" dirty="0">
                <a:latin typeface="Times New Roman" pitchFamily="18" charset="0"/>
              </a:rPr>
              <a:t>, </a:t>
            </a:r>
            <a:r>
              <a:rPr lang="en-US" altLang="en-US" sz="3360" b="1" dirty="0" err="1">
                <a:latin typeface="Times New Roman" pitchFamily="18" charset="0"/>
              </a:rPr>
              <a:t>khác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mẫu</a:t>
            </a:r>
            <a:r>
              <a:rPr lang="en-US" altLang="en-US" sz="3360" b="1" dirty="0">
                <a:latin typeface="Times New Roman" pitchFamily="18" charset="0"/>
              </a:rPr>
              <a:t>. </a:t>
            </a:r>
            <a:r>
              <a:rPr lang="en-US" altLang="en-US" sz="3360" b="1" dirty="0" err="1">
                <a:latin typeface="Times New Roman" pitchFamily="18" charset="0"/>
              </a:rPr>
              <a:t>Cách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đổi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một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phân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số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ra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hỗn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số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và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ngược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lại</a:t>
            </a:r>
            <a:r>
              <a:rPr lang="en-US" altLang="en-US" sz="3360" b="1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3360" b="1" dirty="0">
                <a:latin typeface="Times New Roman" pitchFamily="18" charset="0"/>
              </a:rPr>
              <a:t>- </a:t>
            </a:r>
            <a:r>
              <a:rPr lang="en-US" altLang="en-US" sz="3360" b="1" dirty="0" err="1">
                <a:latin typeface="Times New Roman" pitchFamily="18" charset="0"/>
              </a:rPr>
              <a:t>Làm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các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bài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tập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còn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lại</a:t>
            </a:r>
            <a:r>
              <a:rPr lang="en-US" altLang="en-US" sz="3360" b="1" dirty="0">
                <a:latin typeface="Times New Roman" pitchFamily="18" charset="0"/>
              </a:rPr>
              <a:t> </a:t>
            </a:r>
            <a:r>
              <a:rPr lang="en-US" altLang="en-US" sz="3360" b="1" dirty="0" err="1">
                <a:latin typeface="Times New Roman" pitchFamily="18" charset="0"/>
              </a:rPr>
              <a:t>trong</a:t>
            </a:r>
            <a:r>
              <a:rPr lang="en-US" altLang="en-US" sz="3360" b="1" dirty="0">
                <a:latin typeface="Times New Roman" pitchFamily="18" charset="0"/>
              </a:rPr>
              <a:t> SGK </a:t>
            </a:r>
            <a:endParaRPr lang="en-US" altLang="en-US" sz="336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FEC208-B95C-4228-8BE3-30623E419076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5927" y="457726"/>
            <a:ext cx="838725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336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0982" y="1067124"/>
            <a:ext cx="12135067" cy="491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6" name="Picture 2" descr="C:\Users\Admin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597" y="6648450"/>
            <a:ext cx="16329869" cy="2489505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FD3077-5377-465B-8855-2FAD13C0849A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832872" y="1162938"/>
                <a:ext cx="11368778" cy="55472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400" b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HD5</a:t>
                </a:r>
                <a:r>
                  <a:rPr lang="nl-NL" sz="4400" smtClean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vi-VN" sz="4400" smtClean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nl-NL" sz="4400" smtClean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HD6</a:t>
                </a:r>
                <a:r>
                  <a:rPr lang="nl-NL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 Đúng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fr-FR" sz="4400" b="1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</a:t>
                </a:r>
                <a:r>
                  <a:rPr lang="fr-FR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b="1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hỏi</a:t>
                </a:r>
                <a:r>
                  <a:rPr lang="fr-FR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14:m>
                  <m:oMath xmlns:m="http://schemas.openxmlformats.org/officeDocument/2006/math">
                    <m:r>
                      <a:rPr lang="fr-FR" sz="4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là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hỗn</a:t>
                </a:r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872" y="1162938"/>
                <a:ext cx="11368778" cy="5547224"/>
              </a:xfrm>
              <a:prstGeom prst="rect">
                <a:avLst/>
              </a:prstGeom>
              <a:blipFill>
                <a:blip r:embed="rId2"/>
                <a:stretch>
                  <a:fillRect l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D81EE6-16CD-485D-B769-7EFE097C4C8A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1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4551" y="1066800"/>
            <a:ext cx="9215602" cy="91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400"/>
              </a:spcAft>
            </a:pPr>
            <a:r>
              <a:rPr lang="nl-NL" sz="4000" dirty="0"/>
              <a:t>Khái niệm hỗn số dương: SGK/12</a:t>
            </a:r>
            <a:endParaRPr lang="en-US" sz="40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1C16B-43BB-4D9C-8696-D156CA21D496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6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56923" y="1943987"/>
                <a:ext cx="6400800" cy="261744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fr-FR" sz="4400" b="1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</a:t>
                </a:r>
                <a:r>
                  <a:rPr lang="fr-FR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b="1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hỏi</a:t>
                </a:r>
                <a:r>
                  <a:rPr lang="fr-FR" sz="44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400"/>
                  </a:spcAft>
                </a:pPr>
                <a14:m>
                  <m:oMath xmlns:m="http://schemas.openxmlformats.org/officeDocument/2006/math">
                    <m:r>
                      <a:rPr lang="fr-FR" sz="4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4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là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hỗn</a:t>
                </a:r>
                <a:r>
                  <a:rPr lang="fr-FR" sz="44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4400" dirty="0" err="1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endParaRPr lang="en-US" sz="44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923" y="1943987"/>
                <a:ext cx="6400800" cy="2617448"/>
              </a:xfrm>
              <a:prstGeom prst="rect">
                <a:avLst/>
              </a:prstGeom>
              <a:blipFill>
                <a:blip r:embed="rId2"/>
                <a:stretch>
                  <a:fillRect l="-3810" b="-4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1DF945-BD0D-4222-AF96-D1D6F18F62B8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6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9607" y="245165"/>
            <a:ext cx="838725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336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9896" y="3546141"/>
            <a:ext cx="10756287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4: a)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936007" y="3474337"/>
          <a:ext cx="554247" cy="95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2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6007" y="3474337"/>
                        <a:ext cx="554247" cy="954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05927" y="4340748"/>
            <a:ext cx="7210097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647549" y="4239512"/>
          <a:ext cx="577851" cy="942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3" name="Equation" r:id="rId5" imgW="241200" imgH="393480" progId="Equation.DSMT4">
                  <p:embed/>
                </p:oleObj>
              </mc:Choice>
              <mc:Fallback>
                <p:oleObj name="Equation" r:id="rId5" imgW="24120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7549" y="4239512"/>
                        <a:ext cx="577851" cy="9428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979683" y="1710559"/>
            <a:ext cx="10027920" cy="78175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80" b="1" dirty="0" err="1">
                <a:solidFill>
                  <a:srgbClr val="00487E"/>
                </a:solidFill>
              </a:rPr>
              <a:t>Hỗn</a:t>
            </a:r>
            <a:r>
              <a:rPr lang="en-US" sz="4480" b="1" dirty="0">
                <a:solidFill>
                  <a:srgbClr val="00487E"/>
                </a:solidFill>
              </a:rPr>
              <a:t> </a:t>
            </a:r>
            <a:r>
              <a:rPr lang="en-US" sz="4480" b="1" dirty="0" err="1">
                <a:solidFill>
                  <a:srgbClr val="00487E"/>
                </a:solidFill>
              </a:rPr>
              <a:t>số</a:t>
            </a:r>
            <a:r>
              <a:rPr lang="en-US" sz="4480" b="1" dirty="0">
                <a:solidFill>
                  <a:srgbClr val="00487E"/>
                </a:solidFill>
              </a:rPr>
              <a:t> = </a:t>
            </a:r>
            <a:r>
              <a:rPr lang="en-US" sz="4480" b="1" dirty="0" err="1">
                <a:solidFill>
                  <a:srgbClr val="00487E"/>
                </a:solidFill>
              </a:rPr>
              <a:t>phần</a:t>
            </a:r>
            <a:r>
              <a:rPr lang="en-US" sz="4480" b="1" dirty="0">
                <a:solidFill>
                  <a:srgbClr val="00487E"/>
                </a:solidFill>
              </a:rPr>
              <a:t> </a:t>
            </a:r>
            <a:r>
              <a:rPr lang="en-US" sz="4480" b="1" dirty="0" err="1">
                <a:solidFill>
                  <a:srgbClr val="00487E"/>
                </a:solidFill>
              </a:rPr>
              <a:t>nguyên</a:t>
            </a:r>
            <a:r>
              <a:rPr lang="en-US" sz="4480" b="1" dirty="0">
                <a:solidFill>
                  <a:srgbClr val="00487E"/>
                </a:solidFill>
              </a:rPr>
              <a:t> + </a:t>
            </a:r>
            <a:r>
              <a:rPr lang="en-US" sz="4480" b="1" dirty="0" err="1">
                <a:solidFill>
                  <a:srgbClr val="00487E"/>
                </a:solidFill>
              </a:rPr>
              <a:t>phần</a:t>
            </a:r>
            <a:r>
              <a:rPr lang="en-US" sz="4480" b="1" dirty="0">
                <a:solidFill>
                  <a:srgbClr val="00487E"/>
                </a:solidFill>
              </a:rPr>
              <a:t> </a:t>
            </a:r>
            <a:r>
              <a:rPr lang="en-US" sz="4480" b="1" dirty="0" err="1">
                <a:solidFill>
                  <a:srgbClr val="00487E"/>
                </a:solidFill>
              </a:rPr>
              <a:t>phân</a:t>
            </a:r>
            <a:r>
              <a:rPr lang="en-US" sz="4480" b="1" dirty="0">
                <a:solidFill>
                  <a:srgbClr val="00487E"/>
                </a:solidFill>
              </a:rPr>
              <a:t> </a:t>
            </a:r>
            <a:r>
              <a:rPr lang="en-US" sz="4480" b="1" dirty="0" err="1">
                <a:solidFill>
                  <a:srgbClr val="00487E"/>
                </a:solidFill>
              </a:rPr>
              <a:t>số</a:t>
            </a:r>
            <a:endParaRPr lang="en-US" sz="4480" b="1" dirty="0">
              <a:solidFill>
                <a:srgbClr val="00487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37771" y="2575034"/>
            <a:ext cx="781339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36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45606" y="5620933"/>
            <a:ext cx="366390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: a)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927196"/>
              </p:ext>
            </p:extLst>
          </p:nvPr>
        </p:nvGraphicFramePr>
        <p:xfrm>
          <a:off x="4040966" y="5316980"/>
          <a:ext cx="1674034" cy="1179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4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966" y="5316980"/>
                        <a:ext cx="1674034" cy="11794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053159" y="7418776"/>
            <a:ext cx="372276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dirty="0">
                <a:latin typeface="Times New Roman" pitchFamily="18" charset="0"/>
                <a:cs typeface="Times New Roman" pitchFamily="18" charset="0"/>
              </a:rPr>
              <a:t>b)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13477"/>
              </p:ext>
            </p:extLst>
          </p:nvPr>
        </p:nvGraphicFramePr>
        <p:xfrm>
          <a:off x="9259965" y="7003339"/>
          <a:ext cx="1997797" cy="144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5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9965" y="7003339"/>
                        <a:ext cx="1997797" cy="144027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B2FC99-4CD7-4524-A5FB-64E7E7F8ED53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6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 animBg="1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52500" y="742950"/>
                <a:ext cx="12202247" cy="4587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800" b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Câu 6.8</a:t>
                </a:r>
                <a:r>
                  <a:rPr lang="nl-NL" sz="4800" i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vi-VN" sz="48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Quy đồng mẫu các phân số sau :</a:t>
                </a:r>
                <a:endParaRPr lang="en-US" sz="48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800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nl-NL" sz="4800" i="1" dirty="0"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48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1400"/>
                  </a:spcAft>
                </a:pPr>
                <a:r>
                  <a:rPr lang="nl-NL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nl-NL" sz="4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nl-NL" sz="48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nl-NL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0" y="742950"/>
                <a:ext cx="12202247" cy="4587859"/>
              </a:xfrm>
              <a:prstGeom prst="rect">
                <a:avLst/>
              </a:prstGeom>
              <a:blipFill>
                <a:blip r:embed="rId2"/>
                <a:stretch>
                  <a:fillRect l="-2248" b="-2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ADED5-02E7-4A69-8402-4244D554EC77}" type="datetime10">
              <a:rPr lang="en-US" smtClean="0"/>
              <a:t>19:19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3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2462</TotalTime>
  <Words>1503</Words>
  <Application>Microsoft Office PowerPoint</Application>
  <PresentationFormat>Custom</PresentationFormat>
  <Paragraphs>239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7" baseType="lpstr">
      <vt:lpstr>SimSun</vt:lpstr>
      <vt:lpstr>.VnArial</vt:lpstr>
      <vt:lpstr>.VnBlack</vt:lpstr>
      <vt:lpstr>.VnTime</vt:lpstr>
      <vt:lpstr>Arial</vt:lpstr>
      <vt:lpstr>Calibri</vt:lpstr>
      <vt:lpstr>Cambria Math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 CHUNG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10: Rút gọn các phân số sau: </vt:lpstr>
      <vt:lpstr>PowerPoint Presentation</vt:lpstr>
      <vt:lpstr>Bµi 11 : So s¸nh c¸c ph©n sè</vt:lpstr>
      <vt:lpstr>PowerPoint Presentation</vt:lpstr>
      <vt:lpstr>Bµi 13  Quy ®ång mÉu :</vt:lpstr>
      <vt:lpstr>Bµi 14 Rút gọn rồi QĐM các phân số: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DELL</cp:lastModifiedBy>
  <cp:revision>177</cp:revision>
  <dcterms:created xsi:type="dcterms:W3CDTF">2020-04-12T13:17:25Z</dcterms:created>
  <dcterms:modified xsi:type="dcterms:W3CDTF">2023-02-03T12:25:36Z</dcterms:modified>
</cp:coreProperties>
</file>