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328" r:id="rId4"/>
    <p:sldId id="265" r:id="rId5"/>
    <p:sldId id="323" r:id="rId6"/>
    <p:sldId id="329" r:id="rId7"/>
    <p:sldId id="327" r:id="rId8"/>
    <p:sldId id="279" r:id="rId9"/>
    <p:sldId id="333" r:id="rId10"/>
    <p:sldId id="335" r:id="rId11"/>
    <p:sldId id="334" r:id="rId12"/>
    <p:sldId id="291" r:id="rId13"/>
    <p:sldId id="282" r:id="rId14"/>
    <p:sldId id="294" r:id="rId15"/>
    <p:sldId id="273" r:id="rId16"/>
    <p:sldId id="336" r:id="rId17"/>
    <p:sldId id="303" r:id="rId18"/>
    <p:sldId id="307" r:id="rId19"/>
    <p:sldId id="309" r:id="rId20"/>
    <p:sldId id="300" r:id="rId21"/>
    <p:sldId id="308" r:id="rId22"/>
    <p:sldId id="268" r:id="rId23"/>
    <p:sldId id="266" r:id="rId24"/>
    <p:sldId id="283" r:id="rId25"/>
    <p:sldId id="310" r:id="rId26"/>
    <p:sldId id="280" r:id="rId27"/>
    <p:sldId id="325" r:id="rId28"/>
    <p:sldId id="299" r:id="rId29"/>
    <p:sldId id="281" r:id="rId30"/>
    <p:sldId id="337" r:id="rId31"/>
    <p:sldId id="304" r:id="rId32"/>
    <p:sldId id="306" r:id="rId33"/>
    <p:sldId id="338" r:id="rId34"/>
    <p:sldId id="305" r:id="rId35"/>
    <p:sldId id="263" r:id="rId36"/>
    <p:sldId id="311" r:id="rId37"/>
    <p:sldId id="312" r:id="rId38"/>
    <p:sldId id="313" r:id="rId39"/>
    <p:sldId id="314" r:id="rId40"/>
    <p:sldId id="315" r:id="rId41"/>
    <p:sldId id="316" r:id="rId42"/>
    <p:sldId id="317" r:id="rId43"/>
    <p:sldId id="262" r:id="rId44"/>
    <p:sldId id="318" r:id="rId45"/>
    <p:sldId id="319" r:id="rId46"/>
    <p:sldId id="284" r:id="rId47"/>
    <p:sldId id="321" r:id="rId48"/>
    <p:sldId id="322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662" autoAdjust="0"/>
    <p:restoredTop sz="94660"/>
  </p:normalViewPr>
  <p:slideViewPr>
    <p:cSldViewPr snapToGrid="0">
      <p:cViewPr varScale="1">
        <p:scale>
          <a:sx n="71" d="100"/>
          <a:sy n="71" d="100"/>
        </p:scale>
        <p:origin x="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18BF3-62D7-4D4F-ACE6-91939E896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B2C61C-1623-4561-825C-FE7FB6AF8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2DA2FB-6BDD-49B0-8322-DABFD7766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F996-B231-4DE2-A948-680544F3EDCF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A2AD1-59FA-487E-BE38-736FA7749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1BDEFA-F745-4346-B07B-E2BD00A72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B1687-00C3-41CC-A423-079960298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97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5538E-8741-4D36-BFAA-50C44DE6E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51AC54-D0BA-4B2B-82B6-88571F3098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97783-F4ED-4367-80D4-4D42B2921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F996-B231-4DE2-A948-680544F3EDCF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B494F-7F7D-4E4E-B792-DAC696FE4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5C3ED-A1A2-48C3-8624-D4607EFCE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B1687-00C3-41CC-A423-079960298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135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FDF8FE-65A2-4D3F-85FD-620DF539D4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33629-B9CD-489C-AF55-3C28831478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82971-85E0-4A40-AEA9-702A732E7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F996-B231-4DE2-A948-680544F3EDCF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49B025-0FB8-4813-9ED9-679BB1620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72759-F127-4E55-98CC-8043FB213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B1687-00C3-41CC-A423-079960298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862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15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586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89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5834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2467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000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9796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72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A7150-55FE-44D1-9621-63A7B83C7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0FBA1-950C-4780-8BFB-296BD6849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F24FB-9754-4D01-A3B7-864F9417D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F996-B231-4DE2-A948-680544F3EDCF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76174-892E-47DC-80D5-B73603A0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B199C-887B-4084-842F-A8743103A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B1687-00C3-41CC-A423-079960298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6563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963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1189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111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841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124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7375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580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4497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48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384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57828-AFD3-4DE5-844A-57A2949AD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FB51BD-B8DB-4F1D-A1E9-46B8E4841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29D43-BA66-4419-BC92-A1C8849E4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F996-B231-4DE2-A948-680544F3EDCF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23932-40DE-45D8-95DA-C05A09354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534F-04A6-4C61-9F80-73A53AE4E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B1687-00C3-41CC-A423-079960298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387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2836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458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96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152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E75F9-EE87-4FE6-8ADC-0B7905568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E6E0E-BA09-42CF-AC5D-E5FD053E51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AC166A-292A-479F-BA45-C240284C8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A76E7-2B28-4E8A-A8BF-3B0C8F9C5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F996-B231-4DE2-A948-680544F3EDCF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E87015-9876-4BEF-9EF2-F20F50E23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FED198-B02C-4561-B4CA-D3B33DB92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B1687-00C3-41CC-A423-079960298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463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8D842-9C13-4D69-ADF4-92D68250B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F8B054-3FFF-4EA9-8243-82C9DFE35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F853E3-6377-4F4B-8728-5DBA4EA5C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EB81A7-996A-474D-958C-F5DF625D54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736143-C645-459B-A453-C0C901820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0B19A3-1ACE-44E9-A6ED-5C97C8EEF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F996-B231-4DE2-A948-680544F3EDCF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344BD0-7B2F-41E1-A8AD-77B148508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E2F124-E9CC-48C5-8C93-C24C00FF2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B1687-00C3-41CC-A423-079960298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955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4EC43-8559-4E02-920E-5D0FC8250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F38654-1E2A-4670-8AA7-5F0F13B41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F996-B231-4DE2-A948-680544F3EDCF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2DEF2-B0EE-456A-A1C6-8483EDAE2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8FC2D9-1CE3-4642-9888-718ABB3F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B1687-00C3-41CC-A423-079960298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981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C21C84-F85A-4575-BA0A-72339B395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F996-B231-4DE2-A948-680544F3EDCF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26E53A-C260-40EF-83C0-3ACC42D66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32AA33-FFBD-47FC-9D31-83D376ABE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B1687-00C3-41CC-A423-079960298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034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8E7CB-A778-4080-A0BD-542F504B6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8443E-A564-48DE-87F3-515F138E9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0BE42A-96A6-448F-99D1-8BF398C7B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F6C321-B23F-43BF-ABDA-BC215CF2E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F996-B231-4DE2-A948-680544F3EDCF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56B62D-10D7-4E1D-8E31-1FDA83E19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57BC6E-5C6E-4ACA-86DB-04F6E88A7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B1687-00C3-41CC-A423-079960298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30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17E92-F740-468B-8B14-F8B098634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7F8546-C68E-41D6-9C23-9734E68B3B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E896DD-9BBF-4193-99AF-5854EEBB4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1B970A-B41E-4179-9AAB-590BBFEC3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F996-B231-4DE2-A948-680544F3EDCF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FD18B5-C707-40CE-83DB-BBF5A2EE1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21EF0A-D1FF-4B8B-B0E7-3747FF3FC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B1687-00C3-41CC-A423-079960298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058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4E6A30-2DEF-4448-B92C-573FAEDB0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C3FC2-7C86-4618-BE58-5D392A4CD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F8725-E117-4FA0-9D4E-AD84F104D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FF996-B231-4DE2-A948-680544F3EDCF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A92AC-1540-4B8C-8D41-639C290E03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2E5932-6EAA-4ED3-B4F5-A09BB4C18F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B1687-00C3-41CC-A423-079960298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787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091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199F-9AE4-45D4-B2DC-EE9C8D19449C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716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sv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32.sv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sv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sv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4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sv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5" Type="http://schemas.openxmlformats.org/officeDocument/2006/relationships/image" Target="../media/image41.sv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5" Type="http://schemas.openxmlformats.org/officeDocument/2006/relationships/image" Target="../media/image41.sv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openxmlformats.org/officeDocument/2006/relationships/image" Target="../media/image54.sv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61.sv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5.wdp"/><Relationship Id="rId18" Type="http://schemas.openxmlformats.org/officeDocument/2006/relationships/image" Target="../media/image55.png"/><Relationship Id="rId26" Type="http://schemas.openxmlformats.org/officeDocument/2006/relationships/image" Target="../media/image59.png"/><Relationship Id="rId3" Type="http://schemas.openxmlformats.org/officeDocument/2006/relationships/slideLayout" Target="../slideLayouts/slideLayout23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52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1.MP3"/><Relationship Id="rId16" Type="http://schemas.openxmlformats.org/officeDocument/2006/relationships/image" Target="../media/image54.png"/><Relationship Id="rId20" Type="http://schemas.openxmlformats.org/officeDocument/2006/relationships/image" Target="../media/image56.png"/><Relationship Id="rId29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image" Target="../media/image49.png"/><Relationship Id="rId11" Type="http://schemas.microsoft.com/office/2007/relationships/hdphoto" Target="../media/hdphoto4.wdp"/><Relationship Id="rId24" Type="http://schemas.openxmlformats.org/officeDocument/2006/relationships/image" Target="../media/image58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60.png"/><Relationship Id="rId10" Type="http://schemas.openxmlformats.org/officeDocument/2006/relationships/image" Target="../media/image51.png"/><Relationship Id="rId19" Type="http://schemas.microsoft.com/office/2007/relationships/hdphoto" Target="../media/hdphoto8.wdp"/><Relationship Id="rId31" Type="http://schemas.openxmlformats.org/officeDocument/2006/relationships/image" Target="../media/image62.png"/><Relationship Id="rId4" Type="http://schemas.openxmlformats.org/officeDocument/2006/relationships/image" Target="../media/image48.jpeg"/><Relationship Id="rId9" Type="http://schemas.microsoft.com/office/2007/relationships/hdphoto" Target="../media/hdphoto3.wdp"/><Relationship Id="rId14" Type="http://schemas.openxmlformats.org/officeDocument/2006/relationships/image" Target="../media/image53.png"/><Relationship Id="rId22" Type="http://schemas.openxmlformats.org/officeDocument/2006/relationships/image" Target="../media/image57.png"/><Relationship Id="rId27" Type="http://schemas.microsoft.com/office/2007/relationships/hdphoto" Target="../media/hdphoto12.wdp"/><Relationship Id="rId30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5.png"/><Relationship Id="rId4" Type="http://schemas.microsoft.com/office/2007/relationships/hdphoto" Target="../media/hdphoto14.wdp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71.png"/><Relationship Id="rId18" Type="http://schemas.openxmlformats.org/officeDocument/2006/relationships/slide" Target="slide39.xml"/><Relationship Id="rId26" Type="http://schemas.openxmlformats.org/officeDocument/2006/relationships/slide" Target="slide41.xml"/><Relationship Id="rId39" Type="http://schemas.microsoft.com/office/2007/relationships/hdphoto" Target="../media/hdphoto24.wdp"/><Relationship Id="rId3" Type="http://schemas.openxmlformats.org/officeDocument/2006/relationships/image" Target="../media/image66.png"/><Relationship Id="rId21" Type="http://schemas.openxmlformats.org/officeDocument/2006/relationships/image" Target="../media/image55.png"/><Relationship Id="rId34" Type="http://schemas.microsoft.com/office/2007/relationships/hdphoto" Target="../media/hdphoto23.wdp"/><Relationship Id="rId42" Type="http://schemas.openxmlformats.org/officeDocument/2006/relationships/image" Target="../media/image81.png"/><Relationship Id="rId47" Type="http://schemas.microsoft.com/office/2007/relationships/hdphoto" Target="../media/hdphoto28.wdp"/><Relationship Id="rId7" Type="http://schemas.openxmlformats.org/officeDocument/2006/relationships/image" Target="../media/image68.png"/><Relationship Id="rId12" Type="http://schemas.microsoft.com/office/2007/relationships/hdphoto" Target="../media/hdphoto19.wdp"/><Relationship Id="rId17" Type="http://schemas.openxmlformats.org/officeDocument/2006/relationships/image" Target="../media/image72.png"/><Relationship Id="rId25" Type="http://schemas.microsoft.com/office/2007/relationships/hdphoto" Target="../media/hdphoto20.wdp"/><Relationship Id="rId33" Type="http://schemas.openxmlformats.org/officeDocument/2006/relationships/image" Target="../media/image77.png"/><Relationship Id="rId38" Type="http://schemas.openxmlformats.org/officeDocument/2006/relationships/image" Target="../media/image79.png"/><Relationship Id="rId46" Type="http://schemas.openxmlformats.org/officeDocument/2006/relationships/image" Target="../media/image83.png"/><Relationship Id="rId2" Type="http://schemas.openxmlformats.org/officeDocument/2006/relationships/image" Target="../media/image63.jpeg"/><Relationship Id="rId16" Type="http://schemas.microsoft.com/office/2007/relationships/hdphoto" Target="../media/hdphoto9.wdp"/><Relationship Id="rId20" Type="http://schemas.openxmlformats.org/officeDocument/2006/relationships/slide" Target="slide38.xml"/><Relationship Id="rId29" Type="http://schemas.openxmlformats.org/officeDocument/2006/relationships/image" Target="../media/image58.png"/><Relationship Id="rId41" Type="http://schemas.microsoft.com/office/2007/relationships/hdphoto" Target="../media/hdphoto25.wdp"/><Relationship Id="rId1" Type="http://schemas.openxmlformats.org/officeDocument/2006/relationships/slideLayout" Target="../slideLayouts/slideLayout23.xml"/><Relationship Id="rId6" Type="http://schemas.microsoft.com/office/2007/relationships/hdphoto" Target="../media/hdphoto16.wdp"/><Relationship Id="rId11" Type="http://schemas.openxmlformats.org/officeDocument/2006/relationships/image" Target="../media/image70.png"/><Relationship Id="rId24" Type="http://schemas.openxmlformats.org/officeDocument/2006/relationships/image" Target="../media/image74.png"/><Relationship Id="rId32" Type="http://schemas.microsoft.com/office/2007/relationships/hdphoto" Target="../media/hdphoto22.wdp"/><Relationship Id="rId37" Type="http://schemas.openxmlformats.org/officeDocument/2006/relationships/image" Target="../media/image78.png"/><Relationship Id="rId40" Type="http://schemas.openxmlformats.org/officeDocument/2006/relationships/image" Target="../media/image80.png"/><Relationship Id="rId45" Type="http://schemas.microsoft.com/office/2007/relationships/hdphoto" Target="../media/hdphoto27.wdp"/><Relationship Id="rId5" Type="http://schemas.openxmlformats.org/officeDocument/2006/relationships/image" Target="../media/image67.png"/><Relationship Id="rId15" Type="http://schemas.openxmlformats.org/officeDocument/2006/relationships/image" Target="../media/image56.png"/><Relationship Id="rId23" Type="http://schemas.openxmlformats.org/officeDocument/2006/relationships/slide" Target="slide40.xml"/><Relationship Id="rId28" Type="http://schemas.microsoft.com/office/2007/relationships/hdphoto" Target="../media/hdphoto21.wdp"/><Relationship Id="rId36" Type="http://schemas.microsoft.com/office/2007/relationships/hdphoto" Target="../media/hdphoto12.wdp"/><Relationship Id="rId10" Type="http://schemas.microsoft.com/office/2007/relationships/hdphoto" Target="../media/hdphoto18.wdp"/><Relationship Id="rId19" Type="http://schemas.openxmlformats.org/officeDocument/2006/relationships/image" Target="../media/image73.png"/><Relationship Id="rId31" Type="http://schemas.openxmlformats.org/officeDocument/2006/relationships/image" Target="../media/image76.png"/><Relationship Id="rId44" Type="http://schemas.openxmlformats.org/officeDocument/2006/relationships/image" Target="../media/image82.png"/><Relationship Id="rId4" Type="http://schemas.microsoft.com/office/2007/relationships/hdphoto" Target="../media/hdphoto15.wdp"/><Relationship Id="rId9" Type="http://schemas.openxmlformats.org/officeDocument/2006/relationships/image" Target="../media/image69.png"/><Relationship Id="rId14" Type="http://schemas.openxmlformats.org/officeDocument/2006/relationships/slide" Target="slide37.xml"/><Relationship Id="rId22" Type="http://schemas.microsoft.com/office/2007/relationships/hdphoto" Target="../media/hdphoto8.wdp"/><Relationship Id="rId27" Type="http://schemas.openxmlformats.org/officeDocument/2006/relationships/image" Target="../media/image75.png"/><Relationship Id="rId30" Type="http://schemas.microsoft.com/office/2007/relationships/hdphoto" Target="../media/hdphoto11.wdp"/><Relationship Id="rId35" Type="http://schemas.openxmlformats.org/officeDocument/2006/relationships/image" Target="../media/image59.png"/><Relationship Id="rId43" Type="http://schemas.microsoft.com/office/2007/relationships/hdphoto" Target="../media/hdphoto26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5.png"/><Relationship Id="rId5" Type="http://schemas.openxmlformats.org/officeDocument/2006/relationships/slide" Target="slide36.xml"/><Relationship Id="rId4" Type="http://schemas.microsoft.com/office/2007/relationships/hdphoto" Target="../media/hdphoto14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5.png"/><Relationship Id="rId5" Type="http://schemas.openxmlformats.org/officeDocument/2006/relationships/slide" Target="slide36.xml"/><Relationship Id="rId4" Type="http://schemas.microsoft.com/office/2007/relationships/hdphoto" Target="../media/hdphoto14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5.png"/><Relationship Id="rId5" Type="http://schemas.openxmlformats.org/officeDocument/2006/relationships/slide" Target="slide36.xml"/><Relationship Id="rId4" Type="http://schemas.microsoft.com/office/2007/relationships/hdphoto" Target="../media/hdphoto1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5.png"/><Relationship Id="rId5" Type="http://schemas.openxmlformats.org/officeDocument/2006/relationships/slide" Target="slide36.xml"/><Relationship Id="rId4" Type="http://schemas.microsoft.com/office/2007/relationships/hdphoto" Target="../media/hdphoto14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5.png"/><Relationship Id="rId5" Type="http://schemas.openxmlformats.org/officeDocument/2006/relationships/slide" Target="slide36.xml"/><Relationship Id="rId4" Type="http://schemas.microsoft.com/office/2007/relationships/hdphoto" Target="../media/hdphoto14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61.svg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61.svg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61.svg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21.sv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sv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56948"/>
            <a:ext cx="3222751" cy="1323754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362254" y="378509"/>
            <a:ext cx="2498242" cy="64357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 SỬ 7</a:t>
            </a:r>
          </a:p>
          <a:p>
            <a:pPr marL="0" marR="0" lvl="0" indent="0" algn="ctr" defTabSz="914400" rtl="0" eaLnBrk="1" fontAlgn="auto" latinLnBrk="0" hangingPunct="1">
              <a:lnSpc>
                <a:spcPts val="2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tri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7568A569-1BD3-4505-A6D3-43CCB8A034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56636" y="2413340"/>
            <a:ext cx="2989549" cy="3719501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0B50F874-9795-43C7-8686-B0A496B19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5813944"/>
            <a:ext cx="1861110" cy="1044055"/>
          </a:xfrm>
          <a:prstGeom prst="rect">
            <a:avLst/>
          </a:prstGeom>
        </p:spPr>
      </p:pic>
      <p:pic>
        <p:nvPicPr>
          <p:cNvPr id="25" name="Picture 14">
            <a:extLst>
              <a:ext uri="{FF2B5EF4-FFF2-40B4-BE49-F238E27FC236}">
                <a16:creationId xmlns:a16="http://schemas.microsoft.com/office/drawing/2014/main" id="{8250181D-76C1-42CB-BC7A-531900D339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882105" y="5813946"/>
            <a:ext cx="1707256" cy="1044054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40B73118-DFF2-4ABE-BAB8-C7291A34CD2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897608" y="4132371"/>
            <a:ext cx="5294392" cy="25479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380AC2-D16E-4D7B-ADD4-F8F4EC11F68E}"/>
              </a:ext>
            </a:extLst>
          </p:cNvPr>
          <p:cNvSpPr txBox="1"/>
          <p:nvPr/>
        </p:nvSpPr>
        <p:spPr>
          <a:xfrm>
            <a:off x="2735733" y="751663"/>
            <a:ext cx="7293690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6943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 1: TÂY ÂU TỪ THẾ KỈ V ĐẾN </a:t>
            </a:r>
          </a:p>
          <a:p>
            <a:pPr marL="0" marR="6943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NỬA ĐẦU THẾ KỈ XVI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822073C0-03F8-4B73-981D-2CB85AAF10E9}"/>
              </a:ext>
            </a:extLst>
          </p:cNvPr>
          <p:cNvSpPr txBox="1"/>
          <p:nvPr/>
        </p:nvSpPr>
        <p:spPr>
          <a:xfrm>
            <a:off x="1861110" y="1540641"/>
            <a:ext cx="8664449" cy="1351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10414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TIẾT:  </a:t>
            </a:r>
          </a:p>
          <a:p>
            <a:pPr marL="0" marR="10414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1: QUÁ TRÌNH HÌNH THÀNH VÀ PHÁT TRIỂN CỦA CHẾ ĐỘ PHONG KIẾN Ở TÂY ÂU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D627773D-715F-432D-B24D-73CE0BFD2588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algn="just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2800" b="1" i="1" kern="1200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Xác</a:t>
            </a:r>
            <a:r>
              <a:rPr lang="en-US" sz="2800" b="1" i="1" kern="12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định</a:t>
            </a:r>
            <a:r>
              <a:rPr lang="en-US" sz="2800" b="1" i="1" kern="12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vị</a:t>
            </a:r>
            <a:r>
              <a:rPr lang="en-US" sz="2800" b="1" i="1" kern="12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trí</a:t>
            </a:r>
            <a:r>
              <a:rPr lang="en-US" sz="2800" b="1" i="1" kern="12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lang="en-US" sz="2800" b="1" i="1" kern="12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</a:t>
            </a:r>
            <a:r>
              <a:rPr lang="en-US" sz="2800" b="1" i="1" kern="12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quốc</a:t>
            </a:r>
            <a:r>
              <a:rPr lang="en-US" sz="2800" b="1" i="1" kern="12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i="1" kern="1200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gia</a:t>
            </a:r>
            <a:r>
              <a:rPr lang="en-US" sz="2800" b="1" i="1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mới</a:t>
            </a:r>
            <a:r>
              <a:rPr lang="en-US" sz="2800" b="1" i="1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được</a:t>
            </a:r>
            <a:r>
              <a:rPr lang="en-US" sz="2800" b="1" i="1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lập</a:t>
            </a:r>
            <a:r>
              <a:rPr lang="en-US" sz="2800" b="1" i="1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lang="en-US" sz="2800" b="1" i="1" kern="1200" dirty="0">
              <a:solidFill>
                <a:srgbClr val="FFFFFF"/>
              </a:solidFill>
              <a:effectLst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1BDAD113-5B39-4C76-84D1-9C8E2F701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16" y="1020687"/>
            <a:ext cx="6780700" cy="481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7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83715" y="-327448"/>
            <a:ext cx="9115533" cy="7904173"/>
            <a:chOff x="0" y="0"/>
            <a:chExt cx="124276505" cy="107761445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24131725" cy="107616665"/>
            </a:xfrm>
            <a:custGeom>
              <a:avLst/>
              <a:gdLst/>
              <a:ahLst/>
              <a:cxnLst/>
              <a:rect l="l" t="t" r="r" b="b"/>
              <a:pathLst>
                <a:path w="124131725" h="107616665">
                  <a:moveTo>
                    <a:pt x="0" y="0"/>
                  </a:moveTo>
                  <a:lnTo>
                    <a:pt x="124131725" y="0"/>
                  </a:lnTo>
                  <a:lnTo>
                    <a:pt x="124131725" y="107616665"/>
                  </a:lnTo>
                  <a:lnTo>
                    <a:pt x="0" y="1076166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F4F4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24276507" cy="107761447"/>
            </a:xfrm>
            <a:custGeom>
              <a:avLst/>
              <a:gdLst/>
              <a:ahLst/>
              <a:cxnLst/>
              <a:rect l="l" t="t" r="r" b="b"/>
              <a:pathLst>
                <a:path w="124276507" h="107761447">
                  <a:moveTo>
                    <a:pt x="124131722" y="107616662"/>
                  </a:moveTo>
                  <a:lnTo>
                    <a:pt x="124276507" y="107616662"/>
                  </a:lnTo>
                  <a:lnTo>
                    <a:pt x="124276507" y="107761447"/>
                  </a:lnTo>
                  <a:lnTo>
                    <a:pt x="124131722" y="107761447"/>
                  </a:lnTo>
                  <a:lnTo>
                    <a:pt x="124131722" y="107616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7616662"/>
                  </a:lnTo>
                  <a:lnTo>
                    <a:pt x="0" y="107616662"/>
                  </a:lnTo>
                  <a:lnTo>
                    <a:pt x="0" y="144780"/>
                  </a:lnTo>
                  <a:close/>
                  <a:moveTo>
                    <a:pt x="0" y="107616662"/>
                  </a:moveTo>
                  <a:lnTo>
                    <a:pt x="144780" y="107616662"/>
                  </a:lnTo>
                  <a:lnTo>
                    <a:pt x="144780" y="107761447"/>
                  </a:lnTo>
                  <a:lnTo>
                    <a:pt x="0" y="107761447"/>
                  </a:lnTo>
                  <a:lnTo>
                    <a:pt x="0" y="107616662"/>
                  </a:lnTo>
                  <a:close/>
                  <a:moveTo>
                    <a:pt x="124131722" y="144780"/>
                  </a:moveTo>
                  <a:lnTo>
                    <a:pt x="124276507" y="144780"/>
                  </a:lnTo>
                  <a:lnTo>
                    <a:pt x="124276507" y="107616662"/>
                  </a:lnTo>
                  <a:lnTo>
                    <a:pt x="124131722" y="107616662"/>
                  </a:lnTo>
                  <a:lnTo>
                    <a:pt x="124131722" y="144780"/>
                  </a:lnTo>
                  <a:close/>
                  <a:moveTo>
                    <a:pt x="144780" y="107616662"/>
                  </a:moveTo>
                  <a:lnTo>
                    <a:pt x="124131722" y="107616662"/>
                  </a:lnTo>
                  <a:lnTo>
                    <a:pt x="124131722" y="107761447"/>
                  </a:lnTo>
                  <a:lnTo>
                    <a:pt x="144780" y="107761447"/>
                  </a:lnTo>
                  <a:lnTo>
                    <a:pt x="144780" y="107616662"/>
                  </a:lnTo>
                  <a:close/>
                  <a:moveTo>
                    <a:pt x="124131722" y="0"/>
                  </a:moveTo>
                  <a:lnTo>
                    <a:pt x="124276507" y="0"/>
                  </a:lnTo>
                  <a:lnTo>
                    <a:pt x="124276507" y="144780"/>
                  </a:lnTo>
                  <a:lnTo>
                    <a:pt x="124131722" y="144780"/>
                  </a:lnTo>
                  <a:lnTo>
                    <a:pt x="124131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4131722" y="0"/>
                  </a:lnTo>
                  <a:lnTo>
                    <a:pt x="124131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44326" y="2089743"/>
            <a:ext cx="4818931" cy="26785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DC1224-6673-49C8-8AEF-1CEC727386DF}"/>
              </a:ext>
            </a:extLst>
          </p:cNvPr>
          <p:cNvSpPr txBox="1"/>
          <p:nvPr/>
        </p:nvSpPr>
        <p:spPr>
          <a:xfrm>
            <a:off x="1095795" y="2702678"/>
            <a:ext cx="4020628" cy="1452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endParaRPr lang="en-US" sz="2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78B7CB-57A8-4EC5-B2AD-AE1E15F63EDB}"/>
              </a:ext>
            </a:extLst>
          </p:cNvPr>
          <p:cNvSpPr txBox="1"/>
          <p:nvPr/>
        </p:nvSpPr>
        <p:spPr>
          <a:xfrm>
            <a:off x="5784736" y="2580859"/>
            <a:ext cx="5311469" cy="27453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t-BR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Biến đổi trong xã hội</a:t>
            </a:r>
            <a:endParaRPr lang="en-US" sz="24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t-B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Tướng lĩnh, quý tộc được chia ruộng, phong tước → các lãnh chúa phong kiến.</a:t>
            </a:r>
            <a:endParaRPr lang="en-US" sz="24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t-B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Nô lệ và nông dân → nông nô phụ thuộc lãnh chúa phong kiến.</a:t>
            </a:r>
            <a:endParaRPr lang="en-US" sz="24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Xã hội phong kiến hình thành.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16330F-E9B2-4F34-99D8-8FADFCA09D1F}"/>
              </a:ext>
            </a:extLst>
          </p:cNvPr>
          <p:cNvSpPr txBox="1"/>
          <p:nvPr/>
        </p:nvSpPr>
        <p:spPr>
          <a:xfrm>
            <a:off x="5783391" y="1063421"/>
            <a:ext cx="5312814" cy="13538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t-BR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Hoàn cảnh lịch sử</a:t>
            </a:r>
            <a:endParaRPr lang="en-US" sz="24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t-B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 thế kỉ V, người Giécman tiêu diệt các quốc gia cổ đại phương Tây.</a:t>
            </a:r>
            <a:endParaRPr lang="en-US" sz="24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>
            <a:extLst>
              <a:ext uri="{FF2B5EF4-FFF2-40B4-BE49-F238E27FC236}">
                <a16:creationId xmlns:a16="http://schemas.microsoft.com/office/drawing/2014/main" id="{DD004D52-E9D0-4817-AE03-172817DB73A7}"/>
              </a:ext>
            </a:extLst>
          </p:cNvPr>
          <p:cNvSpPr txBox="1"/>
          <p:nvPr/>
        </p:nvSpPr>
        <p:spPr>
          <a:xfrm>
            <a:off x="1784619" y="629111"/>
            <a:ext cx="8851433" cy="1286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R="104140" algn="just">
              <a:lnSpc>
                <a:spcPct val="107000"/>
              </a:lnSpc>
            </a:pPr>
            <a:r>
              <a:rPr lang="en-US" sz="2400" b="1" i="1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TIẾT:  </a:t>
            </a:r>
          </a:p>
          <a:p>
            <a:pPr marR="104140" algn="ctr">
              <a:lnSpc>
                <a:spcPct val="107000"/>
              </a:lnSpc>
            </a:pPr>
            <a:r>
              <a:rPr lang="en-US" sz="2800" b="1" i="1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1: QUÁ TRÌNH HÌNH THÀNH VÀ PHÁT TRIỂN CỦA CHẾ ĐỘ PHONG KIẾN Ở TÂY ÂU</a:t>
            </a:r>
            <a:endParaRPr lang="en-US" sz="2800" b="1" i="1" dirty="0">
              <a:solidFill>
                <a:srgbClr val="E7E6E6">
                  <a:lumMod val="10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4A4620-62B2-4155-ACA1-FBB77DC3DFF6}"/>
              </a:ext>
            </a:extLst>
          </p:cNvPr>
          <p:cNvSpPr txBox="1"/>
          <p:nvPr/>
        </p:nvSpPr>
        <p:spPr>
          <a:xfrm>
            <a:off x="725337" y="2051100"/>
            <a:ext cx="9746879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0414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400" b="1" i="1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i="1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endParaRPr lang="en-US" sz="2400" i="1" dirty="0">
              <a:solidFill>
                <a:schemeClr val="bg2">
                  <a:lumMod val="1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CFE577-F57C-4873-A955-A1E34930D03E}"/>
              </a:ext>
            </a:extLst>
          </p:cNvPr>
          <p:cNvSpPr txBox="1"/>
          <p:nvPr/>
        </p:nvSpPr>
        <p:spPr>
          <a:xfrm>
            <a:off x="725337" y="2591418"/>
            <a:ext cx="9746878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Lãnh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0435AC5B-6D54-4057-B99C-DB05F75D2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241892" flipV="1">
            <a:off x="8656106" y="-4273535"/>
            <a:ext cx="5479326" cy="5813608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023E50A8-4821-4217-90D8-137EF4A0C8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076048">
            <a:off x="-1749380" y="3969875"/>
            <a:ext cx="4651531" cy="304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048777" y="986308"/>
            <a:ext cx="5797396" cy="836975"/>
            <a:chOff x="0" y="0"/>
            <a:chExt cx="10914846" cy="167395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0914846" cy="1673950"/>
              <a:chOff x="0" y="0"/>
              <a:chExt cx="4369413" cy="67011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369413" cy="670113"/>
              </a:xfrm>
              <a:custGeom>
                <a:avLst/>
                <a:gdLst/>
                <a:ahLst/>
                <a:cxnLst/>
                <a:rect l="l" t="t" r="r" b="b"/>
                <a:pathLst>
                  <a:path w="4369413" h="670113">
                    <a:moveTo>
                      <a:pt x="4244953" y="670113"/>
                    </a:moveTo>
                    <a:lnTo>
                      <a:pt x="124460" y="670113"/>
                    </a:lnTo>
                    <a:cubicBezTo>
                      <a:pt x="55880" y="670113"/>
                      <a:pt x="0" y="614233"/>
                      <a:pt x="0" y="54565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244953" y="0"/>
                    </a:lnTo>
                    <a:cubicBezTo>
                      <a:pt x="4313532" y="0"/>
                      <a:pt x="4369413" y="55880"/>
                      <a:pt x="4369413" y="124460"/>
                    </a:cubicBezTo>
                    <a:lnTo>
                      <a:pt x="4369413" y="545653"/>
                    </a:lnTo>
                    <a:cubicBezTo>
                      <a:pt x="4369413" y="614233"/>
                      <a:pt x="4313532" y="670113"/>
                      <a:pt x="4244953" y="670113"/>
                    </a:cubicBezTo>
                    <a:close/>
                  </a:path>
                </a:pathLst>
              </a:cu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sp>
        </p:grpSp>
        <p:sp>
          <p:nvSpPr>
            <p:cNvPr id="6" name="TextBox 6"/>
            <p:cNvSpPr txBox="1"/>
            <p:nvPr/>
          </p:nvSpPr>
          <p:spPr>
            <a:xfrm>
              <a:off x="1247547" y="383214"/>
              <a:ext cx="8814649" cy="5634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Think: HS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thời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gian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2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phút</a:t>
              </a:r>
              <a:endPara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77933" y="490506"/>
              <a:ext cx="998212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773"/>
                </a:lnSpc>
              </a:pPr>
              <a:r>
                <a:rPr lang="en-US" sz="2800" dirty="0">
                  <a:solidFill>
                    <a:srgbClr val="1D4E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01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048777" y="1998410"/>
            <a:ext cx="5797396" cy="836975"/>
            <a:chOff x="0" y="0"/>
            <a:chExt cx="10914846" cy="167395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0914846" cy="1673950"/>
              <a:chOff x="0" y="0"/>
              <a:chExt cx="4369413" cy="67011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369413" cy="670113"/>
              </a:xfrm>
              <a:custGeom>
                <a:avLst/>
                <a:gdLst/>
                <a:ahLst/>
                <a:cxnLst/>
                <a:rect l="l" t="t" r="r" b="b"/>
                <a:pathLst>
                  <a:path w="4369413" h="670113">
                    <a:moveTo>
                      <a:pt x="4244953" y="670113"/>
                    </a:moveTo>
                    <a:lnTo>
                      <a:pt x="124460" y="670113"/>
                    </a:lnTo>
                    <a:cubicBezTo>
                      <a:pt x="55880" y="670113"/>
                      <a:pt x="0" y="614233"/>
                      <a:pt x="0" y="54565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244953" y="0"/>
                    </a:lnTo>
                    <a:cubicBezTo>
                      <a:pt x="4313532" y="0"/>
                      <a:pt x="4369413" y="55880"/>
                      <a:pt x="4369413" y="124460"/>
                    </a:cubicBezTo>
                    <a:lnTo>
                      <a:pt x="4369413" y="545653"/>
                    </a:lnTo>
                    <a:cubicBezTo>
                      <a:pt x="4369413" y="614233"/>
                      <a:pt x="4313532" y="670113"/>
                      <a:pt x="4244953" y="670113"/>
                    </a:cubicBezTo>
                    <a:close/>
                  </a:path>
                </a:pathLst>
              </a:cu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sp>
        </p:grpSp>
        <p:sp>
          <p:nvSpPr>
            <p:cNvPr id="12" name="TextBox 12"/>
            <p:cNvSpPr txBox="1"/>
            <p:nvPr/>
          </p:nvSpPr>
          <p:spPr>
            <a:xfrm>
              <a:off x="477933" y="577804"/>
              <a:ext cx="998212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773"/>
                </a:lnSpc>
              </a:pPr>
              <a:r>
                <a:rPr lang="en-US" sz="2800" dirty="0">
                  <a:solidFill>
                    <a:srgbClr val="1D4E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02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048777" y="3010513"/>
            <a:ext cx="5797396" cy="1177842"/>
            <a:chOff x="0" y="0"/>
            <a:chExt cx="10914846" cy="1673950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0914846" cy="1673950"/>
              <a:chOff x="0" y="0"/>
              <a:chExt cx="4369413" cy="67011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369413" cy="670113"/>
              </a:xfrm>
              <a:custGeom>
                <a:avLst/>
                <a:gdLst/>
                <a:ahLst/>
                <a:cxnLst/>
                <a:rect l="l" t="t" r="r" b="b"/>
                <a:pathLst>
                  <a:path w="4369413" h="670113">
                    <a:moveTo>
                      <a:pt x="4244953" y="670113"/>
                    </a:moveTo>
                    <a:lnTo>
                      <a:pt x="124460" y="670113"/>
                    </a:lnTo>
                    <a:cubicBezTo>
                      <a:pt x="55880" y="670113"/>
                      <a:pt x="0" y="614233"/>
                      <a:pt x="0" y="54565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244953" y="0"/>
                    </a:lnTo>
                    <a:cubicBezTo>
                      <a:pt x="4313532" y="0"/>
                      <a:pt x="4369413" y="55880"/>
                      <a:pt x="4369413" y="124460"/>
                    </a:cubicBezTo>
                    <a:lnTo>
                      <a:pt x="4369413" y="545653"/>
                    </a:lnTo>
                    <a:cubicBezTo>
                      <a:pt x="4369413" y="614233"/>
                      <a:pt x="4313532" y="670113"/>
                      <a:pt x="4244953" y="670113"/>
                    </a:cubicBezTo>
                    <a:close/>
                  </a:path>
                </a:pathLst>
              </a:cu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sp>
        </p:grpSp>
        <p:sp>
          <p:nvSpPr>
            <p:cNvPr id="17" name="TextBox 17"/>
            <p:cNvSpPr txBox="1"/>
            <p:nvPr/>
          </p:nvSpPr>
          <p:spPr>
            <a:xfrm>
              <a:off x="464424" y="611041"/>
              <a:ext cx="998212" cy="5174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773"/>
                </a:lnSpc>
              </a:pPr>
              <a:r>
                <a:rPr lang="en-US" sz="2800" dirty="0">
                  <a:solidFill>
                    <a:srgbClr val="1D4E89"/>
                  </a:solidFill>
                  <a:latin typeface="Bernoru"/>
                </a:rPr>
                <a:t>03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AB333E1-E2FC-4203-817D-39BB55006CBB}"/>
              </a:ext>
            </a:extLst>
          </p:cNvPr>
          <p:cNvSpPr txBox="1"/>
          <p:nvPr/>
        </p:nvSpPr>
        <p:spPr>
          <a:xfrm>
            <a:off x="345827" y="728299"/>
            <a:ext cx="54420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 hãy quan sát H3, H4 kết hợp thông tin SGK hoàn thành nội dung vào PHT số 2; kĩ thuật Think-pair-share</a:t>
            </a:r>
            <a:r>
              <a:rPr lang="nl-NL" sz="2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nl-NL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 gian 5 phút</a:t>
            </a:r>
            <a:r>
              <a:rPr lang="nl-NL" sz="2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).</a:t>
            </a:r>
            <a:endParaRPr lang="en-US" sz="2400" b="1" i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F8B5BB6-EC5D-44D0-8763-7F6643751E5E}"/>
              </a:ext>
            </a:extLst>
          </p:cNvPr>
          <p:cNvSpPr txBox="1"/>
          <p:nvPr/>
        </p:nvSpPr>
        <p:spPr>
          <a:xfrm>
            <a:off x="-1" y="74213"/>
            <a:ext cx="3458817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NHIỆM VỤ 2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230581-59C1-4EFF-8611-AD18002FE407}"/>
              </a:ext>
            </a:extLst>
          </p:cNvPr>
          <p:cNvSpPr txBox="1"/>
          <p:nvPr/>
        </p:nvSpPr>
        <p:spPr>
          <a:xfrm>
            <a:off x="6711409" y="2093606"/>
            <a:ext cx="5134764" cy="670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Pair: Sau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HS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34D0F68-E876-47AE-824E-F1554CF19D9E}"/>
              </a:ext>
            </a:extLst>
          </p:cNvPr>
          <p:cNvSpPr txBox="1"/>
          <p:nvPr/>
        </p:nvSpPr>
        <p:spPr>
          <a:xfrm>
            <a:off x="6711409" y="3139096"/>
            <a:ext cx="4983909" cy="966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Share: HS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GV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ngẫu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STT, HS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trùng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lặp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Picture 4">
            <a:extLst>
              <a:ext uri="{FF2B5EF4-FFF2-40B4-BE49-F238E27FC236}">
                <a16:creationId xmlns:a16="http://schemas.microsoft.com/office/drawing/2014/main" id="{1F1EBE4F-F290-4598-8112-B745185BB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015546" y="4316938"/>
            <a:ext cx="1416561" cy="2128712"/>
          </a:xfrm>
          <a:prstGeom prst="rect">
            <a:avLst/>
          </a:prstGeom>
        </p:spPr>
      </p:pic>
      <p:pic>
        <p:nvPicPr>
          <p:cNvPr id="40" name="Picture 5">
            <a:extLst>
              <a:ext uri="{FF2B5EF4-FFF2-40B4-BE49-F238E27FC236}">
                <a16:creationId xmlns:a16="http://schemas.microsoft.com/office/drawing/2014/main" id="{38457D41-F01B-4B65-AE40-34893E555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079000" y="4234482"/>
            <a:ext cx="1491429" cy="2377640"/>
          </a:xfrm>
          <a:prstGeom prst="rect">
            <a:avLst/>
          </a:prstGeom>
        </p:spPr>
      </p:pic>
      <p:pic>
        <p:nvPicPr>
          <p:cNvPr id="41" name="Picture 6">
            <a:extLst>
              <a:ext uri="{FF2B5EF4-FFF2-40B4-BE49-F238E27FC236}">
                <a16:creationId xmlns:a16="http://schemas.microsoft.com/office/drawing/2014/main" id="{05FB1D97-8E4D-4CCA-9FAC-E3FF2CF70A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995551" y="4898854"/>
            <a:ext cx="2415623" cy="1945675"/>
          </a:xfrm>
          <a:prstGeom prst="rect">
            <a:avLst/>
          </a:prstGeom>
        </p:spPr>
      </p:pic>
      <p:pic>
        <p:nvPicPr>
          <p:cNvPr id="18" name="Picture 17" descr="Map&#10;&#10;Description automatically generated">
            <a:extLst>
              <a:ext uri="{FF2B5EF4-FFF2-40B4-BE49-F238E27FC236}">
                <a16:creationId xmlns:a16="http://schemas.microsoft.com/office/drawing/2014/main" id="{54E0A10F-4F21-4F8B-87EE-05DA91F6CA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7" y="2356735"/>
            <a:ext cx="5451673" cy="3772965"/>
          </a:xfrm>
          <a:prstGeom prst="rect">
            <a:avLst/>
          </a:prstGeom>
        </p:spPr>
      </p:pic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B7004DCC-0158-4864-8603-7E55223AC6EC}"/>
              </a:ext>
            </a:extLst>
          </p:cNvPr>
          <p:cNvSpPr/>
          <p:nvPr/>
        </p:nvSpPr>
        <p:spPr>
          <a:xfrm>
            <a:off x="3878802" y="2302121"/>
            <a:ext cx="1683026" cy="836975"/>
          </a:xfrm>
          <a:prstGeom prst="cloudCallout">
            <a:avLst>
              <a:gd name="adj1" fmla="val -36581"/>
              <a:gd name="adj2" fmla="val 6725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hought Bubble: Cloud 27">
            <a:extLst>
              <a:ext uri="{FF2B5EF4-FFF2-40B4-BE49-F238E27FC236}">
                <a16:creationId xmlns:a16="http://schemas.microsoft.com/office/drawing/2014/main" id="{14BC7051-5F5A-4974-8CF0-ABB87F679465}"/>
              </a:ext>
            </a:extLst>
          </p:cNvPr>
          <p:cNvSpPr/>
          <p:nvPr/>
        </p:nvSpPr>
        <p:spPr>
          <a:xfrm>
            <a:off x="4087442" y="3193711"/>
            <a:ext cx="1683027" cy="994644"/>
          </a:xfrm>
          <a:prstGeom prst="cloudCallout">
            <a:avLst>
              <a:gd name="adj1" fmla="val -41305"/>
              <a:gd name="adj2" fmla="val 6058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  <p:bldP spid="36" grpId="0"/>
      <p:bldP spid="19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90330" y="806395"/>
            <a:ext cx="8905460" cy="5806439"/>
          </a:xfrm>
          <a:prstGeom prst="rect">
            <a:avLst/>
          </a:prstGeom>
          <a:solidFill>
            <a:srgbClr val="FFE36D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34301"/>
          <a:stretch>
            <a:fillRect/>
          </a:stretch>
        </p:blipFill>
        <p:spPr>
          <a:xfrm rot="169074">
            <a:off x="1415853" y="-142408"/>
            <a:ext cx="6464741" cy="147495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734579" y="366404"/>
            <a:ext cx="5915755" cy="439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6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 HỌC TẬP SỐ 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4A935567-B5B5-4CDB-AEAF-A7FA955074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242" t="8812"/>
          <a:stretch/>
        </p:blipFill>
        <p:spPr>
          <a:xfrm>
            <a:off x="10521209" y="159566"/>
            <a:ext cx="1306286" cy="19315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DBB9A6B-1462-453D-BF8D-53DC3CFD54E7}"/>
              </a:ext>
            </a:extLst>
          </p:cNvPr>
          <p:cNvSpPr/>
          <p:nvPr/>
        </p:nvSpPr>
        <p:spPr>
          <a:xfrm>
            <a:off x="10695214" y="774149"/>
            <a:ext cx="796859" cy="89136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5P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E8AB5AD-ED82-40F0-B205-0E77EEDB71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8721191"/>
              </p:ext>
            </p:extLst>
          </p:nvPr>
        </p:nvGraphicFramePr>
        <p:xfrm>
          <a:off x="856792" y="1224398"/>
          <a:ext cx="8224562" cy="5233369"/>
        </p:xfrm>
        <a:graphic>
          <a:graphicData uri="http://schemas.openxmlformats.org/drawingml/2006/table">
            <a:tbl>
              <a:tblPr firstRow="1" firstCol="1" bandRow="1"/>
              <a:tblGrid>
                <a:gridCol w="3499785">
                  <a:extLst>
                    <a:ext uri="{9D8B030D-6E8A-4147-A177-3AD203B41FA5}">
                      <a16:colId xmlns:a16="http://schemas.microsoft.com/office/drawing/2014/main" val="2781591556"/>
                    </a:ext>
                  </a:extLst>
                </a:gridCol>
                <a:gridCol w="4724777">
                  <a:extLst>
                    <a:ext uri="{9D8B030D-6E8A-4147-A177-3AD203B41FA5}">
                      <a16:colId xmlns:a16="http://schemas.microsoft.com/office/drawing/2014/main" val="1322828149"/>
                    </a:ext>
                  </a:extLst>
                </a:gridCol>
              </a:tblGrid>
              <a:tr h="5371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b="1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000" b="1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7" marR="24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000" b="1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endParaRPr lang="en-US" sz="2000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7" marR="24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754890"/>
                  </a:ext>
                </a:extLst>
              </a:tr>
              <a:tr h="934733">
                <a:tc>
                  <a:txBody>
                    <a:bodyPr/>
                    <a:lstStyle/>
                    <a:p>
                      <a:pPr marL="0" marR="0" lvl="0" indent="0" algn="just" defTabSz="60963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pt-BR" sz="24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Em hiểu thế nào là Lãnh địa phong kiến? Quan sát hình 3 sgk, em có nhận xét gì về tổ chức hoạt động của lãnh địa phong kiến.</a:t>
                      </a:r>
                      <a:endParaRPr lang="en-US" sz="24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7" marR="24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7" marR="24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1401143"/>
                  </a:ext>
                </a:extLst>
              </a:tr>
              <a:tr h="167237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 2: </a:t>
                      </a:r>
                      <a:r>
                        <a:rPr lang="pt-BR" sz="24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Em hãy cho biết đặc điểm của nền kinh tế lãnh địa là gì? Nêu nhận xét của em về nền kinh tế đó?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2400" b="0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2400" b="0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7" marR="24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67" marR="24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03198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5C262B3-69CA-46DB-B7AE-DB260B6C03E6}"/>
              </a:ext>
            </a:extLst>
          </p:cNvPr>
          <p:cNvSpPr txBox="1"/>
          <p:nvPr/>
        </p:nvSpPr>
        <p:spPr>
          <a:xfrm>
            <a:off x="4388783" y="1778719"/>
            <a:ext cx="46925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 vùng đất rộng lớn mà các quý tộc chiếm đoạt được và nhanh chóng bị họ biến thành khu đất riêng của mình. </a:t>
            </a:r>
            <a:endParaRPr lang="en-US" sz="2400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60D01C-91D4-4069-B98B-1BBB00970192}"/>
              </a:ext>
            </a:extLst>
          </p:cNvPr>
          <p:cNvSpPr txBox="1"/>
          <p:nvPr/>
        </p:nvSpPr>
        <p:spPr>
          <a:xfrm>
            <a:off x="4340116" y="3606850"/>
            <a:ext cx="4692572" cy="2780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pt-BR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Đặc trưng: </a:t>
            </a:r>
            <a:r>
              <a:rPr lang="pt-BR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đơn vị kinh tế, chính trị độc lập mang tính tự cung, tự cấp. Không trao đổi với bên ngoài, đóng kín của một lãnh chúa.</a:t>
            </a:r>
            <a:endParaRPr lang="en-US" sz="24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Nhà vua không có quyền can thiệp vào lãnh địa của lãnh chúa (quyền “miễn trừ”)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93F4DE45-3D54-4A4E-929C-AE655A9688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b="27795"/>
          <a:stretch>
            <a:fillRect/>
          </a:stretch>
        </p:blipFill>
        <p:spPr>
          <a:xfrm>
            <a:off x="8719930" y="3348379"/>
            <a:ext cx="3472070" cy="350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0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96000" y="0"/>
            <a:ext cx="6466136" cy="6858000"/>
            <a:chOff x="0" y="0"/>
            <a:chExt cx="3070990" cy="3257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70990" cy="3257100"/>
            </a:xfrm>
            <a:custGeom>
              <a:avLst/>
              <a:gdLst/>
              <a:ahLst/>
              <a:cxnLst/>
              <a:rect l="l" t="t" r="r" b="b"/>
              <a:pathLst>
                <a:path w="3070990" h="3257100">
                  <a:moveTo>
                    <a:pt x="2946530" y="3257100"/>
                  </a:moveTo>
                  <a:lnTo>
                    <a:pt x="124460" y="3257100"/>
                  </a:lnTo>
                  <a:cubicBezTo>
                    <a:pt x="55880" y="3257100"/>
                    <a:pt x="0" y="3201220"/>
                    <a:pt x="0" y="31326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46530" y="0"/>
                  </a:lnTo>
                  <a:cubicBezTo>
                    <a:pt x="3015110" y="0"/>
                    <a:pt x="3070990" y="55880"/>
                    <a:pt x="3070990" y="124460"/>
                  </a:cubicBezTo>
                  <a:lnTo>
                    <a:pt x="3070990" y="3132640"/>
                  </a:lnTo>
                  <a:cubicBezTo>
                    <a:pt x="3070990" y="3201220"/>
                    <a:pt x="3015110" y="3257100"/>
                    <a:pt x="2946530" y="32571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4" descr="A map of a city&#10;&#10;Description automatically generated with medium confidence">
            <a:extLst>
              <a:ext uri="{FF2B5EF4-FFF2-40B4-BE49-F238E27FC236}">
                <a16:creationId xmlns:a16="http://schemas.microsoft.com/office/drawing/2014/main" id="{CE1CD44C-FF47-4294-BE04-37BDC76FE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86" y="353375"/>
            <a:ext cx="10042857" cy="615124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9FCF71C-0309-47B4-BD67-73A7CCD83834}"/>
              </a:ext>
            </a:extLst>
          </p:cNvPr>
          <p:cNvSpPr/>
          <p:nvPr/>
        </p:nvSpPr>
        <p:spPr>
          <a:xfrm>
            <a:off x="1398032" y="1424067"/>
            <a:ext cx="1704931" cy="6745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5742790-1E7F-4FB3-835A-3953B18028B5}"/>
              </a:ext>
            </a:extLst>
          </p:cNvPr>
          <p:cNvSpPr/>
          <p:nvPr/>
        </p:nvSpPr>
        <p:spPr>
          <a:xfrm>
            <a:off x="1398033" y="5321097"/>
            <a:ext cx="1555027" cy="46510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C4A8EF6-2084-4AB3-8D30-EF5A917C1570}"/>
              </a:ext>
            </a:extLst>
          </p:cNvPr>
          <p:cNvSpPr/>
          <p:nvPr/>
        </p:nvSpPr>
        <p:spPr>
          <a:xfrm>
            <a:off x="1398034" y="3948394"/>
            <a:ext cx="1704930" cy="10583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A1D42BF-EBF0-465E-A76C-3C95B2FB7C34}"/>
              </a:ext>
            </a:extLst>
          </p:cNvPr>
          <p:cNvSpPr/>
          <p:nvPr/>
        </p:nvSpPr>
        <p:spPr>
          <a:xfrm>
            <a:off x="1398033" y="2858268"/>
            <a:ext cx="1555028" cy="76824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B68D309-A89F-462B-8E10-88AF66E49B9B}"/>
              </a:ext>
            </a:extLst>
          </p:cNvPr>
          <p:cNvSpPr/>
          <p:nvPr/>
        </p:nvSpPr>
        <p:spPr>
          <a:xfrm>
            <a:off x="9884064" y="1019331"/>
            <a:ext cx="1418431" cy="5571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74818C3-A135-4750-B788-8E7417562B39}"/>
              </a:ext>
            </a:extLst>
          </p:cNvPr>
          <p:cNvSpPr/>
          <p:nvPr/>
        </p:nvSpPr>
        <p:spPr>
          <a:xfrm>
            <a:off x="9943938" y="3069379"/>
            <a:ext cx="1358558" cy="5571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1558335-98EA-4AD0-8C3E-DCBC9CE5E2C2}"/>
              </a:ext>
            </a:extLst>
          </p:cNvPr>
          <p:cNvSpPr/>
          <p:nvPr/>
        </p:nvSpPr>
        <p:spPr>
          <a:xfrm>
            <a:off x="9709179" y="4329656"/>
            <a:ext cx="1533444" cy="68780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75A7D42-4416-4E7E-8D86-DC7F9FE03D8A}"/>
              </a:ext>
            </a:extLst>
          </p:cNvPr>
          <p:cNvSpPr/>
          <p:nvPr/>
        </p:nvSpPr>
        <p:spPr>
          <a:xfrm>
            <a:off x="7131592" y="4477554"/>
            <a:ext cx="409199" cy="4222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8FACA55-5E2D-403A-8A58-07130B3C939C}"/>
              </a:ext>
            </a:extLst>
          </p:cNvPr>
          <p:cNvSpPr/>
          <p:nvPr/>
        </p:nvSpPr>
        <p:spPr>
          <a:xfrm>
            <a:off x="7131592" y="3069379"/>
            <a:ext cx="409199" cy="4222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E8E5648-210C-4EDD-AB81-77C7A2ACC982}"/>
              </a:ext>
            </a:extLst>
          </p:cNvPr>
          <p:cNvSpPr/>
          <p:nvPr/>
        </p:nvSpPr>
        <p:spPr>
          <a:xfrm>
            <a:off x="9534739" y="2331175"/>
            <a:ext cx="409199" cy="4222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12B94D0-D4EE-4D83-85B9-406099D98964}"/>
              </a:ext>
            </a:extLst>
          </p:cNvPr>
          <p:cNvSpPr/>
          <p:nvPr/>
        </p:nvSpPr>
        <p:spPr>
          <a:xfrm>
            <a:off x="3411344" y="5321097"/>
            <a:ext cx="409199" cy="4222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DA32DD9-1EE9-45D0-852A-9CCDF516DBA0}"/>
              </a:ext>
            </a:extLst>
          </p:cNvPr>
          <p:cNvSpPr/>
          <p:nvPr/>
        </p:nvSpPr>
        <p:spPr>
          <a:xfrm>
            <a:off x="3925190" y="3770171"/>
            <a:ext cx="409199" cy="4222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BE5489D3-E07D-42C8-B7CC-642BA1B4E272}"/>
              </a:ext>
            </a:extLst>
          </p:cNvPr>
          <p:cNvSpPr/>
          <p:nvPr/>
        </p:nvSpPr>
        <p:spPr>
          <a:xfrm>
            <a:off x="3094051" y="3233791"/>
            <a:ext cx="434716" cy="4222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B2996E6-FD33-4E79-9688-E8C14B745DF3}"/>
              </a:ext>
            </a:extLst>
          </p:cNvPr>
          <p:cNvSpPr/>
          <p:nvPr/>
        </p:nvSpPr>
        <p:spPr>
          <a:xfrm>
            <a:off x="6011056" y="2098623"/>
            <a:ext cx="469692" cy="44366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375DB1B-C47B-44D5-BFBD-96FEE5B1230D}"/>
              </a:ext>
            </a:extLst>
          </p:cNvPr>
          <p:cNvSpPr txBox="1"/>
          <p:nvPr/>
        </p:nvSpPr>
        <p:spPr>
          <a:xfrm>
            <a:off x="1348013" y="1423189"/>
            <a:ext cx="17049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endParaRPr lang="en-US" sz="2000" b="1" i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D062032-3DF8-4B50-9EC1-3294160B44D6}"/>
              </a:ext>
            </a:extLst>
          </p:cNvPr>
          <p:cNvSpPr txBox="1"/>
          <p:nvPr/>
        </p:nvSpPr>
        <p:spPr>
          <a:xfrm>
            <a:off x="9803422" y="4365383"/>
            <a:ext cx="13355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endParaRPr lang="en-US" sz="2000" b="1" i="1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9F6ED59-FA3F-49C0-91D0-840D5209946A}"/>
              </a:ext>
            </a:extLst>
          </p:cNvPr>
          <p:cNvSpPr txBox="1"/>
          <p:nvPr/>
        </p:nvSpPr>
        <p:spPr>
          <a:xfrm>
            <a:off x="9976969" y="3152251"/>
            <a:ext cx="13011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</a:t>
            </a:r>
            <a:endParaRPr lang="en-US" sz="2000" b="1" i="1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9816096-D66C-4BA0-B7E1-F6B314EB5C03}"/>
              </a:ext>
            </a:extLst>
          </p:cNvPr>
          <p:cNvSpPr txBox="1"/>
          <p:nvPr/>
        </p:nvSpPr>
        <p:spPr>
          <a:xfrm>
            <a:off x="10036929" y="1079292"/>
            <a:ext cx="11607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endParaRPr lang="en-US" sz="2000" b="1" i="1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1194EAD-A3C8-43FF-8B38-BCE166BB9C36}"/>
              </a:ext>
            </a:extLst>
          </p:cNvPr>
          <p:cNvSpPr txBox="1"/>
          <p:nvPr/>
        </p:nvSpPr>
        <p:spPr>
          <a:xfrm>
            <a:off x="1576856" y="5330110"/>
            <a:ext cx="12862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endParaRPr lang="en-US" sz="2000" b="1" i="1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D299524-90C7-4AFD-9C68-4F80D4D93D1B}"/>
              </a:ext>
            </a:extLst>
          </p:cNvPr>
          <p:cNvSpPr txBox="1"/>
          <p:nvPr/>
        </p:nvSpPr>
        <p:spPr>
          <a:xfrm>
            <a:off x="1408771" y="3964420"/>
            <a:ext cx="17049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endParaRPr lang="en-US" sz="2000" b="1" i="1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5CA51F0-C4B7-4536-AA20-4A0813323A43}"/>
              </a:ext>
            </a:extLst>
          </p:cNvPr>
          <p:cNvSpPr txBox="1"/>
          <p:nvPr/>
        </p:nvSpPr>
        <p:spPr>
          <a:xfrm>
            <a:off x="1619322" y="2921886"/>
            <a:ext cx="11538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endParaRPr lang="en-US" sz="2000" b="1" i="1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B81CEFA-C6B9-4E28-BD11-03D9441E1399}"/>
              </a:ext>
            </a:extLst>
          </p:cNvPr>
          <p:cNvSpPr txBox="1"/>
          <p:nvPr/>
        </p:nvSpPr>
        <p:spPr>
          <a:xfrm>
            <a:off x="1348013" y="404041"/>
            <a:ext cx="55472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– 8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  <p:bldP spid="60" grpId="0"/>
      <p:bldP spid="61" grpId="0"/>
      <p:bldP spid="6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C92FAD-BBD9-4652-9093-7216D86C1149}"/>
              </a:ext>
            </a:extLst>
          </p:cNvPr>
          <p:cNvPicPr/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9" t="17334" r="8487" b="39431"/>
          <a:stretch/>
        </p:blipFill>
        <p:spPr bwMode="auto">
          <a:xfrm>
            <a:off x="547691" y="309993"/>
            <a:ext cx="4780321" cy="63384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8545A9-6A09-424B-A114-B1D83014C9BD}"/>
              </a:ext>
            </a:extLst>
          </p:cNvPr>
          <p:cNvSpPr txBox="1"/>
          <p:nvPr/>
        </p:nvSpPr>
        <p:spPr>
          <a:xfrm>
            <a:off x="5480026" y="3689432"/>
            <a:ext cx="6245514" cy="16464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,..)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AF5A0F-817B-41EF-BC33-24FA782099DD}"/>
              </a:ext>
            </a:extLst>
          </p:cNvPr>
          <p:cNvSpPr txBox="1"/>
          <p:nvPr/>
        </p:nvSpPr>
        <p:spPr>
          <a:xfrm>
            <a:off x="5480026" y="309993"/>
            <a:ext cx="6245514" cy="24367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hể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quỳ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”),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60DE6C-2325-4073-9447-4FC20DFD903B}"/>
              </a:ext>
            </a:extLst>
          </p:cNvPr>
          <p:cNvSpPr txBox="1"/>
          <p:nvPr/>
        </p:nvSpPr>
        <p:spPr>
          <a:xfrm>
            <a:off x="5480026" y="2790057"/>
            <a:ext cx="6245514" cy="8560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AC6C02-25DE-41D3-BFE3-AE417D8CE008}"/>
              </a:ext>
            </a:extLst>
          </p:cNvPr>
          <p:cNvSpPr txBox="1"/>
          <p:nvPr/>
        </p:nvSpPr>
        <p:spPr>
          <a:xfrm>
            <a:off x="5480026" y="5389564"/>
            <a:ext cx="622507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</a:t>
            </a:r>
            <a:r>
              <a:rPr kumimoji="0" lang="pt-BR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 có nhận xét gì về xã hội phong kiến Tây Âu? 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EFC234-7417-416B-8FC3-121F08426F19}"/>
              </a:ext>
            </a:extLst>
          </p:cNvPr>
          <p:cNvSpPr txBox="1"/>
          <p:nvPr/>
        </p:nvSpPr>
        <p:spPr>
          <a:xfrm>
            <a:off x="5398794" y="5347678"/>
            <a:ext cx="6326745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sự phân chia đẳng cấp, giàu nghèo rất rõ rệt giữa lãnh chúa và nông nô trong xã hội phong kiến Tây Âu. 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80555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4F2C8E1B-A217-42B2-B6A4-1FD7F3928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62" y="272410"/>
            <a:ext cx="7428089" cy="5571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961859-F7A1-4D56-B0A5-34EC908ADF9E}"/>
              </a:ext>
            </a:extLst>
          </p:cNvPr>
          <p:cNvSpPr txBox="1"/>
          <p:nvPr/>
        </p:nvSpPr>
        <p:spPr>
          <a:xfrm>
            <a:off x="192578" y="5924787"/>
            <a:ext cx="7735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i="1" dirty="0">
                <a:solidFill>
                  <a:srgbClr val="002060"/>
                </a:solidFill>
                <a:effectLst/>
                <a:latin typeface="+mj-lt"/>
              </a:rPr>
              <a:t>Sơ đồ thể hiện sự phân tầng giai cấp trong xã hội phong kiến Châu Âu.</a:t>
            </a:r>
            <a:endParaRPr lang="en-US" sz="2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FBFE4A3-BB48-47E2-B521-681FECA73A8F}"/>
              </a:ext>
            </a:extLst>
          </p:cNvPr>
          <p:cNvSpPr/>
          <p:nvPr/>
        </p:nvSpPr>
        <p:spPr>
          <a:xfrm>
            <a:off x="4293703" y="1673091"/>
            <a:ext cx="503582" cy="45057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FF5074A-8A88-4349-A150-36EF977CA1FD}"/>
              </a:ext>
            </a:extLst>
          </p:cNvPr>
          <p:cNvSpPr/>
          <p:nvPr/>
        </p:nvSpPr>
        <p:spPr>
          <a:xfrm>
            <a:off x="4987724" y="2849222"/>
            <a:ext cx="503582" cy="45057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F27FF9B-3A8D-48BB-8047-D6BF7C665E23}"/>
              </a:ext>
            </a:extLst>
          </p:cNvPr>
          <p:cNvSpPr/>
          <p:nvPr/>
        </p:nvSpPr>
        <p:spPr>
          <a:xfrm>
            <a:off x="5678556" y="4029953"/>
            <a:ext cx="503582" cy="45057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6F68894-65E3-4CE5-BC0C-1FB41E8FCCC7}"/>
              </a:ext>
            </a:extLst>
          </p:cNvPr>
          <p:cNvSpPr/>
          <p:nvPr/>
        </p:nvSpPr>
        <p:spPr>
          <a:xfrm>
            <a:off x="6495583" y="5290935"/>
            <a:ext cx="503582" cy="45057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256D9B3-7E86-4234-930E-06425FB5FBC4}"/>
              </a:ext>
            </a:extLst>
          </p:cNvPr>
          <p:cNvSpPr/>
          <p:nvPr/>
        </p:nvSpPr>
        <p:spPr>
          <a:xfrm>
            <a:off x="7931005" y="1321901"/>
            <a:ext cx="503582" cy="45057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1855053-B038-4DFF-B77E-990DDDF458A7}"/>
              </a:ext>
            </a:extLst>
          </p:cNvPr>
          <p:cNvSpPr/>
          <p:nvPr/>
        </p:nvSpPr>
        <p:spPr>
          <a:xfrm>
            <a:off x="7912843" y="2720004"/>
            <a:ext cx="503582" cy="45057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B6DD576-75F5-498F-8AC2-C0B3DBF3ABC8}"/>
              </a:ext>
            </a:extLst>
          </p:cNvPr>
          <p:cNvSpPr/>
          <p:nvPr/>
        </p:nvSpPr>
        <p:spPr>
          <a:xfrm>
            <a:off x="7937210" y="4263998"/>
            <a:ext cx="503582" cy="45057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B8257FD-8817-411A-80EF-AB00B70D4BE9}"/>
              </a:ext>
            </a:extLst>
          </p:cNvPr>
          <p:cNvSpPr/>
          <p:nvPr/>
        </p:nvSpPr>
        <p:spPr>
          <a:xfrm>
            <a:off x="7931005" y="5332838"/>
            <a:ext cx="503582" cy="45057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620EEC-346A-4657-ACBD-24B2B87B6BEF}"/>
              </a:ext>
            </a:extLst>
          </p:cNvPr>
          <p:cNvSpPr txBox="1"/>
          <p:nvPr/>
        </p:nvSpPr>
        <p:spPr>
          <a:xfrm>
            <a:off x="7937209" y="19159"/>
            <a:ext cx="41912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1, 2, 3, 4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1E855A-6C9B-46D1-96C1-68270FEC6B2E}"/>
              </a:ext>
            </a:extLst>
          </p:cNvPr>
          <p:cNvSpPr txBox="1"/>
          <p:nvPr/>
        </p:nvSpPr>
        <p:spPr>
          <a:xfrm>
            <a:off x="8436518" y="1349583"/>
            <a:ext cx="9686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Vua</a:t>
            </a:r>
            <a:endParaRPr lang="en-US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128552-45DA-4F66-A258-8972D1FCA995}"/>
              </a:ext>
            </a:extLst>
          </p:cNvPr>
          <p:cNvSpPr txBox="1"/>
          <p:nvPr/>
        </p:nvSpPr>
        <p:spPr>
          <a:xfrm>
            <a:off x="8416425" y="2630254"/>
            <a:ext cx="37120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Quý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tộc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quân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quý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tộc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tăng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lữ</a:t>
            </a:r>
            <a:endParaRPr lang="en-US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C2D525-C48D-4D16-A10E-13A44467B321}"/>
              </a:ext>
            </a:extLst>
          </p:cNvPr>
          <p:cNvSpPr txBox="1"/>
          <p:nvPr/>
        </p:nvSpPr>
        <p:spPr>
          <a:xfrm>
            <a:off x="8416425" y="4265985"/>
            <a:ext cx="1190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Hiệp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sĩ</a:t>
            </a:r>
            <a:endParaRPr lang="en-US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F6A164-2A6C-4790-80AC-795A8410A663}"/>
              </a:ext>
            </a:extLst>
          </p:cNvPr>
          <p:cNvSpPr txBox="1"/>
          <p:nvPr/>
        </p:nvSpPr>
        <p:spPr>
          <a:xfrm>
            <a:off x="8434587" y="5333447"/>
            <a:ext cx="28813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Nông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nô</a:t>
            </a:r>
            <a:endParaRPr lang="en-US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E0992D1-AF15-4418-BE2E-EBC7676DF4FD}"/>
              </a:ext>
            </a:extLst>
          </p:cNvPr>
          <p:cNvSpPr txBox="1"/>
          <p:nvPr/>
        </p:nvSpPr>
        <p:spPr>
          <a:xfrm>
            <a:off x="8463022" y="1615833"/>
            <a:ext cx="36654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Ban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ruộng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quý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tộc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quân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lấy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ủng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B93F03-2353-4D85-B8EF-CABD24635E77}"/>
              </a:ext>
            </a:extLst>
          </p:cNvPr>
          <p:cNvSpPr txBox="1"/>
          <p:nvPr/>
        </p:nvSpPr>
        <p:spPr>
          <a:xfrm>
            <a:off x="8446990" y="3222344"/>
            <a:ext cx="3665428" cy="1064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hiệp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Ủng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C617C1-5393-4858-8BB8-68390E3371C7}"/>
              </a:ext>
            </a:extLst>
          </p:cNvPr>
          <p:cNvSpPr txBox="1"/>
          <p:nvPr/>
        </p:nvSpPr>
        <p:spPr>
          <a:xfrm>
            <a:off x="8446990" y="4562066"/>
            <a:ext cx="3665428" cy="73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quý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quý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B6C6877-A459-4769-90A4-798AB5345483}"/>
              </a:ext>
            </a:extLst>
          </p:cNvPr>
          <p:cNvSpPr txBox="1"/>
          <p:nvPr/>
        </p:nvSpPr>
        <p:spPr>
          <a:xfrm>
            <a:off x="8463022" y="5624388"/>
            <a:ext cx="3665428" cy="1064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nộp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thuế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7823CE-D237-4356-BCC4-A9F12956886F}"/>
              </a:ext>
            </a:extLst>
          </p:cNvPr>
          <p:cNvSpPr txBox="1"/>
          <p:nvPr/>
        </p:nvSpPr>
        <p:spPr>
          <a:xfrm>
            <a:off x="7830175" y="58915"/>
            <a:ext cx="4298275" cy="704430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Theo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q</a:t>
            </a:r>
            <a:r>
              <a:rPr lang="pt-BR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uan hệ giữa lãnh chúa và nông nô như thế nào? Mối quan hệ đó sẽ dẫn tới hệ quả gì?</a:t>
            </a: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Quan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lột</a:t>
            </a:r>
            <a:endParaRPr lang="en-US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algn="just">
              <a:spcBef>
                <a:spcPts val="0"/>
              </a:spcBef>
              <a:spcAft>
                <a:spcPts val="800"/>
              </a:spcAft>
            </a:pP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&gt;&lt;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Lãnh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R="0" algn="just">
              <a:spcBef>
                <a:spcPts val="0"/>
              </a:spcBef>
              <a:spcAft>
                <a:spcPts val="800"/>
              </a:spcAft>
            </a:pP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t-BR" sz="24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pt-BR" sz="2400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pt-BR" sz="24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pt-BR" sz="24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pt-BR" sz="24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pt-BR" sz="24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pt-BR" sz="24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pt-BR" sz="24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pt-BR" sz="24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90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20" grpId="0"/>
      <p:bldP spid="22" grpId="0"/>
      <p:bldP spid="24" grpId="0"/>
      <p:bldP spid="26" grpId="0"/>
      <p:bldP spid="28" grpId="0"/>
      <p:bldP spid="30" grpId="0"/>
      <p:bldP spid="32" grpId="0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76467" y="-444727"/>
            <a:ext cx="9115533" cy="7904173"/>
            <a:chOff x="0" y="0"/>
            <a:chExt cx="124276505" cy="107761445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24131725" cy="107616665"/>
            </a:xfrm>
            <a:custGeom>
              <a:avLst/>
              <a:gdLst/>
              <a:ahLst/>
              <a:cxnLst/>
              <a:rect l="l" t="t" r="r" b="b"/>
              <a:pathLst>
                <a:path w="124131725" h="107616665">
                  <a:moveTo>
                    <a:pt x="0" y="0"/>
                  </a:moveTo>
                  <a:lnTo>
                    <a:pt x="124131725" y="0"/>
                  </a:lnTo>
                  <a:lnTo>
                    <a:pt x="124131725" y="107616665"/>
                  </a:lnTo>
                  <a:lnTo>
                    <a:pt x="0" y="1076166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F4F4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24276507" cy="107761447"/>
            </a:xfrm>
            <a:custGeom>
              <a:avLst/>
              <a:gdLst/>
              <a:ahLst/>
              <a:cxnLst/>
              <a:rect l="l" t="t" r="r" b="b"/>
              <a:pathLst>
                <a:path w="124276507" h="107761447">
                  <a:moveTo>
                    <a:pt x="124131722" y="107616662"/>
                  </a:moveTo>
                  <a:lnTo>
                    <a:pt x="124276507" y="107616662"/>
                  </a:lnTo>
                  <a:lnTo>
                    <a:pt x="124276507" y="107761447"/>
                  </a:lnTo>
                  <a:lnTo>
                    <a:pt x="124131722" y="107761447"/>
                  </a:lnTo>
                  <a:lnTo>
                    <a:pt x="124131722" y="107616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7616662"/>
                  </a:lnTo>
                  <a:lnTo>
                    <a:pt x="0" y="107616662"/>
                  </a:lnTo>
                  <a:lnTo>
                    <a:pt x="0" y="144780"/>
                  </a:lnTo>
                  <a:close/>
                  <a:moveTo>
                    <a:pt x="0" y="107616662"/>
                  </a:moveTo>
                  <a:lnTo>
                    <a:pt x="144780" y="107616662"/>
                  </a:lnTo>
                  <a:lnTo>
                    <a:pt x="144780" y="107761447"/>
                  </a:lnTo>
                  <a:lnTo>
                    <a:pt x="0" y="107761447"/>
                  </a:lnTo>
                  <a:lnTo>
                    <a:pt x="0" y="107616662"/>
                  </a:lnTo>
                  <a:close/>
                  <a:moveTo>
                    <a:pt x="124131722" y="144780"/>
                  </a:moveTo>
                  <a:lnTo>
                    <a:pt x="124276507" y="144780"/>
                  </a:lnTo>
                  <a:lnTo>
                    <a:pt x="124276507" y="107616662"/>
                  </a:lnTo>
                  <a:lnTo>
                    <a:pt x="124131722" y="107616662"/>
                  </a:lnTo>
                  <a:lnTo>
                    <a:pt x="124131722" y="144780"/>
                  </a:lnTo>
                  <a:close/>
                  <a:moveTo>
                    <a:pt x="144780" y="107616662"/>
                  </a:moveTo>
                  <a:lnTo>
                    <a:pt x="124131722" y="107616662"/>
                  </a:lnTo>
                  <a:lnTo>
                    <a:pt x="124131722" y="107761447"/>
                  </a:lnTo>
                  <a:lnTo>
                    <a:pt x="144780" y="107761447"/>
                  </a:lnTo>
                  <a:lnTo>
                    <a:pt x="144780" y="107616662"/>
                  </a:lnTo>
                  <a:close/>
                  <a:moveTo>
                    <a:pt x="124131722" y="0"/>
                  </a:moveTo>
                  <a:lnTo>
                    <a:pt x="124276507" y="0"/>
                  </a:lnTo>
                  <a:lnTo>
                    <a:pt x="124276507" y="144780"/>
                  </a:lnTo>
                  <a:lnTo>
                    <a:pt x="124131722" y="144780"/>
                  </a:lnTo>
                  <a:lnTo>
                    <a:pt x="124131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4131722" y="0"/>
                  </a:lnTo>
                  <a:lnTo>
                    <a:pt x="124131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92362" y="2089743"/>
            <a:ext cx="5270896" cy="29297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DC1224-6673-49C8-8AEF-1CEC727386DF}"/>
              </a:ext>
            </a:extLst>
          </p:cNvPr>
          <p:cNvSpPr txBox="1"/>
          <p:nvPr/>
        </p:nvSpPr>
        <p:spPr>
          <a:xfrm>
            <a:off x="959608" y="2593616"/>
            <a:ext cx="4020628" cy="191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Lãnh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78B7CB-57A8-4EC5-B2AD-AE1E15F63EDB}"/>
              </a:ext>
            </a:extLst>
          </p:cNvPr>
          <p:cNvSpPr txBox="1"/>
          <p:nvPr/>
        </p:nvSpPr>
        <p:spPr>
          <a:xfrm>
            <a:off x="5784736" y="2746079"/>
            <a:ext cx="5447655" cy="31404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t-BR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Tổ chức và hoạt động của Lãnh địa</a:t>
            </a:r>
            <a:endParaRPr lang="en-US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t-BR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Trong lãnh địa có đất đai, nhà cửa, trang trại, nhà thờ, có quân đội, đơn vị đo lường, tổ chức riêng. Lãnh chúa như một ông vua ... </a:t>
            </a:r>
            <a:endParaRPr lang="en-US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t-BR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Lãnh chúa: Xa hoa, đầy đủ </a:t>
            </a:r>
            <a:endParaRPr lang="en-US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Nông nô: Đói nghèo, khổ cực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16330F-E9B2-4F34-99D8-8FADFCA09D1F}"/>
              </a:ext>
            </a:extLst>
          </p:cNvPr>
          <p:cNvSpPr txBox="1"/>
          <p:nvPr/>
        </p:nvSpPr>
        <p:spPr>
          <a:xfrm>
            <a:off x="5783390" y="1230891"/>
            <a:ext cx="5449001" cy="12584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t-BR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*Lãnh địa: </a:t>
            </a:r>
            <a:r>
              <a:rPr lang="pt-BR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vùng đất rộng lớn mà các quý tộc chiếm đoạt được và nhanh chóng bị họ biến thành khu đất riêng của mình. </a:t>
            </a:r>
            <a:endParaRPr lang="en-US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55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>
            <a:extLst>
              <a:ext uri="{FF2B5EF4-FFF2-40B4-BE49-F238E27FC236}">
                <a16:creationId xmlns:a16="http://schemas.microsoft.com/office/drawing/2014/main" id="{DD004D52-E9D0-4817-AE03-172817DB73A7}"/>
              </a:ext>
            </a:extLst>
          </p:cNvPr>
          <p:cNvSpPr txBox="1"/>
          <p:nvPr/>
        </p:nvSpPr>
        <p:spPr>
          <a:xfrm>
            <a:off x="1784619" y="629111"/>
            <a:ext cx="8851433" cy="1286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10414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TIẾT:  </a:t>
            </a:r>
          </a:p>
          <a:p>
            <a:pPr marL="0" marR="10414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1: QUÁ TRÌNH HÌNH THÀNH VÀ PHÁT TRIỂN CỦA CHẾ ĐỘ PHONG KIẾN Ở TÂY ÂU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4A4620-62B2-4155-ACA1-FBB77DC3DFF6}"/>
              </a:ext>
            </a:extLst>
          </p:cNvPr>
          <p:cNvSpPr txBox="1"/>
          <p:nvPr/>
        </p:nvSpPr>
        <p:spPr>
          <a:xfrm>
            <a:off x="725337" y="2051100"/>
            <a:ext cx="9746879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0414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CFE577-F57C-4873-A955-A1E34930D03E}"/>
              </a:ext>
            </a:extLst>
          </p:cNvPr>
          <p:cNvSpPr txBox="1"/>
          <p:nvPr/>
        </p:nvSpPr>
        <p:spPr>
          <a:xfrm>
            <a:off x="725337" y="2673613"/>
            <a:ext cx="9746878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185ED1-5CFD-49A3-8BE9-F2A072FA8709}"/>
              </a:ext>
            </a:extLst>
          </p:cNvPr>
          <p:cNvSpPr txBox="1"/>
          <p:nvPr/>
        </p:nvSpPr>
        <p:spPr>
          <a:xfrm>
            <a:off x="725337" y="3277991"/>
            <a:ext cx="61324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giáo</a:t>
            </a:r>
            <a:endParaRPr lang="en-US" sz="2400" i="1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05E2F864-7B8F-4BF7-8BE8-4E9F49AA5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241892" flipV="1">
            <a:off x="9138438" y="-3361843"/>
            <a:ext cx="5479326" cy="5813608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6D813B11-E3A1-4E11-A65B-BB13F6B378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076048">
            <a:off x="-1440862" y="3877936"/>
            <a:ext cx="4651531" cy="304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61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372110" y="407676"/>
            <a:ext cx="544907" cy="544226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0" y="6172200"/>
            <a:ext cx="12192000" cy="1333185"/>
            <a:chOff x="0" y="0"/>
            <a:chExt cx="6186311" cy="67646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186311" cy="676468"/>
            </a:xfrm>
            <a:custGeom>
              <a:avLst/>
              <a:gdLst/>
              <a:ahLst/>
              <a:cxnLst/>
              <a:rect l="l" t="t" r="r" b="b"/>
              <a:pathLst>
                <a:path w="6186311" h="676468">
                  <a:moveTo>
                    <a:pt x="6061851" y="676468"/>
                  </a:moveTo>
                  <a:lnTo>
                    <a:pt x="124460" y="676468"/>
                  </a:lnTo>
                  <a:cubicBezTo>
                    <a:pt x="55880" y="676468"/>
                    <a:pt x="0" y="620588"/>
                    <a:pt x="0" y="5520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61851" y="0"/>
                  </a:lnTo>
                  <a:cubicBezTo>
                    <a:pt x="6130431" y="0"/>
                    <a:pt x="6186311" y="55880"/>
                    <a:pt x="6186311" y="124460"/>
                  </a:cubicBezTo>
                  <a:lnTo>
                    <a:pt x="6186311" y="552008"/>
                  </a:lnTo>
                  <a:cubicBezTo>
                    <a:pt x="6186311" y="620588"/>
                    <a:pt x="6130431" y="676468"/>
                    <a:pt x="6061851" y="676468"/>
                  </a:cubicBezTo>
                  <a:close/>
                </a:path>
              </a:pathLst>
            </a:custGeom>
            <a:solidFill>
              <a:srgbClr val="F6D8B6"/>
            </a:solidFill>
          </p:spPr>
        </p:sp>
      </p:grpSp>
      <p:sp>
        <p:nvSpPr>
          <p:cNvPr id="21" name="TextBox 15">
            <a:extLst>
              <a:ext uri="{FF2B5EF4-FFF2-40B4-BE49-F238E27FC236}">
                <a16:creationId xmlns:a16="http://schemas.microsoft.com/office/drawing/2014/main" id="{3E5BD785-41C0-45D5-AB2C-C8C64B812FCB}"/>
              </a:ext>
            </a:extLst>
          </p:cNvPr>
          <p:cNvSpPr txBox="1"/>
          <p:nvPr/>
        </p:nvSpPr>
        <p:spPr>
          <a:xfrm rot="21075592">
            <a:off x="177586" y="199079"/>
            <a:ext cx="4303166" cy="797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27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D13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23" name="Picture 22" descr="A picture containing outdoor, water, building, big&#10;&#10;Description automatically generated">
            <a:extLst>
              <a:ext uri="{FF2B5EF4-FFF2-40B4-BE49-F238E27FC236}">
                <a16:creationId xmlns:a16="http://schemas.microsoft.com/office/drawing/2014/main" id="{1744607F-084F-424C-974E-C53E60B96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5" y="1380757"/>
            <a:ext cx="2811391" cy="2223085"/>
          </a:xfrm>
          <a:prstGeom prst="rect">
            <a:avLst/>
          </a:prstGeom>
        </p:spPr>
      </p:pic>
      <p:pic>
        <p:nvPicPr>
          <p:cNvPr id="25" name="Picture 24" descr="A picture containing sky, outdoor, building, old&#10;&#10;Description automatically generated">
            <a:extLst>
              <a:ext uri="{FF2B5EF4-FFF2-40B4-BE49-F238E27FC236}">
                <a16:creationId xmlns:a16="http://schemas.microsoft.com/office/drawing/2014/main" id="{F77B0FCE-1E8C-4791-BAED-09B3F607D73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227" y="1380758"/>
            <a:ext cx="2989207" cy="2223084"/>
          </a:xfrm>
          <a:prstGeom prst="rect">
            <a:avLst/>
          </a:prstGeom>
        </p:spPr>
      </p:pic>
      <p:pic>
        <p:nvPicPr>
          <p:cNvPr id="26" name="Picture 25" descr="A picture containing outdoor, sky, building, city&#10;&#10;Description automatically generated">
            <a:extLst>
              <a:ext uri="{FF2B5EF4-FFF2-40B4-BE49-F238E27FC236}">
                <a16:creationId xmlns:a16="http://schemas.microsoft.com/office/drawing/2014/main" id="{FA6320B4-E530-4F12-AAD9-A70E57B9562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016" y="1387476"/>
            <a:ext cx="3092382" cy="2223084"/>
          </a:xfrm>
          <a:prstGeom prst="rect">
            <a:avLst/>
          </a:prstGeom>
        </p:spPr>
      </p:pic>
      <p:pic>
        <p:nvPicPr>
          <p:cNvPr id="27" name="Picture 26" descr="A picture containing outdoor, colonnade&#10;&#10;Description automatically generated">
            <a:extLst>
              <a:ext uri="{FF2B5EF4-FFF2-40B4-BE49-F238E27FC236}">
                <a16:creationId xmlns:a16="http://schemas.microsoft.com/office/drawing/2014/main" id="{3B0A6DD3-6B1D-4F9C-9157-26F6905A4A7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965" y="1364132"/>
            <a:ext cx="2945910" cy="222308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4FA1D24-352D-4971-8902-38772B4ADF22}"/>
              </a:ext>
            </a:extLst>
          </p:cNvPr>
          <p:cNvSpPr txBox="1"/>
          <p:nvPr/>
        </p:nvSpPr>
        <p:spPr>
          <a:xfrm>
            <a:off x="4859452" y="248164"/>
            <a:ext cx="5411510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0414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10414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6B0D540-866D-4AA7-96AC-B09569DAE2AE}"/>
              </a:ext>
            </a:extLst>
          </p:cNvPr>
          <p:cNvSpPr txBox="1"/>
          <p:nvPr/>
        </p:nvSpPr>
        <p:spPr>
          <a:xfrm>
            <a:off x="1288536" y="3529376"/>
            <a:ext cx="465512" cy="40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0414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1C314C-DE55-4444-A8E1-02EB89ABDF06}"/>
              </a:ext>
            </a:extLst>
          </p:cNvPr>
          <p:cNvSpPr txBox="1"/>
          <p:nvPr/>
        </p:nvSpPr>
        <p:spPr>
          <a:xfrm>
            <a:off x="29423" y="3819300"/>
            <a:ext cx="28113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Tháp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London – Anh)</a:t>
            </a:r>
            <a:endParaRPr lang="en-US" sz="2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12949F8-C25E-4AB1-A4F0-E4502E121547}"/>
              </a:ext>
            </a:extLst>
          </p:cNvPr>
          <p:cNvSpPr txBox="1"/>
          <p:nvPr/>
        </p:nvSpPr>
        <p:spPr>
          <a:xfrm>
            <a:off x="4283571" y="3529375"/>
            <a:ext cx="465512" cy="40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0414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935C13B-EC79-4C3C-B1AA-98282C610D95}"/>
              </a:ext>
            </a:extLst>
          </p:cNvPr>
          <p:cNvSpPr txBox="1"/>
          <p:nvPr/>
        </p:nvSpPr>
        <p:spPr>
          <a:xfrm>
            <a:off x="3504695" y="3778691"/>
            <a:ext cx="19082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Parthenon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Roma – Ý)</a:t>
            </a:r>
            <a:endParaRPr lang="en-US" sz="2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E9298EA-B417-484B-862B-8D0C2C4F7049}"/>
              </a:ext>
            </a:extLst>
          </p:cNvPr>
          <p:cNvSpPr txBox="1"/>
          <p:nvPr/>
        </p:nvSpPr>
        <p:spPr>
          <a:xfrm>
            <a:off x="7570122" y="3573299"/>
            <a:ext cx="465512" cy="40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0414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55880F-B1A1-43BF-9530-5C1C18C368E8}"/>
              </a:ext>
            </a:extLst>
          </p:cNvPr>
          <p:cNvSpPr txBox="1"/>
          <p:nvPr/>
        </p:nvSpPr>
        <p:spPr>
          <a:xfrm>
            <a:off x="6852620" y="3821974"/>
            <a:ext cx="17038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Tháp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Eifel </a:t>
            </a:r>
          </a:p>
          <a:p>
            <a:pPr algn="ctr"/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(Pari –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0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5350BC0-D030-4379-8176-1F5C2C86841F}"/>
              </a:ext>
            </a:extLst>
          </p:cNvPr>
          <p:cNvSpPr txBox="1"/>
          <p:nvPr/>
        </p:nvSpPr>
        <p:spPr>
          <a:xfrm>
            <a:off x="10574042" y="3546000"/>
            <a:ext cx="465512" cy="40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0414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3429C6B-A4A4-4E9D-905D-56EB6EA8D100}"/>
              </a:ext>
            </a:extLst>
          </p:cNvPr>
          <p:cNvSpPr txBox="1"/>
          <p:nvPr/>
        </p:nvSpPr>
        <p:spPr>
          <a:xfrm>
            <a:off x="9022823" y="3806207"/>
            <a:ext cx="32261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Brandenburg </a:t>
            </a:r>
          </a:p>
          <a:p>
            <a:pPr algn="ctr"/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(Berlin –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Đức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7" grpId="0"/>
      <p:bldP spid="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9442" y="4939696"/>
            <a:ext cx="1417552" cy="1998739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692343" y="685800"/>
            <a:ext cx="238760" cy="238760"/>
            <a:chOff x="0" y="0"/>
            <a:chExt cx="477520" cy="47752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sp>
        <p:nvSpPr>
          <p:cNvPr id="13" name="TextBox 13"/>
          <p:cNvSpPr txBox="1"/>
          <p:nvPr/>
        </p:nvSpPr>
        <p:spPr>
          <a:xfrm>
            <a:off x="1137058" y="250266"/>
            <a:ext cx="5877669" cy="9098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334"/>
              </a:lnSpc>
            </a:pPr>
            <a:r>
              <a:rPr lang="en-US" sz="4800" spc="-133" dirty="0">
                <a:solidFill>
                  <a:srgbClr val="632B2B"/>
                </a:solidFill>
                <a:latin typeface="Josefin Sans Bold"/>
              </a:rPr>
              <a:t>BÀI TẬP DỰ ÁN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845573AB-0542-40E2-AF38-3298AD45A782}"/>
              </a:ext>
            </a:extLst>
          </p:cNvPr>
          <p:cNvSpPr/>
          <p:nvPr/>
        </p:nvSpPr>
        <p:spPr>
          <a:xfrm>
            <a:off x="325089" y="3105907"/>
            <a:ext cx="606014" cy="5783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utoShape 3">
            <a:extLst>
              <a:ext uri="{FF2B5EF4-FFF2-40B4-BE49-F238E27FC236}">
                <a16:creationId xmlns:a16="http://schemas.microsoft.com/office/drawing/2014/main" id="{9E150353-5D33-4228-9460-A77946EE597D}"/>
              </a:ext>
            </a:extLst>
          </p:cNvPr>
          <p:cNvSpPr/>
          <p:nvPr/>
        </p:nvSpPr>
        <p:spPr>
          <a:xfrm rot="-83010">
            <a:off x="9793042" y="2973521"/>
            <a:ext cx="2282120" cy="1637735"/>
          </a:xfrm>
          <a:prstGeom prst="rect">
            <a:avLst/>
          </a:prstGeom>
          <a:solidFill>
            <a:srgbClr val="00B050"/>
          </a:solidFill>
        </p:spPr>
      </p:sp>
      <p:sp>
        <p:nvSpPr>
          <p:cNvPr id="38" name="AutoShape 4">
            <a:extLst>
              <a:ext uri="{FF2B5EF4-FFF2-40B4-BE49-F238E27FC236}">
                <a16:creationId xmlns:a16="http://schemas.microsoft.com/office/drawing/2014/main" id="{CA87462E-4CDD-4B01-8A37-45D140764EA7}"/>
              </a:ext>
            </a:extLst>
          </p:cNvPr>
          <p:cNvSpPr/>
          <p:nvPr/>
        </p:nvSpPr>
        <p:spPr>
          <a:xfrm rot="66748">
            <a:off x="7181539" y="3273684"/>
            <a:ext cx="2321436" cy="1077210"/>
          </a:xfrm>
          <a:prstGeom prst="rect">
            <a:avLst/>
          </a:prstGeom>
          <a:solidFill>
            <a:srgbClr val="22524C"/>
          </a:solidFill>
        </p:spPr>
      </p:sp>
      <p:sp>
        <p:nvSpPr>
          <p:cNvPr id="39" name="TextBox 6">
            <a:extLst>
              <a:ext uri="{FF2B5EF4-FFF2-40B4-BE49-F238E27FC236}">
                <a16:creationId xmlns:a16="http://schemas.microsoft.com/office/drawing/2014/main" id="{7C0D3266-A3FC-403B-A74B-3DCF705F4B59}"/>
              </a:ext>
            </a:extLst>
          </p:cNvPr>
          <p:cNvSpPr txBox="1"/>
          <p:nvPr/>
        </p:nvSpPr>
        <p:spPr>
          <a:xfrm>
            <a:off x="5233827" y="3747221"/>
            <a:ext cx="1855304" cy="399148"/>
          </a:xfrm>
          <a:prstGeom prst="rect">
            <a:avLst/>
          </a:prstGeom>
          <a:solidFill>
            <a:srgbClr val="00B05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đứng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endParaRPr lang="en-US" sz="20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0" name="TextBox 7">
            <a:extLst>
              <a:ext uri="{FF2B5EF4-FFF2-40B4-BE49-F238E27FC236}">
                <a16:creationId xmlns:a16="http://schemas.microsoft.com/office/drawing/2014/main" id="{A648D8D1-8D70-45C2-871D-0B173CABA39A}"/>
              </a:ext>
            </a:extLst>
          </p:cNvPr>
          <p:cNvSpPr txBox="1"/>
          <p:nvPr/>
        </p:nvSpPr>
        <p:spPr>
          <a:xfrm>
            <a:off x="9827366" y="3072829"/>
            <a:ext cx="2255902" cy="12228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53"/>
              </a:lnSpc>
              <a:spcBef>
                <a:spcPct val="0"/>
              </a:spcBef>
            </a:pP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Vai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giáo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kì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Âu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endParaRPr lang="en-US" sz="2000" dirty="0">
              <a:solidFill>
                <a:srgbClr val="22524C"/>
              </a:solidFill>
              <a:latin typeface="Lato Bold"/>
            </a:endParaRPr>
          </a:p>
        </p:txBody>
      </p:sp>
      <p:sp>
        <p:nvSpPr>
          <p:cNvPr id="41" name="TextBox 8">
            <a:extLst>
              <a:ext uri="{FF2B5EF4-FFF2-40B4-BE49-F238E27FC236}">
                <a16:creationId xmlns:a16="http://schemas.microsoft.com/office/drawing/2014/main" id="{AE2DF278-2F65-4379-969D-83DDC42A3E36}"/>
              </a:ext>
            </a:extLst>
          </p:cNvPr>
          <p:cNvSpPr txBox="1"/>
          <p:nvPr/>
        </p:nvSpPr>
        <p:spPr>
          <a:xfrm>
            <a:off x="6976862" y="3398507"/>
            <a:ext cx="2616654" cy="856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4"/>
              </a:lnSpc>
              <a:spcBef>
                <a:spcPct val="0"/>
              </a:spcBef>
            </a:pP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giáo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ctr">
              <a:lnSpc>
                <a:spcPts val="3494"/>
              </a:lnSpc>
              <a:spcBef>
                <a:spcPct val="0"/>
              </a:spcBef>
            </a:pP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4000" dirty="0">
              <a:solidFill>
                <a:schemeClr val="bg1"/>
              </a:solidFill>
              <a:latin typeface="Lato Bold"/>
            </a:endParaRPr>
          </a:p>
        </p:txBody>
      </p:sp>
      <p:pic>
        <p:nvPicPr>
          <p:cNvPr id="42" name="Picture 9">
            <a:extLst>
              <a:ext uri="{FF2B5EF4-FFF2-40B4-BE49-F238E27FC236}">
                <a16:creationId xmlns:a16="http://schemas.microsoft.com/office/drawing/2014/main" id="{4C9CAB21-70A4-4AD8-B7CE-73D742524A3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282212">
            <a:off x="174501" y="1197421"/>
            <a:ext cx="841292" cy="845906"/>
          </a:xfrm>
          <a:prstGeom prst="rect">
            <a:avLst/>
          </a:prstGeom>
        </p:spPr>
      </p:pic>
      <p:pic>
        <p:nvPicPr>
          <p:cNvPr id="43" name="Picture 10">
            <a:extLst>
              <a:ext uri="{FF2B5EF4-FFF2-40B4-BE49-F238E27FC236}">
                <a16:creationId xmlns:a16="http://schemas.microsoft.com/office/drawing/2014/main" id="{992AA4A3-60E1-4072-B08B-B27693C81F5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625676" flipH="1">
            <a:off x="11451155" y="6240968"/>
            <a:ext cx="645936" cy="649479"/>
          </a:xfrm>
          <a:prstGeom prst="rect">
            <a:avLst/>
          </a:prstGeom>
        </p:spPr>
      </p:pic>
      <p:sp>
        <p:nvSpPr>
          <p:cNvPr id="44" name="TextBox 6">
            <a:extLst>
              <a:ext uri="{FF2B5EF4-FFF2-40B4-BE49-F238E27FC236}">
                <a16:creationId xmlns:a16="http://schemas.microsoft.com/office/drawing/2014/main" id="{4D040795-4E2C-4F48-B545-804CBDFC1214}"/>
              </a:ext>
            </a:extLst>
          </p:cNvPr>
          <p:cNvSpPr txBox="1"/>
          <p:nvPr/>
        </p:nvSpPr>
        <p:spPr>
          <a:xfrm rot="480157">
            <a:off x="5455996" y="2778076"/>
            <a:ext cx="1694735" cy="387094"/>
          </a:xfrm>
          <a:prstGeom prst="rect">
            <a:avLst/>
          </a:prstGeom>
          <a:solidFill>
            <a:srgbClr val="00B05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5" name="TextBox 7">
            <a:extLst>
              <a:ext uri="{FF2B5EF4-FFF2-40B4-BE49-F238E27FC236}">
                <a16:creationId xmlns:a16="http://schemas.microsoft.com/office/drawing/2014/main" id="{32740311-65DE-4302-B3F2-FD6E767B412B}"/>
              </a:ext>
            </a:extLst>
          </p:cNvPr>
          <p:cNvSpPr txBox="1"/>
          <p:nvPr/>
        </p:nvSpPr>
        <p:spPr>
          <a:xfrm rot="21047546">
            <a:off x="5562820" y="4678271"/>
            <a:ext cx="1586624" cy="377476"/>
          </a:xfrm>
          <a:prstGeom prst="rect">
            <a:avLst/>
          </a:prstGeom>
          <a:solidFill>
            <a:srgbClr val="00B05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53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endParaRPr lang="en-US" sz="20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6" name="Picture 45" descr="A person in a white robe&#10;&#10;Description automatically generated with low confidence">
            <a:extLst>
              <a:ext uri="{FF2B5EF4-FFF2-40B4-BE49-F238E27FC236}">
                <a16:creationId xmlns:a16="http://schemas.microsoft.com/office/drawing/2014/main" id="{52E9AD74-B11C-41D6-921A-278BFA2FE3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379" y="1424921"/>
            <a:ext cx="3517886" cy="3799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" name="TextBox 4">
            <a:extLst>
              <a:ext uri="{FF2B5EF4-FFF2-40B4-BE49-F238E27FC236}">
                <a16:creationId xmlns:a16="http://schemas.microsoft.com/office/drawing/2014/main" id="{C58B9886-7E9C-42C5-9CA2-85AF449768C9}"/>
              </a:ext>
            </a:extLst>
          </p:cNvPr>
          <p:cNvSpPr txBox="1"/>
          <p:nvPr/>
        </p:nvSpPr>
        <p:spPr>
          <a:xfrm>
            <a:off x="1356862" y="5226830"/>
            <a:ext cx="4303603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b="1" i="1" dirty="0">
                <a:solidFill>
                  <a:srgbClr val="D13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i="1" dirty="0" err="1">
                <a:solidFill>
                  <a:srgbClr val="D13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i="1" dirty="0">
                <a:solidFill>
                  <a:srgbClr val="D13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D13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i="1" dirty="0">
                <a:solidFill>
                  <a:srgbClr val="D13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D13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i="1" dirty="0">
                <a:solidFill>
                  <a:srgbClr val="D13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D13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i="1" dirty="0">
                <a:solidFill>
                  <a:srgbClr val="D13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D13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400" b="1" i="1" dirty="0">
                <a:solidFill>
                  <a:srgbClr val="D13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D13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Giê</a:t>
            </a:r>
            <a:r>
              <a:rPr lang="en-US" sz="2400" b="1" i="1" dirty="0">
                <a:solidFill>
                  <a:srgbClr val="D13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i="1" dirty="0" err="1">
                <a:solidFill>
                  <a:srgbClr val="D13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endParaRPr lang="en-US" sz="2400" b="1" i="1" dirty="0">
              <a:solidFill>
                <a:srgbClr val="D13B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">
            <a:extLst>
              <a:ext uri="{FF2B5EF4-FFF2-40B4-BE49-F238E27FC236}">
                <a16:creationId xmlns:a16="http://schemas.microsoft.com/office/drawing/2014/main" id="{3B93AEB4-5F7B-4303-8A1B-01CA302DBF69}"/>
              </a:ext>
            </a:extLst>
          </p:cNvPr>
          <p:cNvSpPr txBox="1"/>
          <p:nvPr/>
        </p:nvSpPr>
        <p:spPr>
          <a:xfrm>
            <a:off x="5542841" y="1170313"/>
            <a:ext cx="598655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2400" b="1" i="1" dirty="0">
                <a:solidFill>
                  <a:srgbClr val="D13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i="1" dirty="0" err="1">
                <a:solidFill>
                  <a:srgbClr val="D13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i="1" dirty="0">
                <a:solidFill>
                  <a:srgbClr val="D13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D13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i="1" dirty="0">
                <a:solidFill>
                  <a:srgbClr val="D13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D13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rgbClr val="D13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D13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i="1" dirty="0">
                <a:solidFill>
                  <a:srgbClr val="D13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D13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D13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D13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i="1" dirty="0">
                <a:solidFill>
                  <a:srgbClr val="D13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D13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i="1" dirty="0">
                <a:solidFill>
                  <a:srgbClr val="D13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D13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D13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D13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b="1" i="1" dirty="0">
                <a:solidFill>
                  <a:srgbClr val="D13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ct val="0"/>
              </a:spcBef>
            </a:pPr>
            <a:r>
              <a:rPr lang="en-US" sz="2400" b="1" i="1" dirty="0" err="1">
                <a:solidFill>
                  <a:srgbClr val="D13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i="1" dirty="0">
                <a:solidFill>
                  <a:srgbClr val="D13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D13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400" b="1" i="1" dirty="0">
                <a:solidFill>
                  <a:srgbClr val="D13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D13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i="1" dirty="0">
                <a:solidFill>
                  <a:srgbClr val="D13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2082329" y="1068545"/>
            <a:ext cx="3285622" cy="735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67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D13B00"/>
                </a:solidFill>
                <a:latin typeface="TT Norms ExtraBold"/>
              </a:rPr>
              <a:t>Chúa</a:t>
            </a:r>
            <a:r>
              <a:rPr lang="en-US" sz="4400" b="1" dirty="0">
                <a:solidFill>
                  <a:srgbClr val="D13B00"/>
                </a:solidFill>
                <a:latin typeface="TT Norms ExtraBold"/>
              </a:rPr>
              <a:t> </a:t>
            </a:r>
            <a:r>
              <a:rPr lang="en-US" sz="4400" b="1" dirty="0" err="1">
                <a:solidFill>
                  <a:srgbClr val="D13B00"/>
                </a:solidFill>
                <a:latin typeface="TT Norms ExtraBold"/>
              </a:rPr>
              <a:t>Giê-su</a:t>
            </a:r>
            <a:endParaRPr lang="en-US" sz="4400" b="1" dirty="0">
              <a:solidFill>
                <a:srgbClr val="D13B00"/>
              </a:solidFill>
              <a:latin typeface="TT Norms ExtraBold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701059" y="1952443"/>
            <a:ext cx="5721235" cy="636406"/>
          </a:xfrm>
          <a:prstGeom prst="rect">
            <a:avLst/>
          </a:prstGeom>
          <a:solidFill>
            <a:srgbClr val="22524C"/>
          </a:solidFill>
        </p:spPr>
      </p:sp>
      <p:sp>
        <p:nvSpPr>
          <p:cNvPr id="6" name="TextBox 6"/>
          <p:cNvSpPr txBox="1"/>
          <p:nvPr/>
        </p:nvSpPr>
        <p:spPr>
          <a:xfrm>
            <a:off x="667253" y="2150175"/>
            <a:ext cx="5740940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800" dirty="0">
                <a:solidFill>
                  <a:srgbClr val="FFE770"/>
                </a:solidFill>
                <a:latin typeface="Lato Bold"/>
              </a:rPr>
              <a:t>(</a:t>
            </a:r>
            <a:r>
              <a:rPr lang="en-US" sz="2800" dirty="0" err="1">
                <a:solidFill>
                  <a:srgbClr val="FFE770"/>
                </a:solidFill>
                <a:latin typeface="Lato Bold"/>
              </a:rPr>
              <a:t>khoảng</a:t>
            </a:r>
            <a:r>
              <a:rPr lang="en-US" sz="2800" dirty="0">
                <a:solidFill>
                  <a:srgbClr val="FFE770"/>
                </a:solidFill>
                <a:latin typeface="Lato Bold"/>
              </a:rPr>
              <a:t> 4 TCN – 3 </a:t>
            </a:r>
            <a:r>
              <a:rPr lang="en-US" sz="2800" dirty="0" err="1">
                <a:solidFill>
                  <a:srgbClr val="FFE770"/>
                </a:solidFill>
                <a:latin typeface="Lato Bold"/>
              </a:rPr>
              <a:t>tháng</a:t>
            </a:r>
            <a:r>
              <a:rPr lang="en-US" sz="2800" dirty="0">
                <a:solidFill>
                  <a:srgbClr val="FFE770"/>
                </a:solidFill>
                <a:latin typeface="Lato Bold"/>
              </a:rPr>
              <a:t> 4, 33 SCN)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50617" y="2885343"/>
            <a:ext cx="5763175" cy="27433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Giê-su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-xu,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Yêsu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Jesus, Gia-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Giêsu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Kitô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Jesus Christ, hay Gia-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Cơ-đốc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Kitô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person in a white robe&#10;&#10;Description automatically generated with low confidence">
            <a:extLst>
              <a:ext uri="{FF2B5EF4-FFF2-40B4-BE49-F238E27FC236}">
                <a16:creationId xmlns:a16="http://schemas.microsoft.com/office/drawing/2014/main" id="{4339E102-EEFC-44D8-9C71-965EEAC63A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202" y="606923"/>
            <a:ext cx="4750416" cy="5131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35DCB1D1-E64E-4F1E-80EB-708F57BA20D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878969">
            <a:off x="6925603" y="5083533"/>
            <a:ext cx="1309281" cy="13092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223952">
            <a:off x="569023" y="2967701"/>
            <a:ext cx="3254273" cy="2848966"/>
          </a:xfrm>
          <a:prstGeom prst="rect">
            <a:avLst/>
          </a:prstGeom>
          <a:solidFill>
            <a:srgbClr val="FEFFED"/>
          </a:solidFill>
        </p:spPr>
      </p:sp>
      <p:sp>
        <p:nvSpPr>
          <p:cNvPr id="3" name="AutoShape 3"/>
          <p:cNvSpPr/>
          <p:nvPr/>
        </p:nvSpPr>
        <p:spPr>
          <a:xfrm rot="-83010">
            <a:off x="8209202" y="2539485"/>
            <a:ext cx="3822098" cy="2762646"/>
          </a:xfrm>
          <a:prstGeom prst="rect">
            <a:avLst/>
          </a:prstGeom>
          <a:solidFill>
            <a:srgbClr val="00B050"/>
          </a:solidFill>
        </p:spPr>
      </p:sp>
      <p:sp>
        <p:nvSpPr>
          <p:cNvPr id="4" name="AutoShape 4"/>
          <p:cNvSpPr/>
          <p:nvPr/>
        </p:nvSpPr>
        <p:spPr>
          <a:xfrm rot="66748">
            <a:off x="4252256" y="2486068"/>
            <a:ext cx="3584473" cy="3003463"/>
          </a:xfrm>
          <a:prstGeom prst="rect">
            <a:avLst/>
          </a:prstGeom>
          <a:solidFill>
            <a:srgbClr val="22524C"/>
          </a:solidFill>
        </p:spPr>
      </p:sp>
      <p:sp>
        <p:nvSpPr>
          <p:cNvPr id="6" name="TextBox 6"/>
          <p:cNvSpPr txBox="1"/>
          <p:nvPr/>
        </p:nvSpPr>
        <p:spPr>
          <a:xfrm rot="21223913">
            <a:off x="1691417" y="5161217"/>
            <a:ext cx="2375840" cy="833883"/>
          </a:xfrm>
          <a:prstGeom prst="rect">
            <a:avLst/>
          </a:prstGeom>
          <a:solidFill>
            <a:srgbClr val="00B05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đứng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endParaRPr lang="en-US" sz="24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endParaRPr lang="en-US" sz="2800" dirty="0">
              <a:solidFill>
                <a:srgbClr val="22524C"/>
              </a:solidFill>
              <a:latin typeface="Lat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312781" y="2634505"/>
            <a:ext cx="3623497" cy="3285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53"/>
              </a:lnSpc>
              <a:spcBef>
                <a:spcPct val="0"/>
              </a:spcBef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Vai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endParaRPr lang="en-US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Ban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3253"/>
              </a:lnSpc>
              <a:spcBef>
                <a:spcPct val="0"/>
              </a:spcBef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>
              <a:solidFill>
                <a:srgbClr val="22524C"/>
              </a:solidFill>
              <a:latin typeface="Lat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483306" y="2724449"/>
            <a:ext cx="3119372" cy="2663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4"/>
              </a:lnSpc>
              <a:spcBef>
                <a:spcPct val="0"/>
              </a:spcBef>
            </a:pP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Giáo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đạo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Đức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Tức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cõi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vạn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solidFill>
                <a:schemeClr val="bg1"/>
              </a:solidFill>
              <a:latin typeface="Lato Bold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282212">
            <a:off x="356906" y="2191026"/>
            <a:ext cx="767654" cy="77186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625676" flipH="1">
            <a:off x="11492996" y="6268416"/>
            <a:ext cx="589398" cy="592631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0914D930-F35D-4D4E-8114-0990898BE5D0}"/>
              </a:ext>
            </a:extLst>
          </p:cNvPr>
          <p:cNvSpPr txBox="1"/>
          <p:nvPr/>
        </p:nvSpPr>
        <p:spPr>
          <a:xfrm rot="878600">
            <a:off x="1857778" y="1541415"/>
            <a:ext cx="2375840" cy="833883"/>
          </a:xfrm>
          <a:prstGeom prst="rect">
            <a:avLst/>
          </a:prstGeom>
          <a:solidFill>
            <a:srgbClr val="00B05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endParaRPr lang="en-US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ts val="3414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endParaRPr lang="en-US" sz="2800" dirty="0">
              <a:solidFill>
                <a:srgbClr val="22524C"/>
              </a:solidFill>
              <a:latin typeface="Lato Bold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C25416AF-F7B4-4891-988B-A3C90D491253}"/>
              </a:ext>
            </a:extLst>
          </p:cNvPr>
          <p:cNvSpPr txBox="1"/>
          <p:nvPr/>
        </p:nvSpPr>
        <p:spPr>
          <a:xfrm>
            <a:off x="1501300" y="3068110"/>
            <a:ext cx="2570577" cy="1646028"/>
          </a:xfrm>
          <a:prstGeom prst="rect">
            <a:avLst/>
          </a:prstGeom>
          <a:solidFill>
            <a:srgbClr val="00B050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3"/>
              </a:lnSpc>
              <a:spcBef>
                <a:spcPct val="0"/>
              </a:spcBef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endParaRPr lang="en-US" sz="24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ts val="3253"/>
              </a:lnSpc>
              <a:spcBef>
                <a:spcPct val="0"/>
              </a:spcBef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Giê-ru-sa-lem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Pa-le-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xtin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nay)</a:t>
            </a:r>
            <a:endParaRPr lang="en-US" sz="2800" dirty="0">
              <a:solidFill>
                <a:srgbClr val="22524C"/>
              </a:solidFill>
              <a:latin typeface="Lato Bold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2BE2E1-C4B0-4CFE-B7EA-F2C74B7CFEB4}"/>
              </a:ext>
            </a:extLst>
          </p:cNvPr>
          <p:cNvSpPr txBox="1"/>
          <p:nvPr/>
        </p:nvSpPr>
        <p:spPr>
          <a:xfrm>
            <a:off x="1652996" y="443204"/>
            <a:ext cx="9544566" cy="53059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775791" y="5609223"/>
            <a:ext cx="2888974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13B00"/>
                </a:solidFill>
                <a:effectLst/>
                <a:uLnTx/>
                <a:uFillTx/>
                <a:latin typeface="TT Norms ExtraBold"/>
                <a:ea typeface="+mn-ea"/>
                <a:cs typeface="+mn-cs"/>
              </a:rPr>
              <a:t>Chúa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13B00"/>
                </a:solidFill>
                <a:effectLst/>
                <a:uLnTx/>
                <a:uFillTx/>
                <a:latin typeface="TT Norms Extra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13B00"/>
                </a:solidFill>
                <a:effectLst/>
                <a:uLnTx/>
                <a:uFillTx/>
                <a:latin typeface="TT Norms ExtraBold"/>
                <a:ea typeface="+mn-ea"/>
                <a:cs typeface="+mn-cs"/>
              </a:rPr>
              <a:t>Giê-su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D13B00"/>
              </a:solidFill>
              <a:effectLst/>
              <a:uLnTx/>
              <a:uFillTx/>
              <a:latin typeface="TT Norms ExtraBold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FFE5B8-E954-43AC-94A9-D2D9C6CE1E86}"/>
              </a:ext>
            </a:extLst>
          </p:cNvPr>
          <p:cNvSpPr txBox="1"/>
          <p:nvPr/>
        </p:nvSpPr>
        <p:spPr>
          <a:xfrm>
            <a:off x="5664885" y="578883"/>
            <a:ext cx="6268278" cy="9916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nhập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A person in a white robe&#10;&#10;Description automatically generated with low confidence">
            <a:extLst>
              <a:ext uri="{FF2B5EF4-FFF2-40B4-BE49-F238E27FC236}">
                <a16:creationId xmlns:a16="http://schemas.microsoft.com/office/drawing/2014/main" id="{41AD9B56-1710-45AA-872A-2BF7F8299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43" y="578883"/>
            <a:ext cx="4750416" cy="5131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7DD286B4-AB7F-4D23-8CDE-7D4CB29C79F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878969">
            <a:off x="32508" y="4954583"/>
            <a:ext cx="1309281" cy="13092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7EBE6FD-13C9-4900-8B76-66F7FA151EEE}"/>
              </a:ext>
            </a:extLst>
          </p:cNvPr>
          <p:cNvSpPr txBox="1"/>
          <p:nvPr/>
        </p:nvSpPr>
        <p:spPr>
          <a:xfrm>
            <a:off x="5664885" y="1685506"/>
            <a:ext cx="6268278" cy="4127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kỷ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17, 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 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1659, 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ở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 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Gianh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1884, 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Hiệp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Giáp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1884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ký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triều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Huế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mẽ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ở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Nam.</a:t>
            </a:r>
            <a:endParaRPr lang="en-US" sz="2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487585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33860" y="-185192"/>
            <a:ext cx="4963279" cy="7475130"/>
            <a:chOff x="0" y="0"/>
            <a:chExt cx="78933337" cy="101912096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78788558" cy="101767316"/>
            </a:xfrm>
            <a:custGeom>
              <a:avLst/>
              <a:gdLst/>
              <a:ahLst/>
              <a:cxnLst/>
              <a:rect l="l" t="t" r="r" b="b"/>
              <a:pathLst>
                <a:path w="78788558" h="101767316">
                  <a:moveTo>
                    <a:pt x="0" y="0"/>
                  </a:moveTo>
                  <a:lnTo>
                    <a:pt x="78788558" y="0"/>
                  </a:lnTo>
                  <a:lnTo>
                    <a:pt x="78788558" y="101767316"/>
                  </a:lnTo>
                  <a:lnTo>
                    <a:pt x="0" y="1017673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D91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78933340" cy="101912099"/>
            </a:xfrm>
            <a:custGeom>
              <a:avLst/>
              <a:gdLst/>
              <a:ahLst/>
              <a:cxnLst/>
              <a:rect l="l" t="t" r="r" b="b"/>
              <a:pathLst>
                <a:path w="78933340" h="101912099">
                  <a:moveTo>
                    <a:pt x="78788555" y="101767314"/>
                  </a:moveTo>
                  <a:lnTo>
                    <a:pt x="78933340" y="101767314"/>
                  </a:lnTo>
                  <a:lnTo>
                    <a:pt x="78933340" y="101912099"/>
                  </a:lnTo>
                  <a:lnTo>
                    <a:pt x="78788555" y="101912099"/>
                  </a:lnTo>
                  <a:lnTo>
                    <a:pt x="78788555" y="10176731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1767314"/>
                  </a:lnTo>
                  <a:lnTo>
                    <a:pt x="0" y="101767314"/>
                  </a:lnTo>
                  <a:lnTo>
                    <a:pt x="0" y="144780"/>
                  </a:lnTo>
                  <a:close/>
                  <a:moveTo>
                    <a:pt x="0" y="101767314"/>
                  </a:moveTo>
                  <a:lnTo>
                    <a:pt x="144780" y="101767314"/>
                  </a:lnTo>
                  <a:lnTo>
                    <a:pt x="144780" y="101912099"/>
                  </a:lnTo>
                  <a:lnTo>
                    <a:pt x="0" y="101912099"/>
                  </a:lnTo>
                  <a:lnTo>
                    <a:pt x="0" y="101767314"/>
                  </a:lnTo>
                  <a:close/>
                  <a:moveTo>
                    <a:pt x="78788555" y="144780"/>
                  </a:moveTo>
                  <a:lnTo>
                    <a:pt x="78933340" y="144780"/>
                  </a:lnTo>
                  <a:lnTo>
                    <a:pt x="78933340" y="101767314"/>
                  </a:lnTo>
                  <a:lnTo>
                    <a:pt x="78788555" y="101767314"/>
                  </a:lnTo>
                  <a:lnTo>
                    <a:pt x="78788555" y="144780"/>
                  </a:lnTo>
                  <a:close/>
                  <a:moveTo>
                    <a:pt x="144780" y="101767314"/>
                  </a:moveTo>
                  <a:lnTo>
                    <a:pt x="78788555" y="101767314"/>
                  </a:lnTo>
                  <a:lnTo>
                    <a:pt x="78788555" y="101912099"/>
                  </a:lnTo>
                  <a:lnTo>
                    <a:pt x="144780" y="101912099"/>
                  </a:lnTo>
                  <a:lnTo>
                    <a:pt x="144780" y="101767314"/>
                  </a:lnTo>
                  <a:close/>
                  <a:moveTo>
                    <a:pt x="78788555" y="0"/>
                  </a:moveTo>
                  <a:lnTo>
                    <a:pt x="78933340" y="0"/>
                  </a:lnTo>
                  <a:lnTo>
                    <a:pt x="78933340" y="144780"/>
                  </a:lnTo>
                  <a:lnTo>
                    <a:pt x="78788555" y="144780"/>
                  </a:lnTo>
                  <a:lnTo>
                    <a:pt x="7878855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8788555" y="0"/>
                  </a:lnTo>
                  <a:lnTo>
                    <a:pt x="7878855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9" name="Picture 8" descr="Aerial view of a city&#10;&#10;Description automatically generated with medium confidence">
            <a:extLst>
              <a:ext uri="{FF2B5EF4-FFF2-40B4-BE49-F238E27FC236}">
                <a16:creationId xmlns:a16="http://schemas.microsoft.com/office/drawing/2014/main" id="{4882EAE3-2753-48DF-840C-1C612F43BAE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65" y="295179"/>
            <a:ext cx="6956380" cy="57279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738528-E265-490B-BD8F-A114A6EA42B5}"/>
              </a:ext>
            </a:extLst>
          </p:cNvPr>
          <p:cNvSpPr txBox="1"/>
          <p:nvPr/>
        </p:nvSpPr>
        <p:spPr>
          <a:xfrm>
            <a:off x="671399" y="6072808"/>
            <a:ext cx="6251712" cy="372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Quảng</a:t>
            </a:r>
            <a:r>
              <a:rPr lang="en-US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Thánh</a:t>
            </a:r>
            <a:r>
              <a:rPr lang="en-US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Phêrô</a:t>
            </a:r>
            <a:r>
              <a:rPr lang="en-US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(Vatican)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B67F53-B088-4A22-8D56-ABC3CDBBB455}"/>
              </a:ext>
            </a:extLst>
          </p:cNvPr>
          <p:cNvSpPr txBox="1"/>
          <p:nvPr/>
        </p:nvSpPr>
        <p:spPr>
          <a:xfrm>
            <a:off x="7653132" y="1556174"/>
            <a:ext cx="4366590" cy="35974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Vatican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Roma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Ý, Vatican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vỏn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vẹn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44ha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1.000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Vatican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mảnh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ban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phước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endParaRPr lang="en-US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33860" y="-185192"/>
            <a:ext cx="4963279" cy="7475130"/>
            <a:chOff x="0" y="0"/>
            <a:chExt cx="78933337" cy="101912096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78788558" cy="101767316"/>
            </a:xfrm>
            <a:custGeom>
              <a:avLst/>
              <a:gdLst/>
              <a:ahLst/>
              <a:cxnLst/>
              <a:rect l="l" t="t" r="r" b="b"/>
              <a:pathLst>
                <a:path w="78788558" h="101767316">
                  <a:moveTo>
                    <a:pt x="0" y="0"/>
                  </a:moveTo>
                  <a:lnTo>
                    <a:pt x="78788558" y="0"/>
                  </a:lnTo>
                  <a:lnTo>
                    <a:pt x="78788558" y="101767316"/>
                  </a:lnTo>
                  <a:lnTo>
                    <a:pt x="0" y="1017673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D91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78933340" cy="101912099"/>
            </a:xfrm>
            <a:custGeom>
              <a:avLst/>
              <a:gdLst/>
              <a:ahLst/>
              <a:cxnLst/>
              <a:rect l="l" t="t" r="r" b="b"/>
              <a:pathLst>
                <a:path w="78933340" h="101912099">
                  <a:moveTo>
                    <a:pt x="78788555" y="101767314"/>
                  </a:moveTo>
                  <a:lnTo>
                    <a:pt x="78933340" y="101767314"/>
                  </a:lnTo>
                  <a:lnTo>
                    <a:pt x="78933340" y="101912099"/>
                  </a:lnTo>
                  <a:lnTo>
                    <a:pt x="78788555" y="101912099"/>
                  </a:lnTo>
                  <a:lnTo>
                    <a:pt x="78788555" y="10176731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1767314"/>
                  </a:lnTo>
                  <a:lnTo>
                    <a:pt x="0" y="101767314"/>
                  </a:lnTo>
                  <a:lnTo>
                    <a:pt x="0" y="144780"/>
                  </a:lnTo>
                  <a:close/>
                  <a:moveTo>
                    <a:pt x="0" y="101767314"/>
                  </a:moveTo>
                  <a:lnTo>
                    <a:pt x="144780" y="101767314"/>
                  </a:lnTo>
                  <a:lnTo>
                    <a:pt x="144780" y="101912099"/>
                  </a:lnTo>
                  <a:lnTo>
                    <a:pt x="0" y="101912099"/>
                  </a:lnTo>
                  <a:lnTo>
                    <a:pt x="0" y="101767314"/>
                  </a:lnTo>
                  <a:close/>
                  <a:moveTo>
                    <a:pt x="78788555" y="144780"/>
                  </a:moveTo>
                  <a:lnTo>
                    <a:pt x="78933340" y="144780"/>
                  </a:lnTo>
                  <a:lnTo>
                    <a:pt x="78933340" y="101767314"/>
                  </a:lnTo>
                  <a:lnTo>
                    <a:pt x="78788555" y="101767314"/>
                  </a:lnTo>
                  <a:lnTo>
                    <a:pt x="78788555" y="144780"/>
                  </a:lnTo>
                  <a:close/>
                  <a:moveTo>
                    <a:pt x="144780" y="101767314"/>
                  </a:moveTo>
                  <a:lnTo>
                    <a:pt x="78788555" y="101767314"/>
                  </a:lnTo>
                  <a:lnTo>
                    <a:pt x="78788555" y="101912099"/>
                  </a:lnTo>
                  <a:lnTo>
                    <a:pt x="144780" y="101912099"/>
                  </a:lnTo>
                  <a:lnTo>
                    <a:pt x="144780" y="101767314"/>
                  </a:lnTo>
                  <a:close/>
                  <a:moveTo>
                    <a:pt x="78788555" y="0"/>
                  </a:moveTo>
                  <a:lnTo>
                    <a:pt x="78933340" y="0"/>
                  </a:lnTo>
                  <a:lnTo>
                    <a:pt x="78933340" y="144780"/>
                  </a:lnTo>
                  <a:lnTo>
                    <a:pt x="78788555" y="144780"/>
                  </a:lnTo>
                  <a:lnTo>
                    <a:pt x="7878855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8788555" y="0"/>
                  </a:lnTo>
                  <a:lnTo>
                    <a:pt x="7878855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4738528-E265-490B-BD8F-A114A6EA42B5}"/>
              </a:ext>
            </a:extLst>
          </p:cNvPr>
          <p:cNvSpPr txBox="1"/>
          <p:nvPr/>
        </p:nvSpPr>
        <p:spPr>
          <a:xfrm>
            <a:off x="669686" y="5670336"/>
            <a:ext cx="6251712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Đức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hoàng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Francis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322500-3A46-42F7-B0D5-B08BF70AC88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8" y="536713"/>
            <a:ext cx="7007989" cy="51336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4CC3EC-E94C-4ACD-9FCD-856DE41C4A66}"/>
              </a:ext>
            </a:extLst>
          </p:cNvPr>
          <p:cNvSpPr txBox="1"/>
          <p:nvPr/>
        </p:nvSpPr>
        <p:spPr>
          <a:xfrm>
            <a:off x="7801315" y="2134028"/>
            <a:ext cx="4099137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Giáo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Hoàng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là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vụ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đứng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Giáo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Giáo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do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Hồng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Y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giáo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bầu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giữ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đăng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tới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4583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>
            <a:extLst>
              <a:ext uri="{FF2B5EF4-FFF2-40B4-BE49-F238E27FC236}">
                <a16:creationId xmlns:a16="http://schemas.microsoft.com/office/drawing/2014/main" id="{DD004D52-E9D0-4817-AE03-172817DB73A7}"/>
              </a:ext>
            </a:extLst>
          </p:cNvPr>
          <p:cNvSpPr txBox="1"/>
          <p:nvPr/>
        </p:nvSpPr>
        <p:spPr>
          <a:xfrm>
            <a:off x="1784619" y="629111"/>
            <a:ext cx="8851433" cy="1286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10414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TIẾT:  </a:t>
            </a:r>
          </a:p>
          <a:p>
            <a:pPr marL="0" marR="10414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1: QUÁ TRÌNH HÌNH THÀNH VÀ PHÁT TRIỂN CỦA CHẾ ĐỘ PHONG KIẾN Ở TÂY ÂU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4A4620-62B2-4155-ACA1-FBB77DC3DFF6}"/>
              </a:ext>
            </a:extLst>
          </p:cNvPr>
          <p:cNvSpPr txBox="1"/>
          <p:nvPr/>
        </p:nvSpPr>
        <p:spPr>
          <a:xfrm>
            <a:off x="725337" y="2051100"/>
            <a:ext cx="9746879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0414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CFE577-F57C-4873-A955-A1E34930D03E}"/>
              </a:ext>
            </a:extLst>
          </p:cNvPr>
          <p:cNvSpPr txBox="1"/>
          <p:nvPr/>
        </p:nvSpPr>
        <p:spPr>
          <a:xfrm>
            <a:off x="725337" y="2673613"/>
            <a:ext cx="9746878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6CBC40-F773-40CE-BB7C-6404787C9368}"/>
              </a:ext>
            </a:extLst>
          </p:cNvPr>
          <p:cNvSpPr txBox="1"/>
          <p:nvPr/>
        </p:nvSpPr>
        <p:spPr>
          <a:xfrm>
            <a:off x="728192" y="3851671"/>
            <a:ext cx="6138152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9157A2-A2DD-46B0-8ACB-C38CD531D284}"/>
              </a:ext>
            </a:extLst>
          </p:cNvPr>
          <p:cNvSpPr txBox="1"/>
          <p:nvPr/>
        </p:nvSpPr>
        <p:spPr>
          <a:xfrm>
            <a:off x="731047" y="3254645"/>
            <a:ext cx="61324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giáo</a:t>
            </a:r>
            <a:endParaRPr lang="en-US" sz="2400" i="1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EDA6B670-57DE-4577-A260-BE37B4573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241892" flipV="1">
            <a:off x="9269456" y="-3127804"/>
            <a:ext cx="5479326" cy="5813608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5FF616AA-0E80-4193-BBB3-0625D3FDC7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076048">
            <a:off x="-1173781" y="4210652"/>
            <a:ext cx="4651531" cy="304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70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5140" y="4144081"/>
            <a:ext cx="12931641" cy="2998056"/>
            <a:chOff x="0" y="0"/>
            <a:chExt cx="174539708" cy="46510553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74394927" cy="46365774"/>
            </a:xfrm>
            <a:custGeom>
              <a:avLst/>
              <a:gdLst/>
              <a:ahLst/>
              <a:cxnLst/>
              <a:rect l="l" t="t" r="r" b="b"/>
              <a:pathLst>
                <a:path w="174394927" h="46365774">
                  <a:moveTo>
                    <a:pt x="0" y="0"/>
                  </a:moveTo>
                  <a:lnTo>
                    <a:pt x="174394927" y="0"/>
                  </a:lnTo>
                  <a:lnTo>
                    <a:pt x="174394927" y="46365774"/>
                  </a:lnTo>
                  <a:lnTo>
                    <a:pt x="0" y="46365774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74539709" cy="46510553"/>
            </a:xfrm>
            <a:custGeom>
              <a:avLst/>
              <a:gdLst/>
              <a:ahLst/>
              <a:cxnLst/>
              <a:rect l="l" t="t" r="r" b="b"/>
              <a:pathLst>
                <a:path w="174539709" h="46510553">
                  <a:moveTo>
                    <a:pt x="174394924" y="46365775"/>
                  </a:moveTo>
                  <a:lnTo>
                    <a:pt x="174539709" y="46365775"/>
                  </a:lnTo>
                  <a:lnTo>
                    <a:pt x="174539709" y="46510553"/>
                  </a:lnTo>
                  <a:lnTo>
                    <a:pt x="174394924" y="46510553"/>
                  </a:lnTo>
                  <a:lnTo>
                    <a:pt x="174394924" y="4636577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6365775"/>
                  </a:lnTo>
                  <a:lnTo>
                    <a:pt x="0" y="46365775"/>
                  </a:lnTo>
                  <a:lnTo>
                    <a:pt x="0" y="144780"/>
                  </a:lnTo>
                  <a:close/>
                  <a:moveTo>
                    <a:pt x="0" y="46365775"/>
                  </a:moveTo>
                  <a:lnTo>
                    <a:pt x="144780" y="46365775"/>
                  </a:lnTo>
                  <a:lnTo>
                    <a:pt x="144780" y="46510553"/>
                  </a:lnTo>
                  <a:lnTo>
                    <a:pt x="0" y="46510553"/>
                  </a:lnTo>
                  <a:lnTo>
                    <a:pt x="0" y="46365775"/>
                  </a:lnTo>
                  <a:close/>
                  <a:moveTo>
                    <a:pt x="174394924" y="144780"/>
                  </a:moveTo>
                  <a:lnTo>
                    <a:pt x="174539709" y="144780"/>
                  </a:lnTo>
                  <a:lnTo>
                    <a:pt x="174539709" y="46365775"/>
                  </a:lnTo>
                  <a:lnTo>
                    <a:pt x="174394924" y="46365775"/>
                  </a:lnTo>
                  <a:lnTo>
                    <a:pt x="174394924" y="144780"/>
                  </a:lnTo>
                  <a:close/>
                  <a:moveTo>
                    <a:pt x="144780" y="46365775"/>
                  </a:moveTo>
                  <a:lnTo>
                    <a:pt x="174394924" y="46365775"/>
                  </a:lnTo>
                  <a:lnTo>
                    <a:pt x="174394924" y="46510553"/>
                  </a:lnTo>
                  <a:lnTo>
                    <a:pt x="144780" y="46510553"/>
                  </a:lnTo>
                  <a:lnTo>
                    <a:pt x="144780" y="46365775"/>
                  </a:lnTo>
                  <a:close/>
                  <a:moveTo>
                    <a:pt x="174394924" y="0"/>
                  </a:moveTo>
                  <a:lnTo>
                    <a:pt x="174539709" y="0"/>
                  </a:lnTo>
                  <a:lnTo>
                    <a:pt x="174539709" y="144780"/>
                  </a:lnTo>
                  <a:lnTo>
                    <a:pt x="174394924" y="144780"/>
                  </a:lnTo>
                  <a:lnTo>
                    <a:pt x="17439492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74394924" y="0"/>
                  </a:lnTo>
                  <a:lnTo>
                    <a:pt x="17439492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34368" y="3591494"/>
            <a:ext cx="2951054" cy="121215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431596" y="3897859"/>
            <a:ext cx="2156597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02347" y="5023556"/>
            <a:ext cx="2951054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pt-BR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 nhân dẫn tới sự xuất hiện Thành thị trung đại? Cư dân thành thị bao gồm những ai?</a:t>
            </a:r>
            <a:endParaRPr lang="en-US" dirty="0">
              <a:latin typeface="Public Sans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824446" y="3608739"/>
            <a:ext cx="2951054" cy="121215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8221674" y="3922656"/>
            <a:ext cx="2156597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824446" y="5023556"/>
            <a:ext cx="2951054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pt-BR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 thị trung đại có vai trò như thế nào? Vì sao nói “Thành thị là hình ảnh tương phản với lãnh địa”?</a:t>
            </a:r>
            <a:endParaRPr lang="en-US" dirty="0">
              <a:solidFill>
                <a:srgbClr val="000000"/>
              </a:solidFill>
              <a:latin typeface="Public San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D20C97-D438-4FC9-BD72-9DD550264847}"/>
              </a:ext>
            </a:extLst>
          </p:cNvPr>
          <p:cNvSpPr txBox="1"/>
          <p:nvPr/>
        </p:nvSpPr>
        <p:spPr>
          <a:xfrm>
            <a:off x="3673861" y="2811853"/>
            <a:ext cx="4303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en-US" sz="2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góc</a:t>
            </a:r>
            <a:r>
              <a:rPr kumimoji="0" lang="en-US" sz="2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2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phố</a:t>
            </a:r>
            <a:r>
              <a:rPr kumimoji="0" lang="en-US" sz="2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Phi-ren-</a:t>
            </a:r>
            <a:r>
              <a:rPr kumimoji="0" lang="en-US" sz="2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xê</a:t>
            </a:r>
            <a:r>
              <a:rPr kumimoji="0" lang="en-US" sz="2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(Italia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</a:t>
            </a:r>
            <a:endParaRPr lang="en-US" sz="1400" dirty="0"/>
          </a:p>
        </p:txBody>
      </p:sp>
      <p:sp>
        <p:nvSpPr>
          <p:cNvPr id="22" name="TextBox 2">
            <a:extLst>
              <a:ext uri="{FF2B5EF4-FFF2-40B4-BE49-F238E27FC236}">
                <a16:creationId xmlns:a16="http://schemas.microsoft.com/office/drawing/2014/main" id="{FA4BF97D-6233-42B5-BBC8-9A15B2006E0A}"/>
              </a:ext>
            </a:extLst>
          </p:cNvPr>
          <p:cNvSpPr txBox="1"/>
          <p:nvPr/>
        </p:nvSpPr>
        <p:spPr>
          <a:xfrm>
            <a:off x="557943" y="955238"/>
            <a:ext cx="2713741" cy="22740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uan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H6,7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1.5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(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b="1" i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Arrow: Up-Down 24">
            <a:extLst>
              <a:ext uri="{FF2B5EF4-FFF2-40B4-BE49-F238E27FC236}">
                <a16:creationId xmlns:a16="http://schemas.microsoft.com/office/drawing/2014/main" id="{5492F9D8-6DBF-4B8A-A838-C19043023668}"/>
              </a:ext>
            </a:extLst>
          </p:cNvPr>
          <p:cNvSpPr/>
          <p:nvPr/>
        </p:nvSpPr>
        <p:spPr>
          <a:xfrm rot="5400000">
            <a:off x="5726264" y="4415959"/>
            <a:ext cx="662608" cy="1641766"/>
          </a:xfrm>
          <a:prstGeom prst="up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building, outdoor, mountain, old&#10;&#10;Description automatically generated">
            <a:extLst>
              <a:ext uri="{FF2B5EF4-FFF2-40B4-BE49-F238E27FC236}">
                <a16:creationId xmlns:a16="http://schemas.microsoft.com/office/drawing/2014/main" id="{33D59349-DD91-4E8C-AEBE-38D3645032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914" y="293054"/>
            <a:ext cx="3833024" cy="2539379"/>
          </a:xfrm>
          <a:prstGeom prst="rect">
            <a:avLst/>
          </a:prstGeom>
        </p:spPr>
      </p:pic>
      <p:pic>
        <p:nvPicPr>
          <p:cNvPr id="14" name="Picture 13" descr="A picture containing building, mountain&#10;&#10;Description automatically generated">
            <a:extLst>
              <a:ext uri="{FF2B5EF4-FFF2-40B4-BE49-F238E27FC236}">
                <a16:creationId xmlns:a16="http://schemas.microsoft.com/office/drawing/2014/main" id="{20697BE6-C887-41B9-9E6C-14C3124181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408" y="459568"/>
            <a:ext cx="3469609" cy="260220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971CB29-EA54-471A-8907-B1F0629E288F}"/>
              </a:ext>
            </a:extLst>
          </p:cNvPr>
          <p:cNvSpPr txBox="1"/>
          <p:nvPr/>
        </p:nvSpPr>
        <p:spPr>
          <a:xfrm>
            <a:off x="8155652" y="3019499"/>
            <a:ext cx="37050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Bô-lô-na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(Italia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</a:t>
            </a:r>
            <a:endParaRPr lang="en-US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628109">
            <a:off x="3711981" y="4087463"/>
            <a:ext cx="1467435" cy="14674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292723">
            <a:off x="982065" y="1211374"/>
            <a:ext cx="767654" cy="771864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7FBF0046-216F-403C-923D-9505251FFE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29405" y="2401958"/>
            <a:ext cx="3712196" cy="1594038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55E944D3-ED13-4362-9F81-E04DA335DEE6}"/>
              </a:ext>
            </a:extLst>
          </p:cNvPr>
          <p:cNvSpPr txBox="1"/>
          <p:nvPr/>
        </p:nvSpPr>
        <p:spPr>
          <a:xfrm>
            <a:off x="1344846" y="2936557"/>
            <a:ext cx="262897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89BF49-60D1-4114-8FA5-7D0B04FF60EA}"/>
              </a:ext>
            </a:extLst>
          </p:cNvPr>
          <p:cNvSpPr txBox="1"/>
          <p:nvPr/>
        </p:nvSpPr>
        <p:spPr>
          <a:xfrm>
            <a:off x="5542045" y="1346607"/>
            <a:ext cx="6374061" cy="49346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Do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do.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4AAFCE-D62B-48C4-818A-A34F36557A44}"/>
              </a:ext>
            </a:extLst>
          </p:cNvPr>
          <p:cNvSpPr txBox="1"/>
          <p:nvPr/>
        </p:nvSpPr>
        <p:spPr>
          <a:xfrm>
            <a:off x="5542045" y="369821"/>
            <a:ext cx="6374060" cy="954107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342900" algn="l"/>
              </a:tabLst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kumimoji="0" lang="pt-BR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 nhân dẫn tới sự xuất hiện Thành thị trung đại: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628109">
            <a:off x="3790160" y="3887766"/>
            <a:ext cx="1467435" cy="14674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292723">
            <a:off x="772727" y="1084719"/>
            <a:ext cx="767654" cy="7718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978420-C7AF-49F5-8FBC-68A6EB4981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20067" y="2179912"/>
            <a:ext cx="3863044" cy="15867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63EA14-38BC-46AB-B4CC-07C628DBD815}"/>
              </a:ext>
            </a:extLst>
          </p:cNvPr>
          <p:cNvSpPr txBox="1"/>
          <p:nvPr/>
        </p:nvSpPr>
        <p:spPr>
          <a:xfrm>
            <a:off x="1473290" y="2727067"/>
            <a:ext cx="215659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DAFED6-610A-435C-A441-9AC9C95C64D5}"/>
              </a:ext>
            </a:extLst>
          </p:cNvPr>
          <p:cNvSpPr txBox="1"/>
          <p:nvPr/>
        </p:nvSpPr>
        <p:spPr>
          <a:xfrm>
            <a:off x="5466573" y="1259172"/>
            <a:ext cx="6347476" cy="363747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t-BR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Phá vỡ nền kinh tế tự nhiên của các lãnh địa.</a:t>
            </a:r>
            <a:endParaRPr lang="en-US" sz="24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t-BR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Tạo điều kiện cho sự hình thành và phát triển của nền kinh tế hàng hóa. </a:t>
            </a:r>
            <a:endParaRPr lang="en-US" sz="24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t-BR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Góp phần xây dựng chế độ phong kiến tập quyền.</a:t>
            </a:r>
            <a:endParaRPr lang="en-US" sz="24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t-BR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Tạo cơ sở để xây dựng nền văn hóa mới, nhiều trường đại học được thành lập.</a:t>
            </a:r>
            <a:endParaRPr lang="en-US" sz="24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t-BR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Mang lại không khí tự do, cởi mở.  </a:t>
            </a:r>
            <a:endParaRPr lang="en-US" sz="24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98DF1A-4D77-435A-B3E8-761995E46374}"/>
              </a:ext>
            </a:extLst>
          </p:cNvPr>
          <p:cNvSpPr txBox="1"/>
          <p:nvPr/>
        </p:nvSpPr>
        <p:spPr>
          <a:xfrm>
            <a:off x="5466573" y="642799"/>
            <a:ext cx="6347475" cy="5837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 trò của thành thị trung đại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E1C4EF-1B33-4DE6-BBF2-0F296ADF4E08}"/>
              </a:ext>
            </a:extLst>
          </p:cNvPr>
          <p:cNvSpPr txBox="1"/>
          <p:nvPr/>
        </p:nvSpPr>
        <p:spPr>
          <a:xfrm>
            <a:off x="5466574" y="5015406"/>
            <a:ext cx="6347476" cy="8560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“Thành thị là hình ảnh tương phản với lãnh địa”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BBA323-C59A-47B6-99E9-81E130AD5A6F}"/>
              </a:ext>
            </a:extLst>
          </p:cNvPr>
          <p:cNvSpPr txBox="1"/>
          <p:nvPr/>
        </p:nvSpPr>
        <p:spPr>
          <a:xfrm>
            <a:off x="5466573" y="4983275"/>
            <a:ext cx="6347476" cy="12512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Vì: </a:t>
            </a:r>
            <a:r>
              <a:rPr kumimoji="0" lang="pt-BR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lãnh địa, kinh tế mang tính chất “tự cung, tự cấp”; còn trong thành thị đã có sự buôn bán, trao đổi sản phẩm.</a:t>
            </a:r>
            <a:r>
              <a:rPr kumimoji="0" lang="pt-B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34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66808" y="0"/>
            <a:ext cx="3590346" cy="6858000"/>
            <a:chOff x="0" y="0"/>
            <a:chExt cx="1821768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21768" cy="3479800"/>
            </a:xfrm>
            <a:custGeom>
              <a:avLst/>
              <a:gdLst/>
              <a:ahLst/>
              <a:cxnLst/>
              <a:rect l="l" t="t" r="r" b="b"/>
              <a:pathLst>
                <a:path w="1821768" h="3479800">
                  <a:moveTo>
                    <a:pt x="1697308" y="3479800"/>
                  </a:moveTo>
                  <a:lnTo>
                    <a:pt x="124460" y="3479800"/>
                  </a:lnTo>
                  <a:cubicBezTo>
                    <a:pt x="55880" y="3479800"/>
                    <a:pt x="0" y="3423920"/>
                    <a:pt x="0" y="33553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97308" y="0"/>
                  </a:lnTo>
                  <a:cubicBezTo>
                    <a:pt x="1765888" y="0"/>
                    <a:pt x="1821768" y="55880"/>
                    <a:pt x="1821768" y="124460"/>
                  </a:cubicBezTo>
                  <a:lnTo>
                    <a:pt x="1821768" y="3355340"/>
                  </a:lnTo>
                  <a:cubicBezTo>
                    <a:pt x="1821768" y="3423920"/>
                    <a:pt x="1765888" y="3479800"/>
                    <a:pt x="1697308" y="3479800"/>
                  </a:cubicBezTo>
                  <a:close/>
                </a:path>
              </a:pathLst>
            </a:custGeom>
            <a:solidFill>
              <a:srgbClr val="F6D8B6"/>
            </a:solidFill>
          </p:spPr>
        </p:sp>
      </p:grpSp>
      <p:pic>
        <p:nvPicPr>
          <p:cNvPr id="11" name="Picture 10" descr="A picture containing text, vestment, fabric&#10;&#10;Description automatically generated">
            <a:extLst>
              <a:ext uri="{FF2B5EF4-FFF2-40B4-BE49-F238E27FC236}">
                <a16:creationId xmlns:a16="http://schemas.microsoft.com/office/drawing/2014/main" id="{F950B1D4-84BC-4657-953F-786F9861E4A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802" y="365252"/>
            <a:ext cx="3590347" cy="5977270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4A632C2E-0D7A-487D-88E8-FBE9D690F69B}"/>
              </a:ext>
            </a:extLst>
          </p:cNvPr>
          <p:cNvSpPr/>
          <p:nvPr/>
        </p:nvSpPr>
        <p:spPr>
          <a:xfrm>
            <a:off x="4921109" y="107743"/>
            <a:ext cx="2063376" cy="1334124"/>
          </a:xfrm>
          <a:prstGeom prst="wedgeEllipseCallout">
            <a:avLst>
              <a:gd name="adj1" fmla="val 75790"/>
              <a:gd name="adj2" fmla="val 6699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410791-291C-4E63-9524-7A8D43F9278D}"/>
              </a:ext>
            </a:extLst>
          </p:cNvPr>
          <p:cNvSpPr txBox="1"/>
          <p:nvPr/>
        </p:nvSpPr>
        <p:spPr>
          <a:xfrm>
            <a:off x="809787" y="2453482"/>
            <a:ext cx="5436115" cy="34163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Sáclơmanho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Charlemagne)</a:t>
            </a:r>
            <a:r>
              <a:rPr lang="en-US" sz="2400" b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Carôlanhgiêng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46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55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viễn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móng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“cha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đẻ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A429CD-8235-4CE5-9CB4-96F8CA580DF9}"/>
              </a:ext>
            </a:extLst>
          </p:cNvPr>
          <p:cNvSpPr txBox="1"/>
          <p:nvPr/>
        </p:nvSpPr>
        <p:spPr>
          <a:xfrm>
            <a:off x="1028160" y="1441867"/>
            <a:ext cx="46718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Sáclơmanho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Charlemagne)</a:t>
            </a:r>
          </a:p>
          <a:p>
            <a:pPr algn="ctr"/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(? - 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1, 814 Sau CN)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C5A077FF-703F-4482-A464-9659F21CFECD}"/>
              </a:ext>
            </a:extLst>
          </p:cNvPr>
          <p:cNvGrpSpPr/>
          <p:nvPr/>
        </p:nvGrpSpPr>
        <p:grpSpPr>
          <a:xfrm>
            <a:off x="616225" y="493502"/>
            <a:ext cx="6329396" cy="6151183"/>
            <a:chOff x="0" y="0"/>
            <a:chExt cx="6806891" cy="3697118"/>
          </a:xfrm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710E1F18-B5BA-41F8-B8F0-DBAA98774C88}"/>
                </a:ext>
              </a:extLst>
            </p:cNvPr>
            <p:cNvSpPr/>
            <p:nvPr/>
          </p:nvSpPr>
          <p:spPr>
            <a:xfrm>
              <a:off x="31750" y="31750"/>
              <a:ext cx="6743391" cy="3633618"/>
            </a:xfrm>
            <a:custGeom>
              <a:avLst/>
              <a:gdLst/>
              <a:ahLst/>
              <a:cxnLst/>
              <a:rect l="l" t="t" r="r" b="b"/>
              <a:pathLst>
                <a:path w="6743391" h="3633618">
                  <a:moveTo>
                    <a:pt x="6650682" y="3633618"/>
                  </a:moveTo>
                  <a:lnTo>
                    <a:pt x="92710" y="3633618"/>
                  </a:lnTo>
                  <a:cubicBezTo>
                    <a:pt x="41910" y="3633618"/>
                    <a:pt x="0" y="3591708"/>
                    <a:pt x="0" y="354090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649411" y="0"/>
                  </a:lnTo>
                  <a:cubicBezTo>
                    <a:pt x="6700211" y="0"/>
                    <a:pt x="6742122" y="41910"/>
                    <a:pt x="6742122" y="92710"/>
                  </a:cubicBezTo>
                  <a:lnTo>
                    <a:pt x="6742122" y="3539637"/>
                  </a:lnTo>
                  <a:cubicBezTo>
                    <a:pt x="6743391" y="3591708"/>
                    <a:pt x="6701482" y="3633618"/>
                    <a:pt x="6650682" y="36336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8">
              <a:extLst>
                <a:ext uri="{FF2B5EF4-FFF2-40B4-BE49-F238E27FC236}">
                  <a16:creationId xmlns:a16="http://schemas.microsoft.com/office/drawing/2014/main" id="{F2CE1596-4243-4983-B4DD-3C965FF2F016}"/>
                </a:ext>
              </a:extLst>
            </p:cNvPr>
            <p:cNvSpPr/>
            <p:nvPr/>
          </p:nvSpPr>
          <p:spPr>
            <a:xfrm>
              <a:off x="0" y="0"/>
              <a:ext cx="6806891" cy="3697118"/>
            </a:xfrm>
            <a:custGeom>
              <a:avLst/>
              <a:gdLst/>
              <a:ahLst/>
              <a:cxnLst/>
              <a:rect l="l" t="t" r="r" b="b"/>
              <a:pathLst>
                <a:path w="6806891" h="3697118">
                  <a:moveTo>
                    <a:pt x="6682432" y="59690"/>
                  </a:moveTo>
                  <a:cubicBezTo>
                    <a:pt x="6717991" y="59690"/>
                    <a:pt x="6747201" y="88900"/>
                    <a:pt x="6747201" y="124460"/>
                  </a:cubicBezTo>
                  <a:lnTo>
                    <a:pt x="6747201" y="3572658"/>
                  </a:lnTo>
                  <a:cubicBezTo>
                    <a:pt x="6747201" y="3608218"/>
                    <a:pt x="6717991" y="3637428"/>
                    <a:pt x="6682432" y="3637428"/>
                  </a:cubicBezTo>
                  <a:lnTo>
                    <a:pt x="124460" y="3637428"/>
                  </a:lnTo>
                  <a:cubicBezTo>
                    <a:pt x="88900" y="3637428"/>
                    <a:pt x="59690" y="3608218"/>
                    <a:pt x="59690" y="357265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682432" y="59690"/>
                  </a:lnTo>
                  <a:moveTo>
                    <a:pt x="668243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3572658"/>
                  </a:lnTo>
                  <a:cubicBezTo>
                    <a:pt x="0" y="3641238"/>
                    <a:pt x="55880" y="3697118"/>
                    <a:pt x="124460" y="3697118"/>
                  </a:cubicBezTo>
                  <a:lnTo>
                    <a:pt x="6682432" y="3697118"/>
                  </a:lnTo>
                  <a:cubicBezTo>
                    <a:pt x="6751012" y="3697118"/>
                    <a:pt x="6806891" y="3641238"/>
                    <a:pt x="6806891" y="3572658"/>
                  </a:cubicBezTo>
                  <a:lnTo>
                    <a:pt x="6806891" y="124460"/>
                  </a:lnTo>
                  <a:cubicBezTo>
                    <a:pt x="6806891" y="55880"/>
                    <a:pt x="6751012" y="0"/>
                    <a:pt x="6682432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</p:sp>
      </p:grpSp>
      <p:sp>
        <p:nvSpPr>
          <p:cNvPr id="6" name="TextBox 18">
            <a:extLst>
              <a:ext uri="{FF2B5EF4-FFF2-40B4-BE49-F238E27FC236}">
                <a16:creationId xmlns:a16="http://schemas.microsoft.com/office/drawing/2014/main" id="{414A733C-94F4-4153-B8C7-9B9A9F0A09A4}"/>
              </a:ext>
            </a:extLst>
          </p:cNvPr>
          <p:cNvSpPr txBox="1"/>
          <p:nvPr/>
        </p:nvSpPr>
        <p:spPr>
          <a:xfrm>
            <a:off x="829296" y="762965"/>
            <a:ext cx="5766112" cy="5601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09630"/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1.Tự do: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ai, bao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do. </a:t>
            </a:r>
          </a:p>
          <a:p>
            <a:pPr algn="just" defTabSz="609630"/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Miễn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miễn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endParaRPr lang="en-US" sz="24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09630"/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609630"/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4.Đặc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609630"/>
            <a:endParaRPr lang="en-US" sz="24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A8860F-B93D-48A7-9244-2782E9C56D9D}"/>
              </a:ext>
            </a:extLst>
          </p:cNvPr>
          <p:cNvSpPr txBox="1"/>
          <p:nvPr/>
        </p:nvSpPr>
        <p:spPr>
          <a:xfrm>
            <a:off x="7408859" y="762965"/>
            <a:ext cx="4378950" cy="9916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t-BR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có nhận xét gì về luật Thành thị trung đại?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D616AB-609F-4C68-9D98-64727781C828}"/>
              </a:ext>
            </a:extLst>
          </p:cNvPr>
          <p:cNvSpPr txBox="1"/>
          <p:nvPr/>
        </p:nvSpPr>
        <p:spPr>
          <a:xfrm>
            <a:off x="7408859" y="1904612"/>
            <a:ext cx="4408473" cy="2938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t-B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Mang lại không khí tự do, cởi mở. </a:t>
            </a:r>
            <a:endParaRPr lang="en-US" sz="2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t-B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pt-B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 cơ sở cho sự phát triển và ảnh hưởng đến xã hội Tây Âu về chính trị, kinh tế, văn hóa.  </a:t>
            </a:r>
            <a:endParaRPr lang="en-US" sz="2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61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3357154" y="404352"/>
            <a:ext cx="8405299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just">
              <a:spcAft>
                <a:spcPts val="800"/>
              </a:spcAft>
              <a:defRPr/>
            </a:pPr>
            <a:r>
              <a:rPr kumimoji="0" lang="pt-BR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 nhân: </a:t>
            </a:r>
            <a:r>
              <a:rPr lang="pt-BR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 thế kỉ XI, sản xuất phát triển, hàng hóa thừa được đi bán 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pt-BR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Thành thị trung đại xuất hiện .</a:t>
            </a:r>
            <a:endParaRPr lang="en-US" sz="32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938676" y="2112472"/>
            <a:ext cx="8086644" cy="445250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kumimoji="0" lang="pt-BR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 trò: </a:t>
            </a:r>
            <a:r>
              <a:rPr lang="pt-BR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Phá vỡ nền kinh tế tự nhiên của các lãnh địa.</a:t>
            </a:r>
            <a:endParaRPr lang="en-US" sz="32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pt-BR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Tạo điều kiện phát triển nền kinh tế hàng hóa. </a:t>
            </a:r>
            <a:endParaRPr lang="en-US" sz="32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pt-BR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Góp phần xây dựng chế độ phong kiến tập quyền.</a:t>
            </a:r>
            <a:endParaRPr lang="en-US" sz="32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pt-BR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Đưa đến sự xuất hiện của tầng lớp thị dân.</a:t>
            </a:r>
            <a:endParaRPr lang="en-US" sz="32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pt-BR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Tạo cơ sở để xây dựng nền văn hóa mới.</a:t>
            </a:r>
            <a:endParaRPr lang="en-US" sz="32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pt-BR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Mang lại không khí tự do, cởi mở.  </a:t>
            </a:r>
            <a:endParaRPr lang="en-US" sz="32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-588527" y="4338723"/>
            <a:ext cx="3683780" cy="302739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406400" y="-403139"/>
            <a:ext cx="1397963" cy="1439849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5A25ECF6-6258-4D00-AD29-E10F74AAC45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7971" y="1881680"/>
            <a:ext cx="3568499" cy="34882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B469246-F13A-4373-AE9C-ABE3EA31F8BE}"/>
              </a:ext>
            </a:extLst>
          </p:cNvPr>
          <p:cNvSpPr txBox="1"/>
          <p:nvPr/>
        </p:nvSpPr>
        <p:spPr>
          <a:xfrm>
            <a:off x="292581" y="2542225"/>
            <a:ext cx="6389914" cy="1222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8B923B9-5291-46B3-AA8A-30E9F79FC6E2}"/>
              </a:ext>
            </a:extLst>
          </p:cNvPr>
          <p:cNvSpPr txBox="1"/>
          <p:nvPr/>
        </p:nvSpPr>
        <p:spPr>
          <a:xfrm>
            <a:off x="2146986" y="5937519"/>
            <a:ext cx="40767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Phi-ren-xê (Firenze) - Italia</a:t>
            </a:r>
            <a:endParaRPr lang="en-US" sz="2400" i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CE5C3E-BF7B-4AFD-8734-8B2262A9F559}"/>
              </a:ext>
            </a:extLst>
          </p:cNvPr>
          <p:cNvSpPr txBox="1"/>
          <p:nvPr/>
        </p:nvSpPr>
        <p:spPr>
          <a:xfrm>
            <a:off x="8299689" y="566677"/>
            <a:ext cx="3490650" cy="526297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Firenze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Ý. Firenze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thủ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phủ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Toscana, Ý.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1865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1870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thủ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quốc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Firenze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</a:t>
            </a:r>
            <a:endParaRPr lang="en-US" sz="2800" dirty="0"/>
          </a:p>
        </p:txBody>
      </p:sp>
      <p:pic>
        <p:nvPicPr>
          <p:cNvPr id="5" name="Picture 4" descr="A large building with a clock tower&#10;&#10;Description automatically generated with low confidence">
            <a:extLst>
              <a:ext uri="{FF2B5EF4-FFF2-40B4-BE49-F238E27FC236}">
                <a16:creationId xmlns:a16="http://schemas.microsoft.com/office/drawing/2014/main" id="{28152045-2390-435E-82F9-757BB11CDC3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61" y="566677"/>
            <a:ext cx="7615904" cy="5370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793269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169835" y="-288889"/>
            <a:ext cx="9003322" cy="9003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282212">
            <a:off x="202762" y="1632338"/>
            <a:ext cx="1232976" cy="11237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282212" flipH="1">
            <a:off x="6022779" y="3242687"/>
            <a:ext cx="1054238" cy="106002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682144" y="2631922"/>
            <a:ext cx="4686234" cy="797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27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D13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28713" y="1049586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963530" y="1467543"/>
            <a:ext cx="8569739" cy="30469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219170"/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219170"/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</a:p>
          <a:p>
            <a:pPr algn="ctr" defTabSz="1219170"/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tặc</a:t>
            </a:r>
            <a:endParaRPr lang="en-US" sz="4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 descr="C:\Users\ADMIN\Desktop\Lam tac\e7f4c27d556f238339f9337509756439--lumberjacks-vectors.jp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037" y="4253424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901" y="40005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4</a:t>
            </a:r>
          </a:p>
        </p:txBody>
      </p:sp>
      <p:sp>
        <p:nvSpPr>
          <p:cNvPr id="43" name="Oval 42"/>
          <p:cNvSpPr/>
          <p:nvPr/>
        </p:nvSpPr>
        <p:spPr>
          <a:xfrm>
            <a:off x="10147420" y="3836529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5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FE83DDF2-13DF-481F-AFEF-15904922A68C}"/>
              </a:ext>
            </a:extLst>
          </p:cNvPr>
          <p:cNvSpPr/>
          <p:nvPr/>
        </p:nvSpPr>
        <p:spPr>
          <a:xfrm>
            <a:off x="11157052" y="-47934"/>
            <a:ext cx="979777" cy="804503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LT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638135" y="4858742"/>
            <a:ext cx="5066472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 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Giéc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-man.</a:t>
            </a:r>
            <a:endParaRPr lang="en-US" sz="24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085841-7BCF-4469-A814-E0D6F9EA495D}"/>
              </a:ext>
            </a:extLst>
          </p:cNvPr>
          <p:cNvSpPr txBox="1"/>
          <p:nvPr/>
        </p:nvSpPr>
        <p:spPr>
          <a:xfrm>
            <a:off x="2796209" y="706898"/>
            <a:ext cx="6453807" cy="212365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 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V,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200" b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A. 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B. 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Giéc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-man.</a:t>
            </a:r>
            <a:endParaRPr lang="en-US" sz="2200" b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C. 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D. 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1AC4CE-11BF-4070-8BA6-0B6492BDB3AD}"/>
              </a:ext>
            </a:extLst>
          </p:cNvPr>
          <p:cNvSpPr txBox="1"/>
          <p:nvPr/>
        </p:nvSpPr>
        <p:spPr>
          <a:xfrm>
            <a:off x="2761419" y="746693"/>
            <a:ext cx="6554859" cy="2246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 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Giec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-man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A. 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-ma.</a:t>
            </a:r>
            <a:endParaRPr lang="en-US" sz="20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B. 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loạt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C. Chia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tước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Giec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-man.</a:t>
            </a:r>
            <a:endParaRPr lang="en-US" sz="20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D. 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448A9B-B3B3-45AB-BDDE-D880304B4235}"/>
              </a:ext>
            </a:extLst>
          </p:cNvPr>
          <p:cNvSpPr txBox="1"/>
          <p:nvPr/>
        </p:nvSpPr>
        <p:spPr>
          <a:xfrm>
            <a:off x="3655393" y="4723212"/>
            <a:ext cx="5038033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 Chia </a:t>
            </a:r>
            <a:r>
              <a:rPr lang="en-US" sz="1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tước</a:t>
            </a:r>
            <a:r>
              <a:rPr lang="en-US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Giec</a:t>
            </a:r>
            <a:r>
              <a:rPr lang="en-US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-man.</a:t>
            </a:r>
            <a:endParaRPr lang="en-US" sz="18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ECF4FD-D40C-4171-AEFF-61BF7CE563F0}"/>
              </a:ext>
            </a:extLst>
          </p:cNvPr>
          <p:cNvSpPr txBox="1"/>
          <p:nvPr/>
        </p:nvSpPr>
        <p:spPr>
          <a:xfrm>
            <a:off x="2782957" y="686298"/>
            <a:ext cx="6414052" cy="230832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 Hai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A. 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24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B. 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endParaRPr lang="en-US" sz="24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C. 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endParaRPr lang="en-US" sz="24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D. 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24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3F6B5A-EA70-4144-9759-FD68FD51F4CE}"/>
              </a:ext>
            </a:extLst>
          </p:cNvPr>
          <p:cNvSpPr txBox="1"/>
          <p:nvPr/>
        </p:nvSpPr>
        <p:spPr>
          <a:xfrm>
            <a:off x="3639102" y="4893256"/>
            <a:ext cx="5064537" cy="5756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 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endParaRPr lang="en-US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53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56948"/>
            <a:ext cx="3222751" cy="1323754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362254" y="378509"/>
            <a:ext cx="2498242" cy="64357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 SỬ 7</a:t>
            </a:r>
          </a:p>
          <a:p>
            <a:pPr marL="0" marR="0" lvl="0" indent="0" algn="ctr" defTabSz="914400" rtl="0" eaLnBrk="1" fontAlgn="auto" latinLnBrk="0" hangingPunct="1">
              <a:lnSpc>
                <a:spcPts val="2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tri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7568A569-1BD3-4505-A6D3-43CCB8A034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56636" y="2413340"/>
            <a:ext cx="2989549" cy="3719501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0B50F874-9795-43C7-8686-B0A496B19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5813944"/>
            <a:ext cx="1861110" cy="1044055"/>
          </a:xfrm>
          <a:prstGeom prst="rect">
            <a:avLst/>
          </a:prstGeom>
        </p:spPr>
      </p:pic>
      <p:pic>
        <p:nvPicPr>
          <p:cNvPr id="25" name="Picture 14">
            <a:extLst>
              <a:ext uri="{FF2B5EF4-FFF2-40B4-BE49-F238E27FC236}">
                <a16:creationId xmlns:a16="http://schemas.microsoft.com/office/drawing/2014/main" id="{8250181D-76C1-42CB-BC7A-531900D339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882105" y="5813946"/>
            <a:ext cx="1707256" cy="1044054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40B73118-DFF2-4ABE-BAB8-C7291A34CD2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897608" y="4132371"/>
            <a:ext cx="5294392" cy="25479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380AC2-D16E-4D7B-ADD4-F8F4EC11F68E}"/>
              </a:ext>
            </a:extLst>
          </p:cNvPr>
          <p:cNvSpPr txBox="1"/>
          <p:nvPr/>
        </p:nvSpPr>
        <p:spPr>
          <a:xfrm>
            <a:off x="2735733" y="751663"/>
            <a:ext cx="7293690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6943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 1: TÂY ÂU TỪ THẾ KỈ V ĐẾN </a:t>
            </a:r>
          </a:p>
          <a:p>
            <a:pPr marL="0" marR="6943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NỬA ĐẦU THẾ KỈ XVI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822073C0-03F8-4B73-981D-2CB85AAF10E9}"/>
              </a:ext>
            </a:extLst>
          </p:cNvPr>
          <p:cNvSpPr txBox="1"/>
          <p:nvPr/>
        </p:nvSpPr>
        <p:spPr>
          <a:xfrm>
            <a:off x="1861110" y="1540641"/>
            <a:ext cx="8664449" cy="1351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10414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TIẾT:  </a:t>
            </a:r>
          </a:p>
          <a:p>
            <a:pPr marL="0" marR="10414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1: QUÁ TRÌNH HÌNH THÀNH VÀ PHÁT TRIỂN CỦA CHẾ ĐỘ PHONG KIẾN Ở TÂY ÂU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0199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880CC4-440F-46AC-B38A-630CFE6AFF02}"/>
              </a:ext>
            </a:extLst>
          </p:cNvPr>
          <p:cNvSpPr txBox="1"/>
          <p:nvPr/>
        </p:nvSpPr>
        <p:spPr>
          <a:xfrm>
            <a:off x="2716970" y="588531"/>
            <a:ext cx="6554860" cy="24314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 Ý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i="1" u="sng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900" b="1" i="1" u="sng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i="1" u="sng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9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9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114300" algn="just">
              <a:spcBef>
                <a:spcPts val="0"/>
              </a:spcBef>
              <a:spcAft>
                <a:spcPts val="0"/>
              </a:spcAft>
            </a:pP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 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9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114300" algn="just">
              <a:spcBef>
                <a:spcPts val="0"/>
              </a:spcBef>
              <a:spcAft>
                <a:spcPts val="0"/>
              </a:spcAft>
            </a:pP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 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9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114300" algn="just">
              <a:spcBef>
                <a:spcPts val="0"/>
              </a:spcBef>
              <a:spcAft>
                <a:spcPts val="0"/>
              </a:spcAft>
            </a:pP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 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9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114300" algn="just">
              <a:spcBef>
                <a:spcPts val="0"/>
              </a:spcBef>
              <a:spcAft>
                <a:spcPts val="0"/>
              </a:spcAft>
            </a:pP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 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9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9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A6AED0-6354-4381-9051-0A8A1A3B6A54}"/>
              </a:ext>
            </a:extLst>
          </p:cNvPr>
          <p:cNvSpPr txBox="1"/>
          <p:nvPr/>
        </p:nvSpPr>
        <p:spPr>
          <a:xfrm>
            <a:off x="3681897" y="4719417"/>
            <a:ext cx="5064537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 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buôn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bán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75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9329AB-F50A-4CFA-8D11-4F14F58583C6}"/>
              </a:ext>
            </a:extLst>
          </p:cNvPr>
          <p:cNvSpPr txBox="1"/>
          <p:nvPr/>
        </p:nvSpPr>
        <p:spPr>
          <a:xfrm>
            <a:off x="2801175" y="685138"/>
            <a:ext cx="6422337" cy="23083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 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A. 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-ma</a:t>
            </a:r>
            <a:endParaRPr lang="en-US" sz="24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B. 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-ma</a:t>
            </a:r>
            <a:endParaRPr lang="en-US" sz="24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C. 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Giec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-man</a:t>
            </a:r>
            <a:endParaRPr lang="en-US" sz="24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D. 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  <a:endParaRPr lang="en-US" sz="24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15AD83-307A-4B63-843D-6B92A829054D}"/>
              </a:ext>
            </a:extLst>
          </p:cNvPr>
          <p:cNvSpPr txBox="1"/>
          <p:nvPr/>
        </p:nvSpPr>
        <p:spPr>
          <a:xfrm>
            <a:off x="3653458" y="4725841"/>
            <a:ext cx="5035826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 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-man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7958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760576" y="2089196"/>
            <a:ext cx="9003322" cy="9003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282212">
            <a:off x="2128839" y="260531"/>
            <a:ext cx="1232976" cy="11237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282212" flipH="1">
            <a:off x="8693422" y="695680"/>
            <a:ext cx="1054238" cy="106002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055693" y="666935"/>
            <a:ext cx="4686234" cy="797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2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13B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984AD1-4B00-475C-AD13-925C98EC9215}"/>
              </a:ext>
            </a:extLst>
          </p:cNvPr>
          <p:cNvSpPr txBox="1"/>
          <p:nvPr/>
        </p:nvSpPr>
        <p:spPr>
          <a:xfrm>
            <a:off x="1538894" y="1843072"/>
            <a:ext cx="9341674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ADDA8C2-FCBB-48B7-9036-7A30A8CA3E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643428"/>
              </p:ext>
            </p:extLst>
          </p:nvPr>
        </p:nvGraphicFramePr>
        <p:xfrm>
          <a:off x="998308" y="2546212"/>
          <a:ext cx="10132168" cy="3192648"/>
        </p:xfrm>
        <a:graphic>
          <a:graphicData uri="http://schemas.openxmlformats.org/drawingml/2006/table">
            <a:tbl>
              <a:tblPr firstRow="1" firstCol="1" bandRow="1"/>
              <a:tblGrid>
                <a:gridCol w="2727531">
                  <a:extLst>
                    <a:ext uri="{9D8B030D-6E8A-4147-A177-3AD203B41FA5}">
                      <a16:colId xmlns:a16="http://schemas.microsoft.com/office/drawing/2014/main" val="1223398099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1709702282"/>
                    </a:ext>
                  </a:extLst>
                </a:gridCol>
                <a:gridCol w="3747037">
                  <a:extLst>
                    <a:ext uri="{9D8B030D-6E8A-4147-A177-3AD203B41FA5}">
                      <a16:colId xmlns:a16="http://schemas.microsoft.com/office/drawing/2014/main" val="3855433735"/>
                    </a:ext>
                  </a:extLst>
                </a:gridCol>
              </a:tblGrid>
              <a:tr h="6107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Lãnh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kiến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đại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3216945"/>
                  </a:ext>
                </a:extLst>
              </a:tr>
              <a:tr h="71783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305" marR="63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305" marR="63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8545444"/>
                  </a:ext>
                </a:extLst>
              </a:tr>
              <a:tr h="61076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305" marR="63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305" marR="63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3849629"/>
                  </a:ext>
                </a:extLst>
              </a:tr>
              <a:tr h="125328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 động kinh tế chủ yếu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305" marR="63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305" marR="63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9064604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5B7633DA-B832-444F-BB5F-2B30FD698E53}"/>
              </a:ext>
            </a:extLst>
          </p:cNvPr>
          <p:cNvSpPr txBox="1"/>
          <p:nvPr/>
        </p:nvSpPr>
        <p:spPr>
          <a:xfrm>
            <a:off x="3730439" y="3151344"/>
            <a:ext cx="35044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kỉ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kỉ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IX</a:t>
            </a:r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A29437-62B2-441C-8615-D878D1EF540B}"/>
              </a:ext>
            </a:extLst>
          </p:cNvPr>
          <p:cNvSpPr txBox="1"/>
          <p:nvPr/>
        </p:nvSpPr>
        <p:spPr>
          <a:xfrm>
            <a:off x="7466909" y="3135942"/>
            <a:ext cx="21654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kỉ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X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3EB577-93BC-4470-91C1-75867FFB1826}"/>
              </a:ext>
            </a:extLst>
          </p:cNvPr>
          <p:cNvSpPr txBox="1"/>
          <p:nvPr/>
        </p:nvSpPr>
        <p:spPr>
          <a:xfrm>
            <a:off x="3761031" y="3839192"/>
            <a:ext cx="32348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Lãnh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nô</a:t>
            </a:r>
            <a:endParaRPr 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1E783E-2B5B-4859-AE17-5B646E460AD9}"/>
              </a:ext>
            </a:extLst>
          </p:cNvPr>
          <p:cNvSpPr txBox="1"/>
          <p:nvPr/>
        </p:nvSpPr>
        <p:spPr>
          <a:xfrm>
            <a:off x="7348036" y="3843731"/>
            <a:ext cx="39523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thợ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thủ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endParaRPr lang="en-US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E097A0-D85E-4FD4-B6F7-0C125C1EB36E}"/>
              </a:ext>
            </a:extLst>
          </p:cNvPr>
          <p:cNvSpPr txBox="1"/>
          <p:nvPr/>
        </p:nvSpPr>
        <p:spPr>
          <a:xfrm>
            <a:off x="3774628" y="4471021"/>
            <a:ext cx="23477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61F654-E9CC-40E5-82AB-8ED692676A71}"/>
              </a:ext>
            </a:extLst>
          </p:cNvPr>
          <p:cNvSpPr txBox="1"/>
          <p:nvPr/>
        </p:nvSpPr>
        <p:spPr>
          <a:xfrm>
            <a:off x="7348036" y="4517187"/>
            <a:ext cx="32153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Thủ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2875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20" grpId="0"/>
      <p:bldP spid="2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760576" y="2089196"/>
            <a:ext cx="9003322" cy="9003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282212">
            <a:off x="2128839" y="260531"/>
            <a:ext cx="1232976" cy="11237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282212" flipH="1">
            <a:off x="8693422" y="695680"/>
            <a:ext cx="1054238" cy="106002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69467" y="651193"/>
            <a:ext cx="4686234" cy="797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2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13B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D13B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D13B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D59434-49B6-4CA2-B65F-8D7304096B34}"/>
              </a:ext>
            </a:extLst>
          </p:cNvPr>
          <p:cNvSpPr txBox="1"/>
          <p:nvPr/>
        </p:nvSpPr>
        <p:spPr>
          <a:xfrm>
            <a:off x="779428" y="1612934"/>
            <a:ext cx="11088317" cy="1452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…)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nay. </a:t>
            </a:r>
            <a:endParaRPr lang="en-US" sz="28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1670BF-90F9-463D-8775-DC4E98852674}"/>
              </a:ext>
            </a:extLst>
          </p:cNvPr>
          <p:cNvSpPr txBox="1"/>
          <p:nvPr/>
        </p:nvSpPr>
        <p:spPr>
          <a:xfrm>
            <a:off x="5877638" y="3422420"/>
            <a:ext cx="5136105" cy="1905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Ox-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phớt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Bô-lô-nha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-pa-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BA3CA4-9746-4EAC-B1EB-C8B98BA6DB29}"/>
              </a:ext>
            </a:extLst>
          </p:cNvPr>
          <p:cNvSpPr txBox="1"/>
          <p:nvPr/>
        </p:nvSpPr>
        <p:spPr>
          <a:xfrm>
            <a:off x="2323011" y="3436068"/>
            <a:ext cx="3095915" cy="1905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Phi-ren-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Giê-nô-va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-xi-a, 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29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9450" y="-235303"/>
            <a:ext cx="6350" cy="7328605"/>
          </a:xfrm>
          <a:prstGeom prst="rect">
            <a:avLst/>
          </a:prstGeom>
          <a:solidFill>
            <a:srgbClr val="373636"/>
          </a:solidFill>
        </p:spPr>
      </p:sp>
      <p:grpSp>
        <p:nvGrpSpPr>
          <p:cNvPr id="3" name="Group 3"/>
          <p:cNvGrpSpPr/>
          <p:nvPr/>
        </p:nvGrpSpPr>
        <p:grpSpPr>
          <a:xfrm>
            <a:off x="423210" y="685801"/>
            <a:ext cx="525181" cy="378943"/>
            <a:chOff x="0" y="0"/>
            <a:chExt cx="1050363" cy="757887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050363" cy="757887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8124" y="227896"/>
              <a:ext cx="894115" cy="307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73"/>
                </a:lnSpc>
              </a:pPr>
              <a:r>
                <a:rPr lang="en-US" sz="1066">
                  <a:solidFill>
                    <a:srgbClr val="373636"/>
                  </a:solidFill>
                  <a:latin typeface="Fira Sans Bold"/>
                </a:rPr>
                <a:t>01</a:t>
              </a:r>
            </a:p>
          </p:txBody>
        </p:sp>
      </p:grpSp>
      <p:sp>
        <p:nvSpPr>
          <p:cNvPr id="8" name="AutoShape 8"/>
          <p:cNvSpPr/>
          <p:nvPr/>
        </p:nvSpPr>
        <p:spPr>
          <a:xfrm>
            <a:off x="0" y="5494737"/>
            <a:ext cx="12192000" cy="6350"/>
          </a:xfrm>
          <a:prstGeom prst="rect">
            <a:avLst/>
          </a:prstGeom>
          <a:solidFill>
            <a:srgbClr val="373636"/>
          </a:solidFill>
        </p:spPr>
      </p:sp>
      <p:sp>
        <p:nvSpPr>
          <p:cNvPr id="10" name="TextBox 10"/>
          <p:cNvSpPr txBox="1"/>
          <p:nvPr/>
        </p:nvSpPr>
        <p:spPr>
          <a:xfrm>
            <a:off x="6720419" y="5559452"/>
            <a:ext cx="5234816" cy="429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(Đại học Bo-lo-na (I-ta-li-a)</a:t>
            </a:r>
            <a:endParaRPr lang="en-US" sz="2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picture containing building, mountain&#10;&#10;Description automatically generated">
            <a:extLst>
              <a:ext uri="{FF2B5EF4-FFF2-40B4-BE49-F238E27FC236}">
                <a16:creationId xmlns:a16="http://schemas.microsoft.com/office/drawing/2014/main" id="{638DDF43-D664-47A1-B82A-94882F220E6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905" y="55411"/>
            <a:ext cx="6667095" cy="54456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692209-6B9B-46AF-B3D9-8601B75EE48B}"/>
              </a:ext>
            </a:extLst>
          </p:cNvPr>
          <p:cNvSpPr txBox="1"/>
          <p:nvPr/>
        </p:nvSpPr>
        <p:spPr>
          <a:xfrm>
            <a:off x="1085079" y="1172715"/>
            <a:ext cx="4040547" cy="34163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Bologna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kỷ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Bologna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nền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9450" y="-235303"/>
            <a:ext cx="6350" cy="7328605"/>
          </a:xfrm>
          <a:prstGeom prst="rect">
            <a:avLst/>
          </a:prstGeom>
          <a:solidFill>
            <a:srgbClr val="373636"/>
          </a:solidFill>
        </p:spPr>
      </p:sp>
      <p:grpSp>
        <p:nvGrpSpPr>
          <p:cNvPr id="3" name="Group 3"/>
          <p:cNvGrpSpPr/>
          <p:nvPr/>
        </p:nvGrpSpPr>
        <p:grpSpPr>
          <a:xfrm>
            <a:off x="423210" y="685801"/>
            <a:ext cx="525181" cy="378943"/>
            <a:chOff x="0" y="0"/>
            <a:chExt cx="1050363" cy="757887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050363" cy="757887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8124" y="227896"/>
              <a:ext cx="894115" cy="307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1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6" b="0" i="0" u="none" strike="noStrike" kern="1200" cap="none" spc="0" normalizeH="0" baseline="0" noProof="0" dirty="0">
                  <a:ln>
                    <a:noFill/>
                  </a:ln>
                  <a:solidFill>
                    <a:srgbClr val="373636"/>
                  </a:solidFill>
                  <a:effectLst/>
                  <a:uLnTx/>
                  <a:uFillTx/>
                  <a:latin typeface="Fira Sans Bold"/>
                  <a:ea typeface="+mn-ea"/>
                  <a:cs typeface="+mn-cs"/>
                </a:rPr>
                <a:t>02</a:t>
              </a:r>
            </a:p>
          </p:txBody>
        </p:sp>
      </p:grpSp>
      <p:sp>
        <p:nvSpPr>
          <p:cNvPr id="8" name="AutoShape 8"/>
          <p:cNvSpPr/>
          <p:nvPr/>
        </p:nvSpPr>
        <p:spPr>
          <a:xfrm>
            <a:off x="0" y="5494737"/>
            <a:ext cx="12192000" cy="6350"/>
          </a:xfrm>
          <a:prstGeom prst="rect">
            <a:avLst/>
          </a:prstGeom>
          <a:solidFill>
            <a:srgbClr val="373636"/>
          </a:solidFill>
        </p:spPr>
      </p:sp>
      <p:sp>
        <p:nvSpPr>
          <p:cNvPr id="10" name="TextBox 10"/>
          <p:cNvSpPr txBox="1"/>
          <p:nvPr/>
        </p:nvSpPr>
        <p:spPr>
          <a:xfrm>
            <a:off x="6720419" y="5559452"/>
            <a:ext cx="5234816" cy="438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Oxford (Anh)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picture containing outdoor, building, old, place of worship&#10;&#10;Description automatically generated">
            <a:extLst>
              <a:ext uri="{FF2B5EF4-FFF2-40B4-BE49-F238E27FC236}">
                <a16:creationId xmlns:a16="http://schemas.microsoft.com/office/drawing/2014/main" id="{086C71DA-E95B-4BC6-9E38-78F65BEBEE4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108" y="0"/>
            <a:ext cx="6858219" cy="54883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E875B7-EB88-4548-8C64-D30D9EB7EDAB}"/>
              </a:ext>
            </a:extLst>
          </p:cNvPr>
          <p:cNvSpPr txBox="1"/>
          <p:nvPr/>
        </p:nvSpPr>
        <p:spPr>
          <a:xfrm>
            <a:off x="861414" y="799749"/>
            <a:ext cx="4326974" cy="378026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3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3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3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3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Oxford </a:t>
            </a:r>
            <a:r>
              <a:rPr lang="en-US" sz="2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Anh </a:t>
            </a:r>
            <a:r>
              <a:rPr lang="en-US" sz="2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13. </a:t>
            </a:r>
            <a:r>
              <a:rPr lang="en-US" sz="2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1231 </a:t>
            </a:r>
            <a:r>
              <a:rPr lang="en-US" sz="2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universitas </a:t>
            </a:r>
            <a:r>
              <a:rPr lang="en-US" sz="2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3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Viện</a:t>
            </a:r>
            <a:r>
              <a:rPr lang="en-US" sz="2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Ðại</a:t>
            </a:r>
            <a:r>
              <a:rPr lang="en-US" sz="2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Oxford </a:t>
            </a:r>
            <a:r>
              <a:rPr lang="en-US" sz="2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đích</a:t>
            </a:r>
            <a:r>
              <a:rPr lang="en-US" sz="2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đào</a:t>
            </a:r>
            <a:r>
              <a:rPr lang="en-US" sz="2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en-US" sz="2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linh</a:t>
            </a:r>
            <a:r>
              <a:rPr lang="en-US" sz="2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 </a:t>
            </a:r>
            <a:r>
              <a:rPr lang="en-US" sz="2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2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300" i="1" dirty="0"/>
          </a:p>
        </p:txBody>
      </p:sp>
    </p:spTree>
    <p:extLst>
      <p:ext uri="{BB962C8B-B14F-4D97-AF65-F5344CB8AC3E}">
        <p14:creationId xmlns:p14="http://schemas.microsoft.com/office/powerpoint/2010/main" val="1630081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760576" y="2089196"/>
            <a:ext cx="9003322" cy="9003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282212">
            <a:off x="1691719" y="237395"/>
            <a:ext cx="1232976" cy="11237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282212" flipH="1">
            <a:off x="9576832" y="775092"/>
            <a:ext cx="1054238" cy="106002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139958" y="775365"/>
            <a:ext cx="6712691" cy="797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2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D13B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Ở NHÀ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0BBF73-5615-4AEC-B17B-59A4F585A25E}"/>
              </a:ext>
            </a:extLst>
          </p:cNvPr>
          <p:cNvSpPr txBox="1"/>
          <p:nvPr/>
        </p:nvSpPr>
        <p:spPr>
          <a:xfrm>
            <a:off x="1244337" y="2211653"/>
            <a:ext cx="6848710" cy="32592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Cô-lôm-bô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Ma-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Ga-ma,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-a-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xơ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…</a:t>
            </a:r>
            <a:endParaRPr lang="en-US" sz="2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sz="2800" i="1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E837E50-8D32-41AD-B252-53BE74D103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6779" y="1889041"/>
            <a:ext cx="4449437" cy="4193594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54435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1779" y="1900495"/>
            <a:ext cx="5980205" cy="798019"/>
            <a:chOff x="0" y="-147108"/>
            <a:chExt cx="11379362" cy="1596037"/>
          </a:xfrm>
        </p:grpSpPr>
        <p:sp>
          <p:nvSpPr>
            <p:cNvPr id="3" name="TextBox 3"/>
            <p:cNvSpPr txBox="1"/>
            <p:nvPr/>
          </p:nvSpPr>
          <p:spPr>
            <a:xfrm>
              <a:off x="2949245" y="35466"/>
              <a:ext cx="8430117" cy="14134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104140" algn="just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200" i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uá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trình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thành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xã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hội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phong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kiến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ở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Tây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Âu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endParaRPr lang="en-US" sz="2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47108"/>
              <a:ext cx="1302789" cy="11133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513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1" u="none" strike="noStrike" kern="1200" cap="none" spc="-73" normalizeH="0" baseline="0" noProof="0" dirty="0">
                  <a:ln>
                    <a:noFill/>
                  </a:ln>
                  <a:solidFill>
                    <a:srgbClr val="2B292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01</a:t>
              </a:r>
            </a:p>
          </p:txBody>
        </p:sp>
        <p:sp>
          <p:nvSpPr>
            <p:cNvPr id="5" name="AutoShape 5"/>
            <p:cNvSpPr/>
            <p:nvPr/>
          </p:nvSpPr>
          <p:spPr>
            <a:xfrm>
              <a:off x="1430091" y="571600"/>
              <a:ext cx="1059573" cy="12700"/>
            </a:xfrm>
            <a:prstGeom prst="rect">
              <a:avLst/>
            </a:prstGeom>
            <a:solidFill>
              <a:srgbClr val="2B2929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841779" y="2771515"/>
            <a:ext cx="5980205" cy="1131150"/>
            <a:chOff x="0" y="-147108"/>
            <a:chExt cx="11379362" cy="2262300"/>
          </a:xfrm>
        </p:grpSpPr>
        <p:sp>
          <p:nvSpPr>
            <p:cNvPr id="7" name="TextBox 7"/>
            <p:cNvSpPr txBox="1"/>
            <p:nvPr/>
          </p:nvSpPr>
          <p:spPr>
            <a:xfrm>
              <a:off x="2949245" y="-22830"/>
              <a:ext cx="8430117" cy="21380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104140" algn="just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Đặc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điểm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lãnh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địa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phong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kiến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quan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hệ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xã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hội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chế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phong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kiến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Tây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Âu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47108"/>
              <a:ext cx="1302790" cy="11133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5134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1" u="none" strike="noStrike" kern="1200" cap="none" spc="-73" normalizeH="0" baseline="0" noProof="0" dirty="0">
                  <a:ln>
                    <a:noFill/>
                  </a:ln>
                  <a:solidFill>
                    <a:srgbClr val="2B292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02</a:t>
              </a:r>
            </a:p>
          </p:txBody>
        </p:sp>
        <p:sp>
          <p:nvSpPr>
            <p:cNvPr id="9" name="AutoShape 9"/>
            <p:cNvSpPr/>
            <p:nvPr/>
          </p:nvSpPr>
          <p:spPr>
            <a:xfrm>
              <a:off x="1382172" y="685226"/>
              <a:ext cx="1059573" cy="12700"/>
            </a:xfrm>
            <a:prstGeom prst="rect">
              <a:avLst/>
            </a:prstGeom>
            <a:solidFill>
              <a:srgbClr val="2B2929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841779" y="3878103"/>
            <a:ext cx="5726969" cy="556691"/>
            <a:chOff x="0" y="59479"/>
            <a:chExt cx="11453938" cy="1113382"/>
          </a:xfrm>
        </p:grpSpPr>
        <p:sp>
          <p:nvSpPr>
            <p:cNvPr id="11" name="TextBox 11"/>
            <p:cNvSpPr txBox="1"/>
            <p:nvPr/>
          </p:nvSpPr>
          <p:spPr>
            <a:xfrm>
              <a:off x="3023820" y="450179"/>
              <a:ext cx="8430118" cy="6889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104140" algn="just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200" i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ự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ra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đời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Thiên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Chúa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Giáo</a:t>
              </a:r>
              <a:endParaRPr lang="en-US" sz="2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59479"/>
              <a:ext cx="1302790" cy="11133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5134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1" u="none" strike="noStrike" kern="1200" cap="none" spc="-73" normalizeH="0" baseline="0" noProof="0" dirty="0">
                  <a:ln>
                    <a:noFill/>
                  </a:ln>
                  <a:solidFill>
                    <a:srgbClr val="2B292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03</a:t>
              </a:r>
            </a:p>
          </p:txBody>
        </p:sp>
        <p:sp>
          <p:nvSpPr>
            <p:cNvPr id="13" name="AutoShape 13"/>
            <p:cNvSpPr/>
            <p:nvPr/>
          </p:nvSpPr>
          <p:spPr>
            <a:xfrm>
              <a:off x="1420220" y="842421"/>
              <a:ext cx="1059574" cy="12700"/>
            </a:xfrm>
            <a:prstGeom prst="rect">
              <a:avLst/>
            </a:prstGeom>
            <a:solidFill>
              <a:srgbClr val="2B2929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371863" y="518383"/>
            <a:ext cx="5121699" cy="1257442"/>
            <a:chOff x="0" y="0"/>
            <a:chExt cx="2309147" cy="406400"/>
          </a:xfrm>
        </p:grpSpPr>
        <p:sp>
          <p:nvSpPr>
            <p:cNvPr id="16" name="Freeform 16"/>
            <p:cNvSpPr/>
            <p:nvPr/>
          </p:nvSpPr>
          <p:spPr>
            <a:xfrm>
              <a:off x="17780" y="22860"/>
              <a:ext cx="2283748" cy="360680"/>
            </a:xfrm>
            <a:custGeom>
              <a:avLst/>
              <a:gdLst/>
              <a:ahLst/>
              <a:cxnLst/>
              <a:rect l="l" t="t" r="r" b="b"/>
              <a:pathLst>
                <a:path w="2283748" h="360680">
                  <a:moveTo>
                    <a:pt x="2283748" y="180340"/>
                  </a:moveTo>
                  <a:cubicBezTo>
                    <a:pt x="2283748" y="81280"/>
                    <a:pt x="2203738" y="0"/>
                    <a:pt x="2103408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2103407" y="360680"/>
                  </a:lnTo>
                  <a:cubicBezTo>
                    <a:pt x="2202467" y="360680"/>
                    <a:pt x="2283747" y="279400"/>
                    <a:pt x="2283747" y="180340"/>
                  </a:cubicBezTo>
                  <a:close/>
                </a:path>
              </a:pathLst>
            </a:custGeom>
            <a:solidFill>
              <a:srgbClr val="FFCB12"/>
            </a:solidFill>
          </p:spPr>
        </p:sp>
      </p:grpSp>
      <p:sp>
        <p:nvSpPr>
          <p:cNvPr id="20" name="TextBox 15">
            <a:extLst>
              <a:ext uri="{FF2B5EF4-FFF2-40B4-BE49-F238E27FC236}">
                <a16:creationId xmlns:a16="http://schemas.microsoft.com/office/drawing/2014/main" id="{7DC93BA9-310D-4A24-81DD-548D13BEE564}"/>
              </a:ext>
            </a:extLst>
          </p:cNvPr>
          <p:cNvSpPr txBox="1"/>
          <p:nvPr/>
        </p:nvSpPr>
        <p:spPr>
          <a:xfrm>
            <a:off x="1600864" y="681263"/>
            <a:ext cx="4686234" cy="755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62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13B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 TIÊU</a:t>
            </a:r>
          </a:p>
        </p:txBody>
      </p:sp>
      <p:grpSp>
        <p:nvGrpSpPr>
          <p:cNvPr id="21" name="Group 10">
            <a:extLst>
              <a:ext uri="{FF2B5EF4-FFF2-40B4-BE49-F238E27FC236}">
                <a16:creationId xmlns:a16="http://schemas.microsoft.com/office/drawing/2014/main" id="{5A950BC7-2417-4A24-B197-335BC0F3D166}"/>
              </a:ext>
            </a:extLst>
          </p:cNvPr>
          <p:cNvGrpSpPr/>
          <p:nvPr/>
        </p:nvGrpSpPr>
        <p:grpSpPr>
          <a:xfrm>
            <a:off x="841778" y="4744537"/>
            <a:ext cx="5980205" cy="1793568"/>
            <a:chOff x="0" y="-231325"/>
            <a:chExt cx="11354952" cy="3587136"/>
          </a:xfrm>
        </p:grpSpPr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C50F7958-FED0-4C07-ABD3-B1089E5C311F}"/>
                </a:ext>
              </a:extLst>
            </p:cNvPr>
            <p:cNvSpPr txBox="1"/>
            <p:nvPr/>
          </p:nvSpPr>
          <p:spPr>
            <a:xfrm>
              <a:off x="2924834" y="-231325"/>
              <a:ext cx="8430118" cy="35871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104140" algn="just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200" i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hái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niệm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“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Lãnh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địa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phong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kiến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”, “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Thành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thị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trung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đại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”</a:t>
              </a:r>
              <a:r>
                <a:rPr lang="en-US" sz="2200" i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Phân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biệt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khác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nhau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cơ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bản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giữa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kinh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tế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thành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thị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trung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đại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kinh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tế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lãnh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địa</a:t>
              </a:r>
              <a:r>
                <a:rPr lang="en-US" sz="2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26561F72-F61D-40B1-8772-EE08B806E09A}"/>
                </a:ext>
              </a:extLst>
            </p:cNvPr>
            <p:cNvSpPr txBox="1"/>
            <p:nvPr/>
          </p:nvSpPr>
          <p:spPr>
            <a:xfrm>
              <a:off x="0" y="59479"/>
              <a:ext cx="1302790" cy="11133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5134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1" u="none" strike="noStrike" kern="1200" cap="none" spc="-73" normalizeH="0" baseline="0" noProof="0" dirty="0">
                  <a:ln>
                    <a:noFill/>
                  </a:ln>
                  <a:solidFill>
                    <a:srgbClr val="2B292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04</a:t>
              </a:r>
            </a:p>
          </p:txBody>
        </p:sp>
        <p:sp>
          <p:nvSpPr>
            <p:cNvPr id="24" name="AutoShape 13">
              <a:extLst>
                <a:ext uri="{FF2B5EF4-FFF2-40B4-BE49-F238E27FC236}">
                  <a16:creationId xmlns:a16="http://schemas.microsoft.com/office/drawing/2014/main" id="{203414A4-1336-46E2-A79C-A8BC377DECEC}"/>
                </a:ext>
              </a:extLst>
            </p:cNvPr>
            <p:cNvSpPr/>
            <p:nvPr/>
          </p:nvSpPr>
          <p:spPr>
            <a:xfrm>
              <a:off x="1373729" y="969833"/>
              <a:ext cx="1059573" cy="12700"/>
            </a:xfrm>
            <a:prstGeom prst="rect">
              <a:avLst/>
            </a:prstGeom>
            <a:solidFill>
              <a:srgbClr val="2B2929"/>
            </a:solidFill>
          </p:spPr>
        </p:sp>
      </p:grpSp>
      <p:pic>
        <p:nvPicPr>
          <p:cNvPr id="25" name="Picture 24" descr="A picture containing sky, outdoor, water, stone&#10;&#10;Description automatically generated">
            <a:extLst>
              <a:ext uri="{FF2B5EF4-FFF2-40B4-BE49-F238E27FC236}">
                <a16:creationId xmlns:a16="http://schemas.microsoft.com/office/drawing/2014/main" id="{12FBA104-E136-4785-9C4B-A3D4AAB379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" r="26028" b="1"/>
          <a:stretch/>
        </p:blipFill>
        <p:spPr>
          <a:xfrm>
            <a:off x="7167304" y="0"/>
            <a:ext cx="5065364" cy="686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2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>
            <a:extLst>
              <a:ext uri="{FF2B5EF4-FFF2-40B4-BE49-F238E27FC236}">
                <a16:creationId xmlns:a16="http://schemas.microsoft.com/office/drawing/2014/main" id="{DD004D52-E9D0-4817-AE03-172817DB73A7}"/>
              </a:ext>
            </a:extLst>
          </p:cNvPr>
          <p:cNvSpPr txBox="1"/>
          <p:nvPr/>
        </p:nvSpPr>
        <p:spPr>
          <a:xfrm>
            <a:off x="1338671" y="450664"/>
            <a:ext cx="9514657" cy="15452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104140" algn="just">
              <a:lnSpc>
                <a:spcPct val="107000"/>
              </a:lnSpc>
            </a:pP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TIẾT:  </a:t>
            </a:r>
          </a:p>
          <a:p>
            <a:pPr marR="104140" algn="ctr">
              <a:lnSpc>
                <a:spcPct val="107000"/>
              </a:lnSpc>
            </a:pP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1: QUÁ TRÌNH HÌNH THÀNH VÀ PHÁT TRIỂN CỦA CHẾ ĐỘ PHONG KIẾN Ở TÂY ÂU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4A4620-62B2-4155-ACA1-FBB77DC3DFF6}"/>
              </a:ext>
            </a:extLst>
          </p:cNvPr>
          <p:cNvSpPr txBox="1"/>
          <p:nvPr/>
        </p:nvSpPr>
        <p:spPr>
          <a:xfrm>
            <a:off x="996773" y="2084103"/>
            <a:ext cx="9746879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0414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endParaRPr lang="en-US" sz="3200" i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10DE0F59-5074-481A-87D9-53ED8FFBF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241892" flipV="1">
            <a:off x="8656106" y="-4273535"/>
            <a:ext cx="5479326" cy="5813608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BB39F971-CAB0-4906-BE02-2D0578F77A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076048">
            <a:off x="-1749380" y="3969875"/>
            <a:ext cx="4651531" cy="30467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63825" y="1111192"/>
            <a:ext cx="8931965" cy="5316112"/>
          </a:xfrm>
          <a:prstGeom prst="rect">
            <a:avLst/>
          </a:prstGeom>
          <a:solidFill>
            <a:srgbClr val="FFE36D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27795"/>
          <a:stretch>
            <a:fillRect/>
          </a:stretch>
        </p:blipFill>
        <p:spPr>
          <a:xfrm>
            <a:off x="7308097" y="2456902"/>
            <a:ext cx="4883903" cy="440109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34301"/>
          <a:stretch>
            <a:fillRect/>
          </a:stretch>
        </p:blipFill>
        <p:spPr>
          <a:xfrm rot="169074">
            <a:off x="1415853" y="96128"/>
            <a:ext cx="6464741" cy="147495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734579" y="671200"/>
            <a:ext cx="5915755" cy="439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6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 HỌC TẬP SỐ 1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4A935567-B5B5-4CDB-AEAF-A7FA955074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242" t="8812"/>
          <a:stretch/>
        </p:blipFill>
        <p:spPr>
          <a:xfrm>
            <a:off x="10521209" y="159566"/>
            <a:ext cx="1306286" cy="19315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DBB9A6B-1462-453D-BF8D-53DC3CFD54E7}"/>
              </a:ext>
            </a:extLst>
          </p:cNvPr>
          <p:cNvSpPr/>
          <p:nvPr/>
        </p:nvSpPr>
        <p:spPr>
          <a:xfrm>
            <a:off x="10695214" y="774149"/>
            <a:ext cx="796859" cy="89136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5P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E8AB5AD-ED82-40F0-B205-0E77EEDB71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241899"/>
              </p:ext>
            </p:extLst>
          </p:nvPr>
        </p:nvGraphicFramePr>
        <p:xfrm>
          <a:off x="773664" y="1529194"/>
          <a:ext cx="8224562" cy="4657606"/>
        </p:xfrm>
        <a:graphic>
          <a:graphicData uri="http://schemas.openxmlformats.org/drawingml/2006/table">
            <a:tbl>
              <a:tblPr firstRow="1" firstCol="1" bandRow="1"/>
              <a:tblGrid>
                <a:gridCol w="3499785">
                  <a:extLst>
                    <a:ext uri="{9D8B030D-6E8A-4147-A177-3AD203B41FA5}">
                      <a16:colId xmlns:a16="http://schemas.microsoft.com/office/drawing/2014/main" val="2781591556"/>
                    </a:ext>
                  </a:extLst>
                </a:gridCol>
                <a:gridCol w="4724777">
                  <a:extLst>
                    <a:ext uri="{9D8B030D-6E8A-4147-A177-3AD203B41FA5}">
                      <a16:colId xmlns:a16="http://schemas.microsoft.com/office/drawing/2014/main" val="1322828149"/>
                    </a:ext>
                  </a:extLst>
                </a:gridCol>
              </a:tblGrid>
              <a:tr h="5371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b="1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000" b="1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7" marR="24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000" b="1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endParaRPr lang="en-US" sz="2000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7" marR="24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754890"/>
                  </a:ext>
                </a:extLst>
              </a:tr>
              <a:tr h="93473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2000" b="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000" b="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000" b="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000" b="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b="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000" b="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2000" b="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r>
                        <a:rPr lang="en-US" sz="2000" b="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="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="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b="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b="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b="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b="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7" marR="24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7" marR="24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1401143"/>
                  </a:ext>
                </a:extLst>
              </a:tr>
              <a:tr h="167237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20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Sau </a:t>
                      </a:r>
                      <a:r>
                        <a:rPr lang="en-US" sz="2000" b="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tràn</a:t>
                      </a:r>
                      <a:r>
                        <a:rPr lang="en-US" sz="20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lãnh</a:t>
                      </a:r>
                      <a:r>
                        <a:rPr lang="en-US" sz="20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thổ</a:t>
                      </a:r>
                      <a:r>
                        <a:rPr lang="en-US" sz="20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La </a:t>
                      </a:r>
                      <a:r>
                        <a:rPr lang="en-US" sz="2000" b="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Mã</a:t>
                      </a:r>
                      <a:r>
                        <a:rPr lang="en-US" sz="20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Giéc</a:t>
                      </a:r>
                      <a:r>
                        <a:rPr lang="en-US" sz="20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– Man </a:t>
                      </a:r>
                      <a:r>
                        <a:rPr lang="en-US" sz="2000" b="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  </a:t>
                      </a:r>
                      <a:r>
                        <a:rPr lang="pt-BR" sz="20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 việc làm đó có tác động như thế nào đến xã hội Tây Âu?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7" marR="24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67" marR="24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031980"/>
                  </a:ext>
                </a:extLst>
              </a:tr>
              <a:tr h="151333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3:</a:t>
                      </a:r>
                      <a:r>
                        <a:rPr lang="nl-NL" sz="2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0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 sát hình số 2, em hãy cho biết lãnh chúa phong kiến và nông nô được hình thành từ những tầng lớp nào?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7" marR="24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7" marR="24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88177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00904" y="1581333"/>
            <a:ext cx="4996035" cy="3619133"/>
            <a:chOff x="0" y="754569"/>
            <a:chExt cx="8490682" cy="795370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2592156"/>
              <a:ext cx="8490682" cy="6116121"/>
              <a:chOff x="0" y="-546829"/>
              <a:chExt cx="5143778" cy="370523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-546829"/>
                <a:ext cx="5143778" cy="3705236"/>
              </a:xfrm>
              <a:custGeom>
                <a:avLst/>
                <a:gdLst/>
                <a:ahLst/>
                <a:cxnLst/>
                <a:rect l="l" t="t" r="r" b="b"/>
                <a:pathLst>
                  <a:path w="5143778" h="3158407">
                    <a:moveTo>
                      <a:pt x="5019317" y="3158407"/>
                    </a:moveTo>
                    <a:lnTo>
                      <a:pt x="124460" y="3158407"/>
                    </a:lnTo>
                    <a:cubicBezTo>
                      <a:pt x="55880" y="3158407"/>
                      <a:pt x="0" y="3102527"/>
                      <a:pt x="0" y="303394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019318" y="0"/>
                    </a:lnTo>
                    <a:cubicBezTo>
                      <a:pt x="5087898" y="0"/>
                      <a:pt x="5143778" y="55880"/>
                      <a:pt x="5143778" y="124460"/>
                    </a:cubicBezTo>
                    <a:lnTo>
                      <a:pt x="5143778" y="3033947"/>
                    </a:lnTo>
                    <a:cubicBezTo>
                      <a:pt x="5143778" y="3102527"/>
                      <a:pt x="5087898" y="3158407"/>
                      <a:pt x="5019318" y="3158407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  <a:alpha val="69804"/>
                </a:schemeClr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233773" y="754569"/>
              <a:ext cx="7855779" cy="11362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01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1" u="none" strike="noStrike" kern="1200" cap="none" spc="-67" normalizeH="0" baseline="0" noProof="0" dirty="0" err="1">
                  <a:ln>
                    <a:noFill/>
                  </a:ln>
                  <a:solidFill>
                    <a:srgbClr val="632B2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Góc</a:t>
              </a:r>
              <a:r>
                <a:rPr kumimoji="0" lang="en-US" sz="4400" b="1" i="1" u="none" strike="noStrike" kern="1200" cap="none" spc="-67" normalizeH="0" baseline="0" noProof="0" dirty="0">
                  <a:ln>
                    <a:noFill/>
                  </a:ln>
                  <a:solidFill>
                    <a:srgbClr val="632B2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1" u="none" strike="noStrike" kern="1200" cap="none" spc="-67" normalizeH="0" baseline="0" noProof="0" dirty="0" err="1">
                  <a:ln>
                    <a:noFill/>
                  </a:ln>
                  <a:solidFill>
                    <a:srgbClr val="632B2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góp</a:t>
              </a:r>
              <a:r>
                <a:rPr kumimoji="0" lang="en-US" sz="4400" b="1" i="1" u="none" strike="noStrike" kern="1200" cap="none" spc="-67" normalizeH="0" baseline="0" noProof="0" dirty="0">
                  <a:ln>
                    <a:noFill/>
                  </a:ln>
                  <a:solidFill>
                    <a:srgbClr val="632B2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ý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42613" y="3777113"/>
              <a:ext cx="7405454" cy="3787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Nhận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xét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phiếu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học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tập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của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các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bạn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theo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kĩ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thuật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321: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cho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3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lời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khen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; 2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hạn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chế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và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1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lời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góp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ý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Josefin Sans Regular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92343" y="685800"/>
            <a:ext cx="238760" cy="238760"/>
            <a:chOff x="0" y="0"/>
            <a:chExt cx="477520" cy="47752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grpSp>
        <p:nvGrpSpPr>
          <p:cNvPr id="15" name="Group 15"/>
          <p:cNvGrpSpPr/>
          <p:nvPr/>
        </p:nvGrpSpPr>
        <p:grpSpPr>
          <a:xfrm>
            <a:off x="11506200" y="1792835"/>
            <a:ext cx="117410" cy="2682786"/>
            <a:chOff x="0" y="0"/>
            <a:chExt cx="234820" cy="5365572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1282688"/>
              <a:ext cx="234820" cy="234820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D4A9">
                  <a:alpha val="49804"/>
                </a:srgbClr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0" y="0"/>
              <a:ext cx="234820" cy="234820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D4A9">
                  <a:alpha val="49804"/>
                </a:srgbClr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0" y="641344"/>
              <a:ext cx="234820" cy="234820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D4A9">
                  <a:alpha val="49804"/>
                </a:srgbClr>
              </a:solid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0" y="1924032"/>
              <a:ext cx="234820" cy="234820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24" name="Group 24"/>
            <p:cNvGrpSpPr/>
            <p:nvPr/>
          </p:nvGrpSpPr>
          <p:grpSpPr>
            <a:xfrm>
              <a:off x="0" y="2565376"/>
              <a:ext cx="234820" cy="234820"/>
              <a:chOff x="0" y="0"/>
              <a:chExt cx="6350000" cy="63500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D4A9">
                  <a:alpha val="49804"/>
                </a:srgbClr>
              </a:solidFill>
            </p:spPr>
          </p:sp>
        </p:grpSp>
        <p:grpSp>
          <p:nvGrpSpPr>
            <p:cNvPr id="26" name="Group 26"/>
            <p:cNvGrpSpPr/>
            <p:nvPr/>
          </p:nvGrpSpPr>
          <p:grpSpPr>
            <a:xfrm>
              <a:off x="0" y="3206720"/>
              <a:ext cx="234820" cy="234820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D4A9">
                  <a:alpha val="49804"/>
                </a:srgbClr>
              </a:solidFill>
            </p:spPr>
          </p:sp>
        </p:grpSp>
        <p:grpSp>
          <p:nvGrpSpPr>
            <p:cNvPr id="28" name="Group 28"/>
            <p:cNvGrpSpPr/>
            <p:nvPr/>
          </p:nvGrpSpPr>
          <p:grpSpPr>
            <a:xfrm>
              <a:off x="0" y="3848064"/>
              <a:ext cx="234820" cy="234820"/>
              <a:chOff x="0" y="0"/>
              <a:chExt cx="6350000" cy="635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D4A9">
                  <a:alpha val="49804"/>
                </a:srgbClr>
              </a:solidFill>
            </p:spPr>
          </p:sp>
        </p:grpSp>
        <p:grpSp>
          <p:nvGrpSpPr>
            <p:cNvPr id="30" name="Group 30"/>
            <p:cNvGrpSpPr/>
            <p:nvPr/>
          </p:nvGrpSpPr>
          <p:grpSpPr>
            <a:xfrm>
              <a:off x="0" y="4489409"/>
              <a:ext cx="234820" cy="234820"/>
              <a:chOff x="0" y="0"/>
              <a:chExt cx="6350000" cy="63500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D4A9">
                  <a:alpha val="49804"/>
                </a:srgbClr>
              </a:solidFill>
            </p:spPr>
          </p:sp>
        </p:grpSp>
        <p:grpSp>
          <p:nvGrpSpPr>
            <p:cNvPr id="32" name="Group 32"/>
            <p:cNvGrpSpPr/>
            <p:nvPr/>
          </p:nvGrpSpPr>
          <p:grpSpPr>
            <a:xfrm>
              <a:off x="0" y="5130753"/>
              <a:ext cx="234820" cy="234820"/>
              <a:chOff x="0" y="0"/>
              <a:chExt cx="6350000" cy="63500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D4A9">
                  <a:alpha val="49804"/>
                </a:srgbClr>
              </a:solidFill>
            </p:spPr>
          </p:sp>
        </p:grpSp>
      </p:grpSp>
      <p:pic>
        <p:nvPicPr>
          <p:cNvPr id="34" name="Picture 3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11338512" y="5734463"/>
            <a:ext cx="452787" cy="200049"/>
          </a:xfrm>
          <a:prstGeom prst="rect">
            <a:avLst/>
          </a:prstGeom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DEF2B9D4-D5C7-47D8-A381-26E566A841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2343" y="3066501"/>
            <a:ext cx="4289279" cy="211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00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64505" y="555408"/>
            <a:ext cx="9821282" cy="6077456"/>
          </a:xfrm>
          <a:prstGeom prst="rect">
            <a:avLst/>
          </a:prstGeom>
          <a:solidFill>
            <a:srgbClr val="FFE36D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34301"/>
          <a:stretch>
            <a:fillRect/>
          </a:stretch>
        </p:blipFill>
        <p:spPr>
          <a:xfrm rot="169074">
            <a:off x="2099061" y="-265937"/>
            <a:ext cx="5513629" cy="125795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897997" y="266700"/>
            <a:ext cx="5915755" cy="439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6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 HỌC TẬP SỐ 1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4A935567-B5B5-4CDB-AEAF-A7FA955074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242" t="8812"/>
          <a:stretch/>
        </p:blipFill>
        <p:spPr>
          <a:xfrm>
            <a:off x="10521209" y="159566"/>
            <a:ext cx="1306286" cy="19315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DBB9A6B-1462-453D-BF8D-53DC3CFD54E7}"/>
              </a:ext>
            </a:extLst>
          </p:cNvPr>
          <p:cNvSpPr/>
          <p:nvPr/>
        </p:nvSpPr>
        <p:spPr>
          <a:xfrm>
            <a:off x="10695214" y="774149"/>
            <a:ext cx="796859" cy="89136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5P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B0CD4E57-FE6D-4E3F-882F-0E22515E6E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338156"/>
              </p:ext>
            </p:extLst>
          </p:nvPr>
        </p:nvGraphicFramePr>
        <p:xfrm>
          <a:off x="699926" y="891490"/>
          <a:ext cx="9305465" cy="5625399"/>
        </p:xfrm>
        <a:graphic>
          <a:graphicData uri="http://schemas.openxmlformats.org/drawingml/2006/table">
            <a:tbl>
              <a:tblPr firstRow="1" firstCol="1" bandRow="1"/>
              <a:tblGrid>
                <a:gridCol w="2562819">
                  <a:extLst>
                    <a:ext uri="{9D8B030D-6E8A-4147-A177-3AD203B41FA5}">
                      <a16:colId xmlns:a16="http://schemas.microsoft.com/office/drawing/2014/main" val="2781591556"/>
                    </a:ext>
                  </a:extLst>
                </a:gridCol>
                <a:gridCol w="6742646">
                  <a:extLst>
                    <a:ext uri="{9D8B030D-6E8A-4147-A177-3AD203B41FA5}">
                      <a16:colId xmlns:a16="http://schemas.microsoft.com/office/drawing/2014/main" val="1322828149"/>
                    </a:ext>
                  </a:extLst>
                </a:gridCol>
              </a:tblGrid>
              <a:tr h="4072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b="1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000" b="1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7" marR="24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000" b="1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endParaRPr lang="en-US" sz="2000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7" marR="24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754890"/>
                  </a:ext>
                </a:extLst>
              </a:tr>
              <a:tr h="108178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2000" b="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000" b="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000" b="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000" b="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b="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000" b="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2000" b="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r>
                        <a:rPr lang="en-US" sz="2000" b="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="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="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b="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b="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b="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b="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7" marR="24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7" marR="24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1401143"/>
                  </a:ext>
                </a:extLst>
              </a:tr>
              <a:tr h="193547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20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Sau </a:t>
                      </a:r>
                      <a:r>
                        <a:rPr lang="en-US" sz="2000" b="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tràn</a:t>
                      </a:r>
                      <a:r>
                        <a:rPr lang="en-US" sz="20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lãnh</a:t>
                      </a:r>
                      <a:r>
                        <a:rPr lang="en-US" sz="20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thổ</a:t>
                      </a:r>
                      <a:r>
                        <a:rPr lang="en-US" sz="20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La </a:t>
                      </a:r>
                      <a:r>
                        <a:rPr lang="en-US" sz="2000" b="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Mã</a:t>
                      </a:r>
                      <a:r>
                        <a:rPr lang="en-US" sz="20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Giéc</a:t>
                      </a:r>
                      <a:r>
                        <a:rPr lang="en-US" sz="20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– Man </a:t>
                      </a:r>
                      <a:r>
                        <a:rPr lang="en-US" sz="2000" b="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  </a:t>
                      </a:r>
                      <a:r>
                        <a:rPr lang="pt-BR" sz="20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 việc làm đó có tác động như thế nào đến xã hội Tây Âu?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7" marR="24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667" marR="24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031980"/>
                  </a:ext>
                </a:extLst>
              </a:tr>
              <a:tr h="175140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3:</a:t>
                      </a:r>
                      <a:r>
                        <a:rPr lang="nl-NL" sz="20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0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 sát hình số 2, em hãy cho biết lãnh chúa phong kiến và nông nô được hình thành từ những tầng lớp nào?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7" marR="24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67" marR="24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881776"/>
                  </a:ext>
                </a:extLst>
              </a:tr>
            </a:tbl>
          </a:graphicData>
        </a:graphic>
      </p:graphicFrame>
      <p:pic>
        <p:nvPicPr>
          <p:cNvPr id="15" name="Picture 3">
            <a:extLst>
              <a:ext uri="{FF2B5EF4-FFF2-40B4-BE49-F238E27FC236}">
                <a16:creationId xmlns:a16="http://schemas.microsoft.com/office/drawing/2014/main" id="{07C476A9-09B0-402B-93FF-17D842AE0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b="27795"/>
          <a:stretch>
            <a:fillRect/>
          </a:stretch>
        </p:blipFill>
        <p:spPr>
          <a:xfrm>
            <a:off x="8236898" y="3177478"/>
            <a:ext cx="4084279" cy="36805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0F5CB14-7C05-4D67-ACC5-3157C3FD7258}"/>
              </a:ext>
            </a:extLst>
          </p:cNvPr>
          <p:cNvSpPr txBox="1"/>
          <p:nvPr/>
        </p:nvSpPr>
        <p:spPr>
          <a:xfrm>
            <a:off x="3212034" y="1219831"/>
            <a:ext cx="6819861" cy="1426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III,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V,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Giéc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Man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vong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4D940E-B263-4CC1-869F-DA895316E047}"/>
              </a:ext>
            </a:extLst>
          </p:cNvPr>
          <p:cNvSpPr txBox="1"/>
          <p:nvPr/>
        </p:nvSpPr>
        <p:spPr>
          <a:xfrm>
            <a:off x="3212033" y="2592438"/>
            <a:ext cx="6793357" cy="1139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–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endParaRPr lang="en-US" sz="20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Ăng-glô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xông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Phơ-răng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Gốt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Gốt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6C8602-74EB-433E-935C-4C739D553ED5}"/>
              </a:ext>
            </a:extLst>
          </p:cNvPr>
          <p:cNvSpPr txBox="1"/>
          <p:nvPr/>
        </p:nvSpPr>
        <p:spPr>
          <a:xfrm>
            <a:off x="3251671" y="4573522"/>
            <a:ext cx="6753719" cy="1798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Giéc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man,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phóng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ruộng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38359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2431</TotalTime>
  <Words>2953</Words>
  <Application>Microsoft Office PowerPoint</Application>
  <PresentationFormat>Widescreen</PresentationFormat>
  <Paragraphs>334</Paragraphs>
  <Slides>46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46</vt:i4>
      </vt:variant>
    </vt:vector>
  </HeadingPairs>
  <TitlesOfParts>
    <vt:vector size="62" baseType="lpstr">
      <vt:lpstr>Arial</vt:lpstr>
      <vt:lpstr>Bernoru</vt:lpstr>
      <vt:lpstr>Calibri</vt:lpstr>
      <vt:lpstr>Calibri Light</vt:lpstr>
      <vt:lpstr>Fira Sans Bold</vt:lpstr>
      <vt:lpstr>Josefin Sans Bold</vt:lpstr>
      <vt:lpstr>Josefin Sans Regular</vt:lpstr>
      <vt:lpstr>Lato Bold</vt:lpstr>
      <vt:lpstr>Public Sans</vt:lpstr>
      <vt:lpstr>Symbol</vt:lpstr>
      <vt:lpstr>Times New Roman</vt:lpstr>
      <vt:lpstr>TT Norms ExtraBold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149</cp:revision>
  <dcterms:created xsi:type="dcterms:W3CDTF">2022-06-19T04:02:14Z</dcterms:created>
  <dcterms:modified xsi:type="dcterms:W3CDTF">2023-09-16T01:28:51Z</dcterms:modified>
</cp:coreProperties>
</file>