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 id="2147484277" r:id="rId2"/>
    <p:sldMasterId id="2147484339" r:id="rId3"/>
    <p:sldMasterId id="2147484399" r:id="rId4"/>
  </p:sldMasterIdLst>
  <p:notesMasterIdLst>
    <p:notesMasterId r:id="rId26"/>
  </p:notesMasterIdLst>
  <p:sldIdLst>
    <p:sldId id="256" r:id="rId5"/>
    <p:sldId id="517" r:id="rId6"/>
    <p:sldId id="518" r:id="rId7"/>
    <p:sldId id="317" r:id="rId8"/>
    <p:sldId id="522" r:id="rId9"/>
    <p:sldId id="525" r:id="rId10"/>
    <p:sldId id="506" r:id="rId11"/>
    <p:sldId id="532" r:id="rId12"/>
    <p:sldId id="533" r:id="rId13"/>
    <p:sldId id="534" r:id="rId14"/>
    <p:sldId id="535" r:id="rId15"/>
    <p:sldId id="536" r:id="rId16"/>
    <p:sldId id="543" r:id="rId17"/>
    <p:sldId id="537" r:id="rId18"/>
    <p:sldId id="538" r:id="rId19"/>
    <p:sldId id="539" r:id="rId20"/>
    <p:sldId id="540" r:id="rId21"/>
    <p:sldId id="541" r:id="rId22"/>
    <p:sldId id="542" r:id="rId23"/>
    <p:sldId id="296" r:id="rId24"/>
    <p:sldId id="516" r:id="rId25"/>
  </p:sldIdLst>
  <p:sldSz cx="9144000" cy="5143500" type="screen16x9"/>
  <p:notesSz cx="6858000" cy="9144000"/>
  <p:custShowLst>
    <p:custShow name="自定义放映 1" id="0">
      <p:sldLst>
        <p:sld r:id="rId5"/>
        <p:sld r:id="rId8"/>
      </p:sldLst>
    </p:custShow>
  </p:custShowLst>
  <p:custDataLst>
    <p:tags r:id="rId27"/>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B2B2B2"/>
    <a:srgbClr val="000000"/>
    <a:srgbClr val="B4E7F1"/>
    <a:srgbClr val="8C3012"/>
    <a:srgbClr val="0000FF"/>
    <a:srgbClr val="088EDE"/>
    <a:srgbClr val="590000"/>
    <a:srgbClr val="FDD9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10" autoAdjust="0"/>
    <p:restoredTop sz="93364" autoAdjust="0"/>
  </p:normalViewPr>
  <p:slideViewPr>
    <p:cSldViewPr>
      <p:cViewPr varScale="1">
        <p:scale>
          <a:sx n="102" d="100"/>
          <a:sy n="102" d="100"/>
        </p:scale>
        <p:origin x="374" y="67"/>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106162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122471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57982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341245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00711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4195498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473309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6727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164388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a:t>
            </a:fld>
            <a:endParaRPr lang="en-US"/>
          </a:p>
        </p:txBody>
      </p:sp>
    </p:spTree>
    <p:extLst>
      <p:ext uri="{BB962C8B-B14F-4D97-AF65-F5344CB8AC3E}">
        <p14:creationId xmlns:p14="http://schemas.microsoft.com/office/powerpoint/2010/main" val="219573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44729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284137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95643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420395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42063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72797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23829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32138041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35024579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22263475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96519673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78676190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4128492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6267533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3413198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79505388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17585982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51606214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36303690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64723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160146675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10222009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606974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0872658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9873814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9155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5141782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188615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736576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579209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66ABAC0-E6A6-4DF4-850D-E0F621988E6A}"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78051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ABAC0-E6A6-4DF4-850D-E0F621988E6A}"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2691894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6ABAC0-E6A6-4DF4-850D-E0F621988E6A}"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905652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6ABAC0-E6A6-4DF4-850D-E0F621988E6A}"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385580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6ABAC0-E6A6-4DF4-850D-E0F621988E6A}"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237791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6ABAC0-E6A6-4DF4-850D-E0F621988E6A}"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559742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ABAC0-E6A6-4DF4-850D-E0F621988E6A}"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4172919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6ABAC0-E6A6-4DF4-850D-E0F621988E6A}"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1892987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6ABAC0-E6A6-4DF4-850D-E0F621988E6A}"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4170029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ABAC0-E6A6-4DF4-850D-E0F621988E6A}"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611322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ABAC0-E6A6-4DF4-850D-E0F621988E6A}"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C308-E279-4371-94AB-40AF8178AA81}" type="slidenum">
              <a:rPr lang="en-US" smtClean="0"/>
              <a:t>‹#›</a:t>
            </a:fld>
            <a:endParaRPr lang="en-US"/>
          </a:p>
        </p:txBody>
      </p:sp>
    </p:spTree>
    <p:extLst>
      <p:ext uri="{BB962C8B-B14F-4D97-AF65-F5344CB8AC3E}">
        <p14:creationId xmlns:p14="http://schemas.microsoft.com/office/powerpoint/2010/main" val="361056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411" r:id="rId12"/>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2023/9/24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3889550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3640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t="-83000" b="-8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6ABAC0-E6A6-4DF4-850D-E0F621988E6A}" type="datetimeFigureOut">
              <a:rPr lang="en-US" smtClean="0"/>
              <a:t>9/24/2023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84CC308-E279-4371-94AB-40AF8178AA81}" type="slidenum">
              <a:rPr lang="en-US" smtClean="0"/>
              <a:t>‹#›</a:t>
            </a:fld>
            <a:endParaRPr lang="en-US"/>
          </a:p>
        </p:txBody>
      </p:sp>
    </p:spTree>
    <p:extLst>
      <p:ext uri="{BB962C8B-B14F-4D97-AF65-F5344CB8AC3E}">
        <p14:creationId xmlns:p14="http://schemas.microsoft.com/office/powerpoint/2010/main" val="1677737435"/>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wav"/><Relationship Id="rId7" Type="http://schemas.openxmlformats.org/officeDocument/2006/relationships/image" Target="../media/image6.png"/><Relationship Id="rId2" Type="http://schemas.microsoft.com/office/2007/relationships/media" Target="../media/media1.wav"/><Relationship Id="rId1" Type="http://schemas.openxmlformats.org/officeDocument/2006/relationships/tags" Target="../tags/tag5.xml"/><Relationship Id="rId6" Type="http://schemas.openxmlformats.org/officeDocument/2006/relationships/image" Target="../media/image1.jpg"/><Relationship Id="rId11" Type="http://schemas.openxmlformats.org/officeDocument/2006/relationships/image" Target="../media/image20.png"/><Relationship Id="rId5" Type="http://schemas.openxmlformats.org/officeDocument/2006/relationships/notesSlide" Target="../notesSlides/notesSlide19.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sp>
        <p:nvSpPr>
          <p:cNvPr id="11" name="TextBox 10"/>
          <p:cNvSpPr txBox="1">
            <a:spLocks noChangeArrowheads="1"/>
          </p:cNvSpPr>
          <p:nvPr/>
        </p:nvSpPr>
        <p:spPr bwMode="auto">
          <a:xfrm>
            <a:off x="586393" y="2357313"/>
            <a:ext cx="751101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zh-CN" sz="4800" u="sng" dirty="0" err="1">
                <a:solidFill>
                  <a:srgbClr val="FF0000"/>
                </a:solidFill>
                <a:ea typeface="方正大黑简体" pitchFamily="65" charset="-122"/>
                <a:cs typeface="Arial" panose="020B0604020202020204" pitchFamily="34" charset="0"/>
              </a:rPr>
              <a:t>Bài</a:t>
            </a:r>
            <a:r>
              <a:rPr lang="en-US" altLang="zh-CN" sz="4800" u="sng" dirty="0">
                <a:solidFill>
                  <a:srgbClr val="FF0000"/>
                </a:solidFill>
                <a:ea typeface="方正大黑简体" pitchFamily="65" charset="-122"/>
                <a:cs typeface="Arial" panose="020B0604020202020204" pitchFamily="34" charset="0"/>
              </a:rPr>
              <a:t> 20. </a:t>
            </a:r>
            <a:r>
              <a:rPr lang="en-US" altLang="zh-CN" sz="4800" dirty="0">
                <a:solidFill>
                  <a:schemeClr val="accent1">
                    <a:lumMod val="75000"/>
                  </a:schemeClr>
                </a:solidFill>
                <a:ea typeface="方正大黑简体" pitchFamily="65" charset="-122"/>
                <a:cs typeface="Arial" panose="020B0604020202020204" pitchFamily="34" charset="0"/>
              </a:rPr>
              <a:t>HIỆN TƯỢNG NHIỄM ĐIỆN DO CỌ XÁT</a:t>
            </a:r>
            <a:endParaRPr lang="zh-CN" altLang="en-US" sz="4800" dirty="0">
              <a:solidFill>
                <a:schemeClr val="accent1">
                  <a:lumMod val="75000"/>
                </a:schemeClr>
              </a:solidFill>
              <a:ea typeface="方正大黑简体" pitchFamily="65" charset="-122"/>
              <a:cs typeface="Arial" panose="020B0604020202020204" pitchFamily="34" charset="0"/>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4019512"/>
            <a:ext cx="1173729" cy="1154054"/>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3722" y="3585941"/>
            <a:ext cx="1600278" cy="156966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0-#ppt_w/2"/>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1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750"/>
                                        <p:tgtEl>
                                          <p:spTgt spid="11"/>
                                        </p:tgtEl>
                                        <p:attrNameLst>
                                          <p:attrName>ppt_x</p:attrName>
                                        </p:attrNameLst>
                                      </p:cBhvr>
                                      <p:tavLst>
                                        <p:tav tm="0">
                                          <p:val>
                                            <p:strVal val="#ppt_x-#ppt_w*1.125000"/>
                                          </p:val>
                                        </p:tav>
                                        <p:tav tm="100000">
                                          <p:val>
                                            <p:strVal val="#ppt_x"/>
                                          </p:val>
                                        </p:tav>
                                      </p:tavLst>
                                    </p:anim>
                                    <p:animEffect transition="in" filter="wipe(right)">
                                      <p:cBhvr>
                                        <p:cTn id="3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black">
          <a:xfrm>
            <a:off x="4572000" y="1552707"/>
            <a:ext cx="4431766" cy="1785104"/>
          </a:xfrm>
          <a:prstGeom prst="rect">
            <a:avLst/>
          </a:prstGeom>
          <a:solidFill>
            <a:srgbClr val="FF9900"/>
          </a:solidFill>
          <a:ln w="9525">
            <a:noFill/>
            <a:miter lim="800000"/>
            <a:headEnd/>
            <a:tailEnd/>
          </a:ln>
        </p:spPr>
        <p:txBody>
          <a:bodyPr wrap="square">
            <a:spAutoFit/>
          </a:bodyPr>
          <a:lstStyle/>
          <a:p>
            <a:pPr lvl="0" algn="just"/>
            <a:r>
              <a:rPr lang="vi-VN" sz="2200" b="1" dirty="0"/>
              <a:t>Trả lời</a:t>
            </a:r>
          </a:p>
          <a:p>
            <a:r>
              <a:rPr lang="vi-VN" sz="2200" dirty="0"/>
              <a:t>- Chiếc đũa nhựa và đũa thủy tinh sau khi cọ sát đều bị nhiễm điện.</a:t>
            </a:r>
          </a:p>
          <a:p>
            <a:r>
              <a:rPr lang="vi-VN" sz="2200" dirty="0"/>
              <a:t>- Điện tích trên đũa thủy tinh khác loại với điện tích trên đũa nhựa.</a:t>
            </a:r>
          </a:p>
        </p:txBody>
      </p:sp>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228714" y="819196"/>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407636" y="1552707"/>
            <a:ext cx="4003335" cy="1785104"/>
          </a:xfrm>
          <a:prstGeom prst="rect">
            <a:avLst/>
          </a:prstGeom>
          <a:solidFill>
            <a:schemeClr val="accent6">
              <a:lumMod val="60000"/>
              <a:lumOff val="40000"/>
            </a:schemeClr>
          </a:solidFill>
          <a:ln w="9525">
            <a:noFill/>
            <a:miter lim="800000"/>
            <a:headEnd/>
            <a:tailEnd/>
          </a:ln>
        </p:spPr>
        <p:txBody>
          <a:bodyPr wrap="square">
            <a:spAutoFit/>
          </a:bodyPr>
          <a:lstStyle/>
          <a:p>
            <a:pPr lvl="0"/>
            <a:r>
              <a:rPr lang="vi-VN" altLang="zh-CN" sz="2200" kern="0" dirty="0">
                <a:solidFill>
                  <a:prstClr val="black"/>
                </a:solidFill>
                <a:ea typeface="微软雅黑" pitchFamily="34" charset="-122"/>
                <a:cs typeface="Arial" panose="020B0604020202020204" pitchFamily="34" charset="0"/>
              </a:rPr>
              <a:t>1.Từ các kết quả thí nghiệm, rút ra nhận xét gì? Điện tích trên đũa </a:t>
            </a:r>
            <a:r>
              <a:rPr lang="vi-VN" altLang="zh-CN" sz="2200" kern="0" dirty="0" err="1">
                <a:solidFill>
                  <a:prstClr val="black"/>
                </a:solidFill>
                <a:ea typeface="微软雅黑" pitchFamily="34" charset="-122"/>
                <a:cs typeface="Arial" panose="020B0604020202020204" pitchFamily="34" charset="0"/>
              </a:rPr>
              <a:t>thuỷ</a:t>
            </a:r>
            <a:r>
              <a:rPr lang="vi-VN" altLang="zh-CN" sz="2200" kern="0" dirty="0">
                <a:solidFill>
                  <a:prstClr val="black"/>
                </a:solidFill>
                <a:ea typeface="微软雅黑" pitchFamily="34" charset="-122"/>
                <a:cs typeface="Arial" panose="020B0604020202020204" pitchFamily="34" charset="0"/>
              </a:rPr>
              <a:t> tinh có cùng loại với điện tích trên đũa nhựa không?</a:t>
            </a:r>
          </a:p>
        </p:txBody>
      </p:sp>
      <p:sp>
        <p:nvSpPr>
          <p:cNvPr id="3" name="Text Box 6">
            <a:extLst>
              <a:ext uri="{FF2B5EF4-FFF2-40B4-BE49-F238E27FC236}">
                <a16:creationId xmlns:a16="http://schemas.microsoft.com/office/drawing/2014/main" id="{ADABCB19-BFCE-9CEA-2B1B-61BBE7A7B145}"/>
              </a:ext>
            </a:extLst>
          </p:cNvPr>
          <p:cNvSpPr txBox="1">
            <a:spLocks noChangeArrowheads="1"/>
          </p:cNvSpPr>
          <p:nvPr/>
        </p:nvSpPr>
        <p:spPr bwMode="black">
          <a:xfrm>
            <a:off x="182691" y="1245144"/>
            <a:ext cx="389642" cy="430887"/>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b="1" kern="0" dirty="0">
                <a:solidFill>
                  <a:prstClr val="black"/>
                </a:solidFill>
                <a:highlight>
                  <a:srgbClr val="FFFF00"/>
                </a:highlight>
                <a:ea typeface="微软雅黑" pitchFamily="34" charset="-122"/>
                <a:cs typeface="Arial" panose="020B0604020202020204" pitchFamily="34" charset="0"/>
              </a:rPr>
              <a:t>?</a:t>
            </a:r>
          </a:p>
        </p:txBody>
      </p:sp>
      <p:sp>
        <p:nvSpPr>
          <p:cNvPr id="4" name="Text Box 6">
            <a:extLst>
              <a:ext uri="{FF2B5EF4-FFF2-40B4-BE49-F238E27FC236}">
                <a16:creationId xmlns:a16="http://schemas.microsoft.com/office/drawing/2014/main" id="{BE52E1A1-424A-7DF8-DC8E-C3A2B7A80F19}"/>
              </a:ext>
            </a:extLst>
          </p:cNvPr>
          <p:cNvSpPr txBox="1">
            <a:spLocks noChangeArrowheads="1"/>
          </p:cNvSpPr>
          <p:nvPr/>
        </p:nvSpPr>
        <p:spPr bwMode="black">
          <a:xfrm>
            <a:off x="411018" y="3446371"/>
            <a:ext cx="3705572" cy="1107996"/>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kern="0" dirty="0">
                <a:solidFill>
                  <a:prstClr val="black"/>
                </a:solidFill>
                <a:ea typeface="微软雅黑" pitchFamily="34" charset="-122"/>
                <a:cs typeface="Arial" panose="020B0604020202020204" pitchFamily="34" charset="0"/>
              </a:rPr>
              <a:t>2. Các điện tích cùng loại và khác loại tác dụng với nhau như thế nào?</a:t>
            </a:r>
          </a:p>
        </p:txBody>
      </p:sp>
      <p:sp>
        <p:nvSpPr>
          <p:cNvPr id="5" name="Text Box 6">
            <a:extLst>
              <a:ext uri="{FF2B5EF4-FFF2-40B4-BE49-F238E27FC236}">
                <a16:creationId xmlns:a16="http://schemas.microsoft.com/office/drawing/2014/main" id="{E14F62FE-3005-B525-46AB-CADDDD3CB529}"/>
              </a:ext>
            </a:extLst>
          </p:cNvPr>
          <p:cNvSpPr txBox="1">
            <a:spLocks noChangeArrowheads="1"/>
          </p:cNvSpPr>
          <p:nvPr/>
        </p:nvSpPr>
        <p:spPr bwMode="black">
          <a:xfrm>
            <a:off x="4222023" y="3422519"/>
            <a:ext cx="4890737" cy="1107996"/>
          </a:xfrm>
          <a:prstGeom prst="rect">
            <a:avLst/>
          </a:prstGeom>
          <a:solidFill>
            <a:srgbClr val="FF9900"/>
          </a:solidFill>
          <a:ln w="9525">
            <a:noFill/>
            <a:miter lim="800000"/>
            <a:headEnd/>
            <a:tailEnd/>
          </a:ln>
        </p:spPr>
        <p:txBody>
          <a:bodyPr wrap="square">
            <a:spAutoFit/>
          </a:bodyPr>
          <a:lstStyle/>
          <a:p>
            <a:r>
              <a:rPr lang="vi-VN" sz="2200" b="1" kern="0" dirty="0">
                <a:solidFill>
                  <a:prstClr val="black"/>
                </a:solidFill>
                <a:ea typeface="微软雅黑" pitchFamily="34" charset="-122"/>
                <a:cs typeface="Arial" panose="020B0604020202020204" pitchFamily="34" charset="0"/>
              </a:rPr>
              <a:t>Trả lời:</a:t>
            </a:r>
          </a:p>
          <a:p>
            <a:r>
              <a:rPr lang="vi-VN" sz="2200" kern="0" dirty="0">
                <a:solidFill>
                  <a:prstClr val="black"/>
                </a:solidFill>
                <a:ea typeface="微软雅黑" pitchFamily="34" charset="-122"/>
                <a:cs typeface="Arial" panose="020B0604020202020204" pitchFamily="34" charset="0"/>
              </a:rPr>
              <a:t>- Các điện tích cùng loại thì đẩy nhau.</a:t>
            </a:r>
          </a:p>
          <a:p>
            <a:r>
              <a:rPr lang="vi-VN" sz="2200" kern="0" dirty="0">
                <a:solidFill>
                  <a:prstClr val="black"/>
                </a:solidFill>
                <a:ea typeface="微软雅黑" pitchFamily="34" charset="-122"/>
                <a:cs typeface="Arial" panose="020B0604020202020204" pitchFamily="34" charset="0"/>
              </a:rPr>
              <a:t>- Các điện tích khác loại thì hút nhau.</a:t>
            </a:r>
          </a:p>
        </p:txBody>
      </p:sp>
    </p:spTree>
    <p:extLst>
      <p:ext uri="{BB962C8B-B14F-4D97-AF65-F5344CB8AC3E}">
        <p14:creationId xmlns:p14="http://schemas.microsoft.com/office/powerpoint/2010/main" val="2636971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80646" y="777172"/>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311311" y="1428780"/>
            <a:ext cx="8555717" cy="1785104"/>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kern="0" dirty="0">
                <a:solidFill>
                  <a:prstClr val="black"/>
                </a:solidFill>
                <a:ea typeface="微软雅黑" pitchFamily="34" charset="-122"/>
                <a:cs typeface="Arial" panose="020B0604020202020204" pitchFamily="34" charset="0"/>
              </a:rPr>
              <a:t>Hai chiếc đũa nhựa cùng cọ xát vào mảnh vải len nhiễm điện như nhau; hai chiếc đũa </a:t>
            </a:r>
            <a:r>
              <a:rPr lang="vi-VN" altLang="zh-CN" sz="2200" kern="0" dirty="0" err="1">
                <a:solidFill>
                  <a:prstClr val="black"/>
                </a:solidFill>
                <a:ea typeface="微软雅黑" pitchFamily="34" charset="-122"/>
                <a:cs typeface="Arial" panose="020B0604020202020204" pitchFamily="34" charset="0"/>
              </a:rPr>
              <a:t>thuỷ</a:t>
            </a:r>
            <a:r>
              <a:rPr lang="vi-VN" altLang="zh-CN" sz="2200" kern="0" dirty="0">
                <a:solidFill>
                  <a:prstClr val="black"/>
                </a:solidFill>
                <a:ea typeface="微软雅黑" pitchFamily="34" charset="-122"/>
                <a:cs typeface="Arial" panose="020B0604020202020204" pitchFamily="34" charset="0"/>
              </a:rPr>
              <a:t> tinh cùng cọ xát vào mảnh vải lụa nhiễm điện như nhau. Chiếc đũa nhựa và chiếc đũa </a:t>
            </a:r>
            <a:r>
              <a:rPr lang="vi-VN" altLang="zh-CN" sz="2200" kern="0" dirty="0" err="1">
                <a:solidFill>
                  <a:prstClr val="black"/>
                </a:solidFill>
                <a:ea typeface="微软雅黑" pitchFamily="34" charset="-122"/>
                <a:cs typeface="Arial" panose="020B0604020202020204" pitchFamily="34" charset="0"/>
              </a:rPr>
              <a:t>thuỷ</a:t>
            </a:r>
            <a:r>
              <a:rPr lang="vi-VN" altLang="zh-CN" sz="2200" kern="0" dirty="0">
                <a:solidFill>
                  <a:prstClr val="black"/>
                </a:solidFill>
                <a:ea typeface="微软雅黑" pitchFamily="34" charset="-122"/>
                <a:cs typeface="Arial" panose="020B0604020202020204" pitchFamily="34" charset="0"/>
              </a:rPr>
              <a:t> tinh nhiễm điện khác nhau. Hai vật nhiễm điện như nhau thì đẩy nhau; hai vật nhiễm điện khác nhau thì hút nhau.</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311312" y="3333730"/>
            <a:ext cx="8555717" cy="1446550"/>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kern="0" dirty="0">
                <a:solidFill>
                  <a:prstClr val="black"/>
                </a:solidFill>
                <a:ea typeface="微软雅黑" pitchFamily="34" charset="-122"/>
                <a:cs typeface="Arial" panose="020B0604020202020204" pitchFamily="34" charset="0"/>
              </a:rPr>
              <a:t>Có hai loại điện tích. Người ta quy ước điện tích xuất hiện ở đũa </a:t>
            </a:r>
            <a:r>
              <a:rPr lang="vi-VN" altLang="zh-CN" sz="2200" kern="0" dirty="0" err="1">
                <a:solidFill>
                  <a:prstClr val="black"/>
                </a:solidFill>
                <a:ea typeface="微软雅黑" pitchFamily="34" charset="-122"/>
                <a:cs typeface="Arial" panose="020B0604020202020204" pitchFamily="34" charset="0"/>
              </a:rPr>
              <a:t>thuỷ</a:t>
            </a:r>
            <a:r>
              <a:rPr lang="vi-VN" altLang="zh-CN" sz="2200" kern="0" dirty="0">
                <a:solidFill>
                  <a:prstClr val="black"/>
                </a:solidFill>
                <a:ea typeface="微软雅黑" pitchFamily="34" charset="-122"/>
                <a:cs typeface="Arial" panose="020B0604020202020204" pitchFamily="34" charset="0"/>
              </a:rPr>
              <a:t> tinh sau khi cọ xát vào mảnh vải lụa là điện tích dương (+); điện tích xuất hiện ở đũa nhựa sau khi cọ xát vào mảnh vải len là diện tích âm (-).</a:t>
            </a:r>
          </a:p>
        </p:txBody>
      </p:sp>
    </p:spTree>
    <p:extLst>
      <p:ext uri="{BB962C8B-B14F-4D97-AF65-F5344CB8AC3E}">
        <p14:creationId xmlns:p14="http://schemas.microsoft.com/office/powerpoint/2010/main" val="692032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80646" y="777172"/>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282567" y="1392080"/>
            <a:ext cx="8555717" cy="1107996"/>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kern="0" dirty="0">
                <a:solidFill>
                  <a:prstClr val="black"/>
                </a:solidFill>
                <a:highlight>
                  <a:srgbClr val="FFFF00"/>
                </a:highlight>
                <a:ea typeface="微软雅黑" pitchFamily="34" charset="-122"/>
                <a:cs typeface="Arial" panose="020B0604020202020204" pitchFamily="34" charset="0"/>
              </a:rPr>
              <a:t>?</a:t>
            </a:r>
          </a:p>
          <a:p>
            <a:pPr lvl="0" algn="just"/>
            <a:r>
              <a:rPr lang="vi-VN" altLang="zh-CN" sz="2200" kern="0" dirty="0">
                <a:solidFill>
                  <a:prstClr val="black"/>
                </a:solidFill>
                <a:ea typeface="微软雅黑" pitchFamily="34" charset="-122"/>
                <a:cs typeface="Arial" panose="020B0604020202020204" pitchFamily="34" charset="0"/>
              </a:rPr>
              <a:t>Vì sao vào những ngày hanh khô, khi chải tóc bằng lược nhựa thì nhiều sợi tóc bị lược nhựa hút kéo thẳng ra?</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294141" y="2952740"/>
            <a:ext cx="8555717" cy="1569660"/>
          </a:xfrm>
          <a:prstGeom prst="rect">
            <a:avLst/>
          </a:prstGeom>
          <a:solidFill>
            <a:srgbClr val="FF9900"/>
          </a:solidFill>
          <a:ln w="9525">
            <a:noFill/>
            <a:miter lim="800000"/>
            <a:headEnd/>
            <a:tailEnd/>
          </a:ln>
        </p:spPr>
        <p:txBody>
          <a:bodyPr wrap="square">
            <a:spAutoFit/>
          </a:bodyPr>
          <a:lstStyle/>
          <a:p>
            <a:r>
              <a:rPr lang="vi-VN" sz="2400" b="1" dirty="0"/>
              <a:t>Trả lời:</a:t>
            </a:r>
            <a:endParaRPr lang="vi-VN" sz="2400" dirty="0"/>
          </a:p>
          <a:p>
            <a:r>
              <a:rPr lang="vi-VN" sz="2400" dirty="0"/>
              <a:t>Khi lược nhựa chải vào tóc nhiều lần thì cả lược nhựa và tóc đều bị nhiễm điện (lược nhựa nhiễm điện âm, tóc nhiễm điện dương), hai vật nhiễm điện trái dấu nhau nên hút nhau.</a:t>
            </a:r>
          </a:p>
        </p:txBody>
      </p:sp>
    </p:spTree>
    <p:extLst>
      <p:ext uri="{BB962C8B-B14F-4D97-AF65-F5344CB8AC3E}">
        <p14:creationId xmlns:p14="http://schemas.microsoft.com/office/powerpoint/2010/main" val="3522154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28714" y="1000541"/>
            <a:ext cx="8174724" cy="4012210"/>
            <a:chOff x="-33456" y="6006960"/>
            <a:chExt cx="9177487" cy="5173566"/>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3"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grpSp>
        <p:nvGrpSpPr>
          <p:cNvPr id="2" name="组合 6">
            <a:extLst>
              <a:ext uri="{FF2B5EF4-FFF2-40B4-BE49-F238E27FC236}">
                <a16:creationId xmlns:a16="http://schemas.microsoft.com/office/drawing/2014/main" id="{DCEB744A-2E03-68CF-12BC-14B5864BBDF5}"/>
              </a:ext>
            </a:extLst>
          </p:cNvPr>
          <p:cNvGrpSpPr/>
          <p:nvPr/>
        </p:nvGrpSpPr>
        <p:grpSpPr>
          <a:xfrm>
            <a:off x="1395841" y="2539434"/>
            <a:ext cx="6352317" cy="1613805"/>
            <a:chOff x="1675863" y="1954657"/>
            <a:chExt cx="6326326" cy="1613805"/>
          </a:xfrm>
        </p:grpSpPr>
        <p:sp>
          <p:nvSpPr>
            <p:cNvPr id="4" name="任意多边形 73">
              <a:extLst>
                <a:ext uri="{FF2B5EF4-FFF2-40B4-BE49-F238E27FC236}">
                  <a16:creationId xmlns:a16="http://schemas.microsoft.com/office/drawing/2014/main" id="{25B0BE5E-8FE7-3D3E-3FC6-402CD44AC78D}"/>
                </a:ext>
              </a:extLst>
            </p:cNvPr>
            <p:cNvSpPr/>
            <p:nvPr/>
          </p:nvSpPr>
          <p:spPr>
            <a:xfrm>
              <a:off x="1675863"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5" name="Freeform 8">
              <a:extLst>
                <a:ext uri="{FF2B5EF4-FFF2-40B4-BE49-F238E27FC236}">
                  <a16:creationId xmlns:a16="http://schemas.microsoft.com/office/drawing/2014/main" id="{B1D3F71D-BAA4-333D-7B37-625BDBDA36A6}"/>
                </a:ext>
              </a:extLst>
            </p:cNvPr>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81">
              <a:extLst>
                <a:ext uri="{FF2B5EF4-FFF2-40B4-BE49-F238E27FC236}">
                  <a16:creationId xmlns:a16="http://schemas.microsoft.com/office/drawing/2014/main" id="{735803DD-A61B-D7B8-6D13-36BD74942889}"/>
                </a:ext>
              </a:extLst>
            </p:cNvPr>
            <p:cNvSpPr txBox="1"/>
            <p:nvPr/>
          </p:nvSpPr>
          <p:spPr>
            <a:xfrm>
              <a:off x="2319403" y="2530623"/>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ea typeface="微软雅黑" panose="020B0503020204020204" pitchFamily="34" charset="-122"/>
                  <a:sym typeface="Arial" panose="020B0604020202020204" pitchFamily="34" charset="0"/>
                </a:rPr>
                <a:t>II</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矩形 82">
              <a:extLst>
                <a:ext uri="{FF2B5EF4-FFF2-40B4-BE49-F238E27FC236}">
                  <a16:creationId xmlns:a16="http://schemas.microsoft.com/office/drawing/2014/main" id="{6764BB57-F7F4-CD2C-C28C-BF427E60D9A2}"/>
                </a:ext>
              </a:extLst>
            </p:cNvPr>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文本框 2">
              <a:extLst>
                <a:ext uri="{FF2B5EF4-FFF2-40B4-BE49-F238E27FC236}">
                  <a16:creationId xmlns:a16="http://schemas.microsoft.com/office/drawing/2014/main" id="{32C71227-2944-4A4E-BB39-B41282479BE1}"/>
                </a:ext>
              </a:extLst>
            </p:cNvPr>
            <p:cNvSpPr txBox="1"/>
            <p:nvPr/>
          </p:nvSpPr>
          <p:spPr>
            <a:xfrm>
              <a:off x="3624526" y="2390148"/>
              <a:ext cx="4377663"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effectLst/>
                  <a:uLnTx/>
                  <a:uFillTx/>
                  <a:ea typeface="微软雅黑"/>
                  <a:cs typeface="Arial" panose="020B0604020202020204" pitchFamily="34" charset="0"/>
                </a:rPr>
                <a:t>Giải thích hiện tượng nhiễm điện do cọ xát</a:t>
              </a:r>
              <a:endParaRPr kumimoji="0" lang="zh-CN" altLang="en-US" sz="2800" b="1" i="0" u="none" strike="noStrike" kern="1200" cap="none" spc="0" normalizeH="0" baseline="0" noProof="0" dirty="0">
                <a:ln>
                  <a:noFill/>
                </a:ln>
                <a:effectLst/>
                <a:uLnTx/>
                <a:uFillTx/>
                <a:ea typeface="微软雅黑"/>
                <a:cs typeface="Arial" panose="020B0604020202020204" pitchFamily="34" charset="0"/>
              </a:endParaRPr>
            </a:p>
          </p:txBody>
        </p:sp>
      </p:grpSp>
      <p:sp>
        <p:nvSpPr>
          <p:cNvPr id="3" name="Text Box 101">
            <a:extLst>
              <a:ext uri="{FF2B5EF4-FFF2-40B4-BE49-F238E27FC236}">
                <a16:creationId xmlns:a16="http://schemas.microsoft.com/office/drawing/2014/main" id="{3DC7EA3C-EDEC-6200-7D67-74A343E4F9A1}"/>
              </a:ext>
            </a:extLst>
          </p:cNvPr>
          <p:cNvSpPr txBox="1">
            <a:spLocks noChangeArrowheads="1"/>
          </p:cNvSpPr>
          <p:nvPr/>
        </p:nvSpPr>
        <p:spPr bwMode="auto">
          <a:xfrm>
            <a:off x="457308" y="105146"/>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Tree>
    <p:extLst>
      <p:ext uri="{BB962C8B-B14F-4D97-AF65-F5344CB8AC3E}">
        <p14:creationId xmlns:p14="http://schemas.microsoft.com/office/powerpoint/2010/main" val="1252702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282567" y="1101973"/>
            <a:ext cx="8555717" cy="769441"/>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sz="2200" dirty="0">
                <a:latin typeface="Times New Roman" panose="02020603050405020304" pitchFamily="18" charset="0"/>
                <a:cs typeface="Times New Roman" panose="02020603050405020304" pitchFamily="18" charset="0"/>
              </a:rPr>
              <a:t>Hãy thảo luận để trả lời các câu hỏi dưới đây: </a:t>
            </a:r>
          </a:p>
          <a:p>
            <a:pPr lvl="0" algn="just"/>
            <a:r>
              <a:rPr lang="vi-VN" sz="2200" dirty="0">
                <a:latin typeface="Times New Roman" panose="02020603050405020304" pitchFamily="18" charset="0"/>
                <a:cs typeface="Times New Roman" panose="02020603050405020304" pitchFamily="18" charset="0"/>
              </a:rPr>
              <a:t>1.Nguyên tử có cấu tạo như thế nào? Hãy vẽ hình mô tả cấu tạo nguyên tử. </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179459" y="1964347"/>
            <a:ext cx="5230719" cy="3139321"/>
          </a:xfrm>
          <a:prstGeom prst="rect">
            <a:avLst/>
          </a:prstGeom>
          <a:solidFill>
            <a:srgbClr val="FF9900"/>
          </a:solidFill>
          <a:ln w="9525">
            <a:noFill/>
            <a:miter lim="800000"/>
            <a:headEnd/>
            <a:tailEnd/>
          </a:ln>
        </p:spPr>
        <p:txBody>
          <a:bodyPr wrap="square">
            <a:spAutoFit/>
          </a:bodyPr>
          <a:lstStyle/>
          <a:p>
            <a:r>
              <a:rPr lang="vi-VN" sz="2200" b="1" dirty="0">
                <a:latin typeface="Times New Roman" panose="02020603050405020304" pitchFamily="18" charset="0"/>
                <a:cs typeface="Times New Roman" panose="02020603050405020304" pitchFamily="18" charset="0"/>
              </a:rPr>
              <a:t>Trả lời</a:t>
            </a:r>
          </a:p>
          <a:p>
            <a:r>
              <a:rPr lang="vi-VN" sz="2200" dirty="0">
                <a:latin typeface="Times New Roman" panose="02020603050405020304" pitchFamily="18" charset="0"/>
                <a:cs typeface="Times New Roman" panose="02020603050405020304" pitchFamily="18" charset="0"/>
              </a:rPr>
              <a:t>1. Cấu tạo nguyên tử gồm có hạt nhân và lớp vỏ </a:t>
            </a:r>
            <a:r>
              <a:rPr lang="vi-VN" sz="2200" dirty="0" err="1">
                <a:latin typeface="Times New Roman" panose="02020603050405020304" pitchFamily="18" charset="0"/>
                <a:cs typeface="Times New Roman" panose="02020603050405020304" pitchFamily="18" charset="0"/>
              </a:rPr>
              <a:t>electron</a:t>
            </a:r>
            <a:r>
              <a:rPr lang="vi-VN" sz="2200" dirty="0">
                <a:latin typeface="Times New Roman" panose="02020603050405020304" pitchFamily="18" charset="0"/>
                <a:cs typeface="Times New Roman" panose="02020603050405020304" pitchFamily="18" charset="0"/>
              </a:rPr>
              <a:t>. Trong đó:</a:t>
            </a:r>
          </a:p>
          <a:p>
            <a:r>
              <a:rPr lang="vi-VN" sz="2200" dirty="0">
                <a:latin typeface="Times New Roman" panose="02020603050405020304" pitchFamily="18" charset="0"/>
                <a:cs typeface="Times New Roman" panose="02020603050405020304" pitchFamily="18" charset="0"/>
              </a:rPr>
              <a:t>- Hạt nhân nằm ở tâm nguyên tử, gồm các hạt </a:t>
            </a:r>
            <a:r>
              <a:rPr lang="vi-VN" sz="2200" dirty="0" err="1">
                <a:latin typeface="Times New Roman" panose="02020603050405020304" pitchFamily="18" charset="0"/>
                <a:cs typeface="Times New Roman" panose="02020603050405020304" pitchFamily="18" charset="0"/>
              </a:rPr>
              <a:t>proton</a:t>
            </a:r>
            <a:r>
              <a:rPr lang="vi-VN" sz="2200" dirty="0">
                <a:latin typeface="Times New Roman" panose="02020603050405020304" pitchFamily="18" charset="0"/>
                <a:cs typeface="Times New Roman" panose="02020603050405020304" pitchFamily="18" charset="0"/>
              </a:rPr>
              <a:t> và </a:t>
            </a:r>
            <a:r>
              <a:rPr lang="vi-VN" sz="2200" dirty="0" err="1">
                <a:latin typeface="Times New Roman" panose="02020603050405020304" pitchFamily="18" charset="0"/>
                <a:cs typeface="Times New Roman" panose="02020603050405020304" pitchFamily="18" charset="0"/>
              </a:rPr>
              <a:t>nơtron</a:t>
            </a:r>
            <a:r>
              <a:rPr lang="vi-VN"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Vỏ nguyên tử bao gồm các </a:t>
            </a:r>
            <a:r>
              <a:rPr lang="vi-VN" sz="2200" dirty="0" err="1">
                <a:latin typeface="Times New Roman" panose="02020603050405020304" pitchFamily="18" charset="0"/>
                <a:cs typeface="Times New Roman" panose="02020603050405020304" pitchFamily="18" charset="0"/>
              </a:rPr>
              <a:t>electron</a:t>
            </a:r>
            <a:r>
              <a:rPr lang="vi-VN" sz="2200" dirty="0">
                <a:latin typeface="Times New Roman" panose="02020603050405020304" pitchFamily="18" charset="0"/>
                <a:cs typeface="Times New Roman" panose="02020603050405020304" pitchFamily="18" charset="0"/>
              </a:rPr>
              <a:t> chuyển động trong không gian xung quanh hạt nhân.</a:t>
            </a:r>
          </a:p>
          <a:p>
            <a:r>
              <a:rPr lang="vi-VN" sz="2200" dirty="0">
                <a:latin typeface="Times New Roman" panose="02020603050405020304" pitchFamily="18" charset="0"/>
                <a:cs typeface="Times New Roman" panose="02020603050405020304" pitchFamily="18" charset="0"/>
              </a:rPr>
              <a:t>=&gt; Nguyên tử được cấu tạo bởi 3 loại hạt cơ bản là: </a:t>
            </a:r>
            <a:r>
              <a:rPr lang="vi-VN" sz="2200" dirty="0" err="1">
                <a:latin typeface="Times New Roman" panose="02020603050405020304" pitchFamily="18" charset="0"/>
                <a:cs typeface="Times New Roman" panose="02020603050405020304" pitchFamily="18" charset="0"/>
              </a:rPr>
              <a:t>electron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proton</a:t>
            </a:r>
            <a:r>
              <a:rPr lang="vi-VN" sz="2200" dirty="0">
                <a:latin typeface="Times New Roman" panose="02020603050405020304" pitchFamily="18" charset="0"/>
                <a:cs typeface="Times New Roman" panose="02020603050405020304" pitchFamily="18" charset="0"/>
              </a:rPr>
              <a:t> và </a:t>
            </a:r>
            <a:r>
              <a:rPr lang="vi-VN" sz="2200" dirty="0" err="1">
                <a:latin typeface="Times New Roman" panose="02020603050405020304" pitchFamily="18" charset="0"/>
                <a:cs typeface="Times New Roman" panose="02020603050405020304" pitchFamily="18" charset="0"/>
              </a:rPr>
              <a:t>nơtron</a:t>
            </a:r>
            <a:r>
              <a:rPr lang="vi-VN" sz="2200" dirty="0">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5EF0074D-DB03-66A9-EF75-248C461FD6FB}"/>
              </a:ext>
            </a:extLst>
          </p:cNvPr>
          <p:cNvPicPr>
            <a:picLocks noChangeAspect="1"/>
          </p:cNvPicPr>
          <p:nvPr/>
        </p:nvPicPr>
        <p:blipFill>
          <a:blip r:embed="rId3"/>
          <a:stretch>
            <a:fillRect/>
          </a:stretch>
        </p:blipFill>
        <p:spPr>
          <a:xfrm>
            <a:off x="5504605" y="2087335"/>
            <a:ext cx="3459936" cy="2893343"/>
          </a:xfrm>
          <a:prstGeom prst="rect">
            <a:avLst/>
          </a:prstGeom>
        </p:spPr>
      </p:pic>
      <p:sp>
        <p:nvSpPr>
          <p:cNvPr id="7" name="TextBox 11">
            <a:extLst>
              <a:ext uri="{FF2B5EF4-FFF2-40B4-BE49-F238E27FC236}">
                <a16:creationId xmlns:a16="http://schemas.microsoft.com/office/drawing/2014/main" id="{71FE8DA5-67A9-F5F6-B054-85D567F93BDD}"/>
              </a:ext>
            </a:extLst>
          </p:cNvPr>
          <p:cNvSpPr txBox="1">
            <a:spLocks noChangeArrowheads="1"/>
          </p:cNvSpPr>
          <p:nvPr/>
        </p:nvSpPr>
        <p:spPr bwMode="auto">
          <a:xfrm flipH="1">
            <a:off x="179459" y="680543"/>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Tree>
    <p:extLst>
      <p:ext uri="{BB962C8B-B14F-4D97-AF65-F5344CB8AC3E}">
        <p14:creationId xmlns:p14="http://schemas.microsoft.com/office/powerpoint/2010/main" val="3579036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80646" y="853248"/>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699566" y="1716435"/>
            <a:ext cx="7744867" cy="461665"/>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2.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trong nguyên tử có thể dịch chuyển như thế nào?</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1371684" y="2841198"/>
            <a:ext cx="6781622" cy="1200329"/>
          </a:xfrm>
          <a:prstGeom prst="rect">
            <a:avLst/>
          </a:prstGeom>
          <a:solidFill>
            <a:srgbClr val="FF9900"/>
          </a:solidFill>
          <a:ln w="9525">
            <a:noFill/>
            <a:miter lim="800000"/>
            <a:headEnd/>
            <a:tailEnd/>
          </a:ln>
        </p:spPr>
        <p:txBody>
          <a:bodyPr wrap="square">
            <a:spAutoFit/>
          </a:bodyPr>
          <a:lstStyle/>
          <a:p>
            <a:r>
              <a:rPr lang="vi-VN" sz="2400" b="1" dirty="0"/>
              <a:t>Trả lời</a:t>
            </a:r>
          </a:p>
          <a:p>
            <a:r>
              <a:rPr lang="vi-VN" sz="2400" dirty="0"/>
              <a:t>2. </a:t>
            </a:r>
            <a:r>
              <a:rPr lang="vi-VN" sz="2400" dirty="0" err="1"/>
              <a:t>Electron</a:t>
            </a:r>
            <a:r>
              <a:rPr lang="vi-VN" sz="2400" dirty="0"/>
              <a:t> trong nguyên tử có thể dịch chuyển rời khỏi nguyên tử và di chuyển sang nơi khác.</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211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80646" y="742998"/>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228714" y="1352582"/>
            <a:ext cx="8748705" cy="3416320"/>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Vận dụng kiến thức về cấu tạo nguyên tử giải thích sự nhiễm điện dương của đũa </a:t>
            </a:r>
            <a:r>
              <a:rPr lang="vi-VN" sz="2400" dirty="0" err="1">
                <a:latin typeface="Times New Roman" panose="02020603050405020304" pitchFamily="18" charset="0"/>
                <a:cs typeface="Times New Roman" panose="02020603050405020304" pitchFamily="18" charset="0"/>
              </a:rPr>
              <a:t>thuỷ</a:t>
            </a:r>
            <a:r>
              <a:rPr lang="vi-VN" sz="2400" dirty="0">
                <a:latin typeface="Times New Roman" panose="02020603050405020304" pitchFamily="18" charset="0"/>
                <a:cs typeface="Times New Roman" panose="02020603050405020304" pitchFamily="18" charset="0"/>
              </a:rPr>
              <a:t> tinh khi bị cọ xát vào vải lụa hoặc sự nhiễm điện âm của đũa nhựa khi bị cọ xát vào vải len:</a:t>
            </a:r>
          </a:p>
          <a:p>
            <a:pPr lvl="0" algn="just"/>
            <a:r>
              <a:rPr lang="vi-VN" sz="2400" dirty="0">
                <a:latin typeface="Times New Roman" panose="02020603050405020304" pitchFamily="18" charset="0"/>
                <a:cs typeface="Times New Roman" panose="02020603050405020304" pitchFamily="18" charset="0"/>
              </a:rPr>
              <a:t>- Khi đũa </a:t>
            </a:r>
            <a:r>
              <a:rPr lang="vi-VN" sz="2400" dirty="0" err="1">
                <a:latin typeface="Times New Roman" panose="02020603050405020304" pitchFamily="18" charset="0"/>
                <a:cs typeface="Times New Roman" panose="02020603050405020304" pitchFamily="18" charset="0"/>
              </a:rPr>
              <a:t>thuỷ</a:t>
            </a:r>
            <a:r>
              <a:rPr lang="vi-VN" sz="2400" dirty="0">
                <a:latin typeface="Times New Roman" panose="02020603050405020304" pitchFamily="18" charset="0"/>
                <a:cs typeface="Times New Roman" panose="02020603050405020304" pitchFamily="18" charset="0"/>
              </a:rPr>
              <a:t> tinh cọ xát vào lụa thì các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từ đũa </a:t>
            </a:r>
            <a:r>
              <a:rPr lang="vi-VN" sz="2400" dirty="0" err="1">
                <a:latin typeface="Times New Roman" panose="02020603050405020304" pitchFamily="18" charset="0"/>
                <a:cs typeface="Times New Roman" panose="02020603050405020304" pitchFamily="18" charset="0"/>
              </a:rPr>
              <a:t>thuỷ</a:t>
            </a:r>
            <a:r>
              <a:rPr lang="vi-VN" sz="2400" dirty="0">
                <a:latin typeface="Times New Roman" panose="02020603050405020304" pitchFamily="18" charset="0"/>
                <a:cs typeface="Times New Roman" panose="02020603050405020304" pitchFamily="18" charset="0"/>
              </a:rPr>
              <a:t> tinh dịch chuyển sang vải lụa. Đũa </a:t>
            </a:r>
            <a:r>
              <a:rPr lang="vi-VN" sz="2400" dirty="0" err="1">
                <a:latin typeface="Times New Roman" panose="02020603050405020304" pitchFamily="18" charset="0"/>
                <a:cs typeface="Times New Roman" panose="02020603050405020304" pitchFamily="18" charset="0"/>
              </a:rPr>
              <a:t>thuỷ</a:t>
            </a:r>
            <a:r>
              <a:rPr lang="vi-VN" sz="2400" dirty="0">
                <a:latin typeface="Times New Roman" panose="02020603050405020304" pitchFamily="18" charset="0"/>
                <a:cs typeface="Times New Roman" panose="02020603050405020304" pitchFamily="18" charset="0"/>
              </a:rPr>
              <a:t> tinh mất bớt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nên nhiễm điện dương, mảnh vải lụa nhận thêm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nên nhiễm điện âm.</a:t>
            </a:r>
          </a:p>
          <a:p>
            <a:pPr lvl="0" algn="just"/>
            <a:r>
              <a:rPr lang="vi-VN" sz="2400" dirty="0">
                <a:latin typeface="Times New Roman" panose="02020603050405020304" pitchFamily="18" charset="0"/>
                <a:cs typeface="Times New Roman" panose="02020603050405020304" pitchFamily="18" charset="0"/>
              </a:rPr>
              <a:t>- Khi cọ xát đũa nhựa vào vải len, các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từ vải len dịch chuyển sang đũa nhựa. Đũa nhựa nhận thêm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nên nhiễm điện âm, mảnh vải len mất bớt </a:t>
            </a:r>
            <a:r>
              <a:rPr lang="vi-VN" sz="2400" dirty="0" err="1">
                <a:latin typeface="Times New Roman" panose="02020603050405020304" pitchFamily="18" charset="0"/>
                <a:cs typeface="Times New Roman" panose="02020603050405020304" pitchFamily="18" charset="0"/>
              </a:rPr>
              <a:t>electron</a:t>
            </a:r>
            <a:r>
              <a:rPr lang="vi-VN" sz="2400" dirty="0">
                <a:latin typeface="Times New Roman" panose="02020603050405020304" pitchFamily="18" charset="0"/>
                <a:cs typeface="Times New Roman" panose="02020603050405020304" pitchFamily="18" charset="0"/>
              </a:rPr>
              <a:t> nên nhiễm điện dương.</a:t>
            </a:r>
          </a:p>
        </p:txBody>
      </p:sp>
    </p:spTree>
    <p:extLst>
      <p:ext uri="{BB962C8B-B14F-4D97-AF65-F5344CB8AC3E}">
        <p14:creationId xmlns:p14="http://schemas.microsoft.com/office/powerpoint/2010/main" val="103690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56974" y="676376"/>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189484" y="1063046"/>
            <a:ext cx="8555718" cy="1200329"/>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sz="2400" dirty="0">
                <a:highlight>
                  <a:srgbClr val="FFFF00"/>
                </a:highlight>
                <a:latin typeface="Times New Roman" panose="02020603050405020304" pitchFamily="18" charset="0"/>
                <a:cs typeface="Times New Roman" panose="02020603050405020304" pitchFamily="18" charset="0"/>
              </a:rPr>
              <a:t>?</a:t>
            </a:r>
          </a:p>
          <a:p>
            <a:pPr marL="457200" lvl="0" indent="-457200" algn="just">
              <a:buAutoNum type="arabicPeriod"/>
            </a:pPr>
            <a:r>
              <a:rPr lang="vi-VN" sz="2400" dirty="0">
                <a:latin typeface="Times New Roman" panose="02020603050405020304" pitchFamily="18" charset="0"/>
                <a:cs typeface="Times New Roman" panose="02020603050405020304" pitchFamily="18" charset="0"/>
              </a:rPr>
              <a:t>Giải thích tại sao bụi lại bám nhiều ở cánh quạt điện sau một thời gian sử dụng. </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156974" y="2419354"/>
            <a:ext cx="8682114" cy="2462213"/>
          </a:xfrm>
          <a:prstGeom prst="rect">
            <a:avLst/>
          </a:prstGeom>
          <a:solidFill>
            <a:srgbClr val="FF9900"/>
          </a:solidFill>
          <a:ln w="9525">
            <a:noFill/>
            <a:miter lim="800000"/>
            <a:headEnd/>
            <a:tailEnd/>
          </a:ln>
        </p:spPr>
        <p:txBody>
          <a:bodyPr wrap="square">
            <a:spAutoFit/>
          </a:bodyPr>
          <a:lstStyle/>
          <a:p>
            <a:r>
              <a:rPr lang="vi-VN" sz="2200" b="1" dirty="0"/>
              <a:t>Trả lời:</a:t>
            </a:r>
            <a:endParaRPr lang="vi-VN" sz="2200" dirty="0"/>
          </a:p>
          <a:p>
            <a:r>
              <a:rPr lang="vi-VN" sz="2200" dirty="0"/>
              <a:t>Bụi bám nhiều ở cánh quạt điện sau một thời gian sử dụng là do khi cánh quạt quay, ma sát nhiều với không khí xung quanh làm cánh quạt bị nhiễm điện do cọ xát. Do đó, cánh quạt có thể hút được các vật nhỏ nhẹ như bụi trong không khí. Sau mỗi lần sử dụng quạt thì cánh quạt lại bị nhiễm điện và hút thêm một lượng bụi nên ta thấy bụi bám nhiều ở cánh quạt điện sau một thời gian sử dụng.</a:t>
            </a:r>
          </a:p>
        </p:txBody>
      </p:sp>
    </p:spTree>
    <p:extLst>
      <p:ext uri="{BB962C8B-B14F-4D97-AF65-F5344CB8AC3E}">
        <p14:creationId xmlns:p14="http://schemas.microsoft.com/office/powerpoint/2010/main" val="4279833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156974" y="676376"/>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168246" y="1111627"/>
            <a:ext cx="8782708" cy="1569660"/>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sz="2400" dirty="0">
                <a:highlight>
                  <a:srgbClr val="FFFF00"/>
                </a:highlight>
                <a:latin typeface="Times New Roman" panose="02020603050405020304" pitchFamily="18" charset="0"/>
                <a:cs typeface="Times New Roman" panose="02020603050405020304" pitchFamily="18" charset="0"/>
              </a:rPr>
              <a:t>?</a:t>
            </a:r>
          </a:p>
          <a:p>
            <a:pPr lvl="0" algn="just"/>
            <a:r>
              <a:rPr lang="vi-VN" sz="2400" dirty="0">
                <a:latin typeface="Times New Roman" panose="02020603050405020304" pitchFamily="18" charset="0"/>
                <a:cs typeface="Times New Roman" panose="02020603050405020304" pitchFamily="18" charset="0"/>
              </a:rPr>
              <a:t>2.Vì sao vào những ngày thời tiết khô ráo, khi lau chùi gương soi, kính cửa sổ hay màn hình ti vi bằng khăn bông khô thì vẫn thấy có bụi bông bám vào?</a:t>
            </a:r>
          </a:p>
        </p:txBody>
      </p:sp>
      <p:sp>
        <p:nvSpPr>
          <p:cNvPr id="3" name="Text Box 6">
            <a:extLst>
              <a:ext uri="{FF2B5EF4-FFF2-40B4-BE49-F238E27FC236}">
                <a16:creationId xmlns:a16="http://schemas.microsoft.com/office/drawing/2014/main" id="{AA33D538-7151-F2F5-D8AF-CAFFD3802B40}"/>
              </a:ext>
            </a:extLst>
          </p:cNvPr>
          <p:cNvSpPr txBox="1">
            <a:spLocks noChangeArrowheads="1"/>
          </p:cNvSpPr>
          <p:nvPr/>
        </p:nvSpPr>
        <p:spPr bwMode="black">
          <a:xfrm>
            <a:off x="169421" y="2681287"/>
            <a:ext cx="8782708" cy="2462213"/>
          </a:xfrm>
          <a:prstGeom prst="rect">
            <a:avLst/>
          </a:prstGeom>
          <a:solidFill>
            <a:srgbClr val="FF9900"/>
          </a:solidFill>
          <a:ln w="9525">
            <a:noFill/>
            <a:miter lim="800000"/>
            <a:headEnd/>
            <a:tailEnd/>
          </a:ln>
        </p:spPr>
        <p:txBody>
          <a:bodyPr wrap="square">
            <a:spAutoFit/>
          </a:bodyPr>
          <a:lstStyle/>
          <a:p>
            <a:r>
              <a:rPr lang="vi-VN" sz="2200" b="1" dirty="0">
                <a:latin typeface="Times New Roman" panose="02020603050405020304" pitchFamily="18" charset="0"/>
                <a:cs typeface="Times New Roman" panose="02020603050405020304" pitchFamily="18" charset="0"/>
              </a:rPr>
              <a:t>Trả lời:</a:t>
            </a:r>
            <a:endParaRPr lang="vi-VN" sz="2200" dirty="0">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Vào những ngày thời tiết khô ráo, khi lau chùi gương soi, kính cửa sổ hay màn hình ti vi bằng khăn bông khô thì vẫn thấy có bụi bông bám vào vì khăn bông khô khi lau chùi sẽ cọ xát với các bề mặt được lau gây ra hiện tượng nhiễm điện do cọ xát làm các bề mặt được lau bị nhiễm điện có thể hút được các vật nhỏ nhẹ mà khăn bông khô lại gồm nhiều sợi bông nhỏ nhẹ nên dễ bị chúng hút bám vào các bề mặt được lau.</a:t>
            </a:r>
          </a:p>
        </p:txBody>
      </p:sp>
    </p:spTree>
    <p:extLst>
      <p:ext uri="{BB962C8B-B14F-4D97-AF65-F5344CB8AC3E}">
        <p14:creationId xmlns:p14="http://schemas.microsoft.com/office/powerpoint/2010/main" val="1579282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304912" y="1200186"/>
            <a:ext cx="6145095"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II. </a:t>
            </a:r>
            <a:r>
              <a:rPr lang="vi-VN" altLang="zh-CN" sz="2000" b="1" dirty="0">
                <a:solidFill>
                  <a:srgbClr val="FF0000"/>
                </a:solidFill>
                <a:ea typeface="微软雅黑" pitchFamily="34" charset="-122"/>
                <a:cs typeface="Arial" panose="020B0604020202020204" pitchFamily="34" charset="0"/>
              </a:rPr>
              <a:t>Giải thích sơ lược về sự nhiễm điện do cọ xát</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1436308" y="2724146"/>
            <a:ext cx="6248236" cy="830997"/>
          </a:xfrm>
          <a:prstGeom prst="rect">
            <a:avLst/>
          </a:prstGeom>
          <a:solidFill>
            <a:schemeClr val="accent6">
              <a:lumMod val="60000"/>
              <a:lumOff val="40000"/>
            </a:schemeClr>
          </a:solidFill>
          <a:ln w="9525">
            <a:noFill/>
            <a:miter lim="800000"/>
            <a:headEnd/>
            <a:tailEnd/>
          </a:ln>
        </p:spPr>
        <p:txBody>
          <a:bodyPr wrap="square">
            <a:spAutoFit/>
          </a:bodyPr>
          <a:lstStyle/>
          <a:p>
            <a:pPr marL="457200" lvl="0" indent="-457200" algn="just">
              <a:buAutoNum type="arabicPeriod"/>
            </a:pPr>
            <a:r>
              <a:rPr lang="vi-VN" sz="2400" dirty="0">
                <a:latin typeface="Times New Roman" panose="02020603050405020304" pitchFamily="18" charset="0"/>
                <a:cs typeface="Times New Roman" panose="02020603050405020304" pitchFamily="18" charset="0"/>
              </a:rPr>
              <a:t>Hiện tượng sấm xét trời mưa dông (</a:t>
            </a:r>
            <a:r>
              <a:rPr lang="vi-VN" sz="2400" dirty="0" err="1">
                <a:latin typeface="Times New Roman" panose="02020603050405020304" pitchFamily="18" charset="0"/>
                <a:cs typeface="Times New Roman" panose="02020603050405020304" pitchFamily="18" charset="0"/>
              </a:rPr>
              <a:t>sgk</a:t>
            </a:r>
            <a:r>
              <a:rPr lang="vi-VN" sz="2400" dirty="0">
                <a:latin typeface="Times New Roman" panose="02020603050405020304" pitchFamily="18" charset="0"/>
                <a:cs typeface="Times New Roman" panose="02020603050405020304" pitchFamily="18" charset="0"/>
              </a:rPr>
              <a:t>)</a:t>
            </a:r>
          </a:p>
          <a:p>
            <a:pPr marL="457200" indent="-457200" algn="just">
              <a:buFontTx/>
              <a:buAutoNum type="arabicPeriod"/>
            </a:pPr>
            <a:r>
              <a:rPr lang="vi-VN" sz="2400" dirty="0">
                <a:latin typeface="Times New Roman" panose="02020603050405020304" pitchFamily="18" charset="0"/>
                <a:cs typeface="Times New Roman" panose="02020603050405020304" pitchFamily="18" charset="0"/>
              </a:rPr>
              <a:t>Điện nghiệm.(</a:t>
            </a:r>
            <a:r>
              <a:rPr lang="vi-VN" sz="2400" dirty="0" err="1">
                <a:latin typeface="Times New Roman" panose="02020603050405020304" pitchFamily="18" charset="0"/>
                <a:cs typeface="Times New Roman" panose="02020603050405020304" pitchFamily="18" charset="0"/>
              </a:rPr>
              <a:t>sgk</a:t>
            </a:r>
            <a:r>
              <a:rPr lang="vi-VN"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5254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 y="47631"/>
            <a:ext cx="9177487" cy="5159584"/>
          </a:xfrm>
          <a:prstGeom prst="rect">
            <a:avLst/>
          </a:prstGeom>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293" y="1167011"/>
            <a:ext cx="2874198" cy="1592000"/>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 y="4190634"/>
            <a:ext cx="901284" cy="983693"/>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7" y="1554833"/>
            <a:ext cx="1980121" cy="1267150"/>
          </a:xfrm>
          <a:prstGeom prst="rect">
            <a:avLst/>
          </a:prstGeom>
        </p:spPr>
      </p:pic>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4828" y="3888513"/>
            <a:ext cx="1449352" cy="1285813"/>
          </a:xfrm>
          <a:prstGeom prst="rect">
            <a:avLst/>
          </a:prstGeom>
        </p:spPr>
      </p:pic>
      <p:grpSp>
        <p:nvGrpSpPr>
          <p:cNvPr id="7" name="组合 6"/>
          <p:cNvGrpSpPr/>
          <p:nvPr/>
        </p:nvGrpSpPr>
        <p:grpSpPr>
          <a:xfrm>
            <a:off x="1816273" y="1861765"/>
            <a:ext cx="2350077" cy="2134368"/>
            <a:chOff x="1524913" y="2011785"/>
            <a:chExt cx="2122894" cy="1981972"/>
          </a:xfrm>
        </p:grpSpPr>
        <p:sp>
          <p:nvSpPr>
            <p:cNvPr id="74" name="任意多边形 73"/>
            <p:cNvSpPr/>
            <p:nvPr/>
          </p:nvSpPr>
          <p:spPr>
            <a:xfrm>
              <a:off x="1524913" y="2011785"/>
              <a:ext cx="1989600" cy="1981972"/>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78" name="Freeform 8"/>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2" name="文本框 81"/>
            <p:cNvSpPr txBox="1"/>
            <p:nvPr/>
          </p:nvSpPr>
          <p:spPr>
            <a:xfrm>
              <a:off x="2330974" y="2575484"/>
              <a:ext cx="315378" cy="62629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dirty="0">
                  <a:solidFill>
                    <a:schemeClr val="bg2">
                      <a:lumMod val="10000"/>
                    </a:schemeClr>
                  </a:solidFill>
                  <a:ea typeface="微软雅黑" panose="020B0503020204020204" pitchFamily="34" charset="-122"/>
                  <a:sym typeface="Arial" panose="020B0604020202020204" pitchFamily="34" charset="0"/>
                </a:rPr>
                <a:t>I</a:t>
              </a:r>
              <a:endParaRPr kumimoji="0" lang="zh-CN" altLang="en-US" sz="16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3" name="矩形 82"/>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1640526" y="3096085"/>
              <a:ext cx="2007281"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Vật</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nhiễm</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điện</a:t>
              </a:r>
              <a:endParaRPr kumimoji="0" lang="zh-CN" altLang="en-US" sz="2000" b="1" i="0" u="none" strike="noStrike" kern="1200" cap="none" spc="0" normalizeH="0" baseline="0" noProof="0" dirty="0">
                <a:ln>
                  <a:noFill/>
                </a:ln>
                <a:effectLst/>
                <a:uLnTx/>
                <a:uFillTx/>
                <a:ea typeface="微软雅黑"/>
                <a:cs typeface="Arial" panose="020B0604020202020204" pitchFamily="34" charset="0"/>
              </a:endParaRPr>
            </a:p>
          </p:txBody>
        </p:sp>
      </p:grpSp>
      <p:grpSp>
        <p:nvGrpSpPr>
          <p:cNvPr id="6" name="组合 5"/>
          <p:cNvGrpSpPr/>
          <p:nvPr/>
        </p:nvGrpSpPr>
        <p:grpSpPr>
          <a:xfrm>
            <a:off x="4051668" y="1879792"/>
            <a:ext cx="2739853" cy="2134368"/>
            <a:chOff x="2479289" y="1953614"/>
            <a:chExt cx="2739853" cy="2134368"/>
          </a:xfrm>
        </p:grpSpPr>
        <p:sp>
          <p:nvSpPr>
            <p:cNvPr id="75" name="任意多边形 74"/>
            <p:cNvSpPr/>
            <p:nvPr/>
          </p:nvSpPr>
          <p:spPr>
            <a:xfrm>
              <a:off x="2781475" y="1953614"/>
              <a:ext cx="2098642" cy="2134368"/>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79" name="Freeform 11"/>
            <p:cNvSpPr>
              <a:spLocks noEditPoints="1"/>
            </p:cNvSpPr>
            <p:nvPr/>
          </p:nvSpPr>
          <p:spPr bwMode="auto">
            <a:xfrm>
              <a:off x="3703056" y="2173110"/>
              <a:ext cx="190210" cy="276747"/>
            </a:xfrm>
            <a:custGeom>
              <a:avLst/>
              <a:gdLst>
                <a:gd name="T0" fmla="*/ 132 w 153"/>
                <a:gd name="T1" fmla="*/ 0 h 222"/>
                <a:gd name="T2" fmla="*/ 21 w 153"/>
                <a:gd name="T3" fmla="*/ 0 h 222"/>
                <a:gd name="T4" fmla="*/ 0 w 153"/>
                <a:gd name="T5" fmla="*/ 21 h 222"/>
                <a:gd name="T6" fmla="*/ 0 w 153"/>
                <a:gd name="T7" fmla="*/ 202 h 222"/>
                <a:gd name="T8" fmla="*/ 21 w 153"/>
                <a:gd name="T9" fmla="*/ 222 h 222"/>
                <a:gd name="T10" fmla="*/ 132 w 153"/>
                <a:gd name="T11" fmla="*/ 222 h 222"/>
                <a:gd name="T12" fmla="*/ 153 w 153"/>
                <a:gd name="T13" fmla="*/ 202 h 222"/>
                <a:gd name="T14" fmla="*/ 153 w 153"/>
                <a:gd name="T15" fmla="*/ 21 h 222"/>
                <a:gd name="T16" fmla="*/ 132 w 153"/>
                <a:gd name="T17" fmla="*/ 0 h 222"/>
                <a:gd name="T18" fmla="*/ 139 w 153"/>
                <a:gd name="T19" fmla="*/ 202 h 222"/>
                <a:gd name="T20" fmla="*/ 132 w 153"/>
                <a:gd name="T21" fmla="*/ 208 h 222"/>
                <a:gd name="T22" fmla="*/ 21 w 153"/>
                <a:gd name="T23" fmla="*/ 208 h 222"/>
                <a:gd name="T24" fmla="*/ 14 w 153"/>
                <a:gd name="T25" fmla="*/ 202 h 222"/>
                <a:gd name="T26" fmla="*/ 14 w 153"/>
                <a:gd name="T27" fmla="*/ 188 h 222"/>
                <a:gd name="T28" fmla="*/ 139 w 153"/>
                <a:gd name="T29" fmla="*/ 188 h 222"/>
                <a:gd name="T30" fmla="*/ 139 w 153"/>
                <a:gd name="T31" fmla="*/ 202 h 222"/>
                <a:gd name="T32" fmla="*/ 139 w 153"/>
                <a:gd name="T33" fmla="*/ 181 h 222"/>
                <a:gd name="T34" fmla="*/ 14 w 153"/>
                <a:gd name="T35" fmla="*/ 181 h 222"/>
                <a:gd name="T36" fmla="*/ 14 w 153"/>
                <a:gd name="T37" fmla="*/ 41 h 222"/>
                <a:gd name="T38" fmla="*/ 139 w 153"/>
                <a:gd name="T39" fmla="*/ 41 h 222"/>
                <a:gd name="T40" fmla="*/ 139 w 153"/>
                <a:gd name="T41" fmla="*/ 181 h 222"/>
                <a:gd name="T42" fmla="*/ 139 w 153"/>
                <a:gd name="T43" fmla="*/ 34 h 222"/>
                <a:gd name="T44" fmla="*/ 14 w 153"/>
                <a:gd name="T45" fmla="*/ 34 h 222"/>
                <a:gd name="T46" fmla="*/ 14 w 153"/>
                <a:gd name="T47" fmla="*/ 21 h 222"/>
                <a:gd name="T48" fmla="*/ 21 w 153"/>
                <a:gd name="T49" fmla="*/ 14 h 222"/>
                <a:gd name="T50" fmla="*/ 132 w 153"/>
                <a:gd name="T51" fmla="*/ 14 h 222"/>
                <a:gd name="T52" fmla="*/ 139 w 153"/>
                <a:gd name="T53" fmla="*/ 21 h 222"/>
                <a:gd name="T54" fmla="*/ 139 w 153"/>
                <a:gd name="T5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222">
                  <a:moveTo>
                    <a:pt x="132" y="0"/>
                  </a:moveTo>
                  <a:cubicBezTo>
                    <a:pt x="21" y="0"/>
                    <a:pt x="21" y="0"/>
                    <a:pt x="21" y="0"/>
                  </a:cubicBezTo>
                  <a:cubicBezTo>
                    <a:pt x="9" y="0"/>
                    <a:pt x="0" y="9"/>
                    <a:pt x="0" y="21"/>
                  </a:cubicBezTo>
                  <a:cubicBezTo>
                    <a:pt x="0" y="202"/>
                    <a:pt x="0" y="202"/>
                    <a:pt x="0" y="202"/>
                  </a:cubicBezTo>
                  <a:cubicBezTo>
                    <a:pt x="0" y="213"/>
                    <a:pt x="9" y="222"/>
                    <a:pt x="21" y="222"/>
                  </a:cubicBezTo>
                  <a:cubicBezTo>
                    <a:pt x="132" y="222"/>
                    <a:pt x="132" y="222"/>
                    <a:pt x="132" y="222"/>
                  </a:cubicBezTo>
                  <a:cubicBezTo>
                    <a:pt x="143" y="222"/>
                    <a:pt x="153" y="213"/>
                    <a:pt x="153" y="202"/>
                  </a:cubicBezTo>
                  <a:cubicBezTo>
                    <a:pt x="153" y="21"/>
                    <a:pt x="153" y="21"/>
                    <a:pt x="153" y="21"/>
                  </a:cubicBezTo>
                  <a:cubicBezTo>
                    <a:pt x="153" y="9"/>
                    <a:pt x="143" y="0"/>
                    <a:pt x="132" y="0"/>
                  </a:cubicBezTo>
                  <a:close/>
                  <a:moveTo>
                    <a:pt x="139" y="202"/>
                  </a:moveTo>
                  <a:cubicBezTo>
                    <a:pt x="139" y="205"/>
                    <a:pt x="136" y="208"/>
                    <a:pt x="132" y="208"/>
                  </a:cubicBezTo>
                  <a:cubicBezTo>
                    <a:pt x="21" y="208"/>
                    <a:pt x="21" y="208"/>
                    <a:pt x="21" y="208"/>
                  </a:cubicBezTo>
                  <a:cubicBezTo>
                    <a:pt x="17" y="208"/>
                    <a:pt x="14" y="205"/>
                    <a:pt x="14" y="202"/>
                  </a:cubicBezTo>
                  <a:cubicBezTo>
                    <a:pt x="14" y="188"/>
                    <a:pt x="14" y="188"/>
                    <a:pt x="14" y="188"/>
                  </a:cubicBezTo>
                  <a:cubicBezTo>
                    <a:pt x="139" y="188"/>
                    <a:pt x="139" y="188"/>
                    <a:pt x="139" y="188"/>
                  </a:cubicBezTo>
                  <a:lnTo>
                    <a:pt x="139" y="202"/>
                  </a:lnTo>
                  <a:close/>
                  <a:moveTo>
                    <a:pt x="139" y="181"/>
                  </a:moveTo>
                  <a:cubicBezTo>
                    <a:pt x="14" y="181"/>
                    <a:pt x="14" y="181"/>
                    <a:pt x="14" y="181"/>
                  </a:cubicBezTo>
                  <a:cubicBezTo>
                    <a:pt x="14" y="41"/>
                    <a:pt x="14" y="41"/>
                    <a:pt x="14" y="41"/>
                  </a:cubicBezTo>
                  <a:cubicBezTo>
                    <a:pt x="139" y="41"/>
                    <a:pt x="139" y="41"/>
                    <a:pt x="139" y="41"/>
                  </a:cubicBezTo>
                  <a:lnTo>
                    <a:pt x="139" y="181"/>
                  </a:lnTo>
                  <a:close/>
                  <a:moveTo>
                    <a:pt x="139" y="34"/>
                  </a:moveTo>
                  <a:cubicBezTo>
                    <a:pt x="14" y="34"/>
                    <a:pt x="14" y="34"/>
                    <a:pt x="14" y="34"/>
                  </a:cubicBezTo>
                  <a:cubicBezTo>
                    <a:pt x="14" y="21"/>
                    <a:pt x="14" y="21"/>
                    <a:pt x="14" y="21"/>
                  </a:cubicBezTo>
                  <a:cubicBezTo>
                    <a:pt x="14" y="17"/>
                    <a:pt x="17" y="14"/>
                    <a:pt x="21" y="14"/>
                  </a:cubicBezTo>
                  <a:cubicBezTo>
                    <a:pt x="132" y="14"/>
                    <a:pt x="132" y="14"/>
                    <a:pt x="132" y="14"/>
                  </a:cubicBezTo>
                  <a:cubicBezTo>
                    <a:pt x="136" y="14"/>
                    <a:pt x="139" y="17"/>
                    <a:pt x="139" y="21"/>
                  </a:cubicBezTo>
                  <a:lnTo>
                    <a:pt x="139" y="34"/>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4" name="文本框 83"/>
            <p:cNvSpPr txBox="1"/>
            <p:nvPr/>
          </p:nvSpPr>
          <p:spPr>
            <a:xfrm>
              <a:off x="3605661" y="2448813"/>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dirty="0">
                  <a:solidFill>
                    <a:schemeClr val="bg2">
                      <a:lumMod val="10000"/>
                    </a:schemeClr>
                  </a:solidFill>
                  <a:ea typeface="微软雅黑" panose="020B0503020204020204" pitchFamily="34" charset="-122"/>
                  <a:sym typeface="Arial" panose="020B0604020202020204" pitchFamily="34" charset="0"/>
                </a:rPr>
                <a:t>II</a:t>
              </a:r>
              <a:endParaRPr kumimoji="0" lang="zh-CN" altLang="en-US" sz="16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5" name="矩形 84"/>
            <p:cNvSpPr/>
            <p:nvPr/>
          </p:nvSpPr>
          <p:spPr>
            <a:xfrm>
              <a:off x="3375787"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0" name="文本框 89"/>
            <p:cNvSpPr txBox="1"/>
            <p:nvPr/>
          </p:nvSpPr>
          <p:spPr>
            <a:xfrm>
              <a:off x="2479289" y="2813914"/>
              <a:ext cx="2739853"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Giải</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thích</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sơ</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lược</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về</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sự</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nhiễm</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điện</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ea typeface="微软雅黑"/>
                  <a:cs typeface="Arial" panose="020B0604020202020204" pitchFamily="34" charset="0"/>
                </a:rPr>
                <a:t>do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cọ</a:t>
              </a:r>
              <a:r>
                <a:rPr kumimoji="0" lang="en-US" altLang="zh-CN" sz="20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000" b="1" i="0" u="none" strike="noStrike" kern="1200" cap="none" spc="0" normalizeH="0" baseline="0" noProof="0" dirty="0" err="1">
                  <a:ln>
                    <a:noFill/>
                  </a:ln>
                  <a:effectLst/>
                  <a:uLnTx/>
                  <a:uFillTx/>
                  <a:ea typeface="微软雅黑"/>
                  <a:cs typeface="Arial" panose="020B0604020202020204" pitchFamily="34" charset="0"/>
                </a:rPr>
                <a:t>xát</a:t>
              </a:r>
              <a:endParaRPr kumimoji="0" lang="zh-CN" altLang="en-US" sz="2000" b="1" i="0" u="none" strike="noStrike" kern="1200" cap="none" spc="0" normalizeH="0" baseline="0" noProof="0" dirty="0">
                <a:ln>
                  <a:noFill/>
                </a:ln>
                <a:effectLst/>
                <a:uLnTx/>
                <a:uFillTx/>
                <a:ea typeface="微软雅黑"/>
                <a:cs typeface="Arial" panose="020B0604020202020204" pitchFamily="34" charset="0"/>
              </a:endParaRPr>
            </a:p>
          </p:txBody>
        </p:sp>
      </p:grpSp>
      <p:sp>
        <p:nvSpPr>
          <p:cNvPr id="2" name="Text Box 101">
            <a:extLst>
              <a:ext uri="{FF2B5EF4-FFF2-40B4-BE49-F238E27FC236}">
                <a16:creationId xmlns:a16="http://schemas.microsoft.com/office/drawing/2014/main" id="{857E96FB-23A2-976B-05B7-0CF723D27E86}"/>
              </a:ext>
            </a:extLst>
          </p:cNvPr>
          <p:cNvSpPr txBox="1">
            <a:spLocks noChangeArrowheads="1"/>
          </p:cNvSpPr>
          <p:nvPr/>
        </p:nvSpPr>
        <p:spPr bwMode="auto">
          <a:xfrm>
            <a:off x="457308" y="105146"/>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Tree>
    <p:extLst>
      <p:ext uri="{BB962C8B-B14F-4D97-AF65-F5344CB8AC3E}">
        <p14:creationId xmlns:p14="http://schemas.microsoft.com/office/powerpoint/2010/main" val="4333106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1000" b="-1000"/>
          </a:stretch>
        </a:blipFill>
        <a:effectLst/>
      </p:bgPr>
    </p:bg>
    <p:spTree>
      <p:nvGrpSpPr>
        <p:cNvPr id="1" name=""/>
        <p:cNvGrpSpPr/>
        <p:nvPr/>
      </p:nvGrpSpPr>
      <p:grpSpPr>
        <a:xfrm>
          <a:off x="0" y="0"/>
          <a:ext cx="0" cy="0"/>
          <a:chOff x="0" y="0"/>
          <a:chExt cx="0" cy="0"/>
        </a:xfrm>
      </p:grpSpPr>
      <p:sp>
        <p:nvSpPr>
          <p:cNvPr id="2" name="Text Box 26"/>
          <p:cNvSpPr txBox="1">
            <a:spLocks noChangeArrowheads="1"/>
          </p:cNvSpPr>
          <p:nvPr/>
        </p:nvSpPr>
        <p:spPr bwMode="auto">
          <a:xfrm>
            <a:off x="1401807" y="50066"/>
            <a:ext cx="6340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fontAlgn="auto">
              <a:spcBef>
                <a:spcPct val="50000"/>
              </a:spcBef>
              <a:spcAft>
                <a:spcPts val="0"/>
              </a:spcAft>
            </a:pPr>
            <a:r>
              <a:rPr lang="en-US" sz="2800" i="1" dirty="0" err="1">
                <a:solidFill>
                  <a:srgbClr val="FF0000"/>
                </a:solidFill>
                <a:latin typeface="Arial" panose="020B0604020202020204" pitchFamily="34" charset="0"/>
                <a:ea typeface="+mn-ea"/>
                <a:cs typeface="Arial" panose="020B0604020202020204" pitchFamily="34" charset="0"/>
              </a:rPr>
              <a:t>Ứng</a:t>
            </a:r>
            <a:r>
              <a:rPr lang="en-US" sz="2800" i="1" dirty="0">
                <a:solidFill>
                  <a:srgbClr val="FF0000"/>
                </a:solidFill>
                <a:latin typeface="Arial" panose="020B0604020202020204" pitchFamily="34" charset="0"/>
                <a:ea typeface="+mn-ea"/>
                <a:cs typeface="Arial" panose="020B0604020202020204" pitchFamily="34" charset="0"/>
              </a:rPr>
              <a:t> </a:t>
            </a:r>
            <a:r>
              <a:rPr lang="en-US" sz="2800" i="1" dirty="0" err="1">
                <a:solidFill>
                  <a:srgbClr val="FF0000"/>
                </a:solidFill>
                <a:latin typeface="Arial" panose="020B0604020202020204" pitchFamily="34" charset="0"/>
                <a:ea typeface="+mn-ea"/>
                <a:cs typeface="Arial" panose="020B0604020202020204" pitchFamily="34" charset="0"/>
              </a:rPr>
              <a:t>dụng</a:t>
            </a:r>
            <a:r>
              <a:rPr lang="en-US" sz="2800" i="1" dirty="0">
                <a:solidFill>
                  <a:srgbClr val="FF0000"/>
                </a:solidFill>
                <a:latin typeface="Arial" panose="020B0604020202020204" pitchFamily="34" charset="0"/>
                <a:ea typeface="+mn-ea"/>
                <a:cs typeface="Arial" panose="020B0604020202020204" pitchFamily="34" charset="0"/>
              </a:rPr>
              <a:t> </a:t>
            </a:r>
            <a:r>
              <a:rPr lang="en-US" sz="2800" i="1" dirty="0" err="1">
                <a:solidFill>
                  <a:srgbClr val="FF0000"/>
                </a:solidFill>
                <a:latin typeface="Arial" panose="020B0604020202020204" pitchFamily="34" charset="0"/>
                <a:ea typeface="+mn-ea"/>
                <a:cs typeface="Arial" panose="020B0604020202020204" pitchFamily="34" charset="0"/>
              </a:rPr>
              <a:t>sự</a:t>
            </a:r>
            <a:r>
              <a:rPr lang="en-US" sz="2800" i="1" dirty="0">
                <a:solidFill>
                  <a:srgbClr val="FF0000"/>
                </a:solidFill>
                <a:latin typeface="Arial" panose="020B0604020202020204" pitchFamily="34" charset="0"/>
                <a:ea typeface="+mn-ea"/>
                <a:cs typeface="Arial" panose="020B0604020202020204" pitchFamily="34" charset="0"/>
              </a:rPr>
              <a:t> </a:t>
            </a:r>
            <a:r>
              <a:rPr lang="en-US" sz="2800" i="1" dirty="0" err="1">
                <a:solidFill>
                  <a:srgbClr val="FF0000"/>
                </a:solidFill>
                <a:latin typeface="Arial" panose="020B0604020202020204" pitchFamily="34" charset="0"/>
                <a:ea typeface="+mn-ea"/>
                <a:cs typeface="Arial" panose="020B0604020202020204" pitchFamily="34" charset="0"/>
              </a:rPr>
              <a:t>nhiễm</a:t>
            </a:r>
            <a:r>
              <a:rPr lang="en-US" sz="2800" i="1" dirty="0">
                <a:solidFill>
                  <a:srgbClr val="FF0000"/>
                </a:solidFill>
                <a:latin typeface="Arial" panose="020B0604020202020204" pitchFamily="34" charset="0"/>
                <a:ea typeface="+mn-ea"/>
                <a:cs typeface="Arial" panose="020B0604020202020204" pitchFamily="34" charset="0"/>
              </a:rPr>
              <a:t> </a:t>
            </a:r>
            <a:r>
              <a:rPr lang="en-US" sz="2800" i="1" dirty="0" err="1">
                <a:solidFill>
                  <a:srgbClr val="FF0000"/>
                </a:solidFill>
                <a:latin typeface="Arial" panose="020B0604020202020204" pitchFamily="34" charset="0"/>
                <a:ea typeface="+mn-ea"/>
                <a:cs typeface="Arial" panose="020B0604020202020204" pitchFamily="34" charset="0"/>
              </a:rPr>
              <a:t>điện</a:t>
            </a:r>
            <a:r>
              <a:rPr lang="en-US" sz="2800" i="1" dirty="0">
                <a:solidFill>
                  <a:srgbClr val="FF0000"/>
                </a:solidFill>
                <a:latin typeface="Arial" panose="020B0604020202020204" pitchFamily="34" charset="0"/>
                <a:ea typeface="+mn-ea"/>
                <a:cs typeface="Arial" panose="020B0604020202020204" pitchFamily="34" charset="0"/>
              </a:rPr>
              <a:t> do </a:t>
            </a:r>
            <a:r>
              <a:rPr lang="en-US" sz="2800" i="1" dirty="0" err="1">
                <a:solidFill>
                  <a:srgbClr val="FF0000"/>
                </a:solidFill>
                <a:latin typeface="Arial" panose="020B0604020202020204" pitchFamily="34" charset="0"/>
                <a:ea typeface="+mn-ea"/>
                <a:cs typeface="Arial" panose="020B0604020202020204" pitchFamily="34" charset="0"/>
              </a:rPr>
              <a:t>cọ</a:t>
            </a:r>
            <a:r>
              <a:rPr lang="en-US" sz="2800" i="1" dirty="0">
                <a:solidFill>
                  <a:srgbClr val="FF0000"/>
                </a:solidFill>
                <a:latin typeface="Arial" panose="020B0604020202020204" pitchFamily="34" charset="0"/>
                <a:ea typeface="+mn-ea"/>
                <a:cs typeface="Arial" panose="020B0604020202020204" pitchFamily="34" charset="0"/>
              </a:rPr>
              <a:t> </a:t>
            </a:r>
            <a:r>
              <a:rPr lang="en-US" sz="2800" i="1" dirty="0" err="1">
                <a:solidFill>
                  <a:srgbClr val="FF0000"/>
                </a:solidFill>
                <a:latin typeface="Arial" panose="020B0604020202020204" pitchFamily="34" charset="0"/>
                <a:ea typeface="+mn-ea"/>
                <a:cs typeface="Arial" panose="020B0604020202020204" pitchFamily="34" charset="0"/>
              </a:rPr>
              <a:t>xát</a:t>
            </a:r>
            <a:endParaRPr lang="en-US" sz="2800" i="1" dirty="0">
              <a:solidFill>
                <a:srgbClr val="FF0000"/>
              </a:solidFill>
              <a:latin typeface="Arial" panose="020B0604020202020204" pitchFamily="34" charset="0"/>
              <a:ea typeface="+mn-ea"/>
              <a:cs typeface="Arial" panose="020B0604020202020204" pitchFamily="34" charset="0"/>
            </a:endParaRPr>
          </a:p>
        </p:txBody>
      </p:sp>
      <p:pic>
        <p:nvPicPr>
          <p:cNvPr id="3" name="Picture 2" descr="cleanroom_l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06" y="573286"/>
            <a:ext cx="3276600" cy="228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3582978" y="573286"/>
            <a:ext cx="5256110" cy="2400657"/>
          </a:xfrm>
          <a:prstGeom prst="rect">
            <a:avLst/>
          </a:prstGeom>
          <a:solidFill>
            <a:schemeClr val="bg1"/>
          </a:solidFill>
          <a:ln>
            <a:noFill/>
          </a:ln>
        </p:spPr>
        <p:txBody>
          <a:bodyPr wrap="square">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just" defTabSz="685800" fontAlgn="auto">
              <a:spcBef>
                <a:spcPct val="50000"/>
              </a:spcBef>
              <a:spcAft>
                <a:spcPts val="0"/>
              </a:spcAft>
            </a:pPr>
            <a:r>
              <a:rPr lang="en-US" sz="2500" dirty="0">
                <a:solidFill>
                  <a:srgbClr val="3333CC"/>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Trong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các</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phân</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xưởng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dệt</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vải</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người</a:t>
            </a:r>
            <a:r>
              <a:rPr lang="en-US" sz="2500" dirty="0">
                <a:solidFill>
                  <a:prstClr val="black"/>
                </a:solidFill>
                <a:latin typeface="Arial" panose="020B0604020202020204" pitchFamily="34" charset="0"/>
                <a:ea typeface="+mn-ea"/>
                <a:cs typeface="Arial" panose="020B0604020202020204" pitchFamily="34" charset="0"/>
              </a:rPr>
              <a:t> ta </a:t>
            </a:r>
            <a:r>
              <a:rPr lang="en-US" sz="2500" dirty="0" err="1">
                <a:solidFill>
                  <a:prstClr val="black"/>
                </a:solidFill>
                <a:latin typeface="Arial" panose="020B0604020202020204" pitchFamily="34" charset="0"/>
                <a:ea typeface="+mn-ea"/>
                <a:cs typeface="Arial" panose="020B0604020202020204" pitchFamily="34" charset="0"/>
              </a:rPr>
              <a:t>thường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treo</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những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tấm</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kim</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loại</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đã</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bị</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nhiễm</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điện</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ở</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trên</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cao</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Việc</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làm</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đó</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có</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tác</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dụng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gì</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Biết</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rằng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trong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xưởng</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dệt</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có</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nhiều</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bụi</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vải</a:t>
            </a:r>
            <a:r>
              <a:rPr lang="en-US" sz="2500" dirty="0">
                <a:solidFill>
                  <a:prstClr val="black"/>
                </a:solidFill>
                <a:latin typeface="Arial" panose="020B0604020202020204" pitchFamily="34" charset="0"/>
                <a:ea typeface="+mn-ea"/>
                <a:cs typeface="Arial" panose="020B0604020202020204" pitchFamily="34" charset="0"/>
              </a:rPr>
              <a:t> bay </a:t>
            </a:r>
            <a:r>
              <a:rPr lang="en-US" sz="2500" dirty="0" err="1">
                <a:solidFill>
                  <a:prstClr val="black"/>
                </a:solidFill>
                <a:latin typeface="Arial" panose="020B0604020202020204" pitchFamily="34" charset="0"/>
                <a:ea typeface="+mn-ea"/>
                <a:cs typeface="Arial" panose="020B0604020202020204" pitchFamily="34" charset="0"/>
              </a:rPr>
              <a:t>lơ</a:t>
            </a:r>
            <a:r>
              <a:rPr lang="en-US" sz="2500" dirty="0">
                <a:solidFill>
                  <a:prstClr val="black"/>
                </a:solidFill>
                <a:latin typeface="Arial" panose="020B0604020202020204" pitchFamily="34" charset="0"/>
                <a:ea typeface="+mn-ea"/>
                <a:cs typeface="Arial" panose="020B0604020202020204" pitchFamily="34" charset="0"/>
              </a:rPr>
              <a:t> </a:t>
            </a:r>
            <a:r>
              <a:rPr lang="en-US" sz="2500" dirty="0" err="1">
                <a:solidFill>
                  <a:prstClr val="black"/>
                </a:solidFill>
                <a:latin typeface="Arial" panose="020B0604020202020204" pitchFamily="34" charset="0"/>
                <a:ea typeface="+mn-ea"/>
                <a:cs typeface="Arial" panose="020B0604020202020204" pitchFamily="34" charset="0"/>
              </a:rPr>
              <a:t>lửng</a:t>
            </a:r>
            <a:r>
              <a:rPr lang="en-US" sz="2500" dirty="0">
                <a:solidFill>
                  <a:prstClr val="black"/>
                </a:solidFill>
                <a:latin typeface="Arial" panose="020B0604020202020204" pitchFamily="34" charset="0"/>
                <a:ea typeface="+mn-ea"/>
                <a:cs typeface="Arial" panose="020B0604020202020204" pitchFamily="34" charset="0"/>
              </a:rPr>
              <a:t>.</a:t>
            </a:r>
          </a:p>
        </p:txBody>
      </p:sp>
      <p:sp>
        <p:nvSpPr>
          <p:cNvPr id="5" name="Text Box 5"/>
          <p:cNvSpPr txBox="1">
            <a:spLocks noChangeArrowheads="1"/>
          </p:cNvSpPr>
          <p:nvPr/>
        </p:nvSpPr>
        <p:spPr bwMode="auto">
          <a:xfrm>
            <a:off x="457308" y="2994621"/>
            <a:ext cx="8000790" cy="2015936"/>
          </a:xfrm>
          <a:prstGeom prst="rect">
            <a:avLst/>
          </a:prstGeom>
          <a:solidFill>
            <a:schemeClr val="bg1"/>
          </a:solidFill>
          <a:ln>
            <a:noFill/>
          </a:ln>
        </p:spPr>
        <p:txBody>
          <a:bodyPr wrap="square">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just" defTabSz="685800" fontAlgn="auto">
              <a:spcBef>
                <a:spcPct val="50000"/>
              </a:spcBef>
              <a:spcAft>
                <a:spcPts val="0"/>
              </a:spcAft>
            </a:pPr>
            <a:r>
              <a:rPr lang="en-US" sz="2500" b="1"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Trong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các</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phân</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xưởng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dệt</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vải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thường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có</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nhiều</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bụi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vải</a:t>
            </a:r>
            <a:r>
              <a:rPr lang="en-US" sz="2500" dirty="0">
                <a:solidFill>
                  <a:srgbClr val="7030A0"/>
                </a:solidFill>
                <a:latin typeface="Arial" panose="020B0604020202020204" pitchFamily="34" charset="0"/>
                <a:ea typeface="+mn-ea"/>
                <a:cs typeface="Arial" panose="020B0604020202020204" pitchFamily="34" charset="0"/>
              </a:rPr>
              <a:t> bay </a:t>
            </a:r>
            <a:r>
              <a:rPr lang="en-US" sz="2500" dirty="0" err="1">
                <a:solidFill>
                  <a:srgbClr val="7030A0"/>
                </a:solidFill>
                <a:latin typeface="Arial" panose="020B0604020202020204" pitchFamily="34" charset="0"/>
                <a:ea typeface="+mn-ea"/>
                <a:cs typeface="Arial" panose="020B0604020202020204" pitchFamily="34" charset="0"/>
              </a:rPr>
              <a:t>lơ</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lửng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trong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không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khí</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những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bụi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vải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này</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có</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hại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cho</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sức</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khỏe</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của</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công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nhân</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Những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tấm</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kim</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loại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nhiễm</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điện</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có</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tác</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dụng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hút</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các</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bụi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vải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làm</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cho</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không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khí</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trong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xưởng</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dệt</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ít</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bụi</a:t>
            </a:r>
            <a:r>
              <a:rPr lang="en-US" sz="2500" dirty="0">
                <a:solidFill>
                  <a:srgbClr val="7030A0"/>
                </a:solidFill>
                <a:latin typeface="Arial" panose="020B0604020202020204" pitchFamily="34" charset="0"/>
                <a:ea typeface="+mn-ea"/>
                <a:cs typeface="Arial" panose="020B0604020202020204" pitchFamily="34" charset="0"/>
              </a:rPr>
              <a:t> </a:t>
            </a:r>
            <a:r>
              <a:rPr lang="en-US" sz="2500" dirty="0" err="1">
                <a:solidFill>
                  <a:srgbClr val="7030A0"/>
                </a:solidFill>
                <a:latin typeface="Arial" panose="020B0604020202020204" pitchFamily="34" charset="0"/>
                <a:ea typeface="+mn-ea"/>
                <a:cs typeface="Arial" panose="020B0604020202020204" pitchFamily="34" charset="0"/>
              </a:rPr>
              <a:t>hơn</a:t>
            </a:r>
            <a:r>
              <a:rPr lang="en-US" sz="2500" dirty="0">
                <a:solidFill>
                  <a:srgbClr val="7030A0"/>
                </a:solidFill>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827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out)">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554">
            <a:off x="3182396" y="70290"/>
            <a:ext cx="6026969" cy="1474518"/>
          </a:xfrm>
          <a:prstGeom prst="rect">
            <a:avLst/>
          </a:prstGeom>
        </p:spPr>
      </p:pic>
      <p:sp>
        <p:nvSpPr>
          <p:cNvPr id="6" name="矩形 7"/>
          <p:cNvSpPr/>
          <p:nvPr/>
        </p:nvSpPr>
        <p:spPr bwMode="auto">
          <a:xfrm>
            <a:off x="-164189" y="285810"/>
            <a:ext cx="9177486" cy="4874743"/>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sp>
        <p:nvSpPr>
          <p:cNvPr id="11" name="TextBox 10"/>
          <p:cNvSpPr txBox="1">
            <a:spLocks noChangeArrowheads="1"/>
          </p:cNvSpPr>
          <p:nvPr/>
        </p:nvSpPr>
        <p:spPr bwMode="auto">
          <a:xfrm>
            <a:off x="1438768" y="943773"/>
            <a:ext cx="2877711" cy="923330"/>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5400" dirty="0">
                <a:solidFill>
                  <a:srgbClr val="C00000"/>
                </a:solidFill>
                <a:latin typeface="Barber Fill" panose="00000800000000000000" pitchFamily="50" charset="-93"/>
              </a:rPr>
              <a:t>DẶN DÒ</a:t>
            </a:r>
          </a:p>
        </p:txBody>
      </p:sp>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4" y="3773164"/>
            <a:ext cx="1414894" cy="1400402"/>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5" y="0"/>
            <a:ext cx="1449826" cy="1267150"/>
          </a:xfrm>
          <a:prstGeom prst="rect">
            <a:avLst/>
          </a:prstGeom>
        </p:spPr>
      </p:pic>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9104" y="3095690"/>
            <a:ext cx="1414895" cy="2059911"/>
          </a:xfrm>
          <a:prstGeom prst="rect">
            <a:avLst/>
          </a:prstGeom>
        </p:spPr>
      </p:pic>
      <p:pic>
        <p:nvPicPr>
          <p:cNvPr id="10" name="轻快儿童音乐.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57044" y="-720004"/>
            <a:ext cx="609600" cy="548640"/>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3" name="TextBox 2">
            <a:extLst>
              <a:ext uri="{FF2B5EF4-FFF2-40B4-BE49-F238E27FC236}">
                <a16:creationId xmlns:a16="http://schemas.microsoft.com/office/drawing/2014/main" id="{FE22645D-BF89-B76E-1EF0-BEEF9BB13FFE}"/>
              </a:ext>
            </a:extLst>
          </p:cNvPr>
          <p:cNvSpPr txBox="1"/>
          <p:nvPr/>
        </p:nvSpPr>
        <p:spPr>
          <a:xfrm>
            <a:off x="809846" y="2122361"/>
            <a:ext cx="7013265" cy="2031325"/>
          </a:xfrm>
          <a:prstGeom prst="rect">
            <a:avLst/>
          </a:prstGeom>
          <a:noFill/>
        </p:spPr>
        <p:txBody>
          <a:bodyPr wrap="square" rtlCol="0">
            <a:spAutoFit/>
          </a:bodyPr>
          <a:lstStyle/>
          <a:p>
            <a:pPr>
              <a:lnSpc>
                <a:spcPct val="90000"/>
              </a:lnSpc>
            </a:pPr>
            <a:r>
              <a:rPr lang="en-US" altLang="en-US" sz="2800" dirty="0">
                <a:cs typeface="Arial" panose="020B0604020202020204" pitchFamily="34" charset="0"/>
              </a:rPr>
              <a:t>* </a:t>
            </a:r>
            <a:r>
              <a:rPr lang="en-US" altLang="en-US" sz="2800" dirty="0" err="1">
                <a:cs typeface="Arial" panose="020B0604020202020204" pitchFamily="34" charset="0"/>
              </a:rPr>
              <a:t>Xem</a:t>
            </a:r>
            <a:r>
              <a:rPr lang="en-US" altLang="en-US" sz="2800" dirty="0">
                <a:cs typeface="Arial" panose="020B0604020202020204" pitchFamily="34" charset="0"/>
              </a:rPr>
              <a:t> </a:t>
            </a:r>
            <a:r>
              <a:rPr lang="en-US" altLang="en-US" sz="2800" dirty="0" err="1">
                <a:cs typeface="Arial" panose="020B0604020202020204" pitchFamily="34" charset="0"/>
              </a:rPr>
              <a:t>và</a:t>
            </a:r>
            <a:r>
              <a:rPr lang="en-US" altLang="en-US" sz="2800" dirty="0">
                <a:cs typeface="Arial" panose="020B0604020202020204" pitchFamily="34" charset="0"/>
              </a:rPr>
              <a:t> </a:t>
            </a:r>
            <a:r>
              <a:rPr lang="en-US" altLang="en-US" sz="2800" dirty="0" err="1">
                <a:cs typeface="Arial" panose="020B0604020202020204" pitchFamily="34" charset="0"/>
              </a:rPr>
              <a:t>hệ</a:t>
            </a:r>
            <a:r>
              <a:rPr lang="en-US" altLang="en-US" sz="2800" dirty="0">
                <a:cs typeface="Arial" panose="020B0604020202020204" pitchFamily="34" charset="0"/>
              </a:rPr>
              <a:t> </a:t>
            </a:r>
            <a:r>
              <a:rPr lang="en-US" altLang="en-US" sz="2800" dirty="0" err="1">
                <a:cs typeface="Arial" panose="020B0604020202020204" pitchFamily="34" charset="0"/>
              </a:rPr>
              <a:t>thống</a:t>
            </a:r>
            <a:r>
              <a:rPr lang="en-US" altLang="en-US" sz="2800" dirty="0">
                <a:cs typeface="Arial" panose="020B0604020202020204" pitchFamily="34" charset="0"/>
              </a:rPr>
              <a:t> </a:t>
            </a:r>
            <a:r>
              <a:rPr lang="en-US" altLang="en-US" sz="2800" dirty="0" err="1">
                <a:cs typeface="Arial" panose="020B0604020202020204" pitchFamily="34" charset="0"/>
              </a:rPr>
              <a:t>lại</a:t>
            </a:r>
            <a:r>
              <a:rPr lang="en-US" altLang="en-US" sz="2800" dirty="0">
                <a:cs typeface="Arial" panose="020B0604020202020204" pitchFamily="34" charset="0"/>
              </a:rPr>
              <a:t> </a:t>
            </a:r>
            <a:r>
              <a:rPr lang="en-US" altLang="en-US" sz="2800" dirty="0" err="1">
                <a:cs typeface="Arial" panose="020B0604020202020204" pitchFamily="34" charset="0"/>
              </a:rPr>
              <a:t>bài</a:t>
            </a:r>
            <a:r>
              <a:rPr lang="en-US" altLang="en-US" sz="2800" dirty="0">
                <a:cs typeface="Arial" panose="020B0604020202020204" pitchFamily="34" charset="0"/>
              </a:rPr>
              <a:t> </a:t>
            </a:r>
            <a:r>
              <a:rPr lang="en-US" altLang="en-US" sz="2800" dirty="0" err="1">
                <a:cs typeface="Arial" panose="020B0604020202020204" pitchFamily="34" charset="0"/>
              </a:rPr>
              <a:t>học</a:t>
            </a:r>
            <a:r>
              <a:rPr lang="en-US" altLang="en-US" sz="2800" dirty="0">
                <a:cs typeface="Arial" panose="020B0604020202020204" pitchFamily="34" charset="0"/>
              </a:rPr>
              <a:t> </a:t>
            </a:r>
            <a:r>
              <a:rPr lang="en-US" altLang="en-US" sz="2800" dirty="0" err="1">
                <a:cs typeface="Arial" panose="020B0604020202020204" pitchFamily="34" charset="0"/>
              </a:rPr>
              <a:t>bằng</a:t>
            </a:r>
            <a:r>
              <a:rPr lang="en-US" altLang="en-US" sz="2800" dirty="0">
                <a:cs typeface="Arial" panose="020B0604020202020204" pitchFamily="34" charset="0"/>
              </a:rPr>
              <a:t> </a:t>
            </a:r>
            <a:r>
              <a:rPr lang="en-US" altLang="en-US" sz="2800" dirty="0" err="1">
                <a:cs typeface="Arial" panose="020B0604020202020204" pitchFamily="34" charset="0"/>
              </a:rPr>
              <a:t>sơ</a:t>
            </a:r>
            <a:r>
              <a:rPr lang="en-US" altLang="en-US" sz="2800" dirty="0">
                <a:cs typeface="Arial" panose="020B0604020202020204" pitchFamily="34" charset="0"/>
              </a:rPr>
              <a:t> </a:t>
            </a:r>
            <a:r>
              <a:rPr lang="en-US" altLang="en-US" sz="2800" dirty="0" err="1">
                <a:cs typeface="Arial" panose="020B0604020202020204" pitchFamily="34" charset="0"/>
              </a:rPr>
              <a:t>đồ</a:t>
            </a:r>
            <a:r>
              <a:rPr lang="en-US" altLang="en-US" sz="2800" dirty="0">
                <a:cs typeface="Arial" panose="020B0604020202020204" pitchFamily="34" charset="0"/>
              </a:rPr>
              <a:t> </a:t>
            </a:r>
            <a:r>
              <a:rPr lang="en-US" altLang="en-US" sz="2800" dirty="0" err="1">
                <a:cs typeface="Arial" panose="020B0604020202020204" pitchFamily="34" charset="0"/>
              </a:rPr>
              <a:t>tư</a:t>
            </a:r>
            <a:r>
              <a:rPr lang="en-US" altLang="en-US" sz="2800" dirty="0">
                <a:cs typeface="Arial" panose="020B0604020202020204" pitchFamily="34" charset="0"/>
              </a:rPr>
              <a:t> </a:t>
            </a:r>
            <a:r>
              <a:rPr lang="en-US" altLang="en-US" sz="2800" dirty="0" err="1">
                <a:cs typeface="Arial" panose="020B0604020202020204" pitchFamily="34" charset="0"/>
              </a:rPr>
              <a:t>duy</a:t>
            </a:r>
            <a:r>
              <a:rPr lang="en-US" altLang="en-US" sz="2800" dirty="0">
                <a:cs typeface="Arial" panose="020B0604020202020204" pitchFamily="34" charset="0"/>
              </a:rPr>
              <a:t> </a:t>
            </a:r>
            <a:r>
              <a:rPr lang="en-US" altLang="en-US" sz="2800" dirty="0" err="1">
                <a:cs typeface="Arial" panose="020B0604020202020204" pitchFamily="34" charset="0"/>
              </a:rPr>
              <a:t>vào</a:t>
            </a:r>
            <a:r>
              <a:rPr lang="en-US" altLang="en-US" sz="2800" dirty="0">
                <a:cs typeface="Arial" panose="020B0604020202020204" pitchFamily="34" charset="0"/>
              </a:rPr>
              <a:t> </a:t>
            </a:r>
            <a:r>
              <a:rPr lang="en-US" altLang="en-US" sz="2800" dirty="0" err="1">
                <a:cs typeface="Arial" panose="020B0604020202020204" pitchFamily="34" charset="0"/>
              </a:rPr>
              <a:t>vở</a:t>
            </a:r>
            <a:r>
              <a:rPr lang="en-US" altLang="en-US" sz="2800" dirty="0">
                <a:cs typeface="Arial" panose="020B0604020202020204" pitchFamily="34" charset="0"/>
              </a:rPr>
              <a:t> </a:t>
            </a:r>
            <a:r>
              <a:rPr lang="en-US" altLang="en-US" sz="2800" dirty="0" err="1">
                <a:cs typeface="Arial" panose="020B0604020202020204" pitchFamily="34" charset="0"/>
              </a:rPr>
              <a:t>ghi</a:t>
            </a:r>
            <a:r>
              <a:rPr lang="en-US" altLang="en-US" sz="2800" dirty="0">
                <a:cs typeface="Arial" panose="020B0604020202020204" pitchFamily="34" charset="0"/>
              </a:rPr>
              <a:t> </a:t>
            </a:r>
            <a:r>
              <a:rPr lang="en-US" altLang="en-US" sz="2800" dirty="0" err="1">
                <a:cs typeface="Arial" panose="020B0604020202020204" pitchFamily="34" charset="0"/>
              </a:rPr>
              <a:t>bài</a:t>
            </a:r>
            <a:r>
              <a:rPr lang="en-US" altLang="en-US" sz="2800" dirty="0">
                <a:cs typeface="Arial" panose="020B0604020202020204" pitchFamily="34" charset="0"/>
              </a:rPr>
              <a:t>.</a:t>
            </a:r>
          </a:p>
          <a:p>
            <a:pPr>
              <a:lnSpc>
                <a:spcPct val="90000"/>
              </a:lnSpc>
            </a:pPr>
            <a:r>
              <a:rPr lang="en-US" altLang="en-US" sz="2800" dirty="0">
                <a:cs typeface="Arial" panose="020B0604020202020204" pitchFamily="34" charset="0"/>
              </a:rPr>
              <a:t>* </a:t>
            </a:r>
            <a:r>
              <a:rPr lang="en-US" altLang="en-US" sz="2800" dirty="0" err="1">
                <a:cs typeface="Arial" panose="020B0604020202020204" pitchFamily="34" charset="0"/>
              </a:rPr>
              <a:t>Đọc</a:t>
            </a:r>
            <a:r>
              <a:rPr lang="en-US" altLang="en-US" sz="2800" dirty="0">
                <a:cs typeface="Arial" panose="020B0604020202020204" pitchFamily="34" charset="0"/>
              </a:rPr>
              <a:t> </a:t>
            </a:r>
            <a:r>
              <a:rPr lang="en-US" altLang="en-US" sz="2800" dirty="0" err="1">
                <a:cs typeface="Arial" panose="020B0604020202020204" pitchFamily="34" charset="0"/>
              </a:rPr>
              <a:t>phần</a:t>
            </a:r>
            <a:r>
              <a:rPr lang="en-US" altLang="en-US" sz="2800" dirty="0">
                <a:cs typeface="Arial" panose="020B0604020202020204" pitchFamily="34" charset="0"/>
              </a:rPr>
              <a:t> “</a:t>
            </a:r>
            <a:r>
              <a:rPr lang="en-US" altLang="en-US" sz="2800" dirty="0" err="1">
                <a:cs typeface="Arial" panose="020B0604020202020204" pitchFamily="34" charset="0"/>
              </a:rPr>
              <a:t>hiện</a:t>
            </a:r>
            <a:r>
              <a:rPr lang="en-US" altLang="en-US" sz="2800" dirty="0">
                <a:cs typeface="Arial" panose="020B0604020202020204" pitchFamily="34" charset="0"/>
              </a:rPr>
              <a:t> </a:t>
            </a:r>
            <a:r>
              <a:rPr lang="en-US" altLang="en-US" sz="2800" dirty="0" err="1">
                <a:cs typeface="Arial" panose="020B0604020202020204" pitchFamily="34" charset="0"/>
              </a:rPr>
              <a:t>tượng</a:t>
            </a:r>
            <a:r>
              <a:rPr lang="en-US" altLang="en-US" sz="2800" dirty="0">
                <a:cs typeface="Arial" panose="020B0604020202020204" pitchFamily="34" charset="0"/>
              </a:rPr>
              <a:t> </a:t>
            </a:r>
            <a:r>
              <a:rPr lang="en-US" altLang="en-US" sz="2800" dirty="0" err="1">
                <a:cs typeface="Arial" panose="020B0604020202020204" pitchFamily="34" charset="0"/>
              </a:rPr>
              <a:t>sấm</a:t>
            </a:r>
            <a:r>
              <a:rPr lang="en-US" altLang="en-US" sz="2800" dirty="0">
                <a:cs typeface="Arial" panose="020B0604020202020204" pitchFamily="34" charset="0"/>
              </a:rPr>
              <a:t> </a:t>
            </a:r>
            <a:r>
              <a:rPr lang="en-US" altLang="en-US" sz="2800" dirty="0" err="1">
                <a:cs typeface="Arial" panose="020B0604020202020204" pitchFamily="34" charset="0"/>
              </a:rPr>
              <a:t>sét</a:t>
            </a:r>
            <a:r>
              <a:rPr lang="en-US" altLang="en-US" sz="2800" dirty="0">
                <a:cs typeface="Arial" panose="020B0604020202020204" pitchFamily="34" charset="0"/>
              </a:rPr>
              <a:t> </a:t>
            </a:r>
            <a:r>
              <a:rPr lang="en-US" altLang="en-US" sz="2800" dirty="0" err="1">
                <a:cs typeface="Arial" panose="020B0604020202020204" pitchFamily="34" charset="0"/>
              </a:rPr>
              <a:t>lúc</a:t>
            </a:r>
            <a:r>
              <a:rPr lang="en-US" altLang="en-US" sz="2800" dirty="0">
                <a:cs typeface="Arial" panose="020B0604020202020204" pitchFamily="34" charset="0"/>
              </a:rPr>
              <a:t> </a:t>
            </a:r>
            <a:r>
              <a:rPr lang="en-US" altLang="en-US" sz="2800" dirty="0" err="1">
                <a:cs typeface="Arial" panose="020B0604020202020204" pitchFamily="34" charset="0"/>
              </a:rPr>
              <a:t>trời</a:t>
            </a:r>
            <a:r>
              <a:rPr lang="en-US" altLang="en-US" sz="2800" dirty="0">
                <a:cs typeface="Arial" panose="020B0604020202020204" pitchFamily="34" charset="0"/>
              </a:rPr>
              <a:t> </a:t>
            </a:r>
            <a:r>
              <a:rPr lang="en-US" altLang="en-US" sz="2800" dirty="0" err="1">
                <a:cs typeface="Arial" panose="020B0604020202020204" pitchFamily="34" charset="0"/>
              </a:rPr>
              <a:t>mưa</a:t>
            </a:r>
            <a:r>
              <a:rPr lang="en-US" altLang="en-US" sz="2800" dirty="0">
                <a:cs typeface="Arial" panose="020B0604020202020204" pitchFamily="34" charset="0"/>
              </a:rPr>
              <a:t> </a:t>
            </a:r>
            <a:r>
              <a:rPr lang="en-US" altLang="en-US" sz="2800" dirty="0" err="1">
                <a:cs typeface="Arial" panose="020B0604020202020204" pitchFamily="34" charset="0"/>
              </a:rPr>
              <a:t>dông</a:t>
            </a:r>
            <a:r>
              <a:rPr lang="en-US" altLang="en-US" sz="2800" dirty="0">
                <a:cs typeface="Arial" panose="020B0604020202020204" pitchFamily="34" charset="0"/>
              </a:rPr>
              <a:t>” </a:t>
            </a:r>
            <a:r>
              <a:rPr lang="en-US" altLang="en-US" sz="2800" dirty="0" err="1">
                <a:cs typeface="Arial" panose="020B0604020202020204" pitchFamily="34" charset="0"/>
              </a:rPr>
              <a:t>và</a:t>
            </a:r>
            <a:r>
              <a:rPr lang="en-US" altLang="en-US" sz="2800" dirty="0">
                <a:cs typeface="Arial" panose="020B0604020202020204" pitchFamily="34" charset="0"/>
              </a:rPr>
              <a:t> “</a:t>
            </a:r>
            <a:r>
              <a:rPr lang="en-US" altLang="en-US" sz="2800" dirty="0" err="1">
                <a:cs typeface="Arial" panose="020B0604020202020204" pitchFamily="34" charset="0"/>
              </a:rPr>
              <a:t>điện</a:t>
            </a:r>
            <a:r>
              <a:rPr lang="en-US" altLang="en-US" sz="2800" dirty="0">
                <a:cs typeface="Arial" panose="020B0604020202020204" pitchFamily="34" charset="0"/>
              </a:rPr>
              <a:t> </a:t>
            </a:r>
            <a:r>
              <a:rPr lang="en-US" altLang="en-US" sz="2800" dirty="0" err="1">
                <a:cs typeface="Arial" panose="020B0604020202020204" pitchFamily="34" charset="0"/>
              </a:rPr>
              <a:t>nghiệm</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SGK.</a:t>
            </a:r>
          </a:p>
          <a:p>
            <a:pPr>
              <a:lnSpc>
                <a:spcPct val="90000"/>
              </a:lnSpc>
            </a:pPr>
            <a:r>
              <a:rPr lang="en-US" altLang="en-US" sz="2800" dirty="0">
                <a:cs typeface="Arial" panose="020B0604020202020204" pitchFamily="34" charset="0"/>
              </a:rPr>
              <a:t>* </a:t>
            </a:r>
            <a:r>
              <a:rPr lang="en-US" altLang="en-US" sz="2800" dirty="0" err="1">
                <a:cs typeface="Arial" panose="020B0604020202020204" pitchFamily="34" charset="0"/>
              </a:rPr>
              <a:t>Đọc</a:t>
            </a:r>
            <a:r>
              <a:rPr lang="en-US" altLang="en-US" sz="2800" dirty="0">
                <a:cs typeface="Arial" panose="020B0604020202020204" pitchFamily="34" charset="0"/>
              </a:rPr>
              <a:t> </a:t>
            </a:r>
            <a:r>
              <a:rPr lang="en-US" altLang="en-US" sz="2800" dirty="0" err="1">
                <a:cs typeface="Arial" panose="020B0604020202020204" pitchFamily="34" charset="0"/>
              </a:rPr>
              <a:t>và</a:t>
            </a:r>
            <a:r>
              <a:rPr lang="en-US" altLang="en-US" sz="2800" dirty="0">
                <a:cs typeface="Arial" panose="020B0604020202020204" pitchFamily="34" charset="0"/>
              </a:rPr>
              <a:t> </a:t>
            </a:r>
            <a:r>
              <a:rPr lang="en-US" altLang="en-US" sz="2800" dirty="0" err="1">
                <a:cs typeface="Arial" panose="020B0604020202020204" pitchFamily="34" charset="0"/>
              </a:rPr>
              <a:t>tìm</a:t>
            </a:r>
            <a:r>
              <a:rPr lang="en-US" altLang="en-US" sz="2800" dirty="0">
                <a:cs typeface="Arial" panose="020B0604020202020204" pitchFamily="34" charset="0"/>
              </a:rPr>
              <a:t> </a:t>
            </a:r>
            <a:r>
              <a:rPr lang="en-US" altLang="en-US" sz="2800" dirty="0" err="1">
                <a:cs typeface="Arial" panose="020B0604020202020204" pitchFamily="34" charset="0"/>
              </a:rPr>
              <a:t>hiểu</a:t>
            </a:r>
            <a:r>
              <a:rPr lang="en-US" altLang="en-US" sz="2800" dirty="0">
                <a:cs typeface="Arial" panose="020B0604020202020204" pitchFamily="34" charset="0"/>
              </a:rPr>
              <a:t> </a:t>
            </a:r>
            <a:r>
              <a:rPr lang="en-US" altLang="en-US" sz="2800" dirty="0" err="1">
                <a:cs typeface="Arial" panose="020B0604020202020204" pitchFamily="34" charset="0"/>
              </a:rPr>
              <a:t>thí</a:t>
            </a:r>
            <a:r>
              <a:rPr lang="en-US" altLang="en-US" sz="2800" dirty="0">
                <a:cs typeface="Arial" panose="020B0604020202020204" pitchFamily="34" charset="0"/>
              </a:rPr>
              <a:t> </a:t>
            </a:r>
            <a:r>
              <a:rPr lang="en-US" altLang="en-US" sz="2800" dirty="0" err="1">
                <a:cs typeface="Arial" panose="020B0604020202020204" pitchFamily="34" charset="0"/>
              </a:rPr>
              <a:t>nghiệm</a:t>
            </a:r>
            <a:r>
              <a:rPr lang="en-US" altLang="en-US" sz="2800" dirty="0">
                <a:cs typeface="Arial" panose="020B0604020202020204" pitchFamily="34" charset="0"/>
              </a:rPr>
              <a:t> </a:t>
            </a:r>
            <a:r>
              <a:rPr lang="en-US" altLang="en-US" sz="2800" dirty="0" err="1">
                <a:cs typeface="Arial" panose="020B0604020202020204" pitchFamily="34" charset="0"/>
              </a:rPr>
              <a:t>bài</a:t>
            </a:r>
            <a:r>
              <a:rPr lang="en-US" altLang="en-US" sz="2800" dirty="0">
                <a:cs typeface="Arial" panose="020B0604020202020204" pitchFamily="34" charset="0"/>
              </a:rPr>
              <a:t> 21/SGK.</a:t>
            </a: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750"/>
                                        <p:tgtEl>
                                          <p:spTgt spid="6"/>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9"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5000"/>
                            </p:stCondLst>
                            <p:childTnLst>
                              <p:par>
                                <p:cTn id="37" presetID="1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50"/>
                                        <p:tgtEl>
                                          <p:spTgt spid="11"/>
                                        </p:tgtEl>
                                        <p:attrNameLst>
                                          <p:attrName>ppt_x</p:attrName>
                                        </p:attrNameLst>
                                      </p:cBhvr>
                                      <p:tavLst>
                                        <p:tav tm="0">
                                          <p:val>
                                            <p:strVal val="#ppt_x-#ppt_w*1.125000"/>
                                          </p:val>
                                        </p:tav>
                                        <p:tav tm="100000">
                                          <p:val>
                                            <p:strVal val="#ppt_x"/>
                                          </p:val>
                                        </p:tav>
                                      </p:tavLst>
                                    </p:anim>
                                    <p:animEffect transition="in" filter="wipe(right)">
                                      <p:cBhvr>
                                        <p:cTn id="40" dur="750"/>
                                        <p:tgtEl>
                                          <p:spTgt spid="11"/>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p:tgtEl>
                                          <p:spTgt spid="12"/>
                                        </p:tgtEl>
                                        <p:attrNameLst>
                                          <p:attrName>ppt_x</p:attrName>
                                        </p:attrNameLst>
                                      </p:cBhvr>
                                      <p:tavLst>
                                        <p:tav tm="0">
                                          <p:val>
                                            <p:strVal val="#ppt_x+#ppt_w*1.125000"/>
                                          </p:val>
                                        </p:tav>
                                        <p:tav tm="100000">
                                          <p:val>
                                            <p:strVal val="#ppt_x"/>
                                          </p:val>
                                        </p:tav>
                                      </p:tavLst>
                                    </p:anim>
                                    <p:animEffect transition="in" filter="wipe(left)">
                                      <p:cBhvr>
                                        <p:cTn id="44" dur="750"/>
                                        <p:tgtEl>
                                          <p:spTgt spid="12"/>
                                        </p:tgtEl>
                                      </p:cBhvr>
                                    </p:animEffect>
                                  </p:childTnLst>
                                </p:cTn>
                              </p:par>
                            </p:childTnLst>
                          </p:cTn>
                        </p:par>
                        <p:par>
                          <p:cTn id="45" fill="hold">
                            <p:stCondLst>
                              <p:cond delay="5750"/>
                            </p:stCondLst>
                            <p:childTnLst>
                              <p:par>
                                <p:cTn id="46" presetID="2" presetClass="entr" presetSubtype="4" fill="hold" grpId="0" nodeType="afterEffect">
                                  <p:stCondLst>
                                    <p:cond delay="150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1000" fill="hold"/>
                                        <p:tgtEl>
                                          <p:spTgt spid="3"/>
                                        </p:tgtEl>
                                        <p:attrNameLst>
                                          <p:attrName>ppt_x</p:attrName>
                                        </p:attrNameLst>
                                      </p:cBhvr>
                                      <p:tavLst>
                                        <p:tav tm="0">
                                          <p:val>
                                            <p:strVal val="#ppt_x"/>
                                          </p:val>
                                        </p:tav>
                                        <p:tav tm="100000">
                                          <p:val>
                                            <p:strVal val="#ppt_x"/>
                                          </p:val>
                                        </p:tav>
                                      </p:tavLst>
                                    </p:anim>
                                    <p:anim calcmode="lin" valueType="num">
                                      <p:cBhvr additive="base">
                                        <p:cTn id="49"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10"/>
                </p:tgtEl>
              </p:cMediaNode>
            </p:audio>
          </p:childTnLst>
        </p:cTn>
      </p:par>
    </p:tnLst>
    <p:bldLst>
      <p:bldP spid="6" grpId="0" animBg="1"/>
      <p:bldP spid="11" grpId="0" animBg="1"/>
      <p:bldP spid="1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13411" y="671819"/>
            <a:ext cx="8174724" cy="4012210"/>
            <a:chOff x="-33456" y="6006960"/>
            <a:chExt cx="9177487" cy="5173566"/>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3"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grpSp>
        <p:nvGrpSpPr>
          <p:cNvPr id="2" name="组合 6">
            <a:extLst>
              <a:ext uri="{FF2B5EF4-FFF2-40B4-BE49-F238E27FC236}">
                <a16:creationId xmlns:a16="http://schemas.microsoft.com/office/drawing/2014/main" id="{DCEB744A-2E03-68CF-12BC-14B5864BBDF5}"/>
              </a:ext>
            </a:extLst>
          </p:cNvPr>
          <p:cNvGrpSpPr/>
          <p:nvPr/>
        </p:nvGrpSpPr>
        <p:grpSpPr>
          <a:xfrm>
            <a:off x="2172348" y="2624524"/>
            <a:ext cx="4391469" cy="1613805"/>
            <a:chOff x="1675863" y="1954657"/>
            <a:chExt cx="4391469" cy="1613805"/>
          </a:xfrm>
        </p:grpSpPr>
        <p:sp>
          <p:nvSpPr>
            <p:cNvPr id="4" name="任意多边形 73">
              <a:extLst>
                <a:ext uri="{FF2B5EF4-FFF2-40B4-BE49-F238E27FC236}">
                  <a16:creationId xmlns:a16="http://schemas.microsoft.com/office/drawing/2014/main" id="{25B0BE5E-8FE7-3D3E-3FC6-402CD44AC78D}"/>
                </a:ext>
              </a:extLst>
            </p:cNvPr>
            <p:cNvSpPr/>
            <p:nvPr/>
          </p:nvSpPr>
          <p:spPr>
            <a:xfrm>
              <a:off x="1675863"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5" name="Freeform 8">
              <a:extLst>
                <a:ext uri="{FF2B5EF4-FFF2-40B4-BE49-F238E27FC236}">
                  <a16:creationId xmlns:a16="http://schemas.microsoft.com/office/drawing/2014/main" id="{B1D3F71D-BAA4-333D-7B37-625BDBDA36A6}"/>
                </a:ext>
              </a:extLst>
            </p:cNvPr>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81">
              <a:extLst>
                <a:ext uri="{FF2B5EF4-FFF2-40B4-BE49-F238E27FC236}">
                  <a16:creationId xmlns:a16="http://schemas.microsoft.com/office/drawing/2014/main" id="{735803DD-A61B-D7B8-6D13-36BD74942889}"/>
                </a:ext>
              </a:extLst>
            </p:cNvPr>
            <p:cNvSpPr txBox="1"/>
            <p:nvPr/>
          </p:nvSpPr>
          <p:spPr>
            <a:xfrm>
              <a:off x="2319403" y="2530623"/>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ea typeface="微软雅黑" panose="020B0503020204020204" pitchFamily="34" charset="-122"/>
                  <a:sym typeface="Arial" panose="020B0604020202020204" pitchFamily="34" charset="0"/>
                </a:rPr>
                <a:t>I</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矩形 82">
              <a:extLst>
                <a:ext uri="{FF2B5EF4-FFF2-40B4-BE49-F238E27FC236}">
                  <a16:creationId xmlns:a16="http://schemas.microsoft.com/office/drawing/2014/main" id="{6764BB57-F7F4-CD2C-C28C-BF427E60D9A2}"/>
                </a:ext>
              </a:extLst>
            </p:cNvPr>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文本框 2">
              <a:extLst>
                <a:ext uri="{FF2B5EF4-FFF2-40B4-BE49-F238E27FC236}">
                  <a16:creationId xmlns:a16="http://schemas.microsoft.com/office/drawing/2014/main" id="{32C71227-2944-4A4E-BB39-B41282479BE1}"/>
                </a:ext>
              </a:extLst>
            </p:cNvPr>
            <p:cNvSpPr txBox="1"/>
            <p:nvPr/>
          </p:nvSpPr>
          <p:spPr>
            <a:xfrm>
              <a:off x="3327479" y="2539217"/>
              <a:ext cx="2739853"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effectLst/>
                  <a:uLnTx/>
                  <a:uFillTx/>
                  <a:ea typeface="微软雅黑"/>
                  <a:cs typeface="Arial" panose="020B0604020202020204" pitchFamily="34" charset="0"/>
                </a:rPr>
                <a:t>Vật</a:t>
              </a:r>
              <a:r>
                <a:rPr kumimoji="0" lang="en-US" altLang="zh-CN" sz="28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800" b="1" i="0" u="none" strike="noStrike" kern="1200" cap="none" spc="0" normalizeH="0" baseline="0" noProof="0" dirty="0" err="1">
                  <a:ln>
                    <a:noFill/>
                  </a:ln>
                  <a:effectLst/>
                  <a:uLnTx/>
                  <a:uFillTx/>
                  <a:ea typeface="微软雅黑"/>
                  <a:cs typeface="Arial" panose="020B0604020202020204" pitchFamily="34" charset="0"/>
                </a:rPr>
                <a:t>nhiễm</a:t>
              </a:r>
              <a:r>
                <a:rPr kumimoji="0" lang="en-US" altLang="zh-CN" sz="2800" b="1" i="0" u="none" strike="noStrike" kern="1200" cap="none" spc="0" normalizeH="0" baseline="0" noProof="0" dirty="0">
                  <a:ln>
                    <a:noFill/>
                  </a:ln>
                  <a:effectLst/>
                  <a:uLnTx/>
                  <a:uFillTx/>
                  <a:ea typeface="微软雅黑"/>
                  <a:cs typeface="Arial" panose="020B0604020202020204" pitchFamily="34" charset="0"/>
                </a:rPr>
                <a:t> </a:t>
              </a:r>
              <a:r>
                <a:rPr kumimoji="0" lang="en-US" altLang="zh-CN" sz="2800" b="1" i="0" u="none" strike="noStrike" kern="1200" cap="none" spc="0" normalizeH="0" baseline="0" noProof="0" dirty="0" err="1">
                  <a:ln>
                    <a:noFill/>
                  </a:ln>
                  <a:effectLst/>
                  <a:uLnTx/>
                  <a:uFillTx/>
                  <a:ea typeface="微软雅黑"/>
                  <a:cs typeface="Arial" panose="020B0604020202020204" pitchFamily="34" charset="0"/>
                </a:rPr>
                <a:t>điện</a:t>
              </a:r>
              <a:endParaRPr kumimoji="0" lang="zh-CN" altLang="en-US" sz="2800" b="1" i="0" u="none" strike="noStrike" kern="1200" cap="none" spc="0" normalizeH="0" baseline="0" noProof="0" dirty="0">
                <a:ln>
                  <a:noFill/>
                </a:ln>
                <a:effectLst/>
                <a:uLnTx/>
                <a:uFillTx/>
                <a:ea typeface="微软雅黑"/>
                <a:cs typeface="Arial" panose="020B0604020202020204" pitchFamily="34" charset="0"/>
              </a:endParaRPr>
            </a:p>
          </p:txBody>
        </p:sp>
      </p:grpSp>
      <p:sp>
        <p:nvSpPr>
          <p:cNvPr id="3" name="Text Box 101">
            <a:extLst>
              <a:ext uri="{FF2B5EF4-FFF2-40B4-BE49-F238E27FC236}">
                <a16:creationId xmlns:a16="http://schemas.microsoft.com/office/drawing/2014/main" id="{3DC7EA3C-EDEC-6200-7D67-74A343E4F9A1}"/>
              </a:ext>
            </a:extLst>
          </p:cNvPr>
          <p:cNvSpPr txBox="1">
            <a:spLocks noChangeArrowheads="1"/>
          </p:cNvSpPr>
          <p:nvPr/>
        </p:nvSpPr>
        <p:spPr bwMode="auto">
          <a:xfrm>
            <a:off x="457308" y="105146"/>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Tree>
    <p:extLst>
      <p:ext uri="{BB962C8B-B14F-4D97-AF65-F5344CB8AC3E}">
        <p14:creationId xmlns:p14="http://schemas.microsoft.com/office/powerpoint/2010/main" val="721249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a:extLst>
              <a:ext uri="{FF2B5EF4-FFF2-40B4-BE49-F238E27FC236}">
                <a16:creationId xmlns:a16="http://schemas.microsoft.com/office/drawing/2014/main" id="{3808E652-3446-5562-7C71-AD30EAC71ADD}"/>
              </a:ext>
            </a:extLst>
          </p:cNvPr>
          <p:cNvSpPr txBox="1">
            <a:spLocks noChangeArrowheads="1"/>
          </p:cNvSpPr>
          <p:nvPr/>
        </p:nvSpPr>
        <p:spPr bwMode="auto">
          <a:xfrm flipH="1">
            <a:off x="214988" y="1342252"/>
            <a:ext cx="1842105" cy="461665"/>
          </a:xfrm>
          <a:prstGeom prst="rect">
            <a:avLst/>
          </a:prstGeom>
          <a:solidFill>
            <a:schemeClr val="accent6">
              <a:lumMod val="60000"/>
              <a:lumOff val="4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400" b="1" i="1" dirty="0" err="1">
                <a:latin typeface="Times New Roman" panose="02020603050405020304" pitchFamily="18" charset="0"/>
                <a:ea typeface="微软雅黑" pitchFamily="34" charset="-122"/>
                <a:cs typeface="Times New Roman" panose="02020603050405020304" pitchFamily="18" charset="0"/>
              </a:rPr>
              <a:t>Chuẩn</a:t>
            </a:r>
            <a:r>
              <a:rPr lang="en-US" altLang="zh-CN" sz="2400" b="1" i="1" dirty="0">
                <a:latin typeface="Times New Roman" panose="02020603050405020304" pitchFamily="18" charset="0"/>
                <a:ea typeface="微软雅黑" pitchFamily="34" charset="-122"/>
                <a:cs typeface="Times New Roman" panose="02020603050405020304" pitchFamily="18" charset="0"/>
              </a:rPr>
              <a:t> </a:t>
            </a:r>
            <a:r>
              <a:rPr lang="en-US" altLang="zh-CN" sz="2400" b="1" i="1" dirty="0" err="1">
                <a:latin typeface="Times New Roman" panose="02020603050405020304" pitchFamily="18" charset="0"/>
                <a:ea typeface="微软雅黑" pitchFamily="34" charset="-122"/>
                <a:cs typeface="Times New Roman" panose="02020603050405020304" pitchFamily="18" charset="0"/>
              </a:rPr>
              <a:t>bị</a:t>
            </a:r>
            <a:r>
              <a:rPr lang="en-US" altLang="zh-CN" sz="2400" b="1" i="1" dirty="0">
                <a:latin typeface="Times New Roman" panose="02020603050405020304" pitchFamily="18" charset="0"/>
                <a:ea typeface="微软雅黑" pitchFamily="34" charset="-122"/>
                <a:cs typeface="Times New Roman" panose="02020603050405020304" pitchFamily="18" charset="0"/>
              </a:rPr>
              <a:t>:</a:t>
            </a:r>
            <a:endParaRPr lang="zh-CN" altLang="en-US" sz="2400" b="1" i="1" dirty="0">
              <a:latin typeface="Times New Roman" panose="02020603050405020304" pitchFamily="18" charset="0"/>
              <a:ea typeface="微软雅黑" pitchFamily="34" charset="-122"/>
              <a:cs typeface="Times New Roman" panose="02020603050405020304" pitchFamily="18" charset="0"/>
            </a:endParaRPr>
          </a:p>
        </p:txBody>
      </p:sp>
      <p:sp>
        <p:nvSpPr>
          <p:cNvPr id="9" name="Hình chữ nhật: Góc Tròn 8">
            <a:extLst>
              <a:ext uri="{FF2B5EF4-FFF2-40B4-BE49-F238E27FC236}">
                <a16:creationId xmlns:a16="http://schemas.microsoft.com/office/drawing/2014/main" id="{1037088E-BD71-E0E9-9CF2-0CBC76C311A5}"/>
              </a:ext>
            </a:extLst>
          </p:cNvPr>
          <p:cNvSpPr/>
          <p:nvPr/>
        </p:nvSpPr>
        <p:spPr bwMode="auto">
          <a:xfrm>
            <a:off x="109634" y="1836688"/>
            <a:ext cx="3832516" cy="1779489"/>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ea typeface="宋体" pitchFamily="2" charset="-122"/>
            </a:endParaRPr>
          </a:p>
        </p:txBody>
      </p:sp>
      <p:sp>
        <p:nvSpPr>
          <p:cNvPr id="100" name="TextBox 11"/>
          <p:cNvSpPr txBox="1">
            <a:spLocks noChangeArrowheads="1"/>
          </p:cNvSpPr>
          <p:nvPr/>
        </p:nvSpPr>
        <p:spPr bwMode="auto">
          <a:xfrm flipH="1">
            <a:off x="140835" y="1837075"/>
            <a:ext cx="3832516"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Một</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chiếc</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đũa</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bằng</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nhựa</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một</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chiếc</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đũa</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bằng</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thuỷ</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tinh</a:t>
            </a:r>
            <a:endParaRPr lang="en-US" altLang="zh-CN" sz="2000" dirty="0">
              <a:ea typeface="微软雅黑" pitchFamily="34" charset="-122"/>
              <a:cs typeface="Arial" panose="020B0604020202020204" pitchFamily="34" charset="0"/>
            </a:endParaRPr>
          </a:p>
          <a:p>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Một</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mảnh</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vải</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len</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hoặc</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dạ</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và</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một</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mảnh</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vải</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lụa</a:t>
            </a:r>
            <a:r>
              <a:rPr lang="en-US" altLang="zh-CN" sz="2000" dirty="0">
                <a:ea typeface="微软雅黑" pitchFamily="34" charset="-122"/>
                <a:cs typeface="Arial" panose="020B0604020202020204" pitchFamily="34" charset="0"/>
              </a:rPr>
              <a:t>.</a:t>
            </a:r>
          </a:p>
          <a:p>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Một</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số</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mẩu</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giấy</a:t>
            </a:r>
            <a:r>
              <a:rPr lang="en-US" altLang="zh-CN" sz="2000" dirty="0">
                <a:ea typeface="微软雅黑" pitchFamily="34" charset="-122"/>
                <a:cs typeface="Arial" panose="020B0604020202020204" pitchFamily="34" charset="0"/>
              </a:rPr>
              <a:t> </a:t>
            </a:r>
            <a:r>
              <a:rPr lang="en-US" altLang="zh-CN" sz="2000" dirty="0" err="1">
                <a:ea typeface="微软雅黑" pitchFamily="34" charset="-122"/>
                <a:cs typeface="Arial" panose="020B0604020202020204" pitchFamily="34" charset="0"/>
              </a:rPr>
              <a:t>vụn</a:t>
            </a:r>
            <a:r>
              <a:rPr lang="en-US" altLang="zh-CN" sz="2000" dirty="0">
                <a:ea typeface="微软雅黑" pitchFamily="34" charset="-122"/>
                <a:cs typeface="Arial" panose="020B0604020202020204" pitchFamily="34" charset="0"/>
              </a:rPr>
              <a:t>. </a:t>
            </a:r>
            <a:endParaRPr lang="zh-CN" altLang="en-US" sz="2000" dirty="0">
              <a:ea typeface="微软雅黑" pitchFamily="34" charset="-122"/>
              <a:cs typeface="Arial" panose="020B0604020202020204" pitchFamily="34" charset="0"/>
            </a:endParaRPr>
          </a:p>
        </p:txBody>
      </p:sp>
      <p:sp>
        <p:nvSpPr>
          <p:cNvPr id="111" name="TextBox 11"/>
          <p:cNvSpPr txBox="1">
            <a:spLocks noChangeArrowheads="1"/>
          </p:cNvSpPr>
          <p:nvPr/>
        </p:nvSpPr>
        <p:spPr bwMode="auto">
          <a:xfrm flipH="1">
            <a:off x="163778" y="1007268"/>
            <a:ext cx="2529913" cy="40011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err="1">
                <a:solidFill>
                  <a:srgbClr val="0070C0"/>
                </a:solidFill>
                <a:ea typeface="微软雅黑" pitchFamily="34" charset="-122"/>
                <a:cs typeface="Arial" panose="020B0604020202020204" pitchFamily="34" charset="0"/>
              </a:rPr>
              <a:t>Thí</a:t>
            </a:r>
            <a:r>
              <a:rPr lang="en-US" altLang="zh-CN" sz="2000" b="1" dirty="0">
                <a:solidFill>
                  <a:srgbClr val="0070C0"/>
                </a:solidFill>
                <a:ea typeface="微软雅黑" pitchFamily="34" charset="-122"/>
                <a:cs typeface="Arial" panose="020B0604020202020204" pitchFamily="34" charset="0"/>
              </a:rPr>
              <a:t> </a:t>
            </a:r>
            <a:r>
              <a:rPr lang="en-US" altLang="zh-CN" sz="2000" b="1" dirty="0" err="1">
                <a:solidFill>
                  <a:srgbClr val="0070C0"/>
                </a:solidFill>
                <a:ea typeface="微软雅黑" pitchFamily="34" charset="-122"/>
                <a:cs typeface="Arial" panose="020B0604020202020204" pitchFamily="34" charset="0"/>
              </a:rPr>
              <a:t>nghiệm</a:t>
            </a:r>
            <a:r>
              <a:rPr lang="en-US" altLang="zh-CN" sz="2000" b="1" dirty="0">
                <a:solidFill>
                  <a:srgbClr val="0070C0"/>
                </a:solidFill>
                <a:ea typeface="微软雅黑" pitchFamily="34" charset="-122"/>
                <a:cs typeface="Arial" panose="020B0604020202020204" pitchFamily="34" charset="0"/>
              </a:rPr>
              <a:t> 1</a:t>
            </a:r>
            <a:r>
              <a:rPr lang="zh-CN" altLang="en-US" sz="2000" b="1" dirty="0">
                <a:solidFill>
                  <a:srgbClr val="0070C0"/>
                </a:solidFill>
                <a:ea typeface="微软雅黑" pitchFamily="34" charset="-122"/>
                <a:cs typeface="Arial" panose="020B0604020202020204" pitchFamily="34" charset="0"/>
              </a:rPr>
              <a:t>    </a:t>
            </a:r>
          </a:p>
        </p:txBody>
      </p:sp>
      <p:sp>
        <p:nvSpPr>
          <p:cNvPr id="116" name="矩形 34"/>
          <p:cNvSpPr>
            <a:spLocks noChangeArrowheads="1"/>
          </p:cNvSpPr>
          <p:nvPr/>
        </p:nvSpPr>
        <p:spPr bwMode="auto">
          <a:xfrm>
            <a:off x="443956" y="550737"/>
            <a:ext cx="2529913" cy="46332"/>
          </a:xfrm>
          <a:prstGeom prst="rect">
            <a:avLst/>
          </a:prstGeom>
          <a:solidFill>
            <a:srgbClr val="C73E0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hangingPunct="0"/>
            <a:endParaRPr lang="zh-CN" altLang="en-US"/>
          </a:p>
        </p:txBody>
      </p:sp>
      <p:sp>
        <p:nvSpPr>
          <p:cNvPr id="14" name="Hình chữ nhật: Góc Tròn 13">
            <a:extLst>
              <a:ext uri="{FF2B5EF4-FFF2-40B4-BE49-F238E27FC236}">
                <a16:creationId xmlns:a16="http://schemas.microsoft.com/office/drawing/2014/main" id="{A0EC211C-F6AA-DE6C-972F-AB4831F6854C}"/>
              </a:ext>
            </a:extLst>
          </p:cNvPr>
          <p:cNvSpPr/>
          <p:nvPr/>
        </p:nvSpPr>
        <p:spPr bwMode="auto">
          <a:xfrm>
            <a:off x="4073309" y="1596139"/>
            <a:ext cx="4738718" cy="1005092"/>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90917"/>
            <a:ext cx="2286060" cy="1388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C9408E80-8E0D-2B3A-A1B7-8073A55CCE7D}"/>
              </a:ext>
            </a:extLst>
          </p:cNvPr>
          <p:cNvSpPr txBox="1">
            <a:spLocks noChangeArrowheads="1"/>
          </p:cNvSpPr>
          <p:nvPr/>
        </p:nvSpPr>
        <p:spPr bwMode="auto">
          <a:xfrm flipH="1">
            <a:off x="4084219" y="1133346"/>
            <a:ext cx="2080929" cy="461665"/>
          </a:xfrm>
          <a:prstGeom prst="rect">
            <a:avLst/>
          </a:prstGeom>
          <a:solidFill>
            <a:schemeClr val="accent6">
              <a:lumMod val="60000"/>
              <a:lumOff val="4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400" b="1" i="1" dirty="0" err="1">
                <a:ea typeface="微软雅黑" pitchFamily="34" charset="-122"/>
                <a:cs typeface="Arial" panose="020B0604020202020204" pitchFamily="34" charset="0"/>
              </a:rPr>
              <a:t>Tiến</a:t>
            </a:r>
            <a:r>
              <a:rPr lang="en-US" altLang="zh-CN" sz="2400" b="1" i="1" dirty="0">
                <a:ea typeface="微软雅黑" pitchFamily="34" charset="-122"/>
                <a:cs typeface="Arial" panose="020B0604020202020204" pitchFamily="34" charset="0"/>
              </a:rPr>
              <a:t> </a:t>
            </a:r>
            <a:r>
              <a:rPr lang="en-US" altLang="zh-CN" sz="2400" b="1" i="1" dirty="0" err="1">
                <a:ea typeface="微软雅黑" pitchFamily="34" charset="-122"/>
                <a:cs typeface="Arial" panose="020B0604020202020204" pitchFamily="34" charset="0"/>
              </a:rPr>
              <a:t>hành</a:t>
            </a:r>
            <a:r>
              <a:rPr lang="en-US" altLang="zh-CN" sz="2400" b="1" i="1" dirty="0">
                <a:ea typeface="微软雅黑" pitchFamily="34" charset="-122"/>
                <a:cs typeface="Arial" panose="020B0604020202020204" pitchFamily="34" charset="0"/>
              </a:rPr>
              <a:t>:</a:t>
            </a:r>
            <a:endParaRPr lang="zh-CN" altLang="en-US" sz="2400" b="1" i="1" dirty="0">
              <a:ea typeface="微软雅黑" pitchFamily="34" charset="-122"/>
              <a:cs typeface="Arial" panose="020B0604020202020204" pitchFamily="34" charset="0"/>
            </a:endParaRPr>
          </a:p>
        </p:txBody>
      </p:sp>
      <p:sp>
        <p:nvSpPr>
          <p:cNvPr id="13" name="Text Box 101">
            <a:extLst>
              <a:ext uri="{FF2B5EF4-FFF2-40B4-BE49-F238E27FC236}">
                <a16:creationId xmlns:a16="http://schemas.microsoft.com/office/drawing/2014/main" id="{622F93C2-57BB-236C-EA61-001A546307F8}"/>
              </a:ext>
            </a:extLst>
          </p:cNvPr>
          <p:cNvSpPr txBox="1">
            <a:spLocks noChangeArrowheads="1"/>
          </p:cNvSpPr>
          <p:nvPr/>
        </p:nvSpPr>
        <p:spPr bwMode="auto">
          <a:xfrm>
            <a:off x="4100370" y="1637020"/>
            <a:ext cx="45695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000" dirty="0">
                <a:solidFill>
                  <a:srgbClr val="000000"/>
                </a:solidFill>
                <a:ea typeface="+mn-ea"/>
              </a:rPr>
              <a:t>- Đưa chiếc đũa nhựa lại gần các mẩu giấy (Hình 20.1), có hiện tượng gì xảy ra không?</a:t>
            </a:r>
          </a:p>
        </p:txBody>
      </p:sp>
      <p:sp>
        <p:nvSpPr>
          <p:cNvPr id="67" name="AutoShape 40">
            <a:extLst>
              <a:ext uri="{FF2B5EF4-FFF2-40B4-BE49-F238E27FC236}">
                <a16:creationId xmlns:a16="http://schemas.microsoft.com/office/drawing/2014/main" id="{1BB61F19-C8F1-DB27-EEB7-27231998E2C6}"/>
              </a:ext>
            </a:extLst>
          </p:cNvPr>
          <p:cNvSpPr>
            <a:spLocks noChangeArrowheads="1"/>
          </p:cNvSpPr>
          <p:nvPr/>
        </p:nvSpPr>
        <p:spPr bwMode="auto">
          <a:xfrm>
            <a:off x="2912142" y="4340019"/>
            <a:ext cx="2708309" cy="543264"/>
          </a:xfrm>
          <a:prstGeom prst="parallelogram">
            <a:avLst>
              <a:gd name="adj" fmla="val 162042"/>
            </a:avLst>
          </a:prstGeom>
          <a:blipFill dpi="0" rotWithShape="1">
            <a:blip r:embed="rId5"/>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defTabSz="667421"/>
            <a:endParaRPr lang="en-VN" sz="1314">
              <a:solidFill>
                <a:srgbClr val="000000"/>
              </a:solidFill>
              <a:ea typeface="+mn-ea"/>
              <a:cs typeface="Arial" panose="020B0604020202020204" pitchFamily="34" charset="0"/>
            </a:endParaRPr>
          </a:p>
        </p:txBody>
      </p:sp>
      <p:grpSp>
        <p:nvGrpSpPr>
          <p:cNvPr id="68" name="Group 41">
            <a:extLst>
              <a:ext uri="{FF2B5EF4-FFF2-40B4-BE49-F238E27FC236}">
                <a16:creationId xmlns:a16="http://schemas.microsoft.com/office/drawing/2014/main" id="{4E990B98-A120-2966-2AB2-C1EF82DBB7A5}"/>
              </a:ext>
            </a:extLst>
          </p:cNvPr>
          <p:cNvGrpSpPr>
            <a:grpSpLocks/>
          </p:cNvGrpSpPr>
          <p:nvPr/>
        </p:nvGrpSpPr>
        <p:grpSpPr bwMode="auto">
          <a:xfrm rot="21346541">
            <a:off x="4542862" y="3867586"/>
            <a:ext cx="1836903" cy="551622"/>
            <a:chOff x="1240" y="1692"/>
            <a:chExt cx="2480" cy="576"/>
          </a:xfrm>
        </p:grpSpPr>
        <p:grpSp>
          <p:nvGrpSpPr>
            <p:cNvPr id="121" name="Group 42">
              <a:extLst>
                <a:ext uri="{FF2B5EF4-FFF2-40B4-BE49-F238E27FC236}">
                  <a16:creationId xmlns:a16="http://schemas.microsoft.com/office/drawing/2014/main" id="{D93C5D76-C43D-9031-E5AF-44F53B620807}"/>
                </a:ext>
              </a:extLst>
            </p:cNvPr>
            <p:cNvGrpSpPr>
              <a:grpSpLocks/>
            </p:cNvGrpSpPr>
            <p:nvPr/>
          </p:nvGrpSpPr>
          <p:grpSpPr bwMode="auto">
            <a:xfrm rot="-2002882">
              <a:off x="3047" y="1839"/>
              <a:ext cx="276" cy="148"/>
              <a:chOff x="2352" y="1488"/>
              <a:chExt cx="276" cy="148"/>
            </a:xfrm>
          </p:grpSpPr>
          <p:sp>
            <p:nvSpPr>
              <p:cNvPr id="134" name="Freeform 43">
                <a:extLst>
                  <a:ext uri="{FF2B5EF4-FFF2-40B4-BE49-F238E27FC236}">
                    <a16:creationId xmlns:a16="http://schemas.microsoft.com/office/drawing/2014/main" id="{F68A87F6-88F1-B362-F39C-5A28B5E1D4E0}"/>
                  </a:ext>
                </a:extLst>
              </p:cNvPr>
              <p:cNvSpPr>
                <a:spLocks/>
              </p:cNvSpPr>
              <p:nvPr/>
            </p:nvSpPr>
            <p:spPr bwMode="auto">
              <a:xfrm rot="-487818">
                <a:off x="2406" y="1516"/>
                <a:ext cx="222" cy="120"/>
              </a:xfrm>
              <a:custGeom>
                <a:avLst/>
                <a:gdLst>
                  <a:gd name="T0" fmla="*/ 22 w 249"/>
                  <a:gd name="T1" fmla="*/ 103 h 141"/>
                  <a:gd name="T2" fmla="*/ 11 w 249"/>
                  <a:gd name="T3" fmla="*/ 116 h 141"/>
                  <a:gd name="T4" fmla="*/ 0 w 249"/>
                  <a:gd name="T5" fmla="*/ 120 h 141"/>
                  <a:gd name="T6" fmla="*/ 21 w 249"/>
                  <a:gd name="T7" fmla="*/ 136 h 141"/>
                  <a:gd name="T8" fmla="*/ 38 w 249"/>
                  <a:gd name="T9" fmla="*/ 141 h 141"/>
                  <a:gd name="T10" fmla="*/ 54 w 249"/>
                  <a:gd name="T11" fmla="*/ 139 h 141"/>
                  <a:gd name="T12" fmla="*/ 69 w 249"/>
                  <a:gd name="T13" fmla="*/ 135 h 141"/>
                  <a:gd name="T14" fmla="*/ 84 w 249"/>
                  <a:gd name="T15" fmla="*/ 126 h 141"/>
                  <a:gd name="T16" fmla="*/ 104 w 249"/>
                  <a:gd name="T17" fmla="*/ 114 h 141"/>
                  <a:gd name="T18" fmla="*/ 120 w 249"/>
                  <a:gd name="T19" fmla="*/ 114 h 141"/>
                  <a:gd name="T20" fmla="*/ 131 w 249"/>
                  <a:gd name="T21" fmla="*/ 111 h 141"/>
                  <a:gd name="T22" fmla="*/ 146 w 249"/>
                  <a:gd name="T23" fmla="*/ 102 h 141"/>
                  <a:gd name="T24" fmla="*/ 159 w 249"/>
                  <a:gd name="T25" fmla="*/ 93 h 141"/>
                  <a:gd name="T26" fmla="*/ 177 w 249"/>
                  <a:gd name="T27" fmla="*/ 87 h 141"/>
                  <a:gd name="T28" fmla="*/ 190 w 249"/>
                  <a:gd name="T29" fmla="*/ 89 h 141"/>
                  <a:gd name="T30" fmla="*/ 208 w 249"/>
                  <a:gd name="T31" fmla="*/ 92 h 141"/>
                  <a:gd name="T32" fmla="*/ 225 w 249"/>
                  <a:gd name="T33" fmla="*/ 95 h 141"/>
                  <a:gd name="T34" fmla="*/ 232 w 249"/>
                  <a:gd name="T35" fmla="*/ 118 h 141"/>
                  <a:gd name="T36" fmla="*/ 249 w 249"/>
                  <a:gd name="T37" fmla="*/ 129 h 141"/>
                  <a:gd name="T38" fmla="*/ 188 w 249"/>
                  <a:gd name="T39" fmla="*/ 0 h 141"/>
                  <a:gd name="T40" fmla="*/ 22 w 249"/>
                  <a:gd name="T41" fmla="*/ 10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 h="141">
                    <a:moveTo>
                      <a:pt x="22" y="103"/>
                    </a:moveTo>
                    <a:lnTo>
                      <a:pt x="11" y="116"/>
                    </a:lnTo>
                    <a:lnTo>
                      <a:pt x="0" y="120"/>
                    </a:lnTo>
                    <a:lnTo>
                      <a:pt x="21" y="136"/>
                    </a:lnTo>
                    <a:lnTo>
                      <a:pt x="38" y="141"/>
                    </a:lnTo>
                    <a:lnTo>
                      <a:pt x="54" y="139"/>
                    </a:lnTo>
                    <a:lnTo>
                      <a:pt x="69" y="135"/>
                    </a:lnTo>
                    <a:lnTo>
                      <a:pt x="84" y="126"/>
                    </a:lnTo>
                    <a:lnTo>
                      <a:pt x="104" y="114"/>
                    </a:lnTo>
                    <a:lnTo>
                      <a:pt x="120" y="114"/>
                    </a:lnTo>
                    <a:lnTo>
                      <a:pt x="131" y="111"/>
                    </a:lnTo>
                    <a:lnTo>
                      <a:pt x="146" y="102"/>
                    </a:lnTo>
                    <a:lnTo>
                      <a:pt x="159" y="93"/>
                    </a:lnTo>
                    <a:lnTo>
                      <a:pt x="177" y="87"/>
                    </a:lnTo>
                    <a:lnTo>
                      <a:pt x="190" y="89"/>
                    </a:lnTo>
                    <a:lnTo>
                      <a:pt x="208" y="92"/>
                    </a:lnTo>
                    <a:lnTo>
                      <a:pt x="225" y="95"/>
                    </a:lnTo>
                    <a:lnTo>
                      <a:pt x="232" y="118"/>
                    </a:lnTo>
                    <a:lnTo>
                      <a:pt x="249" y="129"/>
                    </a:lnTo>
                    <a:lnTo>
                      <a:pt x="188" y="0"/>
                    </a:lnTo>
                    <a:lnTo>
                      <a:pt x="22" y="103"/>
                    </a:lnTo>
                    <a:close/>
                  </a:path>
                </a:pathLst>
              </a:custGeom>
              <a:solidFill>
                <a:srgbClr val="FFBFBF"/>
              </a:solidFill>
              <a:ln w="9525">
                <a:solidFill>
                  <a:srgbClr val="000000"/>
                </a:solidFill>
                <a:prstDash val="solid"/>
                <a:round/>
                <a:headEnd/>
                <a:tailEnd/>
              </a:ln>
            </p:spPr>
            <p:txBody>
              <a:bodyPr/>
              <a:lstStyle/>
              <a:p>
                <a:pPr defTabSz="667421"/>
                <a:endParaRPr lang="en-VN" sz="1314">
                  <a:solidFill>
                    <a:srgbClr val="000000"/>
                  </a:solidFill>
                  <a:ea typeface="+mn-ea"/>
                  <a:cs typeface="Arial" panose="020B0604020202020204" pitchFamily="34" charset="0"/>
                </a:endParaRPr>
              </a:p>
            </p:txBody>
          </p:sp>
          <p:sp>
            <p:nvSpPr>
              <p:cNvPr id="135" name="Freeform 44">
                <a:extLst>
                  <a:ext uri="{FF2B5EF4-FFF2-40B4-BE49-F238E27FC236}">
                    <a16:creationId xmlns:a16="http://schemas.microsoft.com/office/drawing/2014/main" id="{AAFD6A7C-75B9-4B23-0165-8E1F29C56ADC}"/>
                  </a:ext>
                </a:extLst>
              </p:cNvPr>
              <p:cNvSpPr>
                <a:spLocks/>
              </p:cNvSpPr>
              <p:nvPr/>
            </p:nvSpPr>
            <p:spPr bwMode="auto">
              <a:xfrm rot="-949943">
                <a:off x="2352" y="1488"/>
                <a:ext cx="220" cy="138"/>
              </a:xfrm>
              <a:custGeom>
                <a:avLst/>
                <a:gdLst>
                  <a:gd name="T0" fmla="*/ 52 w 220"/>
                  <a:gd name="T1" fmla="*/ 68 h 138"/>
                  <a:gd name="T2" fmla="*/ 16 w 220"/>
                  <a:gd name="T3" fmla="*/ 106 h 138"/>
                  <a:gd name="T4" fmla="*/ 0 w 220"/>
                  <a:gd name="T5" fmla="*/ 125 h 138"/>
                  <a:gd name="T6" fmla="*/ 20 w 220"/>
                  <a:gd name="T7" fmla="*/ 136 h 138"/>
                  <a:gd name="T8" fmla="*/ 36 w 220"/>
                  <a:gd name="T9" fmla="*/ 138 h 138"/>
                  <a:gd name="T10" fmla="*/ 49 w 220"/>
                  <a:gd name="T11" fmla="*/ 134 h 138"/>
                  <a:gd name="T12" fmla="*/ 63 w 220"/>
                  <a:gd name="T13" fmla="*/ 129 h 138"/>
                  <a:gd name="T14" fmla="*/ 75 w 220"/>
                  <a:gd name="T15" fmla="*/ 119 h 138"/>
                  <a:gd name="T16" fmla="*/ 91 w 220"/>
                  <a:gd name="T17" fmla="*/ 107 h 138"/>
                  <a:gd name="T18" fmla="*/ 105 w 220"/>
                  <a:gd name="T19" fmla="*/ 105 h 138"/>
                  <a:gd name="T20" fmla="*/ 114 w 220"/>
                  <a:gd name="T21" fmla="*/ 100 h 138"/>
                  <a:gd name="T22" fmla="*/ 126 w 220"/>
                  <a:gd name="T23" fmla="*/ 92 h 138"/>
                  <a:gd name="T24" fmla="*/ 137 w 220"/>
                  <a:gd name="T25" fmla="*/ 82 h 138"/>
                  <a:gd name="T26" fmla="*/ 152 w 220"/>
                  <a:gd name="T27" fmla="*/ 75 h 138"/>
                  <a:gd name="T28" fmla="*/ 163 w 220"/>
                  <a:gd name="T29" fmla="*/ 75 h 138"/>
                  <a:gd name="T30" fmla="*/ 179 w 220"/>
                  <a:gd name="T31" fmla="*/ 75 h 138"/>
                  <a:gd name="T32" fmla="*/ 196 w 220"/>
                  <a:gd name="T33" fmla="*/ 76 h 138"/>
                  <a:gd name="T34" fmla="*/ 204 w 220"/>
                  <a:gd name="T35" fmla="*/ 94 h 138"/>
                  <a:gd name="T36" fmla="*/ 220 w 220"/>
                  <a:gd name="T37" fmla="*/ 101 h 138"/>
                  <a:gd name="T38" fmla="*/ 151 w 220"/>
                  <a:gd name="T39" fmla="*/ 0 h 138"/>
                  <a:gd name="T40" fmla="*/ 52 w 220"/>
                  <a:gd name="T41"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38">
                    <a:moveTo>
                      <a:pt x="52" y="68"/>
                    </a:moveTo>
                    <a:lnTo>
                      <a:pt x="16" y="106"/>
                    </a:lnTo>
                    <a:lnTo>
                      <a:pt x="0" y="125"/>
                    </a:lnTo>
                    <a:lnTo>
                      <a:pt x="20" y="136"/>
                    </a:lnTo>
                    <a:lnTo>
                      <a:pt x="36" y="138"/>
                    </a:lnTo>
                    <a:lnTo>
                      <a:pt x="49" y="134"/>
                    </a:lnTo>
                    <a:lnTo>
                      <a:pt x="63" y="129"/>
                    </a:lnTo>
                    <a:lnTo>
                      <a:pt x="75" y="119"/>
                    </a:lnTo>
                    <a:lnTo>
                      <a:pt x="91" y="107"/>
                    </a:lnTo>
                    <a:lnTo>
                      <a:pt x="105" y="105"/>
                    </a:lnTo>
                    <a:lnTo>
                      <a:pt x="114" y="100"/>
                    </a:lnTo>
                    <a:lnTo>
                      <a:pt x="126" y="92"/>
                    </a:lnTo>
                    <a:lnTo>
                      <a:pt x="137" y="82"/>
                    </a:lnTo>
                    <a:lnTo>
                      <a:pt x="152" y="75"/>
                    </a:lnTo>
                    <a:lnTo>
                      <a:pt x="163" y="75"/>
                    </a:lnTo>
                    <a:lnTo>
                      <a:pt x="179" y="75"/>
                    </a:lnTo>
                    <a:lnTo>
                      <a:pt x="196" y="76"/>
                    </a:lnTo>
                    <a:lnTo>
                      <a:pt x="204" y="94"/>
                    </a:lnTo>
                    <a:lnTo>
                      <a:pt x="220" y="101"/>
                    </a:lnTo>
                    <a:lnTo>
                      <a:pt x="151" y="0"/>
                    </a:lnTo>
                    <a:lnTo>
                      <a:pt x="52" y="68"/>
                    </a:lnTo>
                    <a:close/>
                  </a:path>
                </a:pathLst>
              </a:custGeom>
              <a:solidFill>
                <a:srgbClr val="FFBFBF"/>
              </a:solidFill>
              <a:ln w="9525">
                <a:solidFill>
                  <a:srgbClr val="000000"/>
                </a:solidFill>
                <a:prstDash val="solid"/>
                <a:round/>
                <a:headEnd/>
                <a:tailEnd/>
              </a:ln>
            </p:spPr>
            <p:txBody>
              <a:bodyPr/>
              <a:lstStyle/>
              <a:p>
                <a:pPr defTabSz="667421"/>
                <a:endParaRPr lang="en-VN" sz="1314">
                  <a:solidFill>
                    <a:srgbClr val="000000"/>
                  </a:solidFill>
                  <a:ea typeface="+mn-ea"/>
                  <a:cs typeface="Arial" panose="020B0604020202020204" pitchFamily="34" charset="0"/>
                </a:endParaRPr>
              </a:p>
            </p:txBody>
          </p:sp>
          <p:sp>
            <p:nvSpPr>
              <p:cNvPr id="136" name="Freeform 45">
                <a:extLst>
                  <a:ext uri="{FF2B5EF4-FFF2-40B4-BE49-F238E27FC236}">
                    <a16:creationId xmlns:a16="http://schemas.microsoft.com/office/drawing/2014/main" id="{A42AF9FE-495F-8159-AAE0-04B9A9A76D8B}"/>
                  </a:ext>
                </a:extLst>
              </p:cNvPr>
              <p:cNvSpPr>
                <a:spLocks/>
              </p:cNvSpPr>
              <p:nvPr/>
            </p:nvSpPr>
            <p:spPr bwMode="auto">
              <a:xfrm rot="810451">
                <a:off x="2444" y="1586"/>
                <a:ext cx="13"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grpSp>
        <p:sp>
          <p:nvSpPr>
            <p:cNvPr id="122" name="Rectangle 46">
              <a:extLst>
                <a:ext uri="{FF2B5EF4-FFF2-40B4-BE49-F238E27FC236}">
                  <a16:creationId xmlns:a16="http://schemas.microsoft.com/office/drawing/2014/main" id="{DFC3FD13-A5FB-7996-D603-A7509989E7E4}"/>
                </a:ext>
              </a:extLst>
            </p:cNvPr>
            <p:cNvSpPr>
              <a:spLocks noChangeArrowheads="1"/>
            </p:cNvSpPr>
            <p:nvPr/>
          </p:nvSpPr>
          <p:spPr bwMode="auto">
            <a:xfrm rot="-161647">
              <a:off x="1240" y="2028"/>
              <a:ext cx="2088" cy="83"/>
            </a:xfrm>
            <a:prstGeom prst="rect">
              <a:avLst/>
            </a:prstGeom>
            <a:solidFill>
              <a:srgbClr val="C0C0C0"/>
            </a:solidFill>
            <a:ln w="9525" algn="ctr">
              <a:solidFill>
                <a:schemeClr val="bg2"/>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defTabSz="667421"/>
              <a:endParaRPr lang="en-VN" sz="1314">
                <a:solidFill>
                  <a:srgbClr val="000000"/>
                </a:solidFill>
                <a:ea typeface="+mn-ea"/>
                <a:cs typeface="Arial" panose="020B0604020202020204" pitchFamily="34" charset="0"/>
              </a:endParaRPr>
            </a:p>
          </p:txBody>
        </p:sp>
        <p:grpSp>
          <p:nvGrpSpPr>
            <p:cNvPr id="123" name="Group 47">
              <a:extLst>
                <a:ext uri="{FF2B5EF4-FFF2-40B4-BE49-F238E27FC236}">
                  <a16:creationId xmlns:a16="http://schemas.microsoft.com/office/drawing/2014/main" id="{BEC3B837-994A-2557-F159-6EFC6DE68813}"/>
                </a:ext>
              </a:extLst>
            </p:cNvPr>
            <p:cNvGrpSpPr>
              <a:grpSpLocks/>
            </p:cNvGrpSpPr>
            <p:nvPr/>
          </p:nvGrpSpPr>
          <p:grpSpPr bwMode="auto">
            <a:xfrm rot="-2002882">
              <a:off x="3048" y="1692"/>
              <a:ext cx="672" cy="576"/>
              <a:chOff x="4032" y="2160"/>
              <a:chExt cx="672" cy="576"/>
            </a:xfrm>
          </p:grpSpPr>
          <p:sp>
            <p:nvSpPr>
              <p:cNvPr id="124" name="Freeform 48">
                <a:extLst>
                  <a:ext uri="{FF2B5EF4-FFF2-40B4-BE49-F238E27FC236}">
                    <a16:creationId xmlns:a16="http://schemas.microsoft.com/office/drawing/2014/main" id="{170498A6-0FFE-ECFE-74CE-E14787DFA5D0}"/>
                  </a:ext>
                </a:extLst>
              </p:cNvPr>
              <p:cNvSpPr>
                <a:spLocks/>
              </p:cNvSpPr>
              <p:nvPr/>
            </p:nvSpPr>
            <p:spPr bwMode="auto">
              <a:xfrm rot="-487818">
                <a:off x="4032" y="2160"/>
                <a:ext cx="575" cy="536"/>
              </a:xfrm>
              <a:custGeom>
                <a:avLst/>
                <a:gdLst>
                  <a:gd name="T0" fmla="*/ 231 w 648"/>
                  <a:gd name="T1" fmla="*/ 317 h 631"/>
                  <a:gd name="T2" fmla="*/ 189 w 648"/>
                  <a:gd name="T3" fmla="*/ 301 h 631"/>
                  <a:gd name="T4" fmla="*/ 148 w 648"/>
                  <a:gd name="T5" fmla="*/ 277 h 631"/>
                  <a:gd name="T6" fmla="*/ 100 w 648"/>
                  <a:gd name="T7" fmla="*/ 233 h 631"/>
                  <a:gd name="T8" fmla="*/ 59 w 648"/>
                  <a:gd name="T9" fmla="*/ 233 h 631"/>
                  <a:gd name="T10" fmla="*/ 76 w 648"/>
                  <a:gd name="T11" fmla="*/ 275 h 631"/>
                  <a:gd name="T12" fmla="*/ 106 w 648"/>
                  <a:gd name="T13" fmla="*/ 342 h 631"/>
                  <a:gd name="T14" fmla="*/ 159 w 648"/>
                  <a:gd name="T15" fmla="*/ 387 h 631"/>
                  <a:gd name="T16" fmla="*/ 236 w 648"/>
                  <a:gd name="T17" fmla="*/ 448 h 631"/>
                  <a:gd name="T18" fmla="*/ 295 w 648"/>
                  <a:gd name="T19" fmla="*/ 475 h 631"/>
                  <a:gd name="T20" fmla="*/ 327 w 648"/>
                  <a:gd name="T21" fmla="*/ 493 h 631"/>
                  <a:gd name="T22" fmla="*/ 365 w 648"/>
                  <a:gd name="T23" fmla="*/ 511 h 631"/>
                  <a:gd name="T24" fmla="*/ 393 w 648"/>
                  <a:gd name="T25" fmla="*/ 530 h 631"/>
                  <a:gd name="T26" fmla="*/ 431 w 648"/>
                  <a:gd name="T27" fmla="*/ 566 h 631"/>
                  <a:gd name="T28" fmla="*/ 457 w 648"/>
                  <a:gd name="T29" fmla="*/ 599 h 631"/>
                  <a:gd name="T30" fmla="*/ 490 w 648"/>
                  <a:gd name="T31" fmla="*/ 624 h 631"/>
                  <a:gd name="T32" fmla="*/ 505 w 648"/>
                  <a:gd name="T33" fmla="*/ 614 h 631"/>
                  <a:gd name="T34" fmla="*/ 523 w 648"/>
                  <a:gd name="T35" fmla="*/ 568 h 631"/>
                  <a:gd name="T36" fmla="*/ 568 w 648"/>
                  <a:gd name="T37" fmla="*/ 522 h 631"/>
                  <a:gd name="T38" fmla="*/ 611 w 648"/>
                  <a:gd name="T39" fmla="*/ 469 h 631"/>
                  <a:gd name="T40" fmla="*/ 631 w 648"/>
                  <a:gd name="T41" fmla="*/ 437 h 631"/>
                  <a:gd name="T42" fmla="*/ 610 w 648"/>
                  <a:gd name="T43" fmla="*/ 409 h 631"/>
                  <a:gd name="T44" fmla="*/ 576 w 648"/>
                  <a:gd name="T45" fmla="*/ 388 h 631"/>
                  <a:gd name="T46" fmla="*/ 557 w 648"/>
                  <a:gd name="T47" fmla="*/ 370 h 631"/>
                  <a:gd name="T48" fmla="*/ 521 w 648"/>
                  <a:gd name="T49" fmla="*/ 260 h 631"/>
                  <a:gd name="T50" fmla="*/ 491 w 648"/>
                  <a:gd name="T51" fmla="*/ 178 h 631"/>
                  <a:gd name="T52" fmla="*/ 466 w 648"/>
                  <a:gd name="T53" fmla="*/ 134 h 631"/>
                  <a:gd name="T54" fmla="*/ 450 w 648"/>
                  <a:gd name="T55" fmla="*/ 88 h 631"/>
                  <a:gd name="T56" fmla="*/ 428 w 648"/>
                  <a:gd name="T57" fmla="*/ 66 h 631"/>
                  <a:gd name="T58" fmla="*/ 390 w 648"/>
                  <a:gd name="T59" fmla="*/ 46 h 631"/>
                  <a:gd name="T60" fmla="*/ 350 w 648"/>
                  <a:gd name="T61" fmla="*/ 28 h 631"/>
                  <a:gd name="T62" fmla="*/ 298 w 648"/>
                  <a:gd name="T63" fmla="*/ 20 h 631"/>
                  <a:gd name="T64" fmla="*/ 247 w 648"/>
                  <a:gd name="T65" fmla="*/ 6 h 631"/>
                  <a:gd name="T66" fmla="*/ 208 w 648"/>
                  <a:gd name="T67" fmla="*/ 5 h 631"/>
                  <a:gd name="T68" fmla="*/ 163 w 648"/>
                  <a:gd name="T69" fmla="*/ 12 h 631"/>
                  <a:gd name="T70" fmla="*/ 133 w 648"/>
                  <a:gd name="T71" fmla="*/ 20 h 631"/>
                  <a:gd name="T72" fmla="*/ 78 w 648"/>
                  <a:gd name="T73" fmla="*/ 38 h 631"/>
                  <a:gd name="T74" fmla="*/ 33 w 648"/>
                  <a:gd name="T75" fmla="*/ 77 h 631"/>
                  <a:gd name="T76" fmla="*/ 3 w 648"/>
                  <a:gd name="T77" fmla="*/ 108 h 631"/>
                  <a:gd name="T78" fmla="*/ 7 w 648"/>
                  <a:gd name="T79" fmla="*/ 131 h 631"/>
                  <a:gd name="T80" fmla="*/ 46 w 648"/>
                  <a:gd name="T81" fmla="*/ 134 h 631"/>
                  <a:gd name="T82" fmla="*/ 76 w 648"/>
                  <a:gd name="T83" fmla="*/ 117 h 631"/>
                  <a:gd name="T84" fmla="*/ 126 w 648"/>
                  <a:gd name="T85" fmla="*/ 102 h 631"/>
                  <a:gd name="T86" fmla="*/ 180 w 648"/>
                  <a:gd name="T87" fmla="*/ 96 h 631"/>
                  <a:gd name="T88" fmla="*/ 207 w 648"/>
                  <a:gd name="T89" fmla="*/ 107 h 631"/>
                  <a:gd name="T90" fmla="*/ 240 w 648"/>
                  <a:gd name="T91" fmla="*/ 131 h 631"/>
                  <a:gd name="T92" fmla="*/ 267 w 648"/>
                  <a:gd name="T93" fmla="*/ 153 h 631"/>
                  <a:gd name="T94" fmla="*/ 283 w 648"/>
                  <a:gd name="T95" fmla="*/ 186 h 631"/>
                  <a:gd name="T96" fmla="*/ 294 w 648"/>
                  <a:gd name="T97" fmla="*/ 224 h 631"/>
                  <a:gd name="T98" fmla="*/ 293 w 648"/>
                  <a:gd name="T99" fmla="*/ 259 h 631"/>
                  <a:gd name="T100" fmla="*/ 255 w 648"/>
                  <a:gd name="T101" fmla="*/ 31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8" h="631">
                    <a:moveTo>
                      <a:pt x="255" y="310"/>
                    </a:moveTo>
                    <a:lnTo>
                      <a:pt x="231" y="317"/>
                    </a:lnTo>
                    <a:lnTo>
                      <a:pt x="214" y="314"/>
                    </a:lnTo>
                    <a:lnTo>
                      <a:pt x="189" y="301"/>
                    </a:lnTo>
                    <a:lnTo>
                      <a:pt x="162" y="296"/>
                    </a:lnTo>
                    <a:lnTo>
                      <a:pt x="148" y="277"/>
                    </a:lnTo>
                    <a:lnTo>
                      <a:pt x="125" y="247"/>
                    </a:lnTo>
                    <a:lnTo>
                      <a:pt x="100" y="233"/>
                    </a:lnTo>
                    <a:lnTo>
                      <a:pt x="76" y="228"/>
                    </a:lnTo>
                    <a:lnTo>
                      <a:pt x="59" y="233"/>
                    </a:lnTo>
                    <a:lnTo>
                      <a:pt x="66" y="251"/>
                    </a:lnTo>
                    <a:lnTo>
                      <a:pt x="76" y="275"/>
                    </a:lnTo>
                    <a:lnTo>
                      <a:pt x="94" y="312"/>
                    </a:lnTo>
                    <a:lnTo>
                      <a:pt x="106" y="342"/>
                    </a:lnTo>
                    <a:lnTo>
                      <a:pt x="136" y="366"/>
                    </a:lnTo>
                    <a:lnTo>
                      <a:pt x="159" y="387"/>
                    </a:lnTo>
                    <a:lnTo>
                      <a:pt x="177" y="403"/>
                    </a:lnTo>
                    <a:lnTo>
                      <a:pt x="236" y="448"/>
                    </a:lnTo>
                    <a:lnTo>
                      <a:pt x="265" y="460"/>
                    </a:lnTo>
                    <a:lnTo>
                      <a:pt x="295" y="475"/>
                    </a:lnTo>
                    <a:lnTo>
                      <a:pt x="311" y="481"/>
                    </a:lnTo>
                    <a:lnTo>
                      <a:pt x="327" y="493"/>
                    </a:lnTo>
                    <a:lnTo>
                      <a:pt x="349" y="503"/>
                    </a:lnTo>
                    <a:lnTo>
                      <a:pt x="365" y="511"/>
                    </a:lnTo>
                    <a:lnTo>
                      <a:pt x="382" y="519"/>
                    </a:lnTo>
                    <a:lnTo>
                      <a:pt x="393" y="530"/>
                    </a:lnTo>
                    <a:lnTo>
                      <a:pt x="412" y="543"/>
                    </a:lnTo>
                    <a:lnTo>
                      <a:pt x="431" y="566"/>
                    </a:lnTo>
                    <a:lnTo>
                      <a:pt x="445" y="583"/>
                    </a:lnTo>
                    <a:lnTo>
                      <a:pt x="457" y="599"/>
                    </a:lnTo>
                    <a:lnTo>
                      <a:pt x="472" y="612"/>
                    </a:lnTo>
                    <a:lnTo>
                      <a:pt x="490" y="624"/>
                    </a:lnTo>
                    <a:lnTo>
                      <a:pt x="500" y="631"/>
                    </a:lnTo>
                    <a:lnTo>
                      <a:pt x="505" y="614"/>
                    </a:lnTo>
                    <a:lnTo>
                      <a:pt x="510" y="597"/>
                    </a:lnTo>
                    <a:lnTo>
                      <a:pt x="523" y="568"/>
                    </a:lnTo>
                    <a:lnTo>
                      <a:pt x="553" y="539"/>
                    </a:lnTo>
                    <a:lnTo>
                      <a:pt x="568" y="522"/>
                    </a:lnTo>
                    <a:lnTo>
                      <a:pt x="596" y="489"/>
                    </a:lnTo>
                    <a:lnTo>
                      <a:pt x="611" y="469"/>
                    </a:lnTo>
                    <a:lnTo>
                      <a:pt x="626" y="451"/>
                    </a:lnTo>
                    <a:lnTo>
                      <a:pt x="631" y="437"/>
                    </a:lnTo>
                    <a:lnTo>
                      <a:pt x="648" y="435"/>
                    </a:lnTo>
                    <a:lnTo>
                      <a:pt x="610" y="409"/>
                    </a:lnTo>
                    <a:lnTo>
                      <a:pt x="597" y="398"/>
                    </a:lnTo>
                    <a:lnTo>
                      <a:pt x="576" y="388"/>
                    </a:lnTo>
                    <a:lnTo>
                      <a:pt x="565" y="379"/>
                    </a:lnTo>
                    <a:lnTo>
                      <a:pt x="557" y="370"/>
                    </a:lnTo>
                    <a:lnTo>
                      <a:pt x="549" y="343"/>
                    </a:lnTo>
                    <a:lnTo>
                      <a:pt x="521" y="260"/>
                    </a:lnTo>
                    <a:lnTo>
                      <a:pt x="507" y="216"/>
                    </a:lnTo>
                    <a:lnTo>
                      <a:pt x="491" y="178"/>
                    </a:lnTo>
                    <a:lnTo>
                      <a:pt x="478" y="158"/>
                    </a:lnTo>
                    <a:lnTo>
                      <a:pt x="466" y="134"/>
                    </a:lnTo>
                    <a:lnTo>
                      <a:pt x="458" y="112"/>
                    </a:lnTo>
                    <a:lnTo>
                      <a:pt x="450" y="88"/>
                    </a:lnTo>
                    <a:lnTo>
                      <a:pt x="442" y="74"/>
                    </a:lnTo>
                    <a:lnTo>
                      <a:pt x="428" y="66"/>
                    </a:lnTo>
                    <a:lnTo>
                      <a:pt x="404" y="58"/>
                    </a:lnTo>
                    <a:lnTo>
                      <a:pt x="390" y="46"/>
                    </a:lnTo>
                    <a:lnTo>
                      <a:pt x="374" y="32"/>
                    </a:lnTo>
                    <a:lnTo>
                      <a:pt x="350" y="28"/>
                    </a:lnTo>
                    <a:lnTo>
                      <a:pt x="320" y="28"/>
                    </a:lnTo>
                    <a:lnTo>
                      <a:pt x="298" y="20"/>
                    </a:lnTo>
                    <a:lnTo>
                      <a:pt x="266" y="14"/>
                    </a:lnTo>
                    <a:lnTo>
                      <a:pt x="247" y="6"/>
                    </a:lnTo>
                    <a:lnTo>
                      <a:pt x="234" y="0"/>
                    </a:lnTo>
                    <a:lnTo>
                      <a:pt x="208" y="5"/>
                    </a:lnTo>
                    <a:lnTo>
                      <a:pt x="184" y="9"/>
                    </a:lnTo>
                    <a:lnTo>
                      <a:pt x="163" y="12"/>
                    </a:lnTo>
                    <a:lnTo>
                      <a:pt x="150" y="14"/>
                    </a:lnTo>
                    <a:lnTo>
                      <a:pt x="133" y="20"/>
                    </a:lnTo>
                    <a:lnTo>
                      <a:pt x="117" y="26"/>
                    </a:lnTo>
                    <a:lnTo>
                      <a:pt x="78" y="38"/>
                    </a:lnTo>
                    <a:lnTo>
                      <a:pt x="55" y="57"/>
                    </a:lnTo>
                    <a:lnTo>
                      <a:pt x="33" y="77"/>
                    </a:lnTo>
                    <a:lnTo>
                      <a:pt x="16" y="93"/>
                    </a:lnTo>
                    <a:lnTo>
                      <a:pt x="3" y="108"/>
                    </a:lnTo>
                    <a:lnTo>
                      <a:pt x="0" y="120"/>
                    </a:lnTo>
                    <a:lnTo>
                      <a:pt x="7" y="131"/>
                    </a:lnTo>
                    <a:lnTo>
                      <a:pt x="28" y="137"/>
                    </a:lnTo>
                    <a:lnTo>
                      <a:pt x="46" y="134"/>
                    </a:lnTo>
                    <a:lnTo>
                      <a:pt x="60" y="128"/>
                    </a:lnTo>
                    <a:lnTo>
                      <a:pt x="76" y="117"/>
                    </a:lnTo>
                    <a:lnTo>
                      <a:pt x="91" y="104"/>
                    </a:lnTo>
                    <a:lnTo>
                      <a:pt x="126" y="102"/>
                    </a:lnTo>
                    <a:lnTo>
                      <a:pt x="160" y="101"/>
                    </a:lnTo>
                    <a:lnTo>
                      <a:pt x="180" y="96"/>
                    </a:lnTo>
                    <a:lnTo>
                      <a:pt x="195" y="95"/>
                    </a:lnTo>
                    <a:lnTo>
                      <a:pt x="207" y="107"/>
                    </a:lnTo>
                    <a:lnTo>
                      <a:pt x="222" y="117"/>
                    </a:lnTo>
                    <a:lnTo>
                      <a:pt x="240" y="131"/>
                    </a:lnTo>
                    <a:lnTo>
                      <a:pt x="255" y="138"/>
                    </a:lnTo>
                    <a:lnTo>
                      <a:pt x="267" y="153"/>
                    </a:lnTo>
                    <a:lnTo>
                      <a:pt x="273" y="165"/>
                    </a:lnTo>
                    <a:lnTo>
                      <a:pt x="283" y="186"/>
                    </a:lnTo>
                    <a:lnTo>
                      <a:pt x="288" y="207"/>
                    </a:lnTo>
                    <a:lnTo>
                      <a:pt x="294" y="224"/>
                    </a:lnTo>
                    <a:lnTo>
                      <a:pt x="293" y="238"/>
                    </a:lnTo>
                    <a:lnTo>
                      <a:pt x="293" y="259"/>
                    </a:lnTo>
                    <a:lnTo>
                      <a:pt x="287" y="286"/>
                    </a:lnTo>
                    <a:lnTo>
                      <a:pt x="255" y="310"/>
                    </a:lnTo>
                    <a:close/>
                  </a:path>
                </a:pathLst>
              </a:custGeom>
              <a:solidFill>
                <a:srgbClr val="FFBFBF"/>
              </a:solidFill>
              <a:ln w="9525">
                <a:solidFill>
                  <a:srgbClr val="000000"/>
                </a:solidFill>
                <a:prstDash val="solid"/>
                <a:round/>
                <a:headEnd/>
                <a:tailEnd/>
              </a:ln>
            </p:spPr>
            <p:txBody>
              <a:bodyPr/>
              <a:lstStyle/>
              <a:p>
                <a:pPr defTabSz="667421"/>
                <a:endParaRPr lang="en-VN" sz="1314">
                  <a:solidFill>
                    <a:srgbClr val="000000"/>
                  </a:solidFill>
                  <a:ea typeface="+mn-ea"/>
                  <a:cs typeface="Arial" panose="020B0604020202020204" pitchFamily="34" charset="0"/>
                </a:endParaRPr>
              </a:p>
            </p:txBody>
          </p:sp>
          <p:sp>
            <p:nvSpPr>
              <p:cNvPr id="125" name="Freeform 49">
                <a:extLst>
                  <a:ext uri="{FF2B5EF4-FFF2-40B4-BE49-F238E27FC236}">
                    <a16:creationId xmlns:a16="http://schemas.microsoft.com/office/drawing/2014/main" id="{5331F528-F7E1-6835-877C-742E5F6AD696}"/>
                  </a:ext>
                </a:extLst>
              </p:cNvPr>
              <p:cNvSpPr>
                <a:spLocks/>
              </p:cNvSpPr>
              <p:nvPr/>
            </p:nvSpPr>
            <p:spPr bwMode="auto">
              <a:xfrm>
                <a:off x="4202" y="2173"/>
                <a:ext cx="103" cy="46"/>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sp>
            <p:nvSpPr>
              <p:cNvPr id="126" name="Freeform 50">
                <a:extLst>
                  <a:ext uri="{FF2B5EF4-FFF2-40B4-BE49-F238E27FC236}">
                    <a16:creationId xmlns:a16="http://schemas.microsoft.com/office/drawing/2014/main" id="{80066CE4-B82C-26BE-A474-968A8E13B8E8}"/>
                  </a:ext>
                </a:extLst>
              </p:cNvPr>
              <p:cNvSpPr>
                <a:spLocks/>
              </p:cNvSpPr>
              <p:nvPr/>
            </p:nvSpPr>
            <p:spPr bwMode="auto">
              <a:xfrm rot="-1242821">
                <a:off x="4093" y="2384"/>
                <a:ext cx="15" cy="48"/>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sp>
            <p:nvSpPr>
              <p:cNvPr id="127" name="Freeform 51">
                <a:extLst>
                  <a:ext uri="{FF2B5EF4-FFF2-40B4-BE49-F238E27FC236}">
                    <a16:creationId xmlns:a16="http://schemas.microsoft.com/office/drawing/2014/main" id="{5E5FE795-E0D6-B57C-3F58-970A24D17F98}"/>
                  </a:ext>
                </a:extLst>
              </p:cNvPr>
              <p:cNvSpPr>
                <a:spLocks/>
              </p:cNvSpPr>
              <p:nvPr/>
            </p:nvSpPr>
            <p:spPr bwMode="auto">
              <a:xfrm rot="-832342">
                <a:off x="4167" y="2231"/>
                <a:ext cx="12" cy="29"/>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sp>
            <p:nvSpPr>
              <p:cNvPr id="128" name="Freeform 52">
                <a:extLst>
                  <a:ext uri="{FF2B5EF4-FFF2-40B4-BE49-F238E27FC236}">
                    <a16:creationId xmlns:a16="http://schemas.microsoft.com/office/drawing/2014/main" id="{3A825ACD-F3C2-4C47-61C5-3A93D39077CE}"/>
                  </a:ext>
                </a:extLst>
              </p:cNvPr>
              <p:cNvSpPr>
                <a:spLocks/>
              </p:cNvSpPr>
              <p:nvPr/>
            </p:nvSpPr>
            <p:spPr bwMode="auto">
              <a:xfrm rot="-1712274">
                <a:off x="4076" y="2259"/>
                <a:ext cx="9" cy="22"/>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grpSp>
            <p:nvGrpSpPr>
              <p:cNvPr id="129" name="Group 53">
                <a:extLst>
                  <a:ext uri="{FF2B5EF4-FFF2-40B4-BE49-F238E27FC236}">
                    <a16:creationId xmlns:a16="http://schemas.microsoft.com/office/drawing/2014/main" id="{2A6AAD31-93DF-21D2-18AF-A9C68FF66C2E}"/>
                  </a:ext>
                </a:extLst>
              </p:cNvPr>
              <p:cNvGrpSpPr>
                <a:grpSpLocks/>
              </p:cNvGrpSpPr>
              <p:nvPr/>
            </p:nvGrpSpPr>
            <p:grpSpPr bwMode="auto">
              <a:xfrm rot="12375108">
                <a:off x="4462" y="2466"/>
                <a:ext cx="242" cy="270"/>
                <a:chOff x="2457" y="2549"/>
                <a:chExt cx="557" cy="547"/>
              </a:xfrm>
            </p:grpSpPr>
            <p:sp>
              <p:nvSpPr>
                <p:cNvPr id="132" name="Freeform 54">
                  <a:extLst>
                    <a:ext uri="{FF2B5EF4-FFF2-40B4-BE49-F238E27FC236}">
                      <a16:creationId xmlns:a16="http://schemas.microsoft.com/office/drawing/2014/main" id="{9E559893-D5C1-BAE2-A2B3-6D86F9FFE721}"/>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pPr defTabSz="667421"/>
                  <a:endParaRPr lang="en-VN" sz="1314">
                    <a:solidFill>
                      <a:srgbClr val="000000"/>
                    </a:solidFill>
                    <a:ea typeface="+mn-ea"/>
                    <a:cs typeface="Arial" panose="020B0604020202020204" pitchFamily="34" charset="0"/>
                  </a:endParaRPr>
                </a:p>
              </p:txBody>
            </p:sp>
            <p:sp>
              <p:nvSpPr>
                <p:cNvPr id="133" name="Oval 55">
                  <a:extLst>
                    <a:ext uri="{FF2B5EF4-FFF2-40B4-BE49-F238E27FC236}">
                      <a16:creationId xmlns:a16="http://schemas.microsoft.com/office/drawing/2014/main" id="{7E1349AC-FBE6-498A-9BA2-1A9410B29E0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pPr defTabSz="667421"/>
                  <a:endParaRPr lang="en-VN" sz="1314">
                    <a:solidFill>
                      <a:srgbClr val="000000"/>
                    </a:solidFill>
                    <a:ea typeface="+mn-ea"/>
                    <a:cs typeface="Arial" panose="020B0604020202020204" pitchFamily="34" charset="0"/>
                  </a:endParaRPr>
                </a:p>
              </p:txBody>
            </p:sp>
          </p:grpSp>
          <p:sp>
            <p:nvSpPr>
              <p:cNvPr id="130" name="Freeform 56">
                <a:extLst>
                  <a:ext uri="{FF2B5EF4-FFF2-40B4-BE49-F238E27FC236}">
                    <a16:creationId xmlns:a16="http://schemas.microsoft.com/office/drawing/2014/main" id="{51D4C384-7BA7-A44E-DF88-F0F1C6BDD3E5}"/>
                  </a:ext>
                </a:extLst>
              </p:cNvPr>
              <p:cNvSpPr>
                <a:spLocks/>
              </p:cNvSpPr>
              <p:nvPr/>
            </p:nvSpPr>
            <p:spPr bwMode="auto">
              <a:xfrm rot="15712181">
                <a:off x="4165" y="2435"/>
                <a:ext cx="13" cy="9"/>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sp>
            <p:nvSpPr>
              <p:cNvPr id="131" name="Freeform 57">
                <a:extLst>
                  <a:ext uri="{FF2B5EF4-FFF2-40B4-BE49-F238E27FC236}">
                    <a16:creationId xmlns:a16="http://schemas.microsoft.com/office/drawing/2014/main" id="{D2C75553-1CA2-26DB-D693-37DEEA44F83F}"/>
                  </a:ext>
                </a:extLst>
              </p:cNvPr>
              <p:cNvSpPr>
                <a:spLocks/>
              </p:cNvSpPr>
              <p:nvPr/>
            </p:nvSpPr>
            <p:spPr bwMode="auto">
              <a:xfrm rot="-487818">
                <a:off x="4282" y="2181"/>
                <a:ext cx="47" cy="29"/>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67421"/>
                <a:endParaRPr lang="en-VN" sz="1314">
                  <a:solidFill>
                    <a:srgbClr val="000000"/>
                  </a:solidFill>
                  <a:ea typeface="+mn-ea"/>
                  <a:cs typeface="Arial" panose="020B0604020202020204" pitchFamily="34" charset="0"/>
                </a:endParaRPr>
              </a:p>
            </p:txBody>
          </p:sp>
        </p:grpSp>
      </p:grpSp>
      <p:sp>
        <p:nvSpPr>
          <p:cNvPr id="137" name="Freeform 58">
            <a:extLst>
              <a:ext uri="{FF2B5EF4-FFF2-40B4-BE49-F238E27FC236}">
                <a16:creationId xmlns:a16="http://schemas.microsoft.com/office/drawing/2014/main" id="{A1F9F9AA-CEC3-CAC5-BB1F-357B3D6BD3F9}"/>
              </a:ext>
            </a:extLst>
          </p:cNvPr>
          <p:cNvSpPr>
            <a:spLocks/>
          </p:cNvSpPr>
          <p:nvPr/>
        </p:nvSpPr>
        <p:spPr bwMode="auto">
          <a:xfrm>
            <a:off x="4172985" y="4627785"/>
            <a:ext cx="201629" cy="149484"/>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38" name="Freeform 59">
            <a:extLst>
              <a:ext uri="{FF2B5EF4-FFF2-40B4-BE49-F238E27FC236}">
                <a16:creationId xmlns:a16="http://schemas.microsoft.com/office/drawing/2014/main" id="{CA64D816-7063-D0D8-B469-26DD1F02A80A}"/>
              </a:ext>
            </a:extLst>
          </p:cNvPr>
          <p:cNvSpPr>
            <a:spLocks/>
          </p:cNvSpPr>
          <p:nvPr/>
        </p:nvSpPr>
        <p:spPr bwMode="auto">
          <a:xfrm>
            <a:off x="4784917" y="4566524"/>
            <a:ext cx="198152" cy="161071"/>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39" name="Freeform 60">
            <a:extLst>
              <a:ext uri="{FF2B5EF4-FFF2-40B4-BE49-F238E27FC236}">
                <a16:creationId xmlns:a16="http://schemas.microsoft.com/office/drawing/2014/main" id="{9D9E9323-687A-378F-A4D7-3F5BD2E6917E}"/>
              </a:ext>
            </a:extLst>
          </p:cNvPr>
          <p:cNvSpPr>
            <a:spLocks/>
          </p:cNvSpPr>
          <p:nvPr/>
        </p:nvSpPr>
        <p:spPr bwMode="auto">
          <a:xfrm>
            <a:off x="3930494" y="4638113"/>
            <a:ext cx="210900" cy="16223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0" name="Freeform 61">
            <a:extLst>
              <a:ext uri="{FF2B5EF4-FFF2-40B4-BE49-F238E27FC236}">
                <a16:creationId xmlns:a16="http://schemas.microsoft.com/office/drawing/2014/main" id="{8BF4A146-6157-CA30-85F6-99C42EA03D9D}"/>
              </a:ext>
            </a:extLst>
          </p:cNvPr>
          <p:cNvSpPr>
            <a:spLocks/>
          </p:cNvSpPr>
          <p:nvPr/>
        </p:nvSpPr>
        <p:spPr bwMode="auto">
          <a:xfrm>
            <a:off x="4073309" y="4377906"/>
            <a:ext cx="185406" cy="166866"/>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1" name="Freeform 62">
            <a:extLst>
              <a:ext uri="{FF2B5EF4-FFF2-40B4-BE49-F238E27FC236}">
                <a16:creationId xmlns:a16="http://schemas.microsoft.com/office/drawing/2014/main" id="{AF8055C5-0F9D-AC74-A8C0-86197DBA7096}"/>
              </a:ext>
            </a:extLst>
          </p:cNvPr>
          <p:cNvSpPr>
            <a:spLocks/>
          </p:cNvSpPr>
          <p:nvPr/>
        </p:nvSpPr>
        <p:spPr bwMode="auto">
          <a:xfrm>
            <a:off x="4875187" y="4334329"/>
            <a:ext cx="75321" cy="184248"/>
          </a:xfrm>
          <a:custGeom>
            <a:avLst/>
            <a:gdLst>
              <a:gd name="T0" fmla="*/ 9 w 117"/>
              <a:gd name="T1" fmla="*/ 70 h 207"/>
              <a:gd name="T2" fmla="*/ 117 w 117"/>
              <a:gd name="T3" fmla="*/ 178 h 207"/>
              <a:gd name="T4" fmla="*/ 105 w 117"/>
              <a:gd name="T5" fmla="*/ 118 h 207"/>
              <a:gd name="T6" fmla="*/ 81 w 117"/>
              <a:gd name="T7" fmla="*/ 58 h 207"/>
              <a:gd name="T8" fmla="*/ 33 w 117"/>
              <a:gd name="T9" fmla="*/ 58 h 207"/>
              <a:gd name="T10" fmla="*/ 9 w 117"/>
              <a:gd name="T11" fmla="*/ 70 h 207"/>
            </a:gdLst>
            <a:ahLst/>
            <a:cxnLst>
              <a:cxn ang="0">
                <a:pos x="T0" y="T1"/>
              </a:cxn>
              <a:cxn ang="0">
                <a:pos x="T2" y="T3"/>
              </a:cxn>
              <a:cxn ang="0">
                <a:pos x="T4" y="T5"/>
              </a:cxn>
              <a:cxn ang="0">
                <a:pos x="T6" y="T7"/>
              </a:cxn>
              <a:cxn ang="0">
                <a:pos x="T8" y="T9"/>
              </a:cxn>
              <a:cxn ang="0">
                <a:pos x="T10" y="T11"/>
              </a:cxn>
            </a:cxnLst>
            <a:rect l="0" t="0" r="r" b="b"/>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2" name="Freeform 63">
            <a:extLst>
              <a:ext uri="{FF2B5EF4-FFF2-40B4-BE49-F238E27FC236}">
                <a16:creationId xmlns:a16="http://schemas.microsoft.com/office/drawing/2014/main" id="{6F4D8EF2-83CE-4914-777D-258DFB190B7F}"/>
              </a:ext>
            </a:extLst>
          </p:cNvPr>
          <p:cNvSpPr>
            <a:spLocks/>
          </p:cNvSpPr>
          <p:nvPr/>
        </p:nvSpPr>
        <p:spPr bwMode="auto">
          <a:xfrm>
            <a:off x="4502973" y="4639272"/>
            <a:ext cx="198153" cy="161071"/>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3" name="Freeform 64">
            <a:extLst>
              <a:ext uri="{FF2B5EF4-FFF2-40B4-BE49-F238E27FC236}">
                <a16:creationId xmlns:a16="http://schemas.microsoft.com/office/drawing/2014/main" id="{6076A974-EAAC-E60D-5607-D25612DCC8B0}"/>
              </a:ext>
            </a:extLst>
          </p:cNvPr>
          <p:cNvSpPr>
            <a:spLocks/>
          </p:cNvSpPr>
          <p:nvPr/>
        </p:nvSpPr>
        <p:spPr bwMode="auto">
          <a:xfrm>
            <a:off x="4369284" y="4447103"/>
            <a:ext cx="174977" cy="164548"/>
          </a:xfrm>
          <a:custGeom>
            <a:avLst/>
            <a:gdLst>
              <a:gd name="T0" fmla="*/ 2 w 110"/>
              <a:gd name="T1" fmla="*/ 48 h 142"/>
              <a:gd name="T2" fmla="*/ 98 w 110"/>
              <a:gd name="T3" fmla="*/ 120 h 142"/>
              <a:gd name="T4" fmla="*/ 38 w 110"/>
              <a:gd name="T5" fmla="*/ 60 h 142"/>
              <a:gd name="T6" fmla="*/ 2 w 110"/>
              <a:gd name="T7" fmla="*/ 48 h 142"/>
            </a:gdLst>
            <a:ahLst/>
            <a:cxnLst>
              <a:cxn ang="0">
                <a:pos x="T0" y="T1"/>
              </a:cxn>
              <a:cxn ang="0">
                <a:pos x="T2" y="T3"/>
              </a:cxn>
              <a:cxn ang="0">
                <a:pos x="T4" y="T5"/>
              </a:cxn>
              <a:cxn ang="0">
                <a:pos x="T6" y="T7"/>
              </a:cxn>
            </a:cxnLst>
            <a:rect l="0" t="0" r="r" b="b"/>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4" name="Freeform 65">
            <a:extLst>
              <a:ext uri="{FF2B5EF4-FFF2-40B4-BE49-F238E27FC236}">
                <a16:creationId xmlns:a16="http://schemas.microsoft.com/office/drawing/2014/main" id="{17E22473-A134-BFDF-56BC-0F7AFC1D336C}"/>
              </a:ext>
            </a:extLst>
          </p:cNvPr>
          <p:cNvSpPr>
            <a:spLocks/>
          </p:cNvSpPr>
          <p:nvPr/>
        </p:nvSpPr>
        <p:spPr bwMode="auto">
          <a:xfrm>
            <a:off x="4589610" y="4429027"/>
            <a:ext cx="210900" cy="16223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45" name="Freeform 66">
            <a:extLst>
              <a:ext uri="{FF2B5EF4-FFF2-40B4-BE49-F238E27FC236}">
                <a16:creationId xmlns:a16="http://schemas.microsoft.com/office/drawing/2014/main" id="{923D633A-A33D-3E98-2FCF-1D18989DDD8C}"/>
              </a:ext>
            </a:extLst>
          </p:cNvPr>
          <p:cNvSpPr>
            <a:spLocks/>
          </p:cNvSpPr>
          <p:nvPr/>
        </p:nvSpPr>
        <p:spPr bwMode="auto">
          <a:xfrm>
            <a:off x="4388269" y="4307248"/>
            <a:ext cx="123990" cy="157595"/>
          </a:xfrm>
          <a:custGeom>
            <a:avLst/>
            <a:gdLst>
              <a:gd name="T0" fmla="*/ 18 w 78"/>
              <a:gd name="T1" fmla="*/ 63 h 136"/>
              <a:gd name="T2" fmla="*/ 6 w 78"/>
              <a:gd name="T3" fmla="*/ 27 h 136"/>
              <a:gd name="T4" fmla="*/ 78 w 78"/>
              <a:gd name="T5" fmla="*/ 27 h 136"/>
              <a:gd name="T6" fmla="*/ 18 w 78"/>
              <a:gd name="T7" fmla="*/ 63 h 136"/>
            </a:gdLst>
            <a:ahLst/>
            <a:cxnLst>
              <a:cxn ang="0">
                <a:pos x="T0" y="T1"/>
              </a:cxn>
              <a:cxn ang="0">
                <a:pos x="T2" y="T3"/>
              </a:cxn>
              <a:cxn ang="0">
                <a:pos x="T4" y="T5"/>
              </a:cxn>
              <a:cxn ang="0">
                <a:pos x="T6" y="T7"/>
              </a:cxn>
            </a:cxnLst>
            <a:rect l="0" t="0" r="r" b="b"/>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bg1"/>
          </a:solidFill>
          <a:ln w="9525" cap="flat" cmpd="sng">
            <a:solidFill>
              <a:schemeClr val="bg2"/>
            </a:solidFill>
            <a:prstDash val="solid"/>
            <a:round/>
            <a:headEnd/>
            <a:tailEnd/>
          </a:ln>
          <a:effectLst/>
        </p:spPr>
        <p:txBody>
          <a:bodyPr wrap="none" anchor="ctr"/>
          <a:lstStyle/>
          <a:p>
            <a:pPr defTabSz="667421"/>
            <a:endParaRPr lang="en-VN" sz="1314">
              <a:solidFill>
                <a:srgbClr val="000000"/>
              </a:solidFill>
              <a:ea typeface="+mn-ea"/>
              <a:cs typeface="Arial" panose="020B0604020202020204" pitchFamily="34" charset="0"/>
            </a:endParaRPr>
          </a:p>
        </p:txBody>
      </p:sp>
      <p:sp>
        <p:nvSpPr>
          <p:cNvPr id="15" name="Hình chữ nhật: Góc Tròn 14">
            <a:extLst>
              <a:ext uri="{FF2B5EF4-FFF2-40B4-BE49-F238E27FC236}">
                <a16:creationId xmlns:a16="http://schemas.microsoft.com/office/drawing/2014/main" id="{10321E99-1A12-9C7C-B626-53FA0D3FCD08}"/>
              </a:ext>
            </a:extLst>
          </p:cNvPr>
          <p:cNvSpPr/>
          <p:nvPr/>
        </p:nvSpPr>
        <p:spPr bwMode="auto">
          <a:xfrm>
            <a:off x="4084219" y="2627701"/>
            <a:ext cx="4569588" cy="1241503"/>
          </a:xfrm>
          <a:prstGeom prst="roundRect">
            <a:avLst/>
          </a:prstGeom>
          <a:solidFill>
            <a:srgbClr val="FF990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3" name="Hình chữ nhật 2">
            <a:extLst>
              <a:ext uri="{FF2B5EF4-FFF2-40B4-BE49-F238E27FC236}">
                <a16:creationId xmlns:a16="http://schemas.microsoft.com/office/drawing/2014/main" id="{3891B6A1-6637-638F-E90B-1B3D9F2521A2}"/>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2" name="Text Box 101">
            <a:extLst>
              <a:ext uri="{FF2B5EF4-FFF2-40B4-BE49-F238E27FC236}">
                <a16:creationId xmlns:a16="http://schemas.microsoft.com/office/drawing/2014/main" id="{C74FC3C2-A11F-2068-F817-DFF4DE5704D2}"/>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6" name="Text Box 101">
            <a:extLst>
              <a:ext uri="{FF2B5EF4-FFF2-40B4-BE49-F238E27FC236}">
                <a16:creationId xmlns:a16="http://schemas.microsoft.com/office/drawing/2014/main" id="{DBA58CF2-DD96-DDA7-0A26-34FF2F47C32D}"/>
              </a:ext>
            </a:extLst>
          </p:cNvPr>
          <p:cNvSpPr txBox="1">
            <a:spLocks noChangeArrowheads="1"/>
          </p:cNvSpPr>
          <p:nvPr/>
        </p:nvSpPr>
        <p:spPr bwMode="auto">
          <a:xfrm>
            <a:off x="4100370" y="2563526"/>
            <a:ext cx="45695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sz="2000" b="1" dirty="0">
                <a:solidFill>
                  <a:srgbClr val="000000"/>
                </a:solidFill>
                <a:ea typeface="+mn-ea"/>
              </a:rPr>
              <a:t>Trả lời</a:t>
            </a:r>
          </a:p>
          <a:p>
            <a:pPr algn="just" defTabSz="667421"/>
            <a:r>
              <a:rPr lang="vi-VN" sz="2000" dirty="0"/>
              <a:t>- Ban đầu, đưa chiếc đũa nhựa lại gần các mẩu giấy, ta thấy không có hiện tượng gì xảy ra.</a:t>
            </a:r>
            <a:endParaRPr lang="vi-VN" altLang="en-VN" sz="2000" dirty="0">
              <a:solidFill>
                <a:srgbClr val="000000"/>
              </a:solidFill>
              <a:ea typeface="+mn-ea"/>
            </a:endParaRPr>
          </a:p>
        </p:txBody>
      </p:sp>
      <p:sp>
        <p:nvSpPr>
          <p:cNvPr id="8" name="TextBox 11">
            <a:extLst>
              <a:ext uri="{FF2B5EF4-FFF2-40B4-BE49-F238E27FC236}">
                <a16:creationId xmlns:a16="http://schemas.microsoft.com/office/drawing/2014/main" id="{4E091533-4EC1-C3C2-B44F-64C4F63C57FE}"/>
              </a:ext>
            </a:extLst>
          </p:cNvPr>
          <p:cNvSpPr txBox="1">
            <a:spLocks noChangeArrowheads="1"/>
          </p:cNvSpPr>
          <p:nvPr/>
        </p:nvSpPr>
        <p:spPr bwMode="auto">
          <a:xfrm flipH="1">
            <a:off x="230151" y="633061"/>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2" presetClass="entr" presetSubtype="1" fill="hold" grpId="0" nodeType="afterEffect">
                                  <p:stCondLst>
                                    <p:cond delay="750"/>
                                  </p:stCondLst>
                                  <p:childTnLst>
                                    <p:set>
                                      <p:cBhvr>
                                        <p:cTn id="15" dur="1" fill="hold">
                                          <p:stCondLst>
                                            <p:cond delay="0"/>
                                          </p:stCondLst>
                                        </p:cTn>
                                        <p:tgtEl>
                                          <p:spTgt spid="100"/>
                                        </p:tgtEl>
                                        <p:attrNameLst>
                                          <p:attrName>style.visibility</p:attrName>
                                        </p:attrNameLst>
                                      </p:cBhvr>
                                      <p:to>
                                        <p:strVal val="visible"/>
                                      </p:to>
                                    </p:set>
                                    <p:animEffect transition="in" filter="slide(fromTop)">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6"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circle(in)">
                                      <p:cBhvr>
                                        <p:cTn id="30" dur="500"/>
                                        <p:tgtEl>
                                          <p:spTgt spid="67"/>
                                        </p:tgtEl>
                                      </p:cBhvr>
                                    </p:animEffect>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circle(in)">
                                      <p:cBhvr>
                                        <p:cTn id="34" dur="500"/>
                                        <p:tgtEl>
                                          <p:spTgt spid="6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circle(in)">
                                      <p:cBhvr>
                                        <p:cTn id="37" dur="500"/>
                                        <p:tgtEl>
                                          <p:spTgt spid="13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8"/>
                                        </p:tgtEl>
                                        <p:attrNameLst>
                                          <p:attrName>style.visibility</p:attrName>
                                        </p:attrNameLst>
                                      </p:cBhvr>
                                      <p:to>
                                        <p:strVal val="visible"/>
                                      </p:to>
                                    </p:set>
                                    <p:animEffect transition="in" filter="circle(in)">
                                      <p:cBhvr>
                                        <p:cTn id="40" dur="500"/>
                                        <p:tgtEl>
                                          <p:spTgt spid="13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circle(in)">
                                      <p:cBhvr>
                                        <p:cTn id="43" dur="500"/>
                                        <p:tgtEl>
                                          <p:spTgt spid="13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0"/>
                                        </p:tgtEl>
                                        <p:attrNameLst>
                                          <p:attrName>style.visibility</p:attrName>
                                        </p:attrNameLst>
                                      </p:cBhvr>
                                      <p:to>
                                        <p:strVal val="visible"/>
                                      </p:to>
                                    </p:set>
                                    <p:animEffect transition="in" filter="circle(in)">
                                      <p:cBhvr>
                                        <p:cTn id="46" dur="500"/>
                                        <p:tgtEl>
                                          <p:spTgt spid="14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41"/>
                                        </p:tgtEl>
                                        <p:attrNameLst>
                                          <p:attrName>style.visibility</p:attrName>
                                        </p:attrNameLst>
                                      </p:cBhvr>
                                      <p:to>
                                        <p:strVal val="visible"/>
                                      </p:to>
                                    </p:set>
                                    <p:animEffect transition="in" filter="circle(in)">
                                      <p:cBhvr>
                                        <p:cTn id="49" dur="500"/>
                                        <p:tgtEl>
                                          <p:spTgt spid="14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42"/>
                                        </p:tgtEl>
                                        <p:attrNameLst>
                                          <p:attrName>style.visibility</p:attrName>
                                        </p:attrNameLst>
                                      </p:cBhvr>
                                      <p:to>
                                        <p:strVal val="visible"/>
                                      </p:to>
                                    </p:set>
                                    <p:animEffect transition="in" filter="circle(in)">
                                      <p:cBhvr>
                                        <p:cTn id="52" dur="500"/>
                                        <p:tgtEl>
                                          <p:spTgt spid="142"/>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43"/>
                                        </p:tgtEl>
                                        <p:attrNameLst>
                                          <p:attrName>style.visibility</p:attrName>
                                        </p:attrNameLst>
                                      </p:cBhvr>
                                      <p:to>
                                        <p:strVal val="visible"/>
                                      </p:to>
                                    </p:set>
                                    <p:animEffect transition="in" filter="circle(in)">
                                      <p:cBhvr>
                                        <p:cTn id="55" dur="500"/>
                                        <p:tgtEl>
                                          <p:spTgt spid="14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circle(in)">
                                      <p:cBhvr>
                                        <p:cTn id="58" dur="500"/>
                                        <p:tgtEl>
                                          <p:spTgt spid="144"/>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45"/>
                                        </p:tgtEl>
                                        <p:attrNameLst>
                                          <p:attrName>style.visibility</p:attrName>
                                        </p:attrNameLst>
                                      </p:cBhvr>
                                      <p:to>
                                        <p:strVal val="visible"/>
                                      </p:to>
                                    </p:set>
                                    <p:animEffect transition="in" filter="circle(in)">
                                      <p:cBhvr>
                                        <p:cTn id="61" dur="500"/>
                                        <p:tgtEl>
                                          <p:spTgt spid="1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0" grpId="0" bldLvl="0" autoUpdateAnimBg="0"/>
      <p:bldP spid="12" grpId="0" animBg="1"/>
      <p:bldP spid="13" grpId="0"/>
      <p:bldP spid="67"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Hình chữ nhật 88">
            <a:extLst>
              <a:ext uri="{FF2B5EF4-FFF2-40B4-BE49-F238E27FC236}">
                <a16:creationId xmlns:a16="http://schemas.microsoft.com/office/drawing/2014/main" id="{0009C814-8E68-9B2D-3E82-EBC53544FF0C}"/>
              </a:ext>
            </a:extLst>
          </p:cNvPr>
          <p:cNvSpPr/>
          <p:nvPr/>
        </p:nvSpPr>
        <p:spPr bwMode="auto">
          <a:xfrm>
            <a:off x="289253" y="1582969"/>
            <a:ext cx="3901757" cy="1554237"/>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16" name="矩形 34"/>
          <p:cNvSpPr>
            <a:spLocks noChangeArrowheads="1"/>
          </p:cNvSpPr>
          <p:nvPr/>
        </p:nvSpPr>
        <p:spPr bwMode="auto">
          <a:xfrm>
            <a:off x="443956" y="550737"/>
            <a:ext cx="2529913" cy="46332"/>
          </a:xfrm>
          <a:prstGeom prst="rect">
            <a:avLst/>
          </a:prstGeom>
          <a:solidFill>
            <a:srgbClr val="C73E0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C9408E80-8E0D-2B3A-A1B7-8073A55CCE7D}"/>
              </a:ext>
            </a:extLst>
          </p:cNvPr>
          <p:cNvSpPr txBox="1">
            <a:spLocks noChangeArrowheads="1"/>
          </p:cNvSpPr>
          <p:nvPr/>
        </p:nvSpPr>
        <p:spPr bwMode="auto">
          <a:xfrm flipH="1">
            <a:off x="286550" y="1121304"/>
            <a:ext cx="1542321" cy="461665"/>
          </a:xfrm>
          <a:prstGeom prst="rect">
            <a:avLst/>
          </a:prstGeom>
          <a:solidFill>
            <a:schemeClr val="accent6">
              <a:lumMod val="60000"/>
              <a:lumOff val="4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zh-CN" sz="2400" dirty="0" err="1">
                <a:solidFill>
                  <a:srgbClr val="000000"/>
                </a:solidFill>
                <a:latin typeface="Times New Roman" panose="02020603050405020304" pitchFamily="18" charset="0"/>
                <a:ea typeface="+mn-ea"/>
                <a:cs typeface="Times New Roman" panose="02020603050405020304" pitchFamily="18" charset="0"/>
              </a:rPr>
              <a:t>Tiến</a:t>
            </a:r>
            <a:r>
              <a:rPr lang="en-US" altLang="zh-CN" sz="2400" dirty="0">
                <a:solidFill>
                  <a:srgbClr val="000000"/>
                </a:solidFill>
                <a:latin typeface="Times New Roman" panose="02020603050405020304" pitchFamily="18" charset="0"/>
                <a:ea typeface="+mn-ea"/>
                <a:cs typeface="Times New Roman" panose="02020603050405020304" pitchFamily="18" charset="0"/>
              </a:rPr>
              <a:t> </a:t>
            </a:r>
            <a:r>
              <a:rPr lang="en-US" altLang="zh-CN" sz="2400" dirty="0" err="1">
                <a:solidFill>
                  <a:srgbClr val="000000"/>
                </a:solidFill>
                <a:latin typeface="Times New Roman" panose="02020603050405020304" pitchFamily="18" charset="0"/>
                <a:ea typeface="+mn-ea"/>
                <a:cs typeface="Times New Roman" panose="02020603050405020304" pitchFamily="18" charset="0"/>
              </a:rPr>
              <a:t>hành</a:t>
            </a:r>
            <a:r>
              <a:rPr lang="en-US" altLang="zh-CN" sz="2400" dirty="0">
                <a:solidFill>
                  <a:srgbClr val="000000"/>
                </a:solidFill>
                <a:latin typeface="Times New Roman" panose="02020603050405020304" pitchFamily="18" charset="0"/>
                <a:ea typeface="+mn-ea"/>
                <a:cs typeface="Times New Roman" panose="02020603050405020304" pitchFamily="18" charset="0"/>
              </a:rPr>
              <a:t>:</a:t>
            </a:r>
            <a:endParaRPr lang="zh-CN" altLang="en-US" sz="2400" dirty="0">
              <a:solidFill>
                <a:srgbClr val="000000"/>
              </a:solidFill>
              <a:latin typeface="Times New Roman" panose="02020603050405020304" pitchFamily="18" charset="0"/>
              <a:ea typeface="+mn-ea"/>
              <a:cs typeface="Times New Roman" panose="02020603050405020304" pitchFamily="18" charset="0"/>
            </a:endParaRPr>
          </a:p>
        </p:txBody>
      </p:sp>
      <p:sp>
        <p:nvSpPr>
          <p:cNvPr id="80" name="Hình chữ nhật 79">
            <a:extLst>
              <a:ext uri="{FF2B5EF4-FFF2-40B4-BE49-F238E27FC236}">
                <a16:creationId xmlns:a16="http://schemas.microsoft.com/office/drawing/2014/main" id="{E4D8B631-C8A8-CB80-981B-165955BB847D}"/>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81" name="Text Box 101">
            <a:extLst>
              <a:ext uri="{FF2B5EF4-FFF2-40B4-BE49-F238E27FC236}">
                <a16:creationId xmlns:a16="http://schemas.microsoft.com/office/drawing/2014/main" id="{20A3809A-05A3-1385-0CCF-04617EFA8DC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83" name="Text Box 101">
            <a:extLst>
              <a:ext uri="{FF2B5EF4-FFF2-40B4-BE49-F238E27FC236}">
                <a16:creationId xmlns:a16="http://schemas.microsoft.com/office/drawing/2014/main" id="{A29205C4-9CCD-DC79-3FDB-4A10892AE3E2}"/>
              </a:ext>
            </a:extLst>
          </p:cNvPr>
          <p:cNvSpPr txBox="1">
            <a:spLocks noChangeArrowheads="1"/>
          </p:cNvSpPr>
          <p:nvPr/>
        </p:nvSpPr>
        <p:spPr bwMode="auto">
          <a:xfrm>
            <a:off x="269029" y="1644478"/>
            <a:ext cx="38860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400" dirty="0">
                <a:solidFill>
                  <a:srgbClr val="000000"/>
                </a:solidFill>
                <a:latin typeface="Times New Roman" panose="02020603050405020304" pitchFamily="18" charset="0"/>
                <a:ea typeface="+mn-ea"/>
                <a:cs typeface="Times New Roman" panose="02020603050405020304" pitchFamily="18" charset="0"/>
              </a:rPr>
              <a:t>- Cọ chiếc đũa nhựa vào mảnh vải len (hoặc dạ) sau đó đưa lại gần các mẩu giấy vụn, quan sát hiện tượng xảy ra.</a:t>
            </a:r>
          </a:p>
        </p:txBody>
      </p:sp>
      <p:sp>
        <p:nvSpPr>
          <p:cNvPr id="90" name="Hình chữ nhật: Góc Tròn 89">
            <a:extLst>
              <a:ext uri="{FF2B5EF4-FFF2-40B4-BE49-F238E27FC236}">
                <a16:creationId xmlns:a16="http://schemas.microsoft.com/office/drawing/2014/main" id="{3B895D41-8455-C0D0-5626-4CC3B271AABA}"/>
              </a:ext>
            </a:extLst>
          </p:cNvPr>
          <p:cNvSpPr/>
          <p:nvPr/>
        </p:nvSpPr>
        <p:spPr bwMode="auto">
          <a:xfrm>
            <a:off x="4488322" y="873077"/>
            <a:ext cx="4141217" cy="2677656"/>
          </a:xfrm>
          <a:prstGeom prst="roundRect">
            <a:avLst/>
          </a:prstGeom>
          <a:solidFill>
            <a:srgbClr val="FFC00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ea typeface="宋体" pitchFamily="2" charset="-122"/>
            </a:endParaRPr>
          </a:p>
        </p:txBody>
      </p:sp>
      <p:sp>
        <p:nvSpPr>
          <p:cNvPr id="92" name="Hình chữ nhật: Góc Tròn 91">
            <a:extLst>
              <a:ext uri="{FF2B5EF4-FFF2-40B4-BE49-F238E27FC236}">
                <a16:creationId xmlns:a16="http://schemas.microsoft.com/office/drawing/2014/main" id="{718A683B-BE64-0086-B959-3B6390D4BA23}"/>
              </a:ext>
            </a:extLst>
          </p:cNvPr>
          <p:cNvSpPr/>
          <p:nvPr/>
        </p:nvSpPr>
        <p:spPr bwMode="auto">
          <a:xfrm>
            <a:off x="4485048" y="3621540"/>
            <a:ext cx="3259371" cy="1419424"/>
          </a:xfrm>
          <a:prstGeom prst="roundRect">
            <a:avLst/>
          </a:prstGeom>
          <a:solidFill>
            <a:srgbClr val="FFC00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ea typeface="宋体" pitchFamily="2" charset="-122"/>
            </a:endParaRPr>
          </a:p>
        </p:txBody>
      </p:sp>
      <p:sp>
        <p:nvSpPr>
          <p:cNvPr id="84" name="TextBox 11">
            <a:extLst>
              <a:ext uri="{FF2B5EF4-FFF2-40B4-BE49-F238E27FC236}">
                <a16:creationId xmlns:a16="http://schemas.microsoft.com/office/drawing/2014/main" id="{1792D904-A205-86C6-867F-85329D84E61B}"/>
              </a:ext>
            </a:extLst>
          </p:cNvPr>
          <p:cNvSpPr txBox="1">
            <a:spLocks noChangeArrowheads="1"/>
          </p:cNvSpPr>
          <p:nvPr/>
        </p:nvSpPr>
        <p:spPr bwMode="auto">
          <a:xfrm flipH="1">
            <a:off x="407636" y="715253"/>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85" name="Text Box 101">
            <a:extLst>
              <a:ext uri="{FF2B5EF4-FFF2-40B4-BE49-F238E27FC236}">
                <a16:creationId xmlns:a16="http://schemas.microsoft.com/office/drawing/2014/main" id="{D8911BEB-8A03-6002-6C4E-5275F68A83E5}"/>
              </a:ext>
            </a:extLst>
          </p:cNvPr>
          <p:cNvSpPr txBox="1">
            <a:spLocks noChangeArrowheads="1"/>
          </p:cNvSpPr>
          <p:nvPr/>
        </p:nvSpPr>
        <p:spPr bwMode="auto">
          <a:xfrm>
            <a:off x="4560414" y="908481"/>
            <a:ext cx="40847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sz="2400" dirty="0">
                <a:solidFill>
                  <a:srgbClr val="000000"/>
                </a:solidFill>
                <a:latin typeface="Times New Roman" panose="02020603050405020304" pitchFamily="18" charset="0"/>
                <a:ea typeface="+mn-ea"/>
                <a:cs typeface="Times New Roman" panose="02020603050405020304" pitchFamily="18" charset="0"/>
              </a:rPr>
              <a:t>Trả lời</a:t>
            </a:r>
          </a:p>
          <a:p>
            <a:pPr algn="just" defTabSz="667421"/>
            <a:r>
              <a:rPr lang="vi-VN" sz="2400" dirty="0">
                <a:solidFill>
                  <a:srgbClr val="000000"/>
                </a:solidFill>
                <a:latin typeface="Times New Roman" panose="02020603050405020304" pitchFamily="18" charset="0"/>
                <a:ea typeface="+mn-ea"/>
                <a:cs typeface="Times New Roman" panose="02020603050405020304" pitchFamily="18" charset="0"/>
              </a:rPr>
              <a:t>- Khi cọ chiếc đũa nhựa vào mảnh vải len (hoặc dạ) sau đó đưa lại gần các mẩu giấy vụn, ta thấy đũa nhựa hút các mẩu giấy vụn làm các mẩu giấy vụn bám vào đầu của đũa nhựa.</a:t>
            </a:r>
            <a:endParaRPr lang="vi-VN" altLang="en-VN" sz="2400" dirty="0">
              <a:solidFill>
                <a:srgbClr val="000000"/>
              </a:solidFill>
              <a:latin typeface="Times New Roman" panose="02020603050405020304" pitchFamily="18" charset="0"/>
              <a:ea typeface="+mn-ea"/>
              <a:cs typeface="Times New Roman" panose="02020603050405020304" pitchFamily="18" charset="0"/>
            </a:endParaRPr>
          </a:p>
        </p:txBody>
      </p:sp>
      <p:sp>
        <p:nvSpPr>
          <p:cNvPr id="91" name="Hình chữ nhật 90">
            <a:extLst>
              <a:ext uri="{FF2B5EF4-FFF2-40B4-BE49-F238E27FC236}">
                <a16:creationId xmlns:a16="http://schemas.microsoft.com/office/drawing/2014/main" id="{1B06C82A-47A3-8C16-A632-DB492FFF5C43}"/>
              </a:ext>
            </a:extLst>
          </p:cNvPr>
          <p:cNvSpPr/>
          <p:nvPr/>
        </p:nvSpPr>
        <p:spPr bwMode="auto">
          <a:xfrm>
            <a:off x="1014778" y="3203918"/>
            <a:ext cx="3350809" cy="1872280"/>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86" name="Text Box 101">
            <a:extLst>
              <a:ext uri="{FF2B5EF4-FFF2-40B4-BE49-F238E27FC236}">
                <a16:creationId xmlns:a16="http://schemas.microsoft.com/office/drawing/2014/main" id="{F2287579-AAE9-6A82-4706-E1BF1FD74BA3}"/>
              </a:ext>
            </a:extLst>
          </p:cNvPr>
          <p:cNvSpPr txBox="1">
            <a:spLocks noChangeArrowheads="1"/>
          </p:cNvSpPr>
          <p:nvPr/>
        </p:nvSpPr>
        <p:spPr bwMode="auto">
          <a:xfrm>
            <a:off x="4439329" y="3550733"/>
            <a:ext cx="32872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sz="2400" dirty="0">
                <a:solidFill>
                  <a:srgbClr val="000000"/>
                </a:solidFill>
                <a:latin typeface="Times New Roman" panose="02020603050405020304" pitchFamily="18" charset="0"/>
                <a:ea typeface="+mn-ea"/>
                <a:cs typeface="Times New Roman" panose="02020603050405020304" pitchFamily="18" charset="0"/>
              </a:rPr>
              <a:t>- Khi làm thí nghiệm với đũa thủy tinh ta cũng quan sát được hiện tượng tương tự như đũa nhựa.</a:t>
            </a:r>
            <a:endParaRPr lang="vi-VN" altLang="en-VN" sz="2400" dirty="0">
              <a:solidFill>
                <a:srgbClr val="000000"/>
              </a:solidFill>
              <a:latin typeface="Times New Roman" panose="02020603050405020304" pitchFamily="18" charset="0"/>
              <a:ea typeface="+mn-ea"/>
              <a:cs typeface="Times New Roman" panose="02020603050405020304" pitchFamily="18" charset="0"/>
            </a:endParaRPr>
          </a:p>
        </p:txBody>
      </p:sp>
      <p:sp>
        <p:nvSpPr>
          <p:cNvPr id="87" name="Text Box 101">
            <a:extLst>
              <a:ext uri="{FF2B5EF4-FFF2-40B4-BE49-F238E27FC236}">
                <a16:creationId xmlns:a16="http://schemas.microsoft.com/office/drawing/2014/main" id="{5240EB2F-750A-1980-9A16-B12ED7FF5778}"/>
              </a:ext>
            </a:extLst>
          </p:cNvPr>
          <p:cNvSpPr txBox="1">
            <a:spLocks noChangeArrowheads="1"/>
          </p:cNvSpPr>
          <p:nvPr/>
        </p:nvSpPr>
        <p:spPr bwMode="auto">
          <a:xfrm>
            <a:off x="1014778" y="3159176"/>
            <a:ext cx="33788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sz="2400" dirty="0">
                <a:solidFill>
                  <a:srgbClr val="000000"/>
                </a:solidFill>
                <a:latin typeface="Times New Roman" panose="02020603050405020304" pitchFamily="18" charset="0"/>
                <a:ea typeface="+mn-ea"/>
                <a:cs typeface="Times New Roman" panose="02020603050405020304" pitchFamily="18" charset="0"/>
              </a:rPr>
              <a:t>- Làm thí nghiệm tương tự, thay đũa nhựa bằng đũa thủy tinh được cọ xát vào mảnh vải lụa, quan sát hiện tượng xảy ra.</a:t>
            </a:r>
            <a:endParaRPr lang="vi-VN" altLang="en-VN" sz="2400" dirty="0">
              <a:solidFill>
                <a:srgbClr val="000000"/>
              </a:solidFill>
              <a:latin typeface="Times New Roman" panose="02020603050405020304" pitchFamily="18" charset="0"/>
              <a:ea typeface="+mn-ea"/>
              <a:cs typeface="Times New Roman" panose="02020603050405020304" pitchFamily="18" charset="0"/>
            </a:endParaRPr>
          </a:p>
        </p:txBody>
      </p:sp>
      <p:sp>
        <p:nvSpPr>
          <p:cNvPr id="88" name="Hình chữ nhật 87">
            <a:extLst>
              <a:ext uri="{FF2B5EF4-FFF2-40B4-BE49-F238E27FC236}">
                <a16:creationId xmlns:a16="http://schemas.microsoft.com/office/drawing/2014/main" id="{8FAAB4FC-2DEF-6B8F-7D42-AB1A4464422C}"/>
              </a:ext>
            </a:extLst>
          </p:cNvPr>
          <p:cNvSpPr/>
          <p:nvPr/>
        </p:nvSpPr>
        <p:spPr bwMode="auto">
          <a:xfrm>
            <a:off x="4393610" y="1047790"/>
            <a:ext cx="45719" cy="3993174"/>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Tree>
    <p:custDataLst>
      <p:tags r:id="rId1"/>
    </p:custDataLst>
    <p:extLst>
      <p:ext uri="{BB962C8B-B14F-4D97-AF65-F5344CB8AC3E}">
        <p14:creationId xmlns:p14="http://schemas.microsoft.com/office/powerpoint/2010/main" val="1312388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down)">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down)">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additive="base">
                                        <p:cTn id="17" dur="500" fill="hold"/>
                                        <p:tgtEl>
                                          <p:spTgt spid="87"/>
                                        </p:tgtEl>
                                        <p:attrNameLst>
                                          <p:attrName>ppt_x</p:attrName>
                                        </p:attrNameLst>
                                      </p:cBhvr>
                                      <p:tavLst>
                                        <p:tav tm="0">
                                          <p:val>
                                            <p:strVal val="#ppt_x"/>
                                          </p:val>
                                        </p:tav>
                                        <p:tav tm="100000">
                                          <p:val>
                                            <p:strVal val="#ppt_x"/>
                                          </p:val>
                                        </p:tav>
                                      </p:tavLst>
                                    </p:anim>
                                    <p:anim calcmode="lin" valueType="num">
                                      <p:cBhvr additive="base">
                                        <p:cTn id="1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1000"/>
                                        <p:tgtEl>
                                          <p:spTgt spid="86"/>
                                        </p:tgtEl>
                                      </p:cBhvr>
                                    </p:animEffect>
                                    <p:anim calcmode="lin" valueType="num">
                                      <p:cBhvr>
                                        <p:cTn id="24" dur="1000" fill="hold"/>
                                        <p:tgtEl>
                                          <p:spTgt spid="86"/>
                                        </p:tgtEl>
                                        <p:attrNameLst>
                                          <p:attrName>ppt_x</p:attrName>
                                        </p:attrNameLst>
                                      </p:cBhvr>
                                      <p:tavLst>
                                        <p:tav tm="0">
                                          <p:val>
                                            <p:strVal val="#ppt_x"/>
                                          </p:val>
                                        </p:tav>
                                        <p:tav tm="100000">
                                          <p:val>
                                            <p:strVal val="#ppt_x"/>
                                          </p:val>
                                        </p:tav>
                                      </p:tavLst>
                                    </p:anim>
                                    <p:anim calcmode="lin" valueType="num">
                                      <p:cBhvr>
                                        <p:cTn id="25"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6" grpId="0"/>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000037-B494-776C-1A14-4E4B99F29389}"/>
              </a:ext>
            </a:extLst>
          </p:cNvPr>
          <p:cNvSpPr/>
          <p:nvPr/>
        </p:nvSpPr>
        <p:spPr bwMode="auto">
          <a:xfrm>
            <a:off x="304912" y="1657374"/>
            <a:ext cx="8431452" cy="2209742"/>
          </a:xfrm>
          <a:prstGeom prst="roundRect">
            <a:avLst/>
          </a:prstGeom>
          <a:solidFill>
            <a:srgbClr val="B2B2B2"/>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0" name="TextBox 21">
            <a:extLst>
              <a:ext uri="{FF2B5EF4-FFF2-40B4-BE49-F238E27FC236}">
                <a16:creationId xmlns:a16="http://schemas.microsoft.com/office/drawing/2014/main" id="{9277A2A3-C434-30BF-1F67-6962D0F6DD20}"/>
              </a:ext>
            </a:extLst>
          </p:cNvPr>
          <p:cNvSpPr txBox="1"/>
          <p:nvPr/>
        </p:nvSpPr>
        <p:spPr>
          <a:xfrm>
            <a:off x="180718" y="1047790"/>
            <a:ext cx="1981148" cy="523220"/>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lgn="just" eaLnBrk="0" fontAlgn="base" hangingPunct="0">
              <a:lnSpc>
                <a:spcPct val="100000"/>
              </a:lnSpc>
              <a:spcBef>
                <a:spcPct val="0"/>
              </a:spcBef>
              <a:spcAft>
                <a:spcPct val="0"/>
              </a:spcAft>
              <a:defRPr/>
            </a:pPr>
            <a:r>
              <a:rPr lang="en-US" altLang="zh-CN" sz="2800" b="1" i="1" kern="1200" dirty="0" err="1">
                <a:solidFill>
                  <a:srgbClr val="FF0000"/>
                </a:solidFill>
                <a:latin typeface="Arial" pitchFamily="34" charset="0"/>
                <a:cs typeface="Arial" panose="020B0604020202020204" pitchFamily="34" charset="0"/>
              </a:rPr>
              <a:t>Kết</a:t>
            </a:r>
            <a:r>
              <a:rPr lang="en-US" altLang="zh-CN" sz="2800" b="1" i="1" kern="1200" dirty="0">
                <a:solidFill>
                  <a:srgbClr val="FF0000"/>
                </a:solidFill>
                <a:latin typeface="Arial" pitchFamily="34" charset="0"/>
                <a:cs typeface="Arial" panose="020B0604020202020204" pitchFamily="34" charset="0"/>
              </a:rPr>
              <a:t> </a:t>
            </a:r>
            <a:r>
              <a:rPr lang="en-US" altLang="zh-CN" sz="2800" b="1" i="1" kern="1200" dirty="0" err="1">
                <a:solidFill>
                  <a:srgbClr val="FF0000"/>
                </a:solidFill>
                <a:latin typeface="Arial" pitchFamily="34" charset="0"/>
                <a:cs typeface="Arial" panose="020B0604020202020204" pitchFamily="34" charset="0"/>
              </a:rPr>
              <a:t>luận</a:t>
            </a:r>
            <a:r>
              <a:rPr lang="en-US" altLang="zh-CN" sz="2800" b="1" i="1" kern="1200" dirty="0">
                <a:solidFill>
                  <a:srgbClr val="FF0000"/>
                </a:solidFill>
                <a:latin typeface="Arial" pitchFamily="34" charset="0"/>
                <a:cs typeface="Arial" panose="020B0604020202020204" pitchFamily="34" charset="0"/>
              </a:rPr>
              <a:t>:</a:t>
            </a:r>
            <a:endParaRPr lang="zh-CN" altLang="en-US" sz="2800" b="1" i="1" kern="1200" dirty="0">
              <a:solidFill>
                <a:srgbClr val="FF0000"/>
              </a:solidFill>
              <a:latin typeface="Arial" pitchFamily="34" charset="0"/>
              <a:cs typeface="Arial" panose="020B0604020202020204" pitchFamily="34" charset="0"/>
            </a:endParaRPr>
          </a:p>
        </p:txBody>
      </p:sp>
      <p:sp>
        <p:nvSpPr>
          <p:cNvPr id="12" name="TextBox 11">
            <a:extLst>
              <a:ext uri="{FF2B5EF4-FFF2-40B4-BE49-F238E27FC236}">
                <a16:creationId xmlns:a16="http://schemas.microsoft.com/office/drawing/2014/main" id="{B47D9BE6-2654-F8E0-4F8D-3AB56F2D7E2B}"/>
              </a:ext>
            </a:extLst>
          </p:cNvPr>
          <p:cNvSpPr txBox="1"/>
          <p:nvPr/>
        </p:nvSpPr>
        <p:spPr>
          <a:xfrm>
            <a:off x="500261" y="1657374"/>
            <a:ext cx="8120330" cy="2113079"/>
          </a:xfrm>
          <a:prstGeom prst="rect">
            <a:avLst/>
          </a:prstGeom>
          <a:noFill/>
        </p:spPr>
        <p:txBody>
          <a:bodyPr wrap="square">
            <a:spAutoFit/>
          </a:bodyPr>
          <a:lstStyle/>
          <a:p>
            <a:pPr algn="just">
              <a:lnSpc>
                <a:spcPct val="120000"/>
              </a:lnSpc>
              <a:spcBef>
                <a:spcPts val="0"/>
              </a:spcBef>
              <a:spcAft>
                <a:spcPts val="0"/>
              </a:spcAft>
            </a:pP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Làm</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cho</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một</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vật</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nhiễm</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điện</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bằng</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cách</a:t>
            </a:r>
            <a:r>
              <a:rPr lang="en-US" sz="2800" i="1" dirty="0">
                <a:solidFill>
                  <a:srgbClr val="FF0000"/>
                </a:solidFill>
                <a:effectLst/>
                <a:ea typeface="Times New Roman" panose="02020603050405020304" pitchFamily="18" charset="0"/>
                <a:cs typeface="Arial" panose="020B0604020202020204" pitchFamily="34" charset="0"/>
              </a:rPr>
              <a:t> </a:t>
            </a:r>
            <a:r>
              <a:rPr lang="en-US" sz="2800" i="1" dirty="0" err="1">
                <a:solidFill>
                  <a:srgbClr val="FF0000"/>
                </a:solidFill>
                <a:effectLst/>
                <a:ea typeface="Times New Roman" panose="02020603050405020304" pitchFamily="18" charset="0"/>
                <a:cs typeface="Arial" panose="020B0604020202020204" pitchFamily="34" charset="0"/>
              </a:rPr>
              <a:t>cọ</a:t>
            </a:r>
            <a:r>
              <a:rPr lang="en-US" sz="2800" i="1" dirty="0">
                <a:solidFill>
                  <a:srgbClr val="FF0000"/>
                </a:solidFill>
                <a:effectLst/>
                <a:ea typeface="Times New Roman" panose="02020603050405020304" pitchFamily="18" charset="0"/>
                <a:cs typeface="Arial" panose="020B0604020202020204" pitchFamily="34" charset="0"/>
              </a:rPr>
              <a:t> </a:t>
            </a:r>
            <a:r>
              <a:rPr lang="en-US" sz="2800" i="1" dirty="0" err="1">
                <a:solidFill>
                  <a:srgbClr val="FF0000"/>
                </a:solidFill>
                <a:effectLst/>
                <a:ea typeface="Times New Roman" panose="02020603050405020304" pitchFamily="18" charset="0"/>
                <a:cs typeface="Arial" panose="020B0604020202020204" pitchFamily="34" charset="0"/>
              </a:rPr>
              <a:t>xát</a:t>
            </a:r>
            <a:r>
              <a:rPr lang="en-US" sz="2800" i="1" dirty="0">
                <a:solidFill>
                  <a:srgbClr val="FF0000"/>
                </a:solidFill>
                <a:effectLst/>
                <a:ea typeface="Times New Roman" panose="02020603050405020304" pitchFamily="18" charset="0"/>
                <a:cs typeface="Arial" panose="020B0604020202020204" pitchFamily="34" charset="0"/>
              </a:rPr>
              <a:t>.</a:t>
            </a:r>
            <a:r>
              <a:rPr lang="en-US" sz="2800" dirty="0">
                <a:solidFill>
                  <a:srgbClr val="000000"/>
                </a:solidFill>
                <a:effectLst/>
                <a:ea typeface="Times New Roman" panose="02020603050405020304" pitchFamily="18" charset="0"/>
                <a:cs typeface="Arial" panose="020B0604020202020204" pitchFamily="34" charset="0"/>
              </a:rPr>
              <a:t> </a:t>
            </a:r>
            <a:endParaRPr lang="en-VN" sz="2800" dirty="0">
              <a:effectLst/>
              <a:ea typeface="Times New Roman" panose="02020603050405020304" pitchFamily="18" charset="0"/>
              <a:cs typeface="Arial" panose="020B0604020202020204" pitchFamily="34" charset="0"/>
            </a:endParaRPr>
          </a:p>
          <a:p>
            <a:pPr algn="just">
              <a:lnSpc>
                <a:spcPct val="120000"/>
              </a:lnSpc>
              <a:spcBef>
                <a:spcPts val="0"/>
              </a:spcBef>
              <a:spcAft>
                <a:spcPts val="0"/>
              </a:spcAft>
            </a:pP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Vật</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nhiễm</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điện</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có</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khả</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năng</a:t>
            </a:r>
            <a:r>
              <a:rPr lang="en-US" sz="2800" dirty="0">
                <a:solidFill>
                  <a:srgbClr val="000000"/>
                </a:solidFill>
                <a:ea typeface="Times New Roman" panose="02020603050405020304" pitchFamily="18" charset="0"/>
                <a:cs typeface="Arial" panose="020B0604020202020204" pitchFamily="34" charset="0"/>
              </a:rPr>
              <a:t> </a:t>
            </a:r>
            <a:r>
              <a:rPr lang="en-US" sz="2800" i="1" dirty="0" err="1">
                <a:solidFill>
                  <a:srgbClr val="FF0000"/>
                </a:solidFill>
                <a:ea typeface="Times New Roman" panose="02020603050405020304" pitchFamily="18" charset="0"/>
                <a:cs typeface="Arial" panose="020B0604020202020204" pitchFamily="34" charset="0"/>
              </a:rPr>
              <a:t>hút</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các</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vật</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nhỏ</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nhẹ</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a typeface="Times New Roman" panose="02020603050405020304" pitchFamily="18" charset="0"/>
                <a:cs typeface="Arial" panose="020B0604020202020204" pitchFamily="34" charset="0"/>
              </a:rPr>
              <a:t>Vật</a:t>
            </a:r>
            <a:r>
              <a:rPr lang="en-US" sz="2800" dirty="0">
                <a:solidFill>
                  <a:srgbClr val="000000"/>
                </a:solidFill>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nhiễm</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điện</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còn</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được</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gọi</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là</a:t>
            </a:r>
            <a:r>
              <a:rPr lang="en-US" sz="2800" dirty="0">
                <a:solidFill>
                  <a:srgbClr val="000000"/>
                </a:solidFill>
                <a:effectLst/>
                <a:ea typeface="Times New Roman" panose="02020603050405020304" pitchFamily="18" charset="0"/>
                <a:cs typeface="Arial" panose="020B0604020202020204" pitchFamily="34" charset="0"/>
              </a:rPr>
              <a:t> </a:t>
            </a:r>
            <a:r>
              <a:rPr lang="en-US" sz="2800" dirty="0" err="1">
                <a:solidFill>
                  <a:srgbClr val="000000"/>
                </a:solidFill>
                <a:effectLst/>
                <a:ea typeface="Times New Roman" panose="02020603050405020304" pitchFamily="18" charset="0"/>
                <a:cs typeface="Arial" panose="020B0604020202020204" pitchFamily="34" charset="0"/>
              </a:rPr>
              <a:t>vật</a:t>
            </a:r>
            <a:r>
              <a:rPr lang="en-US" sz="2800" i="1" dirty="0">
                <a:solidFill>
                  <a:srgbClr val="FF0000"/>
                </a:solidFill>
                <a:effectLst/>
                <a:ea typeface="Times New Roman" panose="02020603050405020304" pitchFamily="18" charset="0"/>
                <a:cs typeface="Arial" panose="020B0604020202020204" pitchFamily="34" charset="0"/>
              </a:rPr>
              <a:t> </a:t>
            </a:r>
            <a:r>
              <a:rPr lang="en-US" sz="2800" i="1" dirty="0" err="1">
                <a:solidFill>
                  <a:srgbClr val="FF0000"/>
                </a:solidFill>
                <a:effectLst/>
                <a:ea typeface="Times New Roman" panose="02020603050405020304" pitchFamily="18" charset="0"/>
                <a:cs typeface="Arial" panose="020B0604020202020204" pitchFamily="34" charset="0"/>
              </a:rPr>
              <a:t>mang</a:t>
            </a:r>
            <a:r>
              <a:rPr lang="en-US" sz="2800" i="1" dirty="0">
                <a:solidFill>
                  <a:srgbClr val="FF0000"/>
                </a:solidFill>
                <a:effectLst/>
                <a:ea typeface="Times New Roman" panose="02020603050405020304" pitchFamily="18" charset="0"/>
                <a:cs typeface="Arial" panose="020B0604020202020204" pitchFamily="34" charset="0"/>
              </a:rPr>
              <a:t> </a:t>
            </a:r>
            <a:r>
              <a:rPr lang="en-US" sz="2800" i="1" dirty="0" err="1">
                <a:solidFill>
                  <a:srgbClr val="FF0000"/>
                </a:solidFill>
                <a:effectLst/>
                <a:ea typeface="Times New Roman" panose="02020603050405020304" pitchFamily="18" charset="0"/>
                <a:cs typeface="Arial" panose="020B0604020202020204" pitchFamily="34" charset="0"/>
              </a:rPr>
              <a:t>điện</a:t>
            </a:r>
            <a:r>
              <a:rPr lang="en-US" sz="2800" i="1" dirty="0">
                <a:solidFill>
                  <a:srgbClr val="FF0000"/>
                </a:solidFill>
                <a:effectLst/>
                <a:ea typeface="Times New Roman" panose="02020603050405020304" pitchFamily="18" charset="0"/>
                <a:cs typeface="Arial" panose="020B0604020202020204" pitchFamily="34" charset="0"/>
              </a:rPr>
              <a:t> </a:t>
            </a:r>
            <a:r>
              <a:rPr lang="en-US" sz="2800" i="1" dirty="0" err="1">
                <a:solidFill>
                  <a:srgbClr val="FF0000"/>
                </a:solidFill>
                <a:effectLst/>
                <a:ea typeface="Times New Roman" panose="02020603050405020304" pitchFamily="18" charset="0"/>
                <a:cs typeface="Arial" panose="020B0604020202020204" pitchFamily="34" charset="0"/>
              </a:rPr>
              <a:t>tích</a:t>
            </a:r>
            <a:r>
              <a:rPr lang="en-US" sz="2800" i="1" dirty="0">
                <a:solidFill>
                  <a:srgbClr val="FF0000"/>
                </a:solidFill>
                <a:effectLst/>
                <a:ea typeface="Times New Roman" panose="02020603050405020304" pitchFamily="18" charset="0"/>
                <a:cs typeface="Arial" panose="020B0604020202020204" pitchFamily="34" charset="0"/>
              </a:rPr>
              <a:t>.</a:t>
            </a:r>
            <a:r>
              <a:rPr lang="en-US" sz="2800" dirty="0">
                <a:solidFill>
                  <a:srgbClr val="000000"/>
                </a:solidFill>
                <a:effectLst/>
                <a:ea typeface="Times New Roman" panose="02020603050405020304" pitchFamily="18" charset="0"/>
                <a:cs typeface="Arial" panose="020B0604020202020204" pitchFamily="34" charset="0"/>
              </a:rPr>
              <a:t> </a:t>
            </a:r>
            <a:endParaRPr lang="en-VN" sz="2800" dirty="0">
              <a:effectLst/>
              <a:ea typeface="Times New Roman" panose="02020603050405020304" pitchFamily="18" charset="0"/>
              <a:cs typeface="Arial" panose="020B0604020202020204" pitchFamily="34" charset="0"/>
            </a:endParaRPr>
          </a:p>
        </p:txBody>
      </p:sp>
      <p:sp>
        <p:nvSpPr>
          <p:cNvPr id="2" name="Hình chữ nhật 1">
            <a:extLst>
              <a:ext uri="{FF2B5EF4-FFF2-40B4-BE49-F238E27FC236}">
                <a16:creationId xmlns:a16="http://schemas.microsoft.com/office/drawing/2014/main" id="{5F962981-5CCD-097B-DED2-DE9AA7B2B02E}"/>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4" name="Text Box 101">
            <a:extLst>
              <a:ext uri="{FF2B5EF4-FFF2-40B4-BE49-F238E27FC236}">
                <a16:creationId xmlns:a16="http://schemas.microsoft.com/office/drawing/2014/main" id="{E9188ECD-505C-55BB-7E69-4460A20179C3}"/>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6" name="TextBox 11">
            <a:extLst>
              <a:ext uri="{FF2B5EF4-FFF2-40B4-BE49-F238E27FC236}">
                <a16:creationId xmlns:a16="http://schemas.microsoft.com/office/drawing/2014/main" id="{1F165E2E-E7A5-4A77-8FC7-5BB60E59CAE0}"/>
              </a:ext>
            </a:extLst>
          </p:cNvPr>
          <p:cNvSpPr txBox="1">
            <a:spLocks noChangeArrowheads="1"/>
          </p:cNvSpPr>
          <p:nvPr/>
        </p:nvSpPr>
        <p:spPr bwMode="auto">
          <a:xfrm flipH="1">
            <a:off x="301254" y="706903"/>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Tree>
    <p:extLst>
      <p:ext uri="{BB962C8B-B14F-4D97-AF65-F5344CB8AC3E}">
        <p14:creationId xmlns:p14="http://schemas.microsoft.com/office/powerpoint/2010/main" val="1238506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ình chữ nhật: Góc Tròn 13">
            <a:extLst>
              <a:ext uri="{FF2B5EF4-FFF2-40B4-BE49-F238E27FC236}">
                <a16:creationId xmlns:a16="http://schemas.microsoft.com/office/drawing/2014/main" id="{A78D049B-AE50-278A-58D9-C159B24592C9}"/>
              </a:ext>
            </a:extLst>
          </p:cNvPr>
          <p:cNvSpPr/>
          <p:nvPr/>
        </p:nvSpPr>
        <p:spPr bwMode="auto">
          <a:xfrm>
            <a:off x="1121948" y="1636296"/>
            <a:ext cx="5943444" cy="2438336"/>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9" name="Text Box 6"/>
          <p:cNvSpPr txBox="1">
            <a:spLocks noChangeArrowheads="1"/>
          </p:cNvSpPr>
          <p:nvPr/>
        </p:nvSpPr>
        <p:spPr bwMode="black">
          <a:xfrm>
            <a:off x="1295486" y="1885968"/>
            <a:ext cx="5791048" cy="1938992"/>
          </a:xfrm>
          <a:prstGeom prst="rect">
            <a:avLst/>
          </a:prstGeom>
          <a:noFill/>
          <a:ln w="9525">
            <a:noFill/>
            <a:miter lim="800000"/>
            <a:headEnd/>
            <a:tailEnd/>
          </a:ln>
        </p:spPr>
        <p:txBody>
          <a:bodyPr wrap="square">
            <a:spAutoFit/>
          </a:bodyPr>
          <a:lstStyle/>
          <a:p>
            <a:pPr lvl="0" algn="just"/>
            <a:r>
              <a:rPr lang="en-US" altLang="zh-CN" sz="2400" b="1" kern="0" dirty="0" err="1">
                <a:solidFill>
                  <a:prstClr val="black"/>
                </a:solidFill>
                <a:ea typeface="微软雅黑" pitchFamily="34" charset="-122"/>
                <a:cs typeface="Arial" panose="020B0604020202020204" pitchFamily="34" charset="0"/>
              </a:rPr>
              <a:t>Thí</a:t>
            </a:r>
            <a:r>
              <a:rPr lang="en-US" altLang="zh-CN" sz="2400" b="1" kern="0" dirty="0">
                <a:solidFill>
                  <a:prstClr val="black"/>
                </a:solidFill>
                <a:ea typeface="微软雅黑" pitchFamily="34" charset="-122"/>
                <a:cs typeface="Arial" panose="020B0604020202020204" pitchFamily="34" charset="0"/>
              </a:rPr>
              <a:t> </a:t>
            </a:r>
            <a:r>
              <a:rPr lang="en-US" altLang="zh-CN" sz="2400" b="1" kern="0" dirty="0" err="1">
                <a:solidFill>
                  <a:prstClr val="black"/>
                </a:solidFill>
                <a:ea typeface="微软雅黑" pitchFamily="34" charset="-122"/>
                <a:cs typeface="Arial" panose="020B0604020202020204" pitchFamily="34" charset="0"/>
              </a:rPr>
              <a:t>nghiệm</a:t>
            </a:r>
            <a:r>
              <a:rPr lang="en-US" altLang="zh-CN" sz="2400" b="1" kern="0" dirty="0">
                <a:solidFill>
                  <a:prstClr val="black"/>
                </a:solidFill>
                <a:ea typeface="微软雅黑" pitchFamily="34" charset="-122"/>
                <a:cs typeface="Arial" panose="020B0604020202020204" pitchFamily="34" charset="0"/>
              </a:rPr>
              <a:t> 2</a:t>
            </a:r>
          </a:p>
          <a:p>
            <a:pPr lvl="0" algn="just"/>
            <a:r>
              <a:rPr lang="en-US" altLang="zh-CN" sz="2400" i="1" kern="0" dirty="0" err="1">
                <a:solidFill>
                  <a:prstClr val="black"/>
                </a:solidFill>
                <a:ea typeface="微软雅黑" pitchFamily="34" charset="-122"/>
                <a:cs typeface="Arial" panose="020B0604020202020204" pitchFamily="34" charset="0"/>
              </a:rPr>
              <a:t>Chuẩn</a:t>
            </a:r>
            <a:r>
              <a:rPr lang="en-US" altLang="zh-CN" sz="2400" i="1" kern="0" dirty="0">
                <a:solidFill>
                  <a:prstClr val="black"/>
                </a:solidFill>
                <a:ea typeface="微软雅黑" pitchFamily="34" charset="-122"/>
                <a:cs typeface="Arial" panose="020B0604020202020204" pitchFamily="34" charset="0"/>
              </a:rPr>
              <a:t> </a:t>
            </a:r>
            <a:r>
              <a:rPr lang="en-US" altLang="zh-CN" sz="2400" i="1" kern="0" dirty="0" err="1">
                <a:solidFill>
                  <a:prstClr val="black"/>
                </a:solidFill>
                <a:ea typeface="微软雅黑" pitchFamily="34" charset="-122"/>
                <a:cs typeface="Arial" panose="020B0604020202020204" pitchFamily="34" charset="0"/>
              </a:rPr>
              <a:t>bị</a:t>
            </a:r>
            <a:r>
              <a:rPr lang="en-US" altLang="zh-CN" sz="2400" i="1" kern="0" dirty="0">
                <a:solidFill>
                  <a:prstClr val="black"/>
                </a:solidFill>
                <a:ea typeface="微软雅黑" pitchFamily="34" charset="-122"/>
                <a:cs typeface="Arial" panose="020B0604020202020204" pitchFamily="34" charset="0"/>
              </a:rPr>
              <a:t>:</a:t>
            </a:r>
          </a:p>
          <a:p>
            <a:pPr lvl="0"/>
            <a:r>
              <a:rPr lang="en-US" altLang="zh-CN" sz="2400" kern="0" dirty="0">
                <a:solidFill>
                  <a:prstClr val="black"/>
                </a:solidFill>
                <a:ea typeface="微软雅黑" pitchFamily="34" charset="-122"/>
                <a:cs typeface="Arial" panose="020B0604020202020204" pitchFamily="34" charset="0"/>
              </a:rPr>
              <a:t>- Hai </a:t>
            </a:r>
            <a:r>
              <a:rPr lang="en-US" altLang="zh-CN" sz="2400" kern="0" dirty="0" err="1">
                <a:solidFill>
                  <a:prstClr val="black"/>
                </a:solidFill>
                <a:ea typeface="微软雅黑" pitchFamily="34" charset="-122"/>
                <a:cs typeface="Arial" panose="020B0604020202020204" pitchFamily="34" charset="0"/>
              </a:rPr>
              <a:t>đũa</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nhựa</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và</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một</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đũa</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thuỷ</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tinh</a:t>
            </a:r>
            <a:r>
              <a:rPr lang="en-US" altLang="zh-CN" sz="2400" kern="0" dirty="0">
                <a:solidFill>
                  <a:prstClr val="black"/>
                </a:solidFill>
                <a:ea typeface="微软雅黑" pitchFamily="34" charset="-122"/>
                <a:cs typeface="Arial" panose="020B0604020202020204" pitchFamily="34" charset="0"/>
              </a:rPr>
              <a:t>.</a:t>
            </a:r>
          </a:p>
          <a:p>
            <a:pPr lvl="0"/>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Mảnh</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vải</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len</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hoặc</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dạ</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và</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mảnh</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vải</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lụa</a:t>
            </a:r>
            <a:r>
              <a:rPr lang="en-US" altLang="zh-CN" sz="2400" kern="0" dirty="0">
                <a:solidFill>
                  <a:prstClr val="black"/>
                </a:solidFill>
                <a:ea typeface="微软雅黑" pitchFamily="34" charset="-122"/>
                <a:cs typeface="Arial" panose="020B0604020202020204" pitchFamily="34" charset="0"/>
              </a:rPr>
              <a:t>.</a:t>
            </a:r>
          </a:p>
          <a:p>
            <a:pPr lvl="0"/>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Giá</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thí</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nghiệm</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và</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dây</a:t>
            </a:r>
            <a:r>
              <a:rPr lang="en-US" altLang="zh-CN" sz="2400" kern="0" dirty="0">
                <a:solidFill>
                  <a:prstClr val="black"/>
                </a:solidFill>
                <a:ea typeface="微软雅黑" pitchFamily="34" charset="-122"/>
                <a:cs typeface="Arial" panose="020B0604020202020204" pitchFamily="34" charset="0"/>
              </a:rPr>
              <a:t> </a:t>
            </a:r>
            <a:r>
              <a:rPr lang="en-US" altLang="zh-CN" sz="2400" kern="0" dirty="0" err="1">
                <a:solidFill>
                  <a:prstClr val="black"/>
                </a:solidFill>
                <a:ea typeface="微软雅黑" pitchFamily="34" charset="-122"/>
                <a:cs typeface="Arial" panose="020B0604020202020204" pitchFamily="34" charset="0"/>
              </a:rPr>
              <a:t>treo</a:t>
            </a:r>
            <a:r>
              <a:rPr lang="en-US" altLang="zh-CN" sz="2400" kern="0" dirty="0">
                <a:solidFill>
                  <a:prstClr val="black"/>
                </a:solidFill>
                <a:ea typeface="微软雅黑" pitchFamily="34" charset="-122"/>
                <a:cs typeface="Arial" panose="020B0604020202020204" pitchFamily="34" charset="0"/>
              </a:rPr>
              <a:t>.</a:t>
            </a:r>
          </a:p>
        </p:txBody>
      </p:sp>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228714" y="819196"/>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Tree>
    <p:extLst>
      <p:ext uri="{BB962C8B-B14F-4D97-AF65-F5344CB8AC3E}">
        <p14:creationId xmlns:p14="http://schemas.microsoft.com/office/powerpoint/2010/main" val="11295228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black">
          <a:xfrm>
            <a:off x="228714" y="1219306"/>
            <a:ext cx="4648078" cy="2462213"/>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i="1" kern="0" dirty="0">
                <a:solidFill>
                  <a:prstClr val="black"/>
                </a:solidFill>
                <a:ea typeface="微软雅黑" pitchFamily="34" charset="-122"/>
                <a:cs typeface="Arial" panose="020B0604020202020204" pitchFamily="34" charset="0"/>
              </a:rPr>
              <a:t>Tiến hành:</a:t>
            </a:r>
          </a:p>
          <a:p>
            <a:pPr lvl="0" algn="just"/>
            <a:r>
              <a:rPr lang="vi-VN" altLang="zh-CN" sz="2200" kern="0" dirty="0">
                <a:solidFill>
                  <a:prstClr val="black"/>
                </a:solidFill>
                <a:ea typeface="微软雅黑" pitchFamily="34" charset="-122"/>
                <a:cs typeface="Arial" panose="020B0604020202020204" pitchFamily="34" charset="0"/>
              </a:rPr>
              <a:t>- Lấy một đũa nhựa cọ vào mảnh vải len, sau đó treo lên giá thí nghiệm. Lấy chiếc đũa nhựa thứ hai cọ vào mảnh vải len rồi đưa lại gần đầu đũa nhựa kia (Hình 20.2a). Quan sát hiện tượng xảy ra.</a:t>
            </a:r>
          </a:p>
        </p:txBody>
      </p:sp>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228714" y="819196"/>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1905070" y="3724139"/>
            <a:ext cx="5638652" cy="1200329"/>
          </a:xfrm>
          <a:prstGeom prst="rect">
            <a:avLst/>
          </a:prstGeom>
          <a:solidFill>
            <a:srgbClr val="FF9900"/>
          </a:solidFill>
          <a:ln w="9525">
            <a:noFill/>
            <a:miter lim="800000"/>
            <a:headEnd/>
            <a:tailEnd/>
          </a:ln>
        </p:spPr>
        <p:txBody>
          <a:bodyPr wrap="square">
            <a:spAutoFit/>
          </a:bodyPr>
          <a:lstStyle/>
          <a:p>
            <a:pPr lvl="0" algn="just"/>
            <a:r>
              <a:rPr lang="vi-VN" sz="2400" dirty="0"/>
              <a:t>Trả lời </a:t>
            </a:r>
          </a:p>
          <a:p>
            <a:pPr lvl="0" algn="just"/>
            <a:r>
              <a:rPr lang="vi-VN" sz="2400" dirty="0"/>
              <a:t>- Ta thấy hiện tượng xảy ra là hai chiếc đũa nhựa đẩy nhau như ở Hình 20.2a.</a:t>
            </a:r>
            <a:endParaRPr lang="vi-VN" altLang="zh-CN" sz="2200" kern="0" dirty="0">
              <a:solidFill>
                <a:prstClr val="black"/>
              </a:solidFill>
              <a:ea typeface="微软雅黑" pitchFamily="34" charset="-122"/>
              <a:cs typeface="Arial" panose="020B0604020202020204" pitchFamily="34" charset="0"/>
            </a:endParaRPr>
          </a:p>
        </p:txBody>
      </p:sp>
      <p:pic>
        <p:nvPicPr>
          <p:cNvPr id="4" name="Hình ảnh 3">
            <a:extLst>
              <a:ext uri="{FF2B5EF4-FFF2-40B4-BE49-F238E27FC236}">
                <a16:creationId xmlns:a16="http://schemas.microsoft.com/office/drawing/2014/main" id="{01B252C9-FDF4-CB39-4B4E-EFE9954FE73D}"/>
              </a:ext>
            </a:extLst>
          </p:cNvPr>
          <p:cNvPicPr>
            <a:picLocks noChangeAspect="1"/>
          </p:cNvPicPr>
          <p:nvPr/>
        </p:nvPicPr>
        <p:blipFill>
          <a:blip r:embed="rId3"/>
          <a:stretch>
            <a:fillRect/>
          </a:stretch>
        </p:blipFill>
        <p:spPr>
          <a:xfrm>
            <a:off x="5195222" y="1208157"/>
            <a:ext cx="3720064" cy="2462213"/>
          </a:xfrm>
          <a:prstGeom prst="rect">
            <a:avLst/>
          </a:prstGeom>
        </p:spPr>
      </p:pic>
    </p:spTree>
    <p:extLst>
      <p:ext uri="{BB962C8B-B14F-4D97-AF65-F5344CB8AC3E}">
        <p14:creationId xmlns:p14="http://schemas.microsoft.com/office/powerpoint/2010/main" val="13787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black">
          <a:xfrm>
            <a:off x="1055258" y="3486126"/>
            <a:ext cx="7010336" cy="1200329"/>
          </a:xfrm>
          <a:prstGeom prst="rect">
            <a:avLst/>
          </a:prstGeom>
          <a:solidFill>
            <a:srgbClr val="FF9900"/>
          </a:solidFill>
          <a:ln w="9525">
            <a:noFill/>
            <a:miter lim="800000"/>
            <a:headEnd/>
            <a:tailEnd/>
          </a:ln>
        </p:spPr>
        <p:txBody>
          <a:bodyPr wrap="square">
            <a:spAutoFit/>
          </a:bodyPr>
          <a:lstStyle/>
          <a:p>
            <a:pPr lvl="0" algn="just"/>
            <a:r>
              <a:rPr lang="vi-VN" sz="2400" b="1" dirty="0"/>
              <a:t>Trả lời</a:t>
            </a:r>
          </a:p>
          <a:p>
            <a:pPr lvl="0" algn="just"/>
            <a:r>
              <a:rPr lang="vi-VN" sz="2400" dirty="0"/>
              <a:t>- Ta thấy hiện tượng xảy ra là hai chiếc đũa nhựa và đũa thủy tinh hút nhau như ở Hình 20.2b</a:t>
            </a:r>
            <a:endParaRPr lang="vi-VN" altLang="zh-CN" sz="2200" i="1" kern="0" dirty="0">
              <a:solidFill>
                <a:prstClr val="black"/>
              </a:solidFill>
              <a:ea typeface="微软雅黑" pitchFamily="34" charset="-122"/>
              <a:cs typeface="Arial" panose="020B0604020202020204" pitchFamily="34" charset="0"/>
            </a:endParaRPr>
          </a:p>
        </p:txBody>
      </p:sp>
      <p:sp>
        <p:nvSpPr>
          <p:cNvPr id="8" name="TextBox 11">
            <a:extLst>
              <a:ext uri="{FF2B5EF4-FFF2-40B4-BE49-F238E27FC236}">
                <a16:creationId xmlns:a16="http://schemas.microsoft.com/office/drawing/2014/main" id="{02796643-B682-DDAF-CD0B-719D486E2192}"/>
              </a:ext>
            </a:extLst>
          </p:cNvPr>
          <p:cNvSpPr txBox="1">
            <a:spLocks noChangeArrowheads="1"/>
          </p:cNvSpPr>
          <p:nvPr/>
        </p:nvSpPr>
        <p:spPr bwMode="auto">
          <a:xfrm flipH="1">
            <a:off x="228714" y="819196"/>
            <a:ext cx="2529913" cy="400110"/>
          </a:xfrm>
          <a:prstGeom prst="rect">
            <a:avLst/>
          </a:prstGeom>
          <a:solidFill>
            <a:schemeClr val="accent6">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CN" sz="2000" b="1" dirty="0">
                <a:solidFill>
                  <a:srgbClr val="FF0000"/>
                </a:solidFill>
                <a:ea typeface="微软雅黑" pitchFamily="34" charset="-122"/>
                <a:cs typeface="Arial" panose="020B0604020202020204" pitchFamily="34" charset="0"/>
              </a:rPr>
              <a:t>I. </a:t>
            </a:r>
            <a:r>
              <a:rPr lang="vi-VN" altLang="zh-CN" sz="2000" b="1" dirty="0">
                <a:solidFill>
                  <a:srgbClr val="FF0000"/>
                </a:solidFill>
                <a:ea typeface="微软雅黑" pitchFamily="34" charset="-122"/>
                <a:cs typeface="Arial" panose="020B0604020202020204" pitchFamily="34" charset="0"/>
              </a:rPr>
              <a:t>Vật nhiễm điện</a:t>
            </a:r>
            <a:endParaRPr lang="zh-CN" altLang="en-US" sz="2000" b="1" dirty="0">
              <a:solidFill>
                <a:srgbClr val="FF0000"/>
              </a:solidFill>
              <a:ea typeface="微软雅黑" pitchFamily="34" charset="-122"/>
              <a:cs typeface="Arial" panose="020B0604020202020204" pitchFamily="34" charset="0"/>
            </a:endParaRPr>
          </a:p>
        </p:txBody>
      </p:sp>
      <p:sp>
        <p:nvSpPr>
          <p:cNvPr id="12" name="Hình chữ nhật 11">
            <a:extLst>
              <a:ext uri="{FF2B5EF4-FFF2-40B4-BE49-F238E27FC236}">
                <a16:creationId xmlns:a16="http://schemas.microsoft.com/office/drawing/2014/main" id="{47F4CA83-45E2-DD28-C989-11EB9151F6D0}"/>
              </a:ext>
            </a:extLst>
          </p:cNvPr>
          <p:cNvSpPr/>
          <p:nvPr/>
        </p:nvSpPr>
        <p:spPr bwMode="auto">
          <a:xfrm>
            <a:off x="180646" y="44962"/>
            <a:ext cx="8555718" cy="552107"/>
          </a:xfrm>
          <a:prstGeom prst="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ea typeface="宋体" pitchFamily="2" charset="-122"/>
            </a:endParaRPr>
          </a:p>
        </p:txBody>
      </p:sp>
      <p:sp>
        <p:nvSpPr>
          <p:cNvPr id="13" name="Text Box 101">
            <a:extLst>
              <a:ext uri="{FF2B5EF4-FFF2-40B4-BE49-F238E27FC236}">
                <a16:creationId xmlns:a16="http://schemas.microsoft.com/office/drawing/2014/main" id="{BCA61D45-A5CF-4052-6C66-07FA77D65390}"/>
              </a:ext>
            </a:extLst>
          </p:cNvPr>
          <p:cNvSpPr txBox="1">
            <a:spLocks noChangeArrowheads="1"/>
          </p:cNvSpPr>
          <p:nvPr/>
        </p:nvSpPr>
        <p:spPr bwMode="auto">
          <a:xfrm>
            <a:off x="407636" y="67302"/>
            <a:ext cx="8305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877888"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463"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421"/>
            <a:r>
              <a:rPr lang="vi-VN" altLang="en-VN" sz="2800" b="1" dirty="0">
                <a:solidFill>
                  <a:srgbClr val="000000"/>
                </a:solidFill>
                <a:ea typeface="+mn-ea"/>
              </a:rPr>
              <a:t>BÀI 20: HIỆN TƯỢNG NHIỄM ĐIỆN DO CỌ XÁT</a:t>
            </a:r>
            <a:endParaRPr lang="en-US" altLang="en-VN" sz="2800" b="1" dirty="0">
              <a:solidFill>
                <a:srgbClr val="000000"/>
              </a:solidFill>
              <a:ea typeface="+mn-ea"/>
            </a:endParaRPr>
          </a:p>
        </p:txBody>
      </p:sp>
      <p:sp>
        <p:nvSpPr>
          <p:cNvPr id="2" name="Text Box 6">
            <a:extLst>
              <a:ext uri="{FF2B5EF4-FFF2-40B4-BE49-F238E27FC236}">
                <a16:creationId xmlns:a16="http://schemas.microsoft.com/office/drawing/2014/main" id="{FC02D432-491E-7B7B-8D95-ABE852904571}"/>
              </a:ext>
            </a:extLst>
          </p:cNvPr>
          <p:cNvSpPr txBox="1">
            <a:spLocks noChangeArrowheads="1"/>
          </p:cNvSpPr>
          <p:nvPr/>
        </p:nvSpPr>
        <p:spPr bwMode="black">
          <a:xfrm>
            <a:off x="237564" y="1575899"/>
            <a:ext cx="4639228" cy="1446550"/>
          </a:xfrm>
          <a:prstGeom prst="rect">
            <a:avLst/>
          </a:prstGeom>
          <a:solidFill>
            <a:schemeClr val="accent6">
              <a:lumMod val="60000"/>
              <a:lumOff val="40000"/>
            </a:schemeClr>
          </a:solidFill>
          <a:ln w="9525">
            <a:noFill/>
            <a:miter lim="800000"/>
            <a:headEnd/>
            <a:tailEnd/>
          </a:ln>
        </p:spPr>
        <p:txBody>
          <a:bodyPr wrap="square">
            <a:spAutoFit/>
          </a:bodyPr>
          <a:lstStyle/>
          <a:p>
            <a:pPr lvl="0" algn="just"/>
            <a:r>
              <a:rPr lang="vi-VN" altLang="zh-CN" sz="2200" kern="0" dirty="0">
                <a:solidFill>
                  <a:prstClr val="black"/>
                </a:solidFill>
                <a:ea typeface="微软雅黑" pitchFamily="34" charset="-122"/>
                <a:cs typeface="Arial" panose="020B0604020202020204" pitchFamily="34" charset="0"/>
              </a:rPr>
              <a:t>- Thay đũa nhựa bằng đũa </a:t>
            </a:r>
            <a:r>
              <a:rPr lang="vi-VN" altLang="zh-CN" sz="2200" kern="0" dirty="0" err="1">
                <a:solidFill>
                  <a:prstClr val="black"/>
                </a:solidFill>
                <a:ea typeface="微软雅黑" pitchFamily="34" charset="-122"/>
                <a:cs typeface="Arial" panose="020B0604020202020204" pitchFamily="34" charset="0"/>
              </a:rPr>
              <a:t>thuỷ</a:t>
            </a:r>
            <a:r>
              <a:rPr lang="vi-VN" altLang="zh-CN" sz="2200" kern="0" dirty="0">
                <a:solidFill>
                  <a:prstClr val="black"/>
                </a:solidFill>
                <a:ea typeface="微软雅黑" pitchFamily="34" charset="-122"/>
                <a:cs typeface="Arial" panose="020B0604020202020204" pitchFamily="34" charset="0"/>
              </a:rPr>
              <a:t> tinh đã cọ vào mảnh vải lụa, rồi đưa lại gần đũa nhựa (Hình 20.2b). Quan sát hiện tượng xảy ra.</a:t>
            </a:r>
          </a:p>
        </p:txBody>
      </p:sp>
      <p:pic>
        <p:nvPicPr>
          <p:cNvPr id="6" name="Hình ảnh 5">
            <a:extLst>
              <a:ext uri="{FF2B5EF4-FFF2-40B4-BE49-F238E27FC236}">
                <a16:creationId xmlns:a16="http://schemas.microsoft.com/office/drawing/2014/main" id="{80C37F46-A58A-E1C1-0550-11483D9A80EB}"/>
              </a:ext>
            </a:extLst>
          </p:cNvPr>
          <p:cNvPicPr>
            <a:picLocks noChangeAspect="1"/>
          </p:cNvPicPr>
          <p:nvPr/>
        </p:nvPicPr>
        <p:blipFill>
          <a:blip r:embed="rId3"/>
          <a:stretch>
            <a:fillRect/>
          </a:stretch>
        </p:blipFill>
        <p:spPr>
          <a:xfrm>
            <a:off x="5181584" y="1174740"/>
            <a:ext cx="3416584" cy="2158828"/>
          </a:xfrm>
          <a:prstGeom prst="rect">
            <a:avLst/>
          </a:prstGeom>
        </p:spPr>
      </p:pic>
    </p:spTree>
    <p:extLst>
      <p:ext uri="{BB962C8B-B14F-4D97-AF65-F5344CB8AC3E}">
        <p14:creationId xmlns:p14="http://schemas.microsoft.com/office/powerpoint/2010/main" val="2680571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just" defTabSz="667421">
          <a:defRPr sz="2800" dirty="0" smtClean="0">
            <a:solidFill>
              <a:srgbClr val="000000"/>
            </a:solidFill>
            <a:ea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2237</TotalTime>
  <Pages>0</Pages>
  <Words>1808</Words>
  <Characters>0</Characters>
  <Application>Microsoft Office PowerPoint</Application>
  <DocSecurity>0</DocSecurity>
  <PresentationFormat>Trình chiếu Trên màn hình (16:9)</PresentationFormat>
  <Lines>0</Lines>
  <Paragraphs>143</Paragraphs>
  <Slides>21</Slides>
  <Notes>19</Notes>
  <HiddenSlides>0</HiddenSlides>
  <MMClips>1</MMClips>
  <ScaleCrop>false</ScaleCrop>
  <HeadingPairs>
    <vt:vector size="8" baseType="variant">
      <vt:variant>
        <vt:lpstr>Phông được Dùng</vt:lpstr>
      </vt:variant>
      <vt:variant>
        <vt:i4>9</vt:i4>
      </vt:variant>
      <vt:variant>
        <vt:lpstr>Chủ đề</vt:lpstr>
      </vt:variant>
      <vt:variant>
        <vt:i4>4</vt:i4>
      </vt:variant>
      <vt:variant>
        <vt:lpstr>Tiêu đề Bản chiếu</vt:lpstr>
      </vt:variant>
      <vt:variant>
        <vt:i4>21</vt:i4>
      </vt:variant>
      <vt:variant>
        <vt:lpstr>Hiện Tùy chỉnh</vt:lpstr>
      </vt:variant>
      <vt:variant>
        <vt:i4>1</vt:i4>
      </vt:variant>
    </vt:vector>
  </HeadingPairs>
  <TitlesOfParts>
    <vt:vector size="35" baseType="lpstr">
      <vt:lpstr>等线</vt:lpstr>
      <vt:lpstr>等线 Light</vt:lpstr>
      <vt:lpstr>黑体</vt:lpstr>
      <vt:lpstr>Arial</vt:lpstr>
      <vt:lpstr>Barber Fill</vt:lpstr>
      <vt:lpstr>Calibri</vt:lpstr>
      <vt:lpstr>Calibri Light</vt:lpstr>
      <vt:lpstr>Times New Roman</vt:lpstr>
      <vt:lpstr>Verdana</vt:lpstr>
      <vt:lpstr>2_Default Design</vt:lpstr>
      <vt:lpstr>Office 主题​​</vt:lpstr>
      <vt:lpstr>3_Default Design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Việt Nguyễn</cp:lastModifiedBy>
  <cp:revision>266</cp:revision>
  <cp:lastPrinted>1899-12-30T00:00:00Z</cp:lastPrinted>
  <dcterms:created xsi:type="dcterms:W3CDTF">2008-02-28T09:07:44Z</dcterms:created>
  <dcterms:modified xsi:type="dcterms:W3CDTF">2023-09-24T17:13:14Z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