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ink/ink2.xml" ContentType="application/inkml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8"/>
  </p:notesMasterIdLst>
  <p:sldIdLst>
    <p:sldId id="256" r:id="rId2"/>
    <p:sldId id="294" r:id="rId3"/>
    <p:sldId id="295" r:id="rId4"/>
    <p:sldId id="259" r:id="rId5"/>
    <p:sldId id="260" r:id="rId6"/>
    <p:sldId id="261" r:id="rId7"/>
    <p:sldId id="262" r:id="rId8"/>
    <p:sldId id="299" r:id="rId9"/>
    <p:sldId id="300" r:id="rId10"/>
    <p:sldId id="29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04" r:id="rId19"/>
    <p:sldId id="297" r:id="rId20"/>
    <p:sldId id="298" r:id="rId21"/>
    <p:sldId id="305" r:id="rId22"/>
    <p:sldId id="273" r:id="rId23"/>
    <p:sldId id="301" r:id="rId24"/>
    <p:sldId id="303" r:id="rId25"/>
    <p:sldId id="278" r:id="rId26"/>
    <p:sldId id="277" r:id="rId27"/>
    <p:sldId id="281" r:id="rId28"/>
    <p:sldId id="282" r:id="rId29"/>
    <p:sldId id="283" r:id="rId30"/>
    <p:sldId id="284" r:id="rId31"/>
    <p:sldId id="285" r:id="rId32"/>
    <p:sldId id="286" r:id="rId33"/>
    <p:sldId id="302" r:id="rId34"/>
    <p:sldId id="287" r:id="rId35"/>
    <p:sldId id="291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43.49963" units="1/cm"/>
          <inkml:channelProperty channel="Y" name="resolution" value="1144.09912" units="1/cm"/>
          <inkml:channelProperty channel="T" name="resolution" value="1" units="1/dev"/>
        </inkml:channelProperties>
      </inkml:inkSource>
      <inkml:timestamp xml:id="ts0" timeString="2021-10-25T06:49:50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1272 10424 0,'-8'-30'0,"8"-104"16,0 134-16,-3-97 0</inkml:trace>
  <inkml:trace contextRef="#ctx0" brushRef="#br0" timeOffset="384.0226">1229 9017 0,'0'-9'0,"5"-2"16,-5 11-1,8-16-15,2-2 16,-3-1-16,2 9 16,-9 0-1,4 10-15,-4 6 16,3 25-16,-23 58 15,-6-14 1,-9 57 0,21-39-16,5 4 15,-21 54-15,-7-20 16,28-40-16,-8-4 16,4 11-1,9-11-15,-7 7 16,-8-13-16,8-41 15,2 44 1,9-54-16,-4 10 16,17 38-1,-6-38-15,-3 0 16,0-10-16,-4 4 16,2-1-1,-2 1-15,4 0 16,-4-4-16,-6 4 15,-2-11 1,12-3-16,0 24 16</inkml:trace>
  <inkml:trace contextRef="#ctx0" brushRef="#br0" timeOffset="29645.0094">29223 11955 0,'0'8'15,"0"-8"-15,0 0 16,0 0-16,0 0 16,0 0-1,0 0-15,0 0 16,0 0-1,-4 3-15,-1 3 16,-4-6-16,4-6 16,-2-8-1</inkml:trace>
  <inkml:trace contextRef="#ctx0" brushRef="#br0" timeOffset="32421.1061">28890 11539 0,'-9'0'0,"-4"0"15,13 0 1,-20-7-16,-3 4 16,-5-4-16,2 0 15,-1 1 1,4 3-16,-7-1 16,2 1-16,2-7 15,-1 0 1,3-4-16,1 4 15,-4 0-15,4-3 16,-1 0 0,1-2-16,-4 2 15,-29-20 1,-4-4-16,29 20 16,-62-40-16,63 40 15,-34-23 1,4 3-16,30 20 15,-34-23-15,34 23 16,-38-17 0,42 14-16,-42-17 15,41 17-15,1 0 16,-37-21 0,36 22-16,-64-49 15,40 28 1,-5-10-16,-5 13 47,1-4-47,-4 5 0,7-4 15,-9 6-15,38 17 0,-39-20 16,8 4-16,32 16 16,-34-20-16,31 20 15,-33-20-15,6-6 16,4 6-1,-9 0-15,0 0 16,-5 7 0,-1-11-16,1 4 15,-9 4-15,1-3 16,5 1 0,-3-2-16,6 0 15,3 0-15,30 27 16,-32-23-1,35 15-15,-32-18 16,36 23-16,0-1 16,-37-20-1,41 24-15,0 1 16,3-5 0,-14 0-16,11 5 15,-4-8-15,-70-33 16,66 33-1,-39-10-15,0 0 16,-1-6-16,-5 12 16,2 1-1,37 10-15,-43-7 16,43 7-16,-47-4 16,51 1-1,-4 6-15,-4-6 16,11 10-1,-3-4-15,6 1 16,-3-5-16,0 1 16,-23-24-1,29 21-15,-6 4 16,3-1-16,0-1 16,0 1-1,-3-4-15,3 5 16,-3 1-1,7 2-15,0-1 16,5 0-16,2 7 16,2-3-1,5 3-15,9 0 16,0 0-16,0 0 16,-7-2-1,7 2-15,0 0 16,0 0-16,0 0 15,0 0 1,0 0-16,0 0 16,-3-5-1,13-8-15,-4 0 16</inkml:trace>
  <inkml:trace contextRef="#ctx0" brushRef="#br0" timeOffset="39241.3342">28547 11069 0,'0'0'0,"0"7"15,0-7 1,2 10-16,-2-10 16,0 0-16,7 6 15,-7-6-15,7 14 16,0 0-1,0-2-15,-7-12 16,6 11-16,4 6 16,-2-4-1,-2 1-15,3-4 16,-9-10 0,12 10-16,-3 7 15,4-4 1,0-3-16,1 3 15,-4-6-15,3 10 16,-2 0-16,2-1 16,0-5-1,1 5-15,-5 4 16,5 1-16,-3-8 16,5 4-1,-3 3-15,-2-3 16,2-4-1,-3 3-15,3-2 16,0 0 0,-2-4-16,-6 3 15,6 1-15,-1-1 16,1-4 0,-5 6-16,-6-15 15,13 6-15,-2 4 16,-2 0-16,1 0 15,1 1 1,-1-1-16,-10-10 16,14 7-1,-8 3-15,-6-10 16,0 0-16,10 13 16,1-3-1,-11-10-15,0 0 16,5 14-16,-5-14 15,0 0 1,0 0-16,0 13 16,4 0-16,-4-13 15,3 14 1,-3-1 0,0-13-16,0 0 15,0 0-15,7 14 16,-7 3-16,0-17 15,0 9 1,2 5-16,4-4 16,-6 4-16,0-4 15,0-10 1,3 10-16,3-4 16,-6-6-16,3 7 15,-3-7 1,0 0-16,0 0 15,0 0 1,0 0-16,0 0 16,0 0-16,7 10 15,-7 3 1,0-13-16,3 7 16,-3-7-16,8 11 15,-8-11 1,2 9-16,-2-9 15,0 0-15,0 0 16,4 11 0,-4-11-16,0 0 15,7 10 1,-11-1-16,4-9 16,0 0-16,0 0 15,0 0 1,0 0-16,4 8 15,-4-8-15,0 0 16,0 0 0,0 0-16,0 0 15,6 9-15,-6-9 16,0 0 0,0 0-16,0 0 15,0 0 1,0 0-16,0 0 15,0 0-15,0 0 16,0 0 0,0 0-16,0 0 15,0 0-15,0 0 16,0 0 0,0 0-16,0 8 15,0-8-15,7 3 16,-3-6-1,-2-8-15,-2 1 16</inkml:trace>
  <inkml:trace contextRef="#ctx0" brushRef="#br0" timeOffset="47049.5958">27942 10565 0,'0'0'16,"4"-7"-16,-4 1 16</inkml:trace>
  <inkml:trace contextRef="#ctx0" brushRef="#br0" timeOffset="47741.6245">28039 10669 0,'0'0'15,"0"0"1,0 0-16,0 0 16,0 0-16,0 0 15,0 0 1,-5 4-16,5-4 15,0 0-15,-7-4 16,7 4 0,-9-6-16,-2 3 15,1-8-15,-3-3 16,-1 2 0,-16-19-16</inkml:trace>
  <inkml:trace contextRef="#ctx0" brushRef="#br0" timeOffset="49585.6883">27807 10220 0,'0'0'0,"-4"3"16,4-3-1,0 0-15,0 0 16,-6 7 0,6-7-16,-8 10 15,1-3-15,7-7 16,-6 9 0,6-9-16,-6 11 15,6-11-15,-11 13 16,11-13-1,-9 10-15,2 4 16,-4-1-16,11-13 16,-6 13-1,-5 1-15,6-1 16,5-13 0,0 0-16,-11 11 15,1 2 1,10-13-16,-11 7 15,1 6-15,-2-3 16,2 0-16,-4 0 16,0 0-1,-3 4-15,2-5 16,-9 12-16,0-8 16,-3 1-1,-30 22-15,31-19 16,-4-3-1,0 6-15,-27 13 16,2 12-16,29-29 16,-4-2-1,3-5-15,4 5 16,-45 16-16,46-17 16,-2 5-1,3-5-15,-38 20 16,39-22-16,3 1 15,0 3 1,-9 1-16,2-3 16,4-2-1,0 6-15,-3-4 16,-4 0-16,2 1 16,2-1-1,-3 4-15,-1-7 16,4 3-16,-7 1 15,3-1 1,-4 1-16,0-4 16,1 0-16,0 3 15,1-3 1,-5 1-16,4-1 16,-3 0-1,3 0-15,3 0 16,-3-3-16,-1 2 15,1-2 1,0 0-16,-3 0 16,-1-1-16,1 5 15,3-1 1,-4-4-16,1 1 16,-4 0-16,0 0 15,3-7 1,-36 20-16,40-14 15,2 4 1,-1 0-16,2 0 16,-3-3-16,0 3 15,-1 1 1,1 2-16,-3-3 16,3 0-16,4 0 15,-4 0 1,-5 0-16,2 0 15,-37 17-15,40-17 16,-2-3 0,7 3-16,-6 0 15,4-1 1,-3-1-16,-1-2 16,1 1-16,5 0 15,-2-1 1,3-2-16,1 3 15,-1-7-15,4 0 16,0 3-16,-3 4 16,3-4-1,-4-3 1,1 4-16,-1-1 16,1-3-16,-4 6 15,4 1 1,-1-3-16,1 6 15,-4-4-15,1 4 16,2-3-16,-3 4 16,2-2-1,4 2-15,-3 2 16,2-3-16,10 0 16,-1 0-1,0-4 1,13-6-16,0 0 15,0 0-15,0 0 16,0 0-16,0 0 16,0 0-1,0 0-15,0 0 16,0 0-16,0 0 16,0 0-1,0 0-15,0 0 16,0 0-1,0 0-15,0 0 16,0 0-16,0 0 16,0 0-1,0 0-15,0 0 16,0 0-16,0 0 16,0 0-1,0 0-15,0 0 16,0 0-16,0 0 15,0 0 1,0 0-16,0 0 16,0 0-16,0 0 15,-4 4 1,4-8-16,4-2 16,5-4-1,8-3-15,0-1 16</inkml:trace>
  <inkml:trace contextRef="#ctx0" brushRef="#br0" timeOffset="56785.9345">28305 13654 0,'-9'0'16,"-2"7"-16,-3-3 16,-2-1-1,-5 3-15,2 1 16,-2 0-1,-4-7-15,-2 3 16,0-3-16,0 0 16,-3-3-16,-5 0 15,5-1 1,0-3-16,-42-13 16,45 14-16,-55-14 15,52 6 1,-39-6-16,34 7 15,-38-11 1,39 14-16,-45-13 16,49 9-1,-54-13-15,50 17 16,-50-13-16,4 3 16,40 6-16,-43-6 15,4-3 1,10-2-16,28 13 15,-32-9 1,-1 4-16,37 8 16,-33-15-16,33 17 15,-36-13 1,35 7-16,-29-8 16,31 11-16,-1 4 15,-37-14 1,37 10-16,-33-7 15,37 6-15,-4 2 16,1 2 0,-40-21-16,41 22 15,-2 0-15,-37-18 16,34 21 0,3-7-1,-7 3-15,1 0 16,-41-2-16,44 9 15,0-8 1,-41 1-16,45 7 16,-8-2-16,0-6 15,-40 5 1,38 0-16,-1 3 62,4 0-62,-52 0 0,15-10 0,37 10 16,-1 0-16,4 0 0,3 3 0,-3 1 16,6-1-16,1 0 15,-1 0-15,6 5 16,7-2 0,7 0-16,-3-1 15,2 0-15,6-5 16,6 0-1,3 0-15,0 0 16,0 0-16,0 0 16,0 0-1,0 0 1,0 0-16,0 0 16,0 0-16,0 0 15,0 0-15,0 0 16,0 0-1,0 0-15,0 0 16,0 0-16,0 0 16,0 0-1,0 0-15,0 0 16,0 0-16,0 0 16,0 0-1,0 0-15,0 0 16,0 0-1,0 0-15,0 4 16,3-10-16,11-2 16,0 2-1,-1-11-15,-3 11 16</inkml:trace>
  <inkml:trace contextRef="#ctx0" brushRef="#br0" timeOffset="61834.1012">24125 13628 0,'4'2'16,"13"13"-16,-7-6 15,4-2 1,-5 2 0,-9-9-16,0 0 15,0 0-15,0 0 16,0 0-16,17 0 16,3-5-1,3-2-15,-5-1 16,-2 3-16,4-2 15,11-3 1,-12-7-16,1 0 16,38-16-1,-32 13-15,-2-1 16,2 4 0,1-3-16,30-23 15,-27 26-15,-3-4 16,27-23-1,-27 22-15,26-23 16,-30 23-16,4-2 16,27-27-16,-7 8 15,-20 19 1,20-23-16,3-3 16,-30 29-1,4-5-15,19-25 16,-16 31-16,20-34 15,-24 31 1,4 0-16,-4-1 16,24-33-16,-27 33 15,7 1 1,-6-3-16,25-25 16,-23 24-16,-2 7 15,5-8 1,-6 2-16,20-25 15,-19 28 1,2 0-16,21-34 16,-28 32-16,1 6 15,24-45 1,-25 41-16,23-45 16,-18 45-16,-3-4 15,20-33 1,-20 30-16,16-37 15,-19 40-15,23-41 16,-18 42 0,19-35-16,-21 34 15,13-40 1,8 10-16,-22 30 16,3-7-16,24-23 15,-11-6 1,7 6-16,-22 30 15,15-30-15,-13 26 16,-6 1 0,19-30-16,40-24 15,-62 57-15,-1-3 16,23-34 0,-20 31-16,-2 5 15,38-72 1,-31 69-16,-3-2 15,20-34-15,2 10 16,-18 27 0,-3 0-16,29-34 15,-22 36-15,25-32 16,-29 33 0,27-30-16,-5 4 15,-15 26-15,23-20 16,-3-4-1,-22 31-15,25-27 16,-1 0 0,-25 31-16,27-28 15,-24 24-15,25-24 16,-20 21 0,18-17-16,-22 19 15,26-19-15,-23 20 16,-2 0-1,36-21-15,-37 21 16,-4 3-16,44-16 16,-43 18-1,-5-1-15,14 3 16,-6-3 0,-3-1-16,6 3 15,0 1-15,-6 2 16,-1-2-1,-3 0-15,6 2 16,-4 5-16,-3-1 16,-2 4-1,-1-1-15,-6 4 16,-10 0-16,0 0 16,0 0-1,0 0-15,0 0 16,0 0-1,0 0-15,0 0 16,0 0-16,8-3 16,-5 3-1,-3 0-15,0 0 16,0 0-16,-7 0 16,-3-7-1,-3 1-15,2-1 16</inkml:trace>
  <inkml:trace contextRef="#ctx0" brushRef="#br0" timeOffset="92210.0852">27776 9813 0,'0'0'15,"0"0"-15,-6 0 16,-3 0-16,4 7 15,5-7 1,0 0-16,0 0 16,0 0-1,0 0-15,-11 7 16,11-7-16,-9 6 16,-8 2-1,4 1-15,-1-2 16,-2 3-16,-1 4 15,1-4 1,-1 0-16,-4 3 16,2-6-16,-2 6 15,1-6 1,4 3-16,-5 0 16,-2-3-1,3 3-15,0 0 16,-1 0-16,2 0 15,-2 3 1,2 4-16,2-3 16,-1-1-16,-1-3 15,1 0 1,3 1-16,4-8 16,-2 1-16,13-4 15,-13 2 1,-2 2-16,6 3 15,-1-1 1,10-6-16,-7 10 16,3-3-16,4-7 15,0 0 1,-2 3-16,4 1 16,5-8-16,7 1 15,2-7 1,29-16-16,-23 5 15,35-13-15,-26 14 16,29-17 0,-34 21-16,4 2 15,-5 7 1,-3-3-16,-2 3 16,1 1-16,0-1 15,-2 4 1,-3-4-16,2 7 15,-6-3-15,-5 3 16,4-4 0,-4 4-16,0-3 15,-2 3-15,-5 0 16,4 0-16,-1 3 16,-3-3-1,0 7-15,0-7 16</inkml:trace>
  <inkml:trace contextRef="#ctx0" brushRef="#br0" timeOffset="93222.1195">27662 9897 0,'0'0'0,"-6"0"15,-7 14-15,-1-4 16,3 3-16,6 4 16,-7-4-1,12-13-15,-6 14 16,0-1-1,6-13-15,0 0 16,0 0 0,0 14-16,6-3 15,0 1-15,9 5 16,1 0-16,30 24 16,-2-2-1,-23-15-15,29 16 16,-27-20-16,1-10 15,0 1 1,-2-15-16,-12-3 16,-2-3-1,-16-10-15,-18-23 16,-17-4-16,-14 0 16,0 13-1,22 15-15,-38-13 16,43 19-16,-11 3 15,2 10 1,2-3-16,3-1 16,0 11-16,9 0 15,-2 0 1,12-1-16,6 1 16,9 6-1,9 4-15,28 20 16,10-3-16,-19-18 15,-5 4 1,0-6-16,11 3 16,-11 0-16,-5-4 15,7-3 1,-7 0-16,1 0 16,1 4-16,-2-4 15,4 3 1,-1 1-16,30 26 15,-28-20 1,23 16-16,-22-15 16,-3-1-16,-2-10 15,5 7 1,-10-4-16,2-2 16,1-5-16,-4 4 15,1-3 1,-14-7-16,0 0 15,0 0-15,0 0 16,10 0 0,-10 0-16,0 0 15,9 3 1,-9-3-16,9 0 16,5 0-16,-3 0 15,0 7 1,2-3-16,0-1 15,4 0-15,0 7 16,-1 1 0,0 2-16,-2-3 15,-4 0-15,7-4 16,4-2 0,-5-4-16,-2-6 31,-2-2-16</inkml:trace>
  <inkml:trace contextRef="#ctx0" brushRef="#br0" timeOffset="93954.1424">27635 9988 0,'-6'3'0,"-7"11"16,5-1-1,1 1-15,1-1 16,6 0 0,0-13-16,0 13 15,6-2-15,6-1 16,1 7 0,9-1-16,29 15 15,2 6 1,-25-24-16,2 4 15,26 20-15,-36-27 16,4 4-16,-4-5 16,1 2-1,2-2-15,0 2 16,-2-1 0,-2 0-16,-2-3 15,6 2-15,1 4 16,-4 2-1,3-9-15,-6 8 16,0-1-16,-1-3 16,-2-3-1,-4-1-15,1-2 16,-11-4-16,0 0 16,0 0-1,0 0-15,5 7 16,0-1-1,-3-6-15,-2 0 16,0 0-16,0 0 16,0 0-1,0 0-15,0 0 16,0 0-16,0 0 16,0 0-1,0 0-15,0 0 16,0 0-1,0 0-15,0 0 16,0 0-16,0 0 16,0 0-1,4 7-15,-1 3 16,8 4-16,5 6 16,62 33-1,-59-39-15,-2 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46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76.9186" units="1/cm"/>
          <inkml:channelProperty channel="Y" name="resolution" value="41.23711" units="1/cm"/>
          <inkml:channelProperty channel="T" name="resolution" value="1" units="1/dev"/>
        </inkml:channelProperties>
      </inkml:inkSource>
      <inkml:timestamp xml:id="ts0" timeString="2021-10-25T07:11:51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28390 10584 0</inkml:trace>
  <inkml:trace contextRef="#ctx0" brushRef="#br0" timeOffset="12900.5618">10954 11986 0</inkml:trace>
  <inkml:trace contextRef="#ctx0" brushRef="#br0" timeOffset="17480.7165">5417 7619 0</inkml:trace>
  <inkml:trace contextRef="#ctx0" brushRef="#br0" timeOffset="18818.6735">6059 7980 0</inkml:trace>
  <inkml:trace contextRef="#ctx0" brushRef="#br0" timeOffset="21050.5111">6059 7980 0</inkml:trace>
  <inkml:trace contextRef="#ctx0" brushRef="#br0" timeOffset="24030.6128">6059 7980 0,'-40'0'187,"-121"81"-187,-240 39 16,-482 281 0,-361 120-16,-320 161 15,-122 80 1,-200 120-16,1766 1 15,120 79 1,0-280-16,0 0 16,0-161-16,0-160 15,0-80 1,0-201-16,0-160 31,0-161-15,0-39-16,0-81 15,0-40 1,0-41-16,0-79 16,0 0-1,0 39-15,0 1 16,0 40-16,40 80 16,161 0-1,-41-40-15,81 120 16,40-40-16,80 41 15,-40-1 1,120 40 0,81 1-16,200-81 15,-160 120-15,0 81 16,40 0 0,-121-1-16,362-39 15,-281 80-15,-41 0 16,81-1-1,-120 1-15,-1 0 16,1 40-16,-81 0 16,-80 0-1,-40-1-15,-121 41 16,1 0 0,-81 0-16,0 0 15,41 0 1,-81 0-1,0 0-15,0 0 32,0 41-17,0-1 17,-40 0-17,41-40 1,-41 40-1,0 0 1,0 0-16,0 40 16,0 1-16,0-41 15,0 0 1,0 40-16,-81 0 16,1 0-16,-40-40 15,39 1 1,1-1-16,0 0 15,-40 0-15,39-40 16,-39 0 0,0 0-1,39 40-15,41-40 16,0 0-16,-40 0 16,40 0-1,0 0-15,-1 0 16,1 0-1,0 0 1,0 0 0,0 0-16,0 0 31,0 0-15,0 0-16,-1 0 15,1 0-15,0 0 16,0 0-1,0 0-15,0 0 16,0 0 0,0 0-1,-1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A389D-3563-4E49-A620-2BF9D25C31B7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1EC26-AC5A-4C37-A53E-78D0C0DF8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1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550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85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70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57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5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97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80A3F1-A5B8-4DD4-BBA4-6C471DA2EAD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3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5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2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0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6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89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94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8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3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47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7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768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3F3F3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6397300" y="1690967"/>
            <a:ext cx="4830400" cy="22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rgbClr val="3325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8278067" y="3872433"/>
            <a:ext cx="29496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3325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550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9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99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5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2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9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9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A90D2C-7863-44FA-9D42-BC058D38B504}" type="datetimeFigureOut">
              <a:rPr lang="en-US" smtClean="0"/>
              <a:t>16/05/2024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8EF639-E223-4EE7-B7A4-D24159DA86F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81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gif"/><Relationship Id="rId14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5.wav"/><Relationship Id="rId7" Type="http://schemas.openxmlformats.org/officeDocument/2006/relationships/image" Target="../media/image34.emf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customXml" Target="../ink/ink2.xml"/><Relationship Id="rId5" Type="http://schemas.openxmlformats.org/officeDocument/2006/relationships/audio" Target="../media/audio7.wav"/><Relationship Id="rId10" Type="http://schemas.openxmlformats.org/officeDocument/2006/relationships/image" Target="../media/image37.wmf"/><Relationship Id="rId4" Type="http://schemas.openxmlformats.org/officeDocument/2006/relationships/audio" Target="../media/audio6.wav"/><Relationship Id="rId9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5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37.wmf"/><Relationship Id="rId4" Type="http://schemas.openxmlformats.org/officeDocument/2006/relationships/audio" Target="../media/audio6.wav"/><Relationship Id="rId9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5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37.wmf"/><Relationship Id="rId4" Type="http://schemas.openxmlformats.org/officeDocument/2006/relationships/audio" Target="../media/audio6.wav"/><Relationship Id="rId9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5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37.wmf"/><Relationship Id="rId4" Type="http://schemas.openxmlformats.org/officeDocument/2006/relationships/audio" Target="../media/audio6.wav"/><Relationship Id="rId9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5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37.wmf"/><Relationship Id="rId4" Type="http://schemas.openxmlformats.org/officeDocument/2006/relationships/audio" Target="../media/audio6.wav"/><Relationship Id="rId9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8740" y="2988860"/>
            <a:ext cx="10740788" cy="3725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  <a:p>
            <a:pPr algn="ctr"/>
            <a:r>
              <a:rPr lang="en-U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CHÀO MỪNG CÁC THẦY CÔ</a:t>
            </a:r>
          </a:p>
          <a:p>
            <a:pPr algn="ctr"/>
            <a:r>
              <a:rPr lang="en-U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VỀ DỰ GIỜ THĂM LỚP 6D</a:t>
            </a: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1" y="191592"/>
            <a:ext cx="5610512" cy="439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8978" y="4529429"/>
            <a:ext cx="511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Hình. Các loại mô cấu tạo nên lá cây</a:t>
            </a:r>
            <a:endParaRPr lang="vi-VN" sz="20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18603" y="615176"/>
            <a:ext cx="5574302" cy="3546467"/>
            <a:chOff x="1272013" y="2144389"/>
            <a:chExt cx="8659638" cy="35464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-1" b="-3482"/>
            <a:stretch/>
          </p:blipFill>
          <p:spPr>
            <a:xfrm>
              <a:off x="1367073" y="2144389"/>
              <a:ext cx="8208004" cy="35464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cơ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liên kết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thần kinh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 dày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63750" y="4502023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+mj-lt"/>
              </a:rPr>
              <a:t>Hình. Các loại mô cấu tạo nên dạ dày người</a:t>
            </a:r>
            <a:endParaRPr lang="vi-VN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9967" y="4896975"/>
            <a:ext cx="10488654" cy="995050"/>
            <a:chOff x="199967" y="4896975"/>
            <a:chExt cx="6409853" cy="995050"/>
          </a:xfrm>
        </p:grpSpPr>
        <p:sp>
          <p:nvSpPr>
            <p:cNvPr id="19" name="Rectangle 18"/>
            <p:cNvSpPr/>
            <p:nvPr/>
          </p:nvSpPr>
          <p:spPr>
            <a:xfrm>
              <a:off x="199967" y="5080163"/>
              <a:ext cx="6409853" cy="8118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 smtClean="0">
                  <a:solidFill>
                    <a:srgbClr val="002060"/>
                  </a:solidFill>
                  <a:latin typeface="+mj-lt"/>
                </a:rPr>
                <a:t>VẬY THEO EM CƠ QUAN ĐƯỢC TẠO NÊN TỪ ĐÂU</a:t>
              </a:r>
              <a:r>
                <a:rPr lang="vi-VN" sz="2400" dirty="0" smtClean="0">
                  <a:solidFill>
                    <a:srgbClr val="002060"/>
                  </a:solidFill>
                  <a:latin typeface="#9Slide03 Swiss Condensed Bold" panose="02000500000000000000" pitchFamily="2" charset="0"/>
                </a:rPr>
                <a:t>?</a:t>
              </a:r>
              <a:endParaRPr lang="vi-VN" sz="2400" dirty="0">
                <a:solidFill>
                  <a:srgbClr val="002060"/>
                </a:solidFill>
                <a:latin typeface="#9Slide03 Swiss Condensed Bold" panose="020005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017" y="4896975"/>
              <a:ext cx="196912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800" b="1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</a:rPr>
                <a:t>Câu hỏi</a:t>
              </a:r>
              <a:endParaRPr lang="vi-VN" sz="2800" b="1" dirty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22" name="Notched Right Arrow 21"/>
          <p:cNvSpPr/>
          <p:nvPr/>
        </p:nvSpPr>
        <p:spPr>
          <a:xfrm>
            <a:off x="8610600" y="5442195"/>
            <a:ext cx="978408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9008" y="5363919"/>
            <a:ext cx="230541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+mj-lt"/>
              </a:rPr>
              <a:t>Tạo nên từ mô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8917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5077" y="67303"/>
            <a:ext cx="6115564" cy="70276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+mj-lt"/>
              </a:rPr>
              <a:t>Như các em đã thấy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01" y="1009934"/>
            <a:ext cx="4730329" cy="2990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17" y="1009934"/>
            <a:ext cx="5336783" cy="29907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424" y="3974369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dirty="0" smtClean="0">
                <a:solidFill>
                  <a:prstClr val="black"/>
                </a:solidFill>
                <a:latin typeface="+mj-lt"/>
              </a:rPr>
              <a:t>Lá là cơ quan thực hiện chức năng quang hợp ở thực vật</a:t>
            </a:r>
            <a:endParaRPr lang="vi-VN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859" y="4013870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+mj-lt"/>
              </a:rPr>
              <a:t>Dạ dày là cơ quan để tiêu hóa ở động vật</a:t>
            </a:r>
            <a:endParaRPr lang="vi-VN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880501" y="4422703"/>
            <a:ext cx="10774687" cy="1445834"/>
          </a:xfrm>
          <a:prstGeom prst="wedgeEllipseCallout">
            <a:avLst>
              <a:gd name="adj1" fmla="val -27051"/>
              <a:gd name="adj2" fmla="val 882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LÀ GÌ?</a:t>
            </a:r>
          </a:p>
          <a:p>
            <a:pPr algn="ctr" defTabSz="914400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CƠ QUAN Ở CƠ THỂ NGƯỜI VÀ THỰC VẬT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7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5546158" y="1658702"/>
            <a:ext cx="5476325" cy="4789284"/>
          </a:xfrm>
          <a:prstGeom prst="foldedCorner">
            <a:avLst/>
          </a:prstGeom>
          <a:solidFill>
            <a:schemeClr val="bg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u="sng" dirty="0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tập hợp của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mô cùng thực hiện một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rễ, thân, lá, hoa, quả, hạt.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1FF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ở động vật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dạ dày, ruột, gan, tim phổi, mắt, mũi, miệng,…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6726" y="1315483"/>
            <a:ext cx="21351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Image 34.1: Vegetative Organs and Systems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176543" y="2220532"/>
            <a:ext cx="5185768" cy="36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1017" y="168811"/>
            <a:ext cx="7005709" cy="1266093"/>
            <a:chOff x="882714" y="323493"/>
            <a:chExt cx="6405326" cy="1559628"/>
          </a:xfrm>
        </p:grpSpPr>
        <p:sp>
          <p:nvSpPr>
            <p:cNvPr id="11" name="TextBox 10"/>
            <p:cNvSpPr txBox="1"/>
            <p:nvPr/>
          </p:nvSpPr>
          <p:spPr>
            <a:xfrm>
              <a:off x="1702052" y="832919"/>
              <a:ext cx="5585988" cy="79698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MÔ TẠO THÀNH CƠ QUAN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882714" y="323493"/>
              <a:ext cx="1443285" cy="1559628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8136" y="69934"/>
            <a:ext cx="1115258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err="1"/>
              <a:t>sát</a:t>
            </a:r>
            <a:r>
              <a:rPr lang="en-US" sz="2400" b="1"/>
              <a:t> </a:t>
            </a:r>
            <a:r>
              <a:rPr lang="en-US" sz="2400" b="1" smtClean="0"/>
              <a:t>hình</a:t>
            </a:r>
            <a:r>
              <a:rPr lang="en-US" sz="2400" b="1"/>
              <a:t> </a:t>
            </a:r>
            <a:r>
              <a:rPr lang="en-US" sz="2400" b="1" smtClean="0"/>
              <a:t>23.5 và 23.6 sách </a:t>
            </a:r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khoa</a:t>
            </a:r>
            <a:r>
              <a:rPr lang="en-US" sz="2400" b="1" dirty="0"/>
              <a:t>,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err="1"/>
              <a:t>luận</a:t>
            </a:r>
            <a:r>
              <a:rPr lang="en-US" sz="2400" b="1"/>
              <a:t> </a:t>
            </a:r>
            <a:r>
              <a:rPr lang="en-US" sz="2400" b="1" smtClean="0"/>
              <a:t>nhóm hoàn thành bài tập</a:t>
            </a:r>
          </a:p>
          <a:p>
            <a:pPr algn="ctr"/>
            <a:r>
              <a:rPr lang="en-US" sz="2400" b="1" smtClean="0"/>
              <a:t> (3 phút)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314" y="970455"/>
            <a:ext cx="4524887" cy="23392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6133" y="970456"/>
            <a:ext cx="4514362" cy="2748960"/>
            <a:chOff x="364995" y="3261308"/>
            <a:chExt cx="4514362" cy="31883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995" y="3261308"/>
              <a:ext cx="4514362" cy="27130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4995" y="5842808"/>
              <a:ext cx="4514362" cy="606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/>
                <a:t>Nhóm  1-3-5-7</a:t>
              </a:r>
              <a:endParaRPr lang="en-US" sz="28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25835" y="3309657"/>
            <a:ext cx="452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Nhóm 2-4-6-8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50005" y="3719416"/>
            <a:ext cx="4991802" cy="1934009"/>
            <a:chOff x="5259683" y="5476770"/>
            <a:chExt cx="4991802" cy="1934009"/>
          </a:xfrm>
        </p:grpSpPr>
        <p:sp>
          <p:nvSpPr>
            <p:cNvPr id="13" name="Rectangle 12"/>
            <p:cNvSpPr/>
            <p:nvPr/>
          </p:nvSpPr>
          <p:spPr>
            <a:xfrm>
              <a:off x="5534499" y="6454893"/>
              <a:ext cx="4716986" cy="95588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 smtClean="0">
                  <a:solidFill>
                    <a:srgbClr val="FF0000"/>
                  </a:solidFill>
                  <a:latin typeface="+mj-lt"/>
                  <a:ea typeface="#9Slide03 Roboto Condensed" panose="02000000000000000000" pitchFamily="2" charset="0"/>
                </a:rPr>
                <a:t>Quan sát hình </a:t>
              </a:r>
              <a:r>
                <a:rPr lang="en-US" sz="2200" dirty="0" smtClean="0">
                  <a:solidFill>
                    <a:srgbClr val="FF0000"/>
                  </a:solidFill>
                  <a:latin typeface="+mj-lt"/>
                  <a:ea typeface="#9Slide03 Roboto Condensed" panose="02000000000000000000" pitchFamily="2" charset="0"/>
                </a:rPr>
                <a:t>23.5 </a:t>
              </a:r>
              <a:r>
                <a:rPr lang="vi-VN" sz="2200" dirty="0" smtClean="0">
                  <a:solidFill>
                    <a:srgbClr val="FF0000"/>
                  </a:solidFill>
                  <a:latin typeface="+mj-lt"/>
                  <a:ea typeface="#9Slide03 Roboto Condensed" panose="02000000000000000000" pitchFamily="2" charset="0"/>
                </a:rPr>
                <a:t>và xác định vị trí một số cơ quan trong cơ thể người.</a:t>
              </a:r>
              <a:endParaRPr lang="vi-VN" sz="2200" dirty="0">
                <a:solidFill>
                  <a:srgbClr val="FF0000"/>
                </a:solidFill>
                <a:latin typeface="+mj-lt"/>
                <a:ea typeface="#9Slide03 Roboto Condensed" panose="02000000000000000000" pitchFamily="2" charset="0"/>
              </a:endParaRPr>
            </a:p>
          </p:txBody>
        </p:sp>
        <p:pic>
          <p:nvPicPr>
            <p:cNvPr id="14" name="Picture 2" descr="Ques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683" y="5476770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639950" y="4107152"/>
            <a:ext cx="5397305" cy="17173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200" dirty="0" smtClean="0">
                <a:solidFill>
                  <a:srgbClr val="FF00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Quan sát hình 23.6, hãy xác định vị trí và gọi tên các cơ quan tương ứng với các chữ cái A đến D. Ghép tên mỗi cơ quan đó với chức năng phù hợp được mô tả</a:t>
            </a:r>
            <a:endParaRPr lang="vi-VN" sz="2200" dirty="0">
              <a:solidFill>
                <a:srgbClr val="FF0000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Picture 2" descr="Ques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73" y="3094046"/>
            <a:ext cx="1102882" cy="11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751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59" y="537066"/>
            <a:ext cx="3819565" cy="425786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0489" y="325159"/>
            <a:ext cx="6729225" cy="1612824"/>
            <a:chOff x="5259683" y="5476770"/>
            <a:chExt cx="4991802" cy="1934009"/>
          </a:xfrm>
        </p:grpSpPr>
        <p:sp>
          <p:nvSpPr>
            <p:cNvPr id="9" name="Rectangle 8"/>
            <p:cNvSpPr/>
            <p:nvPr/>
          </p:nvSpPr>
          <p:spPr>
            <a:xfrm>
              <a:off x="5534499" y="6454893"/>
              <a:ext cx="4716986" cy="95588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#9Slide03 Roboto Condensed" panose="02000000000000000000" pitchFamily="2" charset="0"/>
                </a:rPr>
                <a:t>Quan sát hình </a:t>
              </a:r>
              <a:r>
                <a:rPr lang="en-US" sz="2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#9Slide03 Roboto Condensed" panose="02000000000000000000" pitchFamily="2" charset="0"/>
                </a:rPr>
                <a:t>23.5 </a:t>
              </a:r>
              <a:r>
                <a:rPr lang="vi-VN" sz="2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#9Slide03 Roboto Condensed" panose="02000000000000000000" pitchFamily="2" charset="0"/>
                </a:rPr>
                <a:t>và xác định vị trí một số cơ quan trong cơ thể người.</a:t>
              </a:r>
              <a:endParaRPr lang="vi-VN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#9Slide03 Roboto Condensed" panose="02000000000000000000" pitchFamily="2" charset="0"/>
              </a:endParaRPr>
            </a:p>
          </p:txBody>
        </p:sp>
        <p:pic>
          <p:nvPicPr>
            <p:cNvPr id="10" name="Picture 2" descr="Ques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683" y="5476770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669220" y="4902135"/>
            <a:ext cx="424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Hình 23.5. Một số cơ quan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ở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cơ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thể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 </a:t>
            </a:r>
            <a:r>
              <a:rPr lang="vi-V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</a:rPr>
              <a:t>người</a:t>
            </a:r>
            <a:endParaRPr lang="vi-VN" dirty="0">
              <a:solidFill>
                <a:schemeClr val="accent2">
                  <a:lumMod val="75000"/>
                </a:schemeClr>
              </a:solidFill>
              <a:latin typeface="+mj-lt"/>
              <a:ea typeface="#9Slide03 Roboto Condensed" panose="02000000000000000000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052689" y="998806"/>
            <a:ext cx="759656" cy="14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10833" y="828208"/>
            <a:ext cx="526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600" dirty="0">
                <a:latin typeface="+mj-lt"/>
                <a:ea typeface="#9Slide03 Roboto Condensed" panose="02000000000000000000" pitchFamily="2" charset="0"/>
              </a:rPr>
              <a:t>Não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16666"/>
              </p:ext>
            </p:extLst>
          </p:nvPr>
        </p:nvGraphicFramePr>
        <p:xfrm>
          <a:off x="5053236" y="2098330"/>
          <a:ext cx="6096000" cy="3471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662">
                  <a:extLst>
                    <a:ext uri="{9D8B030D-6E8A-4147-A177-3AD203B41FA5}">
                      <a16:colId xmlns:a16="http://schemas.microsoft.com/office/drawing/2014/main" val="4279912332"/>
                    </a:ext>
                  </a:extLst>
                </a:gridCol>
                <a:gridCol w="3048338">
                  <a:extLst>
                    <a:ext uri="{9D8B030D-6E8A-4147-A177-3AD203B41FA5}">
                      <a16:colId xmlns:a16="http://schemas.microsoft.com/office/drawing/2014/main" val="1139241929"/>
                    </a:ext>
                  </a:extLst>
                </a:gridCol>
              </a:tblGrid>
              <a:tr h="862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Vị trí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Cơ quan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465543"/>
                  </a:ext>
                </a:extLst>
              </a:tr>
              <a:tr h="862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Hộp sọ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Não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726398"/>
                  </a:ext>
                </a:extLst>
              </a:tr>
              <a:tr h="862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Khoang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</a:rPr>
                        <a:t>ngực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Tim và phổi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1083780"/>
                  </a:ext>
                </a:extLst>
              </a:tr>
              <a:tr h="862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Khoang 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</a:rPr>
                        <a:t>bụng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Dạ dày, gan, thận, ruột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7626454"/>
                  </a:ext>
                </a:extLst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 flipH="1">
            <a:off x="1378634" y="3080825"/>
            <a:ext cx="970671" cy="2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46447" y="292429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chemeClr val="accent2"/>
                </a:solidFill>
                <a:latin typeface="+mj-lt"/>
                <a:ea typeface="#9Slide03 Roboto Condensed" panose="02000000000000000000" pitchFamily="2" charset="0"/>
              </a:rPr>
              <a:t> </a:t>
            </a:r>
            <a:r>
              <a:rPr lang="vi-VN" dirty="0">
                <a:latin typeface="+mj-lt"/>
                <a:ea typeface="#9Slide03 Roboto Condensed" panose="02000000000000000000" pitchFamily="2" charset="0"/>
              </a:rPr>
              <a:t>gan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7222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42090" y="585003"/>
            <a:ext cx="6812296" cy="1311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200" dirty="0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Quan sát hình 23.6, hãy xác định vị trí và gọi tên các cơ quan tương ứng với các chữ cái A đến D. Ghép tên mỗi cơ quan đó với chức năng phù hợp được mô tả dưới đây</a:t>
            </a:r>
            <a:endParaRPr lang="vi-VN" sz="2200" dirty="0">
              <a:solidFill>
                <a:prstClr val="black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65684"/>
              </p:ext>
            </p:extLst>
          </p:nvPr>
        </p:nvGraphicFramePr>
        <p:xfrm>
          <a:off x="4533900" y="3105952"/>
          <a:ext cx="4287319" cy="207270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28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1. Nâng</a:t>
                      </a:r>
                      <a:r>
                        <a:rPr lang="vi-VN" sz="2000" baseline="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 đỡ cơ thể và vận chuyển các chất dinh dưỡng</a:t>
                      </a:r>
                      <a:endParaRPr lang="vi-VN" sz="2000" noProof="0" dirty="0">
                        <a:latin typeface="+mj-lt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2. Tổng hợp</a:t>
                      </a:r>
                      <a:r>
                        <a:rPr lang="vi-VN" sz="2000" baseline="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 chất dinh dưỡng cơ thể</a:t>
                      </a:r>
                      <a:endParaRPr lang="vi-VN" sz="2000" noProof="0" dirty="0">
                        <a:latin typeface="+mj-lt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3. Hút</a:t>
                      </a:r>
                      <a:r>
                        <a:rPr lang="vi-VN" sz="2000" baseline="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 nước và chất khoáng cơ thể</a:t>
                      </a:r>
                      <a:endParaRPr lang="vi-VN" sz="2000" noProof="0" dirty="0">
                        <a:latin typeface="+mj-lt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4. </a:t>
                      </a:r>
                      <a:r>
                        <a:rPr lang="en-US" sz="200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T</a:t>
                      </a:r>
                      <a:r>
                        <a:rPr lang="vi-VN" sz="200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ạo</a:t>
                      </a:r>
                      <a:r>
                        <a:rPr lang="vi-VN" sz="2000" baseline="0" noProof="0" dirty="0" smtClean="0">
                          <a:latin typeface="+mj-lt"/>
                          <a:ea typeface="#9Slide03 Roboto Condensed" panose="02000000000000000000" pitchFamily="2" charset="0"/>
                        </a:rPr>
                        <a:t> ra quả và hạt</a:t>
                      </a:r>
                      <a:endParaRPr lang="vi-VN" sz="2000" noProof="0" dirty="0">
                        <a:latin typeface="+mj-lt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67870"/>
              </p:ext>
            </p:extLst>
          </p:nvPr>
        </p:nvGraphicFramePr>
        <p:xfrm>
          <a:off x="10088199" y="3132532"/>
          <a:ext cx="1023043" cy="21673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#9Slide03 Roboto Condensed" panose="02000000000000000000" pitchFamily="2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#9Slide03 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8820716" y="3534461"/>
            <a:ext cx="1213164" cy="9958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847876" y="3932813"/>
            <a:ext cx="1222218" cy="2353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820716" y="4611823"/>
            <a:ext cx="1294645" cy="42551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820716" y="3371498"/>
            <a:ext cx="1213164" cy="168394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-376592" y="371026"/>
            <a:ext cx="5115208" cy="4772425"/>
            <a:chOff x="-374007" y="1214085"/>
            <a:chExt cx="5115208" cy="4772425"/>
          </a:xfrm>
        </p:grpSpPr>
        <p:sp>
          <p:nvSpPr>
            <p:cNvPr id="10" name="TextBox 9"/>
            <p:cNvSpPr txBox="1"/>
            <p:nvPr/>
          </p:nvSpPr>
          <p:spPr>
            <a:xfrm>
              <a:off x="-374007" y="5617178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 23.6</a:t>
              </a:r>
              <a:r>
                <a:rPr lang="vi-VN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. Một số cơ quan ở thực vật có hoa</a:t>
              </a:r>
              <a:endParaRPr lang="vi-VN" dirty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84" y="1214085"/>
              <a:ext cx="4162425" cy="4314825"/>
            </a:xfrm>
            <a:prstGeom prst="rect">
              <a:avLst/>
            </a:prstGeom>
          </p:spPr>
        </p:pic>
        <p:sp>
          <p:nvSpPr>
            <p:cNvPr id="16" name="Flowchart: Connector 15"/>
            <p:cNvSpPr/>
            <p:nvPr/>
          </p:nvSpPr>
          <p:spPr>
            <a:xfrm>
              <a:off x="3494551" y="143893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3898433" y="2120977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95190" y="357520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0" y="4530342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4909187" y="2226645"/>
            <a:ext cx="5969911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– Hoa;  B - Lá ; C- Thân ; D- Rễ</a:t>
            </a:r>
            <a:endParaRPr lang="en-US" sz="28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362520" y="3212640"/>
              <a:ext cx="10158120" cy="1716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160" y="3203280"/>
                <a:ext cx="10176840" cy="17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25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4681744" y="1400430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B9F2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8" b="23432"/>
          <a:stretch/>
        </p:blipFill>
        <p:spPr>
          <a:xfrm>
            <a:off x="-67146" y="-163903"/>
            <a:ext cx="10038204" cy="5459723"/>
          </a:xfrm>
          <a:prstGeom prst="rect">
            <a:avLst/>
          </a:prstGeom>
        </p:spPr>
      </p:pic>
      <p:sp>
        <p:nvSpPr>
          <p:cNvPr id="15" name="Google Shape;442;p29"/>
          <p:cNvSpPr txBox="1">
            <a:spLocks noGrp="1"/>
          </p:cNvSpPr>
          <p:nvPr>
            <p:ph type="title"/>
          </p:nvPr>
        </p:nvSpPr>
        <p:spPr>
          <a:xfrm>
            <a:off x="450376" y="5003052"/>
            <a:ext cx="11050049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IV. TỪ CƠ QUAN TẠO THÀNH HỆ CƠ QUAN</a:t>
            </a:r>
            <a:endParaRPr sz="6000" dirty="0">
              <a:solidFill>
                <a:srgbClr val="00206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835" y="789828"/>
            <a:ext cx="4524887" cy="23699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4363" y="789828"/>
            <a:ext cx="4514362" cy="3324015"/>
            <a:chOff x="364995" y="3261308"/>
            <a:chExt cx="4514362" cy="38553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995" y="3261308"/>
              <a:ext cx="4514362" cy="27130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4995" y="6010020"/>
              <a:ext cx="4514362" cy="110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/>
                <a:t>Nhóm 1-3-5-7</a:t>
              </a:r>
            </a:p>
            <a:p>
              <a:pPr algn="ctr"/>
              <a:r>
                <a:rPr lang="en-US" sz="2800" b="1" smtClean="0"/>
                <a:t> hệ cơ quan ở người</a:t>
              </a:r>
              <a:endParaRPr lang="en-US" sz="28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225835" y="3159736"/>
            <a:ext cx="4524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Nhóm 2-4-6-8</a:t>
            </a:r>
          </a:p>
          <a:p>
            <a:pPr algn="ctr"/>
            <a:r>
              <a:rPr lang="en-US" sz="2800" b="1" smtClean="0"/>
              <a:t> hệ cơ quan ở thực vật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8136" y="189680"/>
            <a:ext cx="1115258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/>
              <a:t>T</a:t>
            </a:r>
            <a:r>
              <a:rPr lang="en-US" sz="2400" b="1" smtClean="0"/>
              <a:t>hảo </a:t>
            </a:r>
            <a:r>
              <a:rPr lang="en-US" sz="2400" b="1" err="1"/>
              <a:t>luận</a:t>
            </a:r>
            <a:r>
              <a:rPr lang="en-US" sz="2400" b="1"/>
              <a:t> </a:t>
            </a:r>
            <a:r>
              <a:rPr lang="en-US" sz="2400" b="1" smtClean="0"/>
              <a:t>nhóm  (5 phút)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4363" y="4257091"/>
            <a:ext cx="1115258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Nhiệm vụ học tập: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</a:rPr>
              <a:t>Điền tên cơ quan và nêu chức năng của hệ cơ 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78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9059" y="1329488"/>
            <a:ext cx="4706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THUYẾT </a:t>
            </a:r>
          </a:p>
          <a:p>
            <a:pPr algn="ctr"/>
            <a:r>
              <a:rPr lang="en-US" sz="8800" b="1" dirty="0">
                <a:solidFill>
                  <a:srgbClr val="FF0000"/>
                </a:solidFill>
              </a:rPr>
              <a:t>TRÌNH </a:t>
            </a:r>
          </a:p>
        </p:txBody>
      </p:sp>
    </p:spTree>
    <p:extLst>
      <p:ext uri="{BB962C8B-B14F-4D97-AF65-F5344CB8AC3E}">
        <p14:creationId xmlns:p14="http://schemas.microsoft.com/office/powerpoint/2010/main" val="3924776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9390" y="55138"/>
            <a:ext cx="5789906" cy="5109821"/>
            <a:chOff x="0" y="1920913"/>
            <a:chExt cx="5789906" cy="4110785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920913"/>
              <a:ext cx="5789906" cy="3865852"/>
              <a:chOff x="567556" y="1899482"/>
              <a:chExt cx="5789906" cy="3865852"/>
            </a:xfrm>
          </p:grpSpPr>
          <p:pic>
            <p:nvPicPr>
              <p:cNvPr id="2050" name="Picture 2" descr="Biểu hiện của viêm đường hô hấp trên ở trẻ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571" y="1899482"/>
                <a:ext cx="5715000" cy="3865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867452" y="2728393"/>
                <a:ext cx="1202508" cy="2971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rgbClr val="FF0000"/>
                    </a:solidFill>
                    <a:latin typeface="+mj-lt"/>
                    <a:ea typeface="#9Slide03 Roboto Condensed" panose="02000000000000000000" pitchFamily="2" charset="0"/>
                  </a:rPr>
                  <a:t>Mũi</a:t>
                </a:r>
                <a:endParaRPr lang="vi-VN" dirty="0">
                  <a:solidFill>
                    <a:srgbClr val="FF0000"/>
                  </a:solidFill>
                  <a:latin typeface="+mj-lt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65493" y="3205227"/>
                <a:ext cx="1292480" cy="27227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/>
                <a:endParaRPr lang="vi-VN" dirty="0">
                  <a:solidFill>
                    <a:srgbClr val="FF000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7556" y="3699156"/>
                <a:ext cx="1292480" cy="2971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Khí quản</a:t>
                </a:r>
                <a:endParaRPr lang="vi-VN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82390" y="3218276"/>
                <a:ext cx="1292480" cy="27227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vi-VN" dirty="0">
                  <a:solidFill>
                    <a:srgbClr val="FF000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064982" y="3941220"/>
                <a:ext cx="1292480" cy="29712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vi-VN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#9Slide03 Roboto Condensed" panose="02000000000000000000" pitchFamily="2" charset="0"/>
                    <a:cs typeface="Times New Roman" panose="02020603050405020304" pitchFamily="18" charset="0"/>
                  </a:rPr>
                  <a:t>hổi</a:t>
                </a:r>
                <a:endParaRPr lang="vi-VN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99896" y="5734575"/>
              <a:ext cx="5115208" cy="297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 23.7</a:t>
              </a:r>
              <a:r>
                <a:rPr lang="vi-VN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. Hệ hô hấp ở cơ thể người</a:t>
              </a:r>
              <a:endParaRPr lang="vi-VN" dirty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" y="5137495"/>
            <a:ext cx="5709348" cy="930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</a:t>
            </a:r>
            <a:r>
              <a:rPr lang="vi-VN" sz="2400" b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hực hiện chức năng trao đổi khí với môi trường (lấy oxygen và thải carbon dioxide).</a:t>
            </a:r>
            <a:endParaRPr lang="vi-VN" sz="24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80" y="191070"/>
            <a:ext cx="5318966" cy="4462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9125" y="5025172"/>
            <a:ext cx="53606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>
                <a:latin typeface="+mj-lt"/>
              </a:rPr>
              <a:t>Vận chuyển các chất dinh dưỡng và </a:t>
            </a:r>
            <a:r>
              <a:rPr lang="vi-VN" sz="2400" b="1" smtClean="0">
                <a:latin typeface="+mj-lt"/>
              </a:rPr>
              <a:t>oxy</a:t>
            </a:r>
            <a:r>
              <a:rPr lang="en-US" sz="2400" b="1" smtClean="0">
                <a:latin typeface="+mj-lt"/>
              </a:rPr>
              <a:t>gen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>
                <a:latin typeface="+mj-lt"/>
              </a:rPr>
              <a:t>cho tế bào. Vận chuyển các chất là sản phẩm bài tiết ra khỏi tế bào.</a:t>
            </a:r>
            <a:endParaRPr lang="vi-VN" sz="2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327" y="1575582"/>
            <a:ext cx="1520796" cy="4573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83259" y="4675835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.</a:t>
            </a:r>
            <a:r>
              <a:rPr lang="vi-VN" dirty="0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Hệ </a:t>
            </a:r>
            <a:r>
              <a:rPr lang="en-US" dirty="0" err="1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tuần</a:t>
            </a:r>
            <a:r>
              <a:rPr lang="en-US" dirty="0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hoàn</a:t>
            </a:r>
            <a:r>
              <a:rPr lang="vi-VN" dirty="0" smtClean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ở cơ thể người</a:t>
            </a:r>
            <a:endParaRPr lang="vi-VN" dirty="0">
              <a:solidFill>
                <a:prstClr val="black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1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8309" y="1800497"/>
            <a:ext cx="57868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1026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86"/>
            <a:ext cx="5042261" cy="50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737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5368" y="5712172"/>
            <a:ext cx="6762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HỆ CƠ QUAN Ở NGƯỜI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40361" y="5650617"/>
            <a:ext cx="5023" cy="7078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55368" y="78559"/>
            <a:ext cx="3361555" cy="3005835"/>
            <a:chOff x="155368" y="78559"/>
            <a:chExt cx="3361555" cy="3230050"/>
          </a:xfrm>
        </p:grpSpPr>
        <p:pic>
          <p:nvPicPr>
            <p:cNvPr id="17420" name="Picture 12" descr="Massage cơ sâu khác massage thông thường như thế nào? SCC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4" b="7093"/>
            <a:stretch/>
          </p:blipFill>
          <p:spPr bwMode="auto">
            <a:xfrm>
              <a:off x="155368" y="78559"/>
              <a:ext cx="3361555" cy="271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4454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Hệ vận động</a:t>
              </a:r>
              <a:endParaRPr lang="vi-VN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86264" y="2667747"/>
            <a:ext cx="3534790" cy="2946345"/>
            <a:chOff x="2686264" y="2667747"/>
            <a:chExt cx="3534790" cy="3266499"/>
          </a:xfrm>
        </p:grpSpPr>
        <p:pic>
          <p:nvPicPr>
            <p:cNvPr id="17416" name="Picture 8" descr="Cấu tạo và chức năng của hệ hô hấp | An Hầu Đa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7208" r="8894"/>
            <a:stretch/>
          </p:blipFill>
          <p:spPr bwMode="auto">
            <a:xfrm>
              <a:off x="2686264" y="2667747"/>
              <a:ext cx="3534790" cy="289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634718" y="5564914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Hệ hô hấp</a:t>
              </a:r>
              <a:endParaRPr lang="vi-VN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27086" y="2623414"/>
            <a:ext cx="3723992" cy="3463488"/>
            <a:chOff x="8227086" y="2623413"/>
            <a:chExt cx="3723992" cy="4147135"/>
          </a:xfrm>
        </p:grpSpPr>
        <p:pic>
          <p:nvPicPr>
            <p:cNvPr id="17418" name="Picture 10" descr="Giải phẫu và sinh lý cơ quan sinh dục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086" y="2623413"/>
              <a:ext cx="3723992" cy="381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169453" y="6401216"/>
              <a:ext cx="16378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Hệ sinh dục</a:t>
              </a:r>
              <a:endParaRPr lang="vi-VN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72599" y="-95794"/>
            <a:ext cx="4314825" cy="3071006"/>
            <a:chOff x="5305419" y="128421"/>
            <a:chExt cx="4314825" cy="3180188"/>
          </a:xfrm>
        </p:grpSpPr>
        <p:pic>
          <p:nvPicPr>
            <p:cNvPr id="17414" name="Picture 6" descr="Bài tập trắc nghiệm 16,17,18,19,20 trang 81 SBT Sinh học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19" y="128421"/>
              <a:ext cx="4314825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58920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Hệ bài tiết</a:t>
              </a:r>
              <a:endParaRPr lang="vi-VN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2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9058" y="1329488"/>
            <a:ext cx="53242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</a:t>
            </a:r>
          </a:p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</a:t>
            </a:r>
          </a:p>
        </p:txBody>
      </p:sp>
    </p:spTree>
    <p:extLst>
      <p:ext uri="{BB962C8B-B14F-4D97-AF65-F5344CB8AC3E}">
        <p14:creationId xmlns:p14="http://schemas.microsoft.com/office/powerpoint/2010/main" val="1178718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73456" y="272958"/>
            <a:ext cx="9792885" cy="4864538"/>
            <a:chOff x="5438788" y="1641685"/>
            <a:chExt cx="5115208" cy="47336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749" r="30058" b="8859"/>
            <a:stretch/>
          </p:blipFill>
          <p:spPr>
            <a:xfrm>
              <a:off x="5679407" y="1641685"/>
              <a:ext cx="4598377" cy="41260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38788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 23.8</a:t>
              </a:r>
              <a:r>
                <a:rPr lang="vi-VN" dirty="0" smtClean="0">
                  <a:solidFill>
                    <a:prstClr val="black"/>
                  </a:solidFill>
                  <a:latin typeface="+mj-lt"/>
                  <a:ea typeface="#9Slide03 Roboto Condensed" panose="02000000000000000000" pitchFamily="2" charset="0"/>
                  <a:cs typeface="Arial" panose="020B0604020202020204" pitchFamily="34" charset="0"/>
                </a:rPr>
                <a:t>. Các hệ cơ quan chính ở thực vật</a:t>
              </a:r>
              <a:endParaRPr lang="vi-VN" dirty="0">
                <a:solidFill>
                  <a:prstClr val="black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6074203" y="649098"/>
            <a:ext cx="1965278" cy="1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797765" y="355483"/>
            <a:ext cx="1244373" cy="545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Hoa</a:t>
            </a: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64954" y="1016221"/>
            <a:ext cx="670236" cy="7459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Quả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171735" y="1694914"/>
            <a:ext cx="873456" cy="6630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Thân 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628495" y="3622773"/>
            <a:ext cx="723331" cy="712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Rễ 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119446"/>
            <a:ext cx="1168369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 chồi</a:t>
            </a:r>
            <a:r>
              <a:rPr lang="en-US" sz="24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tổng hợp chất hữu cơ, vận chuyển các chất hữu cơ và nước, sinh sản tạo quả và hạt.</a:t>
            </a:r>
          </a:p>
          <a:p>
            <a:pPr algn="just">
              <a:lnSpc>
                <a:spcPct val="120000"/>
              </a:lnSpc>
            </a:pPr>
            <a:r>
              <a:rPr lang="en-US" sz="2400" b="1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 rễ: </a:t>
            </a:r>
            <a:r>
              <a:rPr lang="en-US" sz="24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bám vào đất, hút nước và các chất khoáng.</a:t>
            </a:r>
            <a:endParaRPr lang="vi-VN" sz="2400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977022" y="3039224"/>
            <a:ext cx="1553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168947" y="2683079"/>
            <a:ext cx="723331" cy="712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lá </a:t>
            </a:r>
            <a:endParaRPr lang="en-US"/>
          </a:p>
        </p:txBody>
      </p:sp>
      <p:cxnSp>
        <p:nvCxnSpPr>
          <p:cNvPr id="3" name="Straight Connector 2"/>
          <p:cNvCxnSpPr>
            <a:endCxn id="24" idx="1"/>
          </p:cNvCxnSpPr>
          <p:nvPr/>
        </p:nvCxnSpPr>
        <p:spPr>
          <a:xfrm>
            <a:off x="6074203" y="1389213"/>
            <a:ext cx="3390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97063" y="2049430"/>
            <a:ext cx="3402294" cy="44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419951" y="3875964"/>
            <a:ext cx="1208544" cy="22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4544705" y="1658702"/>
            <a:ext cx="7287904" cy="4564677"/>
          </a:xfrm>
          <a:prstGeom prst="foldedCorner">
            <a:avLst/>
          </a:prstGeom>
          <a:solidFill>
            <a:schemeClr val="bg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quan </a:t>
            </a:r>
            <a:r>
              <a:rPr lang="en-US" sz="2400" b="1" dirty="0" err="1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......................................................................</a:t>
            </a:r>
            <a:endParaRPr lang="en-US" sz="2400" b="1" dirty="0" smtClean="0">
              <a:solidFill>
                <a:schemeClr val="tx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2400" b="1" dirty="0">
              <a:solidFill>
                <a:schemeClr val="tx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</a:t>
            </a:r>
            <a:r>
              <a:rPr lang="vi-VN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 quan </a:t>
            </a:r>
            <a:r>
              <a:rPr lang="en-US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ở </a:t>
            </a:r>
            <a:r>
              <a:rPr lang="vi-VN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 vật</a:t>
            </a:r>
            <a:r>
              <a:rPr lang="vi-VN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en-US" sz="2400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……………………………………</a:t>
            </a:r>
            <a:endParaRPr lang="en-US" sz="2400" b="1" dirty="0" smtClean="0">
              <a:solidFill>
                <a:prstClr val="black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sz="2400" b="1" dirty="0" err="1" smtClean="0">
                <a:solidFill>
                  <a:srgbClr val="01FFFF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01FFFF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</a:t>
            </a:r>
            <a:r>
              <a:rPr lang="vi-VN" sz="2400" b="1" dirty="0" smtClean="0">
                <a:solidFill>
                  <a:srgbClr val="01FFFF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 quan ở động vật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</a:t>
            </a:r>
            <a:r>
              <a:rPr lang="en-US" sz="2400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…………………………………...</a:t>
            </a:r>
            <a:endParaRPr lang="en-US" sz="2400" b="1" dirty="0" smtClean="0">
              <a:solidFill>
                <a:prstClr val="black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bào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cấu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…………</a:t>
            </a:r>
            <a:r>
              <a:rPr lang="en-US" sz="2400" b="1" dirty="0" err="1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………………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Mối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giưa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</a:t>
            </a:r>
            <a:r>
              <a:rPr lang="en-US" sz="2400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..............................</a:t>
            </a:r>
            <a:endParaRPr lang="vi-VN" sz="24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2252" y="1264912"/>
            <a:ext cx="21351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Image 34.1: Vegetative Organs and Systems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0" y="1521213"/>
            <a:ext cx="4368161" cy="46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6543" y="0"/>
            <a:ext cx="9140899" cy="1146672"/>
            <a:chOff x="882714" y="323493"/>
            <a:chExt cx="7406267" cy="1559628"/>
          </a:xfrm>
        </p:grpSpPr>
        <p:sp>
          <p:nvSpPr>
            <p:cNvPr id="11" name="TextBox 10"/>
            <p:cNvSpPr txBox="1"/>
            <p:nvPr/>
          </p:nvSpPr>
          <p:spPr>
            <a:xfrm>
              <a:off x="1702052" y="832919"/>
              <a:ext cx="6586929" cy="87998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CƠ QUAN TẠO THÀNH HỆ CƠ QUAN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882714" y="323493"/>
              <a:ext cx="1366837" cy="1559628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3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4368161" y="1658702"/>
            <a:ext cx="7464448" cy="4701155"/>
          </a:xfrm>
          <a:prstGeom prst="foldedCorner">
            <a:avLst/>
          </a:prstGeom>
          <a:solidFill>
            <a:schemeClr val="bg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914400">
              <a:lnSpc>
                <a:spcPct val="120000"/>
              </a:lnSpc>
            </a:pPr>
            <a:endParaRPr lang="vi-VN" sz="2400" dirty="0" smtClean="0">
              <a:solidFill>
                <a:srgbClr val="4E3BAD">
                  <a:lumMod val="75000"/>
                </a:srgbClr>
              </a:solidFill>
              <a:latin typeface="#9Slide03 Swiss Condensed Bold" panose="02000500000000000000" pitchFamily="2" charset="0"/>
            </a:endParaRPr>
          </a:p>
          <a:p>
            <a:pPr algn="just">
              <a:lnSpc>
                <a:spcPct val="120000"/>
              </a:lnSpc>
            </a:pPr>
            <a:endParaRPr lang="en-US" sz="2400" u="sng" dirty="0">
              <a:solidFill>
                <a:srgbClr val="FD0353"/>
              </a:solidFill>
              <a:latin typeface="#9Slide03 Swiss Condensed Bold" panose="020005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 err="1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 smtClean="0">
                <a:solidFill>
                  <a:srgbClr val="FD03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quan </a:t>
            </a:r>
            <a:r>
              <a:rPr lang="en-US" sz="2400" b="1" dirty="0" err="1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nhiều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cùng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phối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endParaRPr lang="vi-VN" sz="2400" b="1" dirty="0">
              <a:solidFill>
                <a:schemeClr val="tx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sz="2400" b="1" dirty="0" err="1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</a:t>
            </a:r>
            <a:r>
              <a:rPr lang="vi-VN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 quan </a:t>
            </a:r>
            <a:r>
              <a:rPr lang="en-US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ở </a:t>
            </a:r>
            <a:r>
              <a:rPr lang="vi-VN" sz="2400" b="1" dirty="0" smtClean="0">
                <a:solidFill>
                  <a:srgbClr val="00B05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 vật</a:t>
            </a:r>
            <a:r>
              <a:rPr lang="vi-VN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rễ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chồi</a:t>
            </a:r>
            <a:endParaRPr lang="en-US" sz="2400" b="1" dirty="0" smtClean="0">
              <a:solidFill>
                <a:prstClr val="black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en-US" sz="2400" b="1" dirty="0" err="1" smtClean="0">
                <a:solidFill>
                  <a:srgbClr val="01FFFF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01FFFF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</a:t>
            </a:r>
            <a:r>
              <a:rPr lang="vi-VN" sz="2400" b="1" dirty="0" smtClean="0">
                <a:solidFill>
                  <a:srgbClr val="01FFFF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 quan ở động vật</a:t>
            </a:r>
            <a:r>
              <a:rPr lang="vi-VN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tuần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hoàn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hô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hấp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tiêu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vận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……</a:t>
            </a:r>
          </a:p>
          <a:p>
            <a:pPr algn="just" defTabSz="914400">
              <a:lnSpc>
                <a:spcPct val="120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</a:t>
            </a:r>
            <a:r>
              <a:rPr lang="en-US" sz="2400" b="1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bào</a:t>
            </a:r>
            <a:r>
              <a:rPr lang="en-US" sz="2400" b="1" dirty="0" smtClean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được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cấu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tạo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từ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nhiều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 smtClean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Mối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giữa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phối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đủ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đảm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tồn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tại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just" defTabSz="914400">
              <a:lnSpc>
                <a:spcPct val="120000"/>
              </a:lnSpc>
            </a:pPr>
            <a:endParaRPr lang="vi-VN" sz="24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2252" y="1099130"/>
            <a:ext cx="21351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Image 34.1: Vegetative Organs and Systems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0" y="1521213"/>
            <a:ext cx="4368161" cy="46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6543" y="0"/>
            <a:ext cx="9140899" cy="1146672"/>
            <a:chOff x="882714" y="323493"/>
            <a:chExt cx="7406267" cy="1559628"/>
          </a:xfrm>
        </p:grpSpPr>
        <p:sp>
          <p:nvSpPr>
            <p:cNvPr id="11" name="TextBox 10"/>
            <p:cNvSpPr txBox="1"/>
            <p:nvPr/>
          </p:nvSpPr>
          <p:spPr>
            <a:xfrm>
              <a:off x="1702052" y="832919"/>
              <a:ext cx="6586929" cy="87998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CƠ QUAN TẠO THÀNH HỆ CƠ QUAN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882714" y="323493"/>
              <a:ext cx="1366837" cy="1559628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4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admin.sieutrinhohocduong.com/Files/Sample/22253/TN6-019%20L%E1%BB%9AP%206-%20SINH-%20C%C3%81C%20C%E1%BA%A4P%20%C4%90%E1%BB%98%20T%E1%BB%94%20CH%E1%BB%A8C%20TRONG%20C%C6%A0%20TH%E1%BB%82%20%C4%90A%20B%C3%80O_result_202109100331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2675" y="304800"/>
            <a:ext cx="8610601" cy="601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5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4" y="1266930"/>
            <a:ext cx="10006148" cy="4428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4208" y="251267"/>
            <a:ext cx="4713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569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endParaRPr lang="en-US" sz="7000" b="1" dirty="0" smtClean="0">
              <a:solidFill>
                <a:prstClr val="white"/>
              </a:solidFill>
              <a:latin typeface="#9Slide03 Swiss Condensed Bold" panose="02000500000000000000" pitchFamily="2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sz="7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</a:p>
          <a:p>
            <a:pPr algn="ctr" defTabSz="914400">
              <a:lnSpc>
                <a:spcPct val="150000"/>
              </a:lnSpc>
            </a:pPr>
            <a:endParaRPr lang="en-US" sz="8000" b="1" dirty="0">
              <a:solidFill>
                <a:prstClr val="white"/>
              </a:solidFill>
              <a:latin typeface="#9Slide03 Swiss Condensed Bold" panose="02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101027" y="543579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Câu 1. </a:t>
            </a:r>
            <a:r>
              <a:rPr lang="en-US" sz="2400">
                <a:solidFill>
                  <a:schemeClr val="tx1"/>
                </a:solidFill>
              </a:rPr>
              <a:t>Mô là gì?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A. Tập </a:t>
            </a:r>
            <a:r>
              <a:rPr lang="en-US" sz="2400">
                <a:solidFill>
                  <a:schemeClr val="tx1"/>
                </a:solidFill>
              </a:rPr>
              <a:t>hợp nhiều cơ quan có chức năng giống nhau	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B</a:t>
            </a:r>
            <a:r>
              <a:rPr lang="en-US" sz="2400">
                <a:solidFill>
                  <a:schemeClr val="tx1"/>
                </a:solidFill>
              </a:rPr>
              <a:t>. Tập hợp nhiều hệ cơ quan có chức năng giống nhau</a:t>
            </a:r>
          </a:p>
          <a:p>
            <a:r>
              <a:rPr lang="en-US" sz="2400">
                <a:solidFill>
                  <a:schemeClr val="tx1"/>
                </a:solidFill>
              </a:rPr>
              <a:t>C. Tập hợp nhiều tế bào có chức năng giống </a:t>
            </a:r>
            <a:r>
              <a:rPr lang="en-US" sz="2400" smtClean="0">
                <a:solidFill>
                  <a:schemeClr val="tx1"/>
                </a:solidFill>
              </a:rPr>
              <a:t>nhau</a:t>
            </a:r>
            <a:r>
              <a:rPr lang="en-US" sz="2400">
                <a:solidFill>
                  <a:schemeClr val="tx1"/>
                </a:solidFill>
              </a:rPr>
              <a:t>	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D</a:t>
            </a:r>
            <a:r>
              <a:rPr lang="en-US" sz="2400">
                <a:solidFill>
                  <a:schemeClr val="tx1"/>
                </a:solidFill>
              </a:rPr>
              <a:t>. Tập hợp toàn bộ các tế bào trong cơ thể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#9Slide03 Swiss Condensed Bold" panose="020005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-693360" y="2612880"/>
              <a:ext cx="10914120" cy="3104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702720" y="2603520"/>
                <a:ext cx="10932840" cy="31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26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Câu 2</a:t>
            </a:r>
            <a:r>
              <a:rPr lang="en-US" sz="2400">
                <a:solidFill>
                  <a:schemeClr val="tx1"/>
                </a:solidFill>
              </a:rPr>
              <a:t>. Cơ quan nào dưới đây </a:t>
            </a:r>
            <a:r>
              <a:rPr lang="en-US" sz="2400" b="1">
                <a:solidFill>
                  <a:srgbClr val="FF0000"/>
                </a:solidFill>
              </a:rPr>
              <a:t>không</a:t>
            </a:r>
            <a:r>
              <a:rPr lang="en-US" sz="2400">
                <a:solidFill>
                  <a:schemeClr val="tx1"/>
                </a:solidFill>
              </a:rPr>
              <a:t> thuộc cấu tạo của hệ tuần hoàn?</a:t>
            </a:r>
          </a:p>
          <a:p>
            <a:pPr marL="342900" indent="-342900">
              <a:buAutoNum type="alphaUcPeriod"/>
            </a:pPr>
            <a:r>
              <a:rPr lang="en-US" sz="2400" smtClean="0">
                <a:solidFill>
                  <a:schemeClr val="tx1"/>
                </a:solidFill>
              </a:rPr>
              <a:t>Tim</a:t>
            </a:r>
            <a:r>
              <a:rPr lang="en-US" sz="2400">
                <a:solidFill>
                  <a:schemeClr val="tx1"/>
                </a:solidFill>
              </a:rPr>
              <a:t>			B. Mạch máu			</a:t>
            </a:r>
            <a:endParaRPr lang="en-US" sz="2400" smtClean="0">
              <a:solidFill>
                <a:schemeClr val="tx1"/>
              </a:solidFill>
            </a:endParaRPr>
          </a:p>
          <a:p>
            <a:r>
              <a:rPr lang="en-US" sz="2400" smtClean="0">
                <a:solidFill>
                  <a:schemeClr val="tx1"/>
                </a:solidFill>
              </a:rPr>
              <a:t>C</a:t>
            </a:r>
            <a:r>
              <a:rPr lang="en-US" sz="2400">
                <a:solidFill>
                  <a:schemeClr val="tx1"/>
                </a:solidFill>
              </a:rPr>
              <a:t>. Máu		</a:t>
            </a:r>
            <a:r>
              <a:rPr lang="en-US" sz="2400" smtClean="0">
                <a:solidFill>
                  <a:schemeClr val="tx1"/>
                </a:solidFill>
              </a:rPr>
              <a:t>             D</a:t>
            </a:r>
            <a:r>
              <a:rPr lang="en-US" sz="2400">
                <a:solidFill>
                  <a:schemeClr val="tx1"/>
                </a:solidFill>
              </a:rPr>
              <a:t>. Phổi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144986" y="3920594"/>
            <a:ext cx="7722381" cy="2654675"/>
            <a:chOff x="620986" y="3549113"/>
            <a:chExt cx="7722381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670929" y="4033298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#9Slide03 Swiss Condensed Bold" panose="02000500000000000000" pitchFamily="2" charset="0"/>
                  <a:cs typeface="Arial" panose="020B0604020202020204" pitchFamily="34" charset="0"/>
                </a:rPr>
                <a:t>2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#9Slide03 Swiss Condensed Bold" panose="02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22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863" y="653453"/>
            <a:ext cx="6949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2423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 HÌNH ẢNH, </a:t>
            </a:r>
            <a:r>
              <a:rPr lang="en-US" sz="6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 </a:t>
            </a:r>
            <a:r>
              <a:rPr lang="en-US" sz="60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6650" y="4501303"/>
            <a:ext cx="10238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ảnh,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hình ảnh và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6446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Câu 3. </a:t>
            </a:r>
            <a:r>
              <a:rPr lang="en-US" sz="2400">
                <a:solidFill>
                  <a:schemeClr val="tx1"/>
                </a:solidFill>
              </a:rPr>
              <a:t>Ở thực vật, người ta chia cơ thể thành mấy hệ cơ quan chính?</a:t>
            </a:r>
          </a:p>
          <a:p>
            <a:pPr marL="457200" indent="-457200">
              <a:buAutoNum type="alphaUcPeriod"/>
            </a:pPr>
            <a:r>
              <a:rPr lang="en-US" sz="2400" smtClean="0">
                <a:solidFill>
                  <a:schemeClr val="tx1"/>
                </a:solidFill>
              </a:rPr>
              <a:t>1</a:t>
            </a:r>
            <a:r>
              <a:rPr lang="en-US" sz="2400">
                <a:solidFill>
                  <a:schemeClr val="tx1"/>
                </a:solidFill>
              </a:rPr>
              <a:t>			B. 2				</a:t>
            </a:r>
            <a:endParaRPr lang="en-US" sz="2400" smtClean="0">
              <a:solidFill>
                <a:schemeClr val="tx1"/>
              </a:solidFill>
            </a:endParaRPr>
          </a:p>
          <a:p>
            <a:r>
              <a:rPr lang="en-US" sz="2400" smtClean="0">
                <a:solidFill>
                  <a:schemeClr val="tx1"/>
                </a:solidFill>
              </a:rPr>
              <a:t>C</a:t>
            </a:r>
            <a:r>
              <a:rPr lang="en-US" sz="2400">
                <a:solidFill>
                  <a:schemeClr val="tx1"/>
                </a:solidFill>
              </a:rPr>
              <a:t>. 3	 </a:t>
            </a:r>
            <a:r>
              <a:rPr lang="en-US" sz="2400" smtClean="0">
                <a:solidFill>
                  <a:schemeClr val="tx1"/>
                </a:solidFill>
              </a:rPr>
              <a:t>                         D</a:t>
            </a:r>
            <a:r>
              <a:rPr lang="en-US" sz="2400">
                <a:solidFill>
                  <a:schemeClr val="tx1"/>
                </a:solidFill>
              </a:rPr>
              <a:t>. 4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#9Slide03 Swiss Condensed Bold" panose="02000500000000000000" pitchFamily="2" charset="0"/>
                  <a:cs typeface="Arial" panose="020B0604020202020204" pitchFamily="34" charset="0"/>
                </a:rPr>
                <a:t>3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#9Slide03 Swiss Condensed Bold" panose="02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25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</a:rPr>
              <a:t>Câu 4</a:t>
            </a:r>
            <a:r>
              <a:rPr lang="en-US" sz="2400">
                <a:solidFill>
                  <a:schemeClr val="tx1"/>
                </a:solidFill>
              </a:rPr>
              <a:t>. Hệ cơ quan nào dưới đây thực hiện chức năng </a:t>
            </a:r>
            <a:r>
              <a:rPr lang="en-US" sz="2400" smtClean="0">
                <a:solidFill>
                  <a:schemeClr val="tx1"/>
                </a:solidFill>
              </a:rPr>
              <a:t>biến đổi thức ăn và hấp thụ chất dinh dưỡng?</a:t>
            </a:r>
            <a:endParaRPr lang="en-US" sz="2400">
              <a:solidFill>
                <a:schemeClr val="tx1"/>
              </a:solidFill>
            </a:endParaRPr>
          </a:p>
          <a:p>
            <a:pPr marL="457200" indent="-457200">
              <a:buAutoNum type="alphaUcPeriod"/>
            </a:pPr>
            <a:r>
              <a:rPr lang="en-US" sz="2400" smtClean="0">
                <a:solidFill>
                  <a:schemeClr val="tx1"/>
                </a:solidFill>
              </a:rPr>
              <a:t>Hô </a:t>
            </a:r>
            <a:r>
              <a:rPr lang="en-US" sz="2400">
                <a:solidFill>
                  <a:schemeClr val="tx1"/>
                </a:solidFill>
              </a:rPr>
              <a:t>hấp		B. Tuần hoàn		</a:t>
            </a:r>
            <a:endParaRPr lang="en-US" sz="2400" smtClean="0">
              <a:solidFill>
                <a:schemeClr val="tx1"/>
              </a:solidFill>
            </a:endParaRPr>
          </a:p>
          <a:p>
            <a:r>
              <a:rPr lang="en-US" sz="2400" smtClean="0">
                <a:solidFill>
                  <a:schemeClr val="tx1"/>
                </a:solidFill>
              </a:rPr>
              <a:t>C</a:t>
            </a:r>
            <a:r>
              <a:rPr lang="en-US" sz="2400">
                <a:solidFill>
                  <a:schemeClr val="tx1"/>
                </a:solidFill>
              </a:rPr>
              <a:t>. </a:t>
            </a:r>
            <a:r>
              <a:rPr lang="en-US" sz="2400" smtClean="0">
                <a:solidFill>
                  <a:schemeClr val="tx1"/>
                </a:solidFill>
              </a:rPr>
              <a:t>  Tiêu hóa</a:t>
            </a:r>
            <a:r>
              <a:rPr lang="en-US" sz="2400">
                <a:solidFill>
                  <a:schemeClr val="tx1"/>
                </a:solidFill>
              </a:rPr>
              <a:t>		D. Sinh dục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#9Slide03 Swiss Condensed Bold" panose="02000500000000000000" pitchFamily="2" charset="0"/>
                  <a:cs typeface="Arial" panose="020B0604020202020204" pitchFamily="34" charset="0"/>
                </a:rPr>
                <a:t>4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#9Slide03 Swiss Condensed Bold" panose="02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99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smtClean="0">
                <a:solidFill>
                  <a:prstClr val="black"/>
                </a:solidFill>
                <a:cs typeface="Arial" panose="020B0604020202020204" pitchFamily="34" charset="0"/>
              </a:rPr>
              <a:t>5</a:t>
            </a:r>
            <a:r>
              <a:rPr lang="vi-VN" sz="2400" b="1" smtClean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Đơn vị cấu tạo và chức năng cơ bản của mọi cơ thể sống là:</a:t>
            </a:r>
          </a:p>
          <a:p>
            <a:pPr lvl="1" algn="just">
              <a:lnSpc>
                <a:spcPct val="120000"/>
              </a:lnSpc>
            </a:pPr>
            <a:r>
              <a:rPr lang="en-US" sz="2400" b="1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Mô 				</a:t>
            </a: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B.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Tế bào	</a:t>
            </a:r>
          </a:p>
          <a:p>
            <a:pPr lvl="1" algn="just">
              <a:lnSpc>
                <a:spcPct val="120000"/>
              </a:lnSpc>
            </a:pP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C. </a:t>
            </a:r>
            <a:r>
              <a:rPr lang="en-US" sz="2400" b="1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Cơ quan			</a:t>
            </a: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Hệ cơ quan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#9Slide03 Swiss Condensed Bold" panose="02000500000000000000" pitchFamily="2" charset="0"/>
                  <a:cs typeface="Arial" panose="020B0604020202020204" pitchFamily="34" charset="0"/>
                </a:rPr>
                <a:t>5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#9Slide03 Swiss Condensed Bold" panose="02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" action="ppaction://noaction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962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0597" y="0"/>
            <a:ext cx="3496827" cy="68518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 descr="human body health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7" y="103503"/>
            <a:ext cx="3225520" cy="66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3530" y="791571"/>
            <a:ext cx="2914022" cy="4885748"/>
            <a:chOff x="733530" y="1567543"/>
            <a:chExt cx="2914022" cy="4109775"/>
          </a:xfrm>
        </p:grpSpPr>
        <p:sp>
          <p:nvSpPr>
            <p:cNvPr id="5" name="Rectangle 4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111E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en-US" sz="2600" smtClean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Giải thích vì sao khi một cơ quan trong cơ thể bị bệnh hay tổn thương thì cả cơ thể đều bị ảnh hưởng. </a:t>
              </a:r>
              <a:endParaRPr lang="vi-VN" sz="2600" dirty="0">
                <a:solidFill>
                  <a:prstClr val="white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66092" y="1567543"/>
              <a:ext cx="1798655" cy="602901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591341" y="655093"/>
            <a:ext cx="2914022" cy="5022225"/>
            <a:chOff x="733530" y="1567543"/>
            <a:chExt cx="2914022" cy="4109775"/>
          </a:xfrm>
        </p:grpSpPr>
        <p:sp>
          <p:nvSpPr>
            <p:cNvPr id="11" name="Rectangle 10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52D2E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 smtClean="0">
                  <a:solidFill>
                    <a:schemeClr val="tx1"/>
                  </a:solidFill>
                  <a:latin typeface="Acumin Pro Condensed" panose="020B0806020202020204" pitchFamily="34" charset="0"/>
                </a:rPr>
                <a:t>Nếu trong cơ thể có một hệ cơ quan ngừng hoạt động thì cả cơ thể sẽ bị ảnh hưởng và các cơ quan khác cũng bị ảnh hưởng</a:t>
              </a:r>
              <a:r>
                <a:rPr lang="en-US" sz="2600" dirty="0" smtClean="0">
                  <a:solidFill>
                    <a:schemeClr val="tx1"/>
                  </a:solidFill>
                  <a:latin typeface="Acumin Pro Condensed" panose="020B0806020202020204" pitchFamily="34" charset="0"/>
                </a:rPr>
                <a:t>.</a:t>
              </a:r>
              <a:endParaRPr lang="vi-VN" sz="2600" dirty="0">
                <a:solidFill>
                  <a:schemeClr val="tx1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66092" y="1567543"/>
              <a:ext cx="1798655" cy="602901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6082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3170" y="636723"/>
            <a:ext cx="10071797" cy="2308324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6</a:t>
            </a:r>
            <a:r>
              <a:rPr lang="en-US" sz="2400" b="1" smtClean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cơ quan thuộc </a:t>
            </a:r>
            <a:r>
              <a:rPr lang="vi-VN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hóa</a:t>
            </a:r>
            <a:r>
              <a:rPr lang="vi-VN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người và cho biết mối quan hệ về chức năng của các cơ quan.</a:t>
            </a:r>
            <a:endParaRPr lang="en-US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endParaRPr lang="vi-VN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vi-VN" sz="24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smtClean="0">
                <a:solidFill>
                  <a:prstClr val="black"/>
                </a:solidFill>
                <a:cs typeface="Arial" panose="020B0604020202020204" pitchFamily="34" charset="0"/>
              </a:rPr>
              <a:t> 7.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tập thể dục, những cơ quan và hệ cơ quan nào trong cơ thể cùng phối hợp hoạt động?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36969" y="657113"/>
            <a:ext cx="1286189" cy="226754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4800" dirty="0" smtClean="0">
                <a:solidFill>
                  <a:prstClr val="white"/>
                </a:solidFill>
                <a:latin typeface="+mj-lt"/>
              </a:rPr>
              <a:t>Về nhà</a:t>
            </a:r>
            <a:endParaRPr lang="vi-VN" sz="4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7976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773" y="109538"/>
            <a:ext cx="11641540" cy="5681662"/>
          </a:xfrm>
        </p:spPr>
      </p:pic>
    </p:spTree>
    <p:extLst>
      <p:ext uri="{BB962C8B-B14F-4D97-AF65-F5344CB8AC3E}">
        <p14:creationId xmlns:p14="http://schemas.microsoft.com/office/powerpoint/2010/main" val="12661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183" y="2108702"/>
            <a:ext cx="8742066" cy="1373070"/>
          </a:xfrm>
        </p:spPr>
        <p:txBody>
          <a:bodyPr>
            <a:normAutofit fontScale="90000"/>
          </a:bodyPr>
          <a:lstStyle/>
          <a:p>
            <a:r>
              <a:rPr lang="en-US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CÁM ƠN CÁC EM ĐÃ LẮNG NGHE</a:t>
            </a:r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ây cà 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22" y="390597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6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Lý thuyết - Học trực tuyến OL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0898"/>
          <a:stretch/>
        </p:blipFill>
        <p:spPr bwMode="auto">
          <a:xfrm>
            <a:off x="190122" y="615636"/>
            <a:ext cx="6269140" cy="61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191" y="124536"/>
            <a:ext cx="8807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</a:t>
            </a:r>
            <a:r>
              <a:rPr lang="en-US" sz="2800" b="1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vi-VN" sz="2800" dirty="0" smtClean="0">
                <a:latin typeface="+mj-lt"/>
                <a:ea typeface="#9Slide03 Roboto Condensed" panose="02000000000000000000" pitchFamily="2" charset="0"/>
              </a:rPr>
              <a:t>Em hãy gọi tên các tế bào trong cơ thể người</a:t>
            </a:r>
            <a:endParaRPr lang="vi-VN" sz="2800" dirty="0">
              <a:latin typeface="+mj-lt"/>
              <a:ea typeface="#9Slide03 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4539" y="1611138"/>
            <a:ext cx="4651378" cy="3341668"/>
          </a:xfrm>
          <a:prstGeom prst="frame">
            <a:avLst>
              <a:gd name="adj1" fmla="val 4538"/>
            </a:avLst>
          </a:prstGeom>
          <a:solidFill>
            <a:schemeClr val="accent3">
              <a:lumMod val="10000"/>
              <a:lumOff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vi-VN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gan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biểu mô ruột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cơ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th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hồng cầu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bào xương</a:t>
            </a:r>
          </a:p>
        </p:txBody>
      </p:sp>
    </p:spTree>
    <p:extLst>
      <p:ext uri="{BB962C8B-B14F-4D97-AF65-F5344CB8AC3E}">
        <p14:creationId xmlns:p14="http://schemas.microsoft.com/office/powerpoint/2010/main" val="20467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66"/>
            <a:ext cx="12163425" cy="5076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875" y="204265"/>
            <a:ext cx="11347938" cy="93794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Câu 2. </a:t>
            </a:r>
            <a:r>
              <a:rPr lang="vi-VN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Nêu các cấp độ tổ chức trong cơ thể đa bào tương ứng với các chữ số từ (1) đến (5) trong hình sau: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112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Tế bào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2475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Mô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6587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Cơ quan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0699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Hệ cơ quan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4811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Cơ thể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87" y="2095500"/>
            <a:ext cx="3695700" cy="3695700"/>
          </a:xfrm>
        </p:spPr>
      </p:pic>
      <p:pic>
        <p:nvPicPr>
          <p:cNvPr id="1026" name="Picture 2" descr="green grass field with trees under white clouds and blue sky during day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838" y="-1034980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4038" y="381000"/>
            <a:ext cx="11125200" cy="609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381000"/>
            <a:ext cx="11125200" cy="1371600"/>
          </a:xfrm>
          <a:prstGeom prst="rect">
            <a:avLst/>
          </a:prstGeom>
          <a:gradFill flip="none" rotWithShape="1">
            <a:gsLst>
              <a:gs pos="0">
                <a:srgbClr val="59E900"/>
              </a:gs>
              <a:gs pos="68000">
                <a:srgbClr val="3AA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SG" sz="2800" dirty="0">
                <a:ln w="12700">
                  <a:solidFill>
                    <a:srgbClr val="FFFFFF"/>
                  </a:solidFill>
                </a:ln>
                <a:latin typeface="#9Slide03 Encode SeEx Black" panose="00000A05000000000000" pitchFamily="2" charset="0"/>
              </a:rPr>
              <a:t>                  </a:t>
            </a:r>
            <a:r>
              <a:rPr lang="en-SG" sz="2800" dirty="0" smtClean="0">
                <a:ln w="12700">
                  <a:solidFill>
                    <a:srgbClr val="FFFFFF"/>
                  </a:solidFill>
                </a:ln>
                <a:latin typeface="#9Slide03 Encode SeEx Black" panose="00000A05000000000000" pitchFamily="2" charset="0"/>
              </a:rPr>
              <a:t>    </a:t>
            </a:r>
            <a:r>
              <a:rPr lang="en-SG" sz="4400" dirty="0" smtClean="0">
                <a:ln w="12700">
                  <a:solidFill>
                    <a:srgbClr val="FFFFFF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CƠ THỂ ĐA BÀO</a:t>
            </a:r>
          </a:p>
          <a:p>
            <a:pPr algn="ctr">
              <a:defRPr/>
            </a:pPr>
            <a:r>
              <a:rPr lang="en-SG" sz="2800" dirty="0" err="1" smtClean="0">
                <a:ln w="12700">
                  <a:solidFill>
                    <a:srgbClr val="FFFFFF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sz="2800" dirty="0" smtClean="0">
                <a:ln w="12700">
                  <a:solidFill>
                    <a:srgbClr val="FFFFFF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n w="12700">
                <a:solidFill>
                  <a:srgbClr val="FFFFFF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43" y="1591932"/>
            <a:ext cx="4885068" cy="4885068"/>
          </a:xfrm>
          <a:prstGeom prst="rect">
            <a:avLst/>
          </a:prstGeom>
        </p:spPr>
      </p:pic>
      <p:pic>
        <p:nvPicPr>
          <p:cNvPr id="1028" name="Picture 4" descr="Không bào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5" y="2353932"/>
            <a:ext cx="5048214" cy="36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ar_the_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6757" y="1272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-478695" y="115717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" name="Google Shape;442;p29"/>
          <p:cNvSpPr txBox="1">
            <a:spLocks noGrp="1"/>
          </p:cNvSpPr>
          <p:nvPr>
            <p:ph type="title"/>
          </p:nvPr>
        </p:nvSpPr>
        <p:spPr>
          <a:xfrm>
            <a:off x="2285267" y="2631745"/>
            <a:ext cx="913239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</a:t>
            </a:r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II</a:t>
            </a:r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TỪ </a:t>
            </a:r>
            <a:r>
              <a:rPr lang="en" sz="60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MÔ </a:t>
            </a:r>
            <a:r>
              <a:rPr lang="en" sz="6000" dirty="0" smtClean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TẠO THÀNH </a:t>
            </a:r>
            <a:r>
              <a:rPr lang="en" sz="60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 QUAN</a:t>
            </a:r>
            <a:endParaRPr sz="6000" dirty="0">
              <a:solidFill>
                <a:srgbClr val="00206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iv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6" y="421458"/>
            <a:ext cx="3016688" cy="30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88" y="3609486"/>
            <a:ext cx="3076574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0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39" y="600501"/>
            <a:ext cx="8826005" cy="55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6957" y="5908965"/>
            <a:ext cx="511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Hình. Các loại mô cấu tạo nên lá cây</a:t>
            </a:r>
            <a:endParaRPr lang="vi-VN" sz="20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9099582" y="-116205"/>
            <a:ext cx="3265289" cy="2265797"/>
          </a:xfrm>
          <a:prstGeom prst="cloudCallout">
            <a:avLst>
              <a:gd name="adj1" fmla="val -66611"/>
              <a:gd name="adj2" fmla="val 418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+mj-lt"/>
              </a:rPr>
              <a:t>Quan sát hình, em hãy cho biết lá cây được cấu tạo từ những loại mô nào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156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2805" y="4401129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+mj-lt"/>
              </a:rPr>
              <a:t>Hình. Các loại mô cấu tạo nên dạ dày người</a:t>
            </a:r>
            <a:endParaRPr lang="vi-VN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11313" y="589875"/>
            <a:ext cx="10101170" cy="3546467"/>
            <a:chOff x="1272013" y="2144389"/>
            <a:chExt cx="8659638" cy="35464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-1" b="-3482"/>
            <a:stretch/>
          </p:blipFill>
          <p:spPr>
            <a:xfrm>
              <a:off x="1367073" y="2144389"/>
              <a:ext cx="8208004" cy="35464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cơ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liên kết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thần kinh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 dày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7459" y="5035248"/>
            <a:ext cx="9282856" cy="988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 smtClean="0">
                <a:solidFill>
                  <a:srgbClr val="002060"/>
                </a:solidFill>
                <a:latin typeface="+mj-lt"/>
                <a:ea typeface="#9Slide03 Roboto Condensed" panose="02000000000000000000" pitchFamily="2" charset="0"/>
              </a:rPr>
              <a:t>Quan sát hình trên và cho biết dạ dày được cấu tạo từ những loại mô nào?</a:t>
            </a:r>
            <a:endParaRPr lang="vi-VN" sz="2400" dirty="0">
              <a:solidFill>
                <a:srgbClr val="002060"/>
              </a:solidFill>
              <a:latin typeface="+mj-lt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50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765</TotalTime>
  <Words>1793</Words>
  <Application>Microsoft Office PowerPoint</Application>
  <PresentationFormat>Widescreen</PresentationFormat>
  <Paragraphs>288</Paragraphs>
  <Slides>36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#9Slide03 Encode SeEx Black</vt:lpstr>
      <vt:lpstr>#9Slide03 Roboto Condensed</vt:lpstr>
      <vt:lpstr>#9Slide03 Swiss Condensed Bold</vt:lpstr>
      <vt:lpstr>.VnBlack</vt:lpstr>
      <vt:lpstr>Acumin Pro Condensed</vt:lpstr>
      <vt:lpstr>Arial</vt:lpstr>
      <vt:lpstr>Calibri</vt:lpstr>
      <vt:lpstr>Calibri Light</vt:lpstr>
      <vt:lpstr>Tahoma</vt:lpstr>
      <vt:lpstr>Times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 - TỪ MÔ TẠO THÀNH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TỪ CƠ QUAN TẠO THÀNH HỆ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CÁM ƠN CÁC EM ĐÃ LẮNG NGHE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73</cp:revision>
  <dcterms:created xsi:type="dcterms:W3CDTF">2021-10-20T07:24:06Z</dcterms:created>
  <dcterms:modified xsi:type="dcterms:W3CDTF">2024-05-16T12:15:45Z</dcterms:modified>
</cp:coreProperties>
</file>