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73" r:id="rId4"/>
    <p:sldId id="274" r:id="rId5"/>
    <p:sldId id="256" r:id="rId6"/>
    <p:sldId id="257" r:id="rId7"/>
    <p:sldId id="275" r:id="rId8"/>
    <p:sldId id="258" r:id="rId9"/>
    <p:sldId id="276" r:id="rId10"/>
    <p:sldId id="260" r:id="rId11"/>
    <p:sldId id="277" r:id="rId12"/>
    <p:sldId id="261" r:id="rId13"/>
    <p:sldId id="259" r:id="rId14"/>
    <p:sldId id="278" r:id="rId15"/>
    <p:sldId id="264" r:id="rId16"/>
    <p:sldId id="313" r:id="rId17"/>
    <p:sldId id="279" r:id="rId18"/>
    <p:sldId id="262" r:id="rId19"/>
    <p:sldId id="263" r:id="rId20"/>
    <p:sldId id="280" r:id="rId21"/>
    <p:sldId id="267" r:id="rId22"/>
    <p:sldId id="308" r:id="rId23"/>
    <p:sldId id="310" r:id="rId24"/>
  </p:sldIdLst>
  <p:sldSz cx="18288000" cy="10287000"/>
  <p:notesSz cx="6858000" cy="9144000"/>
  <p:embeddedFontLst>
    <p:embeddedFont>
      <p:font typeface="Cambria Math" panose="02040503050406030204" pitchFamily="18"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VNI-Swiss-Condense" pitchFamily="2"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4FD"/>
    <a:srgbClr val="4472C4"/>
    <a:srgbClr val="F8DC52"/>
    <a:srgbClr val="FFE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126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8997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535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973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448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633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405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62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403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04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8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3898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847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4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24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22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7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06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662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015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4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16/05/2024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629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16/05/2024</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8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0.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tailieugiaovien.edu.vn/"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36.PNG"/><Relationship Id="rId11" Type="http://schemas.openxmlformats.org/officeDocument/2006/relationships/image" Target="../media/image88.png"/><Relationship Id="rId5" Type="http://schemas.openxmlformats.org/officeDocument/2006/relationships/audio" Target="../media/audio4.wav"/><Relationship Id="rId10" Type="http://schemas.openxmlformats.org/officeDocument/2006/relationships/image" Target="../media/image40.png"/><Relationship Id="rId4" Type="http://schemas.openxmlformats.org/officeDocument/2006/relationships/audio" Target="../media/audio3.wav"/><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5" Type="http://schemas.openxmlformats.org/officeDocument/2006/relationships/image" Target="../media/image170.png"/><Relationship Id="rId2" Type="http://schemas.openxmlformats.org/officeDocument/2006/relationships/image" Target="../media/image16.png"/><Relationship Id="rId1" Type="http://schemas.openxmlformats.org/officeDocument/2006/relationships/slideLayout" Target="../slideLayouts/slideLayout7.xml"/><Relationship Id="rId2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14400" y="-2400300"/>
            <a:ext cx="21020830" cy="15363252"/>
          </a:xfrm>
          <a:prstGeom prst="rect">
            <a:avLst/>
          </a:prstGeom>
        </p:spPr>
      </p:pic>
      <p:sp>
        <p:nvSpPr>
          <p:cNvPr id="14" name="TextBox 14"/>
          <p:cNvSpPr txBox="1"/>
          <p:nvPr/>
        </p:nvSpPr>
        <p:spPr>
          <a:xfrm>
            <a:off x="1219200" y="2324100"/>
            <a:ext cx="15805198" cy="3693319"/>
          </a:xfrm>
          <a:prstGeom prst="rect">
            <a:avLst/>
          </a:prstGeom>
        </p:spPr>
        <p:txBody>
          <a:bodyPr wrap="square" lIns="0" tIns="0" rIns="0" bIns="0" rtlCol="0" anchor="t">
            <a:spAutoFit/>
          </a:bodyPr>
          <a:lstStyle/>
          <a:p>
            <a:pPr algn="ctr">
              <a:lnSpc>
                <a:spcPct val="150000"/>
              </a:lnSpc>
            </a:pPr>
            <a:r>
              <a:rPr lang="en-US" sz="8000" b="1" dirty="0">
                <a:solidFill>
                  <a:srgbClr val="243762"/>
                </a:solidFill>
                <a:latin typeface="Arial" panose="020B0604020202020204" pitchFamily="34" charset="0"/>
                <a:cs typeface="Arial" panose="020B0604020202020204" pitchFamily="34" charset="0"/>
              </a:rPr>
              <a:t>NHIỆT LIỆT CHÀO ĐÓN CÁC EM ĐẾN VỚI BUỔI HỌC HÔM NAY!</a:t>
            </a:r>
          </a:p>
        </p:txBody>
      </p:sp>
      <p:pic>
        <p:nvPicPr>
          <p:cNvPr id="9" name="Picture 8"/>
          <p:cNvPicPr>
            <a:picLocks noChangeAspect="1"/>
          </p:cNvPicPr>
          <p:nvPr/>
        </p:nvPicPr>
        <p:blipFill>
          <a:blip r:embed="rId3"/>
          <a:stretch>
            <a:fillRect/>
          </a:stretch>
        </p:blipFill>
        <p:spPr>
          <a:xfrm>
            <a:off x="6586115" y="6362700"/>
            <a:ext cx="6019800" cy="4065524"/>
          </a:xfrm>
          <a:prstGeom prst="rect">
            <a:avLst/>
          </a:prstGeom>
        </p:spPr>
      </p:pic>
    </p:spTree>
    <p:extLst>
      <p:ext uri="{BB962C8B-B14F-4D97-AF65-F5344CB8AC3E}">
        <p14:creationId xmlns:p14="http://schemas.microsoft.com/office/powerpoint/2010/main" val="11269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01097" y="376753"/>
            <a:ext cx="20115594"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sp>
      <p:grpSp>
        <p:nvGrpSpPr>
          <p:cNvPr id="6" name="Group 6"/>
          <p:cNvGrpSpPr/>
          <p:nvPr/>
        </p:nvGrpSpPr>
        <p:grpSpPr>
          <a:xfrm>
            <a:off x="-913797" y="9772650"/>
            <a:ext cx="20115594" cy="1228355"/>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Rectangle 27"/>
          <p:cNvSpPr/>
          <p:nvPr/>
        </p:nvSpPr>
        <p:spPr>
          <a:xfrm>
            <a:off x="2835628" y="792132"/>
            <a:ext cx="12631984" cy="769441"/>
          </a:xfrm>
          <a:prstGeom prst="rect">
            <a:avLst/>
          </a:prstGeom>
        </p:spPr>
        <p:txBody>
          <a:bodyPr wrap="none">
            <a:spAutoFit/>
          </a:bodyPr>
          <a:lstStyle/>
          <a:p>
            <a:pPr algn="ctr"/>
            <a:r>
              <a:rPr lang="en-US" sz="4400" b="1" dirty="0">
                <a:latin typeface="Arial" panose="020B0604020202020204" pitchFamily="34" charset="0"/>
                <a:cs typeface="Arial" panose="020B0604020202020204" pitchFamily="34" charset="0"/>
              </a:rPr>
              <a:t>C</a:t>
            </a:r>
            <a:r>
              <a:rPr lang="vi-VN" sz="4400" b="1" dirty="0">
                <a:latin typeface="Arial" panose="020B0604020202020204" pitchFamily="34" charset="0"/>
                <a:cs typeface="Arial" panose="020B0604020202020204" pitchFamily="34" charset="0"/>
              </a:rPr>
              <a:t>ách cộng, trừ, nhân, chia đơn thức một biến </a:t>
            </a:r>
            <a:endParaRPr lang="en-US" sz="4400" b="1" dirty="0">
              <a:latin typeface="Arial" panose="020B0604020202020204" pitchFamily="34" charset="0"/>
              <a:cs typeface="Arial" panose="020B0604020202020204" pitchFamily="34" charset="0"/>
            </a:endParaRPr>
          </a:p>
        </p:txBody>
      </p:sp>
      <p:sp>
        <p:nvSpPr>
          <p:cNvPr id="29" name="Rectangle 28"/>
          <p:cNvSpPr/>
          <p:nvPr/>
        </p:nvSpPr>
        <p:spPr>
          <a:xfrm>
            <a:off x="1184485" y="2211810"/>
            <a:ext cx="8645315" cy="707886"/>
          </a:xfrm>
          <a:prstGeom prst="rect">
            <a:avLst/>
          </a:prstGeom>
        </p:spPr>
        <p:txBody>
          <a:bodyPr wrap="none">
            <a:spAutoFit/>
          </a:bodyPr>
          <a:lstStyle/>
          <a:p>
            <a:r>
              <a:rPr lang="vi-VN" sz="4000" dirty="0">
                <a:solidFill>
                  <a:srgbClr val="C00000"/>
                </a:solidFill>
                <a:latin typeface="Arial" panose="020B0604020202020204" pitchFamily="34" charset="0"/>
                <a:cs typeface="Arial" panose="020B0604020202020204" pitchFamily="34" charset="0"/>
              </a:rPr>
              <a:t>Với các đơn thức một biến, ta có thể:</a:t>
            </a:r>
            <a:endParaRPr lang="en-US" sz="4000" dirty="0">
              <a:solidFill>
                <a:srgbClr val="C00000"/>
              </a:solidFill>
              <a:latin typeface="Arial" panose="020B0604020202020204" pitchFamily="34" charset="0"/>
              <a:cs typeface="Arial" panose="020B0604020202020204" pitchFamily="34" charset="0"/>
            </a:endParaRPr>
          </a:p>
        </p:txBody>
      </p:sp>
      <p:sp>
        <p:nvSpPr>
          <p:cNvPr id="30" name="Rectangle 29"/>
          <p:cNvSpPr/>
          <p:nvPr/>
        </p:nvSpPr>
        <p:spPr>
          <a:xfrm>
            <a:off x="1184485" y="2979536"/>
            <a:ext cx="7772400" cy="4010137"/>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Cộng (hay trừ) hai đơn thức cùng bậc bằng cách cộng (hay trừ) các hệ số với nhau và giữ nguyên lũy thừa của biến. Tổng nhận được là một đơn thức. </a:t>
            </a:r>
            <a:endParaRPr lang="en-US" sz="4000" dirty="0">
              <a:latin typeface="Arial" panose="020B0604020202020204" pitchFamily="34" charset="0"/>
              <a:cs typeface="Arial" panose="020B0604020202020204" pitchFamily="34" charset="0"/>
            </a:endParaRPr>
          </a:p>
        </p:txBody>
      </p:sp>
      <p:sp>
        <p:nvSpPr>
          <p:cNvPr id="31" name="Rectangle 30"/>
          <p:cNvSpPr/>
          <p:nvPr/>
        </p:nvSpPr>
        <p:spPr>
          <a:xfrm>
            <a:off x="1199725" y="7757399"/>
            <a:ext cx="8267700" cy="1763368"/>
          </a:xfrm>
          <a:prstGeom prst="rect">
            <a:avLst/>
          </a:prstGeom>
        </p:spPr>
        <p:txBody>
          <a:bodyPr wrap="square">
            <a:spAutoFit/>
          </a:bodyPr>
          <a:lstStyle/>
          <a:p>
            <a:pPr algn="just">
              <a:lnSpc>
                <a:spcPct val="13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-3x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(-3+1).x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-2x</a:t>
            </a:r>
            <a:r>
              <a:rPr lang="nl-NL" sz="4000" baseline="30000" dirty="0">
                <a:latin typeface="Arial" panose="020B0604020202020204" pitchFamily="34" charset="0"/>
                <a:ea typeface="Calibri" panose="020F0502020204030204" pitchFamily="34" charset="0"/>
                <a:cs typeface="Arial" panose="020B0604020202020204" pitchFamily="34" charset="0"/>
              </a:rPr>
              <a:t>4</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3,7x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1,2x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(3,7 -1,2).x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2,5x</a:t>
            </a:r>
            <a:r>
              <a:rPr lang="nl-NL" sz="4000" baseline="30000" dirty="0">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9829800" y="2979536"/>
            <a:ext cx="7315200" cy="4010137"/>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Nhân hai đơn thức tùy ý bằng cách nhân hai hệ số với nhau và nhân hai lũy thừa của biến với nhau. Tích nhận được cũng là một đơn thức.</a:t>
            </a:r>
            <a:endParaRPr lang="en-US" sz="4000" dirty="0">
              <a:latin typeface="Arial" panose="020B0604020202020204" pitchFamily="34" charset="0"/>
              <a:cs typeface="Arial" panose="020B0604020202020204" pitchFamily="34" charset="0"/>
            </a:endParaRPr>
          </a:p>
        </p:txBody>
      </p:sp>
      <p:sp>
        <p:nvSpPr>
          <p:cNvPr id="33" name="TextBox 32"/>
          <p:cNvSpPr txBox="1"/>
          <p:nvPr/>
        </p:nvSpPr>
        <p:spPr>
          <a:xfrm>
            <a:off x="1199725" y="7049513"/>
            <a:ext cx="1889760" cy="707886"/>
          </a:xfrm>
          <a:prstGeom prst="rect">
            <a:avLst/>
          </a:prstGeom>
          <a:noFill/>
        </p:spPr>
        <p:txBody>
          <a:bodyPr wrap="square" rtlCol="0">
            <a:spAutoFit/>
          </a:bodyPr>
          <a:lstStyle/>
          <a:p>
            <a:r>
              <a:rPr lang="en-US" sz="4000" b="1" dirty="0" err="1">
                <a:solidFill>
                  <a:srgbClr val="0070C0"/>
                </a:solidFill>
                <a:latin typeface="Arial" panose="020B0604020202020204" pitchFamily="34" charset="0"/>
                <a:cs typeface="Arial" panose="020B0604020202020204" pitchFamily="34" charset="0"/>
              </a:rPr>
              <a:t>Ví</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dụ</a:t>
            </a:r>
            <a:r>
              <a:rPr lang="en-US" sz="4000" b="1" dirty="0">
                <a:solidFill>
                  <a:srgbClr val="0070C0"/>
                </a:solidFill>
                <a:latin typeface="Arial" panose="020B0604020202020204" pitchFamily="34" charset="0"/>
                <a:cs typeface="Arial" panose="020B0604020202020204" pitchFamily="34" charset="0"/>
              </a:rPr>
              <a:t>:</a:t>
            </a:r>
          </a:p>
        </p:txBody>
      </p:sp>
      <p:sp>
        <p:nvSpPr>
          <p:cNvPr id="34" name="TextBox 33"/>
          <p:cNvSpPr txBox="1"/>
          <p:nvPr/>
        </p:nvSpPr>
        <p:spPr>
          <a:xfrm>
            <a:off x="9821755" y="7049513"/>
            <a:ext cx="1889760" cy="707886"/>
          </a:xfrm>
          <a:prstGeom prst="rect">
            <a:avLst/>
          </a:prstGeom>
          <a:noFill/>
        </p:spPr>
        <p:txBody>
          <a:bodyPr wrap="square" rtlCol="0">
            <a:spAutoFit/>
          </a:bodyPr>
          <a:lstStyle/>
          <a:p>
            <a:r>
              <a:rPr lang="en-US" sz="4000" b="1" dirty="0" err="1">
                <a:solidFill>
                  <a:srgbClr val="0070C0"/>
                </a:solidFill>
                <a:latin typeface="Arial" panose="020B0604020202020204" pitchFamily="34" charset="0"/>
                <a:cs typeface="Arial" panose="020B0604020202020204" pitchFamily="34" charset="0"/>
              </a:rPr>
              <a:t>Ví</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dụ</a:t>
            </a:r>
            <a:r>
              <a:rPr lang="en-US" sz="4000" b="1" dirty="0">
                <a:solidFill>
                  <a:srgbClr val="0070C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5" name="Rectangle 34"/>
              <p:cNvSpPr/>
              <p:nvPr/>
            </p:nvSpPr>
            <p:spPr>
              <a:xfrm>
                <a:off x="9799320" y="7828781"/>
                <a:ext cx="8301565" cy="1782989"/>
              </a:xfrm>
              <a:prstGeom prst="rect">
                <a:avLst/>
              </a:prstGeom>
            </p:spPr>
            <p:txBody>
              <a:bodyPr wrap="square">
                <a:spAutoFit/>
              </a:bodyPr>
              <a:lstStyle/>
              <a:p>
                <a:pPr algn="just">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(0,5x).(6x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(0,5.6). (x.x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3x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(-6x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r>
                  <a:rPr lang="nl-NL" sz="40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i="1">
                                <a:effectLst/>
                                <a:latin typeface="Cambria Math" panose="02040503050406030204" pitchFamily="18" charset="0"/>
                                <a:ea typeface="Calibri" panose="020F0502020204030204" pitchFamily="34" charset="0"/>
                                <a:cs typeface="Arial" panose="020B0604020202020204" pitchFamily="34" charset="0"/>
                              </a:rPr>
                              <m:t>2</m:t>
                            </m:r>
                          </m:sup>
                        </m:sSup>
                      </m:e>
                    </m:d>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Calibri" panose="020F0502020204030204" pitchFamily="34" charset="0"/>
                            <a:cs typeface="Arial" panose="020B0604020202020204" pitchFamily="34" charset="0"/>
                          </a:rPr>
                          <m:t>6).</m:t>
                        </m:r>
                        <m:r>
                          <a:rPr lang="nl-NL" sz="40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e>
                    </m: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Calibri" panose="020F0502020204030204" pitchFamily="34" charset="0"/>
                    <a:cs typeface="Arial" panose="020B0604020202020204" pitchFamily="34" charset="0"/>
                  </a:rPr>
                  <a:t>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r>
                  <a:rPr lang="nl-NL" sz="4000" dirty="0">
                    <a:effectLst/>
                    <a:latin typeface="Arial" panose="020B0604020202020204" pitchFamily="34" charset="0"/>
                    <a:ea typeface="Calibri" panose="020F0502020204030204" pitchFamily="34" charset="0"/>
                    <a:cs typeface="Arial" panose="020B0604020202020204" pitchFamily="34" charset="0"/>
                  </a:rPr>
                  <a:t>.x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-4x</a:t>
                </a:r>
                <a:r>
                  <a:rPr lang="nl-NL" sz="40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9799320" y="7828781"/>
                <a:ext cx="8301565" cy="1782989"/>
              </a:xfrm>
              <a:prstGeom prst="rect">
                <a:avLst/>
              </a:prstGeom>
              <a:blipFill rotWithShape="0">
                <a:blip r:embed="rId2"/>
                <a:stretch>
                  <a:fillRect l="-2645" t="-6143" b="-4778"/>
                </a:stretch>
              </a:blipFill>
            </p:spPr>
            <p:txBody>
              <a:bodyPr/>
              <a:lstStyle/>
              <a:p>
                <a:r>
                  <a:rPr lang="en-US">
                    <a:noFill/>
                  </a:rPr>
                  <a:t> </a:t>
                </a:r>
              </a:p>
            </p:txBody>
          </p:sp>
        </mc:Fallback>
      </mc:AlternateContent>
      <p:cxnSp>
        <p:nvCxnSpPr>
          <p:cNvPr id="37" name="Straight Connector 36"/>
          <p:cNvCxnSpPr/>
          <p:nvPr/>
        </p:nvCxnSpPr>
        <p:spPr>
          <a:xfrm>
            <a:off x="9467425" y="3233397"/>
            <a:ext cx="0" cy="6378373"/>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84949" y="-1809007"/>
            <a:ext cx="3904507" cy="390450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1219200" y="8126613"/>
            <a:ext cx="3090451" cy="30904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Rectangle 21"/>
          <p:cNvSpPr/>
          <p:nvPr/>
        </p:nvSpPr>
        <p:spPr>
          <a:xfrm>
            <a:off x="1556121" y="1030694"/>
            <a:ext cx="8682185"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trao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đổi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a:t>
            </a:r>
            <a:r>
              <a:rPr lang="en-US" sz="4200" i="1" dirty="0">
                <a:solidFill>
                  <a:srgbClr val="002060"/>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2"/>
          <a:stretch>
            <a:fillRect/>
          </a:stretch>
        </p:blipFill>
        <p:spPr>
          <a:xfrm>
            <a:off x="10460347" y="575849"/>
            <a:ext cx="1287535" cy="1290837"/>
          </a:xfrm>
          <a:prstGeom prst="rect">
            <a:avLst/>
          </a:prstGeom>
        </p:spPr>
      </p:pic>
      <p:sp>
        <p:nvSpPr>
          <p:cNvPr id="24" name="Rectangle 23"/>
          <p:cNvSpPr/>
          <p:nvPr/>
        </p:nvSpPr>
        <p:spPr>
          <a:xfrm>
            <a:off x="3124200" y="1982610"/>
            <a:ext cx="13072834" cy="191154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Khi nhân một đơn thức bậc 3 với một đơn thức bậc 2, ta được đơn thức bậc mấy?</a:t>
            </a:r>
            <a:endParaRPr lang="en-US" sz="42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581521" y="2155520"/>
            <a:ext cx="1268359" cy="1323807"/>
          </a:xfrm>
          <a:prstGeom prst="rect">
            <a:avLst/>
          </a:prstGeom>
        </p:spPr>
      </p:pic>
      <p:sp>
        <p:nvSpPr>
          <p:cNvPr id="26" name="Right Arrow 25"/>
          <p:cNvSpPr/>
          <p:nvPr/>
        </p:nvSpPr>
        <p:spPr>
          <a:xfrm>
            <a:off x="10460347" y="3374524"/>
            <a:ext cx="7620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496667" y="3169261"/>
            <a:ext cx="1849886" cy="738664"/>
          </a:xfrm>
          <a:prstGeom prst="rect">
            <a:avLst/>
          </a:prstGeom>
          <a:noFill/>
        </p:spPr>
        <p:txBody>
          <a:bodyPr wrap="square" rtlCol="0">
            <a:spAutoFit/>
          </a:bodyPr>
          <a:lstStyle/>
          <a:p>
            <a:r>
              <a:rPr lang="en-US" sz="4200" dirty="0" err="1">
                <a:solidFill>
                  <a:srgbClr val="C00000"/>
                </a:solidFill>
                <a:latin typeface="Arial" panose="020B0604020202020204" pitchFamily="34" charset="0"/>
                <a:cs typeface="Arial" panose="020B0604020202020204" pitchFamily="34" charset="0"/>
              </a:rPr>
              <a:t>Bậc</a:t>
            </a:r>
            <a:r>
              <a:rPr lang="en-US" sz="4200" dirty="0">
                <a:solidFill>
                  <a:srgbClr val="C00000"/>
                </a:solidFill>
                <a:latin typeface="Arial" panose="020B0604020202020204" pitchFamily="34" charset="0"/>
                <a:cs typeface="Arial" panose="020B0604020202020204" pitchFamily="34" charset="0"/>
              </a:rPr>
              <a:t> 5</a:t>
            </a:r>
          </a:p>
        </p:txBody>
      </p:sp>
      <p:sp>
        <p:nvSpPr>
          <p:cNvPr id="28" name="Rounded Rectangle 27"/>
          <p:cNvSpPr/>
          <p:nvPr/>
        </p:nvSpPr>
        <p:spPr>
          <a:xfrm>
            <a:off x="1530721" y="5086755"/>
            <a:ext cx="3715802" cy="103937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1</a:t>
            </a:r>
          </a:p>
        </p:txBody>
      </p:sp>
      <p:sp>
        <p:nvSpPr>
          <p:cNvPr id="29" name="TextBox 28"/>
          <p:cNvSpPr txBox="1"/>
          <p:nvPr/>
        </p:nvSpPr>
        <p:spPr>
          <a:xfrm>
            <a:off x="5627522" y="5250823"/>
            <a:ext cx="2057400" cy="738664"/>
          </a:xfrm>
          <a:prstGeom prst="rect">
            <a:avLst/>
          </a:prstGeom>
          <a:noFill/>
        </p:spPr>
        <p:txBody>
          <a:bodyPr wrap="square" rtlCol="0">
            <a:spAutoFit/>
          </a:bodyPr>
          <a:lstStyle/>
          <a:p>
            <a:r>
              <a:rPr lang="en-US" sz="4200" dirty="0" err="1">
                <a:latin typeface="Arial" panose="020B0604020202020204" pitchFamily="34" charset="0"/>
                <a:cs typeface="Arial" panose="020B0604020202020204" pitchFamily="34" charset="0"/>
              </a:rPr>
              <a:t>Tính</a:t>
            </a:r>
            <a:endParaRPr lang="en-US" sz="4200" dirty="0">
              <a:latin typeface="Arial" panose="020B0604020202020204" pitchFamily="34" charset="0"/>
              <a:cs typeface="Arial" panose="020B0604020202020204" pitchFamily="34" charset="0"/>
            </a:endParaRPr>
          </a:p>
        </p:txBody>
      </p:sp>
      <p:sp>
        <p:nvSpPr>
          <p:cNvPr id="30" name="Rectangle 29"/>
          <p:cNvSpPr/>
          <p:nvPr/>
        </p:nvSpPr>
        <p:spPr>
          <a:xfrm>
            <a:off x="1581521" y="4039091"/>
            <a:ext cx="9624751"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bài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tập</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1" name="Rectangle 30"/>
              <p:cNvSpPr/>
              <p:nvPr/>
            </p:nvSpPr>
            <p:spPr>
              <a:xfrm>
                <a:off x="1530721" y="6144867"/>
                <a:ext cx="5022479" cy="3710055"/>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 </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7</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 </a:t>
                </a:r>
                <a:r>
                  <a:rPr lang="en-US" sz="4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c) (−0,25x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).(8x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1530721" y="6144867"/>
                <a:ext cx="5022479" cy="3710055"/>
              </a:xfrm>
              <a:prstGeom prst="rect">
                <a:avLst/>
              </a:prstGeom>
              <a:blipFill rotWithShape="0">
                <a:blip r:embed="rId4"/>
                <a:stretch>
                  <a:fillRect l="-4612" b="-3284"/>
                </a:stretch>
              </a:blipFill>
            </p:spPr>
            <p:txBody>
              <a:bodyPr/>
              <a:lstStyle/>
              <a:p>
                <a:r>
                  <a:rPr lang="en-US">
                    <a:noFill/>
                  </a:rPr>
                  <a:t> </a:t>
                </a:r>
              </a:p>
            </p:txBody>
          </p:sp>
        </mc:Fallback>
      </mc:AlternateContent>
      <p:sp>
        <p:nvSpPr>
          <p:cNvPr id="32" name="Rectangle 31"/>
          <p:cNvSpPr/>
          <p:nvPr/>
        </p:nvSpPr>
        <p:spPr>
          <a:xfrm>
            <a:off x="4518027" y="6379286"/>
            <a:ext cx="4070345" cy="738664"/>
          </a:xfrm>
          <a:prstGeom prst="rect">
            <a:avLst/>
          </a:prstGeom>
        </p:spPr>
        <p:txBody>
          <a:bodyPr wrap="none">
            <a:spAutoFit/>
          </a:bodyPr>
          <a:lstStyle/>
          <a:p>
            <a:r>
              <a:rPr lang="en-US" sz="4200" dirty="0">
                <a:latin typeface="Arial" panose="020B0604020202020204" pitchFamily="34" charset="0"/>
                <a:cs typeface="Arial" panose="020B0604020202020204" pitchFamily="34" charset="0"/>
              </a:rPr>
              <a:t>= (5 + 1)x</a:t>
            </a:r>
            <a:r>
              <a:rPr lang="en-US" sz="4200" baseline="30000" dirty="0">
                <a:latin typeface="Arial" panose="020B0604020202020204" pitchFamily="34" charset="0"/>
                <a:cs typeface="Arial" panose="020B0604020202020204" pitchFamily="34" charset="0"/>
              </a:rPr>
              <a:t>3</a:t>
            </a:r>
            <a:r>
              <a:rPr lang="en-US" sz="4200" dirty="0">
                <a:latin typeface="Arial" panose="020B0604020202020204" pitchFamily="34" charset="0"/>
                <a:cs typeface="Arial" panose="020B0604020202020204" pitchFamily="34" charset="0"/>
              </a:rPr>
              <a:t> = 6x</a:t>
            </a:r>
            <a:r>
              <a:rPr lang="en-US" sz="4200" baseline="30000" dirty="0">
                <a:latin typeface="Arial" panose="020B0604020202020204" pitchFamily="34" charset="0"/>
                <a:cs typeface="Arial" panose="020B0604020202020204" pitchFamily="34" charset="0"/>
              </a:rPr>
              <a:t>3</a:t>
            </a:r>
            <a:endParaRPr lang="en-US" sz="4200"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5"/>
          <a:stretch>
            <a:fillRect/>
          </a:stretch>
        </p:blipFill>
        <p:spPr>
          <a:xfrm>
            <a:off x="4369409" y="7399530"/>
            <a:ext cx="5307075" cy="1319951"/>
          </a:xfrm>
          <a:prstGeom prst="rect">
            <a:avLst/>
          </a:prstGeom>
        </p:spPr>
      </p:pic>
      <p:sp>
        <p:nvSpPr>
          <p:cNvPr id="35" name="Rectangle 34"/>
          <p:cNvSpPr/>
          <p:nvPr/>
        </p:nvSpPr>
        <p:spPr>
          <a:xfrm>
            <a:off x="5889369" y="8978662"/>
            <a:ext cx="5841664" cy="738664"/>
          </a:xfrm>
          <a:prstGeom prst="rect">
            <a:avLst/>
          </a:prstGeom>
        </p:spPr>
        <p:txBody>
          <a:bodyPr wrap="none">
            <a:spAutoFit/>
          </a:bodyPr>
          <a:lstStyle/>
          <a:p>
            <a:r>
              <a:rPr lang="en-US" sz="4200" dirty="0">
                <a:latin typeface="Arial" panose="020B0604020202020204" pitchFamily="34" charset="0"/>
                <a:cs typeface="Arial" panose="020B0604020202020204" pitchFamily="34" charset="0"/>
              </a:rPr>
              <a:t>= (-0,25. 8)(x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3</a:t>
            </a:r>
            <a:r>
              <a:rPr lang="en-US" sz="4200" dirty="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5</a:t>
            </a:r>
            <a:endParaRPr lang="en-US" sz="42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6"/>
          <a:stretch>
            <a:fillRect/>
          </a:stretch>
        </p:blipFill>
        <p:spPr>
          <a:xfrm>
            <a:off x="12590900" y="6091148"/>
            <a:ext cx="5205516" cy="3681502"/>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dissolv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animBg="1"/>
      <p:bldP spid="27" grpId="0"/>
      <p:bldP spid="28" grpId="0" animBg="1"/>
      <p:bldP spid="29" grpId="0"/>
      <p:bldP spid="30" grpId="0"/>
      <p:bldP spid="31" grpId="0"/>
      <p:bldP spid="3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914400" y="5373465"/>
            <a:ext cx="16535400" cy="4570635"/>
          </a:xfrm>
          <a:prstGeom prst="round2SameRect">
            <a:avLst>
              <a:gd name="adj1" fmla="val 13374"/>
              <a:gd name="adj2" fmla="val 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2. </a:t>
            </a:r>
            <a:r>
              <a:rPr lang="en-US" sz="4800" b="1" dirty="0" err="1">
                <a:solidFill>
                  <a:prstClr val="white"/>
                </a:solidFill>
                <a:latin typeface="Arial" panose="020B0604020202020204" pitchFamily="34" charset="0"/>
                <a:cs typeface="Arial" panose="020B0604020202020204" pitchFamily="34" charset="0"/>
              </a:rPr>
              <a:t>Khái</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niệm</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938841" y="1964823"/>
            <a:ext cx="15087785"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Quan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sát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các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theo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a:t>
            </a:r>
          </a:p>
        </p:txBody>
      </p:sp>
      <p:sp>
        <p:nvSpPr>
          <p:cNvPr id="6" name="Rectangle 5"/>
          <p:cNvSpPr/>
          <p:nvPr/>
        </p:nvSpPr>
        <p:spPr>
          <a:xfrm>
            <a:off x="2618634" y="3149660"/>
            <a:ext cx="5819094" cy="769441"/>
          </a:xfrm>
          <a:prstGeom prst="rect">
            <a:avLst/>
          </a:prstGeom>
        </p:spPr>
        <p:txBody>
          <a:bodyPr wrap="none">
            <a:spAutoFit/>
          </a:bodyPr>
          <a:lstStyle/>
          <a:p>
            <a:r>
              <a:rPr lang="nl-NL" sz="4400" b="1" dirty="0">
                <a:latin typeface="Arial" panose="020B0604020202020204" pitchFamily="34" charset="0"/>
                <a:ea typeface="Calibri" panose="020F0502020204030204" pitchFamily="34" charset="0"/>
              </a:rPr>
              <a:t>A = 6x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5x</a:t>
            </a:r>
            <a:r>
              <a:rPr lang="nl-NL" sz="4400" b="1" baseline="30000" dirty="0">
                <a:latin typeface="Arial" panose="020B0604020202020204" pitchFamily="34" charset="0"/>
                <a:ea typeface="Calibri" panose="020F0502020204030204" pitchFamily="34" charset="0"/>
              </a:rPr>
              <a:t>2</a:t>
            </a:r>
            <a:r>
              <a:rPr lang="nl-NL" sz="4400" b="1" dirty="0">
                <a:latin typeface="Arial" panose="020B0604020202020204" pitchFamily="34" charset="0"/>
                <a:ea typeface="Calibri" panose="020F0502020204030204" pitchFamily="34" charset="0"/>
              </a:rPr>
              <a:t> - 4x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+ 7</a:t>
            </a:r>
            <a:endParaRPr lang="en-US" sz="4400" b="1" dirty="0"/>
          </a:p>
        </p:txBody>
      </p:sp>
      <p:sp>
        <p:nvSpPr>
          <p:cNvPr id="7" name="Rectangle 6"/>
          <p:cNvSpPr/>
          <p:nvPr/>
        </p:nvSpPr>
        <p:spPr>
          <a:xfrm>
            <a:off x="10668000" y="2855615"/>
            <a:ext cx="5331909" cy="1107996"/>
          </a:xfrm>
          <a:prstGeom prst="rect">
            <a:avLst/>
          </a:prstGeom>
        </p:spPr>
        <p:txBody>
          <a:bodyPr wrap="none">
            <a:spAutoFit/>
          </a:bodyPr>
          <a:lstStyle/>
          <a:p>
            <a:pPr algn="just">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B = 2x</a:t>
            </a:r>
            <a:r>
              <a:rPr lang="nl-NL" sz="4400" b="1" baseline="30000" dirty="0">
                <a:latin typeface="Arial" panose="020B0604020202020204" pitchFamily="34" charset="0"/>
                <a:ea typeface="Calibri" panose="020F0502020204030204" pitchFamily="34" charset="0"/>
                <a:cs typeface="Arial" panose="020B0604020202020204" pitchFamily="34" charset="0"/>
              </a:rPr>
              <a:t>4</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x + 1</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394857" y="4157851"/>
            <a:ext cx="14435362"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xét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về</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đặc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chung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2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trên</a:t>
            </a:r>
            <a:r>
              <a:rPr lang="en-US" sz="4200"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1" name="Rectangle 10"/>
          <p:cNvSpPr/>
          <p:nvPr/>
        </p:nvSpPr>
        <p:spPr>
          <a:xfrm>
            <a:off x="1425440" y="5572057"/>
            <a:ext cx="7198014" cy="4173450"/>
          </a:xfrm>
          <a:prstGeom prst="rect">
            <a:avLst/>
          </a:prstGeom>
        </p:spPr>
        <p:txBody>
          <a:bodyPr wrap="square">
            <a:spAutoFit/>
          </a:bodyPr>
          <a:lstStyle/>
          <a:p>
            <a:pPr algn="just">
              <a:lnSpc>
                <a:spcPct val="14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Vì</a:t>
            </a:r>
            <a:r>
              <a:rPr lang="en-US" sz="4200" dirty="0">
                <a:latin typeface="Arial" panose="020B0604020202020204" pitchFamily="34" charset="0"/>
                <a:ea typeface="Calibri" panose="020F0502020204030204" pitchFamily="34" charset="0"/>
                <a:cs typeface="Arial" panose="020B0604020202020204" pitchFamily="34" charset="0"/>
              </a:rPr>
              <a:t> a - b = a + (-b) </a:t>
            </a:r>
            <a:r>
              <a:rPr lang="en-US" sz="4200" dirty="0" err="1">
                <a:latin typeface="Arial" panose="020B0604020202020204" pitchFamily="34" charset="0"/>
                <a:ea typeface="Calibri" panose="020F0502020204030204" pitchFamily="34" charset="0"/>
                <a:cs typeface="Arial" panose="020B0604020202020204" pitchFamily="34" charset="0"/>
              </a:rPr>
              <a:t>nên</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 6x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(-5x)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(-4x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+ 7</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Tương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tự</a:t>
            </a:r>
            <a:r>
              <a:rPr lang="en-US" sz="4200" dirty="0">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B = 2x</a:t>
            </a:r>
            <a:r>
              <a:rPr lang="en-US" sz="4200" baseline="30000" dirty="0">
                <a:latin typeface="Arial" panose="020B0604020202020204" pitchFamily="34" charset="0"/>
                <a:ea typeface="Calibri" panose="020F0502020204030204" pitchFamily="34" charset="0"/>
                <a:cs typeface="Arial" panose="020B0604020202020204" pitchFamily="34" charset="0"/>
              </a:rPr>
              <a:t>4</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x + 1</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ight Brace 11"/>
          <p:cNvSpPr/>
          <p:nvPr/>
        </p:nvSpPr>
        <p:spPr>
          <a:xfrm>
            <a:off x="8049407" y="5905500"/>
            <a:ext cx="629515" cy="3613994"/>
          </a:xfrm>
          <a:prstGeom prst="rightBrace">
            <a:avLst>
              <a:gd name="adj1" fmla="val 61153"/>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2"/>
          <p:cNvSpPr/>
          <p:nvPr/>
        </p:nvSpPr>
        <p:spPr>
          <a:xfrm>
            <a:off x="8824740" y="7506723"/>
            <a:ext cx="545295" cy="30411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454469" y="5593372"/>
            <a:ext cx="7842932"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A, B đều là tổng của nh</a:t>
            </a:r>
            <a:r>
              <a:rPr lang="en-US" sz="4200" dirty="0">
                <a:latin typeface="Arial" panose="020B0604020202020204" pitchFamily="34" charset="0"/>
                <a:cs typeface="Arial" panose="020B0604020202020204" pitchFamily="34" charset="0"/>
              </a:rPr>
              <a:t>ữ</a:t>
            </a:r>
            <a:r>
              <a:rPr lang="vi-VN" sz="4200" dirty="0">
                <a:latin typeface="Arial" panose="020B0604020202020204" pitchFamily="34" charset="0"/>
                <a:cs typeface="Arial" panose="020B0604020202020204" pitchFamily="34" charset="0"/>
              </a:rPr>
              <a:t>ng đơn thức với biến x. Đó là những ví dụ về đa thức một biến.</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363108" y="8707879"/>
            <a:ext cx="6771405" cy="738664"/>
          </a:xfrm>
          <a:prstGeom prst="rect">
            <a:avLst/>
          </a:prstGeom>
        </p:spPr>
        <p:txBody>
          <a:bodyPr wrap="none">
            <a:spAutoFit/>
          </a:bodyPr>
          <a:lstStyle/>
          <a:p>
            <a:r>
              <a:rPr lang="en-US" sz="4200" i="1" dirty="0" err="1">
                <a:solidFill>
                  <a:srgbClr val="C00000"/>
                </a:solidFill>
                <a:latin typeface="Arial" panose="020B0604020202020204" pitchFamily="34" charset="0"/>
                <a:cs typeface="Arial" panose="020B0604020202020204" pitchFamily="34" charset="0"/>
              </a:rPr>
              <a:t>Vậy</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đa</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thức</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một</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biến</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là</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gì</a:t>
            </a:r>
            <a:r>
              <a:rPr lang="en-US" sz="4200" i="1"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3127072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4" presetClass="entr" presetSubtype="10" fill="hold"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2" dur="500"/>
                                        <p:tgtEl>
                                          <p:spTgt spid="11">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5" dur="500"/>
                                        <p:tgtEl>
                                          <p:spTgt spid="11">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8" dur="500"/>
                                        <p:tgtEl>
                                          <p:spTgt spid="11">
                                            <p:txEl>
                                              <p:pRg st="2" end="2"/>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1" dur="500"/>
                                        <p:tgtEl>
                                          <p:spTgt spid="1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Horizontal)">
                                      <p:cBhvr>
                                        <p:cTn id="56" dur="500"/>
                                        <p:tgtEl>
                                          <p:spTgt spid="12"/>
                                        </p:tgtEl>
                                      </p:cBhvr>
                                    </p:animEffect>
                                  </p:childTnLst>
                                </p:cTn>
                              </p:par>
                            </p:childTnLst>
                          </p:cTn>
                        </p:par>
                        <p:par>
                          <p:cTn id="57" fill="hold">
                            <p:stCondLst>
                              <p:cond delay="500"/>
                            </p:stCondLst>
                            <p:childTnLst>
                              <p:par>
                                <p:cTn id="58" presetID="1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ppt_x</p:attrName>
                                        </p:attrNameLst>
                                      </p:cBhvr>
                                      <p:tavLst>
                                        <p:tav tm="0">
                                          <p:val>
                                            <p:strVal val="#ppt_x-#ppt_w*1.125000"/>
                                          </p:val>
                                        </p:tav>
                                        <p:tav tm="100000">
                                          <p:val>
                                            <p:strVal val="#ppt_x"/>
                                          </p:val>
                                        </p:tav>
                                      </p:tavLst>
                                    </p:anim>
                                    <p:animEffect transition="in" filter="wipe(right)">
                                      <p:cBhvr>
                                        <p:cTn id="61" dur="500"/>
                                        <p:tgtEl>
                                          <p:spTgt spid="13"/>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p:bldP spid="5" grpId="0"/>
      <p:bldP spid="6" grpId="0"/>
      <p:bldP spid="7" grpId="0"/>
      <p:bldP spid="8" grpId="0"/>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676400" y="2789390"/>
            <a:ext cx="14935200" cy="5835426"/>
          </a:xfrm>
          <a:prstGeom prst="roundRect">
            <a:avLst>
              <a:gd name="adj" fmla="val 11681"/>
            </a:avLst>
          </a:prstGeom>
          <a:solidFill>
            <a:schemeClr val="accent3">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6781800" y="-2306337"/>
            <a:ext cx="4612673" cy="4612673"/>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542873" y="9772650"/>
            <a:ext cx="19373747" cy="1024347"/>
            <a:chOff x="0" y="0"/>
            <a:chExt cx="5102551" cy="269787"/>
          </a:xfrm>
        </p:grpSpPr>
        <p:sp>
          <p:nvSpPr>
            <p:cNvPr id="16" name="Freeform 16"/>
            <p:cNvSpPr/>
            <p:nvPr/>
          </p:nvSpPr>
          <p:spPr>
            <a:xfrm>
              <a:off x="0" y="0"/>
              <a:ext cx="5102551" cy="269787"/>
            </a:xfrm>
            <a:custGeom>
              <a:avLst/>
              <a:gdLst/>
              <a:ahLst/>
              <a:cxnLst/>
              <a:rect l="l" t="t" r="r" b="b"/>
              <a:pathLst>
                <a:path w="5102551" h="269787">
                  <a:moveTo>
                    <a:pt x="0" y="0"/>
                  </a:moveTo>
                  <a:lnTo>
                    <a:pt x="5102551" y="0"/>
                  </a:lnTo>
                  <a:lnTo>
                    <a:pt x="5102551" y="269787"/>
                  </a:lnTo>
                  <a:lnTo>
                    <a:pt x="0" y="269787"/>
                  </a:lnTo>
                  <a:close/>
                </a:path>
              </a:pathLst>
            </a:custGeom>
            <a:solidFill>
              <a:srgbClr val="3884FD"/>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17459971" y="4152900"/>
            <a:ext cx="1656057" cy="16560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3" name="TextBox 22"/>
          <p:cNvSpPr txBox="1"/>
          <p:nvPr/>
        </p:nvSpPr>
        <p:spPr>
          <a:xfrm>
            <a:off x="7214239" y="665463"/>
            <a:ext cx="3747797"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Khái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niệm</a:t>
            </a:r>
            <a:r>
              <a:rPr lang="en-US" sz="4400" b="1" dirty="0">
                <a:latin typeface="Arial" panose="020B0604020202020204" pitchFamily="34" charset="0"/>
                <a:cs typeface="Arial" panose="020B0604020202020204" pitchFamily="34" charset="0"/>
              </a:rPr>
              <a:t>:</a:t>
            </a:r>
          </a:p>
        </p:txBody>
      </p:sp>
      <p:sp>
        <p:nvSpPr>
          <p:cNvPr id="24" name="Rectangle 23"/>
          <p:cNvSpPr/>
          <p:nvPr/>
        </p:nvSpPr>
        <p:spPr>
          <a:xfrm>
            <a:off x="2725434" y="3121780"/>
            <a:ext cx="12725400" cy="517064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dirty="0">
                <a:solidFill>
                  <a:srgbClr val="C00000"/>
                </a:solidFill>
                <a:latin typeface="Arial" panose="020B0604020202020204" pitchFamily="34" charset="0"/>
                <a:cs typeface="Arial" panose="020B0604020202020204" pitchFamily="34" charset="0"/>
              </a:rPr>
              <a:t>Đa thức một biến </a:t>
            </a:r>
            <a:r>
              <a:rPr lang="vi-VN" sz="4400" dirty="0">
                <a:latin typeface="Arial" panose="020B0604020202020204" pitchFamily="34" charset="0"/>
                <a:cs typeface="Arial" panose="020B0604020202020204" pitchFamily="34" charset="0"/>
              </a:rPr>
              <a:t>(</a:t>
            </a:r>
            <a:r>
              <a:rPr lang="vi-VN" sz="4400" dirty="0">
                <a:solidFill>
                  <a:srgbClr val="C00000"/>
                </a:solidFill>
                <a:latin typeface="Arial" panose="020B0604020202020204" pitchFamily="34" charset="0"/>
                <a:cs typeface="Arial" panose="020B0604020202020204" pitchFamily="34" charset="0"/>
              </a:rPr>
              <a:t>đa thức</a:t>
            </a:r>
            <a:r>
              <a:rPr lang="vi-VN" sz="4400" dirty="0">
                <a:latin typeface="Arial" panose="020B0604020202020204" pitchFamily="34" charset="0"/>
                <a:cs typeface="Arial" panose="020B0604020202020204" pitchFamily="34" charset="0"/>
              </a:rPr>
              <a:t>) là tổng của những đơn thức cùng một biến; mỗi đơn thức trong tổng gọi là một </a:t>
            </a:r>
            <a:r>
              <a:rPr lang="vi-VN" sz="4400" dirty="0">
                <a:solidFill>
                  <a:srgbClr val="C00000"/>
                </a:solidFill>
                <a:latin typeface="Arial" panose="020B0604020202020204" pitchFamily="34" charset="0"/>
                <a:cs typeface="Arial" panose="020B0604020202020204" pitchFamily="34" charset="0"/>
              </a:rPr>
              <a:t>hạng tử </a:t>
            </a:r>
            <a:r>
              <a:rPr lang="vi-VN" sz="4400" dirty="0">
                <a:latin typeface="Arial" panose="020B0604020202020204" pitchFamily="34" charset="0"/>
                <a:cs typeface="Arial" panose="020B0604020202020204" pitchFamily="34" charset="0"/>
              </a:rPr>
              <a:t>của đa thức đó.</a:t>
            </a:r>
          </a:p>
          <a:p>
            <a:pPr marL="571500" indent="-57150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Số 0 cũng được coi là một đa thức, gọi là </a:t>
            </a:r>
            <a:r>
              <a:rPr lang="vi-VN" sz="4400" dirty="0">
                <a:solidFill>
                  <a:srgbClr val="C00000"/>
                </a:solidFill>
                <a:latin typeface="Arial" panose="020B0604020202020204" pitchFamily="34" charset="0"/>
                <a:cs typeface="Arial" panose="020B0604020202020204" pitchFamily="34" charset="0"/>
              </a:rPr>
              <a:t>đa thức </a:t>
            </a:r>
            <a:r>
              <a:rPr lang="vi-VN" sz="4400" i="1" dirty="0">
                <a:solidFill>
                  <a:srgbClr val="C00000"/>
                </a:solidFill>
                <a:latin typeface="Arial" panose="020B0604020202020204" pitchFamily="34" charset="0"/>
                <a:cs typeface="Arial" panose="020B0604020202020204" pitchFamily="34" charset="0"/>
              </a:rPr>
              <a:t>không</a:t>
            </a:r>
            <a:r>
              <a:rPr lang="vi-VN" sz="4400" dirty="0">
                <a:latin typeface="Arial" panose="020B0604020202020204" pitchFamily="34" charset="0"/>
                <a:cs typeface="Arial" panose="020B0604020202020204" pitchFamily="34" charset="0"/>
              </a:rPr>
              <a:t>.</a:t>
            </a:r>
          </a:p>
        </p:txBody>
      </p:sp>
      <p:grpSp>
        <p:nvGrpSpPr>
          <p:cNvPr id="27" name="Group 20"/>
          <p:cNvGrpSpPr/>
          <p:nvPr/>
        </p:nvGrpSpPr>
        <p:grpSpPr>
          <a:xfrm>
            <a:off x="-831722" y="1143724"/>
            <a:ext cx="1656057" cy="1656057"/>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9"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30" name="Picture 29"/>
          <p:cNvPicPr>
            <a:picLocks noChangeAspect="1"/>
          </p:cNvPicPr>
          <p:nvPr/>
        </p:nvPicPr>
        <p:blipFill>
          <a:blip r:embed="rId2"/>
          <a:stretch>
            <a:fillRect/>
          </a:stretch>
        </p:blipFill>
        <p:spPr>
          <a:xfrm>
            <a:off x="14215175" y="7612017"/>
            <a:ext cx="2471317" cy="2357988"/>
          </a:xfrm>
          <a:prstGeom prst="rect">
            <a:avLst/>
          </a:prstGeom>
        </p:spPr>
      </p:pic>
      <p:pic>
        <p:nvPicPr>
          <p:cNvPr id="31" name="Picture 30"/>
          <p:cNvPicPr>
            <a:picLocks noChangeAspect="1"/>
          </p:cNvPicPr>
          <p:nvPr/>
        </p:nvPicPr>
        <p:blipFill>
          <a:blip r:embed="rId3"/>
          <a:stretch>
            <a:fillRect/>
          </a:stretch>
        </p:blipFill>
        <p:spPr>
          <a:xfrm flipH="1">
            <a:off x="3025025" y="665463"/>
            <a:ext cx="1604242" cy="2123927"/>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left)">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500"/>
                                        <p:tgtEl>
                                          <p:spTgt spid="24">
                                            <p:txEl>
                                              <p:pRg st="1" end="1"/>
                                            </p:txEl>
                                          </p:spTgt>
                                        </p:tgtEl>
                                      </p:cBhvr>
                                    </p:animEffec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noFill/>
        </p:spPr>
        <p:txBody>
          <a:bodyPr wrap="square" rtlCol="0">
            <a:spAutoFit/>
          </a:bodyPr>
          <a:lstStyle/>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Thày cô liên hệ 0969 325 896 ( có zalo ) </a:t>
            </a:r>
          </a:p>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để có trọn bộ cả năm PowerPoint và word bộ giáo án này.</a:t>
            </a:r>
            <a:endParaRPr lang="vi-VN" sz="4001">
              <a:solidFill>
                <a:srgbClr val="0070C0"/>
              </a:solidFill>
              <a:latin typeface="VNI-Swiss-Condense"/>
              <a:ea typeface="VNI-Swiss-Condense"/>
              <a:cs typeface="VNI-Swiss-Condense"/>
            </a:endParaRPr>
          </a:p>
          <a:p>
            <a:pPr marL="17783" marR="263552" algn="ctr" defTabSz="914490" eaLnBrk="0">
              <a:lnSpc>
                <a:spcPct val="150000"/>
              </a:lnSpc>
            </a:pPr>
            <a:r>
              <a:rPr lang="en-US" sz="4001">
                <a:solidFill>
                  <a:srgbClr val="000000"/>
                </a:solidFill>
                <a:latin typeface="Times New Roman" panose="02020603050405020304" pitchFamily="18" charset="0"/>
                <a:ea typeface="VNI-Swiss-Condense"/>
                <a:cs typeface="VNI-Swiss-Condense"/>
              </a:rPr>
              <a:t>Có đủ giáo án tất cả các môn học cho 3 bộ sách giáo khoa mới </a:t>
            </a:r>
            <a:endParaRPr lang="vi-VN" sz="4001">
              <a:solidFill>
                <a:prstClr val="black"/>
              </a:solidFill>
              <a:latin typeface="VNI-Swiss-Condense"/>
              <a:ea typeface="VNI-Swiss-Condense"/>
              <a:cs typeface="VNI-Swiss-Condense"/>
            </a:endParaRPr>
          </a:p>
          <a:p>
            <a:pPr marL="17783" marR="263552" algn="ctr" defTabSz="914490" eaLnBrk="0">
              <a:lnSpc>
                <a:spcPct val="150000"/>
              </a:lnSpc>
            </a:pPr>
            <a:r>
              <a:rPr lang="en-US" sz="4001" b="1">
                <a:solidFill>
                  <a:srgbClr val="00B050"/>
                </a:solidFill>
                <a:latin typeface="Times New Roman" panose="02020603050405020304" pitchFamily="18" charset="0"/>
                <a:ea typeface="VNI-Swiss-Condense"/>
                <a:cs typeface="VNI-Swiss-Condense"/>
              </a:rPr>
              <a:t>CÁNH DIỀU, </a:t>
            </a:r>
            <a:r>
              <a:rPr lang="en-US" sz="4001" b="1">
                <a:solidFill>
                  <a:srgbClr val="E36C0A"/>
                </a:solidFill>
                <a:latin typeface="Times New Roman" panose="02020603050405020304" pitchFamily="18" charset="0"/>
                <a:ea typeface="VNI-Swiss-Condense"/>
                <a:cs typeface="VNI-Swiss-Condense"/>
              </a:rPr>
              <a:t>KẾT NỐI TRI THỨC</a:t>
            </a:r>
            <a:r>
              <a:rPr lang="en-US" sz="4001" b="1">
                <a:solidFill>
                  <a:srgbClr val="7030A0"/>
                </a:solidFill>
                <a:latin typeface="Times New Roman" panose="02020603050405020304" pitchFamily="18" charset="0"/>
                <a:ea typeface="VNI-Swiss-Condense"/>
                <a:cs typeface="VNI-Swiss-Condense"/>
              </a:rPr>
              <a:t>, CHÂN TRỜI SÁNG TẠO</a:t>
            </a:r>
            <a:endParaRPr lang="vi-VN" sz="4001">
              <a:solidFill>
                <a:prstClr val="black"/>
              </a:solidFill>
              <a:latin typeface="VNI-Swiss-Condense"/>
              <a:ea typeface="VNI-Swiss-Condense"/>
              <a:cs typeface="VNI-Swiss-Condense"/>
            </a:endParaRPr>
          </a:p>
          <a:p>
            <a:pPr algn="ctr" defTabSz="914490">
              <a:lnSpc>
                <a:spcPct val="150000"/>
              </a:lnSpc>
              <a:tabLst>
                <a:tab pos="2972097" algn="ctr"/>
                <a:tab pos="5944194" algn="r"/>
              </a:tabLst>
            </a:pPr>
            <a:r>
              <a:rPr lang="en-US" sz="4001" i="1">
                <a:solidFill>
                  <a:prstClr val="black"/>
                </a:solidFill>
                <a:latin typeface="Times New Roman" panose="02020603050405020304" pitchFamily="18" charset="0"/>
                <a:ea typeface="VNI-Swiss-Condense"/>
                <a:cs typeface="VNI-Swiss-Condense"/>
              </a:rPr>
              <a:t>Thày cô xem và tải tài liệu tại website: </a:t>
            </a:r>
            <a:r>
              <a:rPr lang="en-US" sz="4001" b="1" i="1">
                <a:solidFill>
                  <a:prstClr val="black"/>
                </a:solidFill>
                <a:latin typeface="Times New Roman" panose="02020603050405020304" pitchFamily="18" charset="0"/>
                <a:ea typeface="VNI-Swiss-Condense"/>
                <a:cs typeface="VNI-Swiss-Condense"/>
              </a:rPr>
              <a:t>tailieugiaovien.edu.vn</a:t>
            </a:r>
            <a:endParaRPr lang="vi-VN" sz="4001">
              <a:solidFill>
                <a:prstClr val="black"/>
              </a:solidFill>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defTabSz="914490"/>
            <a:r>
              <a:rPr lang="en-US" sz="6600" b="1">
                <a:solidFill>
                  <a:srgbClr val="000099"/>
                </a:solidFill>
                <a:latin typeface="Times New Roman" panose="02020603050405020304" pitchFamily="18" charset="0"/>
                <a:cs typeface="Times New Roman" panose="02020603050405020304" pitchFamily="18" charset="0"/>
              </a:rPr>
              <a:t>KHO HỌC LIỆU SỐ 4.0</a:t>
            </a:r>
            <a:endParaRPr lang="vi-VN" sz="6600" b="1">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algn="ctr" defTabSz="914490">
              <a:lnSpc>
                <a:spcPct val="150000"/>
              </a:lnSpc>
              <a:tabLst>
                <a:tab pos="2972097" algn="ctr"/>
                <a:tab pos="5944194" algn="r"/>
              </a:tabLst>
            </a:pPr>
            <a:r>
              <a:rPr lang="en-US" sz="4800" u="sng">
                <a:solidFill>
                  <a:srgbClr val="0000FF"/>
                </a:solidFill>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xmlns="" val="tx"/>
                    </a:ext>
                  </a:extLst>
                </a:hlinkClick>
              </a:rPr>
              <a:t>https://tailieugiaovien.edu.vn</a:t>
            </a:r>
            <a:endParaRPr lang="vi-VN" sz="4800">
              <a:solidFill>
                <a:srgbClr val="0000FF"/>
              </a:solidFill>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spTree>
    <p:extLst>
      <p:ext uri="{BB962C8B-B14F-4D97-AF65-F5344CB8AC3E}">
        <p14:creationId xmlns:p14="http://schemas.microsoft.com/office/powerpoint/2010/main" val="66414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523589" y="7626896"/>
            <a:ext cx="3785193" cy="3785193"/>
          </a:xfrm>
          <a:prstGeom prst="rect">
            <a:avLst/>
          </a:prstGeom>
        </p:spPr>
      </p:pic>
      <p:grpSp>
        <p:nvGrpSpPr>
          <p:cNvPr id="7" name="Group 7"/>
          <p:cNvGrpSpPr/>
          <p:nvPr/>
        </p:nvGrpSpPr>
        <p:grpSpPr>
          <a:xfrm>
            <a:off x="-2389552" y="-3477278"/>
            <a:ext cx="5665144" cy="5665144"/>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3" name="Group 22"/>
          <p:cNvGrpSpPr/>
          <p:nvPr/>
        </p:nvGrpSpPr>
        <p:grpSpPr>
          <a:xfrm>
            <a:off x="1241368" y="863694"/>
            <a:ext cx="3580115" cy="2667001"/>
            <a:chOff x="443020" y="5978333"/>
            <a:chExt cx="3109937" cy="2316743"/>
          </a:xfrm>
        </p:grpSpPr>
        <p:pic>
          <p:nvPicPr>
            <p:cNvPr id="21" name="Picture 20"/>
            <p:cNvPicPr>
              <a:picLocks noChangeAspect="1"/>
            </p:cNvPicPr>
            <p:nvPr/>
          </p:nvPicPr>
          <p:blipFill>
            <a:blip r:embed="rId4"/>
            <a:stretch>
              <a:fillRect/>
            </a:stretch>
          </p:blipFill>
          <p:spPr>
            <a:xfrm>
              <a:off x="443020" y="5978333"/>
              <a:ext cx="3109937" cy="2316743"/>
            </a:xfrm>
            <a:prstGeom prst="rect">
              <a:avLst/>
            </a:prstGeom>
          </p:spPr>
        </p:pic>
        <p:sp>
          <p:nvSpPr>
            <p:cNvPr id="22" name="TextBox 21"/>
            <p:cNvSpPr txBox="1"/>
            <p:nvPr/>
          </p:nvSpPr>
          <p:spPr>
            <a:xfrm>
              <a:off x="1340808" y="6684178"/>
              <a:ext cx="1547258" cy="721138"/>
            </a:xfrm>
            <a:prstGeom prst="rect">
              <a:avLst/>
            </a:prstGeom>
            <a:noFill/>
          </p:spPr>
          <p:txBody>
            <a:bodyPr wrap="square" rtlCol="0">
              <a:spAutoFit/>
            </a:bodyPr>
            <a:lstStyle/>
            <a:p>
              <a:pPr algn="ctr">
                <a:lnSpc>
                  <a:spcPct val="120000"/>
                </a:lnSpc>
              </a:pPr>
              <a:r>
                <a:rPr lang="en-US" sz="4400" b="1" dirty="0" err="1">
                  <a:solidFill>
                    <a:srgbClr val="C00000"/>
                  </a:solidFill>
                  <a:latin typeface="Arial" panose="020B0604020202020204" pitchFamily="34" charset="0"/>
                  <a:cs typeface="Arial" panose="020B0604020202020204" pitchFamily="34" charset="0"/>
                </a:rPr>
                <a:t>Chú</a:t>
              </a:r>
              <a:r>
                <a:rPr lang="en-US" sz="4400" b="1" dirty="0">
                  <a:solidFill>
                    <a:srgbClr val="C00000"/>
                  </a:solidFill>
                  <a:latin typeface="Arial" panose="020B0604020202020204" pitchFamily="34" charset="0"/>
                  <a:cs typeface="Arial" panose="020B0604020202020204" pitchFamily="34" charset="0"/>
                </a:rPr>
                <a:t> ý</a:t>
              </a:r>
            </a:p>
          </p:txBody>
        </p:sp>
      </p:grpSp>
      <p:grpSp>
        <p:nvGrpSpPr>
          <p:cNvPr id="5" name="Group 4"/>
          <p:cNvGrpSpPr/>
          <p:nvPr/>
        </p:nvGrpSpPr>
        <p:grpSpPr>
          <a:xfrm>
            <a:off x="5715000" y="1937833"/>
            <a:ext cx="9372600" cy="1353142"/>
            <a:chOff x="5638800" y="1656758"/>
            <a:chExt cx="9372600" cy="1353142"/>
          </a:xfrm>
        </p:grpSpPr>
        <p:sp>
          <p:nvSpPr>
            <p:cNvPr id="4" name="Rounded Rectangular Callout 3"/>
            <p:cNvSpPr/>
            <p:nvPr/>
          </p:nvSpPr>
          <p:spPr>
            <a:xfrm>
              <a:off x="5638800" y="1656758"/>
              <a:ext cx="9372600" cy="1353142"/>
            </a:xfrm>
            <a:prstGeom prst="wedgeRoundRectCallout">
              <a:avLst>
                <a:gd name="adj1" fmla="val 54333"/>
                <a:gd name="adj2" fmla="val 47142"/>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86224" y="1948608"/>
              <a:ext cx="8877751" cy="769441"/>
            </a:xfrm>
            <a:prstGeom prst="rect">
              <a:avLst/>
            </a:prstGeom>
          </p:spPr>
          <p:txBody>
            <a:bodyPr wrap="none">
              <a:spAutoFit/>
            </a:bodyPr>
            <a:lstStyle/>
            <a:p>
              <a:r>
                <a:rPr lang="vi-VN" sz="4400" dirty="0">
                  <a:latin typeface="Arial" panose="020B0604020202020204" pitchFamily="34" charset="0"/>
                  <a:cs typeface="Arial" panose="020B0604020202020204" pitchFamily="34" charset="0"/>
                </a:rPr>
                <a:t>Một đơn thức cũng là một đa thức.</a:t>
              </a:r>
              <a:endParaRPr lang="en-US" sz="4400" dirty="0">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5"/>
          <a:stretch>
            <a:fillRect/>
          </a:stretch>
        </p:blipFill>
        <p:spPr>
          <a:xfrm>
            <a:off x="15520330" y="2481904"/>
            <a:ext cx="2115981" cy="2201158"/>
          </a:xfrm>
          <a:prstGeom prst="rect">
            <a:avLst/>
          </a:prstGeom>
        </p:spPr>
      </p:pic>
      <p:sp>
        <p:nvSpPr>
          <p:cNvPr id="10" name="Rectangle 9"/>
          <p:cNvSpPr/>
          <p:nvPr/>
        </p:nvSpPr>
        <p:spPr>
          <a:xfrm>
            <a:off x="2283580" y="4274858"/>
            <a:ext cx="1333500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Ta thường kí hiệu đa thức bằng một chữ cái in hoa. Đôi khi còn viết thêm kí hiệu biến trong ngoặc đơn.</a:t>
            </a:r>
            <a:endParaRPr lang="en-US" sz="4400" dirty="0">
              <a:latin typeface="Arial" panose="020B0604020202020204" pitchFamily="34" charset="0"/>
              <a:cs typeface="Arial" panose="020B0604020202020204" pitchFamily="34" charset="0"/>
            </a:endParaRPr>
          </a:p>
        </p:txBody>
      </p:sp>
      <p:sp>
        <p:nvSpPr>
          <p:cNvPr id="11" name="TextBox 10"/>
          <p:cNvSpPr txBox="1"/>
          <p:nvPr/>
        </p:nvSpPr>
        <p:spPr>
          <a:xfrm>
            <a:off x="2283581" y="6699016"/>
            <a:ext cx="1772490" cy="769441"/>
          </a:xfrm>
          <a:prstGeom prst="rect">
            <a:avLst/>
          </a:prstGeom>
          <a:noFill/>
        </p:spPr>
        <p:txBody>
          <a:bodyPr wrap="square" rtlCol="0">
            <a:spAutoFit/>
          </a:bodyPr>
          <a:lstStyle/>
          <a:p>
            <a:r>
              <a:rPr lang="en-US" sz="4400" b="1" u="sng" dirty="0" err="1">
                <a:latin typeface="Arial" panose="020B0604020202020204" pitchFamily="34" charset="0"/>
                <a:cs typeface="Arial" panose="020B0604020202020204" pitchFamily="34" charset="0"/>
              </a:rPr>
              <a:t>Ví</a:t>
            </a:r>
            <a:r>
              <a:rPr lang="en-US" sz="4400" b="1" u="sng" dirty="0">
                <a:latin typeface="Arial" panose="020B0604020202020204" pitchFamily="34" charset="0"/>
                <a:cs typeface="Arial" panose="020B0604020202020204" pitchFamily="34" charset="0"/>
              </a:rPr>
              <a:t> </a:t>
            </a:r>
            <a:r>
              <a:rPr lang="en-US" sz="4400" b="1" u="sng" dirty="0" err="1">
                <a:latin typeface="Arial" panose="020B0604020202020204" pitchFamily="34" charset="0"/>
                <a:cs typeface="Arial" panose="020B0604020202020204" pitchFamily="34" charset="0"/>
              </a:rPr>
              <a:t>dụ</a:t>
            </a:r>
            <a:r>
              <a:rPr lang="en-US" sz="4400" b="1" u="sng" dirty="0">
                <a:latin typeface="Arial" panose="020B0604020202020204" pitchFamily="34" charset="0"/>
                <a:cs typeface="Arial" panose="020B0604020202020204" pitchFamily="34" charset="0"/>
              </a:rPr>
              <a:t>:</a:t>
            </a:r>
          </a:p>
        </p:txBody>
      </p:sp>
      <p:sp>
        <p:nvSpPr>
          <p:cNvPr id="12" name="Rectangle 11"/>
          <p:cNvSpPr/>
          <p:nvPr/>
        </p:nvSpPr>
        <p:spPr>
          <a:xfrm>
            <a:off x="5475431" y="7468457"/>
            <a:ext cx="7337137" cy="1107996"/>
          </a:xfrm>
          <a:prstGeom prst="rect">
            <a:avLst/>
          </a:prstGeom>
        </p:spPr>
        <p:txBody>
          <a:bodyPr wrap="none">
            <a:spAutoFit/>
          </a:bodyPr>
          <a:lstStyle/>
          <a:p>
            <a:pPr algn="ctr" fontAlgn="base">
              <a:lnSpc>
                <a:spcPct val="150000"/>
              </a:lnSpc>
              <a:spcBef>
                <a:spcPts val="600"/>
              </a:spcBef>
              <a:spcAft>
                <a:spcPts val="600"/>
              </a:spcAft>
            </a:pPr>
            <a:r>
              <a:rPr lang="en-US" sz="4400" b="1" dirty="0">
                <a:latin typeface="Arial" panose="020B0604020202020204" pitchFamily="34" charset="0"/>
                <a:ea typeface="Calibri" panose="020F0502020204030204" pitchFamily="34" charset="0"/>
                <a:cs typeface="Arial" panose="020B0604020202020204" pitchFamily="34" charset="0"/>
              </a:rPr>
              <a:t>A </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b="1" dirty="0">
                <a:latin typeface="Arial" panose="020B0604020202020204" pitchFamily="34" charset="0"/>
                <a:ea typeface="Calibri" panose="020F0502020204030204" pitchFamily="34" charset="0"/>
                <a:cs typeface="Arial" panose="020B0604020202020204" pitchFamily="34" charset="0"/>
              </a:rPr>
              <a:t>A(x) </a:t>
            </a:r>
            <a:r>
              <a:rPr lang="en-US" sz="4400" dirty="0">
                <a:latin typeface="Arial" panose="020B0604020202020204" pitchFamily="34" charset="0"/>
                <a:ea typeface="Calibri" panose="020F0502020204030204" pitchFamily="34" charset="0"/>
                <a:cs typeface="Arial" panose="020B0604020202020204" pitchFamily="34" charset="0"/>
              </a:rPr>
              <a:t>= 6x</a:t>
            </a:r>
            <a:r>
              <a:rPr lang="en-US" sz="4400" baseline="30000" dirty="0">
                <a:latin typeface="Arial" panose="020B0604020202020204" pitchFamily="34" charset="0"/>
                <a:ea typeface="Calibri" panose="020F0502020204030204" pitchFamily="34" charset="0"/>
                <a:cs typeface="Arial" panose="020B0604020202020204" pitchFamily="34" charset="0"/>
              </a:rPr>
              <a:t>3</a:t>
            </a:r>
            <a:r>
              <a:rPr lang="en-US" sz="4400" dirty="0">
                <a:latin typeface="Arial" panose="020B0604020202020204" pitchFamily="34" charset="0"/>
                <a:ea typeface="Calibri" panose="020F0502020204030204" pitchFamily="34" charset="0"/>
                <a:cs typeface="Arial" panose="020B0604020202020204" pitchFamily="34" charset="0"/>
              </a:rPr>
              <a:t> - 5x</a:t>
            </a:r>
            <a:r>
              <a:rPr lang="en-US" sz="4400" baseline="30000" dirty="0">
                <a:latin typeface="Arial" panose="020B0604020202020204" pitchFamily="34" charset="0"/>
                <a:ea typeface="Calibri" panose="020F0502020204030204" pitchFamily="34" charset="0"/>
                <a:cs typeface="Arial" panose="020B0604020202020204" pitchFamily="34" charset="0"/>
              </a:rPr>
              <a:t>2</a:t>
            </a:r>
            <a:r>
              <a:rPr lang="en-US" sz="4400" dirty="0">
                <a:latin typeface="Arial" panose="020B0604020202020204" pitchFamily="34" charset="0"/>
                <a:ea typeface="Calibri" panose="020F0502020204030204" pitchFamily="34" charset="0"/>
                <a:cs typeface="Arial" panose="020B0604020202020204" pitchFamily="34" charset="0"/>
              </a:rPr>
              <a:t> - 4x</a:t>
            </a:r>
            <a:r>
              <a:rPr lang="en-US" sz="4400" baseline="30000" dirty="0">
                <a:latin typeface="Arial" panose="020B0604020202020204" pitchFamily="34" charset="0"/>
                <a:ea typeface="Calibri" panose="020F0502020204030204" pitchFamily="34" charset="0"/>
                <a:cs typeface="Arial" panose="020B0604020202020204" pitchFamily="34" charset="0"/>
              </a:rPr>
              <a:t>3</a:t>
            </a:r>
            <a:r>
              <a:rPr lang="en-US" sz="4400" dirty="0">
                <a:latin typeface="Arial" panose="020B0604020202020204" pitchFamily="34" charset="0"/>
                <a:ea typeface="Calibri" panose="020F0502020204030204" pitchFamily="34" charset="0"/>
                <a:cs typeface="Arial" panose="020B0604020202020204" pitchFamily="34" charset="0"/>
              </a:rPr>
              <a:t> + 7</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0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0"/>
            <a:ext cx="7159315" cy="7159315"/>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17124" y="2141019"/>
            <a:ext cx="8223151" cy="12885279"/>
          </a:xfrm>
          <a:prstGeom prst="rect">
            <a:avLst/>
          </a:prstGeom>
        </p:spPr>
      </p:pic>
      <p:grpSp>
        <p:nvGrpSpPr>
          <p:cNvPr id="32" name="Group 32"/>
          <p:cNvGrpSpPr/>
          <p:nvPr/>
        </p:nvGrpSpPr>
        <p:grpSpPr>
          <a:xfrm>
            <a:off x="-858158" y="9772650"/>
            <a:ext cx="20004317" cy="1117078"/>
            <a:chOff x="0" y="0"/>
            <a:chExt cx="5268627" cy="294210"/>
          </a:xfrm>
        </p:grpSpPr>
        <p:sp>
          <p:nvSpPr>
            <p:cNvPr id="33" name="Freeform 33"/>
            <p:cNvSpPr/>
            <p:nvPr/>
          </p:nvSpPr>
          <p:spPr>
            <a:xfrm>
              <a:off x="0" y="0"/>
              <a:ext cx="5268626" cy="294210"/>
            </a:xfrm>
            <a:custGeom>
              <a:avLst/>
              <a:gdLst/>
              <a:ahLst/>
              <a:cxnLst/>
              <a:rect l="l" t="t" r="r" b="b"/>
              <a:pathLst>
                <a:path w="5268626" h="294210">
                  <a:moveTo>
                    <a:pt x="0" y="0"/>
                  </a:moveTo>
                  <a:lnTo>
                    <a:pt x="5268626" y="0"/>
                  </a:lnTo>
                  <a:lnTo>
                    <a:pt x="5268626" y="294210"/>
                  </a:lnTo>
                  <a:lnTo>
                    <a:pt x="0" y="294210"/>
                  </a:lnTo>
                  <a:close/>
                </a:path>
              </a:pathLst>
            </a:custGeom>
            <a:solidFill>
              <a:srgbClr val="3884FD"/>
            </a:solidFill>
          </p:spPr>
        </p:sp>
        <p:sp>
          <p:nvSpPr>
            <p:cNvPr id="34" name="TextBox 3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35" name="Rectangle 34"/>
          <p:cNvSpPr/>
          <p:nvPr/>
        </p:nvSpPr>
        <p:spPr>
          <a:xfrm>
            <a:off x="1446053" y="2677836"/>
            <a:ext cx="6400800" cy="3139321"/>
          </a:xfrm>
          <a:prstGeom prst="rect">
            <a:avLst/>
          </a:prstGeom>
        </p:spPr>
        <p:txBody>
          <a:bodyPr wrap="square">
            <a:spAutoFit/>
          </a:bodyPr>
          <a:lstStyle/>
          <a:p>
            <a:pPr algn="ctr">
              <a:lnSpc>
                <a:spcPct val="150000"/>
              </a:lnSpc>
            </a:pP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a:t>
            </a:r>
          </a:p>
        </p:txBody>
      </p:sp>
      <p:pic>
        <p:nvPicPr>
          <p:cNvPr id="36" name="Picture 35"/>
          <p:cNvPicPr>
            <a:picLocks noChangeAspect="1"/>
          </p:cNvPicPr>
          <p:nvPr/>
        </p:nvPicPr>
        <p:blipFill>
          <a:blip r:embed="rId4"/>
          <a:stretch>
            <a:fillRect/>
          </a:stretch>
        </p:blipFill>
        <p:spPr>
          <a:xfrm>
            <a:off x="3440983" y="1028700"/>
            <a:ext cx="2410940" cy="1297834"/>
          </a:xfrm>
          <a:prstGeom prst="rect">
            <a:avLst/>
          </a:prstGeom>
        </p:spPr>
      </p:pic>
      <p:sp>
        <p:nvSpPr>
          <p:cNvPr id="37" name="Rectangle 36"/>
          <p:cNvSpPr/>
          <p:nvPr/>
        </p:nvSpPr>
        <p:spPr>
          <a:xfrm>
            <a:off x="9812016" y="4914900"/>
            <a:ext cx="7033365" cy="4154984"/>
          </a:xfrm>
          <a:prstGeom prst="rect">
            <a:avLst/>
          </a:prstGeom>
        </p:spPr>
        <p:txBody>
          <a:bodyPr wrap="square">
            <a:spAutoFit/>
          </a:bodyPr>
          <a:lstStyle/>
          <a:p>
            <a:pPr algn="just">
              <a:lnSpc>
                <a:spcPct val="150000"/>
              </a:lnSpc>
            </a:pPr>
            <a:r>
              <a:rPr lang="vi-VN" sz="4400">
                <a:latin typeface="Arial" panose="020B0604020202020204" pitchFamily="34" charset="0"/>
                <a:cs typeface="Arial" panose="020B0604020202020204" pitchFamily="34" charset="0"/>
              </a:rPr>
              <a:t>Mỗi số thực là một đơn thức, mà một đơn thức cũng là một đa thức nên mỗi số thực là một đa thức.</a:t>
            </a:r>
            <a:endParaRPr lang="en-US" sz="4400"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2176" y="2945880"/>
            <a:ext cx="1673044" cy="1720618"/>
          </a:xfrm>
          <a:prstGeom prst="rect">
            <a:avLst/>
          </a:prstGeom>
        </p:spPr>
      </p:pic>
      <p:pic>
        <p:nvPicPr>
          <p:cNvPr id="39" name="Picture 38"/>
          <p:cNvPicPr>
            <a:picLocks noChangeAspect="1"/>
          </p:cNvPicPr>
          <p:nvPr/>
        </p:nvPicPr>
        <p:blipFill>
          <a:blip r:embed="rId6"/>
          <a:stretch>
            <a:fillRect/>
          </a:stretch>
        </p:blipFill>
        <p:spPr>
          <a:xfrm>
            <a:off x="3655426" y="6839431"/>
            <a:ext cx="4688410" cy="4999490"/>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316200" y="-2568883"/>
            <a:ext cx="5137765" cy="5137765"/>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6" name="Group 25"/>
          <p:cNvGrpSpPr/>
          <p:nvPr/>
        </p:nvGrpSpPr>
        <p:grpSpPr>
          <a:xfrm>
            <a:off x="962423" y="765853"/>
            <a:ext cx="4790384" cy="1568113"/>
            <a:chOff x="1148108" y="696975"/>
            <a:chExt cx="4790384" cy="1280489"/>
          </a:xfrm>
        </p:grpSpPr>
        <p:sp>
          <p:nvSpPr>
            <p:cNvPr id="3" name="Freeform 3"/>
            <p:cNvSpPr/>
            <p:nvPr/>
          </p:nvSpPr>
          <p:spPr>
            <a:xfrm>
              <a:off x="1148108" y="696975"/>
              <a:ext cx="4790384" cy="1280489"/>
            </a:xfrm>
            <a:custGeom>
              <a:avLst/>
              <a:gdLst/>
              <a:ahLst/>
              <a:cxnLst/>
              <a:rect l="l" t="t" r="r" b="b"/>
              <a:pathLst>
                <a:path w="2294644" h="407051">
                  <a:moveTo>
                    <a:pt x="2294644" y="326"/>
                  </a:moveTo>
                  <a:cubicBezTo>
                    <a:pt x="2221831" y="0"/>
                    <a:pt x="2154410" y="38659"/>
                    <a:pt x="2117909" y="101663"/>
                  </a:cubicBezTo>
                  <a:cubicBezTo>
                    <a:pt x="2081408" y="164667"/>
                    <a:pt x="2081408" y="242385"/>
                    <a:pt x="2117909" y="305389"/>
                  </a:cubicBezTo>
                  <a:cubicBezTo>
                    <a:pt x="2154410" y="368393"/>
                    <a:pt x="2221831" y="407052"/>
                    <a:pt x="2294644"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8DC52"/>
            </a:solidFill>
          </p:spPr>
        </p:sp>
        <p:sp>
          <p:nvSpPr>
            <p:cNvPr id="25" name="TextBox 24"/>
            <p:cNvSpPr txBox="1"/>
            <p:nvPr/>
          </p:nvSpPr>
          <p:spPr>
            <a:xfrm>
              <a:off x="2286000" y="952498"/>
              <a:ext cx="25146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grpSp>
      <p:sp>
        <p:nvSpPr>
          <p:cNvPr id="28" name="Rectangle 27"/>
          <p:cNvSpPr/>
          <p:nvPr/>
        </p:nvSpPr>
        <p:spPr>
          <a:xfrm>
            <a:off x="6243326" y="586409"/>
            <a:ext cx="8848537" cy="1927002"/>
          </a:xfrm>
          <a:prstGeom prst="rect">
            <a:avLst/>
          </a:prstGeom>
        </p:spPr>
        <p:txBody>
          <a:bodyPr wrap="square">
            <a:spAutoFit/>
          </a:bodyPr>
          <a:lstStyle/>
          <a:p>
            <a:pPr algn="just">
              <a:lnSpc>
                <a:spcPct val="150000"/>
              </a:lnSpc>
            </a:pPr>
            <a:r>
              <a:rPr lang="nl-NL" sz="4200" dirty="0">
                <a:latin typeface="Arial" panose="020B0604020202020204" pitchFamily="34" charset="0"/>
                <a:ea typeface="Calibri" panose="020F0502020204030204" pitchFamily="34" charset="0"/>
              </a:rPr>
              <a:t>Đa thức 2x</a:t>
            </a:r>
            <a:r>
              <a:rPr lang="nl-NL" sz="4200" baseline="30000" dirty="0">
                <a:latin typeface="Arial" panose="020B0604020202020204" pitchFamily="34" charset="0"/>
                <a:ea typeface="Calibri" panose="020F0502020204030204" pitchFamily="34" charset="0"/>
              </a:rPr>
              <a:t>3</a:t>
            </a:r>
            <a:r>
              <a:rPr lang="nl-NL" sz="4200" dirty="0">
                <a:latin typeface="Arial" panose="020B0604020202020204" pitchFamily="34" charset="0"/>
                <a:ea typeface="Calibri" panose="020F0502020204030204" pitchFamily="34" charset="0"/>
              </a:rPr>
              <a:t> – 5x</a:t>
            </a:r>
            <a:r>
              <a:rPr lang="nl-NL" sz="4200" baseline="30000" dirty="0">
                <a:latin typeface="Arial" panose="020B0604020202020204" pitchFamily="34" charset="0"/>
                <a:ea typeface="Calibri" panose="020F0502020204030204" pitchFamily="34" charset="0"/>
              </a:rPr>
              <a:t>2</a:t>
            </a:r>
            <a:r>
              <a:rPr lang="nl-NL" sz="4200" dirty="0">
                <a:latin typeface="Arial" panose="020B0604020202020204" pitchFamily="34" charset="0"/>
                <a:ea typeface="Calibri" panose="020F0502020204030204" pitchFamily="34" charset="0"/>
              </a:rPr>
              <a:t> + 7 có ba hạng tử là 2x</a:t>
            </a:r>
            <a:r>
              <a:rPr lang="nl-NL" sz="4200" baseline="30000" dirty="0">
                <a:latin typeface="Arial" panose="020B0604020202020204" pitchFamily="34" charset="0"/>
                <a:ea typeface="Calibri" panose="020F0502020204030204" pitchFamily="34" charset="0"/>
              </a:rPr>
              <a:t>3</a:t>
            </a:r>
            <a:r>
              <a:rPr lang="nl-NL" sz="4200" dirty="0">
                <a:latin typeface="Arial" panose="020B0604020202020204" pitchFamily="34" charset="0"/>
                <a:ea typeface="Calibri" panose="020F0502020204030204" pitchFamily="34" charset="0"/>
              </a:rPr>
              <a:t>; -5x</a:t>
            </a:r>
            <a:r>
              <a:rPr lang="nl-NL" sz="4200" baseline="30000" dirty="0">
                <a:latin typeface="Arial" panose="020B0604020202020204" pitchFamily="34" charset="0"/>
                <a:ea typeface="Calibri" panose="020F0502020204030204" pitchFamily="34" charset="0"/>
              </a:rPr>
              <a:t>2</a:t>
            </a:r>
            <a:r>
              <a:rPr lang="nl-NL" sz="4200" dirty="0">
                <a:latin typeface="Arial" panose="020B0604020202020204" pitchFamily="34" charset="0"/>
                <a:ea typeface="Calibri" panose="020F0502020204030204" pitchFamily="34" charset="0"/>
              </a:rPr>
              <a:t> và 7.</a:t>
            </a:r>
            <a:endParaRPr lang="en-US" sz="4200" dirty="0"/>
          </a:p>
        </p:txBody>
      </p:sp>
      <p:sp>
        <p:nvSpPr>
          <p:cNvPr id="29" name="Rectangle 28"/>
          <p:cNvSpPr/>
          <p:nvPr/>
        </p:nvSpPr>
        <p:spPr>
          <a:xfrm>
            <a:off x="1296915" y="2922616"/>
            <a:ext cx="12737782"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 </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6949" y="2511592"/>
            <a:ext cx="1560711" cy="1560711"/>
          </a:xfrm>
          <a:prstGeom prst="rect">
            <a:avLst/>
          </a:prstGeom>
        </p:spPr>
      </p:pic>
      <p:sp>
        <p:nvSpPr>
          <p:cNvPr id="31" name="Rounded Rectangle 30"/>
          <p:cNvSpPr/>
          <p:nvPr/>
        </p:nvSpPr>
        <p:spPr>
          <a:xfrm>
            <a:off x="1296915" y="4072303"/>
            <a:ext cx="3715802" cy="1039374"/>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2</a:t>
            </a:r>
          </a:p>
        </p:txBody>
      </p:sp>
      <p:sp>
        <p:nvSpPr>
          <p:cNvPr id="32" name="Rectangle 31"/>
          <p:cNvSpPr/>
          <p:nvPr/>
        </p:nvSpPr>
        <p:spPr>
          <a:xfrm>
            <a:off x="1261355" y="5401030"/>
            <a:ext cx="13938431"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liệt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kê</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B = 2x</a:t>
            </a:r>
            <a:r>
              <a:rPr lang="en-US" sz="4200" baseline="30000" dirty="0">
                <a:latin typeface="Arial" panose="020B0604020202020204" pitchFamily="34" charset="0"/>
                <a:cs typeface="Arial" panose="020B0604020202020204" pitchFamily="34" charset="0"/>
              </a:rPr>
              <a:t>4</a:t>
            </a:r>
            <a:r>
              <a:rPr lang="en-US" sz="4200" dirty="0">
                <a:latin typeface="Arial" panose="020B0604020202020204" pitchFamily="34" charset="0"/>
                <a:cs typeface="Arial" panose="020B0604020202020204" pitchFamily="34" charset="0"/>
              </a:rPr>
              <a:t> – 3x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 x + 1</a:t>
            </a:r>
          </a:p>
        </p:txBody>
      </p:sp>
      <p:sp>
        <p:nvSpPr>
          <p:cNvPr id="33" name="Oval Callout 32"/>
          <p:cNvSpPr/>
          <p:nvPr/>
        </p:nvSpPr>
        <p:spPr>
          <a:xfrm>
            <a:off x="7086600" y="6410631"/>
            <a:ext cx="3085344"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Kết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quả</a:t>
            </a:r>
            <a:endParaRPr lang="en-US" sz="4200" b="1" dirty="0">
              <a:solidFill>
                <a:srgbClr val="C00000"/>
              </a:solidFill>
              <a:latin typeface="Arial" panose="020B0604020202020204" pitchFamily="34" charset="0"/>
              <a:cs typeface="Arial" panose="020B0604020202020204" pitchFamily="34" charset="0"/>
            </a:endParaRPr>
          </a:p>
        </p:txBody>
      </p:sp>
      <p:sp>
        <p:nvSpPr>
          <p:cNvPr id="34" name="Rectangle 33"/>
          <p:cNvSpPr/>
          <p:nvPr/>
        </p:nvSpPr>
        <p:spPr>
          <a:xfrm>
            <a:off x="3638162" y="8375301"/>
            <a:ext cx="9982220"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B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4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2x</a:t>
            </a:r>
            <a:r>
              <a:rPr lang="en-US" sz="4200" baseline="30000" dirty="0">
                <a:latin typeface="Arial" panose="020B0604020202020204" pitchFamily="34" charset="0"/>
                <a:cs typeface="Arial" panose="020B0604020202020204" pitchFamily="34" charset="0"/>
              </a:rPr>
              <a:t>4</a:t>
            </a:r>
            <a:r>
              <a:rPr lang="en-US" sz="4200" dirty="0">
                <a:latin typeface="Arial" panose="020B0604020202020204" pitchFamily="34" charset="0"/>
                <a:cs typeface="Arial" panose="020B0604020202020204" pitchFamily="34" charset="0"/>
              </a:rPr>
              <a:t>; -3x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x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1.</a:t>
            </a:r>
          </a:p>
        </p:txBody>
      </p:sp>
      <p:pic>
        <p:nvPicPr>
          <p:cNvPr id="35" name="Picture 34"/>
          <p:cNvPicPr>
            <a:picLocks noChangeAspect="1"/>
          </p:cNvPicPr>
          <p:nvPr/>
        </p:nvPicPr>
        <p:blipFill>
          <a:blip r:embed="rId3"/>
          <a:stretch>
            <a:fillRect/>
          </a:stretch>
        </p:blipFill>
        <p:spPr>
          <a:xfrm>
            <a:off x="712697" y="7252886"/>
            <a:ext cx="1097316" cy="2519764"/>
          </a:xfrm>
          <a:prstGeom prst="rect">
            <a:avLst/>
          </a:prstGeom>
        </p:spPr>
      </p:pic>
      <p:pic>
        <p:nvPicPr>
          <p:cNvPr id="36" name="Picture 35"/>
          <p:cNvPicPr>
            <a:picLocks noChangeAspect="1"/>
          </p:cNvPicPr>
          <p:nvPr/>
        </p:nvPicPr>
        <p:blipFill>
          <a:blip r:embed="rId4"/>
          <a:stretch>
            <a:fillRect/>
          </a:stretch>
        </p:blipFill>
        <p:spPr>
          <a:xfrm>
            <a:off x="14859000" y="7452779"/>
            <a:ext cx="2400985" cy="2319871"/>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up)">
                                      <p:cBhvr>
                                        <p:cTn id="27" dur="500"/>
                                        <p:tgtEl>
                                          <p:spTgt spid="3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animBg="1"/>
      <p:bldP spid="32" grpId="0"/>
      <p:bldP spid="33"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23"/>
          <p:cNvSpPr/>
          <p:nvPr/>
        </p:nvSpPr>
        <p:spPr>
          <a:xfrm>
            <a:off x="876300" y="5621991"/>
            <a:ext cx="16535400" cy="4570635"/>
          </a:xfrm>
          <a:prstGeom prst="round2SameRect">
            <a:avLst>
              <a:gd name="adj1" fmla="val 13374"/>
              <a:gd name="adj2" fmla="val 0"/>
            </a:avLst>
          </a:prstGeom>
          <a:solidFill>
            <a:schemeClr val="accent3">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3.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thu</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gọn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938841" y="1964823"/>
            <a:ext cx="9980617"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Quan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sát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các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a:t>
            </a:r>
          </a:p>
        </p:txBody>
      </p:sp>
      <p:sp>
        <p:nvSpPr>
          <p:cNvPr id="20" name="Rectangle 19"/>
          <p:cNvSpPr/>
          <p:nvPr/>
        </p:nvSpPr>
        <p:spPr>
          <a:xfrm>
            <a:off x="2618634" y="3149660"/>
            <a:ext cx="5819094" cy="769441"/>
          </a:xfrm>
          <a:prstGeom prst="rect">
            <a:avLst/>
          </a:prstGeom>
        </p:spPr>
        <p:txBody>
          <a:bodyPr wrap="none">
            <a:spAutoFit/>
          </a:bodyPr>
          <a:lstStyle/>
          <a:p>
            <a:r>
              <a:rPr lang="nl-NL" sz="4400" b="1" dirty="0">
                <a:latin typeface="Arial" panose="020B0604020202020204" pitchFamily="34" charset="0"/>
                <a:ea typeface="Calibri" panose="020F0502020204030204" pitchFamily="34" charset="0"/>
              </a:rPr>
              <a:t>A = 6x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5x</a:t>
            </a:r>
            <a:r>
              <a:rPr lang="nl-NL" sz="4400" b="1" baseline="30000" dirty="0">
                <a:latin typeface="Arial" panose="020B0604020202020204" pitchFamily="34" charset="0"/>
                <a:ea typeface="Calibri" panose="020F0502020204030204" pitchFamily="34" charset="0"/>
              </a:rPr>
              <a:t>2</a:t>
            </a:r>
            <a:r>
              <a:rPr lang="nl-NL" sz="4400" b="1" dirty="0">
                <a:latin typeface="Arial" panose="020B0604020202020204" pitchFamily="34" charset="0"/>
                <a:ea typeface="Calibri" panose="020F0502020204030204" pitchFamily="34" charset="0"/>
              </a:rPr>
              <a:t> - 4x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+ 7</a:t>
            </a:r>
            <a:endParaRPr lang="en-US" sz="4400" b="1" dirty="0"/>
          </a:p>
        </p:txBody>
      </p:sp>
      <p:sp>
        <p:nvSpPr>
          <p:cNvPr id="21" name="Rectangle 20"/>
          <p:cNvSpPr/>
          <p:nvPr/>
        </p:nvSpPr>
        <p:spPr>
          <a:xfrm>
            <a:off x="10668000" y="2855615"/>
            <a:ext cx="5331909" cy="1107996"/>
          </a:xfrm>
          <a:prstGeom prst="rect">
            <a:avLst/>
          </a:prstGeom>
        </p:spPr>
        <p:txBody>
          <a:bodyPr wrap="none">
            <a:spAutoFit/>
          </a:bodyPr>
          <a:lstStyle/>
          <a:p>
            <a:pPr algn="just">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B = 2x</a:t>
            </a:r>
            <a:r>
              <a:rPr lang="nl-NL" sz="4400" b="1" baseline="30000" dirty="0">
                <a:latin typeface="Arial" panose="020B0604020202020204" pitchFamily="34" charset="0"/>
                <a:ea typeface="Calibri" panose="020F0502020204030204" pitchFamily="34" charset="0"/>
                <a:cs typeface="Arial" panose="020B0604020202020204" pitchFamily="34" charset="0"/>
              </a:rPr>
              <a:t>4</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x + 1</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6" name="Rectangle 15"/>
          <p:cNvSpPr/>
          <p:nvPr/>
        </p:nvSpPr>
        <p:spPr>
          <a:xfrm>
            <a:off x="2059900" y="4397084"/>
            <a:ext cx="14845667"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Em hãy nêu nhận xét về các đơn thức cùng bậc trong A và B.</a:t>
            </a:r>
            <a:endParaRPr lang="en-US" sz="4200" dirty="0">
              <a:latin typeface="Arial" panose="020B0604020202020204" pitchFamily="34" charset="0"/>
              <a:cs typeface="Arial" panose="020B0604020202020204" pitchFamily="34" charset="0"/>
            </a:endParaRPr>
          </a:p>
        </p:txBody>
      </p:sp>
      <p:sp>
        <p:nvSpPr>
          <p:cNvPr id="17" name="Rectangle 16"/>
          <p:cNvSpPr/>
          <p:nvPr/>
        </p:nvSpPr>
        <p:spPr>
          <a:xfrm>
            <a:off x="1959161" y="5795758"/>
            <a:ext cx="14706600" cy="2031325"/>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latin typeface="Arial" panose="020B0604020202020204" pitchFamily="34" charset="0"/>
                <a:cs typeface="Arial" panose="020B0604020202020204" pitchFamily="34" charset="0"/>
              </a:rPr>
              <a:t>Trong đa thức A có hai đơn thức cùng bậc là 6x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 và -4x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vi-VN" sz="4200" dirty="0">
                <a:latin typeface="Arial" panose="020B0604020202020204" pitchFamily="34" charset="0"/>
                <a:cs typeface="Arial" panose="020B0604020202020204" pitchFamily="34" charset="0"/>
              </a:rPr>
              <a:t>Trong đa thức B không có hai đơn thức nào cùng bậc.</a:t>
            </a:r>
          </a:p>
        </p:txBody>
      </p:sp>
      <p:sp>
        <p:nvSpPr>
          <p:cNvPr id="18" name="Right Arrow 17"/>
          <p:cNvSpPr/>
          <p:nvPr/>
        </p:nvSpPr>
        <p:spPr>
          <a:xfrm>
            <a:off x="2059901" y="8258061"/>
            <a:ext cx="759500" cy="60142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56958" y="7815321"/>
            <a:ext cx="13292641" cy="1911549"/>
          </a:xfrm>
          <a:prstGeom prst="rect">
            <a:avLst/>
          </a:prstGeom>
        </p:spPr>
        <p:txBody>
          <a:bodyPr wrap="square">
            <a:spAutoFit/>
          </a:bodyPr>
          <a:lstStyle/>
          <a:p>
            <a:pPr algn="just">
              <a:lnSpc>
                <a:spcPct val="150000"/>
              </a:lnSpc>
            </a:pPr>
            <a:r>
              <a:rPr lang="vi-VN" sz="4200" b="1" dirty="0">
                <a:solidFill>
                  <a:srgbClr val="002060"/>
                </a:solidFill>
                <a:latin typeface="Arial" panose="020B0604020202020204" pitchFamily="34" charset="0"/>
                <a:cs typeface="Arial" panose="020B0604020202020204" pitchFamily="34" charset="0"/>
              </a:rPr>
              <a:t>Kết luận:</a:t>
            </a:r>
            <a:r>
              <a:rPr lang="en-US" sz="4200" b="1" dirty="0">
                <a:solidFill>
                  <a:srgbClr val="002060"/>
                </a:solidFill>
                <a:latin typeface="Arial" panose="020B0604020202020204" pitchFamily="34" charset="0"/>
                <a:cs typeface="Arial" panose="020B0604020202020204" pitchFamily="34" charset="0"/>
              </a:rPr>
              <a:t> </a:t>
            </a:r>
            <a:r>
              <a:rPr lang="vi-VN" sz="4200" dirty="0">
                <a:solidFill>
                  <a:srgbClr val="C00000"/>
                </a:solidFill>
                <a:latin typeface="Arial" panose="020B0604020202020204" pitchFamily="34" charset="0"/>
                <a:cs typeface="Arial" panose="020B0604020202020204" pitchFamily="34" charset="0"/>
              </a:rPr>
              <a:t>Đa thức thu gọn</a:t>
            </a:r>
            <a:r>
              <a:rPr lang="en-US" sz="4200" dirty="0">
                <a:solidFill>
                  <a:srgbClr val="C0000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l</a:t>
            </a:r>
            <a:r>
              <a:rPr lang="vi-VN" sz="4200" dirty="0">
                <a:latin typeface="Arial" panose="020B0604020202020204" pitchFamily="34" charset="0"/>
                <a:cs typeface="Arial" panose="020B0604020202020204" pitchFamily="34" charset="0"/>
              </a:rPr>
              <a:t>à các đa thức </a:t>
            </a:r>
            <a:r>
              <a:rPr lang="vi-VN" sz="4200" i="1" dirty="0">
                <a:latin typeface="Arial" panose="020B0604020202020204" pitchFamily="34" charset="0"/>
                <a:cs typeface="Arial" panose="020B0604020202020204" pitchFamily="34" charset="0"/>
              </a:rPr>
              <a:t>không chứa hai đơn thức nào cùng bậc.</a:t>
            </a:r>
          </a:p>
        </p:txBody>
      </p:sp>
    </p:spTree>
    <p:extLst>
      <p:ext uri="{BB962C8B-B14F-4D97-AF65-F5344CB8AC3E}">
        <p14:creationId xmlns:p14="http://schemas.microsoft.com/office/powerpoint/2010/main" val="4384203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ppt_w+.3"/>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animEffect transition="in" filter="fade">
                                      <p:cBhvr>
                                        <p:cTn id="21" dur="500"/>
                                        <p:tgtEl>
                                          <p:spTgt spid="20"/>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barn(inVertical)">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Effect transition="in" filter="fade">
                                      <p:cBhvr>
                                        <p:cTn id="48" dur="500"/>
                                        <p:tgtEl>
                                          <p:spTgt spid="17">
                                            <p:txEl>
                                              <p:pRg st="1" end="1"/>
                                            </p:txEl>
                                          </p:spTgt>
                                        </p:tgtEl>
                                      </p:cBhvr>
                                    </p:animEffect>
                                    <p:anim calcmode="lin" valueType="num">
                                      <p:cBhvr>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right)">
                                      <p:cBhvr>
                                        <p:cTn id="56" dur="500"/>
                                        <p:tgtEl>
                                          <p:spTgt spid="1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20" grpId="0"/>
      <p:bldP spid="21" grpId="0"/>
      <p:bldP spid="16"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0" y="-2476500"/>
            <a:ext cx="5385526" cy="5385526"/>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802520" y="9772650"/>
            <a:ext cx="19893040" cy="1191262"/>
            <a:chOff x="0" y="0"/>
            <a:chExt cx="5239319" cy="313748"/>
          </a:xfrm>
        </p:grpSpPr>
        <p:sp>
          <p:nvSpPr>
            <p:cNvPr id="21" name="Freeform 21"/>
            <p:cNvSpPr/>
            <p:nvPr/>
          </p:nvSpPr>
          <p:spPr>
            <a:xfrm>
              <a:off x="0" y="0"/>
              <a:ext cx="5239319" cy="313748"/>
            </a:xfrm>
            <a:custGeom>
              <a:avLst/>
              <a:gdLst/>
              <a:ahLst/>
              <a:cxnLst/>
              <a:rect l="l" t="t" r="r" b="b"/>
              <a:pathLst>
                <a:path w="5239319" h="313748">
                  <a:moveTo>
                    <a:pt x="0" y="0"/>
                  </a:moveTo>
                  <a:lnTo>
                    <a:pt x="5239319" y="0"/>
                  </a:lnTo>
                  <a:lnTo>
                    <a:pt x="5239319" y="313748"/>
                  </a:lnTo>
                  <a:lnTo>
                    <a:pt x="0" y="313748"/>
                  </a:lnTo>
                  <a:close/>
                </a:path>
              </a:pathLst>
            </a:custGeom>
            <a:solidFill>
              <a:srgbClr val="F8DC52"/>
            </a:solidFill>
          </p:spPr>
        </p:sp>
        <p:sp>
          <p:nvSpPr>
            <p:cNvPr id="22" name="TextBox 22"/>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8" name="Group 27"/>
          <p:cNvGrpSpPr/>
          <p:nvPr/>
        </p:nvGrpSpPr>
        <p:grpSpPr>
          <a:xfrm>
            <a:off x="1067470" y="1605059"/>
            <a:ext cx="2251386" cy="2251386"/>
            <a:chOff x="1157887" y="910087"/>
            <a:chExt cx="2251386" cy="2251386"/>
          </a:xfrm>
        </p:grpSpPr>
        <p:grpSp>
          <p:nvGrpSpPr>
            <p:cNvPr id="5" name="Group 5"/>
            <p:cNvGrpSpPr/>
            <p:nvPr/>
          </p:nvGrpSpPr>
          <p:grpSpPr>
            <a:xfrm>
              <a:off x="1157887" y="910087"/>
              <a:ext cx="2251386" cy="2251386"/>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7" name="TextBox 26"/>
            <p:cNvSpPr txBox="1"/>
            <p:nvPr/>
          </p:nvSpPr>
          <p:spPr>
            <a:xfrm>
              <a:off x="1361278" y="1380745"/>
              <a:ext cx="1829251" cy="1446550"/>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Ví</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dụ</a:t>
              </a:r>
              <a:r>
                <a:rPr lang="en-US" sz="4400" b="1" dirty="0">
                  <a:solidFill>
                    <a:schemeClr val="bg1"/>
                  </a:solidFill>
                  <a:latin typeface="Arial" panose="020B0604020202020204" pitchFamily="34" charset="0"/>
                  <a:cs typeface="Arial" panose="020B0604020202020204" pitchFamily="34" charset="0"/>
                </a:rPr>
                <a:t> 2</a:t>
              </a:r>
            </a:p>
          </p:txBody>
        </p:sp>
      </p:grpSp>
      <p:sp>
        <p:nvSpPr>
          <p:cNvPr id="30" name="Rectangle 29"/>
          <p:cNvSpPr/>
          <p:nvPr/>
        </p:nvSpPr>
        <p:spPr>
          <a:xfrm>
            <a:off x="3519877" y="2414271"/>
            <a:ext cx="10112255" cy="769441"/>
          </a:xfrm>
          <a:prstGeom prst="rect">
            <a:avLst/>
          </a:prstGeom>
        </p:spPr>
        <p:txBody>
          <a:bodyPr wrap="none">
            <a:spAutoFit/>
          </a:bodyPr>
          <a:lstStyle/>
          <a:p>
            <a:r>
              <a:rPr lang="nl-NL" sz="4400" dirty="0">
                <a:latin typeface="Arial" panose="020B0604020202020204" pitchFamily="34" charset="0"/>
                <a:ea typeface="Calibri" panose="020F0502020204030204" pitchFamily="34" charset="0"/>
              </a:rPr>
              <a:t>Thu gọn đa thức A = 6x</a:t>
            </a:r>
            <a:r>
              <a:rPr lang="nl-NL" sz="4400" baseline="30000" dirty="0">
                <a:latin typeface="Arial" panose="020B0604020202020204" pitchFamily="34" charset="0"/>
                <a:ea typeface="Calibri" panose="020F0502020204030204" pitchFamily="34" charset="0"/>
              </a:rPr>
              <a:t>3</a:t>
            </a:r>
            <a:r>
              <a:rPr lang="nl-NL" sz="4400" dirty="0">
                <a:latin typeface="Arial" panose="020B0604020202020204" pitchFamily="34" charset="0"/>
                <a:ea typeface="Calibri" panose="020F0502020204030204" pitchFamily="34" charset="0"/>
              </a:rPr>
              <a:t> – 5x</a:t>
            </a:r>
            <a:r>
              <a:rPr lang="nl-NL" sz="4400" baseline="30000" dirty="0">
                <a:latin typeface="Arial" panose="020B0604020202020204" pitchFamily="34" charset="0"/>
                <a:ea typeface="Calibri" panose="020F0502020204030204" pitchFamily="34" charset="0"/>
              </a:rPr>
              <a:t>2</a:t>
            </a:r>
            <a:r>
              <a:rPr lang="nl-NL" sz="4400" dirty="0">
                <a:latin typeface="Arial" panose="020B0604020202020204" pitchFamily="34" charset="0"/>
                <a:ea typeface="Calibri" panose="020F0502020204030204" pitchFamily="34" charset="0"/>
              </a:rPr>
              <a:t> - 4x</a:t>
            </a:r>
            <a:r>
              <a:rPr lang="nl-NL" sz="4400" baseline="30000" dirty="0">
                <a:latin typeface="Arial" panose="020B0604020202020204" pitchFamily="34" charset="0"/>
                <a:ea typeface="Calibri" panose="020F0502020204030204" pitchFamily="34" charset="0"/>
              </a:rPr>
              <a:t>3</a:t>
            </a:r>
            <a:r>
              <a:rPr lang="nl-NL" sz="4400" dirty="0">
                <a:latin typeface="Arial" panose="020B0604020202020204" pitchFamily="34" charset="0"/>
                <a:ea typeface="Calibri" panose="020F0502020204030204" pitchFamily="34" charset="0"/>
              </a:rPr>
              <a:t> + 7 </a:t>
            </a:r>
            <a:endParaRPr lang="en-US" sz="4400" dirty="0"/>
          </a:p>
        </p:txBody>
      </p:sp>
      <p:sp>
        <p:nvSpPr>
          <p:cNvPr id="31" name="Rectangle 30"/>
          <p:cNvSpPr/>
          <p:nvPr/>
        </p:nvSpPr>
        <p:spPr>
          <a:xfrm>
            <a:off x="3112907" y="835618"/>
            <a:ext cx="13467148" cy="769441"/>
          </a:xfrm>
          <a:prstGeom prst="rect">
            <a:avLst/>
          </a:prstGeom>
        </p:spPr>
        <p:txBody>
          <a:bodyPr wrap="none">
            <a:spAutoFit/>
          </a:bodyPr>
          <a:lstStyle/>
          <a:p>
            <a:r>
              <a:rPr lang="en-US" sz="4400" i="1" dirty="0" err="1">
                <a:solidFill>
                  <a:srgbClr val="002060"/>
                </a:solidFill>
                <a:latin typeface="Arial" panose="020B0604020202020204" pitchFamily="34" charset="0"/>
                <a:cs typeface="Arial" panose="020B0604020202020204" pitchFamily="34" charset="0"/>
              </a:rPr>
              <a:t>Đọc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hiểu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và</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hoạt</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động</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nhóm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hoàn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thành</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Ví</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dụ</a:t>
            </a:r>
            <a:r>
              <a:rPr lang="en-US" sz="4400" b="1" i="1" dirty="0">
                <a:solidFill>
                  <a:srgbClr val="002060"/>
                </a:solidFill>
                <a:latin typeface="Arial" panose="020B0604020202020204" pitchFamily="34" charset="0"/>
                <a:cs typeface="Arial" panose="020B0604020202020204" pitchFamily="34" charset="0"/>
              </a:rPr>
              <a:t> 2</a:t>
            </a:r>
            <a:r>
              <a:rPr lang="en-US" sz="4400" i="1" dirty="0">
                <a:solidFill>
                  <a:srgbClr val="002060"/>
                </a:solidFill>
                <a:latin typeface="Arial" panose="020B0604020202020204" pitchFamily="34" charset="0"/>
                <a:cs typeface="Arial" panose="020B0604020202020204" pitchFamily="34" charset="0"/>
              </a:rPr>
              <a:t>.</a:t>
            </a:r>
          </a:p>
        </p:txBody>
      </p:sp>
      <p:sp>
        <p:nvSpPr>
          <p:cNvPr id="32" name="Oval Callout 31"/>
          <p:cNvSpPr/>
          <p:nvPr/>
        </p:nvSpPr>
        <p:spPr>
          <a:xfrm>
            <a:off x="7991664" y="3436869"/>
            <a:ext cx="2304672"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33" name="Rectangle 32"/>
          <p:cNvSpPr/>
          <p:nvPr/>
        </p:nvSpPr>
        <p:spPr>
          <a:xfrm>
            <a:off x="3379641" y="5029424"/>
            <a:ext cx="6477000" cy="4616648"/>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 =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+ 7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  </a:t>
            </a: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 </a:t>
            </a: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10321736" y="6222696"/>
            <a:ext cx="5453737"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Đổi chỗ hai đơn thức</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5" name="Rectangle 34"/>
          <p:cNvSpPr/>
          <p:nvPr/>
        </p:nvSpPr>
        <p:spPr>
          <a:xfrm>
            <a:off x="10296336" y="7380501"/>
            <a:ext cx="6583854"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Nhóm hai đơn thức bậc 3</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6" name="Rectangle 35"/>
          <p:cNvSpPr/>
          <p:nvPr/>
        </p:nvSpPr>
        <p:spPr>
          <a:xfrm>
            <a:off x="10296336" y="8488497"/>
            <a:ext cx="7338869"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Cộng hai đơn thức cùng bậc</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cxnSp>
        <p:nvCxnSpPr>
          <p:cNvPr id="38" name="Straight Arrow Connector 37"/>
          <p:cNvCxnSpPr/>
          <p:nvPr/>
        </p:nvCxnSpPr>
        <p:spPr>
          <a:xfrm flipH="1" flipV="1">
            <a:off x="8550604" y="6814447"/>
            <a:ext cx="1745732" cy="2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056199" y="7871757"/>
            <a:ext cx="124013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991664" y="9105900"/>
            <a:ext cx="233007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childTnLst>
                                </p:cTn>
                              </p:par>
                            </p:childTnLst>
                          </p:cTn>
                        </p:par>
                        <p:par>
                          <p:cTn id="36" fill="hold">
                            <p:stCondLst>
                              <p:cond delay="250"/>
                            </p:stCondLst>
                            <p:childTnLst>
                              <p:par>
                                <p:cTn id="37" presetID="22" presetClass="entr" presetSubtype="2"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250"/>
                                        <p:tgtEl>
                                          <p:spTgt spid="35"/>
                                        </p:tgtEl>
                                      </p:cBhvr>
                                    </p:animEffect>
                                  </p:childTnLst>
                                </p:cTn>
                              </p:par>
                            </p:childTnLst>
                          </p:cTn>
                        </p:par>
                        <p:par>
                          <p:cTn id="45" fill="hold">
                            <p:stCondLst>
                              <p:cond delay="250"/>
                            </p:stCondLst>
                            <p:childTnLst>
                              <p:par>
                                <p:cTn id="46" presetID="22" presetClass="entr" presetSubtype="2"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50"/>
                                        <p:tgtEl>
                                          <p:spTgt spid="36"/>
                                        </p:tgtEl>
                                      </p:cBhvr>
                                    </p:animEffect>
                                  </p:childTnLst>
                                </p:cTn>
                              </p:par>
                            </p:childTnLst>
                          </p:cTn>
                        </p:par>
                        <p:par>
                          <p:cTn id="54" fill="hold">
                            <p:stCondLst>
                              <p:cond delay="250"/>
                            </p:stCondLst>
                            <p:childTnLst>
                              <p:par>
                                <p:cTn id="55" presetID="22" presetClass="entr" presetSubtype="2"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righ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796951" y="-4094133"/>
            <a:ext cx="6767147" cy="6791533"/>
          </a:xfrm>
          <a:prstGeom prst="rect">
            <a:avLst/>
          </a:prstGeom>
        </p:spPr>
      </p:pic>
      <p:sp>
        <p:nvSpPr>
          <p:cNvPr id="7" name="AutoShape 7"/>
          <p:cNvSpPr/>
          <p:nvPr/>
        </p:nvSpPr>
        <p:spPr>
          <a:xfrm flipV="1">
            <a:off x="4800600" y="7734300"/>
            <a:ext cx="12534899" cy="0"/>
          </a:xfrm>
          <a:prstGeom prst="line">
            <a:avLst/>
          </a:prstGeom>
          <a:ln w="38100" cap="flat">
            <a:solidFill>
              <a:srgbClr val="000000"/>
            </a:solidFill>
            <a:prstDash val="solid"/>
            <a:headEnd type="none" w="sm" len="sm"/>
            <a:tailEnd type="none" w="sm" len="sm"/>
          </a:ln>
        </p:spPr>
      </p:sp>
      <p:sp>
        <p:nvSpPr>
          <p:cNvPr id="14" name="TextBox 14"/>
          <p:cNvSpPr txBox="1"/>
          <p:nvPr/>
        </p:nvSpPr>
        <p:spPr>
          <a:xfrm>
            <a:off x="11723075" y="785976"/>
            <a:ext cx="4914900" cy="1256754"/>
          </a:xfrm>
          <a:prstGeom prst="rect">
            <a:avLst/>
          </a:prstGeom>
        </p:spPr>
        <p:txBody>
          <a:bodyPr wrap="square" lIns="0" tIns="0" rIns="0" bIns="0" rtlCol="0" anchor="t">
            <a:spAutoFit/>
          </a:bodyPr>
          <a:lstStyle/>
          <a:p>
            <a:pPr algn="ctr">
              <a:lnSpc>
                <a:spcPts val="9760"/>
              </a:lnSpc>
            </a:pPr>
            <a:r>
              <a:rPr lang="en-US" sz="6000" b="1" dirty="0">
                <a:solidFill>
                  <a:srgbClr val="243762"/>
                </a:solidFill>
                <a:latin typeface="Arial" panose="020B0604020202020204" pitchFamily="34" charset="0"/>
                <a:cs typeface="Arial" panose="020B0604020202020204" pitchFamily="34" charset="0"/>
              </a:rPr>
              <a:t>KHỞI ĐỘNG</a:t>
            </a:r>
          </a:p>
        </p:txBody>
      </p:sp>
      <p:grpSp>
        <p:nvGrpSpPr>
          <p:cNvPr id="15" name="Group 15"/>
          <p:cNvGrpSpPr/>
          <p:nvPr/>
        </p:nvGrpSpPr>
        <p:grpSpPr>
          <a:xfrm>
            <a:off x="-237762" y="-327566"/>
            <a:ext cx="1287027" cy="128702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6" name="Rectangle 5"/>
          <p:cNvSpPr/>
          <p:nvPr/>
        </p:nvSpPr>
        <p:spPr>
          <a:xfrm>
            <a:off x="4724400" y="2592815"/>
            <a:ext cx="12687300" cy="4939814"/>
          </a:xfrm>
          <a:prstGeom prst="rect">
            <a:avLst/>
          </a:prstGeom>
        </p:spPr>
        <p:txBody>
          <a:bodyPr wrap="square">
            <a:spAutoFit/>
          </a:bodyPr>
          <a:lstStyle/>
          <a:p>
            <a:pPr algn="just">
              <a:lnSpc>
                <a:spcPct val="15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Độ cao H (mét) của một vật (so với mặt đất) khi ném lên từ một điểm trên mặt đất được biểu thị bởi biểu thức H = -5x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+ 15x, trong đó x (giây) là thời gian tính từ thời điểm ném vật. Hỏi sau bao lâu kể từ khi được ném lên, vật sẽ rơi trở lại mặt đất?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967370" y="2389521"/>
            <a:ext cx="3249890" cy="7411069"/>
          </a:xfrm>
          <a:prstGeom prst="rect">
            <a:avLst/>
          </a:prstGeom>
        </p:spPr>
      </p:pic>
      <p:sp>
        <p:nvSpPr>
          <p:cNvPr id="9" name="Oval Callout 8"/>
          <p:cNvSpPr/>
          <p:nvPr/>
        </p:nvSpPr>
        <p:spPr>
          <a:xfrm>
            <a:off x="2617715" y="7858782"/>
            <a:ext cx="2360685" cy="128112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Gợi</a:t>
            </a:r>
            <a:r>
              <a:rPr lang="en-US" sz="4200" b="1" dirty="0">
                <a:solidFill>
                  <a:srgbClr val="C00000"/>
                </a:solidFill>
                <a:latin typeface="Arial" panose="020B0604020202020204" pitchFamily="34" charset="0"/>
                <a:cs typeface="Arial" panose="020B0604020202020204" pitchFamily="34" charset="0"/>
              </a:rPr>
              <a:t> ý</a:t>
            </a:r>
          </a:p>
        </p:txBody>
      </p:sp>
      <p:sp>
        <p:nvSpPr>
          <p:cNvPr id="10" name="Rectangle 9"/>
          <p:cNvSpPr/>
          <p:nvPr/>
        </p:nvSpPr>
        <p:spPr>
          <a:xfrm>
            <a:off x="5174922" y="7785786"/>
            <a:ext cx="12649200" cy="1911549"/>
          </a:xfrm>
          <a:prstGeom prst="rect">
            <a:avLst/>
          </a:prstGeom>
        </p:spPr>
        <p:txBody>
          <a:bodyPr wrap="square">
            <a:spAutoFit/>
          </a:bodyPr>
          <a:lstStyle/>
          <a:p>
            <a:pPr>
              <a:lnSpc>
                <a:spcPct val="150000"/>
              </a:lnSpc>
            </a:pPr>
            <a:r>
              <a:rPr lang="vi-VN" sz="4200" i="1" dirty="0">
                <a:solidFill>
                  <a:srgbClr val="002060"/>
                </a:solidFill>
                <a:latin typeface="Arial" panose="020B0604020202020204" pitchFamily="34" charset="0"/>
                <a:cs typeface="Arial" panose="020B0604020202020204" pitchFamily="34" charset="0"/>
              </a:rPr>
              <a:t>Khi vật rơi trở lại mặt đất độ cao H bằng bao nhiêu? Để trả lời câu hỏi của bài toán, ta phải làm gì? </a:t>
            </a:r>
            <a:endParaRPr lang="en-US" sz="4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27460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292791418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Arial" panose="020B0604020202020204" pitchFamily="34" charset="0"/>
                <a:cs typeface="Arial" panose="020B0604020202020204" pitchFamily="34" charset="0"/>
              </a:rPr>
              <a:t>Câu</a:t>
            </a:r>
            <a:r>
              <a:rPr lang="en-US" sz="4200" b="1" noProof="1">
                <a:solidFill>
                  <a:schemeClr val="tx1"/>
                </a:solidFill>
                <a:latin typeface="Arial" panose="020B0604020202020204" pitchFamily="34" charset="0"/>
                <a:cs typeface="Arial" panose="020B0604020202020204" pitchFamily="34" charset="0"/>
              </a:rPr>
              <a:t> 1: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nào</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dưới</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đây</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là</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một</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biến</a:t>
            </a:r>
            <a:r>
              <a:rPr lang="vi-VN" sz="4200" noProof="1">
                <a:solidFill>
                  <a:schemeClr val="tx1"/>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A. </a:t>
            </a:r>
            <a:r>
              <a:rPr lang="fr-FR" sz="4400" dirty="0">
                <a:solidFill>
                  <a:schemeClr val="bg1"/>
                </a:solidFill>
                <a:latin typeface="Arial" panose="020B0604020202020204" pitchFamily="34" charset="0"/>
                <a:cs typeface="Arial" panose="020B0604020202020204" pitchFamily="34" charset="0"/>
              </a:rPr>
              <a:t>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y + 1</a:t>
            </a:r>
            <a:endParaRPr lang="en-US" sz="4400" dirty="0">
              <a:solidFill>
                <a:schemeClr val="bg1"/>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C. </a:t>
            </a:r>
            <a:r>
              <a:rPr lang="fr-FR" sz="4400" dirty="0">
                <a:solidFill>
                  <a:schemeClr val="bg1"/>
                </a:solidFill>
                <a:latin typeface="Arial" panose="020B0604020202020204" pitchFamily="34" charset="0"/>
                <a:cs typeface="Arial" panose="020B0604020202020204" pitchFamily="34" charset="0"/>
              </a:rPr>
              <a:t>x + 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3z</a:t>
            </a:r>
            <a:endParaRPr lang="en-US" sz="4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B. </a:t>
                </a:r>
                <a:r>
                  <a:rPr lang="fr-FR" sz="4400" dirty="0">
                    <a:solidFill>
                      <a:schemeClr val="bg1"/>
                    </a:solidFill>
                    <a:latin typeface="Arial" panose="020B0604020202020204" pitchFamily="34" charset="0"/>
                    <a:cs typeface="Arial" panose="020B0604020202020204" pitchFamily="34" charset="0"/>
                  </a:rPr>
                  <a:t>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a:t>
                </a:r>
                <a14:m>
                  <m:oMath xmlns:m="http://schemas.openxmlformats.org/officeDocument/2006/math">
                    <m:f>
                      <m:fPr>
                        <m:ctrlPr>
                          <a:rPr lang="en-US" sz="4400" i="1">
                            <a:solidFill>
                              <a:schemeClr val="bg1"/>
                            </a:solidFill>
                            <a:latin typeface="Cambria Math" panose="02040503050406030204" pitchFamily="18" charset="0"/>
                          </a:rPr>
                        </m:ctrlPr>
                      </m:fPr>
                      <m:num>
                        <m:sSup>
                          <m:sSupPr>
                            <m:ctrlPr>
                              <a:rPr lang="en-US" sz="4400" i="1">
                                <a:solidFill>
                                  <a:schemeClr val="bg1"/>
                                </a:solidFill>
                                <a:latin typeface="Cambria Math" panose="02040503050406030204" pitchFamily="18" charset="0"/>
                              </a:rPr>
                            </m:ctrlPr>
                          </m:sSupPr>
                          <m:e>
                            <m:r>
                              <a:rPr lang="en-US" sz="4400" i="1">
                                <a:solidFill>
                                  <a:schemeClr val="bg1"/>
                                </a:solidFill>
                                <a:latin typeface="Cambria Math" panose="02040503050406030204" pitchFamily="18" charset="0"/>
                              </a:rPr>
                              <m:t>𝑥</m:t>
                            </m:r>
                          </m:e>
                          <m:sup>
                            <m:r>
                              <a:rPr lang="fr-FR" sz="4400" i="1">
                                <a:solidFill>
                                  <a:schemeClr val="bg1"/>
                                </a:solidFill>
                                <a:latin typeface="Cambria Math" panose="02040503050406030204" pitchFamily="18" charset="0"/>
                              </a:rPr>
                              <m:t>3</m:t>
                            </m:r>
                          </m:sup>
                        </m:sSup>
                      </m:num>
                      <m:den>
                        <m:r>
                          <a:rPr lang="fr-FR" sz="4400" i="1">
                            <a:solidFill>
                              <a:schemeClr val="bg1"/>
                            </a:solidFill>
                            <a:latin typeface="Cambria Math" panose="02040503050406030204" pitchFamily="18" charset="0"/>
                          </a:rPr>
                          <m:t>4</m:t>
                        </m:r>
                      </m:den>
                    </m:f>
                  </m:oMath>
                </a14:m>
                <a:r>
                  <a:rPr lang="fr-FR" sz="4400" dirty="0">
                    <a:solidFill>
                      <a:schemeClr val="bg1"/>
                    </a:solidFill>
                    <a:latin typeface="Arial" panose="020B0604020202020204" pitchFamily="34" charset="0"/>
                    <a:cs typeface="Arial" panose="020B0604020202020204" pitchFamily="34" charset="0"/>
                  </a:rPr>
                  <a:t> + x</a:t>
                </a:r>
                <a:endParaRPr lang="en-US" sz="4400" dirty="0">
                  <a:solidFill>
                    <a:schemeClr val="bg1"/>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1"/>
                <a:stretch>
                  <a:fillRect l="-2784" b="-3653"/>
                </a:stretch>
              </a:blipFill>
              <a:ln>
                <a:noFill/>
              </a:ln>
            </p:spPr>
            <p:txBody>
              <a:bodyPr/>
              <a:lstStyle/>
              <a:p>
                <a:r>
                  <a:rPr lang="en-US">
                    <a:noFill/>
                  </a:rPr>
                  <a:t> </a:t>
                </a:r>
              </a:p>
            </p:txBody>
          </p:sp>
        </mc:Fallback>
      </mc:AlternateContent>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D. </a:t>
            </a:r>
            <a:r>
              <a:rPr lang="fr-FR" sz="4400" dirty="0" err="1">
                <a:solidFill>
                  <a:schemeClr val="bg1"/>
                </a:solidFill>
                <a:latin typeface="Arial" panose="020B0604020202020204" pitchFamily="34" charset="0"/>
                <a:cs typeface="Arial" panose="020B0604020202020204" pitchFamily="34" charset="0"/>
              </a:rPr>
              <a:t>xyz</a:t>
            </a:r>
            <a:r>
              <a:rPr lang="fr-FR" sz="4400" dirty="0">
                <a:solidFill>
                  <a:schemeClr val="bg1"/>
                </a:solidFill>
                <a:latin typeface="Arial" panose="020B0604020202020204" pitchFamily="34" charset="0"/>
                <a:cs typeface="Arial" panose="020B0604020202020204" pitchFamily="34" charset="0"/>
              </a:rPr>
              <a:t> – </a:t>
            </a:r>
            <a:r>
              <a:rPr lang="fr-FR" sz="4400" dirty="0" err="1">
                <a:solidFill>
                  <a:schemeClr val="bg1"/>
                </a:solidFill>
                <a:latin typeface="Arial" panose="020B0604020202020204" pitchFamily="34" charset="0"/>
                <a:cs typeface="Arial" panose="020B0604020202020204" pitchFamily="34" charset="0"/>
              </a:rPr>
              <a:t>yz</a:t>
            </a:r>
            <a:r>
              <a:rPr lang="fr-FR" sz="4400" dirty="0">
                <a:solidFill>
                  <a:schemeClr val="bg1"/>
                </a:solidFill>
                <a:latin typeface="Arial" panose="020B0604020202020204" pitchFamily="34" charset="0"/>
                <a:cs typeface="Arial" panose="020B0604020202020204" pitchFamily="34" charset="0"/>
              </a:rPr>
              <a:t> + 3</a:t>
            </a:r>
            <a:endParaRPr lang="en-US" sz="44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3158741173"/>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760" y="190500"/>
            <a:ext cx="12095480" cy="8862466"/>
          </a:xfrm>
          <a:prstGeom prst="rect">
            <a:avLst/>
          </a:prstGeom>
        </p:spPr>
      </p:pic>
      <p:sp>
        <p:nvSpPr>
          <p:cNvPr id="14" name="TextBox 14"/>
          <p:cNvSpPr txBox="1"/>
          <p:nvPr/>
        </p:nvSpPr>
        <p:spPr>
          <a:xfrm>
            <a:off x="3665220" y="3069082"/>
            <a:ext cx="10830560" cy="3693319"/>
          </a:xfrm>
          <a:prstGeom prst="rect">
            <a:avLst/>
          </a:prstGeom>
        </p:spPr>
        <p:txBody>
          <a:bodyPr wrap="square" lIns="0" tIns="0" rIns="0" bIns="0" rtlCol="0" anchor="t">
            <a:spAutoFit/>
          </a:bodyPr>
          <a:lstStyle/>
          <a:p>
            <a:pPr algn="ctr">
              <a:lnSpc>
                <a:spcPct val="150000"/>
              </a:lnSpc>
            </a:pPr>
            <a:r>
              <a:rPr lang="en-US" sz="8000" b="1" dirty="0">
                <a:solidFill>
                  <a:srgbClr val="C00000"/>
                </a:solidFill>
                <a:latin typeface="Arial" panose="020B0604020202020204" pitchFamily="34" charset="0"/>
                <a:cs typeface="Arial" panose="020B0604020202020204" pitchFamily="34" charset="0"/>
              </a:rPr>
              <a:t>BÀI 25: ĐA THỨC MỘT BIẾN (3 </a:t>
            </a:r>
            <a:r>
              <a:rPr lang="en-US" sz="8000" b="1" dirty="0" err="1">
                <a:solidFill>
                  <a:srgbClr val="C00000"/>
                </a:solidFill>
                <a:latin typeface="Arial" panose="020B0604020202020204" pitchFamily="34" charset="0"/>
                <a:cs typeface="Arial" panose="020B0604020202020204" pitchFamily="34" charset="0"/>
              </a:rPr>
              <a:t>Tiết</a:t>
            </a:r>
            <a:r>
              <a:rPr lang="en-US" sz="8000" b="1" dirty="0">
                <a:solidFill>
                  <a:srgbClr val="C00000"/>
                </a:solidFill>
                <a:latin typeface="Arial" panose="020B0604020202020204" pitchFamily="34" charset="0"/>
                <a:cs typeface="Arial" panose="020B0604020202020204" pitchFamily="34" charset="0"/>
              </a:rPr>
              <a:t>)</a:t>
            </a:r>
          </a:p>
        </p:txBody>
      </p:sp>
      <p:grpSp>
        <p:nvGrpSpPr>
          <p:cNvPr id="15" name="Group 15"/>
          <p:cNvGrpSpPr/>
          <p:nvPr/>
        </p:nvGrpSpPr>
        <p:grpSpPr>
          <a:xfrm>
            <a:off x="-505781" y="9772650"/>
            <a:ext cx="19299562" cy="1079985"/>
            <a:chOff x="0" y="0"/>
            <a:chExt cx="5083012" cy="284441"/>
          </a:xfrm>
        </p:grpSpPr>
        <p:sp>
          <p:nvSpPr>
            <p:cNvPr id="16" name="Freeform 16"/>
            <p:cNvSpPr/>
            <p:nvPr/>
          </p:nvSpPr>
          <p:spPr>
            <a:xfrm>
              <a:off x="0" y="0"/>
              <a:ext cx="5083012" cy="284441"/>
            </a:xfrm>
            <a:custGeom>
              <a:avLst/>
              <a:gdLst/>
              <a:ahLst/>
              <a:cxnLst/>
              <a:rect l="l" t="t" r="r" b="b"/>
              <a:pathLst>
                <a:path w="5083012" h="284441">
                  <a:moveTo>
                    <a:pt x="0" y="0"/>
                  </a:moveTo>
                  <a:lnTo>
                    <a:pt x="5083012" y="0"/>
                  </a:lnTo>
                  <a:lnTo>
                    <a:pt x="5083012" y="284441"/>
                  </a:lnTo>
                  <a:lnTo>
                    <a:pt x="0" y="284441"/>
                  </a:lnTo>
                  <a:close/>
                </a:path>
              </a:pathLst>
            </a:custGeom>
            <a:solidFill>
              <a:srgbClr val="F8DC52"/>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18" name="Group 18"/>
          <p:cNvGrpSpPr/>
          <p:nvPr/>
        </p:nvGrpSpPr>
        <p:grpSpPr>
          <a:xfrm>
            <a:off x="16761341" y="9772650"/>
            <a:ext cx="1856730" cy="828139"/>
            <a:chOff x="0" y="0"/>
            <a:chExt cx="2383950" cy="1063289"/>
          </a:xfrm>
        </p:grpSpPr>
        <p:sp>
          <p:nvSpPr>
            <p:cNvPr id="19" name="Freeform 19"/>
            <p:cNvSpPr/>
            <p:nvPr/>
          </p:nvSpPr>
          <p:spPr>
            <a:xfrm>
              <a:off x="0" y="0"/>
              <a:ext cx="2383950" cy="1063289"/>
            </a:xfrm>
            <a:custGeom>
              <a:avLst/>
              <a:gdLst/>
              <a:ahLst/>
              <a:cxnLst/>
              <a:rect l="l" t="t" r="r" b="b"/>
              <a:pathLst>
                <a:path w="2383950" h="1063289">
                  <a:moveTo>
                    <a:pt x="2259490" y="1063289"/>
                  </a:moveTo>
                  <a:lnTo>
                    <a:pt x="124460" y="1063289"/>
                  </a:lnTo>
                  <a:cubicBezTo>
                    <a:pt x="55880" y="1063289"/>
                    <a:pt x="0" y="1007409"/>
                    <a:pt x="0" y="938829"/>
                  </a:cubicBezTo>
                  <a:lnTo>
                    <a:pt x="0" y="124460"/>
                  </a:lnTo>
                  <a:cubicBezTo>
                    <a:pt x="0" y="55880"/>
                    <a:pt x="55880" y="0"/>
                    <a:pt x="124460" y="0"/>
                  </a:cubicBezTo>
                  <a:lnTo>
                    <a:pt x="2259490" y="0"/>
                  </a:lnTo>
                  <a:cubicBezTo>
                    <a:pt x="2328070" y="0"/>
                    <a:pt x="2383950" y="55880"/>
                    <a:pt x="2383950" y="124460"/>
                  </a:cubicBezTo>
                  <a:lnTo>
                    <a:pt x="2383950" y="938829"/>
                  </a:lnTo>
                  <a:cubicBezTo>
                    <a:pt x="2383950" y="1007409"/>
                    <a:pt x="2328070" y="1063289"/>
                    <a:pt x="2259490" y="1063289"/>
                  </a:cubicBezTo>
                  <a:close/>
                </a:path>
              </a:pathLst>
            </a:custGeom>
            <a:solidFill>
              <a:srgbClr val="3884FD"/>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306925" y="9860980"/>
            <a:ext cx="608450" cy="33769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8668">
            <a:off x="686145" y="6463986"/>
            <a:ext cx="1828800" cy="2605107"/>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9866">
            <a:off x="15864733" y="2652673"/>
            <a:ext cx="1562259" cy="2133600"/>
          </a:xfrm>
          <a:prstGeom prst="rect">
            <a:avLst/>
          </a:prstGeom>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218282"/>
          </a:xfrm>
          <a:prstGeom prst="rect">
            <a:avLst/>
          </a:prstGeom>
        </p:spPr>
        <p:txBody>
          <a:bodyPr wrap="square" lIns="0" tIns="0" rIns="0" bIns="0" rtlCol="0" anchor="t">
            <a:spAutoFit/>
          </a:bodyPr>
          <a:lstStyle/>
          <a:p>
            <a:pPr>
              <a:lnSpc>
                <a:spcPts val="9499"/>
              </a:lnSpc>
            </a:pPr>
            <a:r>
              <a:rPr lang="en-US" sz="6600" b="1" dirty="0">
                <a:solidFill>
                  <a:srgbClr val="C00000"/>
                </a:solidFill>
                <a:latin typeface="Arial" panose="020B0604020202020204" pitchFamily="34" charset="0"/>
                <a:cs typeface="Arial" panose="020B0604020202020204" pitchFamily="34"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8" name="TextBox 27"/>
            <p:cNvSpPr txBox="1"/>
            <p:nvPr/>
          </p:nvSpPr>
          <p:spPr>
            <a:xfrm>
              <a:off x="3383275" y="3513298"/>
              <a:ext cx="90174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01</a:t>
              </a:r>
            </a:p>
          </p:txBody>
        </p:sp>
      </p:grpSp>
      <p:sp>
        <p:nvSpPr>
          <p:cNvPr id="30" name="TextBox 29"/>
          <p:cNvSpPr txBox="1"/>
          <p:nvPr/>
        </p:nvSpPr>
        <p:spPr>
          <a:xfrm>
            <a:off x="4969663" y="3320423"/>
            <a:ext cx="5734923"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Đơn</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02</a:t>
              </a:r>
            </a:p>
          </p:txBody>
        </p:sp>
      </p:grpSp>
      <p:sp>
        <p:nvSpPr>
          <p:cNvPr id="34" name="TextBox 33"/>
          <p:cNvSpPr txBox="1"/>
          <p:nvPr/>
        </p:nvSpPr>
        <p:spPr>
          <a:xfrm>
            <a:off x="5646546" y="5536040"/>
            <a:ext cx="8502421"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Khái</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niệm</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03</a:t>
              </a:r>
            </a:p>
          </p:txBody>
        </p:sp>
      </p:grpSp>
      <p:sp>
        <p:nvSpPr>
          <p:cNvPr id="38" name="TextBox 37"/>
          <p:cNvSpPr txBox="1"/>
          <p:nvPr/>
        </p:nvSpPr>
        <p:spPr>
          <a:xfrm>
            <a:off x="6559939" y="7727700"/>
            <a:ext cx="7994262"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thu</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gọn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stretch>
            <a:fillRect/>
          </a:stretch>
        </p:blipFill>
        <p:spPr>
          <a:xfrm>
            <a:off x="14550217" y="4094093"/>
            <a:ext cx="3096615" cy="567855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218282"/>
          </a:xfrm>
          <a:prstGeom prst="rect">
            <a:avLst/>
          </a:prstGeom>
        </p:spPr>
        <p:txBody>
          <a:bodyPr wrap="square" lIns="0" tIns="0" rIns="0" bIns="0" rtlCol="0" anchor="t">
            <a:spAutoFit/>
          </a:bodyPr>
          <a:lstStyle/>
          <a:p>
            <a:pPr>
              <a:lnSpc>
                <a:spcPts val="9499"/>
              </a:lnSpc>
            </a:pPr>
            <a:r>
              <a:rPr lang="en-US" sz="6600" b="1" dirty="0">
                <a:solidFill>
                  <a:srgbClr val="C00000"/>
                </a:solidFill>
                <a:latin typeface="Arial" panose="020B0604020202020204" pitchFamily="34" charset="0"/>
                <a:cs typeface="Arial" panose="020B0604020202020204" pitchFamily="34"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8" name="TextBox 27"/>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04</a:t>
              </a:r>
            </a:p>
          </p:txBody>
        </p:sp>
      </p:grpSp>
      <p:sp>
        <p:nvSpPr>
          <p:cNvPr id="30" name="TextBox 29"/>
          <p:cNvSpPr txBox="1"/>
          <p:nvPr/>
        </p:nvSpPr>
        <p:spPr>
          <a:xfrm>
            <a:off x="4969663" y="3320423"/>
            <a:ext cx="8365337"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Sắp</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xếp</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05</a:t>
              </a:r>
            </a:p>
          </p:txBody>
        </p:sp>
      </p:grpSp>
      <p:sp>
        <p:nvSpPr>
          <p:cNvPr id="34" name="TextBox 33"/>
          <p:cNvSpPr txBox="1"/>
          <p:nvPr/>
        </p:nvSpPr>
        <p:spPr>
          <a:xfrm>
            <a:off x="5879391" y="4756735"/>
            <a:ext cx="8063217" cy="2308324"/>
          </a:xfrm>
          <a:prstGeom prst="rect">
            <a:avLst/>
          </a:prstGeom>
          <a:noFill/>
        </p:spPr>
        <p:txBody>
          <a:bodyPr wrap="square" rtlCol="0">
            <a:spAutoFit/>
          </a:bodyPr>
          <a:lstStyle/>
          <a:p>
            <a:pPr algn="just">
              <a:lnSpc>
                <a:spcPct val="150000"/>
              </a:lnSpc>
            </a:pPr>
            <a:r>
              <a:rPr lang="en-US" sz="4800" b="1" dirty="0" err="1">
                <a:solidFill>
                  <a:schemeClr val="tx1">
                    <a:lumMod val="95000"/>
                    <a:lumOff val="5000"/>
                  </a:schemeClr>
                </a:solidFill>
                <a:latin typeface="Arial" panose="020B0604020202020204" pitchFamily="34" charset="0"/>
                <a:cs typeface="Arial" panose="020B0604020202020204" pitchFamily="34" charset="0"/>
              </a:rPr>
              <a:t>Bậc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và</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các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hệ</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số</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của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06</a:t>
              </a:r>
            </a:p>
          </p:txBody>
        </p:sp>
      </p:grpSp>
      <p:sp>
        <p:nvSpPr>
          <p:cNvPr id="38" name="TextBox 37"/>
          <p:cNvSpPr txBox="1"/>
          <p:nvPr/>
        </p:nvSpPr>
        <p:spPr>
          <a:xfrm>
            <a:off x="6559938" y="7727700"/>
            <a:ext cx="8883733"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Nghiệm</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của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stretch>
            <a:fillRect/>
          </a:stretch>
        </p:blipFill>
        <p:spPr>
          <a:xfrm>
            <a:off x="14550217" y="4094093"/>
            <a:ext cx="3096615" cy="5678557"/>
          </a:xfrm>
          <a:prstGeom prst="rect">
            <a:avLst/>
          </a:prstGeom>
        </p:spPr>
      </p:pic>
    </p:spTree>
    <p:extLst>
      <p:ext uri="{BB962C8B-B14F-4D97-AF65-F5344CB8AC3E}">
        <p14:creationId xmlns:p14="http://schemas.microsoft.com/office/powerpoint/2010/main" val="39265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4961331" y="503260"/>
            <a:ext cx="8365337"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1. </a:t>
            </a:r>
            <a:r>
              <a:rPr lang="en-US" sz="4800" b="1" dirty="0" err="1">
                <a:solidFill>
                  <a:schemeClr val="bg1"/>
                </a:solidFill>
                <a:latin typeface="Arial" panose="020B0604020202020204" pitchFamily="34" charset="0"/>
                <a:cs typeface="Arial" panose="020B0604020202020204" pitchFamily="34" charset="0"/>
              </a:rPr>
              <a:t>Sắp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xếp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đa</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thức</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một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biến</a:t>
            </a:r>
            <a:endParaRPr lang="en-US" sz="48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flipH="1">
            <a:off x="718629" y="4094093"/>
            <a:ext cx="3096615" cy="5678557"/>
          </a:xfrm>
          <a:prstGeom prst="rect">
            <a:avLst/>
          </a:prstGeom>
        </p:spPr>
      </p:pic>
      <p:grpSp>
        <p:nvGrpSpPr>
          <p:cNvPr id="32" name="Group 31"/>
          <p:cNvGrpSpPr/>
          <p:nvPr/>
        </p:nvGrpSpPr>
        <p:grpSpPr>
          <a:xfrm>
            <a:off x="4419600" y="2370238"/>
            <a:ext cx="12801600" cy="4114800"/>
            <a:chOff x="4419600" y="2370238"/>
            <a:chExt cx="12801600" cy="4114800"/>
          </a:xfrm>
        </p:grpSpPr>
        <p:sp>
          <p:nvSpPr>
            <p:cNvPr id="30" name="Rounded Rectangular Callout 29"/>
            <p:cNvSpPr/>
            <p:nvPr/>
          </p:nvSpPr>
          <p:spPr>
            <a:xfrm>
              <a:off x="4419600" y="2370238"/>
              <a:ext cx="12801600" cy="4114800"/>
            </a:xfrm>
            <a:prstGeom prst="wedgeRoundRectCallout">
              <a:avLst>
                <a:gd name="adj1" fmla="val -54521"/>
                <a:gd name="adj2" fmla="val 33858"/>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4961331" y="2582842"/>
                  <a:ext cx="11811000" cy="3559949"/>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Các biểu thức như -0,5x; 3x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Arial" panose="020B0604020202020204" pitchFamily="34" charset="0"/>
                        </a:rPr>
                        <m:t>−</m:t>
                      </m:r>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3</m:t>
                          </m:r>
                        </m:num>
                        <m:den>
                          <m:r>
                            <a:rPr lang="nl-NL" sz="4400" i="1">
                              <a:effectLst/>
                              <a:latin typeface="Cambria Math" panose="02040503050406030204" pitchFamily="18" charset="0"/>
                              <a:ea typeface="Calibri" panose="020F0502020204030204" pitchFamily="34" charset="0"/>
                              <a:cs typeface="Arial" panose="020B0604020202020204" pitchFamily="34" charset="0"/>
                            </a:rPr>
                            <m:t>4</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5</m:t>
                          </m:r>
                        </m:sup>
                      </m:sSup>
                    </m:oMath>
                  </a14:m>
                  <a:r>
                    <a:rPr lang="nl-NL" sz="4400" dirty="0">
                      <a:effectLst/>
                      <a:latin typeface="Arial" panose="020B0604020202020204" pitchFamily="34" charset="0"/>
                      <a:ea typeface="Calibri" panose="020F0502020204030204" pitchFamily="34" charset="0"/>
                      <a:cs typeface="Arial" panose="020B0604020202020204" pitchFamily="34" charset="0"/>
                    </a:rPr>
                    <a:t> là những ví dụ về đơn thức một biến. Chúng đều là tích của một số với một lũy thừa của x.</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961331" y="2582842"/>
                  <a:ext cx="11811000" cy="3559949"/>
                </a:xfrm>
                <a:prstGeom prst="rect">
                  <a:avLst/>
                </a:prstGeom>
                <a:blipFill rotWithShape="0">
                  <a:blip r:embed="rId3"/>
                  <a:stretch>
                    <a:fillRect l="-2117" r="-2065" b="-3596"/>
                  </a:stretch>
                </a:blipFill>
              </p:spPr>
              <p:txBody>
                <a:bodyPr/>
                <a:lstStyle/>
                <a:p>
                  <a:r>
                    <a:rPr lang="en-US">
                      <a:noFill/>
                    </a:rPr>
                    <a:t> </a:t>
                  </a:r>
                </a:p>
              </p:txBody>
            </p:sp>
          </mc:Fallback>
        </mc:AlternateContent>
      </p:grpSp>
      <p:sp>
        <p:nvSpPr>
          <p:cNvPr id="33" name="Rectangle 32"/>
          <p:cNvSpPr/>
          <p:nvPr/>
        </p:nvSpPr>
        <p:spPr>
          <a:xfrm>
            <a:off x="7134879" y="8150749"/>
            <a:ext cx="7463903" cy="769441"/>
          </a:xfrm>
          <a:prstGeom prst="rect">
            <a:avLst/>
          </a:prstGeom>
        </p:spPr>
        <p:txBody>
          <a:bodyPr wrap="none">
            <a:spAutoFit/>
          </a:bodyPr>
          <a:lstStyle/>
          <a:p>
            <a:r>
              <a:rPr lang="vi-VN" sz="4400" i="1" dirty="0">
                <a:solidFill>
                  <a:srgbClr val="C00000"/>
                </a:solidFill>
                <a:latin typeface="Arial" panose="020B0604020202020204" pitchFamily="34" charset="0"/>
                <a:cs typeface="Arial" panose="020B0604020202020204" pitchFamily="34" charset="0"/>
              </a:rPr>
              <a:t>Vậy đơn thức một biến là gì?</a:t>
            </a:r>
            <a:endParaRPr lang="en-US" sz="4400" i="1" dirty="0">
              <a:solidFill>
                <a:srgbClr val="C00000"/>
              </a:solidFill>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4"/>
          <a:stretch>
            <a:fillRect/>
          </a:stretch>
        </p:blipFill>
        <p:spPr>
          <a:xfrm>
            <a:off x="10205378" y="6823763"/>
            <a:ext cx="1191865" cy="1243969"/>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22" presetClass="entr" presetSubtype="8"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502807" y="8394403"/>
            <a:ext cx="3785193" cy="3785193"/>
          </a:xfrm>
          <a:prstGeom prst="rect">
            <a:avLst/>
          </a:prstGeom>
        </p:spPr>
      </p:pic>
      <p:grpSp>
        <p:nvGrpSpPr>
          <p:cNvPr id="7" name="Group 7"/>
          <p:cNvGrpSpPr/>
          <p:nvPr/>
        </p:nvGrpSpPr>
        <p:grpSpPr>
          <a:xfrm>
            <a:off x="-2819400" y="-3467100"/>
            <a:ext cx="6524849" cy="6524849"/>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7" name="TextBox 16"/>
          <p:cNvSpPr txBox="1"/>
          <p:nvPr/>
        </p:nvSpPr>
        <p:spPr>
          <a:xfrm rot="19172439">
            <a:off x="-13918" y="1104094"/>
            <a:ext cx="3246145"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KẾT LUẬN</a:t>
            </a:r>
          </a:p>
        </p:txBody>
      </p:sp>
      <p:sp>
        <p:nvSpPr>
          <p:cNvPr id="18" name="Rectangle 17"/>
          <p:cNvSpPr/>
          <p:nvPr/>
        </p:nvSpPr>
        <p:spPr>
          <a:xfrm>
            <a:off x="3704742" y="1301502"/>
            <a:ext cx="8541121"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Sơ lược về đơn thức một biến:</a:t>
            </a:r>
            <a:endParaRPr lang="en-US" sz="44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3704742" y="2324100"/>
            <a:ext cx="12801600" cy="3970318"/>
          </a:xfrm>
          <a:prstGeom prst="rect">
            <a:avLst/>
          </a:prstGeom>
        </p:spPr>
        <p:txBody>
          <a:bodyPr wrap="square">
            <a:spAutoFit/>
          </a:bodyPr>
          <a:lstStyle/>
          <a:p>
            <a:pPr algn="just">
              <a:lnSpc>
                <a:spcPct val="150000"/>
              </a:lnSpc>
            </a:pPr>
            <a:r>
              <a:rPr lang="vi-VN" sz="4200" dirty="0">
                <a:solidFill>
                  <a:srgbClr val="0070C0"/>
                </a:solidFill>
                <a:latin typeface="Arial" panose="020B0604020202020204" pitchFamily="34" charset="0"/>
                <a:cs typeface="Arial" panose="020B0604020202020204" pitchFamily="34" charset="0"/>
              </a:rPr>
              <a:t>Đơn thức một biến </a:t>
            </a:r>
            <a:r>
              <a:rPr lang="vi-VN" sz="4200" dirty="0">
                <a:latin typeface="Arial" panose="020B0604020202020204" pitchFamily="34" charset="0"/>
                <a:cs typeface="Arial" panose="020B0604020202020204" pitchFamily="34" charset="0"/>
              </a:rPr>
              <a:t>(</a:t>
            </a:r>
            <a:r>
              <a:rPr lang="vi-VN" sz="4200" dirty="0">
                <a:solidFill>
                  <a:srgbClr val="0070C0"/>
                </a:solidFill>
                <a:latin typeface="Arial" panose="020B0604020202020204" pitchFamily="34" charset="0"/>
                <a:cs typeface="Arial" panose="020B0604020202020204" pitchFamily="34" charset="0"/>
              </a:rPr>
              <a:t>đơn thức</a:t>
            </a:r>
            <a:r>
              <a:rPr lang="vi-VN" sz="4200" dirty="0">
                <a:latin typeface="Arial" panose="020B0604020202020204" pitchFamily="34" charset="0"/>
                <a:cs typeface="Arial" panose="020B0604020202020204" pitchFamily="34" charset="0"/>
              </a:rPr>
              <a:t>) là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có dạng tích của môt số thực với một lũy thừa của biến, trong đó số thực gọi là </a:t>
            </a:r>
            <a:r>
              <a:rPr lang="vi-VN" sz="4200" dirty="0">
                <a:solidFill>
                  <a:srgbClr val="0070C0"/>
                </a:solidFill>
                <a:latin typeface="Arial" panose="020B0604020202020204" pitchFamily="34" charset="0"/>
                <a:cs typeface="Arial" panose="020B0604020202020204" pitchFamily="34" charset="0"/>
              </a:rPr>
              <a:t>hệ số</a:t>
            </a:r>
            <a:r>
              <a:rPr lang="vi-VN" sz="4200" dirty="0">
                <a:latin typeface="Arial" panose="020B0604020202020204" pitchFamily="34" charset="0"/>
                <a:cs typeface="Arial" panose="020B0604020202020204" pitchFamily="34" charset="0"/>
              </a:rPr>
              <a:t>, số mũ của lũy thừa của biến gọi là </a:t>
            </a:r>
            <a:r>
              <a:rPr lang="vi-VN" sz="4200" dirty="0">
                <a:solidFill>
                  <a:srgbClr val="0070C0"/>
                </a:solidFill>
                <a:latin typeface="Arial" panose="020B0604020202020204" pitchFamily="34" charset="0"/>
                <a:cs typeface="Arial" panose="020B0604020202020204" pitchFamily="34" charset="0"/>
              </a:rPr>
              <a:t>bậc</a:t>
            </a:r>
            <a:r>
              <a:rPr lang="vi-VN" sz="4200" dirty="0">
                <a:latin typeface="Arial" panose="020B0604020202020204" pitchFamily="34" charset="0"/>
                <a:cs typeface="Arial" panose="020B0604020202020204" pitchFamily="34" charset="0"/>
              </a:rPr>
              <a:t> của đơn thức. </a:t>
            </a:r>
            <a:endParaRPr lang="en-US" sz="4200" dirty="0">
              <a:latin typeface="Arial" panose="020B0604020202020204" pitchFamily="34" charset="0"/>
              <a:cs typeface="Arial" panose="020B0604020202020204" pitchFamily="34" charset="0"/>
            </a:endParaRPr>
          </a:p>
        </p:txBody>
      </p:sp>
      <p:sp>
        <p:nvSpPr>
          <p:cNvPr id="20" name="Rounded Rectangle 19"/>
          <p:cNvSpPr/>
          <p:nvPr/>
        </p:nvSpPr>
        <p:spPr>
          <a:xfrm>
            <a:off x="3704741" y="6743700"/>
            <a:ext cx="12650549" cy="24384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4200" b="1" dirty="0">
                <a:solidFill>
                  <a:schemeClr val="tx1"/>
                </a:solidFill>
                <a:latin typeface="Arial" panose="020B0604020202020204" pitchFamily="34" charset="0"/>
                <a:cs typeface="Arial" panose="020B0604020202020204" pitchFamily="34" charset="0"/>
              </a:rPr>
              <a:t>Đ</a:t>
            </a:r>
            <a:r>
              <a:rPr lang="vi-VN" sz="4200" b="1" dirty="0">
                <a:solidFill>
                  <a:schemeClr val="tx1"/>
                </a:solidFill>
                <a:latin typeface="Arial" panose="020B0604020202020204" pitchFamily="34" charset="0"/>
                <a:cs typeface="Arial" panose="020B0604020202020204" pitchFamily="34" charset="0"/>
              </a:rPr>
              <a:t>ặc điểm của các đơn thức một biến: </a:t>
            </a:r>
          </a:p>
          <a:p>
            <a:pPr algn="just">
              <a:lnSpc>
                <a:spcPct val="150000"/>
              </a:lnSpc>
            </a:pPr>
            <a:r>
              <a:rPr lang="en-US" sz="4200" dirty="0">
                <a:solidFill>
                  <a:schemeClr val="tx1"/>
                </a:solidFill>
                <a:latin typeface="Arial" panose="020B0604020202020204" pitchFamily="34" charset="0"/>
                <a:cs typeface="Arial" panose="020B0604020202020204" pitchFamily="34" charset="0"/>
              </a:rPr>
              <a:t>C</a:t>
            </a:r>
            <a:r>
              <a:rPr lang="vi-VN" sz="4200" dirty="0">
                <a:solidFill>
                  <a:schemeClr val="tx1"/>
                </a:solidFill>
                <a:latin typeface="Arial" panose="020B0604020202020204" pitchFamily="34" charset="0"/>
                <a:cs typeface="Arial" panose="020B0604020202020204" pitchFamily="34" charset="0"/>
              </a:rPr>
              <a:t>ó dạng tích của một số với một lũy thừa của biến</a:t>
            </a:r>
            <a:r>
              <a:rPr lang="en-US" sz="4200" dirty="0">
                <a:solidFill>
                  <a:schemeClr val="tx1"/>
                </a:solidFill>
                <a:latin typeface="Arial" panose="020B0604020202020204" pitchFamily="34" charset="0"/>
                <a:cs typeface="Arial" panose="020B0604020202020204" pitchFamily="34" charset="0"/>
              </a:rPr>
              <a:t>.</a:t>
            </a:r>
            <a:endParaRPr lang="vi-VN" sz="4200" dirty="0">
              <a:solidFill>
                <a:schemeClr val="tx1"/>
              </a:solidFill>
              <a:latin typeface="Arial" panose="020B0604020202020204" pitchFamily="34" charset="0"/>
              <a:cs typeface="Arial" panose="020B0604020202020204" pitchFamily="34" charset="0"/>
            </a:endParaRPr>
          </a:p>
        </p:txBody>
      </p:sp>
      <p:grpSp>
        <p:nvGrpSpPr>
          <p:cNvPr id="23" name="Group 22"/>
          <p:cNvGrpSpPr/>
          <p:nvPr/>
        </p:nvGrpSpPr>
        <p:grpSpPr>
          <a:xfrm>
            <a:off x="443020" y="5645708"/>
            <a:ext cx="3109937" cy="2855620"/>
            <a:chOff x="443020" y="5667737"/>
            <a:chExt cx="3109937" cy="2855620"/>
          </a:xfrm>
        </p:grpSpPr>
        <p:pic>
          <p:nvPicPr>
            <p:cNvPr id="21" name="Picture 20"/>
            <p:cNvPicPr>
              <a:picLocks noChangeAspect="1"/>
            </p:cNvPicPr>
            <p:nvPr/>
          </p:nvPicPr>
          <p:blipFill>
            <a:blip r:embed="rId4"/>
            <a:stretch>
              <a:fillRect/>
            </a:stretch>
          </p:blipFill>
          <p:spPr>
            <a:xfrm>
              <a:off x="443020" y="5667737"/>
              <a:ext cx="3109937" cy="2855620"/>
            </a:xfrm>
            <a:prstGeom prst="rect">
              <a:avLst/>
            </a:prstGeom>
          </p:spPr>
        </p:pic>
        <p:sp>
          <p:nvSpPr>
            <p:cNvPr id="22" name="TextBox 21"/>
            <p:cNvSpPr txBox="1"/>
            <p:nvPr/>
          </p:nvSpPr>
          <p:spPr>
            <a:xfrm>
              <a:off x="1278910" y="6208152"/>
              <a:ext cx="1644510" cy="1572225"/>
            </a:xfrm>
            <a:prstGeom prst="rect">
              <a:avLst/>
            </a:prstGeom>
            <a:noFill/>
          </p:spPr>
          <p:txBody>
            <a:bodyPr wrap="square" rtlCol="0">
              <a:spAutoFit/>
            </a:bodyPr>
            <a:lstStyle/>
            <a:p>
              <a:pPr algn="ctr">
                <a:lnSpc>
                  <a:spcPct val="120000"/>
                </a:lnSpc>
              </a:pPr>
              <a:r>
                <a:rPr lang="en-US" sz="4200" b="1" dirty="0" err="1">
                  <a:solidFill>
                    <a:srgbClr val="C00000"/>
                  </a:solidFill>
                  <a:latin typeface="Arial" panose="020B0604020202020204" pitchFamily="34" charset="0"/>
                  <a:cs typeface="Arial" panose="020B0604020202020204" pitchFamily="34" charset="0"/>
                </a:rPr>
                <a:t>Ghi</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nhớ</a:t>
              </a:r>
              <a:endParaRPr lang="en-US" sz="4200" b="1"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08989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06600" y="-4152900"/>
            <a:ext cx="6170056" cy="67056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TextBox 21"/>
          <p:cNvSpPr txBox="1"/>
          <p:nvPr/>
        </p:nvSpPr>
        <p:spPr>
          <a:xfrm>
            <a:off x="16025169" y="723900"/>
            <a:ext cx="1752600" cy="769441"/>
          </a:xfrm>
          <a:prstGeom prst="rect">
            <a:avLst/>
          </a:prstGeom>
          <a:noFill/>
        </p:spPr>
        <p:txBody>
          <a:bodyPr wrap="square" rtlCol="0">
            <a:spAutoFit/>
          </a:bodyPr>
          <a:lstStyle/>
          <a:p>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endParaRPr lang="en-US" sz="4400" b="1" dirty="0">
              <a:latin typeface="Arial" panose="020B0604020202020204" pitchFamily="34" charset="0"/>
              <a:cs typeface="Arial" panose="020B0604020202020204" pitchFamily="34" charset="0"/>
            </a:endParaRPr>
          </a:p>
        </p:txBody>
      </p:sp>
      <p:sp>
        <p:nvSpPr>
          <p:cNvPr id="23" name="Rectangle 22"/>
          <p:cNvSpPr/>
          <p:nvPr/>
        </p:nvSpPr>
        <p:spPr>
          <a:xfrm>
            <a:off x="1295400" y="521375"/>
            <a:ext cx="12614880" cy="2031325"/>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nl-NL" sz="4400" dirty="0">
                <a:latin typeface="Arial" panose="020B0604020202020204" pitchFamily="34" charset="0"/>
                <a:ea typeface="Calibri" panose="020F0502020204030204" pitchFamily="34" charset="0"/>
                <a:cs typeface="Arial" panose="020B0604020202020204" pitchFamily="34" charset="0"/>
              </a:rPr>
              <a:t>Biểu thức 4x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là một đơn thức, trong đó 4 là hệ số, số mũ 3 của x là</a:t>
            </a:r>
            <a:r>
              <a:rPr lang="nl-NL" sz="4400" dirty="0">
                <a:solidFill>
                  <a:srgbClr val="0070C0"/>
                </a:solidFill>
                <a:latin typeface="Arial" panose="020B0604020202020204" pitchFamily="34" charset="0"/>
                <a:ea typeface="Calibri" panose="020F0502020204030204" pitchFamily="34" charset="0"/>
                <a:cs typeface="Arial" panose="020B0604020202020204" pitchFamily="34" charset="0"/>
              </a:rPr>
              <a:t> bậc </a:t>
            </a:r>
            <a:r>
              <a:rPr lang="nl-NL" sz="4400" dirty="0">
                <a:latin typeface="Arial" panose="020B0604020202020204" pitchFamily="34" charset="0"/>
                <a:ea typeface="Calibri" panose="020F0502020204030204" pitchFamily="34" charset="0"/>
                <a:cs typeface="Arial" panose="020B0604020202020204" pitchFamily="34" charset="0"/>
              </a:rPr>
              <a:t>của đơn thức đó.</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TextBox 23"/>
          <p:cNvSpPr txBox="1"/>
          <p:nvPr/>
        </p:nvSpPr>
        <p:spPr>
          <a:xfrm>
            <a:off x="8128476" y="3427625"/>
            <a:ext cx="1836480" cy="1323439"/>
          </a:xfrm>
          <a:prstGeom prst="rect">
            <a:avLst/>
          </a:prstGeom>
          <a:noFill/>
        </p:spPr>
        <p:txBody>
          <a:bodyPr wrap="square" rtlCol="0">
            <a:spAutoFit/>
          </a:bodyPr>
          <a:lstStyle/>
          <a:p>
            <a:r>
              <a:rPr lang="en-US" sz="8000" b="1" dirty="0">
                <a:solidFill>
                  <a:srgbClr val="0070C0"/>
                </a:solidFill>
                <a:latin typeface="Arial" panose="020B0604020202020204" pitchFamily="34" charset="0"/>
                <a:cs typeface="Arial" panose="020B0604020202020204" pitchFamily="34" charset="0"/>
              </a:rPr>
              <a:t>4</a:t>
            </a:r>
            <a:r>
              <a:rPr lang="en-US" sz="8000" b="1" dirty="0">
                <a:latin typeface="Arial" panose="020B0604020202020204" pitchFamily="34" charset="0"/>
                <a:cs typeface="Arial" panose="020B0604020202020204" pitchFamily="34" charset="0"/>
              </a:rPr>
              <a:t>x</a:t>
            </a:r>
            <a:r>
              <a:rPr lang="en-US" sz="8000" b="1" baseline="30000" dirty="0">
                <a:solidFill>
                  <a:srgbClr val="FF0000"/>
                </a:solidFill>
                <a:latin typeface="Arial" panose="020B0604020202020204" pitchFamily="34" charset="0"/>
                <a:cs typeface="Arial" panose="020B0604020202020204" pitchFamily="34" charset="0"/>
              </a:rPr>
              <a:t>3</a:t>
            </a:r>
            <a:endParaRPr lang="en-US" sz="80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6208265" y="2805857"/>
            <a:ext cx="1752600" cy="769441"/>
          </a:xfrm>
          <a:prstGeom prst="rect">
            <a:avLst/>
          </a:prstGeom>
          <a:noFill/>
        </p:spPr>
        <p:txBody>
          <a:bodyPr wrap="square" rtlCol="0">
            <a:spAutoFit/>
          </a:bodyPr>
          <a:lstStyle/>
          <a:p>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endParaRPr lang="en-US" sz="4400" dirty="0">
              <a:latin typeface="Arial" panose="020B0604020202020204" pitchFamily="34" charset="0"/>
              <a:cs typeface="Arial" panose="020B0604020202020204" pitchFamily="34" charset="0"/>
            </a:endParaRPr>
          </a:p>
        </p:txBody>
      </p:sp>
      <p:cxnSp>
        <p:nvCxnSpPr>
          <p:cNvPr id="27" name="Straight Arrow Connector 26"/>
          <p:cNvCxnSpPr>
            <a:stCxn id="25" idx="2"/>
            <a:endCxn id="24" idx="1"/>
          </p:cNvCxnSpPr>
          <p:nvPr/>
        </p:nvCxnSpPr>
        <p:spPr>
          <a:xfrm>
            <a:off x="7084565" y="3575298"/>
            <a:ext cx="1043911" cy="51404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515600" y="2805857"/>
            <a:ext cx="1464960" cy="769441"/>
          </a:xfrm>
          <a:prstGeom prst="rect">
            <a:avLst/>
          </a:prstGeom>
          <a:noFill/>
        </p:spPr>
        <p:txBody>
          <a:bodyPr wrap="square" rtlCol="0">
            <a:spAutoFit/>
          </a:bodyPr>
          <a:lstStyle/>
          <a:p>
            <a:pPr algn="ctr"/>
            <a:r>
              <a:rPr lang="en-US" sz="4400" dirty="0" err="1">
                <a:latin typeface="Arial" panose="020B0604020202020204" pitchFamily="34" charset="0"/>
                <a:cs typeface="Arial" panose="020B0604020202020204" pitchFamily="34" charset="0"/>
              </a:rPr>
              <a:t>Bậc</a:t>
            </a:r>
            <a:endParaRPr lang="en-US" sz="4400" dirty="0">
              <a:latin typeface="Arial" panose="020B0604020202020204" pitchFamily="34" charset="0"/>
              <a:cs typeface="Arial" panose="020B0604020202020204" pitchFamily="34" charset="0"/>
            </a:endParaRPr>
          </a:p>
        </p:txBody>
      </p:sp>
      <p:cxnSp>
        <p:nvCxnSpPr>
          <p:cNvPr id="29" name="Straight Arrow Connector 28"/>
          <p:cNvCxnSpPr/>
          <p:nvPr/>
        </p:nvCxnSpPr>
        <p:spPr>
          <a:xfrm flipH="1">
            <a:off x="9721824" y="3357533"/>
            <a:ext cx="793776" cy="43553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295400" y="4718045"/>
            <a:ext cx="15240000" cy="2123658"/>
          </a:xfrm>
          <a:prstGeom prst="rect">
            <a:avLst/>
          </a:prstGeom>
        </p:spPr>
        <p:txBody>
          <a:bodyPr wrap="square">
            <a:spAutoFit/>
          </a:bodyPr>
          <a:lstStyle/>
          <a:p>
            <a:pPr marL="571500" indent="-571500">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Đơn thức -0,5x có hệ số là -0,5 và có bậc là 1 (vì x = x</a:t>
            </a:r>
            <a:r>
              <a:rPr lang="en-US" sz="4400" baseline="30000" dirty="0">
                <a:latin typeface="Arial" panose="020B0604020202020204" pitchFamily="34" charset="0"/>
                <a:cs typeface="Arial" panose="020B0604020202020204" pitchFamily="34" charset="0"/>
              </a:rPr>
              <a:t>1</a:t>
            </a:r>
            <a:r>
              <a:rPr lang="vi-VN" sz="4400" dirty="0">
                <a:latin typeface="Arial" panose="020B0604020202020204" pitchFamily="34" charset="0"/>
                <a:cs typeface="Arial" panose="020B0604020202020204" pitchFamily="34" charset="0"/>
              </a:rPr>
              <a:t>).</a:t>
            </a:r>
          </a:p>
          <a:p>
            <a:pPr marL="571500" indent="-571500">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Một số khác 0 là một đơn thức bậc 0.</a:t>
            </a:r>
          </a:p>
        </p:txBody>
      </p:sp>
      <p:sp>
        <p:nvSpPr>
          <p:cNvPr id="36" name="Rectangle 35"/>
          <p:cNvSpPr/>
          <p:nvPr/>
        </p:nvSpPr>
        <p:spPr>
          <a:xfrm>
            <a:off x="4191000" y="7094860"/>
            <a:ext cx="11834169" cy="2123658"/>
          </a:xfrm>
          <a:prstGeom prst="rect">
            <a:avLst/>
          </a:prstGeom>
        </p:spPr>
        <p:txBody>
          <a:bodyPr wrap="square">
            <a:spAutoFit/>
          </a:bodyPr>
          <a:lstStyle/>
          <a:p>
            <a:pPr algn="just">
              <a:lnSpc>
                <a:spcPct val="150000"/>
              </a:lnSpc>
            </a:pPr>
            <a:r>
              <a:rPr lang="en-US" sz="4400" i="1" dirty="0" err="1">
                <a:solidFill>
                  <a:srgbClr val="002060"/>
                </a:solidFill>
                <a:latin typeface="Arial" panose="020B0604020202020204" pitchFamily="34" charset="0"/>
                <a:cs typeface="Arial" panose="020B0604020202020204" pitchFamily="34" charset="0"/>
              </a:rPr>
              <a:t>Em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hãy</a:t>
            </a:r>
            <a:r>
              <a:rPr lang="en-US" sz="4400" i="1" dirty="0">
                <a:solidFill>
                  <a:srgbClr val="002060"/>
                </a:solidFill>
                <a:latin typeface="Arial" panose="020B0604020202020204" pitchFamily="34" charset="0"/>
                <a:cs typeface="Arial" panose="020B0604020202020204" pitchFamily="34" charset="0"/>
              </a:rPr>
              <a:t> </a:t>
            </a:r>
            <a:r>
              <a:rPr lang="vi-VN" sz="4400" i="1" dirty="0">
                <a:solidFill>
                  <a:srgbClr val="002060"/>
                </a:solidFill>
                <a:latin typeface="Arial" panose="020B0604020202020204" pitchFamily="34" charset="0"/>
                <a:cs typeface="Arial" panose="020B0604020202020204" pitchFamily="34" charset="0"/>
              </a:rPr>
              <a:t>lấy ví dụ, sau đó chỉ ra bậc và hệ số của đơn thức đó.</a:t>
            </a:r>
            <a:endParaRPr lang="en-US" sz="4400" i="1" dirty="0">
              <a:solidFill>
                <a:srgbClr val="002060"/>
              </a:solidFill>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
          <a:stretch>
            <a:fillRect/>
          </a:stretch>
        </p:blipFill>
        <p:spPr>
          <a:xfrm>
            <a:off x="1524000" y="7029605"/>
            <a:ext cx="2057400" cy="3329403"/>
          </a:xfrm>
          <a:prstGeom prst="rect">
            <a:avLst/>
          </a:prstGeom>
        </p:spPr>
      </p:pic>
      <p:pic>
        <p:nvPicPr>
          <p:cNvPr id="38" name="Picture 37"/>
          <p:cNvPicPr>
            <a:picLocks noChangeAspect="1"/>
          </p:cNvPicPr>
          <p:nvPr/>
        </p:nvPicPr>
        <p:blipFill>
          <a:blip r:embed="rId3"/>
          <a:stretch>
            <a:fillRect/>
          </a:stretch>
        </p:blipFill>
        <p:spPr>
          <a:xfrm>
            <a:off x="14935200" y="8400387"/>
            <a:ext cx="2524578" cy="148722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22" presetClass="entr" presetSubtype="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0" end="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 calcmode="lin" valueType="num">
                                      <p:cBhvr additive="base">
                                        <p:cTn id="39"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98742" y="3687228"/>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8" name="Freeform 8"/>
          <p:cNvSpPr/>
          <p:nvPr/>
        </p:nvSpPr>
        <p:spPr>
          <a:xfrm>
            <a:off x="-1935823" y="-194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grpSp>
        <p:nvGrpSpPr>
          <p:cNvPr id="6" name="Group 5"/>
          <p:cNvGrpSpPr/>
          <p:nvPr/>
        </p:nvGrpSpPr>
        <p:grpSpPr>
          <a:xfrm rot="298428">
            <a:off x="14037421" y="282138"/>
            <a:ext cx="2895599" cy="2309598"/>
            <a:chOff x="7696199" y="440337"/>
            <a:chExt cx="2895599" cy="2309598"/>
          </a:xfrm>
        </p:grpSpPr>
        <p:pic>
          <p:nvPicPr>
            <p:cNvPr id="26"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696199" y="440337"/>
              <a:ext cx="2895599" cy="2309598"/>
            </a:xfrm>
            <a:prstGeom prst="rect">
              <a:avLst/>
            </a:prstGeom>
          </p:spPr>
        </p:pic>
        <p:sp>
          <p:nvSpPr>
            <p:cNvPr id="5" name="TextBox 4"/>
            <p:cNvSpPr txBox="1"/>
            <p:nvPr/>
          </p:nvSpPr>
          <p:spPr>
            <a:xfrm rot="21301572">
              <a:off x="7772399" y="1210416"/>
              <a:ext cx="27432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Chú</a:t>
              </a:r>
              <a:r>
                <a:rPr lang="en-US" sz="4400" b="1" dirty="0">
                  <a:latin typeface="Arial" panose="020B0604020202020204" pitchFamily="34" charset="0"/>
                  <a:cs typeface="Arial" panose="020B0604020202020204" pitchFamily="34" charset="0"/>
                </a:rPr>
                <a:t> ý</a:t>
              </a:r>
            </a:p>
          </p:txBody>
        </p:sp>
      </p:grpSp>
      <p:grpSp>
        <p:nvGrpSpPr>
          <p:cNvPr id="30" name="Group 29"/>
          <p:cNvGrpSpPr/>
          <p:nvPr/>
        </p:nvGrpSpPr>
        <p:grpSpPr>
          <a:xfrm>
            <a:off x="3005635" y="370346"/>
            <a:ext cx="10278958" cy="3429738"/>
            <a:chOff x="-954012" y="51164"/>
            <a:chExt cx="7149492" cy="2385734"/>
          </a:xfrm>
        </p:grpSpPr>
        <p:sp>
          <p:nvSpPr>
            <p:cNvPr id="31" name="Speech Bubble: Rectangle with Corners Rounded 13"/>
            <p:cNvSpPr/>
            <p:nvPr/>
          </p:nvSpPr>
          <p:spPr>
            <a:xfrm>
              <a:off x="-954012" y="51164"/>
              <a:ext cx="4509502" cy="1752892"/>
            </a:xfrm>
            <a:prstGeom prst="wedgeRoundRectCallout">
              <a:avLst>
                <a:gd name="adj1" fmla="val 68306"/>
                <a:gd name="adj2" fmla="val 21620"/>
                <a:gd name="adj3" fmla="val 16667"/>
              </a:avLst>
            </a:prstGeom>
            <a:solidFill>
              <a:srgbClr val="F2F2D8"/>
            </a:solidFill>
            <a:ln w="12700" cap="flat" cmpd="sng" algn="ctr">
              <a:solidFill>
                <a:srgbClr val="FFC000">
                  <a:lumMod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đơn</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bậc</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coi</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42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2548" b="1209"/>
            <a:stretch/>
          </p:blipFill>
          <p:spPr>
            <a:xfrm>
              <a:off x="4385467" y="257110"/>
              <a:ext cx="1810013" cy="2179788"/>
            </a:xfrm>
            <a:prstGeom prst="rect">
              <a:avLst/>
            </a:prstGeom>
          </p:spPr>
        </p:pic>
      </p:grpSp>
      <p:sp>
        <p:nvSpPr>
          <p:cNvPr id="7" name="Rectangle 6"/>
          <p:cNvSpPr/>
          <p:nvPr/>
        </p:nvSpPr>
        <p:spPr>
          <a:xfrm>
            <a:off x="1676400" y="3670527"/>
            <a:ext cx="14935200" cy="1911549"/>
          </a:xfrm>
          <a:prstGeom prst="rect">
            <a:avLst/>
          </a:prstGeom>
        </p:spPr>
        <p:txBody>
          <a:bodyPr wrap="square">
            <a:spAutoFit/>
          </a:bodyPr>
          <a:lstStyle/>
          <a:p>
            <a:pPr algn="just">
              <a:lnSpc>
                <a:spcPct val="150000"/>
              </a:lnSpc>
            </a:pPr>
            <a:r>
              <a:rPr lang="en-US" sz="4200" i="1" dirty="0">
                <a:solidFill>
                  <a:srgbClr val="002060"/>
                </a:solidFill>
                <a:latin typeface="Arial" panose="020B0604020202020204" pitchFamily="34" charset="0"/>
                <a:cs typeface="Arial" panose="020B0604020202020204" pitchFamily="34" charset="0"/>
              </a:rPr>
              <a:t>Á</a:t>
            </a:r>
            <a:r>
              <a:rPr lang="vi-VN" sz="4200" i="1" dirty="0">
                <a:solidFill>
                  <a:srgbClr val="002060"/>
                </a:solidFill>
                <a:latin typeface="Arial" panose="020B0604020202020204" pitchFamily="34" charset="0"/>
                <a:cs typeface="Arial" panose="020B0604020202020204" pitchFamily="34" charset="0"/>
              </a:rPr>
              <a:t>p dụng, suy nghĩ nhận biết hệ số và bậc của đơn thức hoàn thành bài ?, sau đó trao đổi cặp đôi kiểm tra chéo đáp án.</a:t>
            </a:r>
            <a:endParaRPr lang="en-US" sz="4200" i="1"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249042" y="5758533"/>
            <a:ext cx="1484666" cy="154957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957018" y="5758533"/>
                <a:ext cx="13714797" cy="2278124"/>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biết hệ số và bậc của mỗi đơn thức sau:</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a)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Times New Roman" panose="02020603050405020304" pitchFamily="18" charset="0"/>
                    <a:cs typeface="Arial" panose="020B0604020202020204" pitchFamily="34" charset="0"/>
                  </a:rPr>
                  <a:t>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c) -8			d) 3</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x</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57018" y="5758533"/>
                <a:ext cx="13714797" cy="2278124"/>
              </a:xfrm>
              <a:prstGeom prst="rect">
                <a:avLst/>
              </a:prstGeom>
              <a:blipFill rotWithShape="0">
                <a:blip r:embed="rId24"/>
                <a:stretch>
                  <a:fillRect l="-1689" t="-1072" b="-1877"/>
                </a:stretch>
              </a:blipFill>
            </p:spPr>
            <p:txBody>
              <a:bodyPr/>
              <a:lstStyle/>
              <a:p>
                <a:r>
                  <a:rPr lang="en-US">
                    <a:noFill/>
                  </a:rPr>
                  <a:t> </a:t>
                </a:r>
              </a:p>
            </p:txBody>
          </p:sp>
        </mc:Fallback>
      </mc:AlternateContent>
      <p:sp>
        <p:nvSpPr>
          <p:cNvPr id="10" name="Rectangle 9"/>
          <p:cNvSpPr/>
          <p:nvPr/>
        </p:nvSpPr>
        <p:spPr>
          <a:xfrm>
            <a:off x="2957018" y="7883777"/>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2</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6</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6279126" y="7727795"/>
                <a:ext cx="2952374" cy="2044855"/>
              </a:xfrm>
              <a:prstGeom prst="rect">
                <a:avLst/>
              </a:prstGeom>
            </p:spPr>
            <p:txBody>
              <a:bodyPr wrap="square">
                <a:spAutoFit/>
              </a:bodyPr>
              <a:lstStyle/>
              <a:p>
                <a:pPr marL="342900" lvl="0" indent="-342900">
                  <a:lnSpc>
                    <a:spcPct val="120000"/>
                  </a:lnSpc>
                  <a:spcBef>
                    <a:spcPts val="600"/>
                  </a:spcBef>
                  <a:buFont typeface="Symbol" panose="05050102010706020507" pitchFamily="18" charset="2"/>
                  <a:buChar char=""/>
                </a:pP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Hệ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smtClean="0">
                            <a:solidFill>
                              <a:srgbClr val="C00000"/>
                            </a:solidFill>
                            <a:latin typeface="Cambria Math" panose="02040503050406030204" pitchFamily="18" charset="0"/>
                            <a:cs typeface="Arial" panose="020B0604020202020204" pitchFamily="34" charset="0"/>
                          </a:rPr>
                        </m:ctrlPr>
                      </m:fPr>
                      <m:num>
                        <m:r>
                          <a:rPr lang="en-US" sz="4200" b="0" i="1" smtClean="0">
                            <a:solidFill>
                              <a:srgbClr val="C00000"/>
                            </a:solidFill>
                            <a:latin typeface="Cambria Math" panose="02040503050406030204" pitchFamily="18" charset="0"/>
                            <a:cs typeface="Arial" panose="020B0604020202020204" pitchFamily="34" charset="0"/>
                          </a:rPr>
                          <m:t>−1</m:t>
                        </m:r>
                      </m:num>
                      <m:den>
                        <m:r>
                          <a:rPr lang="en-US" sz="4200" b="0" i="1" smtClean="0">
                            <a:solidFill>
                              <a:srgbClr val="C00000"/>
                            </a:solidFill>
                            <a:latin typeface="Cambria Math" panose="02040503050406030204" pitchFamily="18" charset="0"/>
                            <a:cs typeface="Arial" panose="020B0604020202020204" pitchFamily="34" charset="0"/>
                          </a:rPr>
                          <m:t>5</m:t>
                        </m:r>
                      </m:den>
                    </m:f>
                  </m:oMath>
                </a14:m>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2</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6279126" y="7727795"/>
                <a:ext cx="2952374" cy="2044855"/>
              </a:xfrm>
              <a:prstGeom prst="rect">
                <a:avLst/>
              </a:prstGeom>
              <a:blipFill rotWithShape="0">
                <a:blip r:embed="rId25"/>
                <a:stretch>
                  <a:fillRect l="-8058" b="-9552"/>
                </a:stretch>
              </a:blipFill>
            </p:spPr>
            <p:txBody>
              <a:bodyPr/>
              <a:lstStyle/>
              <a:p>
                <a:r>
                  <a:rPr lang="en-US">
                    <a:noFill/>
                  </a:rPr>
                  <a:t> </a:t>
                </a:r>
              </a:p>
            </p:txBody>
          </p:sp>
        </mc:Fallback>
      </mc:AlternateContent>
      <p:sp>
        <p:nvSpPr>
          <p:cNvPr id="35" name="Rectangle 34"/>
          <p:cNvSpPr/>
          <p:nvPr/>
        </p:nvSpPr>
        <p:spPr>
          <a:xfrm>
            <a:off x="13942751" y="7859261"/>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3</a:t>
            </a:r>
            <a:r>
              <a:rPr lang="en-US" sz="4200" baseline="30000" dirty="0">
                <a:solidFill>
                  <a:srgbClr val="C00000"/>
                </a:solidFill>
                <a:latin typeface="Arial" panose="020B0604020202020204" pitchFamily="34" charset="0"/>
                <a:ea typeface="Calibri" panose="020F0502020204030204" pitchFamily="34" charset="0"/>
                <a:cs typeface="Arial" panose="020B0604020202020204" pitchFamily="34" charset="0"/>
              </a:rPr>
              <a:t>2</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1</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8" name="Rectangle 37"/>
          <p:cNvSpPr/>
          <p:nvPr/>
        </p:nvSpPr>
        <p:spPr>
          <a:xfrm>
            <a:off x="10332219" y="7859261"/>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-8</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0</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31005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4" grpId="0"/>
      <p:bldP spid="35"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1300</Words>
  <Application>Microsoft Office PowerPoint</Application>
  <PresentationFormat>Custom</PresentationFormat>
  <Paragraphs>133</Paragraphs>
  <Slides>21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Symbol</vt:lpstr>
      <vt:lpstr>Arial</vt:lpstr>
      <vt:lpstr>Cambria Math</vt:lpstr>
      <vt:lpstr>Wingdings</vt:lpstr>
      <vt:lpstr>Calibri</vt:lpstr>
      <vt:lpstr>Calibri Light</vt:lpstr>
      <vt:lpstr>Times New Roman</vt:lpstr>
      <vt:lpstr>VNI-Swiss-Condense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cp:revision>
  <dcterms:created xsi:type="dcterms:W3CDTF">2006-08-16T00:00:00Z</dcterms:created>
  <dcterms:modified xsi:type="dcterms:W3CDTF">2024-05-16T12:29:04Z</dcterms:modified>
  <dc:identifier>DAFUQKRqUj0</dc:identifier>
</cp:coreProperties>
</file>