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7" r:id="rId5"/>
    <p:sldId id="260" r:id="rId6"/>
    <p:sldId id="268" r:id="rId7"/>
    <p:sldId id="269" r:id="rId8"/>
    <p:sldId id="259" r:id="rId9"/>
    <p:sldId id="271" r:id="rId10"/>
    <p:sldId id="272" r:id="rId11"/>
    <p:sldId id="273" r:id="rId12"/>
    <p:sldId id="261" r:id="rId13"/>
    <p:sldId id="275" r:id="rId14"/>
    <p:sldId id="274" r:id="rId15"/>
    <p:sldId id="277" r:id="rId16"/>
    <p:sldId id="278" r:id="rId17"/>
    <p:sldId id="280" r:id="rId18"/>
    <p:sldId id="279" r:id="rId19"/>
    <p:sldId id="264" r:id="rId20"/>
    <p:sldId id="265" r:id="rId21"/>
  </p:sldIdLst>
  <p:sldSz cx="18288000" cy="10287000"/>
  <p:notesSz cx="6858000" cy="9144000"/>
  <p:embeddedFontLst>
    <p:embeddedFont>
      <p:font typeface="Arimo" panose="020B0604020202020204" charset="0"/>
      <p:regular r:id="rId22"/>
    </p:embeddedFont>
    <p:embeddedFont>
      <p:font typeface="Arimo Bold" panose="020B0604020202020204" charset="0"/>
      <p:regular r:id="rId23"/>
    </p:embeddedFont>
    <p:embeddedFont>
      <p:font typeface="Calibri" panose="020F0502020204030204" pitchFamily="34" charset="0"/>
      <p:regular r:id="rId24"/>
      <p:bold r:id="rId25"/>
      <p:italic r:id="rId26"/>
      <p:boldItalic r:id="rId27"/>
    </p:embeddedFont>
    <p:embeddedFont>
      <p:font typeface="Lora Bold Italics" panose="020B0604020202020204" charset="0"/>
      <p:regular r:id="rId28"/>
    </p:embeddedFont>
    <p:embeddedFont>
      <p:font typeface="Lora Italics" panose="020B0604020202020204" charset="0"/>
      <p:regular r:id="rId29"/>
    </p:embeddedFont>
    <p:embeddedFont>
      <p:font typeface="Maven Pro Bold" panose="020B0604020202020204" charset="0"/>
      <p:regular r:id="rId30"/>
    </p:embeddedFont>
    <p:embeddedFont>
      <p:font typeface="Montserrat" panose="00000500000000000000" pitchFamily="2" charset="0"/>
      <p:regular r:id="rId31"/>
      <p:bold r:id="rId32"/>
      <p:italic r:id="rId33"/>
      <p:boldItalic r:id="rId34"/>
    </p:embeddedFont>
    <p:embeddedFont>
      <p:font typeface="Muli"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22" autoAdjust="0"/>
  </p:normalViewPr>
  <p:slideViewPr>
    <p:cSldViewPr>
      <p:cViewPr varScale="1">
        <p:scale>
          <a:sx n="45" d="100"/>
          <a:sy n="45" d="100"/>
        </p:scale>
        <p:origin x="8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D:\Users\ntkdung.hph\Desktop\M&#7851;u%20slide\Book1.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D:\Users\ntkdung.hph\Desktop\M&#7851;u%20slide\Book1.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D:\Users\ntkdung.hph\Desktop\M&#7851;u%20slide\Book1.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6D-4A13-8EC3-8BEA3A3571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6D-4A13-8EC3-8BEA3A3571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6D-4A13-8EC3-8BEA3A3571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6D-4A13-8EC3-8BEA3A3571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6D-4A13-8EC3-8BEA3A35718E}"/>
              </c:ext>
            </c:extLst>
          </c:dPt>
          <c:dLbls>
            <c:dLbl>
              <c:idx val="0"/>
              <c:layout>
                <c:manualLayout>
                  <c:x val="-0.1543680030511112"/>
                  <c:y val="0.110151540448668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6D-4A13-8EC3-8BEA3A35718E}"/>
                </c:ext>
              </c:extLst>
            </c:dLbl>
            <c:dLbl>
              <c:idx val="1"/>
              <c:layout>
                <c:manualLayout>
                  <c:x val="0.12927503950703792"/>
                  <c:y val="-0.154187187115731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A13-8EC3-8BEA3A35718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Sheet6!$A$1:$A$5</c:f>
              <c:strCache>
                <c:ptCount val="5"/>
                <c:pt idx="0">
                  <c:v>Cơ sở Giáo dục mầm non</c:v>
                </c:pt>
                <c:pt idx="1">
                  <c:v>Cơ sở Giáo dục phổ thông</c:v>
                </c:pt>
                <c:pt idx="2">
                  <c:v>Cơ sở Giáo dục nghề nghiệp</c:v>
                </c:pt>
                <c:pt idx="3">
                  <c:v>Cơ sở Giáo dục đại học</c:v>
                </c:pt>
                <c:pt idx="4">
                  <c:v>Cơ sở giáo dục thường xuyên</c:v>
                </c:pt>
              </c:strCache>
            </c:strRef>
          </c:cat>
          <c:val>
            <c:numRef>
              <c:f>Sheet6!$C$1:$C$5</c:f>
              <c:numCache>
                <c:formatCode>0%</c:formatCode>
                <c:ptCount val="5"/>
                <c:pt idx="0">
                  <c:v>0.32703488372093026</c:v>
                </c:pt>
                <c:pt idx="1">
                  <c:v>0.58866279069767447</c:v>
                </c:pt>
                <c:pt idx="2">
                  <c:v>4.7965116279069769E-2</c:v>
                </c:pt>
                <c:pt idx="3">
                  <c:v>1.4534883720930232E-2</c:v>
                </c:pt>
                <c:pt idx="4">
                  <c:v>2.1802325581395349E-2</c:v>
                </c:pt>
              </c:numCache>
            </c:numRef>
          </c:val>
          <c:extLst>
            <c:ext xmlns:c16="http://schemas.microsoft.com/office/drawing/2014/chart" uri="{C3380CC4-5D6E-409C-BE32-E72D297353CC}">
              <c16:uniqueId val="{0000000A-5F6D-4A13-8EC3-8BEA3A3571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err="1"/>
              <a:t>Năm</a:t>
            </a:r>
            <a:r>
              <a:rPr lang="en-US" sz="2400" baseline="0" dirty="0"/>
              <a:t> 2022</a:t>
            </a:r>
            <a:endParaRPr lang="en-US" sz="2400" dirty="0"/>
          </a:p>
        </c:rich>
      </c:tx>
      <c:layout>
        <c:manualLayout>
          <c:xMode val="edge"/>
          <c:yMode val="edge"/>
          <c:x val="1.6243438320209989E-2"/>
          <c:y val="1.97833454729665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36-4E4A-9154-C661FAEB62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36-4E4A-9154-C661FAEB62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36-4E4A-9154-C661FAEB62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36-4E4A-9154-C661FAEB62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36-4E4A-9154-C661FAEB6278}"/>
              </c:ext>
            </c:extLst>
          </c:dPt>
          <c:dLbls>
            <c:dLbl>
              <c:idx val="2"/>
              <c:layout>
                <c:manualLayout>
                  <c:x val="6.1237858108147657E-3"/>
                  <c:y val="-0.19374244820653541"/>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209430718412251"/>
                      <c:h val="0.14432994261349891"/>
                    </c:manualLayout>
                  </c15:layout>
                </c:ext>
                <c:ext xmlns:c16="http://schemas.microsoft.com/office/drawing/2014/chart" uri="{C3380CC4-5D6E-409C-BE32-E72D297353CC}">
                  <c16:uniqueId val="{00000005-3D36-4E4A-9154-C661FAEB627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Sheet5!$A$2:$A$6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Sheet5!$D$2:$D$6</c:f>
              <c:numCache>
                <c:formatCode>#,##0</c:formatCode>
                <c:ptCount val="5"/>
                <c:pt idx="0">
                  <c:v>13185</c:v>
                </c:pt>
                <c:pt idx="1">
                  <c:v>29532</c:v>
                </c:pt>
                <c:pt idx="2">
                  <c:v>272076</c:v>
                </c:pt>
                <c:pt idx="3">
                  <c:v>44643</c:v>
                </c:pt>
                <c:pt idx="4">
                  <c:v>3224</c:v>
                </c:pt>
              </c:numCache>
            </c:numRef>
          </c:val>
          <c:extLst>
            <c:ext xmlns:c16="http://schemas.microsoft.com/office/drawing/2014/chart" uri="{C3380CC4-5D6E-409C-BE32-E72D297353CC}">
              <c16:uniqueId val="{0000000A-3D36-4E4A-9154-C661FAEB62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Năm</a:t>
            </a:r>
            <a:r>
              <a:rPr lang="en-US" sz="2400" baseline="0"/>
              <a:t> 2023</a:t>
            </a:r>
            <a:endParaRPr lang="en-US" sz="2400"/>
          </a:p>
        </c:rich>
      </c:tx>
      <c:layout>
        <c:manualLayout>
          <c:xMode val="edge"/>
          <c:yMode val="edge"/>
          <c:x val="2.7777777777777776E-2"/>
          <c:y val="4.133816328897539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F5-489A-820F-BF2A2DD44D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F5-489A-820F-BF2A2DD44D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F5-489A-820F-BF2A2DD44D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F5-489A-820F-BF2A2DD44D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F5-489A-820F-BF2A2DD44D62}"/>
              </c:ext>
            </c:extLst>
          </c:dPt>
          <c:dLbls>
            <c:dLbl>
              <c:idx val="2"/>
              <c:layout>
                <c:manualLayout>
                  <c:x val="0.10136384514435695"/>
                  <c:y val="-0.1966167767011172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F5-489A-820F-BF2A2DD44D6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Sheet5!$A$2:$A$6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Sheet5!$F$2:$F$6</c:f>
              <c:numCache>
                <c:formatCode>#,##0</c:formatCode>
                <c:ptCount val="5"/>
                <c:pt idx="0">
                  <c:v>54439</c:v>
                </c:pt>
                <c:pt idx="1">
                  <c:v>120325</c:v>
                </c:pt>
                <c:pt idx="2">
                  <c:v>339284</c:v>
                </c:pt>
                <c:pt idx="3">
                  <c:v>129679</c:v>
                </c:pt>
                <c:pt idx="4">
                  <c:v>2033</c:v>
                </c:pt>
              </c:numCache>
            </c:numRef>
          </c:val>
          <c:extLst>
            <c:ext xmlns:c16="http://schemas.microsoft.com/office/drawing/2014/chart" uri="{C3380CC4-5D6E-409C-BE32-E72D297353CC}">
              <c16:uniqueId val="{0000000A-66F5-489A-820F-BF2A2DD44D6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205649495559459E-3"/>
          <c:y val="0.77366595272072658"/>
          <c:w val="0.99679440069991254"/>
          <c:h val="0.226334047279273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Sheet9!$B$1:$D$1</c:f>
              <c:strCache>
                <c:ptCount val="3"/>
                <c:pt idx="0">
                  <c:v>Phương pháp trực tiếp trên GTGT</c:v>
                </c:pt>
                <c:pt idx="1">
                  <c:v>Phương pháp khấu trừ</c:v>
                </c:pt>
                <c:pt idx="2">
                  <c:v>Không phải nộp thuế GTGT</c:v>
                </c:pt>
              </c:strCache>
            </c:strRef>
          </c:cat>
          <c:val>
            <c:numRef>
              <c:f>Sheet9!$B$2:$D$2</c:f>
            </c:numRef>
          </c:val>
          <c:extLst>
            <c:ext xmlns:c16="http://schemas.microsoft.com/office/drawing/2014/chart" uri="{C3380CC4-5D6E-409C-BE32-E72D297353CC}">
              <c16:uniqueId val="{00000000-E197-416E-9B35-7667DCA8968F}"/>
            </c:ext>
          </c:extLst>
        </c:ser>
        <c:ser>
          <c:idx val="1"/>
          <c:order val="1"/>
          <c:dPt>
            <c:idx val="0"/>
            <c:bubble3D val="0"/>
            <c:spPr>
              <a:solidFill>
                <a:schemeClr val="accent2"/>
              </a:solidFill>
              <a:ln w="19050">
                <a:solidFill>
                  <a:schemeClr val="lt1"/>
                </a:solidFill>
              </a:ln>
              <a:effectLst/>
            </c:spPr>
            <c:extLst>
              <c:ext xmlns:c16="http://schemas.microsoft.com/office/drawing/2014/chart" uri="{C3380CC4-5D6E-409C-BE32-E72D297353CC}">
                <c16:uniqueId val="{00000002-E197-416E-9B35-7667DCA8968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4-E197-416E-9B35-7667DCA8968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6-E197-416E-9B35-7667DCA8968F}"/>
              </c:ext>
            </c:extLst>
          </c:dPt>
          <c:dLbls>
            <c:dLbl>
              <c:idx val="0"/>
              <c:layout>
                <c:manualLayout>
                  <c:x val="-0.25491679790026245"/>
                  <c:y val="-0.159361876640419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97-416E-9B35-7667DCA8968F}"/>
                </c:ext>
              </c:extLst>
            </c:dLbl>
            <c:dLbl>
              <c:idx val="2"/>
              <c:layout>
                <c:manualLayout>
                  <c:x val="0.14663237095363083"/>
                  <c:y val="0.148450847053209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97-416E-9B35-7667DCA8968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Sheet9!$B$1:$D$1</c:f>
              <c:strCache>
                <c:ptCount val="3"/>
                <c:pt idx="0">
                  <c:v>Phương pháp trực tiếp trên GTGT</c:v>
                </c:pt>
                <c:pt idx="1">
                  <c:v>Phương pháp khấu trừ</c:v>
                </c:pt>
                <c:pt idx="2">
                  <c:v>Không phải nộp thuế GTGT</c:v>
                </c:pt>
              </c:strCache>
            </c:strRef>
          </c:cat>
          <c:val>
            <c:numRef>
              <c:f>Sheet9!$B$3:$D$3</c:f>
              <c:numCache>
                <c:formatCode>0%</c:formatCode>
                <c:ptCount val="3"/>
                <c:pt idx="0">
                  <c:v>0.78633720930232553</c:v>
                </c:pt>
                <c:pt idx="1">
                  <c:v>4.5058139534883718E-2</c:v>
                </c:pt>
                <c:pt idx="2">
                  <c:v>0.16860465116279069</c:v>
                </c:pt>
              </c:numCache>
            </c:numRef>
          </c:val>
          <c:extLst>
            <c:ext xmlns:c16="http://schemas.microsoft.com/office/drawing/2014/chart" uri="{C3380CC4-5D6E-409C-BE32-E72D297353CC}">
              <c16:uniqueId val="{00000007-E197-416E-9B35-7667DCA8968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err="1"/>
              <a:t>Số</a:t>
            </a:r>
            <a:r>
              <a:rPr lang="en-US" sz="2400" baseline="0" dirty="0"/>
              <a:t> </a:t>
            </a:r>
            <a:r>
              <a:rPr lang="en-US" sz="2400" baseline="0" dirty="0" err="1"/>
              <a:t>lượng</a:t>
            </a:r>
            <a:r>
              <a:rPr lang="en-US" sz="2400" baseline="0" dirty="0"/>
              <a:t> </a:t>
            </a:r>
            <a:r>
              <a:rPr lang="en-US" sz="2400" baseline="0" dirty="0" err="1"/>
              <a:t>đã</a:t>
            </a:r>
            <a:r>
              <a:rPr lang="en-US" sz="2400" baseline="0" dirty="0"/>
              <a:t> </a:t>
            </a:r>
            <a:r>
              <a:rPr lang="en-US" sz="2400" baseline="0" dirty="0" err="1"/>
              <a:t>sử</a:t>
            </a:r>
            <a:r>
              <a:rPr lang="en-US" sz="2400" baseline="0" dirty="0"/>
              <a:t> </a:t>
            </a:r>
            <a:r>
              <a:rPr lang="en-US" sz="2400" baseline="0" dirty="0" err="1"/>
              <a:t>dụng</a:t>
            </a:r>
            <a:r>
              <a:rPr lang="en-US" sz="2400" baseline="0" dirty="0"/>
              <a:t> HĐĐT</a:t>
            </a:r>
            <a:endParaRPr lang="en-US" sz="2400" dirty="0"/>
          </a:p>
        </c:rich>
      </c:tx>
      <c:overlay val="0"/>
      <c:spPr>
        <a:noFill/>
        <a:ln w="25400">
          <a:noFill/>
        </a:ln>
      </c:spPr>
    </c:title>
    <c:autoTitleDeleted val="0"/>
    <c:plotArea>
      <c:layout/>
      <c:barChart>
        <c:barDir val="col"/>
        <c:grouping val="clustered"/>
        <c:varyColors val="0"/>
        <c:ser>
          <c:idx val="0"/>
          <c:order val="0"/>
          <c:tx>
            <c:strRef>
              <c:f>Sheet1!$B$11</c:f>
              <c:strCache>
                <c:ptCount val="1"/>
                <c:pt idx="0">
                  <c:v>Năm 2021</c:v>
                </c:pt>
              </c:strCache>
            </c:strRef>
          </c:tx>
          <c:spPr>
            <a:solidFill>
              <a:srgbClr val="4472C4"/>
            </a:solidFill>
            <a:ln w="25400">
              <a:noFill/>
            </a:ln>
          </c:spPr>
          <c:invertIfNegative val="0"/>
          <c:cat>
            <c:strRef>
              <c:f>Sheet1!$A$12:$A$16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Sheet1!$B$12:$B$16</c:f>
              <c:numCache>
                <c:formatCode>General</c:formatCode>
                <c:ptCount val="5"/>
                <c:pt idx="0">
                  <c:v>0</c:v>
                </c:pt>
                <c:pt idx="1">
                  <c:v>0</c:v>
                </c:pt>
                <c:pt idx="2">
                  <c:v>15</c:v>
                </c:pt>
                <c:pt idx="3">
                  <c:v>7</c:v>
                </c:pt>
                <c:pt idx="4">
                  <c:v>0</c:v>
                </c:pt>
              </c:numCache>
            </c:numRef>
          </c:val>
          <c:extLst>
            <c:ext xmlns:c16="http://schemas.microsoft.com/office/drawing/2014/chart" uri="{C3380CC4-5D6E-409C-BE32-E72D297353CC}">
              <c16:uniqueId val="{00000000-3368-437D-B856-CF4D124FD448}"/>
            </c:ext>
          </c:extLst>
        </c:ser>
        <c:ser>
          <c:idx val="1"/>
          <c:order val="1"/>
          <c:tx>
            <c:strRef>
              <c:f>Sheet1!$C$11</c:f>
              <c:strCache>
                <c:ptCount val="1"/>
                <c:pt idx="0">
                  <c:v>Năm 2022</c:v>
                </c:pt>
              </c:strCache>
            </c:strRef>
          </c:tx>
          <c:spPr>
            <a:solidFill>
              <a:srgbClr val="ED7D31"/>
            </a:solidFill>
            <a:ln w="25400">
              <a:noFill/>
            </a:ln>
          </c:spPr>
          <c:invertIfNegative val="0"/>
          <c:cat>
            <c:strRef>
              <c:f>Sheet1!$A$12:$A$16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Sheet1!$C$12:$C$16</c:f>
              <c:numCache>
                <c:formatCode>General</c:formatCode>
                <c:ptCount val="5"/>
                <c:pt idx="0">
                  <c:v>0</c:v>
                </c:pt>
                <c:pt idx="1">
                  <c:v>0</c:v>
                </c:pt>
                <c:pt idx="2">
                  <c:v>20</c:v>
                </c:pt>
                <c:pt idx="3">
                  <c:v>9</c:v>
                </c:pt>
                <c:pt idx="4">
                  <c:v>1</c:v>
                </c:pt>
              </c:numCache>
            </c:numRef>
          </c:val>
          <c:extLst>
            <c:ext xmlns:c16="http://schemas.microsoft.com/office/drawing/2014/chart" uri="{C3380CC4-5D6E-409C-BE32-E72D297353CC}">
              <c16:uniqueId val="{00000001-3368-437D-B856-CF4D124FD448}"/>
            </c:ext>
          </c:extLst>
        </c:ser>
        <c:ser>
          <c:idx val="2"/>
          <c:order val="2"/>
          <c:tx>
            <c:strRef>
              <c:f>Sheet1!$D$11</c:f>
              <c:strCache>
                <c:ptCount val="1"/>
                <c:pt idx="0">
                  <c:v>Năm 2023</c:v>
                </c:pt>
              </c:strCache>
            </c:strRef>
          </c:tx>
          <c:spPr>
            <a:solidFill>
              <a:srgbClr val="A5A5A5"/>
            </a:solidFill>
            <a:ln w="25400">
              <a:noFill/>
            </a:ln>
          </c:spPr>
          <c:invertIfNegative val="0"/>
          <c:cat>
            <c:strRef>
              <c:f>Sheet1!$A$12:$A$16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Sheet1!$D$12:$D$16</c:f>
              <c:numCache>
                <c:formatCode>General</c:formatCode>
                <c:ptCount val="5"/>
                <c:pt idx="0">
                  <c:v>1</c:v>
                </c:pt>
                <c:pt idx="1">
                  <c:v>0</c:v>
                </c:pt>
                <c:pt idx="2">
                  <c:v>20</c:v>
                </c:pt>
                <c:pt idx="3">
                  <c:v>9</c:v>
                </c:pt>
                <c:pt idx="4">
                  <c:v>1</c:v>
                </c:pt>
              </c:numCache>
            </c:numRef>
          </c:val>
          <c:extLst>
            <c:ext xmlns:c16="http://schemas.microsoft.com/office/drawing/2014/chart" uri="{C3380CC4-5D6E-409C-BE32-E72D297353CC}">
              <c16:uniqueId val="{00000002-3368-437D-B856-CF4D124FD448}"/>
            </c:ext>
          </c:extLst>
        </c:ser>
        <c:dLbls>
          <c:showLegendKey val="0"/>
          <c:showVal val="0"/>
          <c:showCatName val="0"/>
          <c:showSerName val="0"/>
          <c:showPercent val="0"/>
          <c:showBubbleSize val="0"/>
        </c:dLbls>
        <c:gapWidth val="219"/>
        <c:overlap val="-27"/>
        <c:axId val="1077944175"/>
        <c:axId val="1"/>
      </c:barChart>
      <c:catAx>
        <c:axId val="10779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7944175"/>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16B-450C-8873-B8BAEA6A857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16B-450C-8873-B8BAEA6A8576}"/>
              </c:ext>
            </c:extLst>
          </c:dPt>
          <c:dLbls>
            <c:dLbl>
              <c:idx val="0"/>
              <c:layout>
                <c:manualLayout>
                  <c:x val="-0.20326902887139109"/>
                  <c:y val="-0.1310553486573089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B-450C-8873-B8BAEA6A8576}"/>
                </c:ext>
              </c:extLst>
            </c:dLbl>
            <c:dLbl>
              <c:idx val="1"/>
              <c:layout>
                <c:manualLayout>
                  <c:x val="0.16229516622922135"/>
                  <c:y val="9.47648298453802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B-450C-8873-B8BAEA6A857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Sheet1!$G$18:$G$19</c:f>
              <c:strCache>
                <c:ptCount val="2"/>
                <c:pt idx="0">
                  <c:v>Đăng ký sử dụng HĐĐT: 444</c:v>
                </c:pt>
                <c:pt idx="1">
                  <c:v>Không đăng ký sử dụng HĐĐT: 244</c:v>
                </c:pt>
              </c:strCache>
            </c:strRef>
          </c:cat>
          <c:val>
            <c:numRef>
              <c:f>Sheet1!$I$18:$I$19</c:f>
              <c:numCache>
                <c:formatCode>0%</c:formatCode>
                <c:ptCount val="2"/>
                <c:pt idx="0">
                  <c:v>0.64534883720930236</c:v>
                </c:pt>
                <c:pt idx="1">
                  <c:v>0.35465116279069769</c:v>
                </c:pt>
              </c:numCache>
            </c:numRef>
          </c:val>
          <c:extLst>
            <c:ext xmlns:c16="http://schemas.microsoft.com/office/drawing/2014/chart" uri="{C3380CC4-5D6E-409C-BE32-E72D297353CC}">
              <c16:uniqueId val="{00000004-A16B-450C-8873-B8BAEA6A857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Năm</a:t>
            </a:r>
            <a:r>
              <a:rPr lang="en-US" sz="2800" baseline="0"/>
              <a:t> 2021</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21825924594565"/>
          <c:y val="0.16796514181612807"/>
          <c:w val="0.55819527856826201"/>
          <c:h val="0.503077824076723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62-4DC5-AEC0-249CB8CA6C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62-4DC5-AEC0-249CB8CA6C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62-4DC5-AEC0-249CB8CA6C78}"/>
              </c:ext>
            </c:extLst>
          </c:dPt>
          <c:dLbls>
            <c:dLbl>
              <c:idx val="0"/>
              <c:layout>
                <c:manualLayout>
                  <c:x val="-6.778106143796063E-2"/>
                  <c:y val="-0.187150550912484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62-4DC5-AEC0-249CB8CA6C78}"/>
                </c:ext>
              </c:extLst>
            </c:dLbl>
            <c:dLbl>
              <c:idx val="1"/>
              <c:layout>
                <c:manualLayout>
                  <c:x val="-6.6628737460950202E-2"/>
                  <c:y val="-2.272523882150296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62-4DC5-AEC0-249CB8CA6C78}"/>
                </c:ext>
              </c:extLst>
            </c:dLbl>
            <c:dLbl>
              <c:idx val="2"/>
              <c:layout>
                <c:manualLayout>
                  <c:x val="9.4922099127143986E-2"/>
                  <c:y val="7.80891497389261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62-4DC5-AEC0-249CB8CA6C7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Sheet7!$B$10:$B$12</c:f>
              <c:strCache>
                <c:ptCount val="3"/>
                <c:pt idx="0">
                  <c:v>Cơ sở không nộp BCTC: 661</c:v>
                </c:pt>
                <c:pt idx="1">
                  <c:v>Cơ sở giáo dục nghề nghiệp đã nộp BCTC: 21</c:v>
                </c:pt>
                <c:pt idx="2">
                  <c:v>Cơ sở giáo dục đại học và đơn vị trực thuộc đã nộp BCTC: 6</c:v>
                </c:pt>
              </c:strCache>
            </c:strRef>
          </c:cat>
          <c:val>
            <c:numRef>
              <c:f>Sheet7!$C$10:$C$12</c:f>
              <c:numCache>
                <c:formatCode>0.00%</c:formatCode>
                <c:ptCount val="3"/>
                <c:pt idx="0">
                  <c:v>0.96075581395348841</c:v>
                </c:pt>
                <c:pt idx="1">
                  <c:v>3.0523255813953487E-2</c:v>
                </c:pt>
                <c:pt idx="2">
                  <c:v>8.7209302325581394E-3</c:v>
                </c:pt>
              </c:numCache>
            </c:numRef>
          </c:val>
          <c:extLst>
            <c:ext xmlns:c16="http://schemas.microsoft.com/office/drawing/2014/chart" uri="{C3380CC4-5D6E-409C-BE32-E72D297353CC}">
              <c16:uniqueId val="{00000006-CD62-4DC5-AEC0-249CB8CA6C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5622615513635461E-2"/>
          <c:y val="0.69931306305950192"/>
          <c:w val="0.88875457846148453"/>
          <c:h val="0.3006869369404980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err="1"/>
              <a:t>Năm</a:t>
            </a:r>
            <a:r>
              <a:rPr lang="en-US" sz="2800" baseline="0" dirty="0"/>
              <a:t> 2022</a:t>
            </a:r>
          </a:p>
          <a:p>
            <a:pPr>
              <a:defRPr sz="2800"/>
            </a:pP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84-442F-8297-33EE07A8E9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84-442F-8297-33EE07A8E9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84-442F-8297-33EE07A8E95D}"/>
              </c:ext>
            </c:extLst>
          </c:dPt>
          <c:dLbls>
            <c:dLbl>
              <c:idx val="0"/>
              <c:layout>
                <c:manualLayout>
                  <c:x val="-3.6430091894815157E-2"/>
                  <c:y val="-0.1753766308331738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84-442F-8297-33EE07A8E95D}"/>
                </c:ext>
              </c:extLst>
            </c:dLbl>
            <c:dLbl>
              <c:idx val="2"/>
              <c:layout>
                <c:manualLayout>
                  <c:x val="0.12739785643044821"/>
                  <c:y val="-1.46561332808529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4-442F-8297-33EE07A8E95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Sheet7!$B$14:$B$16</c:f>
              <c:strCache>
                <c:ptCount val="3"/>
                <c:pt idx="0">
                  <c:v>Cơ sở không nộp BCTC: 662</c:v>
                </c:pt>
                <c:pt idx="1">
                  <c:v>Cơ sở giáo dục nghề nghiệp đã nộp BCTC: 20</c:v>
                </c:pt>
                <c:pt idx="2">
                  <c:v>Cơ sở giáo dục đại học và đơn vị trực thuộc đã nộp BCTC: 6</c:v>
                </c:pt>
              </c:strCache>
            </c:strRef>
          </c:cat>
          <c:val>
            <c:numRef>
              <c:f>Sheet7!$C$14:$C$16</c:f>
              <c:numCache>
                <c:formatCode>0.00%</c:formatCode>
                <c:ptCount val="3"/>
                <c:pt idx="0">
                  <c:v>0.96220930232558144</c:v>
                </c:pt>
                <c:pt idx="1">
                  <c:v>2.9069767441860465E-2</c:v>
                </c:pt>
                <c:pt idx="2">
                  <c:v>8.7209302325581394E-3</c:v>
                </c:pt>
              </c:numCache>
            </c:numRef>
          </c:val>
          <c:extLst>
            <c:ext xmlns:c16="http://schemas.microsoft.com/office/drawing/2014/chart" uri="{C3380CC4-5D6E-409C-BE32-E72D297353CC}">
              <c16:uniqueId val="{00000006-C384-442F-8297-33EE07A8E9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5086439640632312E-2"/>
          <c:y val="0.7048744148090218"/>
          <c:w val="0.88982712071873538"/>
          <c:h val="0.2696082446820842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err="1"/>
              <a:t>Năm</a:t>
            </a:r>
            <a:r>
              <a:rPr lang="en-US" sz="2800" baseline="0" dirty="0"/>
              <a:t> 2023</a:t>
            </a:r>
            <a:endParaRPr lang="en-US" sz="2800" dirty="0"/>
          </a:p>
        </c:rich>
      </c:tx>
      <c:layout>
        <c:manualLayout>
          <c:xMode val="edge"/>
          <c:yMode val="edge"/>
          <c:x val="5.425E-2"/>
          <c:y val="2.0683129569220898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317280499726099"/>
          <c:y val="0.18896329624801544"/>
          <c:w val="0.49490628430383288"/>
          <c:h val="0.458493422501796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BB-4024-8BF1-73D2BBD8D7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BB-4024-8BF1-73D2BBD8D7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BB-4024-8BF1-73D2BBD8D7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BB-4024-8BF1-73D2BBD8D7EE}"/>
              </c:ext>
            </c:extLst>
          </c:dPt>
          <c:dLbls>
            <c:dLbl>
              <c:idx val="0"/>
              <c:layout>
                <c:manualLayout>
                  <c:x val="-7.2514496224233602E-2"/>
                  <c:y val="-0.175073604907154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BB-4024-8BF1-73D2BBD8D7EE}"/>
                </c:ext>
              </c:extLst>
            </c:dLbl>
            <c:dLbl>
              <c:idx val="1"/>
              <c:layout>
                <c:manualLayout>
                  <c:x val="-0.223330271216098"/>
                  <c:y val="9.862758478047382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BB-4024-8BF1-73D2BBD8D7EE}"/>
                </c:ext>
              </c:extLst>
            </c:dLbl>
            <c:dLbl>
              <c:idx val="2"/>
              <c:layout>
                <c:manualLayout>
                  <c:x val="3.3307305336832842E-2"/>
                  <c:y val="-1.72424013927726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BB-4024-8BF1-73D2BBD8D7EE}"/>
                </c:ext>
              </c:extLst>
            </c:dLbl>
            <c:dLbl>
              <c:idx val="3"/>
              <c:layout>
                <c:manualLayout>
                  <c:x val="0.30679910323709536"/>
                  <c:y val="1.30635949233502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BB-4024-8BF1-73D2BBD8D7E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Sheet7!$B$18:$B$21</c:f>
              <c:strCache>
                <c:ptCount val="4"/>
                <c:pt idx="0">
                  <c:v>Cơ sở không nộp BCTC: 660</c:v>
                </c:pt>
                <c:pt idx="1">
                  <c:v>Cơ sở giáo dục nghề nghiệp đã nộp BCTC: 20</c:v>
                </c:pt>
                <c:pt idx="2">
                  <c:v>Cơ sở giáo dục đại học và đơn vị trực thuộc đã nộp BCTC: 6</c:v>
                </c:pt>
                <c:pt idx="3">
                  <c:v>Cơ sở Giáo dục phổ thông đã nộp BCTC: 2</c:v>
                </c:pt>
              </c:strCache>
            </c:strRef>
          </c:cat>
          <c:val>
            <c:numRef>
              <c:f>Sheet7!$C$18:$C$21</c:f>
              <c:numCache>
                <c:formatCode>0.00%</c:formatCode>
                <c:ptCount val="4"/>
                <c:pt idx="0">
                  <c:v>0.95930232558139539</c:v>
                </c:pt>
                <c:pt idx="1">
                  <c:v>2.9069767441860465E-2</c:v>
                </c:pt>
                <c:pt idx="2">
                  <c:v>8.7209302325581394E-3</c:v>
                </c:pt>
                <c:pt idx="3">
                  <c:v>2.9069767441860465E-3</c:v>
                </c:pt>
              </c:numCache>
            </c:numRef>
          </c:val>
          <c:extLst>
            <c:ext xmlns:c16="http://schemas.microsoft.com/office/drawing/2014/chart" uri="{C3380CC4-5D6E-409C-BE32-E72D297353CC}">
              <c16:uniqueId val="{00000008-ADBB-4024-8BF1-73D2BBD8D7E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1797244094488191E-2"/>
          <c:y val="0.69609691430507126"/>
          <c:w val="0.85640551181102365"/>
          <c:h val="0.3039030856949287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2A6-4FE2-9FCB-D7862210888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2A6-4FE2-9FCB-D7862210888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2A6-4FE2-9FCB-D78622108889}"/>
              </c:ext>
            </c:extLst>
          </c:dPt>
          <c:dLbls>
            <c:dLbl>
              <c:idx val="0"/>
              <c:layout>
                <c:manualLayout>
                  <c:x val="-0.17728138403431287"/>
                  <c:y val="7.77901602433710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A6-4FE2-9FCB-D78622108889}"/>
                </c:ext>
              </c:extLst>
            </c:dLbl>
            <c:dLbl>
              <c:idx val="2"/>
              <c:layout>
                <c:manualLayout>
                  <c:x val="0.18920459637667247"/>
                  <c:y val="-4.7332605282189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A6-4FE2-9FCB-D7862210888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Sheet10!$A$10:$A$12</c:f>
              <c:strCache>
                <c:ptCount val="3"/>
                <c:pt idx="0">
                  <c:v>Phương pháp trực tiếp: 261</c:v>
                </c:pt>
                <c:pt idx="1">
                  <c:v>Phương pháp doanh thu - chi phí: 22</c:v>
                </c:pt>
                <c:pt idx="2">
                  <c:v>Không có dữ liệu kê khai: 405</c:v>
                </c:pt>
              </c:strCache>
            </c:strRef>
          </c:cat>
          <c:val>
            <c:numRef>
              <c:f>Sheet10!$B$10:$B$12</c:f>
              <c:numCache>
                <c:formatCode>0%</c:formatCode>
                <c:ptCount val="3"/>
                <c:pt idx="0">
                  <c:v>0.37936046511627908</c:v>
                </c:pt>
                <c:pt idx="1">
                  <c:v>3.1976744186046513E-2</c:v>
                </c:pt>
                <c:pt idx="2">
                  <c:v>0.58866279069767447</c:v>
                </c:pt>
              </c:numCache>
            </c:numRef>
          </c:val>
          <c:extLst>
            <c:ext xmlns:c16="http://schemas.microsoft.com/office/drawing/2014/chart" uri="{C3380CC4-5D6E-409C-BE32-E72D297353CC}">
              <c16:uniqueId val="{00000006-92A6-4FE2-9FCB-D7862210888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Sheet8!$A$3</c:f>
              <c:strCache>
                <c:ptCount val="1"/>
                <c:pt idx="0">
                  <c:v>Cơ sở giáo dục mầm non</c:v>
                </c:pt>
              </c:strCache>
            </c:strRef>
          </c:tx>
          <c:spPr>
            <a:solidFill>
              <a:schemeClr val="accent1"/>
            </a:solidFill>
            <a:ln>
              <a:noFill/>
            </a:ln>
            <a:effectLst/>
          </c:spPr>
          <c:invertIfNegative val="0"/>
          <c:cat>
            <c:multiLvlStrRef>
              <c:f>Sheet8!$B$1:$G$2</c:f>
              <c:multiLvlStrCache>
                <c:ptCount val="6"/>
                <c:lvl>
                  <c:pt idx="0">
                    <c:v>Số thuế  kê khai</c:v>
                  </c:pt>
                  <c:pt idx="1">
                    <c:v>Số đã nộp</c:v>
                  </c:pt>
                  <c:pt idx="2">
                    <c:v>Số thuế  kê khai</c:v>
                  </c:pt>
                  <c:pt idx="3">
                    <c:v>Số đã nộp</c:v>
                  </c:pt>
                  <c:pt idx="4">
                    <c:v>Số thuế  kê khai</c:v>
                  </c:pt>
                  <c:pt idx="5">
                    <c:v>Số đã nộp</c:v>
                  </c:pt>
                </c:lvl>
                <c:lvl>
                  <c:pt idx="0">
                    <c:v>Năm 2021</c:v>
                  </c:pt>
                  <c:pt idx="2">
                    <c:v>Năm 2022</c:v>
                  </c:pt>
                  <c:pt idx="4">
                    <c:v>Năm 2023</c:v>
                  </c:pt>
                </c:lvl>
              </c:multiLvlStrCache>
            </c:multiLvlStrRef>
          </c:cat>
          <c:val>
            <c:numRef>
              <c:f>Sheet8!$B$3:$G$3</c:f>
              <c:numCache>
                <c:formatCode>General</c:formatCode>
                <c:ptCount val="6"/>
                <c:pt idx="0">
                  <c:v>0</c:v>
                </c:pt>
                <c:pt idx="1">
                  <c:v>226</c:v>
                </c:pt>
                <c:pt idx="2">
                  <c:v>335</c:v>
                </c:pt>
                <c:pt idx="3">
                  <c:v>329</c:v>
                </c:pt>
                <c:pt idx="4" formatCode="#,##0">
                  <c:v>1858</c:v>
                </c:pt>
                <c:pt idx="5" formatCode="#,##0">
                  <c:v>3276</c:v>
                </c:pt>
              </c:numCache>
            </c:numRef>
          </c:val>
          <c:extLst>
            <c:ext xmlns:c16="http://schemas.microsoft.com/office/drawing/2014/chart" uri="{C3380CC4-5D6E-409C-BE32-E72D297353CC}">
              <c16:uniqueId val="{00000000-83EB-45AE-971A-F051DD47A54B}"/>
            </c:ext>
          </c:extLst>
        </c:ser>
        <c:ser>
          <c:idx val="1"/>
          <c:order val="1"/>
          <c:tx>
            <c:strRef>
              <c:f>Sheet8!$A$4</c:f>
              <c:strCache>
                <c:ptCount val="1"/>
                <c:pt idx="0">
                  <c:v>Cơ sở Giáo dục phổ thông</c:v>
                </c:pt>
              </c:strCache>
            </c:strRef>
          </c:tx>
          <c:spPr>
            <a:solidFill>
              <a:schemeClr val="accent2"/>
            </a:solidFill>
            <a:ln>
              <a:noFill/>
            </a:ln>
            <a:effectLst/>
          </c:spPr>
          <c:invertIfNegative val="0"/>
          <c:cat>
            <c:multiLvlStrRef>
              <c:f>Sheet8!$B$1:$G$2</c:f>
              <c:multiLvlStrCache>
                <c:ptCount val="6"/>
                <c:lvl>
                  <c:pt idx="0">
                    <c:v>Số thuế  kê khai</c:v>
                  </c:pt>
                  <c:pt idx="1">
                    <c:v>Số đã nộp</c:v>
                  </c:pt>
                  <c:pt idx="2">
                    <c:v>Số thuế  kê khai</c:v>
                  </c:pt>
                  <c:pt idx="3">
                    <c:v>Số đã nộp</c:v>
                  </c:pt>
                  <c:pt idx="4">
                    <c:v>Số thuế  kê khai</c:v>
                  </c:pt>
                  <c:pt idx="5">
                    <c:v>Số đã nộp</c:v>
                  </c:pt>
                </c:lvl>
                <c:lvl>
                  <c:pt idx="0">
                    <c:v>Năm 2021</c:v>
                  </c:pt>
                  <c:pt idx="2">
                    <c:v>Năm 2022</c:v>
                  </c:pt>
                  <c:pt idx="4">
                    <c:v>Năm 2023</c:v>
                  </c:pt>
                </c:lvl>
              </c:multiLvlStrCache>
            </c:multiLvlStrRef>
          </c:cat>
          <c:val>
            <c:numRef>
              <c:f>Sheet8!$B$4:$G$4</c:f>
              <c:numCache>
                <c:formatCode>#,##0</c:formatCode>
                <c:ptCount val="6"/>
                <c:pt idx="0" formatCode="General">
                  <c:v>157</c:v>
                </c:pt>
                <c:pt idx="1">
                  <c:v>1046</c:v>
                </c:pt>
                <c:pt idx="2">
                  <c:v>1358</c:v>
                </c:pt>
                <c:pt idx="3">
                  <c:v>2891</c:v>
                </c:pt>
                <c:pt idx="4">
                  <c:v>5670</c:v>
                </c:pt>
                <c:pt idx="5">
                  <c:v>8213</c:v>
                </c:pt>
              </c:numCache>
            </c:numRef>
          </c:val>
          <c:extLst>
            <c:ext xmlns:c16="http://schemas.microsoft.com/office/drawing/2014/chart" uri="{C3380CC4-5D6E-409C-BE32-E72D297353CC}">
              <c16:uniqueId val="{00000001-83EB-45AE-971A-F051DD47A54B}"/>
            </c:ext>
          </c:extLst>
        </c:ser>
        <c:ser>
          <c:idx val="2"/>
          <c:order val="2"/>
          <c:tx>
            <c:strRef>
              <c:f>Sheet8!$A$5</c:f>
              <c:strCache>
                <c:ptCount val="1"/>
                <c:pt idx="0">
                  <c:v>Cơ sở Giáo dục nghề nghiệp</c:v>
                </c:pt>
              </c:strCache>
            </c:strRef>
          </c:tx>
          <c:spPr>
            <a:solidFill>
              <a:schemeClr val="accent3"/>
            </a:solidFill>
            <a:ln>
              <a:noFill/>
            </a:ln>
            <a:effectLst/>
          </c:spPr>
          <c:invertIfNegative val="0"/>
          <c:cat>
            <c:multiLvlStrRef>
              <c:f>Sheet8!$B$1:$G$2</c:f>
              <c:multiLvlStrCache>
                <c:ptCount val="6"/>
                <c:lvl>
                  <c:pt idx="0">
                    <c:v>Số thuế  kê khai</c:v>
                  </c:pt>
                  <c:pt idx="1">
                    <c:v>Số đã nộp</c:v>
                  </c:pt>
                  <c:pt idx="2">
                    <c:v>Số thuế  kê khai</c:v>
                  </c:pt>
                  <c:pt idx="3">
                    <c:v>Số đã nộp</c:v>
                  </c:pt>
                  <c:pt idx="4">
                    <c:v>Số thuế  kê khai</c:v>
                  </c:pt>
                  <c:pt idx="5">
                    <c:v>Số đã nộp</c:v>
                  </c:pt>
                </c:lvl>
                <c:lvl>
                  <c:pt idx="0">
                    <c:v>Năm 2021</c:v>
                  </c:pt>
                  <c:pt idx="2">
                    <c:v>Năm 2022</c:v>
                  </c:pt>
                  <c:pt idx="4">
                    <c:v>Năm 2023</c:v>
                  </c:pt>
                </c:lvl>
              </c:multiLvlStrCache>
            </c:multiLvlStrRef>
          </c:cat>
          <c:val>
            <c:numRef>
              <c:f>Sheet8!$B$5:$G$5</c:f>
              <c:numCache>
                <c:formatCode>#,##0</c:formatCode>
                <c:ptCount val="6"/>
                <c:pt idx="0" formatCode="General">
                  <c:v>264</c:v>
                </c:pt>
                <c:pt idx="1">
                  <c:v>1489</c:v>
                </c:pt>
                <c:pt idx="2" formatCode="General">
                  <c:v>558</c:v>
                </c:pt>
                <c:pt idx="3">
                  <c:v>1671</c:v>
                </c:pt>
                <c:pt idx="4" formatCode="General">
                  <c:v>624</c:v>
                </c:pt>
                <c:pt idx="5">
                  <c:v>3046</c:v>
                </c:pt>
              </c:numCache>
            </c:numRef>
          </c:val>
          <c:extLst>
            <c:ext xmlns:c16="http://schemas.microsoft.com/office/drawing/2014/chart" uri="{C3380CC4-5D6E-409C-BE32-E72D297353CC}">
              <c16:uniqueId val="{00000002-83EB-45AE-971A-F051DD47A54B}"/>
            </c:ext>
          </c:extLst>
        </c:ser>
        <c:ser>
          <c:idx val="3"/>
          <c:order val="3"/>
          <c:tx>
            <c:strRef>
              <c:f>Sheet8!$A$6</c:f>
              <c:strCache>
                <c:ptCount val="1"/>
                <c:pt idx="0">
                  <c:v>Cơ sở giáo dục đại học và đơn vị trực thuộc</c:v>
                </c:pt>
              </c:strCache>
            </c:strRef>
          </c:tx>
          <c:spPr>
            <a:solidFill>
              <a:schemeClr val="accent4"/>
            </a:solidFill>
            <a:ln>
              <a:noFill/>
            </a:ln>
            <a:effectLst/>
          </c:spPr>
          <c:invertIfNegative val="0"/>
          <c:cat>
            <c:multiLvlStrRef>
              <c:f>Sheet8!$B$1:$G$2</c:f>
              <c:multiLvlStrCache>
                <c:ptCount val="6"/>
                <c:lvl>
                  <c:pt idx="0">
                    <c:v>Số thuế  kê khai</c:v>
                  </c:pt>
                  <c:pt idx="1">
                    <c:v>Số đã nộp</c:v>
                  </c:pt>
                  <c:pt idx="2">
                    <c:v>Số thuế  kê khai</c:v>
                  </c:pt>
                  <c:pt idx="3">
                    <c:v>Số đã nộp</c:v>
                  </c:pt>
                  <c:pt idx="4">
                    <c:v>Số thuế  kê khai</c:v>
                  </c:pt>
                  <c:pt idx="5">
                    <c:v>Số đã nộp</c:v>
                  </c:pt>
                </c:lvl>
                <c:lvl>
                  <c:pt idx="0">
                    <c:v>Năm 2021</c:v>
                  </c:pt>
                  <c:pt idx="2">
                    <c:v>Năm 2022</c:v>
                  </c:pt>
                  <c:pt idx="4">
                    <c:v>Năm 2023</c:v>
                  </c:pt>
                </c:lvl>
              </c:multiLvlStrCache>
            </c:multiLvlStrRef>
          </c:cat>
          <c:val>
            <c:numRef>
              <c:f>Sheet8!$B$6:$G$6</c:f>
              <c:numCache>
                <c:formatCode>#,##0</c:formatCode>
                <c:ptCount val="6"/>
                <c:pt idx="0">
                  <c:v>2623</c:v>
                </c:pt>
                <c:pt idx="1">
                  <c:v>2845</c:v>
                </c:pt>
                <c:pt idx="2">
                  <c:v>3049</c:v>
                </c:pt>
                <c:pt idx="3">
                  <c:v>6483</c:v>
                </c:pt>
                <c:pt idx="4">
                  <c:v>4678</c:v>
                </c:pt>
                <c:pt idx="5">
                  <c:v>3298</c:v>
                </c:pt>
              </c:numCache>
            </c:numRef>
          </c:val>
          <c:extLst>
            <c:ext xmlns:c16="http://schemas.microsoft.com/office/drawing/2014/chart" uri="{C3380CC4-5D6E-409C-BE32-E72D297353CC}">
              <c16:uniqueId val="{00000003-83EB-45AE-971A-F051DD47A54B}"/>
            </c:ext>
          </c:extLst>
        </c:ser>
        <c:ser>
          <c:idx val="4"/>
          <c:order val="4"/>
          <c:tx>
            <c:strRef>
              <c:f>Sheet8!$A$7</c:f>
              <c:strCache>
                <c:ptCount val="1"/>
                <c:pt idx="0">
                  <c:v>Cơ sở giáo dục thường xuyên</c:v>
                </c:pt>
              </c:strCache>
            </c:strRef>
          </c:tx>
          <c:spPr>
            <a:solidFill>
              <a:schemeClr val="accent5"/>
            </a:solidFill>
            <a:ln>
              <a:noFill/>
            </a:ln>
            <a:effectLst/>
          </c:spPr>
          <c:invertIfNegative val="0"/>
          <c:cat>
            <c:multiLvlStrRef>
              <c:f>Sheet8!$B$1:$G$2</c:f>
              <c:multiLvlStrCache>
                <c:ptCount val="6"/>
                <c:lvl>
                  <c:pt idx="0">
                    <c:v>Số thuế  kê khai</c:v>
                  </c:pt>
                  <c:pt idx="1">
                    <c:v>Số đã nộp</c:v>
                  </c:pt>
                  <c:pt idx="2">
                    <c:v>Số thuế  kê khai</c:v>
                  </c:pt>
                  <c:pt idx="3">
                    <c:v>Số đã nộp</c:v>
                  </c:pt>
                  <c:pt idx="4">
                    <c:v>Số thuế  kê khai</c:v>
                  </c:pt>
                  <c:pt idx="5">
                    <c:v>Số đã nộp</c:v>
                  </c:pt>
                </c:lvl>
                <c:lvl>
                  <c:pt idx="0">
                    <c:v>Năm 2021</c:v>
                  </c:pt>
                  <c:pt idx="2">
                    <c:v>Năm 2022</c:v>
                  </c:pt>
                  <c:pt idx="4">
                    <c:v>Năm 2023</c:v>
                  </c:pt>
                </c:lvl>
              </c:multiLvlStrCache>
            </c:multiLvlStrRef>
          </c:cat>
          <c:val>
            <c:numRef>
              <c:f>Sheet8!$B$7:$G$7</c:f>
              <c:numCache>
                <c:formatCode>General</c:formatCode>
                <c:ptCount val="6"/>
                <c:pt idx="0">
                  <c:v>12</c:v>
                </c:pt>
                <c:pt idx="1">
                  <c:v>104</c:v>
                </c:pt>
                <c:pt idx="2">
                  <c:v>69</c:v>
                </c:pt>
                <c:pt idx="3">
                  <c:v>207</c:v>
                </c:pt>
                <c:pt idx="4">
                  <c:v>69</c:v>
                </c:pt>
                <c:pt idx="5">
                  <c:v>219</c:v>
                </c:pt>
              </c:numCache>
            </c:numRef>
          </c:val>
          <c:extLst>
            <c:ext xmlns:c16="http://schemas.microsoft.com/office/drawing/2014/chart" uri="{C3380CC4-5D6E-409C-BE32-E72D297353CC}">
              <c16:uniqueId val="{00000004-83EB-45AE-971A-F051DD47A54B}"/>
            </c:ext>
          </c:extLst>
        </c:ser>
        <c:dLbls>
          <c:showLegendKey val="0"/>
          <c:showVal val="0"/>
          <c:showCatName val="0"/>
          <c:showSerName val="0"/>
          <c:showPercent val="0"/>
          <c:showBubbleSize val="0"/>
        </c:dLbls>
        <c:gapWidth val="219"/>
        <c:overlap val="100"/>
        <c:axId val="339408960"/>
        <c:axId val="1"/>
      </c:barChart>
      <c:catAx>
        <c:axId val="3394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408960"/>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400" dirty="0" err="1"/>
              <a:t>Năm</a:t>
            </a:r>
            <a:r>
              <a:rPr lang="en-US" sz="2400" dirty="0"/>
              <a:t> 2021</a:t>
            </a:r>
          </a:p>
        </c:rich>
      </c:tx>
      <c:layout>
        <c:manualLayout>
          <c:xMode val="edge"/>
          <c:yMode val="edge"/>
          <c:x val="2.2701771653543305E-2"/>
          <c:y val="9.7552338846128659E-3"/>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6B-41BE-ADF5-BD211B629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6B-41BE-ADF5-BD211B629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6B-41BE-ADF5-BD211B6298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6B-41BE-ADF5-BD211B6298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6B-41BE-ADF5-BD211B629833}"/>
              </c:ext>
            </c:extLst>
          </c:dPt>
          <c:dLbls>
            <c:dLbl>
              <c:idx val="2"/>
              <c:layout>
                <c:manualLayout>
                  <c:x val="-0.19413360578315786"/>
                  <c:y val="-0.1493967629046369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72066175691378"/>
                      <c:h val="0.1429120101573671"/>
                    </c:manualLayout>
                  </c15:layout>
                </c:ext>
                <c:ext xmlns:c16="http://schemas.microsoft.com/office/drawing/2014/chart" uri="{C3380CC4-5D6E-409C-BE32-E72D297353CC}">
                  <c16:uniqueId val="{00000005-9A6B-41BE-ADF5-BD211B62983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Sheet5!$A$2:$A$6</c:f>
              <c:strCache>
                <c:ptCount val="5"/>
                <c:pt idx="0">
                  <c:v>Cơ sở Giáo dục mầm non</c:v>
                </c:pt>
                <c:pt idx="1">
                  <c:v>Cơ sở Giáo dục phổ thông</c:v>
                </c:pt>
                <c:pt idx="2">
                  <c:v>Cơ sở Giáo dục nghề nghiệp</c:v>
                </c:pt>
                <c:pt idx="3">
                  <c:v>Cơ sở giáo dục đại học và đơn vị trực thuộc</c:v>
                </c:pt>
                <c:pt idx="4">
                  <c:v>Cơ sở giáo dục thường xuyên</c:v>
                </c:pt>
              </c:strCache>
            </c:strRef>
          </c:cat>
          <c:val>
            <c:numRef>
              <c:f>Sheet5!$B$2:$B$6</c:f>
              <c:numCache>
                <c:formatCode>General</c:formatCode>
                <c:ptCount val="5"/>
                <c:pt idx="0">
                  <c:v>0</c:v>
                </c:pt>
                <c:pt idx="1">
                  <c:v>927</c:v>
                </c:pt>
                <c:pt idx="2" formatCode="#,##0">
                  <c:v>195379</c:v>
                </c:pt>
                <c:pt idx="3" formatCode="#,##0">
                  <c:v>36990</c:v>
                </c:pt>
                <c:pt idx="4">
                  <c:v>347</c:v>
                </c:pt>
              </c:numCache>
            </c:numRef>
          </c:val>
          <c:extLst>
            <c:ext xmlns:c16="http://schemas.microsoft.com/office/drawing/2014/chart" uri="{C3380CC4-5D6E-409C-BE32-E72D297353CC}">
              <c16:uniqueId val="{0000000A-9A6B-41BE-ADF5-BD211B6298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6.svg"/><Relationship Id="rId7"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43.svg"/><Relationship Id="rId10" Type="http://schemas.openxmlformats.org/officeDocument/2006/relationships/image" Target="../media/image45.svg"/><Relationship Id="rId4" Type="http://schemas.openxmlformats.org/officeDocument/2006/relationships/image" Target="../media/image42.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11.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12.png"/><Relationship Id="rId3" Type="http://schemas.openxmlformats.org/officeDocument/2006/relationships/image" Target="../media/image39.sv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38.png"/><Relationship Id="rId16"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svg"/><Relationship Id="rId15" Type="http://schemas.openxmlformats.org/officeDocument/2006/relationships/image" Target="../media/image69.png"/><Relationship Id="rId10" Type="http://schemas.openxmlformats.org/officeDocument/2006/relationships/image" Target="../media/image66.sv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svg"/><Relationship Id="rId7" Type="http://schemas.openxmlformats.org/officeDocument/2006/relationships/image" Target="../media/image7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svg"/><Relationship Id="rId7"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8948" y="2823282"/>
            <a:ext cx="4517045" cy="4786850"/>
          </a:xfrm>
          <a:custGeom>
            <a:avLst/>
            <a:gdLst/>
            <a:ahLst/>
            <a:cxnLst/>
            <a:rect l="l" t="t" r="r" b="b"/>
            <a:pathLst>
              <a:path w="4517045" h="4786850">
                <a:moveTo>
                  <a:pt x="0" y="0"/>
                </a:moveTo>
                <a:lnTo>
                  <a:pt x="4517046" y="0"/>
                </a:lnTo>
                <a:lnTo>
                  <a:pt x="4517046" y="4786850"/>
                </a:lnTo>
                <a:lnTo>
                  <a:pt x="0" y="47868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128672" y="3497018"/>
            <a:ext cx="10321128" cy="1108380"/>
          </a:xfrm>
          <a:prstGeom prst="rect">
            <a:avLst/>
          </a:prstGeom>
        </p:spPr>
        <p:txBody>
          <a:bodyPr wrap="square" lIns="0" tIns="0" rIns="0" bIns="0" rtlCol="0" anchor="t">
            <a:spAutoFit/>
          </a:bodyPr>
          <a:lstStyle/>
          <a:p>
            <a:pPr marL="0" lvl="0" indent="0" algn="l">
              <a:lnSpc>
                <a:spcPts val="9280"/>
              </a:lnSpc>
            </a:pPr>
            <a:r>
              <a:rPr lang="en-US" sz="6629" b="1" i="1" spc="285" dirty="0">
                <a:solidFill>
                  <a:srgbClr val="152225"/>
                </a:solidFill>
                <a:latin typeface="Lora Bold Italics"/>
                <a:ea typeface="Lora Bold Italics"/>
                <a:cs typeface="Lora Bold Italics"/>
                <a:sym typeface="Lora Bold Italics"/>
              </a:rPr>
              <a:t>BÁO CÁO TỔNG QUAN</a:t>
            </a:r>
          </a:p>
        </p:txBody>
      </p:sp>
      <p:grpSp>
        <p:nvGrpSpPr>
          <p:cNvPr id="4" name="Group 4"/>
          <p:cNvGrpSpPr/>
          <p:nvPr/>
        </p:nvGrpSpPr>
        <p:grpSpPr>
          <a:xfrm>
            <a:off x="7093230" y="6759043"/>
            <a:ext cx="9061172" cy="1108380"/>
            <a:chOff x="0" y="14999"/>
            <a:chExt cx="2064114" cy="291919"/>
          </a:xfrm>
        </p:grpSpPr>
        <p:sp>
          <p:nvSpPr>
            <p:cNvPr id="5" name="Freeform 5"/>
            <p:cNvSpPr/>
            <p:nvPr/>
          </p:nvSpPr>
          <p:spPr>
            <a:xfrm>
              <a:off x="8074" y="14999"/>
              <a:ext cx="2056040" cy="291919"/>
            </a:xfrm>
            <a:custGeom>
              <a:avLst/>
              <a:gdLst/>
              <a:ahLst/>
              <a:cxnLst/>
              <a:rect l="l" t="t" r="r" b="b"/>
              <a:pathLst>
                <a:path w="1389847" h="173502">
                  <a:moveTo>
                    <a:pt x="17605" y="0"/>
                  </a:moveTo>
                  <a:lnTo>
                    <a:pt x="1372242" y="0"/>
                  </a:lnTo>
                  <a:cubicBezTo>
                    <a:pt x="1376911" y="0"/>
                    <a:pt x="1381389" y="1855"/>
                    <a:pt x="1384691" y="5156"/>
                  </a:cubicBezTo>
                  <a:cubicBezTo>
                    <a:pt x="1387993" y="8458"/>
                    <a:pt x="1389847" y="12936"/>
                    <a:pt x="1389847" y="17605"/>
                  </a:cubicBezTo>
                  <a:lnTo>
                    <a:pt x="1389847" y="155897"/>
                  </a:lnTo>
                  <a:cubicBezTo>
                    <a:pt x="1389847" y="160566"/>
                    <a:pt x="1387993" y="165044"/>
                    <a:pt x="1384691" y="168346"/>
                  </a:cubicBezTo>
                  <a:cubicBezTo>
                    <a:pt x="1381389" y="171647"/>
                    <a:pt x="1376911" y="173502"/>
                    <a:pt x="1372242" y="173502"/>
                  </a:cubicBezTo>
                  <a:lnTo>
                    <a:pt x="17605" y="173502"/>
                  </a:lnTo>
                  <a:cubicBezTo>
                    <a:pt x="7882" y="173502"/>
                    <a:pt x="0" y="165620"/>
                    <a:pt x="0" y="155897"/>
                  </a:cubicBezTo>
                  <a:lnTo>
                    <a:pt x="0" y="17605"/>
                  </a:lnTo>
                  <a:cubicBezTo>
                    <a:pt x="0" y="12936"/>
                    <a:pt x="1855" y="8458"/>
                    <a:pt x="5156" y="5156"/>
                  </a:cubicBezTo>
                  <a:cubicBezTo>
                    <a:pt x="8458" y="1855"/>
                    <a:pt x="12936" y="0"/>
                    <a:pt x="17605" y="0"/>
                  </a:cubicBezTo>
                  <a:close/>
                </a:path>
              </a:pathLst>
            </a:custGeom>
            <a:solidFill>
              <a:srgbClr val="DDEFF2"/>
            </a:solidFill>
            <a:ln cap="sq">
              <a:noFill/>
              <a:prstDash val="solid"/>
              <a:miter/>
            </a:ln>
          </p:spPr>
        </p:sp>
        <p:sp>
          <p:nvSpPr>
            <p:cNvPr id="6" name="TextBox 6"/>
            <p:cNvSpPr txBox="1"/>
            <p:nvPr/>
          </p:nvSpPr>
          <p:spPr>
            <a:xfrm>
              <a:off x="0" y="14999"/>
              <a:ext cx="2056040" cy="249702"/>
            </a:xfrm>
            <a:prstGeom prst="rect">
              <a:avLst/>
            </a:prstGeom>
          </p:spPr>
          <p:txBody>
            <a:bodyPr lIns="50800" tIns="50800" rIns="50800" bIns="50800" rtlCol="0" anchor="ctr"/>
            <a:lstStyle/>
            <a:p>
              <a:pPr marL="0" lvl="0" indent="0" algn="ctr">
                <a:lnSpc>
                  <a:spcPts val="4159"/>
                </a:lnSpc>
                <a:spcBef>
                  <a:spcPct val="0"/>
                </a:spcBef>
              </a:pPr>
              <a:r>
                <a:rPr lang="en-US" sz="2718" i="1" spc="168" dirty="0" err="1">
                  <a:latin typeface="Lora Italics"/>
                  <a:ea typeface="Lora Italics"/>
                  <a:cs typeface="Lora Italics"/>
                  <a:sym typeface="Lora Italics"/>
                </a:rPr>
                <a:t>Trình</a:t>
              </a:r>
              <a:r>
                <a:rPr lang="en-US" sz="2718" i="1" spc="168" dirty="0">
                  <a:latin typeface="Lora Italics"/>
                  <a:ea typeface="Lora Italics"/>
                  <a:cs typeface="Lora Italics"/>
                  <a:sym typeface="Lora Italics"/>
                </a:rPr>
                <a:t> </a:t>
              </a:r>
              <a:r>
                <a:rPr lang="en-US" sz="2718" i="1" spc="168" dirty="0" err="1">
                  <a:latin typeface="Lora Italics"/>
                  <a:ea typeface="Lora Italics"/>
                  <a:cs typeface="Lora Italics"/>
                  <a:sym typeface="Lora Italics"/>
                </a:rPr>
                <a:t>bày</a:t>
              </a:r>
              <a:r>
                <a:rPr lang="en-US" sz="2718" i="1" spc="168" dirty="0">
                  <a:latin typeface="Lora Italics"/>
                  <a:ea typeface="Lora Italics"/>
                  <a:cs typeface="Lora Italics"/>
                  <a:sym typeface="Lora Italics"/>
                </a:rPr>
                <a:t>: </a:t>
              </a:r>
              <a:r>
                <a:rPr lang="vi-VN" sz="2718" i="1" spc="168" dirty="0" err="1">
                  <a:latin typeface="Lora Italics"/>
                  <a:ea typeface="Lora Italics"/>
                  <a:cs typeface="Lora Italics"/>
                  <a:sym typeface="Lora Italics"/>
                </a:rPr>
                <a:t>Nguyễn</a:t>
              </a:r>
              <a:r>
                <a:rPr lang="vi-VN" sz="2718" i="1" spc="168" dirty="0">
                  <a:latin typeface="Lora Italics"/>
                  <a:ea typeface="Lora Italics"/>
                  <a:cs typeface="Lora Italics"/>
                  <a:sym typeface="Lora Italics"/>
                </a:rPr>
                <a:t> </a:t>
              </a:r>
              <a:r>
                <a:rPr lang="vi-VN" sz="2718" i="1" spc="168" dirty="0" err="1">
                  <a:latin typeface="Lora Italics"/>
                  <a:ea typeface="Lora Italics"/>
                  <a:cs typeface="Lora Italics"/>
                  <a:sym typeface="Lora Italics"/>
                </a:rPr>
                <a:t>Thị</a:t>
              </a:r>
              <a:r>
                <a:rPr lang="vi-VN" sz="2718" i="1" spc="168" dirty="0">
                  <a:latin typeface="Lora Italics"/>
                  <a:ea typeface="Lora Italics"/>
                  <a:cs typeface="Lora Italics"/>
                  <a:sym typeface="Lora Italics"/>
                </a:rPr>
                <a:t> </a:t>
              </a:r>
              <a:r>
                <a:rPr lang="vi-VN" sz="2718" i="1" spc="168" dirty="0" err="1">
                  <a:latin typeface="Lora Italics"/>
                  <a:ea typeface="Lora Italics"/>
                  <a:cs typeface="Lora Italics"/>
                  <a:sym typeface="Lora Italics"/>
                </a:rPr>
                <a:t>Hồng</a:t>
              </a:r>
              <a:r>
                <a:rPr lang="vi-VN" sz="2718" i="1" spc="168" dirty="0">
                  <a:latin typeface="Lora Italics"/>
                  <a:ea typeface="Lora Italics"/>
                  <a:cs typeface="Lora Italics"/>
                  <a:sym typeface="Lora Italics"/>
                </a:rPr>
                <a:t> </a:t>
              </a:r>
              <a:r>
                <a:rPr lang="vi-VN" sz="2718" i="1" spc="168" dirty="0" err="1">
                  <a:latin typeface="Lora Italics"/>
                  <a:ea typeface="Lora Italics"/>
                  <a:cs typeface="Lora Italics"/>
                  <a:sym typeface="Lora Italics"/>
                </a:rPr>
                <a:t>Việt</a:t>
              </a:r>
              <a:endParaRPr lang="vi-VN" sz="2718" i="1" spc="168" dirty="0">
                <a:latin typeface="Lora Italics"/>
                <a:ea typeface="Lora Italics"/>
                <a:cs typeface="Lora Italics"/>
                <a:sym typeface="Lora Italics"/>
              </a:endParaRPr>
            </a:p>
            <a:p>
              <a:pPr marL="0" lvl="0" indent="0" algn="ctr">
                <a:lnSpc>
                  <a:spcPts val="4159"/>
                </a:lnSpc>
                <a:spcBef>
                  <a:spcPct val="0"/>
                </a:spcBef>
              </a:pPr>
              <a:r>
                <a:rPr lang="vi-VN" sz="2718" i="1" spc="168" dirty="0" err="1">
                  <a:latin typeface="Lora Italics"/>
                  <a:ea typeface="Lora Italics"/>
                  <a:cs typeface="Lora Italics"/>
                  <a:sym typeface="Lora Italics"/>
                </a:rPr>
                <a:t>Trưởng</a:t>
              </a:r>
              <a:r>
                <a:rPr lang="vi-VN" sz="2718" i="1" spc="168" dirty="0">
                  <a:latin typeface="Lora Italics"/>
                  <a:ea typeface="Lora Italics"/>
                  <a:cs typeface="Lora Italics"/>
                  <a:sym typeface="Lora Italics"/>
                </a:rPr>
                <a:t> </a:t>
              </a:r>
              <a:r>
                <a:rPr lang="vi-VN" sz="2718" i="1" spc="168" dirty="0" err="1">
                  <a:latin typeface="Lora Italics"/>
                  <a:ea typeface="Lora Italics"/>
                  <a:cs typeface="Lora Italics"/>
                  <a:sym typeface="Lora Italics"/>
                </a:rPr>
                <a:t>phòng</a:t>
              </a:r>
              <a:r>
                <a:rPr lang="vi-VN" sz="2718" i="1" spc="168" dirty="0">
                  <a:latin typeface="Lora Italics"/>
                  <a:ea typeface="Lora Italics"/>
                  <a:cs typeface="Lora Italics"/>
                  <a:sym typeface="Lora Italics"/>
                </a:rPr>
                <a:t> Thanh tra - </a:t>
              </a:r>
              <a:r>
                <a:rPr lang="vi-VN" sz="2718" i="1" spc="168" dirty="0" err="1">
                  <a:latin typeface="Lora Italics"/>
                  <a:ea typeface="Lora Italics"/>
                  <a:cs typeface="Lora Italics"/>
                  <a:sym typeface="Lora Italics"/>
                </a:rPr>
                <a:t>Kiểm</a:t>
              </a:r>
              <a:r>
                <a:rPr lang="vi-VN" sz="2718" i="1" spc="168" dirty="0">
                  <a:latin typeface="Lora Italics"/>
                  <a:ea typeface="Lora Italics"/>
                  <a:cs typeface="Lora Italics"/>
                  <a:sym typeface="Lora Italics"/>
                </a:rPr>
                <a:t> tra </a:t>
              </a:r>
              <a:r>
                <a:rPr lang="vi-VN" sz="2718" i="1" spc="168" dirty="0" err="1">
                  <a:latin typeface="Lora Italics"/>
                  <a:ea typeface="Lora Italics"/>
                  <a:cs typeface="Lora Italics"/>
                  <a:sym typeface="Lora Italics"/>
                </a:rPr>
                <a:t>số</a:t>
              </a:r>
              <a:r>
                <a:rPr lang="vi-VN" sz="2718" i="1" spc="168" dirty="0">
                  <a:latin typeface="Lora Italics"/>
                  <a:ea typeface="Lora Italics"/>
                  <a:cs typeface="Lora Italics"/>
                  <a:sym typeface="Lora Italics"/>
                </a:rPr>
                <a:t> 3</a:t>
              </a:r>
            </a:p>
          </p:txBody>
        </p:sp>
      </p:grpSp>
      <p:sp>
        <p:nvSpPr>
          <p:cNvPr id="7" name="Freeform 7"/>
          <p:cNvSpPr/>
          <p:nvPr/>
        </p:nvSpPr>
        <p:spPr>
          <a:xfrm>
            <a:off x="11216481" y="8031828"/>
            <a:ext cx="8014741" cy="2987313"/>
          </a:xfrm>
          <a:custGeom>
            <a:avLst/>
            <a:gdLst/>
            <a:ahLst/>
            <a:cxnLst/>
            <a:rect l="l" t="t" r="r" b="b"/>
            <a:pathLst>
              <a:path w="8014741" h="2987313">
                <a:moveTo>
                  <a:pt x="0" y="0"/>
                </a:moveTo>
                <a:lnTo>
                  <a:pt x="8014741" y="0"/>
                </a:lnTo>
                <a:lnTo>
                  <a:pt x="8014741" y="2987312"/>
                </a:lnTo>
                <a:lnTo>
                  <a:pt x="0" y="298731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8" name="Freeform 8"/>
          <p:cNvSpPr/>
          <p:nvPr/>
        </p:nvSpPr>
        <p:spPr>
          <a:xfrm>
            <a:off x="14174898" y="-4755311"/>
            <a:ext cx="6712091" cy="8295843"/>
          </a:xfrm>
          <a:custGeom>
            <a:avLst/>
            <a:gdLst/>
            <a:ahLst/>
            <a:cxnLst/>
            <a:rect l="l" t="t" r="r" b="b"/>
            <a:pathLst>
              <a:path w="6712091" h="8295843">
                <a:moveTo>
                  <a:pt x="0" y="0"/>
                </a:moveTo>
                <a:lnTo>
                  <a:pt x="6712091" y="0"/>
                </a:lnTo>
                <a:lnTo>
                  <a:pt x="6712091" y="8295843"/>
                </a:lnTo>
                <a:lnTo>
                  <a:pt x="0" y="82958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rot="-10800000">
            <a:off x="-1824381" y="-1233661"/>
            <a:ext cx="8014741" cy="2987313"/>
          </a:xfrm>
          <a:custGeom>
            <a:avLst/>
            <a:gdLst/>
            <a:ahLst/>
            <a:cxnLst/>
            <a:rect l="l" t="t" r="r" b="b"/>
            <a:pathLst>
              <a:path w="8014741" h="2987313">
                <a:moveTo>
                  <a:pt x="0" y="0"/>
                </a:moveTo>
                <a:lnTo>
                  <a:pt x="8014741" y="0"/>
                </a:lnTo>
                <a:lnTo>
                  <a:pt x="8014741" y="2987313"/>
                </a:lnTo>
                <a:lnTo>
                  <a:pt x="0" y="298731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10151202">
            <a:off x="-1208043" y="8505971"/>
            <a:ext cx="3299187" cy="4077647"/>
          </a:xfrm>
          <a:custGeom>
            <a:avLst/>
            <a:gdLst/>
            <a:ahLst/>
            <a:cxnLst/>
            <a:rect l="l" t="t" r="r" b="b"/>
            <a:pathLst>
              <a:path w="3299187" h="4077647">
                <a:moveTo>
                  <a:pt x="0" y="0"/>
                </a:moveTo>
                <a:lnTo>
                  <a:pt x="3299188" y="0"/>
                </a:lnTo>
                <a:lnTo>
                  <a:pt x="3299188" y="4077647"/>
                </a:lnTo>
                <a:lnTo>
                  <a:pt x="0" y="407764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3" name="TextBox 13"/>
          <p:cNvSpPr txBox="1"/>
          <p:nvPr/>
        </p:nvSpPr>
        <p:spPr>
          <a:xfrm>
            <a:off x="7128672" y="5067502"/>
            <a:ext cx="10092528" cy="984885"/>
          </a:xfrm>
          <a:prstGeom prst="rect">
            <a:avLst/>
          </a:prstGeom>
        </p:spPr>
        <p:txBody>
          <a:bodyPr wrap="square" lIns="0" tIns="0" rIns="0" bIns="0" rtlCol="0" anchor="t">
            <a:spAutoFit/>
          </a:bodyPr>
          <a:lstStyle/>
          <a:p>
            <a:pPr marL="0" lvl="0" indent="0" algn="l"/>
            <a:r>
              <a:rPr lang="vi-VN" sz="3200" b="1" i="1" spc="523" dirty="0">
                <a:solidFill>
                  <a:srgbClr val="152225"/>
                </a:solidFill>
                <a:latin typeface="Lora Bold Italics"/>
                <a:ea typeface="Lora Bold Italics"/>
                <a:cs typeface="Lora Bold Italics"/>
                <a:sym typeface="Lora Bold Italics"/>
              </a:rPr>
              <a:t>TÌNH HÌNH KÊ KHAI, NỘP THUẾ CỦA CÁC CƠ SỞ GIÁO DỤC NĂM 2021 - 2023</a:t>
            </a:r>
          </a:p>
        </p:txBody>
      </p:sp>
      <p:sp>
        <p:nvSpPr>
          <p:cNvPr id="14" name="TextBox 41">
            <a:extLst>
              <a:ext uri="{FF2B5EF4-FFF2-40B4-BE49-F238E27FC236}">
                <a16:creationId xmlns:a16="http://schemas.microsoft.com/office/drawing/2014/main" id="{D0CA5A0B-685B-4AF0-9BFC-E18570F3E9E8}"/>
              </a:ext>
            </a:extLst>
          </p:cNvPr>
          <p:cNvSpPr txBox="1"/>
          <p:nvPr/>
        </p:nvSpPr>
        <p:spPr>
          <a:xfrm>
            <a:off x="7866569" y="2204407"/>
            <a:ext cx="6038299" cy="362792"/>
          </a:xfrm>
          <a:prstGeom prst="rect">
            <a:avLst/>
          </a:prstGeom>
        </p:spPr>
        <p:txBody>
          <a:bodyPr wrap="square" lIns="0" tIns="0" rIns="0" bIns="0" rtlCol="0" anchor="t">
            <a:spAutoFit/>
          </a:bodyPr>
          <a:lstStyle/>
          <a:p>
            <a:pPr algn="l">
              <a:lnSpc>
                <a:spcPts val="2799"/>
              </a:lnSpc>
              <a:spcBef>
                <a:spcPct val="0"/>
              </a:spcBef>
            </a:pPr>
            <a:r>
              <a:rPr lang="en-US" sz="3200" b="1" dirty="0">
                <a:solidFill>
                  <a:srgbClr val="203850"/>
                </a:solidFill>
                <a:latin typeface="Muli"/>
                <a:ea typeface="Muli"/>
                <a:cs typeface="Muli"/>
                <a:sym typeface="Muli"/>
              </a:rPr>
              <a:t>CỤC THUẾ TP HẢI PHÒNG</a:t>
            </a:r>
          </a:p>
        </p:txBody>
      </p:sp>
      <p:pic>
        <p:nvPicPr>
          <p:cNvPr id="15" name="Picture 14">
            <a:extLst>
              <a:ext uri="{FF2B5EF4-FFF2-40B4-BE49-F238E27FC236}">
                <a16:creationId xmlns:a16="http://schemas.microsoft.com/office/drawing/2014/main" id="{CF0B0B56-75B2-4D3E-90F9-314529EFE8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2636" y="1807114"/>
            <a:ext cx="903904" cy="9131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TextBox 10"/>
          <p:cNvSpPr txBox="1"/>
          <p:nvPr/>
        </p:nvSpPr>
        <p:spPr>
          <a:xfrm>
            <a:off x="472106" y="383781"/>
            <a:ext cx="17343787" cy="2989601"/>
          </a:xfrm>
          <a:prstGeom prst="rect">
            <a:avLst/>
          </a:prstGeom>
        </p:spPr>
        <p:txBody>
          <a:bodyPr wrap="square" lIns="0" tIns="0" rIns="0" bIns="0" rtlCol="0" anchor="t">
            <a:spAutoFit/>
          </a:bodyPr>
          <a:lstStyle/>
          <a:p>
            <a:pPr algn="ctr">
              <a:lnSpc>
                <a:spcPts val="7984"/>
              </a:lnSpc>
            </a:pPr>
            <a:r>
              <a:rPr lang="en-US" sz="4800" b="1" i="1" spc="224" dirty="0">
                <a:solidFill>
                  <a:srgbClr val="152225"/>
                </a:solidFill>
                <a:latin typeface="Lora Bold Italics"/>
                <a:ea typeface="Lora Bold Italics"/>
                <a:cs typeface="Lora Bold Italics"/>
                <a:sym typeface="Lora Bold Italics"/>
              </a:rPr>
              <a:t>II. </a:t>
            </a:r>
            <a:r>
              <a:rPr lang="vi-VN" sz="4800" b="1" i="1" spc="224" dirty="0" err="1">
                <a:solidFill>
                  <a:srgbClr val="152225"/>
                </a:solidFill>
                <a:latin typeface="Lora Bold Italics"/>
                <a:ea typeface="Lora Bold Italics"/>
                <a:cs typeface="Lora Bold Italics"/>
                <a:sym typeface="Lora Bold Italics"/>
              </a:rPr>
              <a:t>Về</a:t>
            </a:r>
            <a:r>
              <a:rPr lang="vi-VN" sz="4800" b="1" i="1" spc="224" dirty="0">
                <a:solidFill>
                  <a:srgbClr val="152225"/>
                </a:solidFill>
                <a:latin typeface="Lora Bold Italics"/>
                <a:ea typeface="Lora Bold Italics"/>
                <a:cs typeface="Lora Bold Italics"/>
                <a:sym typeface="Lora Bold Italics"/>
              </a:rPr>
              <a:t> phương </a:t>
            </a:r>
            <a:r>
              <a:rPr lang="vi-VN" sz="4800" b="1" i="1" spc="224" dirty="0" err="1">
                <a:solidFill>
                  <a:srgbClr val="152225"/>
                </a:solidFill>
                <a:latin typeface="Lora Bold Italics"/>
                <a:ea typeface="Lora Bold Italics"/>
                <a:cs typeface="Lora Bold Italics"/>
                <a:sym typeface="Lora Bold Italics"/>
              </a:rPr>
              <a:t>pháp</a:t>
            </a:r>
            <a:r>
              <a:rPr lang="vi-VN" sz="4800" b="1" i="1" spc="224" dirty="0">
                <a:solidFill>
                  <a:srgbClr val="152225"/>
                </a:solidFill>
                <a:latin typeface="Lora Bold Italics"/>
                <a:ea typeface="Lora Bold Italics"/>
                <a:cs typeface="Lora Bold Italics"/>
                <a:sym typeface="Lora Bold Italics"/>
              </a:rPr>
              <a:t> kê khai</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nộp</a:t>
            </a:r>
            <a:r>
              <a:rPr lang="en-US"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thuế</a:t>
            </a:r>
            <a:r>
              <a:rPr lang="en-US" sz="4800" b="1" i="1" spc="224" dirty="0">
                <a:solidFill>
                  <a:srgbClr val="152225"/>
                </a:solidFill>
                <a:latin typeface="Lora Bold Italics"/>
                <a:ea typeface="Lora Bold Italics"/>
                <a:cs typeface="Lora Bold Italics"/>
                <a:sym typeface="Lora Bold Italics"/>
              </a:rPr>
              <a:t> TNDN</a:t>
            </a:r>
            <a:endParaRPr lang="vi-VN" sz="4800" b="1" i="1" spc="224" dirty="0">
              <a:solidFill>
                <a:srgbClr val="152225"/>
              </a:solidFill>
              <a:latin typeface="Lora Bold Italics"/>
              <a:ea typeface="Lora Bold Italics"/>
              <a:cs typeface="Lora Bold Italics"/>
              <a:sym typeface="Lora Bold Italics"/>
            </a:endParaRPr>
          </a:p>
          <a:p>
            <a:pPr algn="ctr">
              <a:lnSpc>
                <a:spcPts val="7984"/>
              </a:lnSpc>
            </a:pPr>
            <a:endParaRPr lang="vi-VN" sz="4800" b="1" i="1" spc="224" dirty="0">
              <a:solidFill>
                <a:srgbClr val="152225"/>
              </a:solidFill>
              <a:latin typeface="Lora Bold Italics"/>
              <a:ea typeface="Lora Bold Italics"/>
              <a:cs typeface="Lora Bold Italics"/>
              <a:sym typeface="Lora Bold Italics"/>
            </a:endParaRPr>
          </a:p>
          <a:p>
            <a:pPr algn="ctr">
              <a:lnSpc>
                <a:spcPts val="7984"/>
              </a:lnSpc>
            </a:pPr>
            <a:endParaRPr lang="en-US" sz="4800" b="1" i="1" spc="224" dirty="0">
              <a:solidFill>
                <a:srgbClr val="152225"/>
              </a:solidFill>
              <a:latin typeface="Lora Bold Italics"/>
              <a:ea typeface="Lora Bold Italics"/>
              <a:cs typeface="Lora Bold Italics"/>
              <a:sym typeface="Lora Bold Italics"/>
            </a:endParaRPr>
          </a:p>
        </p:txBody>
      </p:sp>
      <p:sp>
        <p:nvSpPr>
          <p:cNvPr id="11" name="TextBox 11"/>
          <p:cNvSpPr txBox="1"/>
          <p:nvPr/>
        </p:nvSpPr>
        <p:spPr>
          <a:xfrm>
            <a:off x="8278012" y="2619144"/>
            <a:ext cx="9043500" cy="4488408"/>
          </a:xfrm>
          <a:prstGeom prst="rect">
            <a:avLst/>
          </a:prstGeom>
        </p:spPr>
        <p:txBody>
          <a:bodyPr wrap="square" lIns="0" tIns="0" rIns="0" bIns="0" rtlCol="0" anchor="t">
            <a:spAutoFit/>
          </a:bodyPr>
          <a:lstStyle/>
          <a:p>
            <a:pPr marL="0" lvl="0" indent="0" algn="ctr">
              <a:lnSpc>
                <a:spcPts val="5000"/>
              </a:lnSpc>
              <a:spcBef>
                <a:spcPct val="0"/>
              </a:spcBef>
            </a:pPr>
            <a:r>
              <a:rPr lang="en-US" sz="3200" i="1" spc="73" dirty="0" err="1">
                <a:latin typeface="Lora Italics"/>
                <a:ea typeface="Lora Italics"/>
                <a:cs typeface="Lora Italics"/>
                <a:sym typeface="Lora Italics"/>
              </a:rPr>
              <a:t>Tính</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đến</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kỳ</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khai</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thuế</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năm</a:t>
            </a:r>
            <a:r>
              <a:rPr lang="en-US" sz="3200" i="1" spc="73" dirty="0">
                <a:latin typeface="Lora Italics"/>
                <a:ea typeface="Lora Italics"/>
                <a:cs typeface="Lora Italics"/>
                <a:sym typeface="Lora Italics"/>
              </a:rPr>
              <a:t> 2023</a:t>
            </a:r>
            <a:r>
              <a:rPr lang="vi-VN" sz="3200" i="1" spc="73" dirty="0">
                <a:latin typeface="Lora Italics"/>
                <a:ea typeface="Lora Italics"/>
                <a:cs typeface="Lora Italics"/>
                <a:sym typeface="Lora Italics"/>
              </a:rPr>
              <a:t>, </a:t>
            </a:r>
            <a:r>
              <a:rPr lang="vi-VN" sz="3200" i="1" spc="73" dirty="0" err="1">
                <a:latin typeface="Lora Italics"/>
                <a:ea typeface="Lora Italics"/>
                <a:cs typeface="Lora Italics"/>
                <a:sym typeface="Lora Italics"/>
              </a:rPr>
              <a:t>số</a:t>
            </a:r>
            <a:r>
              <a:rPr lang="vi-VN" sz="3200" i="1" spc="73" dirty="0">
                <a:latin typeface="Lora Italics"/>
                <a:ea typeface="Lora Italics"/>
                <a:cs typeface="Lora Italics"/>
                <a:sym typeface="Lora Italics"/>
              </a:rPr>
              <a:t> </a:t>
            </a:r>
            <a:r>
              <a:rPr lang="vi-VN" sz="3200" i="1" spc="73" dirty="0" err="1">
                <a:latin typeface="Lora Italics"/>
                <a:ea typeface="Lora Italics"/>
                <a:cs typeface="Lora Italics"/>
                <a:sym typeface="Lora Italics"/>
              </a:rPr>
              <a:t>lượng</a:t>
            </a:r>
            <a:r>
              <a:rPr lang="vi-VN" sz="3200" i="1" spc="73" dirty="0">
                <a:latin typeface="Lora Italics"/>
                <a:ea typeface="Lora Italics"/>
                <a:cs typeface="Lora Italics"/>
                <a:sym typeface="Lora Italics"/>
              </a:rPr>
              <a:t> </a:t>
            </a:r>
            <a:r>
              <a:rPr lang="vi-VN" sz="3200" i="1" spc="73" dirty="0" err="1">
                <a:latin typeface="Lora Italics"/>
                <a:ea typeface="Lora Italics"/>
                <a:cs typeface="Lora Italics"/>
                <a:sym typeface="Lora Italics"/>
              </a:rPr>
              <a:t>các</a:t>
            </a:r>
            <a:r>
              <a:rPr lang="vi-VN" sz="3200" i="1" spc="73" dirty="0">
                <a:latin typeface="Lora Italics"/>
                <a:ea typeface="Lora Italics"/>
                <a:cs typeface="Lora Italics"/>
                <a:sym typeface="Lora Italics"/>
              </a:rPr>
              <a:t> cơ </a:t>
            </a:r>
            <a:r>
              <a:rPr lang="vi-VN" sz="3200" i="1" spc="73" dirty="0" err="1">
                <a:latin typeface="Lora Italics"/>
                <a:ea typeface="Lora Italics"/>
                <a:cs typeface="Lora Italics"/>
                <a:sym typeface="Lora Italics"/>
              </a:rPr>
              <a:t>sở</a:t>
            </a:r>
            <a:r>
              <a:rPr lang="vi-VN" sz="3200" i="1" spc="73" dirty="0">
                <a:latin typeface="Lora Italics"/>
                <a:ea typeface="Lora Italics"/>
                <a:cs typeface="Lora Italics"/>
                <a:sym typeface="Lora Italics"/>
              </a:rPr>
              <a:t> kê khai </a:t>
            </a:r>
            <a:r>
              <a:rPr lang="en-US" sz="3200" i="1" spc="73" dirty="0" err="1">
                <a:latin typeface="Lora Italics"/>
                <a:ea typeface="Lora Italics"/>
                <a:cs typeface="Lora Italics"/>
                <a:sym typeface="Lora Italics"/>
              </a:rPr>
              <a:t>thuế</a:t>
            </a:r>
            <a:r>
              <a:rPr lang="en-US" sz="3200" i="1" spc="73" dirty="0">
                <a:latin typeface="Lora Italics"/>
                <a:ea typeface="Lora Italics"/>
                <a:cs typeface="Lora Italics"/>
                <a:sym typeface="Lora Italics"/>
              </a:rPr>
              <a:t> TNDN </a:t>
            </a:r>
            <a:r>
              <a:rPr lang="en-US" sz="3200" i="1" spc="73" dirty="0" err="1">
                <a:latin typeface="Lora Italics"/>
                <a:ea typeface="Lora Italics"/>
                <a:cs typeface="Lora Italics"/>
                <a:sym typeface="Lora Italics"/>
              </a:rPr>
              <a:t>theo</a:t>
            </a:r>
            <a:r>
              <a:rPr lang="en-US" sz="3200" i="1" spc="73" dirty="0">
                <a:latin typeface="Lora Italics"/>
                <a:ea typeface="Lora Italics"/>
                <a:cs typeface="Lora Italics"/>
                <a:sym typeface="Lora Italics"/>
              </a:rPr>
              <a:t> </a:t>
            </a:r>
            <a:r>
              <a:rPr lang="vi-VN" sz="3200" i="1" spc="73" dirty="0">
                <a:latin typeface="Lora Italics"/>
                <a:ea typeface="Lora Italics"/>
                <a:cs typeface="Lora Italics"/>
                <a:sym typeface="Lora Italics"/>
              </a:rPr>
              <a:t>phương </a:t>
            </a:r>
            <a:r>
              <a:rPr lang="vi-VN" sz="3200" i="1" spc="73" dirty="0" err="1">
                <a:latin typeface="Lora Italics"/>
                <a:ea typeface="Lora Italics"/>
                <a:cs typeface="Lora Italics"/>
                <a:sym typeface="Lora Italics"/>
              </a:rPr>
              <a:t>pháp</a:t>
            </a:r>
            <a:r>
              <a:rPr lang="vi-VN"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trực</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tiếp</a:t>
            </a:r>
            <a:r>
              <a:rPr lang="en-US" sz="3200" i="1" spc="73" dirty="0">
                <a:latin typeface="Lora Italics"/>
                <a:ea typeface="Lora Italics"/>
                <a:cs typeface="Lora Italics"/>
                <a:sym typeface="Lora Italics"/>
              </a:rPr>
              <a:t> </a:t>
            </a:r>
            <a:r>
              <a:rPr lang="vi-VN" sz="3200" i="1" spc="73" dirty="0" err="1">
                <a:latin typeface="Lora Italics"/>
                <a:ea typeface="Lora Italics"/>
                <a:cs typeface="Lora Italics"/>
                <a:sym typeface="Lora Italics"/>
              </a:rPr>
              <a:t>là</a:t>
            </a:r>
            <a:r>
              <a:rPr lang="vi-VN" sz="3200" i="1" spc="73" dirty="0">
                <a:latin typeface="Lora Italics"/>
                <a:ea typeface="Lora Italics"/>
                <a:cs typeface="Lora Italics"/>
                <a:sym typeface="Lora Italics"/>
              </a:rPr>
              <a:t> </a:t>
            </a:r>
            <a:r>
              <a:rPr lang="en-US" sz="3200" i="1" spc="73" dirty="0">
                <a:latin typeface="Lora Italics"/>
                <a:ea typeface="Lora Italics"/>
                <a:cs typeface="Lora Italics"/>
                <a:sym typeface="Lora Italics"/>
              </a:rPr>
              <a:t>261</a:t>
            </a:r>
            <a:r>
              <a:rPr lang="vi-VN" sz="3200" i="1" spc="73" dirty="0">
                <a:latin typeface="Lora Italics"/>
                <a:ea typeface="Lora Italics"/>
                <a:cs typeface="Lora Italics"/>
                <a:sym typeface="Lora Italics"/>
              </a:rPr>
              <a:t>/688 (</a:t>
            </a:r>
            <a:r>
              <a:rPr lang="vi-VN" sz="3200" i="1" spc="73" dirty="0" err="1">
                <a:latin typeface="Lora Italics"/>
                <a:ea typeface="Lora Italics"/>
                <a:cs typeface="Lora Italics"/>
                <a:sym typeface="Lora Italics"/>
              </a:rPr>
              <a:t>chiếm</a:t>
            </a:r>
            <a:r>
              <a:rPr lang="vi-VN" sz="3200" i="1" spc="73" dirty="0">
                <a:latin typeface="Lora Italics"/>
                <a:ea typeface="Lora Italics"/>
                <a:cs typeface="Lora Italics"/>
                <a:sym typeface="Lora Italics"/>
              </a:rPr>
              <a:t> </a:t>
            </a:r>
            <a:r>
              <a:rPr lang="en-US" sz="3200" i="1" spc="73" dirty="0">
                <a:latin typeface="Lora Italics"/>
                <a:ea typeface="Lora Italics"/>
                <a:cs typeface="Lora Italics"/>
                <a:sym typeface="Lora Italics"/>
              </a:rPr>
              <a:t>38</a:t>
            </a:r>
            <a:r>
              <a:rPr lang="vi-VN" sz="3200" i="1" spc="73" dirty="0">
                <a:latin typeface="Lora Italics"/>
                <a:ea typeface="Lora Italics"/>
                <a:cs typeface="Lora Italics"/>
                <a:sym typeface="Lora Italics"/>
              </a:rPr>
              <a:t>%), theo phương </a:t>
            </a:r>
            <a:r>
              <a:rPr lang="en-US" sz="3200" i="1" spc="73" dirty="0" err="1">
                <a:latin typeface="Lora Italics"/>
                <a:ea typeface="Lora Italics"/>
                <a:cs typeface="Lora Italics"/>
                <a:sym typeface="Lora Italics"/>
              </a:rPr>
              <a:t>doanh</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thu</a:t>
            </a:r>
            <a:r>
              <a:rPr lang="en-US" sz="3200" i="1" spc="73" dirty="0">
                <a:latin typeface="Lora Italics"/>
                <a:ea typeface="Lora Italics"/>
                <a:cs typeface="Lora Italics"/>
                <a:sym typeface="Lora Italics"/>
              </a:rPr>
              <a:t> – chi </a:t>
            </a:r>
            <a:r>
              <a:rPr lang="en-US" sz="3200" i="1" spc="73" dirty="0" err="1">
                <a:latin typeface="Lora Italics"/>
                <a:ea typeface="Lora Italics"/>
                <a:cs typeface="Lora Italics"/>
                <a:sym typeface="Lora Italics"/>
              </a:rPr>
              <a:t>phí</a:t>
            </a:r>
            <a:r>
              <a:rPr lang="en-US" sz="3200" i="1" spc="73" dirty="0">
                <a:latin typeface="Lora Italics"/>
                <a:ea typeface="Lora Italics"/>
                <a:cs typeface="Lora Italics"/>
                <a:sym typeface="Lora Italics"/>
              </a:rPr>
              <a:t> </a:t>
            </a:r>
            <a:r>
              <a:rPr lang="vi-VN" sz="3200" i="1" spc="73" dirty="0" err="1">
                <a:latin typeface="Lora Italics"/>
                <a:ea typeface="Lora Italics"/>
                <a:cs typeface="Lora Italics"/>
                <a:sym typeface="Lora Italics"/>
              </a:rPr>
              <a:t>là</a:t>
            </a:r>
            <a:r>
              <a:rPr lang="vi-VN" sz="3200" i="1" spc="73" dirty="0">
                <a:latin typeface="Lora Italics"/>
                <a:ea typeface="Lora Italics"/>
                <a:cs typeface="Lora Italics"/>
                <a:sym typeface="Lora Italics"/>
              </a:rPr>
              <a:t> </a:t>
            </a:r>
            <a:r>
              <a:rPr lang="en-US" sz="3200" i="1" spc="73" dirty="0">
                <a:latin typeface="Lora Italics"/>
                <a:ea typeface="Lora Italics"/>
                <a:cs typeface="Lora Italics"/>
                <a:sym typeface="Lora Italics"/>
              </a:rPr>
              <a:t>22</a:t>
            </a:r>
            <a:r>
              <a:rPr lang="vi-VN" sz="3200" i="1" spc="73" dirty="0">
                <a:latin typeface="Lora Italics"/>
                <a:ea typeface="Lora Italics"/>
                <a:cs typeface="Lora Italics"/>
                <a:sym typeface="Lora Italics"/>
              </a:rPr>
              <a:t>/688 (</a:t>
            </a:r>
            <a:r>
              <a:rPr lang="vi-VN" sz="3200" i="1" spc="73" dirty="0" err="1">
                <a:latin typeface="Lora Italics"/>
                <a:ea typeface="Lora Italics"/>
                <a:cs typeface="Lora Italics"/>
                <a:sym typeface="Lora Italics"/>
              </a:rPr>
              <a:t>chiếm</a:t>
            </a:r>
            <a:r>
              <a:rPr lang="vi-VN" sz="3200" i="1" spc="73" dirty="0">
                <a:latin typeface="Lora Italics"/>
                <a:ea typeface="Lora Italics"/>
                <a:cs typeface="Lora Italics"/>
                <a:sym typeface="Lora Italics"/>
              </a:rPr>
              <a:t> </a:t>
            </a:r>
            <a:r>
              <a:rPr lang="en-US" sz="3200" i="1" spc="73" dirty="0">
                <a:latin typeface="Lora Italics"/>
                <a:ea typeface="Lora Italics"/>
                <a:cs typeface="Lora Italics"/>
                <a:sym typeface="Lora Italics"/>
              </a:rPr>
              <a:t>3%</a:t>
            </a:r>
            <a:r>
              <a:rPr lang="vi-VN" sz="3200" i="1" spc="73" dirty="0">
                <a:latin typeface="Lora Italics"/>
                <a:ea typeface="Lora Italics"/>
                <a:cs typeface="Lora Italics"/>
                <a:sym typeface="Lora Italics"/>
              </a:rPr>
              <a:t>%)</a:t>
            </a:r>
            <a:r>
              <a:rPr lang="en-US" sz="3200" i="1" spc="73" dirty="0">
                <a:latin typeface="Lora Italics"/>
                <a:ea typeface="Lora Italics"/>
                <a:cs typeface="Lora Italics"/>
                <a:sym typeface="Lora Italics"/>
              </a:rPr>
              <a:t>.</a:t>
            </a:r>
          </a:p>
          <a:p>
            <a:pPr marL="0" lvl="0" indent="0" algn="ctr">
              <a:lnSpc>
                <a:spcPts val="5000"/>
              </a:lnSpc>
              <a:spcBef>
                <a:spcPct val="0"/>
              </a:spcBef>
            </a:pPr>
            <a:r>
              <a:rPr lang="en-US" sz="3200" i="1" spc="73" dirty="0" err="1">
                <a:latin typeface="Lora Italics"/>
                <a:ea typeface="Lora Italics"/>
                <a:cs typeface="Lora Italics"/>
                <a:sym typeface="Lora Italics"/>
              </a:rPr>
              <a:t>Số</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lượng</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các</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cơ</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sở</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không</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có</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dữ</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liệu</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kê</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khai</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thuế</a:t>
            </a:r>
            <a:r>
              <a:rPr lang="en-US" sz="3200" i="1" spc="73" dirty="0">
                <a:latin typeface="Lora Italics"/>
                <a:ea typeface="Lora Italics"/>
                <a:cs typeface="Lora Italics"/>
                <a:sym typeface="Lora Italics"/>
              </a:rPr>
              <a:t> TNDN </a:t>
            </a:r>
            <a:r>
              <a:rPr lang="en-US" sz="3200" i="1" spc="73" dirty="0" err="1">
                <a:latin typeface="Lora Italics"/>
                <a:ea typeface="Lora Italics"/>
                <a:cs typeface="Lora Italics"/>
                <a:sym typeface="Lora Italics"/>
              </a:rPr>
              <a:t>chiếm</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tỷ</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lệ</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tương</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đối</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lớn</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là</a:t>
            </a:r>
            <a:r>
              <a:rPr lang="vi-VN" sz="3200" i="1" spc="73" dirty="0">
                <a:latin typeface="Lora Italics"/>
                <a:ea typeface="Lora Italics"/>
                <a:cs typeface="Lora Italics"/>
                <a:sym typeface="Lora Italics"/>
              </a:rPr>
              <a:t> </a:t>
            </a:r>
            <a:r>
              <a:rPr lang="en-US" sz="3200" i="1" spc="73" dirty="0">
                <a:latin typeface="Lora Italics"/>
                <a:ea typeface="Lora Italics"/>
                <a:cs typeface="Lora Italics"/>
                <a:sym typeface="Lora Italics"/>
              </a:rPr>
              <a:t>405</a:t>
            </a:r>
            <a:r>
              <a:rPr lang="vi-VN" sz="3200" i="1" spc="73" dirty="0">
                <a:latin typeface="Lora Italics"/>
                <a:ea typeface="Lora Italics"/>
                <a:cs typeface="Lora Italics"/>
                <a:sym typeface="Lora Italics"/>
              </a:rPr>
              <a:t>/688 </a:t>
            </a:r>
            <a:r>
              <a:rPr lang="en-US" sz="3200" i="1" spc="73" dirty="0" err="1">
                <a:latin typeface="Lora Italics"/>
                <a:ea typeface="Lora Italics"/>
                <a:cs typeface="Lora Italics"/>
                <a:sym typeface="Lora Italics"/>
              </a:rPr>
              <a:t>tương</a:t>
            </a:r>
            <a:r>
              <a:rPr lang="en-US" sz="3200" i="1" spc="73" dirty="0">
                <a:latin typeface="Lora Italics"/>
                <a:ea typeface="Lora Italics"/>
                <a:cs typeface="Lora Italics"/>
                <a:sym typeface="Lora Italics"/>
              </a:rPr>
              <a:t> </a:t>
            </a:r>
            <a:r>
              <a:rPr lang="en-US" sz="3200" i="1" spc="73" dirty="0" err="1">
                <a:latin typeface="Lora Italics"/>
                <a:ea typeface="Lora Italics"/>
                <a:cs typeface="Lora Italics"/>
                <a:sym typeface="Lora Italics"/>
              </a:rPr>
              <a:t>ứng</a:t>
            </a:r>
            <a:r>
              <a:rPr lang="en-US" sz="3200" i="1" spc="73" dirty="0">
                <a:latin typeface="Lora Italics"/>
                <a:ea typeface="Lora Italics"/>
                <a:cs typeface="Lora Italics"/>
                <a:sym typeface="Lora Italics"/>
              </a:rPr>
              <a:t> 59</a:t>
            </a:r>
            <a:r>
              <a:rPr lang="vi-VN" sz="3200" i="1" spc="73" dirty="0">
                <a:latin typeface="Lora Italics"/>
                <a:ea typeface="Lora Italics"/>
                <a:cs typeface="Lora Italics"/>
                <a:sym typeface="Lora Italics"/>
              </a:rPr>
              <a:t>%.</a:t>
            </a:r>
          </a:p>
        </p:txBody>
      </p:sp>
      <p:sp>
        <p:nvSpPr>
          <p:cNvPr id="20" name="AutoShape 20"/>
          <p:cNvSpPr/>
          <p:nvPr/>
        </p:nvSpPr>
        <p:spPr>
          <a:xfrm>
            <a:off x="2651760" y="7417513"/>
            <a:ext cx="2812057" cy="0"/>
          </a:xfrm>
          <a:prstGeom prst="line">
            <a:avLst/>
          </a:prstGeom>
          <a:ln w="38100" cap="flat">
            <a:solidFill>
              <a:srgbClr val="FFFFFF"/>
            </a:solidFill>
            <a:prstDash val="solid"/>
            <a:headEnd type="none" w="sm" len="sm"/>
            <a:tailEnd type="none" w="sm" len="sm"/>
          </a:ln>
        </p:spPr>
      </p:sp>
      <p:sp>
        <p:nvSpPr>
          <p:cNvPr id="21" name="AutoShape 21"/>
          <p:cNvSpPr/>
          <p:nvPr/>
        </p:nvSpPr>
        <p:spPr>
          <a:xfrm>
            <a:off x="7738459" y="7455613"/>
            <a:ext cx="2812057" cy="0"/>
          </a:xfrm>
          <a:prstGeom prst="line">
            <a:avLst/>
          </a:prstGeom>
          <a:ln w="38100" cap="flat">
            <a:solidFill>
              <a:srgbClr val="FFFFFF"/>
            </a:solidFill>
            <a:prstDash val="solid"/>
            <a:headEnd type="none" w="sm" len="sm"/>
            <a:tailEnd type="none" w="sm" len="sm"/>
          </a:ln>
        </p:spPr>
      </p:sp>
      <p:sp>
        <p:nvSpPr>
          <p:cNvPr id="22" name="AutoShape 22"/>
          <p:cNvSpPr/>
          <p:nvPr/>
        </p:nvSpPr>
        <p:spPr>
          <a:xfrm>
            <a:off x="12799762" y="7417513"/>
            <a:ext cx="2812057" cy="0"/>
          </a:xfrm>
          <a:prstGeom prst="line">
            <a:avLst/>
          </a:prstGeom>
          <a:ln w="38100" cap="flat">
            <a:solidFill>
              <a:srgbClr val="FFFFFF"/>
            </a:solidFill>
            <a:prstDash val="solid"/>
            <a:headEnd type="none" w="sm" len="sm"/>
            <a:tailEnd type="none" w="sm" len="sm"/>
          </a:ln>
        </p:spPr>
      </p:sp>
      <p:graphicFrame>
        <p:nvGraphicFramePr>
          <p:cNvPr id="12" name="Chart 11">
            <a:extLst>
              <a:ext uri="{FF2B5EF4-FFF2-40B4-BE49-F238E27FC236}">
                <a16:creationId xmlns:a16="http://schemas.microsoft.com/office/drawing/2014/main" id="{D6A5918D-2524-4042-BCFF-F4D4C0E1321E}"/>
              </a:ext>
            </a:extLst>
          </p:cNvPr>
          <p:cNvGraphicFramePr>
            <a:graphicFrameLocks/>
          </p:cNvGraphicFramePr>
          <p:nvPr>
            <p:extLst>
              <p:ext uri="{D42A27DB-BD31-4B8C-83A1-F6EECF244321}">
                <p14:modId xmlns:p14="http://schemas.microsoft.com/office/powerpoint/2010/main" val="3590649131"/>
              </p:ext>
            </p:extLst>
          </p:nvPr>
        </p:nvGraphicFramePr>
        <p:xfrm>
          <a:off x="1148441" y="1242280"/>
          <a:ext cx="6804871" cy="7242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60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718773" y="740989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TextBox 10"/>
          <p:cNvSpPr txBox="1"/>
          <p:nvPr/>
        </p:nvSpPr>
        <p:spPr>
          <a:xfrm>
            <a:off x="472105" y="209640"/>
            <a:ext cx="17343787" cy="924292"/>
          </a:xfrm>
          <a:prstGeom prst="rect">
            <a:avLst/>
          </a:prstGeom>
        </p:spPr>
        <p:txBody>
          <a:bodyPr wrap="square" lIns="0" tIns="0" rIns="0" bIns="0" rtlCol="0" anchor="t">
            <a:spAutoFit/>
          </a:bodyPr>
          <a:lstStyle/>
          <a:p>
            <a:pPr algn="ctr">
              <a:lnSpc>
                <a:spcPts val="7984"/>
              </a:lnSpc>
            </a:pPr>
            <a:r>
              <a:rPr lang="en-US" sz="4800" b="1" i="1" spc="224" dirty="0" err="1">
                <a:solidFill>
                  <a:srgbClr val="152225"/>
                </a:solidFill>
                <a:latin typeface="Lora Bold Italics"/>
                <a:ea typeface="Lora Bold Italics"/>
                <a:cs typeface="Lora Bold Italics"/>
                <a:sym typeface="Lora Bold Italics"/>
              </a:rPr>
              <a:t>Tình</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hình</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kê</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khai</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nộp</a:t>
            </a:r>
            <a:r>
              <a:rPr lang="en-US" sz="4800" b="1" i="1" spc="224" dirty="0">
                <a:solidFill>
                  <a:srgbClr val="152225"/>
                </a:solidFill>
                <a:latin typeface="Lora Bold Italics"/>
                <a:ea typeface="Lora Bold Italics"/>
                <a:cs typeface="Lora Bold Italics"/>
                <a:sym typeface="Lora Bold Italics"/>
              </a:rPr>
              <a:t> </a:t>
            </a:r>
            <a:r>
              <a:rPr lang="en-US" sz="4800" b="1" i="1" spc="224" dirty="0" err="1">
                <a:solidFill>
                  <a:srgbClr val="152225"/>
                </a:solidFill>
                <a:latin typeface="Lora Bold Italics"/>
                <a:ea typeface="Lora Bold Italics"/>
                <a:cs typeface="Lora Bold Italics"/>
                <a:sym typeface="Lora Bold Italics"/>
              </a:rPr>
              <a:t>thuế</a:t>
            </a:r>
            <a:r>
              <a:rPr lang="en-US" sz="4800" b="1" i="1" spc="224" dirty="0">
                <a:solidFill>
                  <a:srgbClr val="152225"/>
                </a:solidFill>
                <a:latin typeface="Lora Bold Italics"/>
                <a:ea typeface="Lora Bold Italics"/>
                <a:cs typeface="Lora Bold Italics"/>
                <a:sym typeface="Lora Bold Italics"/>
              </a:rPr>
              <a:t> TNDN</a:t>
            </a:r>
          </a:p>
        </p:txBody>
      </p:sp>
      <p:sp>
        <p:nvSpPr>
          <p:cNvPr id="20" name="AutoShape 20"/>
          <p:cNvSpPr/>
          <p:nvPr/>
        </p:nvSpPr>
        <p:spPr>
          <a:xfrm>
            <a:off x="2651760" y="7417513"/>
            <a:ext cx="2812057" cy="0"/>
          </a:xfrm>
          <a:prstGeom prst="line">
            <a:avLst/>
          </a:prstGeom>
          <a:ln w="38100" cap="flat">
            <a:solidFill>
              <a:srgbClr val="FFFFFF"/>
            </a:solidFill>
            <a:prstDash val="solid"/>
            <a:headEnd type="none" w="sm" len="sm"/>
            <a:tailEnd type="none" w="sm" len="sm"/>
          </a:ln>
        </p:spPr>
      </p:sp>
      <p:sp>
        <p:nvSpPr>
          <p:cNvPr id="21" name="AutoShape 21"/>
          <p:cNvSpPr/>
          <p:nvPr/>
        </p:nvSpPr>
        <p:spPr>
          <a:xfrm>
            <a:off x="7738459" y="7455613"/>
            <a:ext cx="2812057" cy="0"/>
          </a:xfrm>
          <a:prstGeom prst="line">
            <a:avLst/>
          </a:prstGeom>
          <a:ln w="38100" cap="flat">
            <a:solidFill>
              <a:srgbClr val="FFFFFF"/>
            </a:solidFill>
            <a:prstDash val="solid"/>
            <a:headEnd type="none" w="sm" len="sm"/>
            <a:tailEnd type="none" w="sm" len="sm"/>
          </a:ln>
        </p:spPr>
      </p:sp>
      <p:sp>
        <p:nvSpPr>
          <p:cNvPr id="22" name="AutoShape 22"/>
          <p:cNvSpPr/>
          <p:nvPr/>
        </p:nvSpPr>
        <p:spPr>
          <a:xfrm>
            <a:off x="12799762" y="7417513"/>
            <a:ext cx="2812057" cy="0"/>
          </a:xfrm>
          <a:prstGeom prst="line">
            <a:avLst/>
          </a:prstGeom>
          <a:ln w="38100" cap="flat">
            <a:solidFill>
              <a:srgbClr val="FFFFFF"/>
            </a:solidFill>
            <a:prstDash val="solid"/>
            <a:headEnd type="none" w="sm" len="sm"/>
            <a:tailEnd type="none" w="sm" len="sm"/>
          </a:ln>
        </p:spPr>
      </p:sp>
      <p:sp>
        <p:nvSpPr>
          <p:cNvPr id="14" name="TextBox 11">
            <a:extLst>
              <a:ext uri="{FF2B5EF4-FFF2-40B4-BE49-F238E27FC236}">
                <a16:creationId xmlns:a16="http://schemas.microsoft.com/office/drawing/2014/main" id="{2CF1D450-00E0-4777-B719-973E6894DB89}"/>
              </a:ext>
            </a:extLst>
          </p:cNvPr>
          <p:cNvSpPr txBox="1"/>
          <p:nvPr/>
        </p:nvSpPr>
        <p:spPr>
          <a:xfrm>
            <a:off x="1181098" y="8382260"/>
            <a:ext cx="15925800" cy="417294"/>
          </a:xfrm>
          <a:prstGeom prst="rect">
            <a:avLst/>
          </a:prstGeom>
        </p:spPr>
        <p:txBody>
          <a:bodyPr wrap="square" lIns="0" tIns="0" rIns="0" bIns="0" rtlCol="0" anchor="t">
            <a:spAutoFit/>
          </a:bodyPr>
          <a:lstStyle/>
          <a:p>
            <a:pPr marL="0" lvl="0" indent="0" algn="ctr">
              <a:lnSpc>
                <a:spcPts val="3400"/>
              </a:lnSpc>
              <a:spcBef>
                <a:spcPct val="0"/>
              </a:spcBef>
            </a:pPr>
            <a:r>
              <a:rPr lang="vi-VN" sz="2800" i="1" spc="73" dirty="0" err="1">
                <a:latin typeface="Lora Italics"/>
                <a:ea typeface="Lora Italics"/>
                <a:cs typeface="Lora Italics"/>
                <a:sym typeface="Lora Italics"/>
              </a:rPr>
              <a:t>Số</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liệu</a:t>
            </a:r>
            <a:r>
              <a:rPr lang="vi-VN" sz="2800" i="1" spc="73" dirty="0">
                <a:latin typeface="Lora Italics"/>
                <a:ea typeface="Lora Italics"/>
                <a:cs typeface="Lora Italics"/>
                <a:sym typeface="Lora Italics"/>
              </a:rPr>
              <a:t> cho </a:t>
            </a:r>
            <a:r>
              <a:rPr lang="vi-VN" sz="2800" i="1" spc="73" dirty="0" err="1">
                <a:latin typeface="Lora Italics"/>
                <a:ea typeface="Lora Italics"/>
                <a:cs typeface="Lora Italics"/>
                <a:sym typeface="Lora Italics"/>
              </a:rPr>
              <a:t>thấy</a:t>
            </a:r>
            <a:r>
              <a:rPr lang="vi-VN"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các</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cơ</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sở</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giáo</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dục</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có</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số</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thuế</a:t>
            </a:r>
            <a:r>
              <a:rPr lang="en-US" sz="2800" i="1" spc="73" dirty="0">
                <a:latin typeface="Lora Italics"/>
                <a:ea typeface="Lora Italics"/>
                <a:cs typeface="Lora Italics"/>
                <a:sym typeface="Lora Italics"/>
              </a:rPr>
              <a:t> TNDN </a:t>
            </a:r>
            <a:r>
              <a:rPr lang="en-US" sz="2800" i="1" spc="73" dirty="0" err="1">
                <a:latin typeface="Lora Italics"/>
                <a:ea typeface="Lora Italics"/>
                <a:cs typeface="Lora Italics"/>
                <a:sym typeface="Lora Italics"/>
              </a:rPr>
              <a:t>đã</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nộp</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lớn</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hơn</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số</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thuế</a:t>
            </a:r>
            <a:r>
              <a:rPr lang="en-US" sz="2800" i="1" spc="73" dirty="0">
                <a:latin typeface="Lora Italics"/>
                <a:ea typeface="Lora Italics"/>
                <a:cs typeface="Lora Italics"/>
                <a:sym typeface="Lora Italics"/>
              </a:rPr>
              <a:t> TNDN </a:t>
            </a:r>
            <a:r>
              <a:rPr lang="en-US" sz="2800" i="1" spc="73" dirty="0" err="1">
                <a:latin typeface="Lora Italics"/>
                <a:ea typeface="Lora Italics"/>
                <a:cs typeface="Lora Italics"/>
                <a:sym typeface="Lora Italics"/>
              </a:rPr>
              <a:t>kê</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khai</a:t>
            </a:r>
            <a:r>
              <a:rPr lang="en-US" sz="2800" i="1" spc="73" dirty="0">
                <a:latin typeface="Lora Italics"/>
                <a:ea typeface="Lora Italics"/>
                <a:cs typeface="Lora Italics"/>
                <a:sym typeface="Lora Italics"/>
              </a:rPr>
              <a:t>.</a:t>
            </a:r>
          </a:p>
        </p:txBody>
      </p:sp>
      <p:graphicFrame>
        <p:nvGraphicFramePr>
          <p:cNvPr id="13" name="Chart 12">
            <a:extLst>
              <a:ext uri="{FF2B5EF4-FFF2-40B4-BE49-F238E27FC236}">
                <a16:creationId xmlns:a16="http://schemas.microsoft.com/office/drawing/2014/main" id="{EE39841E-F4C6-4759-9BB6-C8014EEE7B0A}"/>
              </a:ext>
            </a:extLst>
          </p:cNvPr>
          <p:cNvGraphicFramePr>
            <a:graphicFrameLocks/>
          </p:cNvGraphicFramePr>
          <p:nvPr>
            <p:extLst>
              <p:ext uri="{D42A27DB-BD31-4B8C-83A1-F6EECF244321}">
                <p14:modId xmlns:p14="http://schemas.microsoft.com/office/powerpoint/2010/main" val="2450300608"/>
              </p:ext>
            </p:extLst>
          </p:nvPr>
        </p:nvGraphicFramePr>
        <p:xfrm>
          <a:off x="1181098" y="1641218"/>
          <a:ext cx="15925800" cy="6281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55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709401">
            <a:off x="-2516027" y="6321166"/>
            <a:ext cx="4752817" cy="5874268"/>
          </a:xfrm>
          <a:custGeom>
            <a:avLst/>
            <a:gdLst/>
            <a:ahLst/>
            <a:cxnLst/>
            <a:rect l="l" t="t" r="r" b="b"/>
            <a:pathLst>
              <a:path w="4752817" h="5874268">
                <a:moveTo>
                  <a:pt x="0" y="0"/>
                </a:moveTo>
                <a:lnTo>
                  <a:pt x="4752817" y="0"/>
                </a:lnTo>
                <a:lnTo>
                  <a:pt x="4752817" y="5874268"/>
                </a:lnTo>
                <a:lnTo>
                  <a:pt x="0" y="587426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3" name="Freeform 13"/>
          <p:cNvSpPr/>
          <p:nvPr/>
        </p:nvSpPr>
        <p:spPr>
          <a:xfrm>
            <a:off x="14050336" y="-2960784"/>
            <a:ext cx="5348938" cy="6611047"/>
          </a:xfrm>
          <a:custGeom>
            <a:avLst/>
            <a:gdLst/>
            <a:ahLst/>
            <a:cxnLst/>
            <a:rect l="l" t="t" r="r" b="b"/>
            <a:pathLst>
              <a:path w="5348938" h="6611047">
                <a:moveTo>
                  <a:pt x="0" y="0"/>
                </a:moveTo>
                <a:lnTo>
                  <a:pt x="5348938" y="0"/>
                </a:lnTo>
                <a:lnTo>
                  <a:pt x="5348938" y="6611048"/>
                </a:lnTo>
                <a:lnTo>
                  <a:pt x="0" y="66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4" name="Freeform 14"/>
          <p:cNvSpPr/>
          <p:nvPr/>
        </p:nvSpPr>
        <p:spPr>
          <a:xfrm rot="-1144532">
            <a:off x="15639328" y="-365214"/>
            <a:ext cx="3736393" cy="2927974"/>
          </a:xfrm>
          <a:custGeom>
            <a:avLst/>
            <a:gdLst/>
            <a:ahLst/>
            <a:cxnLst/>
            <a:rect l="l" t="t" r="r" b="b"/>
            <a:pathLst>
              <a:path w="3736393" h="2927974">
                <a:moveTo>
                  <a:pt x="0" y="0"/>
                </a:moveTo>
                <a:lnTo>
                  <a:pt x="3736394" y="0"/>
                </a:lnTo>
                <a:lnTo>
                  <a:pt x="3736394" y="2927973"/>
                </a:lnTo>
                <a:lnTo>
                  <a:pt x="0" y="2927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10">
            <a:extLst>
              <a:ext uri="{FF2B5EF4-FFF2-40B4-BE49-F238E27FC236}">
                <a16:creationId xmlns:a16="http://schemas.microsoft.com/office/drawing/2014/main" id="{3EDF3393-8630-4FA7-832E-E6EE8B37386F}"/>
              </a:ext>
            </a:extLst>
          </p:cNvPr>
          <p:cNvSpPr txBox="1"/>
          <p:nvPr/>
        </p:nvSpPr>
        <p:spPr>
          <a:xfrm>
            <a:off x="609600" y="419100"/>
            <a:ext cx="17343787" cy="1359346"/>
          </a:xfrm>
          <a:prstGeom prst="rect">
            <a:avLst/>
          </a:prstGeom>
        </p:spPr>
        <p:txBody>
          <a:bodyPr wrap="square" lIns="0" tIns="0" rIns="0" bIns="0" rtlCol="0" anchor="t">
            <a:spAutoFit/>
          </a:bodyPr>
          <a:lstStyle/>
          <a:p>
            <a:pPr algn="ctr">
              <a:lnSpc>
                <a:spcPts val="5300"/>
              </a:lnSpc>
            </a:pPr>
            <a:r>
              <a:rPr lang="vi-VN" sz="4800" b="1" i="1" spc="224" dirty="0" err="1">
                <a:solidFill>
                  <a:srgbClr val="152225"/>
                </a:solidFill>
                <a:latin typeface="Lora Bold Italics"/>
                <a:ea typeface="Lora Bold Italics"/>
                <a:cs typeface="Lora Bold Italics"/>
                <a:sym typeface="Lora Bold Italics"/>
              </a:rPr>
              <a:t>Số</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liệu</a:t>
            </a:r>
            <a:r>
              <a:rPr lang="vi-VN" sz="4800" b="1" i="1" spc="224" dirty="0">
                <a:solidFill>
                  <a:srgbClr val="152225"/>
                </a:solidFill>
                <a:latin typeface="Lora Bold Italics"/>
                <a:ea typeface="Lora Bold Italics"/>
                <a:cs typeface="Lora Bold Italics"/>
                <a:sym typeface="Lora Bold Italics"/>
              </a:rPr>
              <a:t> doanh thu </a:t>
            </a:r>
            <a:r>
              <a:rPr lang="vi-VN" sz="4800" b="1" i="1" spc="224" dirty="0" err="1">
                <a:solidFill>
                  <a:srgbClr val="152225"/>
                </a:solidFill>
                <a:latin typeface="Lora Bold Italics"/>
                <a:ea typeface="Lora Bold Italics"/>
                <a:cs typeface="Lora Bold Italics"/>
                <a:sym typeface="Lora Bold Italics"/>
              </a:rPr>
              <a:t>phát</a:t>
            </a:r>
            <a:r>
              <a:rPr lang="vi-VN" sz="4800" b="1" i="1" spc="224" dirty="0">
                <a:solidFill>
                  <a:srgbClr val="152225"/>
                </a:solidFill>
                <a:latin typeface="Lora Bold Italics"/>
                <a:ea typeface="Lora Bold Italics"/>
                <a:cs typeface="Lora Bold Italics"/>
                <a:sym typeface="Lora Bold Italics"/>
              </a:rPr>
              <a:t> sinh năm 2021-2023 theo </a:t>
            </a:r>
            <a:r>
              <a:rPr lang="vi-VN" sz="4800" b="1" i="1" spc="224" dirty="0" err="1">
                <a:solidFill>
                  <a:srgbClr val="152225"/>
                </a:solidFill>
                <a:latin typeface="Lora Bold Italics"/>
                <a:ea typeface="Lora Bold Italics"/>
                <a:cs typeface="Lora Bold Italics"/>
                <a:sym typeface="Lora Bold Italics"/>
              </a:rPr>
              <a:t>loại</a:t>
            </a:r>
            <a:r>
              <a:rPr lang="vi-VN" sz="4800" b="1" i="1" spc="224" dirty="0">
                <a:solidFill>
                  <a:srgbClr val="152225"/>
                </a:solidFill>
                <a:latin typeface="Lora Bold Italics"/>
                <a:ea typeface="Lora Bold Italics"/>
                <a:cs typeface="Lora Bold Italics"/>
                <a:sym typeface="Lora Bold Italics"/>
              </a:rPr>
              <a:t> cơ </a:t>
            </a:r>
            <a:r>
              <a:rPr lang="vi-VN" sz="4800" b="1" i="1" spc="224" dirty="0" err="1">
                <a:solidFill>
                  <a:srgbClr val="152225"/>
                </a:solidFill>
                <a:latin typeface="Lora Bold Italics"/>
                <a:ea typeface="Lora Bold Italics"/>
                <a:cs typeface="Lora Bold Italics"/>
                <a:sym typeface="Lora Bold Italics"/>
              </a:rPr>
              <a:t>sở</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giáo</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dục</a:t>
            </a:r>
            <a:r>
              <a:rPr lang="vi-VN" sz="4800" b="1" i="1" spc="224" dirty="0">
                <a:solidFill>
                  <a:srgbClr val="152225"/>
                </a:solidFill>
                <a:latin typeface="Lora Bold Italics"/>
                <a:ea typeface="Lora Bold Italics"/>
                <a:cs typeface="Lora Bold Italics"/>
                <a:sym typeface="Lora Bold Italics"/>
              </a:rPr>
              <a:t> </a:t>
            </a:r>
          </a:p>
        </p:txBody>
      </p:sp>
      <p:graphicFrame>
        <p:nvGraphicFramePr>
          <p:cNvPr id="29" name="Chart 28">
            <a:extLst>
              <a:ext uri="{FF2B5EF4-FFF2-40B4-BE49-F238E27FC236}">
                <a16:creationId xmlns:a16="http://schemas.microsoft.com/office/drawing/2014/main" id="{8FA3484B-A8D7-4A66-B86C-71C7108F1805}"/>
              </a:ext>
            </a:extLst>
          </p:cNvPr>
          <p:cNvGraphicFramePr>
            <a:graphicFrameLocks/>
          </p:cNvGraphicFramePr>
          <p:nvPr>
            <p:extLst>
              <p:ext uri="{D42A27DB-BD31-4B8C-83A1-F6EECF244321}">
                <p14:modId xmlns:p14="http://schemas.microsoft.com/office/powerpoint/2010/main" val="3053879933"/>
              </p:ext>
            </p:extLst>
          </p:nvPr>
        </p:nvGraphicFramePr>
        <p:xfrm>
          <a:off x="1248079" y="1778446"/>
          <a:ext cx="4265252" cy="46059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138D7AB4-0FC9-4778-AE32-14974EF50CBF}"/>
              </a:ext>
            </a:extLst>
          </p:cNvPr>
          <p:cNvGraphicFramePr>
            <a:graphicFrameLocks/>
          </p:cNvGraphicFramePr>
          <p:nvPr>
            <p:extLst>
              <p:ext uri="{D42A27DB-BD31-4B8C-83A1-F6EECF244321}">
                <p14:modId xmlns:p14="http://schemas.microsoft.com/office/powerpoint/2010/main" val="2442203278"/>
              </p:ext>
            </p:extLst>
          </p:nvPr>
        </p:nvGraphicFramePr>
        <p:xfrm>
          <a:off x="6316214" y="1778446"/>
          <a:ext cx="4265253" cy="47366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a:extLst>
              <a:ext uri="{FF2B5EF4-FFF2-40B4-BE49-F238E27FC236}">
                <a16:creationId xmlns:a16="http://schemas.microsoft.com/office/drawing/2014/main" id="{0D80622D-2568-49A5-A6FD-72031A982D8D}"/>
              </a:ext>
            </a:extLst>
          </p:cNvPr>
          <p:cNvGraphicFramePr>
            <a:graphicFrameLocks/>
          </p:cNvGraphicFramePr>
          <p:nvPr>
            <p:extLst>
              <p:ext uri="{D42A27DB-BD31-4B8C-83A1-F6EECF244321}">
                <p14:modId xmlns:p14="http://schemas.microsoft.com/office/powerpoint/2010/main" val="139706473"/>
              </p:ext>
            </p:extLst>
          </p:nvPr>
        </p:nvGraphicFramePr>
        <p:xfrm>
          <a:off x="11079207" y="1582595"/>
          <a:ext cx="6037778" cy="6345952"/>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Box 11">
            <a:extLst>
              <a:ext uri="{FF2B5EF4-FFF2-40B4-BE49-F238E27FC236}">
                <a16:creationId xmlns:a16="http://schemas.microsoft.com/office/drawing/2014/main" id="{CD98F436-1246-4CA1-B397-E5ADB96341F3}"/>
              </a:ext>
            </a:extLst>
          </p:cNvPr>
          <p:cNvSpPr txBox="1"/>
          <p:nvPr/>
        </p:nvSpPr>
        <p:spPr>
          <a:xfrm>
            <a:off x="1191185" y="8059741"/>
            <a:ext cx="15925800" cy="1289327"/>
          </a:xfrm>
          <a:prstGeom prst="rect">
            <a:avLst/>
          </a:prstGeom>
        </p:spPr>
        <p:txBody>
          <a:bodyPr wrap="square" lIns="0" tIns="0" rIns="0" bIns="0" rtlCol="0" anchor="t">
            <a:spAutoFit/>
          </a:bodyPr>
          <a:lstStyle/>
          <a:p>
            <a:pPr marL="0" lvl="0" indent="0" algn="ctr">
              <a:lnSpc>
                <a:spcPts val="3400"/>
              </a:lnSpc>
              <a:spcBef>
                <a:spcPct val="0"/>
              </a:spcBef>
            </a:pPr>
            <a:r>
              <a:rPr lang="vi-VN" sz="2800" i="1" spc="73" dirty="0" err="1">
                <a:latin typeface="Lora Italics"/>
                <a:ea typeface="Lora Italics"/>
                <a:cs typeface="Lora Italics"/>
                <a:sym typeface="Lora Italics"/>
              </a:rPr>
              <a:t>Tổng</a:t>
            </a:r>
            <a:r>
              <a:rPr lang="vi-VN" sz="2800" i="1" spc="73" dirty="0">
                <a:latin typeface="Lora Italics"/>
                <a:ea typeface="Lora Italics"/>
                <a:cs typeface="Lora Italics"/>
                <a:sym typeface="Lora Italics"/>
              </a:rPr>
              <a:t> doanh thu năm 2022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362.660 </a:t>
            </a:r>
            <a:r>
              <a:rPr lang="vi-VN" sz="2800" i="1" spc="73" dirty="0" err="1">
                <a:latin typeface="Lora Italics"/>
                <a:ea typeface="Lora Italics"/>
                <a:cs typeface="Lora Italics"/>
                <a:sym typeface="Lora Italics"/>
              </a:rPr>
              <a:t>triệu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đồng</a:t>
            </a:r>
            <a:r>
              <a:rPr lang="vi-VN" sz="2800" i="1" spc="73" dirty="0">
                <a:latin typeface="Lora Italics"/>
                <a:ea typeface="Lora Italics"/>
                <a:cs typeface="Lora Italics"/>
                <a:sym typeface="Lora Italics"/>
              </a:rPr>
              <a:t>, tăng 39% so </a:t>
            </a:r>
            <a:r>
              <a:rPr lang="vi-VN" sz="2800" i="1" spc="73" dirty="0" err="1">
                <a:latin typeface="Lora Italics"/>
                <a:ea typeface="Lora Italics"/>
                <a:cs typeface="Lora Italics"/>
                <a:sym typeface="Lora Italics"/>
              </a:rPr>
              <a:t>với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tổng</a:t>
            </a:r>
            <a:r>
              <a:rPr lang="vi-VN" sz="2800" i="1" spc="73" dirty="0">
                <a:latin typeface="Lora Italics"/>
                <a:ea typeface="Lora Italics"/>
                <a:cs typeface="Lora Italics"/>
                <a:sym typeface="Lora Italics"/>
              </a:rPr>
              <a:t> doanh thu năm 2021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233.642 </a:t>
            </a:r>
            <a:r>
              <a:rPr lang="vi-VN" sz="2800" i="1" spc="73" dirty="0" err="1">
                <a:latin typeface="Lora Italics"/>
                <a:ea typeface="Lora Italics"/>
                <a:cs typeface="Lora Italics"/>
                <a:sym typeface="Lora Italics"/>
              </a:rPr>
              <a:t>triệu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đồng</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Tổng</a:t>
            </a:r>
            <a:r>
              <a:rPr lang="vi-VN" sz="2800" i="1" spc="73" dirty="0">
                <a:latin typeface="Lora Italics"/>
                <a:ea typeface="Lora Italics"/>
                <a:cs typeface="Lora Italics"/>
                <a:sym typeface="Lora Italics"/>
              </a:rPr>
              <a:t> doanh thu năm 2023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645.761 </a:t>
            </a:r>
            <a:r>
              <a:rPr lang="vi-VN" sz="2800" i="1" spc="73" dirty="0" err="1">
                <a:latin typeface="Lora Italics"/>
                <a:ea typeface="Lora Italics"/>
                <a:cs typeface="Lora Italics"/>
                <a:sym typeface="Lora Italics"/>
              </a:rPr>
              <a:t>triệu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đồng</a:t>
            </a:r>
            <a:r>
              <a:rPr lang="vi-VN" sz="2800" i="1" spc="73" dirty="0">
                <a:latin typeface="Lora Italics"/>
                <a:ea typeface="Lora Italics"/>
                <a:cs typeface="Lora Italics"/>
                <a:sym typeface="Lora Italics"/>
              </a:rPr>
              <a:t>, tăng 138% so </a:t>
            </a:r>
            <a:r>
              <a:rPr lang="vi-VN" sz="2800" i="1" spc="73" dirty="0" err="1">
                <a:latin typeface="Lora Italics"/>
                <a:ea typeface="Lora Italics"/>
                <a:cs typeface="Lora Italics"/>
                <a:sym typeface="Lora Italics"/>
              </a:rPr>
              <a:t>với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tổng</a:t>
            </a:r>
            <a:r>
              <a:rPr lang="vi-VN" sz="2800" i="1" spc="73" dirty="0">
                <a:latin typeface="Lora Italics"/>
                <a:ea typeface="Lora Italics"/>
                <a:cs typeface="Lora Italics"/>
                <a:sym typeface="Lora Italics"/>
              </a:rPr>
              <a:t> doanh thu năm 2022. </a:t>
            </a:r>
          </a:p>
        </p:txBody>
      </p:sp>
      <p:sp>
        <p:nvSpPr>
          <p:cNvPr id="33" name="Freeform 6">
            <a:extLst>
              <a:ext uri="{FF2B5EF4-FFF2-40B4-BE49-F238E27FC236}">
                <a16:creationId xmlns:a16="http://schemas.microsoft.com/office/drawing/2014/main" id="{252D66B3-9CEE-4B07-9E74-D11D407322BF}"/>
              </a:ext>
            </a:extLst>
          </p:cNvPr>
          <p:cNvSpPr/>
          <p:nvPr/>
        </p:nvSpPr>
        <p:spPr>
          <a:xfrm rot="828443">
            <a:off x="204284" y="5997540"/>
            <a:ext cx="1886555" cy="2207671"/>
          </a:xfrm>
          <a:custGeom>
            <a:avLst/>
            <a:gdLst/>
            <a:ahLst/>
            <a:cxnLst/>
            <a:rect l="l" t="t" r="r" b="b"/>
            <a:pathLst>
              <a:path w="1886555" h="2207671">
                <a:moveTo>
                  <a:pt x="0" y="0"/>
                </a:moveTo>
                <a:lnTo>
                  <a:pt x="1886555" y="0"/>
                </a:lnTo>
                <a:lnTo>
                  <a:pt x="1886555" y="2207670"/>
                </a:lnTo>
                <a:lnTo>
                  <a:pt x="0" y="22076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8655" y="613396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7136214">
            <a:off x="15376697" y="-1394940"/>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15697200" y="6404392"/>
            <a:ext cx="4175535" cy="4114800"/>
          </a:xfrm>
          <a:custGeom>
            <a:avLst/>
            <a:gdLst/>
            <a:ahLst/>
            <a:cxnLst/>
            <a:rect l="l" t="t" r="r" b="b"/>
            <a:pathLst>
              <a:path w="4175535" h="4114800">
                <a:moveTo>
                  <a:pt x="0" y="0"/>
                </a:moveTo>
                <a:lnTo>
                  <a:pt x="4175535" y="0"/>
                </a:lnTo>
                <a:lnTo>
                  <a:pt x="41755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236921" y="342431"/>
            <a:ext cx="16185829" cy="2503891"/>
          </a:xfrm>
          <a:prstGeom prst="rect">
            <a:avLst/>
          </a:prstGeom>
        </p:spPr>
        <p:txBody>
          <a:bodyPr wrap="square" lIns="0" tIns="0" rIns="0" bIns="0" rtlCol="0" anchor="t">
            <a:spAutoFit/>
          </a:bodyPr>
          <a:lstStyle/>
          <a:p>
            <a:pPr algn="l">
              <a:lnSpc>
                <a:spcPts val="10189"/>
              </a:lnSpc>
            </a:pPr>
            <a:r>
              <a:rPr lang="en-US" sz="6659" b="1" i="1" spc="286" dirty="0">
                <a:solidFill>
                  <a:srgbClr val="152225"/>
                </a:solidFill>
                <a:latin typeface="Lora Bold Italics"/>
                <a:ea typeface="Lora Bold Italics"/>
                <a:cs typeface="Lora Bold Italics"/>
                <a:sym typeface="Lora Bold Italics"/>
              </a:rPr>
              <a:t>III. </a:t>
            </a:r>
            <a:r>
              <a:rPr lang="vi-VN" sz="6659" b="1" i="1" spc="286" dirty="0">
                <a:solidFill>
                  <a:srgbClr val="152225"/>
                </a:solidFill>
                <a:latin typeface="Lora Bold Italics"/>
                <a:ea typeface="Lora Bold Italics"/>
                <a:cs typeface="Lora Bold Italics"/>
                <a:sym typeface="Lora Bold Italics"/>
              </a:rPr>
              <a:t>Phương </a:t>
            </a:r>
            <a:r>
              <a:rPr lang="vi-VN" sz="6659" b="1" i="1" spc="286" dirty="0" err="1">
                <a:solidFill>
                  <a:srgbClr val="152225"/>
                </a:solidFill>
                <a:latin typeface="Lora Bold Italics"/>
                <a:ea typeface="Lora Bold Italics"/>
                <a:cs typeface="Lora Bold Italics"/>
                <a:sym typeface="Lora Bold Italics"/>
              </a:rPr>
              <a:t>pháp</a:t>
            </a:r>
            <a:r>
              <a:rPr lang="vi-VN" sz="6659" b="1" i="1" spc="286" dirty="0">
                <a:solidFill>
                  <a:srgbClr val="152225"/>
                </a:solidFill>
                <a:latin typeface="Lora Bold Italics"/>
                <a:ea typeface="Lora Bold Italics"/>
                <a:cs typeface="Lora Bold Italics"/>
                <a:sym typeface="Lora Bold Italics"/>
              </a:rPr>
              <a:t> kê khai </a:t>
            </a:r>
            <a:r>
              <a:rPr lang="vi-VN" sz="6659" b="1" i="1" spc="286" dirty="0" err="1">
                <a:solidFill>
                  <a:srgbClr val="152225"/>
                </a:solidFill>
                <a:latin typeface="Lora Bold Italics"/>
                <a:ea typeface="Lora Bold Italics"/>
                <a:cs typeface="Lora Bold Italics"/>
                <a:sym typeface="Lora Bold Italics"/>
              </a:rPr>
              <a:t>thuế</a:t>
            </a:r>
            <a:r>
              <a:rPr lang="vi-VN" sz="6659" b="1" i="1" spc="286" dirty="0">
                <a:solidFill>
                  <a:srgbClr val="152225"/>
                </a:solidFill>
                <a:latin typeface="Lora Bold Italics"/>
                <a:ea typeface="Lora Bold Italics"/>
                <a:cs typeface="Lora Bold Italics"/>
                <a:sym typeface="Lora Bold Italics"/>
              </a:rPr>
              <a:t> GTGT</a:t>
            </a:r>
            <a:endParaRPr lang="en-US" sz="6659" b="1" i="1" spc="286" dirty="0">
              <a:solidFill>
                <a:srgbClr val="152225"/>
              </a:solidFill>
              <a:latin typeface="Lora Bold Italics"/>
              <a:ea typeface="Lora Bold Italics"/>
              <a:cs typeface="Lora Bold Italics"/>
              <a:sym typeface="Lora Bold Italics"/>
            </a:endParaRPr>
          </a:p>
          <a:p>
            <a:pPr algn="l">
              <a:lnSpc>
                <a:spcPts val="10189"/>
              </a:lnSpc>
            </a:pPr>
            <a:endParaRPr lang="vi-VN" sz="6659" b="1" i="1" spc="286" dirty="0">
              <a:solidFill>
                <a:srgbClr val="152225"/>
              </a:solidFill>
              <a:latin typeface="Lora Bold Italics"/>
              <a:ea typeface="Lora Bold Italics"/>
              <a:cs typeface="Lora Bold Italics"/>
              <a:sym typeface="Lora Bold Italics"/>
            </a:endParaRPr>
          </a:p>
        </p:txBody>
      </p:sp>
      <p:graphicFrame>
        <p:nvGraphicFramePr>
          <p:cNvPr id="13" name="Chart 12">
            <a:extLst>
              <a:ext uri="{FF2B5EF4-FFF2-40B4-BE49-F238E27FC236}">
                <a16:creationId xmlns:a16="http://schemas.microsoft.com/office/drawing/2014/main" id="{66DD42AB-9B7C-4A80-9973-EABB771156A2}"/>
              </a:ext>
            </a:extLst>
          </p:cNvPr>
          <p:cNvGraphicFramePr>
            <a:graphicFrameLocks/>
          </p:cNvGraphicFramePr>
          <p:nvPr>
            <p:extLst>
              <p:ext uri="{D42A27DB-BD31-4B8C-83A1-F6EECF244321}">
                <p14:modId xmlns:p14="http://schemas.microsoft.com/office/powerpoint/2010/main" val="842941646"/>
              </p:ext>
            </p:extLst>
          </p:nvPr>
        </p:nvGraphicFramePr>
        <p:xfrm>
          <a:off x="1209383" y="1943100"/>
          <a:ext cx="5715000" cy="67056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1">
            <a:extLst>
              <a:ext uri="{FF2B5EF4-FFF2-40B4-BE49-F238E27FC236}">
                <a16:creationId xmlns:a16="http://schemas.microsoft.com/office/drawing/2014/main" id="{B8FA9BE6-5E0A-4CFC-86F8-9FFA0D236CE7}"/>
              </a:ext>
            </a:extLst>
          </p:cNvPr>
          <p:cNvSpPr txBox="1"/>
          <p:nvPr/>
        </p:nvSpPr>
        <p:spPr>
          <a:xfrm>
            <a:off x="7543800" y="3198386"/>
            <a:ext cx="9144000" cy="3206006"/>
          </a:xfrm>
          <a:prstGeom prst="rect">
            <a:avLst/>
          </a:prstGeom>
        </p:spPr>
        <p:txBody>
          <a:bodyPr wrap="square" lIns="0" tIns="0" rIns="0" bIns="0" rtlCol="0" anchor="t">
            <a:spAutoFit/>
          </a:bodyPr>
          <a:lstStyle/>
          <a:p>
            <a:pPr marL="0" lvl="0" indent="0" algn="ctr">
              <a:lnSpc>
                <a:spcPts val="5000"/>
              </a:lnSpc>
              <a:spcBef>
                <a:spcPct val="0"/>
              </a:spcBef>
            </a:pPr>
            <a:r>
              <a:rPr lang="en-US" sz="2800" i="1" spc="73">
                <a:latin typeface="Lora Italics"/>
                <a:ea typeface="Lora Italics"/>
                <a:cs typeface="Lora Italics"/>
                <a:sym typeface="Lora Italics"/>
              </a:rPr>
              <a:t>Tính đến ký kê khai thuế năm 2023</a:t>
            </a:r>
            <a:r>
              <a:rPr lang="vi-VN" sz="2800" i="1" spc="73">
                <a:latin typeface="Lora Italics"/>
                <a:ea typeface="Lora Italics"/>
                <a:cs typeface="Lora Italics"/>
                <a:sym typeface="Lora Italics"/>
              </a:rPr>
              <a:t>, </a:t>
            </a:r>
            <a:r>
              <a:rPr lang="vi-VN" sz="2800" i="1" spc="73" dirty="0" err="1">
                <a:latin typeface="Lora Italics"/>
                <a:ea typeface="Lora Italics"/>
                <a:cs typeface="Lora Italics"/>
                <a:sym typeface="Lora Italics"/>
              </a:rPr>
              <a:t>số</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lượng</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các</a:t>
            </a:r>
            <a:r>
              <a:rPr lang="vi-VN" sz="2800" i="1" spc="73" dirty="0">
                <a:latin typeface="Lora Italics"/>
                <a:ea typeface="Lora Italics"/>
                <a:cs typeface="Lora Italics"/>
                <a:sym typeface="Lora Italics"/>
              </a:rPr>
              <a:t> cơ </a:t>
            </a:r>
            <a:r>
              <a:rPr lang="vi-VN" sz="2800" i="1" spc="73" dirty="0" err="1">
                <a:latin typeface="Lora Italics"/>
                <a:ea typeface="Lora Italics"/>
                <a:cs typeface="Lora Italics"/>
                <a:sym typeface="Lora Italics"/>
              </a:rPr>
              <a:t>sở</a:t>
            </a:r>
            <a:r>
              <a:rPr lang="vi-VN" sz="2800" i="1" spc="73" dirty="0">
                <a:latin typeface="Lora Italics"/>
                <a:ea typeface="Lora Italics"/>
                <a:cs typeface="Lora Italics"/>
                <a:sym typeface="Lora Italics"/>
              </a:rPr>
              <a:t> kê khai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khấu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trừ</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thuế</a:t>
            </a:r>
            <a:r>
              <a:rPr lang="vi-VN" sz="2800" i="1" spc="73" dirty="0">
                <a:latin typeface="Lora Italics"/>
                <a:ea typeface="Lora Italics"/>
                <a:cs typeface="Lora Italics"/>
                <a:sym typeface="Lora Italics"/>
              </a:rPr>
              <a:t> theo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trực</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tiếp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541/688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78,6%), theo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khấu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trừ</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31/688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4,5%), </a:t>
            </a:r>
            <a:r>
              <a:rPr lang="vi-VN" sz="2800" i="1" spc="73" dirty="0" err="1">
                <a:latin typeface="Lora Italics"/>
                <a:ea typeface="Lora Italics"/>
                <a:cs typeface="Lora Italics"/>
                <a:sym typeface="Lora Italics"/>
              </a:rPr>
              <a:t>xác</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định</a:t>
            </a:r>
            <a:r>
              <a:rPr lang="vi-VN" sz="2800" i="1" spc="73" dirty="0">
                <a:latin typeface="Lora Italics"/>
                <a:ea typeface="Lora Italics"/>
                <a:cs typeface="Lora Italics"/>
                <a:sym typeface="Lora Italics"/>
              </a:rPr>
              <a:t> không </a:t>
            </a:r>
            <a:r>
              <a:rPr lang="vi-VN" sz="2800" i="1" spc="73" dirty="0" err="1">
                <a:latin typeface="Lora Italics"/>
                <a:ea typeface="Lora Italics"/>
                <a:cs typeface="Lora Italics"/>
                <a:sym typeface="Lora Italics"/>
              </a:rPr>
              <a:t>phải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nộp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thuế</a:t>
            </a:r>
            <a:r>
              <a:rPr lang="vi-VN" sz="2800" i="1" spc="73" dirty="0">
                <a:latin typeface="Lora Italics"/>
                <a:ea typeface="Lora Italics"/>
                <a:cs typeface="Lora Italics"/>
                <a:sym typeface="Lora Italics"/>
              </a:rPr>
              <a:t> GTGT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116/688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16,8%).</a:t>
            </a:r>
          </a:p>
        </p:txBody>
      </p:sp>
    </p:spTree>
    <p:extLst>
      <p:ext uri="{BB962C8B-B14F-4D97-AF65-F5344CB8AC3E}">
        <p14:creationId xmlns:p14="http://schemas.microsoft.com/office/powerpoint/2010/main" val="423083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709401">
            <a:off x="-2516027" y="6321166"/>
            <a:ext cx="4752817" cy="5874268"/>
          </a:xfrm>
          <a:custGeom>
            <a:avLst/>
            <a:gdLst/>
            <a:ahLst/>
            <a:cxnLst/>
            <a:rect l="l" t="t" r="r" b="b"/>
            <a:pathLst>
              <a:path w="4752817" h="5874268">
                <a:moveTo>
                  <a:pt x="0" y="0"/>
                </a:moveTo>
                <a:lnTo>
                  <a:pt x="4752817" y="0"/>
                </a:lnTo>
                <a:lnTo>
                  <a:pt x="4752817" y="5874268"/>
                </a:lnTo>
                <a:lnTo>
                  <a:pt x="0" y="587426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3" name="Freeform 13"/>
          <p:cNvSpPr/>
          <p:nvPr/>
        </p:nvSpPr>
        <p:spPr>
          <a:xfrm>
            <a:off x="14050336" y="-2960784"/>
            <a:ext cx="5348938" cy="6611047"/>
          </a:xfrm>
          <a:custGeom>
            <a:avLst/>
            <a:gdLst/>
            <a:ahLst/>
            <a:cxnLst/>
            <a:rect l="l" t="t" r="r" b="b"/>
            <a:pathLst>
              <a:path w="5348938" h="6611047">
                <a:moveTo>
                  <a:pt x="0" y="0"/>
                </a:moveTo>
                <a:lnTo>
                  <a:pt x="5348938" y="0"/>
                </a:lnTo>
                <a:lnTo>
                  <a:pt x="5348938" y="6611048"/>
                </a:lnTo>
                <a:lnTo>
                  <a:pt x="0" y="66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4" name="Freeform 14"/>
          <p:cNvSpPr/>
          <p:nvPr/>
        </p:nvSpPr>
        <p:spPr>
          <a:xfrm rot="-1144532">
            <a:off x="12395081" y="874904"/>
            <a:ext cx="3736393" cy="2927974"/>
          </a:xfrm>
          <a:custGeom>
            <a:avLst/>
            <a:gdLst/>
            <a:ahLst/>
            <a:cxnLst/>
            <a:rect l="l" t="t" r="r" b="b"/>
            <a:pathLst>
              <a:path w="3736393" h="2927974">
                <a:moveTo>
                  <a:pt x="0" y="0"/>
                </a:moveTo>
                <a:lnTo>
                  <a:pt x="3736394" y="0"/>
                </a:lnTo>
                <a:lnTo>
                  <a:pt x="3736394" y="2927973"/>
                </a:lnTo>
                <a:lnTo>
                  <a:pt x="0" y="2927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6">
            <a:extLst>
              <a:ext uri="{FF2B5EF4-FFF2-40B4-BE49-F238E27FC236}">
                <a16:creationId xmlns:a16="http://schemas.microsoft.com/office/drawing/2014/main" id="{0201F360-E084-4352-B9D4-B0380FA7481A}"/>
              </a:ext>
            </a:extLst>
          </p:cNvPr>
          <p:cNvSpPr txBox="1"/>
          <p:nvPr/>
        </p:nvSpPr>
        <p:spPr>
          <a:xfrm>
            <a:off x="1507773" y="25763"/>
            <a:ext cx="16185829" cy="1174617"/>
          </a:xfrm>
          <a:prstGeom prst="rect">
            <a:avLst/>
          </a:prstGeom>
        </p:spPr>
        <p:txBody>
          <a:bodyPr wrap="square" lIns="0" tIns="0" rIns="0" bIns="0" rtlCol="0" anchor="t">
            <a:spAutoFit/>
          </a:bodyPr>
          <a:lstStyle/>
          <a:p>
            <a:pPr algn="l">
              <a:lnSpc>
                <a:spcPts val="10189"/>
              </a:lnSpc>
            </a:pPr>
            <a:r>
              <a:rPr lang="en-US" sz="5400" b="1" i="1" spc="286" dirty="0" err="1">
                <a:solidFill>
                  <a:srgbClr val="152225"/>
                </a:solidFill>
                <a:latin typeface="Lora Bold Italics"/>
                <a:ea typeface="Lora Bold Italics"/>
                <a:cs typeface="Lora Bold Italics"/>
                <a:sym typeface="Lora Bold Italics"/>
              </a:rPr>
              <a:t>Số</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liệu</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kê</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khai</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nộp</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thuế</a:t>
            </a:r>
            <a:r>
              <a:rPr lang="en-US" sz="5400" b="1" i="1" spc="286" dirty="0">
                <a:solidFill>
                  <a:srgbClr val="152225"/>
                </a:solidFill>
                <a:latin typeface="Lora Bold Italics"/>
                <a:ea typeface="Lora Bold Italics"/>
                <a:cs typeface="Lora Bold Italics"/>
                <a:sym typeface="Lora Bold Italics"/>
              </a:rPr>
              <a:t> GTGT </a:t>
            </a:r>
            <a:r>
              <a:rPr lang="en-US" sz="5400" b="1" i="1" spc="286" dirty="0" err="1">
                <a:solidFill>
                  <a:srgbClr val="152225"/>
                </a:solidFill>
                <a:latin typeface="Lora Bold Italics"/>
                <a:ea typeface="Lora Bold Italics"/>
                <a:cs typeface="Lora Bold Italics"/>
                <a:sym typeface="Lora Bold Italics"/>
              </a:rPr>
              <a:t>hằng</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năm</a:t>
            </a:r>
            <a:endParaRPr lang="en-US" sz="5400" b="1" i="1" spc="286" dirty="0">
              <a:solidFill>
                <a:srgbClr val="152225"/>
              </a:solidFill>
              <a:latin typeface="Lora Bold Italics"/>
              <a:ea typeface="Lora Bold Italics"/>
              <a:cs typeface="Lora Bold Italics"/>
              <a:sym typeface="Lora Bold Italics"/>
            </a:endParaRPr>
          </a:p>
        </p:txBody>
      </p:sp>
      <p:graphicFrame>
        <p:nvGraphicFramePr>
          <p:cNvPr id="29" name="Table 28">
            <a:extLst>
              <a:ext uri="{FF2B5EF4-FFF2-40B4-BE49-F238E27FC236}">
                <a16:creationId xmlns:a16="http://schemas.microsoft.com/office/drawing/2014/main" id="{C6B73B2E-DC61-4BCE-9452-22A161715654}"/>
              </a:ext>
            </a:extLst>
          </p:cNvPr>
          <p:cNvGraphicFramePr>
            <a:graphicFrameLocks noGrp="1"/>
          </p:cNvGraphicFramePr>
          <p:nvPr>
            <p:extLst>
              <p:ext uri="{D42A27DB-BD31-4B8C-83A1-F6EECF244321}">
                <p14:modId xmlns:p14="http://schemas.microsoft.com/office/powerpoint/2010/main" val="3878081270"/>
              </p:ext>
            </p:extLst>
          </p:nvPr>
        </p:nvGraphicFramePr>
        <p:xfrm>
          <a:off x="1507773" y="1380035"/>
          <a:ext cx="14999568" cy="8126867"/>
        </p:xfrm>
        <a:graphic>
          <a:graphicData uri="http://schemas.openxmlformats.org/drawingml/2006/table">
            <a:tbl>
              <a:tblPr firstRow="1" firstCol="1" bandRow="1">
                <a:tableStyleId>{22838BEF-8BB2-4498-84A7-C5851F593DF1}</a:tableStyleId>
              </a:tblPr>
              <a:tblGrid>
                <a:gridCol w="5386412">
                  <a:extLst>
                    <a:ext uri="{9D8B030D-6E8A-4147-A177-3AD203B41FA5}">
                      <a16:colId xmlns:a16="http://schemas.microsoft.com/office/drawing/2014/main" val="3049272823"/>
                    </a:ext>
                  </a:extLst>
                </a:gridCol>
                <a:gridCol w="2322642">
                  <a:extLst>
                    <a:ext uri="{9D8B030D-6E8A-4147-A177-3AD203B41FA5}">
                      <a16:colId xmlns:a16="http://schemas.microsoft.com/office/drawing/2014/main" val="1060321618"/>
                    </a:ext>
                  </a:extLst>
                </a:gridCol>
                <a:gridCol w="2345801">
                  <a:extLst>
                    <a:ext uri="{9D8B030D-6E8A-4147-A177-3AD203B41FA5}">
                      <a16:colId xmlns:a16="http://schemas.microsoft.com/office/drawing/2014/main" val="84777904"/>
                    </a:ext>
                  </a:extLst>
                </a:gridCol>
                <a:gridCol w="2367308">
                  <a:extLst>
                    <a:ext uri="{9D8B030D-6E8A-4147-A177-3AD203B41FA5}">
                      <a16:colId xmlns:a16="http://schemas.microsoft.com/office/drawing/2014/main" val="4122939355"/>
                    </a:ext>
                  </a:extLst>
                </a:gridCol>
                <a:gridCol w="2577405">
                  <a:extLst>
                    <a:ext uri="{9D8B030D-6E8A-4147-A177-3AD203B41FA5}">
                      <a16:colId xmlns:a16="http://schemas.microsoft.com/office/drawing/2014/main" val="3971857235"/>
                    </a:ext>
                  </a:extLst>
                </a:gridCol>
              </a:tblGrid>
              <a:tr h="245577">
                <a:tc>
                  <a:txBody>
                    <a:bodyPr/>
                    <a:lstStyle/>
                    <a:p>
                      <a:pPr algn="ctr">
                        <a:lnSpc>
                          <a:spcPct val="107000"/>
                        </a:lnSpc>
                        <a:spcAft>
                          <a:spcPts val="800"/>
                        </a:spcAft>
                      </a:pPr>
                      <a:r>
                        <a:rPr lang="en-US" sz="2400" kern="0" dirty="0" err="1">
                          <a:effectLst/>
                        </a:rPr>
                        <a:t>Nội</a:t>
                      </a:r>
                      <a:r>
                        <a:rPr lang="en-US" sz="2400" kern="0" dirty="0">
                          <a:effectLst/>
                        </a:rPr>
                        <a:t> dung</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ctr">
                        <a:lnSpc>
                          <a:spcPct val="107000"/>
                        </a:lnSpc>
                        <a:spcAft>
                          <a:spcPts val="800"/>
                        </a:spcAft>
                      </a:pPr>
                      <a:r>
                        <a:rPr lang="en-US" sz="2400" kern="0">
                          <a:effectLst/>
                        </a:rPr>
                        <a:t>Năm 2021</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ctr">
                        <a:lnSpc>
                          <a:spcPct val="107000"/>
                        </a:lnSpc>
                        <a:spcAft>
                          <a:spcPts val="800"/>
                        </a:spcAft>
                      </a:pPr>
                      <a:r>
                        <a:rPr lang="en-US" sz="2400" kern="0">
                          <a:effectLst/>
                        </a:rPr>
                        <a:t>Năm 2022</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ctr">
                        <a:lnSpc>
                          <a:spcPct val="107000"/>
                        </a:lnSpc>
                        <a:spcAft>
                          <a:spcPts val="800"/>
                        </a:spcAft>
                      </a:pPr>
                      <a:r>
                        <a:rPr lang="en-US" sz="2400" kern="0" dirty="0" err="1">
                          <a:effectLst/>
                        </a:rPr>
                        <a:t>Năm</a:t>
                      </a:r>
                      <a:r>
                        <a:rPr lang="en-US" sz="2400" kern="0" dirty="0">
                          <a:effectLst/>
                        </a:rPr>
                        <a:t> 2023</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ctr">
                        <a:lnSpc>
                          <a:spcPct val="107000"/>
                        </a:lnSpc>
                        <a:spcAft>
                          <a:spcPts val="800"/>
                        </a:spcAft>
                      </a:pPr>
                      <a:r>
                        <a:rPr lang="en-US" sz="2400" kern="0">
                          <a:effectLst/>
                        </a:rPr>
                        <a:t>Tổng</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4030723787"/>
                  </a:ext>
                </a:extLst>
              </a:tr>
              <a:tr h="298152">
                <a:tc gridSpan="5">
                  <a:txBody>
                    <a:bodyPr/>
                    <a:lstStyle/>
                    <a:p>
                      <a:pPr>
                        <a:lnSpc>
                          <a:spcPct val="107000"/>
                        </a:lnSpc>
                        <a:spcAft>
                          <a:spcPts val="800"/>
                        </a:spcAft>
                      </a:pPr>
                      <a:r>
                        <a:rPr lang="en-US" sz="2400" kern="0">
                          <a:effectLst/>
                        </a:rPr>
                        <a:t>I. Cơ sở giáo dục mầm non</a:t>
                      </a:r>
                      <a:endParaRPr lang="en-US" sz="1800" kern="100">
                        <a:effectLst/>
                        <a:latin typeface="Aptos"/>
                        <a:ea typeface="Aptos"/>
                        <a:cs typeface="Times New Roman" panose="02020603050405020304" pitchFamily="18" charset="0"/>
                      </a:endParaRPr>
                    </a:p>
                  </a:txBody>
                  <a:tcPr marL="60028" marR="6002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116092"/>
                  </a:ext>
                </a:extLst>
              </a:tr>
              <a:tr h="298152">
                <a:tc>
                  <a:txBody>
                    <a:bodyPr/>
                    <a:lstStyle/>
                    <a:p>
                      <a:pPr>
                        <a:lnSpc>
                          <a:spcPct val="107000"/>
                        </a:lnSpc>
                        <a:spcAft>
                          <a:spcPts val="800"/>
                        </a:spcAft>
                      </a:pPr>
                      <a:r>
                        <a:rPr lang="en-US" sz="2400" b="0" kern="0" dirty="0">
                          <a:effectLst/>
                        </a:rPr>
                        <a:t>1. </a:t>
                      </a:r>
                      <a:r>
                        <a:rPr lang="en-US" sz="2400" b="0" kern="0" dirty="0" err="1">
                          <a:effectLst/>
                        </a:rPr>
                        <a:t>Tổng</a:t>
                      </a: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4.544</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4.544</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4250859984"/>
                  </a:ext>
                </a:extLst>
              </a:tr>
              <a:tr h="570873">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không</a:t>
                      </a:r>
                      <a:r>
                        <a:rPr lang="en-US" sz="2400" b="0" kern="0" dirty="0">
                          <a:effectLst/>
                        </a:rPr>
                        <a:t>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4.347</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4.347</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618761415"/>
                  </a:ext>
                </a:extLst>
              </a:tr>
              <a:tr h="527290">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198</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198</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755598759"/>
                  </a:ext>
                </a:extLst>
              </a:tr>
              <a:tr h="298152">
                <a:tc>
                  <a:txBody>
                    <a:bodyPr/>
                    <a:lstStyle/>
                    <a:p>
                      <a:pPr>
                        <a:lnSpc>
                          <a:spcPct val="107000"/>
                        </a:lnSpc>
                        <a:spcAft>
                          <a:spcPts val="800"/>
                        </a:spcAft>
                      </a:pPr>
                      <a:r>
                        <a:rPr lang="en-US" sz="2400" b="0" kern="0" dirty="0">
                          <a:effectLst/>
                        </a:rPr>
                        <a:t>2. </a:t>
                      </a:r>
                      <a:r>
                        <a:rPr lang="en-US" sz="2400" b="0" kern="0" dirty="0" err="1">
                          <a:effectLst/>
                        </a:rPr>
                        <a:t>Số</a:t>
                      </a:r>
                      <a:r>
                        <a:rPr lang="en-US" sz="2400" b="0" kern="0" dirty="0">
                          <a:effectLst/>
                        </a:rPr>
                        <a:t> </a:t>
                      </a:r>
                      <a:r>
                        <a:rPr lang="en-US" sz="2400" b="0" kern="0" dirty="0" err="1">
                          <a:effectLst/>
                        </a:rPr>
                        <a:t>phải</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5</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5</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2050208594"/>
                  </a:ext>
                </a:extLst>
              </a:tr>
              <a:tr h="298152">
                <a:tc>
                  <a:txBody>
                    <a:bodyPr/>
                    <a:lstStyle/>
                    <a:p>
                      <a:pPr>
                        <a:lnSpc>
                          <a:spcPct val="107000"/>
                        </a:lnSpc>
                        <a:spcAft>
                          <a:spcPts val="800"/>
                        </a:spcAft>
                      </a:pPr>
                      <a:r>
                        <a:rPr lang="en-US" sz="2400" b="0" kern="0" dirty="0">
                          <a:effectLst/>
                        </a:rPr>
                        <a:t>3. </a:t>
                      </a:r>
                      <a:r>
                        <a:rPr lang="en-US" sz="2400" b="0" kern="0" dirty="0" err="1">
                          <a:effectLst/>
                        </a:rPr>
                        <a:t>Số</a:t>
                      </a:r>
                      <a:r>
                        <a:rPr lang="en-US" sz="2400" b="0" kern="0" dirty="0">
                          <a:effectLst/>
                        </a:rPr>
                        <a:t> </a:t>
                      </a:r>
                      <a:r>
                        <a:rPr lang="en-US" sz="2400" b="0" kern="0" dirty="0" err="1">
                          <a:effectLst/>
                        </a:rPr>
                        <a:t>đã</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5</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22</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49</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76</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1957109763"/>
                  </a:ext>
                </a:extLst>
              </a:tr>
              <a:tr h="298152">
                <a:tc gridSpan="5">
                  <a:txBody>
                    <a:bodyPr/>
                    <a:lstStyle/>
                    <a:p>
                      <a:pPr>
                        <a:lnSpc>
                          <a:spcPct val="107000"/>
                        </a:lnSpc>
                        <a:spcAft>
                          <a:spcPts val="800"/>
                        </a:spcAft>
                      </a:pPr>
                      <a:r>
                        <a:rPr lang="en-US" sz="2400" kern="0">
                          <a:effectLst/>
                        </a:rPr>
                        <a:t>II. Cơ sở Giáo dục phổ thông</a:t>
                      </a:r>
                      <a:endParaRPr lang="en-US" sz="1800" kern="100">
                        <a:effectLst/>
                        <a:latin typeface="Aptos"/>
                        <a:ea typeface="Aptos"/>
                        <a:cs typeface="Times New Roman" panose="02020603050405020304" pitchFamily="18" charset="0"/>
                      </a:endParaRPr>
                    </a:p>
                  </a:txBody>
                  <a:tcPr marL="60028" marR="6002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2236620"/>
                  </a:ext>
                </a:extLst>
              </a:tr>
              <a:tr h="298152">
                <a:tc>
                  <a:txBody>
                    <a:bodyPr/>
                    <a:lstStyle/>
                    <a:p>
                      <a:pPr>
                        <a:lnSpc>
                          <a:spcPct val="107000"/>
                        </a:lnSpc>
                        <a:spcAft>
                          <a:spcPts val="800"/>
                        </a:spcAft>
                      </a:pPr>
                      <a:r>
                        <a:rPr lang="en-US" sz="2400" b="0" kern="0" dirty="0">
                          <a:effectLst/>
                        </a:rPr>
                        <a:t>1. </a:t>
                      </a:r>
                      <a:r>
                        <a:rPr lang="en-US" sz="2400" b="0" kern="0" dirty="0" err="1">
                          <a:effectLst/>
                        </a:rPr>
                        <a:t>Tổng</a:t>
                      </a: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12.450</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24</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61</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12.535</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1149343609"/>
                  </a:ext>
                </a:extLst>
              </a:tr>
              <a:tr h="527290">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không</a:t>
                      </a:r>
                      <a:r>
                        <a:rPr lang="en-US" sz="2400" b="0" kern="0" dirty="0">
                          <a:effectLst/>
                        </a:rPr>
                        <a:t>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6.943</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6.943</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978336674"/>
                  </a:ext>
                </a:extLst>
              </a:tr>
              <a:tr h="527290">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5.508</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24</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61</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5.592</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949834695"/>
                  </a:ext>
                </a:extLst>
              </a:tr>
              <a:tr h="298152">
                <a:tc>
                  <a:txBody>
                    <a:bodyPr/>
                    <a:lstStyle/>
                    <a:p>
                      <a:pPr>
                        <a:lnSpc>
                          <a:spcPct val="107000"/>
                        </a:lnSpc>
                        <a:spcAft>
                          <a:spcPts val="800"/>
                        </a:spcAft>
                      </a:pPr>
                      <a:r>
                        <a:rPr lang="en-US" sz="2400" b="0" kern="0" dirty="0">
                          <a:effectLst/>
                        </a:rPr>
                        <a:t>2. </a:t>
                      </a:r>
                      <a:r>
                        <a:rPr lang="en-US" sz="2400" b="0" kern="0" dirty="0" err="1">
                          <a:effectLst/>
                        </a:rPr>
                        <a:t>Số</a:t>
                      </a:r>
                      <a:r>
                        <a:rPr lang="en-US" sz="2400" b="0" kern="0" dirty="0">
                          <a:effectLst/>
                        </a:rPr>
                        <a:t> </a:t>
                      </a:r>
                      <a:r>
                        <a:rPr lang="en-US" sz="2400" b="0" kern="0" dirty="0" err="1">
                          <a:effectLst/>
                        </a:rPr>
                        <a:t>phải</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260</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1</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6</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267</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857439229"/>
                  </a:ext>
                </a:extLst>
              </a:tr>
              <a:tr h="298152">
                <a:tc>
                  <a:txBody>
                    <a:bodyPr/>
                    <a:lstStyle/>
                    <a:p>
                      <a:pPr>
                        <a:lnSpc>
                          <a:spcPct val="107000"/>
                        </a:lnSpc>
                        <a:spcAft>
                          <a:spcPts val="800"/>
                        </a:spcAft>
                      </a:pPr>
                      <a:r>
                        <a:rPr lang="en-US" sz="2400" b="0" kern="0" dirty="0">
                          <a:effectLst/>
                        </a:rPr>
                        <a:t>3. </a:t>
                      </a:r>
                      <a:r>
                        <a:rPr lang="en-US" sz="2400" b="0" kern="0" dirty="0" err="1">
                          <a:effectLst/>
                        </a:rPr>
                        <a:t>Số</a:t>
                      </a:r>
                      <a:r>
                        <a:rPr lang="en-US" sz="2400" b="0" kern="0" dirty="0">
                          <a:effectLst/>
                        </a:rPr>
                        <a:t> </a:t>
                      </a:r>
                      <a:r>
                        <a:rPr lang="en-US" sz="2400" b="0" kern="0" dirty="0" err="1">
                          <a:effectLst/>
                        </a:rPr>
                        <a:t>đã</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592</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865</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1.923</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3.380</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079266674"/>
                  </a:ext>
                </a:extLst>
              </a:tr>
              <a:tr h="298152">
                <a:tc gridSpan="5">
                  <a:txBody>
                    <a:bodyPr/>
                    <a:lstStyle/>
                    <a:p>
                      <a:pPr>
                        <a:lnSpc>
                          <a:spcPct val="107000"/>
                        </a:lnSpc>
                        <a:spcAft>
                          <a:spcPts val="800"/>
                        </a:spcAft>
                      </a:pPr>
                      <a:r>
                        <a:rPr lang="en-US" sz="2400" kern="0">
                          <a:effectLst/>
                        </a:rPr>
                        <a:t>III. Cơ sở Giáo dục nghề nghiệp</a:t>
                      </a:r>
                      <a:endParaRPr lang="en-US" sz="1800" kern="100">
                        <a:effectLst/>
                        <a:latin typeface="Aptos"/>
                        <a:ea typeface="Aptos"/>
                        <a:cs typeface="Times New Roman" panose="02020603050405020304" pitchFamily="18" charset="0"/>
                      </a:endParaRPr>
                    </a:p>
                  </a:txBody>
                  <a:tcPr marL="60028" marR="6002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8500236"/>
                  </a:ext>
                </a:extLst>
              </a:tr>
              <a:tr h="298152">
                <a:tc>
                  <a:txBody>
                    <a:bodyPr/>
                    <a:lstStyle/>
                    <a:p>
                      <a:pPr>
                        <a:lnSpc>
                          <a:spcPct val="107000"/>
                        </a:lnSpc>
                        <a:spcAft>
                          <a:spcPts val="800"/>
                        </a:spcAft>
                      </a:pPr>
                      <a:r>
                        <a:rPr lang="en-US" sz="2400" b="0" kern="0" dirty="0">
                          <a:effectLst/>
                        </a:rPr>
                        <a:t>1. </a:t>
                      </a:r>
                      <a:r>
                        <a:rPr lang="en-US" sz="2400" b="0" kern="0" dirty="0" err="1">
                          <a:effectLst/>
                        </a:rPr>
                        <a:t>Tổng</a:t>
                      </a: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312.626</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228.473</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313.054</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854.153</a:t>
                      </a:r>
                      <a:endParaRPr lang="en-US" sz="1800" kern="10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857252861"/>
                  </a:ext>
                </a:extLst>
              </a:tr>
              <a:tr h="572626">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không</a:t>
                      </a:r>
                      <a:r>
                        <a:rPr lang="en-US" sz="2400" b="0" kern="0" dirty="0">
                          <a:effectLst/>
                        </a:rPr>
                        <a:t>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215.958</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154.814</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248.550</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619.323</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621181879"/>
                  </a:ext>
                </a:extLst>
              </a:tr>
              <a:tr h="539303">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chịu</a:t>
                      </a:r>
                      <a:r>
                        <a:rPr lang="en-US" sz="2400" b="0" kern="0" dirty="0">
                          <a:effectLst/>
                        </a:rPr>
                        <a:t> </a:t>
                      </a:r>
                      <a:r>
                        <a:rPr lang="en-US" sz="2400" b="0" kern="0" dirty="0" err="1">
                          <a:effectLst/>
                        </a:rPr>
                        <a:t>thuế</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96.667</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73.659</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64.504</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234.831</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310726586"/>
                  </a:ext>
                </a:extLst>
              </a:tr>
              <a:tr h="298152">
                <a:tc>
                  <a:txBody>
                    <a:bodyPr/>
                    <a:lstStyle/>
                    <a:p>
                      <a:pPr>
                        <a:lnSpc>
                          <a:spcPct val="107000"/>
                        </a:lnSpc>
                        <a:spcAft>
                          <a:spcPts val="800"/>
                        </a:spcAft>
                      </a:pPr>
                      <a:r>
                        <a:rPr lang="en-US" sz="2400" b="0" kern="0" dirty="0">
                          <a:effectLst/>
                        </a:rPr>
                        <a:t>2. </a:t>
                      </a:r>
                      <a:r>
                        <a:rPr lang="en-US" sz="2400" b="0" kern="0" dirty="0" err="1">
                          <a:effectLst/>
                        </a:rPr>
                        <a:t>Số</a:t>
                      </a:r>
                      <a:r>
                        <a:rPr lang="en-US" sz="2400" b="0" kern="0" dirty="0">
                          <a:effectLst/>
                        </a:rPr>
                        <a:t> </a:t>
                      </a:r>
                      <a:r>
                        <a:rPr lang="en-US" sz="2400" b="0" kern="0" dirty="0" err="1">
                          <a:effectLst/>
                        </a:rPr>
                        <a:t>phải</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6.332</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3.390</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4.654</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14.376</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829252120"/>
                  </a:ext>
                </a:extLst>
              </a:tr>
              <a:tr h="298152">
                <a:tc>
                  <a:txBody>
                    <a:bodyPr/>
                    <a:lstStyle/>
                    <a:p>
                      <a:pPr>
                        <a:lnSpc>
                          <a:spcPct val="107000"/>
                        </a:lnSpc>
                        <a:spcAft>
                          <a:spcPts val="800"/>
                        </a:spcAft>
                      </a:pPr>
                      <a:r>
                        <a:rPr lang="en-US" sz="2400" b="0" kern="0" dirty="0">
                          <a:effectLst/>
                        </a:rPr>
                        <a:t>3. </a:t>
                      </a:r>
                      <a:r>
                        <a:rPr lang="en-US" sz="2400" b="0" kern="0" dirty="0" err="1">
                          <a:effectLst/>
                        </a:rPr>
                        <a:t>Số</a:t>
                      </a:r>
                      <a:r>
                        <a:rPr lang="en-US" sz="2400" b="0" kern="0" dirty="0">
                          <a:effectLst/>
                        </a:rPr>
                        <a:t> </a:t>
                      </a:r>
                      <a:r>
                        <a:rPr lang="en-US" sz="2400" b="0" kern="0" dirty="0" err="1">
                          <a:effectLst/>
                        </a:rPr>
                        <a:t>đã</a:t>
                      </a:r>
                      <a:r>
                        <a:rPr lang="en-US" sz="2400" b="0" kern="0" dirty="0">
                          <a:effectLst/>
                        </a:rPr>
                        <a:t> </a:t>
                      </a:r>
                      <a:r>
                        <a:rPr lang="en-US" sz="2400" b="0" kern="0" dirty="0" err="1">
                          <a:effectLst/>
                        </a:rPr>
                        <a:t>nộp</a:t>
                      </a:r>
                      <a:endParaRPr lang="en-US" sz="1800" b="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5.129</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a:effectLst/>
                        </a:rPr>
                        <a:t>4.745</a:t>
                      </a:r>
                      <a:endParaRPr lang="en-US" sz="1800" kern="10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5.067</a:t>
                      </a:r>
                      <a:endParaRPr lang="en-US" sz="1800" kern="100" dirty="0">
                        <a:effectLst/>
                        <a:latin typeface="Aptos"/>
                        <a:ea typeface="Aptos"/>
                        <a:cs typeface="Times New Roman" panose="02020603050405020304" pitchFamily="18" charset="0"/>
                      </a:endParaRPr>
                    </a:p>
                  </a:txBody>
                  <a:tcPr marL="60028" marR="60028" marT="0" marB="0" anchor="ctr"/>
                </a:tc>
                <a:tc>
                  <a:txBody>
                    <a:bodyPr/>
                    <a:lstStyle/>
                    <a:p>
                      <a:pPr algn="r">
                        <a:lnSpc>
                          <a:spcPct val="107000"/>
                        </a:lnSpc>
                        <a:spcAft>
                          <a:spcPts val="800"/>
                        </a:spcAft>
                      </a:pPr>
                      <a:r>
                        <a:rPr lang="en-US" sz="2400" kern="0" dirty="0">
                          <a:effectLst/>
                        </a:rPr>
                        <a:t>14.940</a:t>
                      </a:r>
                      <a:endParaRPr lang="en-US" sz="1800" kern="100" dirty="0">
                        <a:effectLst/>
                        <a:latin typeface="Aptos"/>
                        <a:ea typeface="Aptos"/>
                        <a:cs typeface="Times New Roman" panose="02020603050405020304" pitchFamily="18" charset="0"/>
                      </a:endParaRPr>
                    </a:p>
                  </a:txBody>
                  <a:tcPr marL="60028" marR="60028" marT="0" marB="0" anchor="ctr"/>
                </a:tc>
                <a:extLst>
                  <a:ext uri="{0D108BD9-81ED-4DB2-BD59-A6C34878D82A}">
                    <a16:rowId xmlns:a16="http://schemas.microsoft.com/office/drawing/2014/main" val="2800367254"/>
                  </a:ext>
                </a:extLst>
              </a:tr>
            </a:tbl>
          </a:graphicData>
        </a:graphic>
      </p:graphicFrame>
    </p:spTree>
    <p:extLst>
      <p:ext uri="{BB962C8B-B14F-4D97-AF65-F5344CB8AC3E}">
        <p14:creationId xmlns:p14="http://schemas.microsoft.com/office/powerpoint/2010/main" val="10863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709401">
            <a:off x="-2516027" y="6321166"/>
            <a:ext cx="4752817" cy="5874268"/>
          </a:xfrm>
          <a:custGeom>
            <a:avLst/>
            <a:gdLst/>
            <a:ahLst/>
            <a:cxnLst/>
            <a:rect l="l" t="t" r="r" b="b"/>
            <a:pathLst>
              <a:path w="4752817" h="5874268">
                <a:moveTo>
                  <a:pt x="0" y="0"/>
                </a:moveTo>
                <a:lnTo>
                  <a:pt x="4752817" y="0"/>
                </a:lnTo>
                <a:lnTo>
                  <a:pt x="4752817" y="5874268"/>
                </a:lnTo>
                <a:lnTo>
                  <a:pt x="0" y="587426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3" name="Freeform 13"/>
          <p:cNvSpPr/>
          <p:nvPr/>
        </p:nvSpPr>
        <p:spPr>
          <a:xfrm>
            <a:off x="14050336" y="-2960784"/>
            <a:ext cx="5348938" cy="6611047"/>
          </a:xfrm>
          <a:custGeom>
            <a:avLst/>
            <a:gdLst/>
            <a:ahLst/>
            <a:cxnLst/>
            <a:rect l="l" t="t" r="r" b="b"/>
            <a:pathLst>
              <a:path w="5348938" h="6611047">
                <a:moveTo>
                  <a:pt x="0" y="0"/>
                </a:moveTo>
                <a:lnTo>
                  <a:pt x="5348938" y="0"/>
                </a:lnTo>
                <a:lnTo>
                  <a:pt x="5348938" y="6611048"/>
                </a:lnTo>
                <a:lnTo>
                  <a:pt x="0" y="66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4" name="Freeform 14"/>
          <p:cNvSpPr/>
          <p:nvPr/>
        </p:nvSpPr>
        <p:spPr>
          <a:xfrm rot="-1144532">
            <a:off x="13515163" y="12842"/>
            <a:ext cx="3736393" cy="2927974"/>
          </a:xfrm>
          <a:custGeom>
            <a:avLst/>
            <a:gdLst/>
            <a:ahLst/>
            <a:cxnLst/>
            <a:rect l="l" t="t" r="r" b="b"/>
            <a:pathLst>
              <a:path w="3736393" h="2927974">
                <a:moveTo>
                  <a:pt x="0" y="0"/>
                </a:moveTo>
                <a:lnTo>
                  <a:pt x="3736394" y="0"/>
                </a:lnTo>
                <a:lnTo>
                  <a:pt x="3736394" y="2927973"/>
                </a:lnTo>
                <a:lnTo>
                  <a:pt x="0" y="2927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6">
            <a:extLst>
              <a:ext uri="{FF2B5EF4-FFF2-40B4-BE49-F238E27FC236}">
                <a16:creationId xmlns:a16="http://schemas.microsoft.com/office/drawing/2014/main" id="{0201F360-E084-4352-B9D4-B0380FA7481A}"/>
              </a:ext>
            </a:extLst>
          </p:cNvPr>
          <p:cNvSpPr txBox="1"/>
          <p:nvPr/>
        </p:nvSpPr>
        <p:spPr>
          <a:xfrm>
            <a:off x="1436278" y="-109892"/>
            <a:ext cx="16185829" cy="1174617"/>
          </a:xfrm>
          <a:prstGeom prst="rect">
            <a:avLst/>
          </a:prstGeom>
        </p:spPr>
        <p:txBody>
          <a:bodyPr wrap="square" lIns="0" tIns="0" rIns="0" bIns="0" rtlCol="0" anchor="t">
            <a:spAutoFit/>
          </a:bodyPr>
          <a:lstStyle/>
          <a:p>
            <a:pPr algn="l">
              <a:lnSpc>
                <a:spcPts val="10189"/>
              </a:lnSpc>
            </a:pPr>
            <a:r>
              <a:rPr lang="en-US" sz="5400" b="1" i="1" spc="286" dirty="0" err="1">
                <a:solidFill>
                  <a:srgbClr val="152225"/>
                </a:solidFill>
                <a:latin typeface="Lora Bold Italics"/>
                <a:ea typeface="Lora Bold Italics"/>
                <a:cs typeface="Lora Bold Italics"/>
                <a:sym typeface="Lora Bold Italics"/>
              </a:rPr>
              <a:t>Số</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liệu</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kê</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khai</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nộp</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thuế</a:t>
            </a:r>
            <a:r>
              <a:rPr lang="en-US" sz="5400" b="1" i="1" spc="286" dirty="0">
                <a:solidFill>
                  <a:srgbClr val="152225"/>
                </a:solidFill>
                <a:latin typeface="Lora Bold Italics"/>
                <a:ea typeface="Lora Bold Italics"/>
                <a:cs typeface="Lora Bold Italics"/>
                <a:sym typeface="Lora Bold Italics"/>
              </a:rPr>
              <a:t> GTGT </a:t>
            </a:r>
            <a:r>
              <a:rPr lang="en-US" sz="5400" b="1" i="1" spc="286" dirty="0" err="1">
                <a:solidFill>
                  <a:srgbClr val="152225"/>
                </a:solidFill>
                <a:latin typeface="Lora Bold Italics"/>
                <a:ea typeface="Lora Bold Italics"/>
                <a:cs typeface="Lora Bold Italics"/>
                <a:sym typeface="Lora Bold Italics"/>
              </a:rPr>
              <a:t>hằng</a:t>
            </a:r>
            <a:r>
              <a:rPr lang="en-US" sz="5400" b="1" i="1" spc="286" dirty="0">
                <a:solidFill>
                  <a:srgbClr val="152225"/>
                </a:solidFill>
                <a:latin typeface="Lora Bold Italics"/>
                <a:ea typeface="Lora Bold Italics"/>
                <a:cs typeface="Lora Bold Italics"/>
                <a:sym typeface="Lora Bold Italics"/>
              </a:rPr>
              <a:t> </a:t>
            </a:r>
            <a:r>
              <a:rPr lang="en-US" sz="5400" b="1" i="1" spc="286" dirty="0" err="1">
                <a:solidFill>
                  <a:srgbClr val="152225"/>
                </a:solidFill>
                <a:latin typeface="Lora Bold Italics"/>
                <a:ea typeface="Lora Bold Italics"/>
                <a:cs typeface="Lora Bold Italics"/>
                <a:sym typeface="Lora Bold Italics"/>
              </a:rPr>
              <a:t>năm</a:t>
            </a:r>
            <a:endParaRPr lang="en-US" sz="5400" b="1" i="1" spc="286" dirty="0">
              <a:solidFill>
                <a:srgbClr val="152225"/>
              </a:solidFill>
              <a:latin typeface="Lora Bold Italics"/>
              <a:ea typeface="Lora Bold Italics"/>
              <a:cs typeface="Lora Bold Italics"/>
              <a:sym typeface="Lora Bold Italics"/>
            </a:endParaRPr>
          </a:p>
        </p:txBody>
      </p:sp>
      <p:graphicFrame>
        <p:nvGraphicFramePr>
          <p:cNvPr id="7" name="Table 6">
            <a:extLst>
              <a:ext uri="{FF2B5EF4-FFF2-40B4-BE49-F238E27FC236}">
                <a16:creationId xmlns:a16="http://schemas.microsoft.com/office/drawing/2014/main" id="{8B6E2C92-309B-4003-A79D-27942E01EB03}"/>
              </a:ext>
            </a:extLst>
          </p:cNvPr>
          <p:cNvGraphicFramePr>
            <a:graphicFrameLocks noGrp="1"/>
          </p:cNvGraphicFramePr>
          <p:nvPr>
            <p:extLst>
              <p:ext uri="{D42A27DB-BD31-4B8C-83A1-F6EECF244321}">
                <p14:modId xmlns:p14="http://schemas.microsoft.com/office/powerpoint/2010/main" val="1933689370"/>
              </p:ext>
            </p:extLst>
          </p:nvPr>
        </p:nvGraphicFramePr>
        <p:xfrm>
          <a:off x="1403939" y="1472155"/>
          <a:ext cx="15480121" cy="6103336"/>
        </p:xfrm>
        <a:graphic>
          <a:graphicData uri="http://schemas.openxmlformats.org/drawingml/2006/table">
            <a:tbl>
              <a:tblPr firstRow="1" firstCol="1" bandRow="1">
                <a:tableStyleId>{22838BEF-8BB2-4498-84A7-C5851F593DF1}</a:tableStyleId>
              </a:tblPr>
              <a:tblGrid>
                <a:gridCol w="5558980">
                  <a:extLst>
                    <a:ext uri="{9D8B030D-6E8A-4147-A177-3AD203B41FA5}">
                      <a16:colId xmlns:a16="http://schemas.microsoft.com/office/drawing/2014/main" val="941723690"/>
                    </a:ext>
                  </a:extLst>
                </a:gridCol>
                <a:gridCol w="2397054">
                  <a:extLst>
                    <a:ext uri="{9D8B030D-6E8A-4147-A177-3AD203B41FA5}">
                      <a16:colId xmlns:a16="http://schemas.microsoft.com/office/drawing/2014/main" val="4169664839"/>
                    </a:ext>
                  </a:extLst>
                </a:gridCol>
                <a:gridCol w="2420957">
                  <a:extLst>
                    <a:ext uri="{9D8B030D-6E8A-4147-A177-3AD203B41FA5}">
                      <a16:colId xmlns:a16="http://schemas.microsoft.com/office/drawing/2014/main" val="7405052"/>
                    </a:ext>
                  </a:extLst>
                </a:gridCol>
                <a:gridCol w="2443151">
                  <a:extLst>
                    <a:ext uri="{9D8B030D-6E8A-4147-A177-3AD203B41FA5}">
                      <a16:colId xmlns:a16="http://schemas.microsoft.com/office/drawing/2014/main" val="2847915976"/>
                    </a:ext>
                  </a:extLst>
                </a:gridCol>
                <a:gridCol w="2659979">
                  <a:extLst>
                    <a:ext uri="{9D8B030D-6E8A-4147-A177-3AD203B41FA5}">
                      <a16:colId xmlns:a16="http://schemas.microsoft.com/office/drawing/2014/main" val="3020630739"/>
                    </a:ext>
                  </a:extLst>
                </a:gridCol>
              </a:tblGrid>
              <a:tr h="456259">
                <a:tc>
                  <a:txBody>
                    <a:bodyPr/>
                    <a:lstStyle/>
                    <a:p>
                      <a:pPr>
                        <a:lnSpc>
                          <a:spcPct val="107000"/>
                        </a:lnSpc>
                        <a:spcAft>
                          <a:spcPts val="800"/>
                        </a:spcAft>
                      </a:pPr>
                      <a:r>
                        <a:rPr lang="en-US" sz="2400" kern="0">
                          <a:effectLst/>
                        </a:rPr>
                        <a:t>Nội dung</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kern="0">
                          <a:effectLst/>
                        </a:rPr>
                        <a:t>Năm 2021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kern="0">
                          <a:effectLst/>
                        </a:rPr>
                        <a:t>Năm 2022</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kern="0">
                          <a:effectLst/>
                        </a:rPr>
                        <a:t>Năm 2023</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kern="0">
                          <a:effectLst/>
                        </a:rPr>
                        <a:t>Tổng</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954809713"/>
                  </a:ext>
                </a:extLst>
              </a:tr>
              <a:tr h="456259">
                <a:tc gridSpan="5">
                  <a:txBody>
                    <a:bodyPr/>
                    <a:lstStyle/>
                    <a:p>
                      <a:pPr>
                        <a:lnSpc>
                          <a:spcPct val="107000"/>
                        </a:lnSpc>
                        <a:spcAft>
                          <a:spcPts val="800"/>
                        </a:spcAft>
                      </a:pPr>
                      <a:r>
                        <a:rPr lang="en-US" sz="2400" kern="0" dirty="0">
                          <a:effectLst/>
                        </a:rPr>
                        <a:t>IV. </a:t>
                      </a:r>
                      <a:r>
                        <a:rPr lang="en-US" sz="2400" kern="0" dirty="0" err="1">
                          <a:effectLst/>
                        </a:rPr>
                        <a:t>Cơ</a:t>
                      </a:r>
                      <a:r>
                        <a:rPr lang="en-US" sz="2400" kern="0" dirty="0">
                          <a:effectLst/>
                        </a:rPr>
                        <a:t> </a:t>
                      </a:r>
                      <a:r>
                        <a:rPr lang="en-US" sz="2400" kern="0" dirty="0" err="1">
                          <a:effectLst/>
                        </a:rPr>
                        <a:t>sở</a:t>
                      </a:r>
                      <a:r>
                        <a:rPr lang="en-US" sz="2400" kern="0" dirty="0">
                          <a:effectLst/>
                        </a:rPr>
                        <a:t> </a:t>
                      </a:r>
                      <a:r>
                        <a:rPr lang="en-US" sz="2400" kern="0" dirty="0" err="1">
                          <a:effectLst/>
                        </a:rPr>
                        <a:t>giáo</a:t>
                      </a:r>
                      <a:r>
                        <a:rPr lang="en-US" sz="2400" kern="0" dirty="0">
                          <a:effectLst/>
                        </a:rPr>
                        <a:t> </a:t>
                      </a:r>
                      <a:r>
                        <a:rPr lang="en-US" sz="2400" kern="0" dirty="0" err="1">
                          <a:effectLst/>
                        </a:rPr>
                        <a:t>dục</a:t>
                      </a:r>
                      <a:r>
                        <a:rPr lang="en-US" sz="2400" kern="0" dirty="0">
                          <a:effectLst/>
                        </a:rPr>
                        <a:t> </a:t>
                      </a:r>
                      <a:r>
                        <a:rPr lang="en-US" sz="2400" kern="0" dirty="0" err="1">
                          <a:effectLst/>
                        </a:rPr>
                        <a:t>đại</a:t>
                      </a:r>
                      <a:r>
                        <a:rPr lang="en-US" sz="2400" kern="0" dirty="0">
                          <a:effectLst/>
                        </a:rPr>
                        <a:t> </a:t>
                      </a:r>
                      <a:r>
                        <a:rPr lang="en-US" sz="2400" kern="0" dirty="0" err="1">
                          <a:effectLst/>
                        </a:rPr>
                        <a:t>học</a:t>
                      </a:r>
                      <a:r>
                        <a:rPr lang="en-US" sz="2400" kern="0" dirty="0">
                          <a:effectLst/>
                        </a:rPr>
                        <a:t> </a:t>
                      </a:r>
                      <a:r>
                        <a:rPr lang="en-US" sz="2400" kern="0" dirty="0" err="1">
                          <a:effectLst/>
                        </a:rPr>
                        <a:t>và</a:t>
                      </a:r>
                      <a:r>
                        <a:rPr lang="en-US" sz="2400" kern="0" dirty="0">
                          <a:effectLst/>
                        </a:rPr>
                        <a:t> </a:t>
                      </a:r>
                      <a:r>
                        <a:rPr lang="en-US" sz="2400" kern="0" dirty="0" err="1">
                          <a:effectLst/>
                        </a:rPr>
                        <a:t>đơn</a:t>
                      </a:r>
                      <a:r>
                        <a:rPr lang="en-US" sz="2400" kern="0" dirty="0">
                          <a:effectLst/>
                        </a:rPr>
                        <a:t> </a:t>
                      </a:r>
                      <a:r>
                        <a:rPr lang="en-US" sz="2400" kern="0" dirty="0" err="1">
                          <a:effectLst/>
                        </a:rPr>
                        <a:t>vị</a:t>
                      </a:r>
                      <a:r>
                        <a:rPr lang="en-US" sz="2400" kern="0" dirty="0">
                          <a:effectLst/>
                        </a:rPr>
                        <a:t> </a:t>
                      </a:r>
                      <a:r>
                        <a:rPr lang="en-US" sz="2400" kern="0" dirty="0" err="1">
                          <a:effectLst/>
                        </a:rPr>
                        <a:t>trực</a:t>
                      </a:r>
                      <a:r>
                        <a:rPr lang="en-US" sz="2400" kern="0" dirty="0">
                          <a:effectLst/>
                        </a:rPr>
                        <a:t> </a:t>
                      </a:r>
                      <a:r>
                        <a:rPr lang="en-US" sz="2400" kern="0" dirty="0" err="1">
                          <a:effectLst/>
                        </a:rPr>
                        <a:t>thuộc</a:t>
                      </a:r>
                      <a:endParaRPr lang="en-US" sz="2000" kern="100" dirty="0">
                        <a:effectLst/>
                        <a:latin typeface="Aptos"/>
                        <a:ea typeface="Aptos"/>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7496850"/>
                  </a:ext>
                </a:extLst>
              </a:tr>
              <a:tr h="456259">
                <a:tc>
                  <a:txBody>
                    <a:bodyPr/>
                    <a:lstStyle/>
                    <a:p>
                      <a:pPr>
                        <a:lnSpc>
                          <a:spcPct val="107000"/>
                        </a:lnSpc>
                        <a:spcAft>
                          <a:spcPts val="800"/>
                        </a:spcAft>
                      </a:pPr>
                      <a:r>
                        <a:rPr lang="en-US" sz="2400" b="0" kern="0" dirty="0">
                          <a:effectLst/>
                        </a:rPr>
                        <a:t>1. </a:t>
                      </a:r>
                      <a:r>
                        <a:rPr lang="en-US" sz="2400" b="0" kern="0" dirty="0" err="1">
                          <a:effectLst/>
                        </a:rPr>
                        <a:t>Tổng</a:t>
                      </a: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424.755</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165.481</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259.351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849.587</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832278828"/>
                  </a:ext>
                </a:extLst>
              </a:tr>
              <a:tr h="515131">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không</a:t>
                      </a:r>
                      <a:r>
                        <a:rPr lang="en-US" sz="2400" b="0" kern="0" dirty="0">
                          <a:effectLst/>
                        </a:rPr>
                        <a:t> </a:t>
                      </a:r>
                      <a:r>
                        <a:rPr lang="en-US" sz="2400" b="0" kern="0" dirty="0" err="1">
                          <a:effectLst/>
                        </a:rPr>
                        <a:t>chịu</a:t>
                      </a:r>
                      <a:r>
                        <a:rPr lang="en-US" sz="2400" b="0" kern="0" dirty="0">
                          <a:effectLst/>
                        </a:rPr>
                        <a:t> </a:t>
                      </a:r>
                      <a:r>
                        <a:rPr lang="en-US" sz="2400" b="0" kern="0" dirty="0" err="1">
                          <a:effectLst/>
                        </a:rPr>
                        <a:t>thuế</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34.964</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13.151</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17.247</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65.362</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680047420"/>
                  </a:ext>
                </a:extLst>
              </a:tr>
              <a:tr h="485695">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chịu</a:t>
                      </a:r>
                      <a:r>
                        <a:rPr lang="en-US" sz="2400" b="0" kern="0" dirty="0">
                          <a:effectLst/>
                        </a:rPr>
                        <a:t> </a:t>
                      </a:r>
                      <a:r>
                        <a:rPr lang="en-US" sz="2400" b="0" kern="0" dirty="0" err="1">
                          <a:effectLst/>
                        </a:rPr>
                        <a:t>thuế</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389.791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152.331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242.104</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784.225</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804361004"/>
                  </a:ext>
                </a:extLst>
              </a:tr>
              <a:tr h="456259">
                <a:tc>
                  <a:txBody>
                    <a:bodyPr/>
                    <a:lstStyle/>
                    <a:p>
                      <a:pPr>
                        <a:lnSpc>
                          <a:spcPct val="107000"/>
                        </a:lnSpc>
                        <a:spcAft>
                          <a:spcPts val="800"/>
                        </a:spcAft>
                      </a:pPr>
                      <a:r>
                        <a:rPr lang="en-US" sz="2400" b="0" kern="0" dirty="0">
                          <a:effectLst/>
                        </a:rPr>
                        <a:t>2. </a:t>
                      </a:r>
                      <a:r>
                        <a:rPr lang="en-US" sz="2400" b="0" kern="0" dirty="0" err="1">
                          <a:effectLst/>
                        </a:rPr>
                        <a:t>Số</a:t>
                      </a:r>
                      <a:r>
                        <a:rPr lang="en-US" sz="2400" b="0" kern="0" dirty="0">
                          <a:effectLst/>
                        </a:rPr>
                        <a:t> </a:t>
                      </a:r>
                      <a:r>
                        <a:rPr lang="en-US" sz="2400" b="0" kern="0" dirty="0" err="1">
                          <a:effectLst/>
                        </a:rPr>
                        <a:t>phải</a:t>
                      </a:r>
                      <a:r>
                        <a:rPr lang="en-US" sz="2400" b="0" kern="0" dirty="0">
                          <a:effectLst/>
                        </a:rPr>
                        <a:t> </a:t>
                      </a:r>
                      <a:r>
                        <a:rPr lang="en-US" sz="2400" b="0" kern="0" dirty="0" err="1">
                          <a:effectLst/>
                        </a:rPr>
                        <a:t>nộp</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1.633</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907</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1.678</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4.218</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1210614565"/>
                  </a:ext>
                </a:extLst>
              </a:tr>
              <a:tr h="456259">
                <a:tc>
                  <a:txBody>
                    <a:bodyPr/>
                    <a:lstStyle/>
                    <a:p>
                      <a:pPr>
                        <a:lnSpc>
                          <a:spcPct val="107000"/>
                        </a:lnSpc>
                        <a:spcAft>
                          <a:spcPts val="800"/>
                        </a:spcAft>
                      </a:pPr>
                      <a:r>
                        <a:rPr lang="en-US" sz="2400" b="0" kern="0" dirty="0">
                          <a:effectLst/>
                        </a:rPr>
                        <a:t>3. </a:t>
                      </a:r>
                      <a:r>
                        <a:rPr lang="en-US" sz="2400" b="0" kern="0" dirty="0" err="1">
                          <a:effectLst/>
                        </a:rPr>
                        <a:t>Số</a:t>
                      </a:r>
                      <a:r>
                        <a:rPr lang="en-US" sz="2400" b="0" kern="0" dirty="0">
                          <a:effectLst/>
                        </a:rPr>
                        <a:t> </a:t>
                      </a:r>
                      <a:r>
                        <a:rPr lang="en-US" sz="2400" b="0" kern="0" dirty="0" err="1">
                          <a:effectLst/>
                        </a:rPr>
                        <a:t>đã</a:t>
                      </a:r>
                      <a:r>
                        <a:rPr lang="en-US" sz="2400" b="0" kern="0" dirty="0">
                          <a:effectLst/>
                        </a:rPr>
                        <a:t> </a:t>
                      </a:r>
                      <a:r>
                        <a:rPr lang="en-US" sz="2400" b="0" kern="0" dirty="0" err="1">
                          <a:effectLst/>
                        </a:rPr>
                        <a:t>nộp</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1.697</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1.463</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1.904</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5.064</a:t>
                      </a:r>
                      <a:endParaRPr lang="en-US" sz="2000" kern="100" dirty="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1253011222"/>
                  </a:ext>
                </a:extLst>
              </a:tr>
              <a:tr h="456259">
                <a:tc gridSpan="5">
                  <a:txBody>
                    <a:bodyPr/>
                    <a:lstStyle/>
                    <a:p>
                      <a:pPr>
                        <a:lnSpc>
                          <a:spcPct val="107000"/>
                        </a:lnSpc>
                        <a:spcAft>
                          <a:spcPts val="800"/>
                        </a:spcAft>
                      </a:pPr>
                      <a:r>
                        <a:rPr lang="en-US" sz="2400" kern="0" dirty="0">
                          <a:effectLst/>
                        </a:rPr>
                        <a:t>V. </a:t>
                      </a:r>
                      <a:r>
                        <a:rPr lang="en-US" sz="2400" kern="0" dirty="0" err="1">
                          <a:effectLst/>
                        </a:rPr>
                        <a:t>Cơ</a:t>
                      </a:r>
                      <a:r>
                        <a:rPr lang="en-US" sz="2400" kern="0" dirty="0">
                          <a:effectLst/>
                        </a:rPr>
                        <a:t> </a:t>
                      </a:r>
                      <a:r>
                        <a:rPr lang="en-US" sz="2400" kern="0" dirty="0" err="1">
                          <a:effectLst/>
                        </a:rPr>
                        <a:t>sở</a:t>
                      </a:r>
                      <a:r>
                        <a:rPr lang="en-US" sz="2400" kern="0" dirty="0">
                          <a:effectLst/>
                        </a:rPr>
                        <a:t> </a:t>
                      </a:r>
                      <a:r>
                        <a:rPr lang="en-US" sz="2400" kern="0" dirty="0" err="1">
                          <a:effectLst/>
                        </a:rPr>
                        <a:t>giáo</a:t>
                      </a:r>
                      <a:r>
                        <a:rPr lang="en-US" sz="2400" kern="0" dirty="0">
                          <a:effectLst/>
                        </a:rPr>
                        <a:t> </a:t>
                      </a:r>
                      <a:r>
                        <a:rPr lang="en-US" sz="2400" kern="0" dirty="0" err="1">
                          <a:effectLst/>
                        </a:rPr>
                        <a:t>dục</a:t>
                      </a:r>
                      <a:r>
                        <a:rPr lang="en-US" sz="2400" kern="0" dirty="0">
                          <a:effectLst/>
                        </a:rPr>
                        <a:t> </a:t>
                      </a:r>
                      <a:r>
                        <a:rPr lang="en-US" sz="2400" kern="0" dirty="0" err="1">
                          <a:effectLst/>
                        </a:rPr>
                        <a:t>thường</a:t>
                      </a:r>
                      <a:r>
                        <a:rPr lang="en-US" sz="2400" kern="0" dirty="0">
                          <a:effectLst/>
                        </a:rPr>
                        <a:t> </a:t>
                      </a:r>
                      <a:r>
                        <a:rPr lang="en-US" sz="2400" kern="0" dirty="0" err="1">
                          <a:effectLst/>
                        </a:rPr>
                        <a:t>xuyên</a:t>
                      </a:r>
                      <a:endParaRPr lang="en-US" sz="2000" kern="100" dirty="0">
                        <a:effectLst/>
                        <a:latin typeface="Aptos"/>
                        <a:ea typeface="Aptos"/>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9247842"/>
                  </a:ext>
                </a:extLst>
              </a:tr>
              <a:tr h="456259">
                <a:tc>
                  <a:txBody>
                    <a:bodyPr/>
                    <a:lstStyle/>
                    <a:p>
                      <a:pPr>
                        <a:lnSpc>
                          <a:spcPct val="107000"/>
                        </a:lnSpc>
                        <a:spcAft>
                          <a:spcPts val="800"/>
                        </a:spcAft>
                      </a:pPr>
                      <a:r>
                        <a:rPr lang="en-US" sz="2400" b="0" kern="0" dirty="0">
                          <a:effectLst/>
                        </a:rPr>
                        <a:t>1. </a:t>
                      </a:r>
                      <a:r>
                        <a:rPr lang="en-US" sz="2400" b="0" kern="0" dirty="0" err="1">
                          <a:effectLst/>
                        </a:rPr>
                        <a:t>Tổng</a:t>
                      </a: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519</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83</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72</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674</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694942137"/>
                  </a:ext>
                </a:extLst>
              </a:tr>
              <a:tr h="456259">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không</a:t>
                      </a:r>
                      <a:r>
                        <a:rPr lang="en-US" sz="2400" b="0" kern="0" dirty="0">
                          <a:effectLst/>
                        </a:rPr>
                        <a:t> </a:t>
                      </a:r>
                      <a:r>
                        <a:rPr lang="en-US" sz="2400" b="0" kern="0" dirty="0" err="1">
                          <a:effectLst/>
                        </a:rPr>
                        <a:t>chịu</a:t>
                      </a:r>
                      <a:r>
                        <a:rPr lang="en-US" sz="2400" b="0" kern="0" dirty="0">
                          <a:effectLst/>
                        </a:rPr>
                        <a:t> </a:t>
                      </a:r>
                      <a:r>
                        <a:rPr lang="en-US" sz="2400" b="0" kern="0" dirty="0" err="1">
                          <a:effectLst/>
                        </a:rPr>
                        <a:t>thuế</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451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451</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926671380"/>
                  </a:ext>
                </a:extLst>
              </a:tr>
              <a:tr h="539920">
                <a:tc>
                  <a:txBody>
                    <a:bodyPr/>
                    <a:lstStyle/>
                    <a:p>
                      <a:pPr>
                        <a:lnSpc>
                          <a:spcPct val="107000"/>
                        </a:lnSpc>
                        <a:spcAft>
                          <a:spcPts val="800"/>
                        </a:spcAft>
                      </a:pPr>
                      <a:r>
                        <a:rPr lang="en-US" sz="2400" b="0" kern="0" dirty="0">
                          <a:effectLst/>
                        </a:rPr>
                        <a:t>- </a:t>
                      </a:r>
                      <a:r>
                        <a:rPr lang="en-US" sz="2400" b="0" kern="0" dirty="0" err="1">
                          <a:effectLst/>
                        </a:rPr>
                        <a:t>Giá</a:t>
                      </a:r>
                      <a:r>
                        <a:rPr lang="en-US" sz="2400" b="0" kern="0" dirty="0">
                          <a:effectLst/>
                        </a:rPr>
                        <a:t> </a:t>
                      </a:r>
                      <a:r>
                        <a:rPr lang="en-US" sz="2400" b="0" kern="0" dirty="0" err="1">
                          <a:effectLst/>
                        </a:rPr>
                        <a:t>trị</a:t>
                      </a:r>
                      <a:r>
                        <a:rPr lang="en-US" sz="2400" b="0" kern="0" dirty="0">
                          <a:effectLst/>
                        </a:rPr>
                        <a:t> HHDV </a:t>
                      </a:r>
                      <a:r>
                        <a:rPr lang="en-US" sz="2400" b="0" kern="0" dirty="0" err="1">
                          <a:effectLst/>
                        </a:rPr>
                        <a:t>bán</a:t>
                      </a:r>
                      <a:r>
                        <a:rPr lang="en-US" sz="2400" b="0" kern="0" dirty="0">
                          <a:effectLst/>
                        </a:rPr>
                        <a:t> ra </a:t>
                      </a:r>
                      <a:r>
                        <a:rPr lang="en-US" sz="2400" b="0" kern="0" dirty="0" err="1">
                          <a:effectLst/>
                        </a:rPr>
                        <a:t>chịu</a:t>
                      </a:r>
                      <a:r>
                        <a:rPr lang="en-US" sz="2400" b="0" kern="0" dirty="0">
                          <a:effectLst/>
                        </a:rPr>
                        <a:t> </a:t>
                      </a:r>
                      <a:r>
                        <a:rPr lang="en-US" sz="2400" b="0" kern="0" dirty="0" err="1">
                          <a:effectLst/>
                        </a:rPr>
                        <a:t>thuế</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68</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83</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72</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223</a:t>
                      </a:r>
                      <a:endParaRPr lang="en-US" sz="2000" kern="10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141257143"/>
                  </a:ext>
                </a:extLst>
              </a:tr>
              <a:tr h="456259">
                <a:tc>
                  <a:txBody>
                    <a:bodyPr/>
                    <a:lstStyle/>
                    <a:p>
                      <a:pPr>
                        <a:lnSpc>
                          <a:spcPct val="107000"/>
                        </a:lnSpc>
                        <a:spcAft>
                          <a:spcPts val="800"/>
                        </a:spcAft>
                      </a:pPr>
                      <a:r>
                        <a:rPr lang="en-US" sz="2400" b="0" kern="0" dirty="0">
                          <a:effectLst/>
                        </a:rPr>
                        <a:t>2. </a:t>
                      </a:r>
                      <a:r>
                        <a:rPr lang="en-US" sz="2400" b="0" kern="0" dirty="0" err="1">
                          <a:effectLst/>
                        </a:rPr>
                        <a:t>Số</a:t>
                      </a:r>
                      <a:r>
                        <a:rPr lang="en-US" sz="2400" b="0" kern="0" dirty="0">
                          <a:effectLst/>
                        </a:rPr>
                        <a:t> </a:t>
                      </a:r>
                      <a:r>
                        <a:rPr lang="en-US" sz="2400" b="0" kern="0" dirty="0" err="1">
                          <a:effectLst/>
                        </a:rPr>
                        <a:t>phải</a:t>
                      </a:r>
                      <a:r>
                        <a:rPr lang="en-US" sz="2400" b="0" kern="0" dirty="0">
                          <a:effectLst/>
                        </a:rPr>
                        <a:t> </a:t>
                      </a:r>
                      <a:r>
                        <a:rPr lang="en-US" sz="2400" b="0" kern="0" dirty="0" err="1">
                          <a:effectLst/>
                        </a:rPr>
                        <a:t>nộp</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3</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4</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4</a:t>
                      </a:r>
                      <a:endParaRPr lang="en-US" sz="200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11</a:t>
                      </a:r>
                      <a:endParaRPr lang="en-US" sz="2000" kern="100" dirty="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227621928"/>
                  </a:ext>
                </a:extLst>
              </a:tr>
              <a:tr h="456259">
                <a:tc>
                  <a:txBody>
                    <a:bodyPr/>
                    <a:lstStyle/>
                    <a:p>
                      <a:pPr>
                        <a:lnSpc>
                          <a:spcPct val="107000"/>
                        </a:lnSpc>
                        <a:spcAft>
                          <a:spcPts val="800"/>
                        </a:spcAft>
                      </a:pPr>
                      <a:r>
                        <a:rPr lang="en-US" sz="2400" b="0" kern="0" dirty="0">
                          <a:effectLst/>
                        </a:rPr>
                        <a:t>3. </a:t>
                      </a:r>
                      <a:r>
                        <a:rPr lang="en-US" sz="2400" b="0" kern="0" dirty="0" err="1">
                          <a:effectLst/>
                        </a:rPr>
                        <a:t>Số</a:t>
                      </a:r>
                      <a:r>
                        <a:rPr lang="en-US" sz="2400" b="0" kern="0" dirty="0">
                          <a:effectLst/>
                        </a:rPr>
                        <a:t> </a:t>
                      </a:r>
                      <a:r>
                        <a:rPr lang="en-US" sz="2400" b="0" kern="0" dirty="0" err="1">
                          <a:effectLst/>
                        </a:rPr>
                        <a:t>đã</a:t>
                      </a:r>
                      <a:r>
                        <a:rPr lang="en-US" sz="2400" b="0" kern="0" dirty="0">
                          <a:effectLst/>
                        </a:rPr>
                        <a:t> </a:t>
                      </a:r>
                      <a:r>
                        <a:rPr lang="en-US" sz="2400" b="0" kern="0" dirty="0" err="1">
                          <a:effectLst/>
                        </a:rPr>
                        <a:t>nộp</a:t>
                      </a:r>
                      <a:endParaRPr lang="en-US" sz="2000" b="0" kern="100" dirty="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22</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51</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a:effectLst/>
                        </a:rPr>
                        <a:t>116</a:t>
                      </a:r>
                      <a:endParaRPr lang="en-US" sz="2000" kern="100">
                        <a:effectLst/>
                        <a:latin typeface="Aptos"/>
                        <a:ea typeface="Aptos"/>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kern="0" dirty="0">
                          <a:effectLst/>
                        </a:rPr>
                        <a:t>189</a:t>
                      </a:r>
                      <a:endParaRPr lang="en-US" sz="2000" kern="100" dirty="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3333609889"/>
                  </a:ext>
                </a:extLst>
              </a:tr>
            </a:tbl>
          </a:graphicData>
        </a:graphic>
      </p:graphicFrame>
      <p:sp>
        <p:nvSpPr>
          <p:cNvPr id="8" name="TextBox 11">
            <a:extLst>
              <a:ext uri="{FF2B5EF4-FFF2-40B4-BE49-F238E27FC236}">
                <a16:creationId xmlns:a16="http://schemas.microsoft.com/office/drawing/2014/main" id="{108EA04A-62A2-4406-A91A-4C8FF71832F9}"/>
              </a:ext>
            </a:extLst>
          </p:cNvPr>
          <p:cNvSpPr txBox="1"/>
          <p:nvPr/>
        </p:nvSpPr>
        <p:spPr>
          <a:xfrm>
            <a:off x="1181099" y="7904523"/>
            <a:ext cx="15925800" cy="1289327"/>
          </a:xfrm>
          <a:prstGeom prst="rect">
            <a:avLst/>
          </a:prstGeom>
        </p:spPr>
        <p:txBody>
          <a:bodyPr wrap="square" lIns="0" tIns="0" rIns="0" bIns="0" rtlCol="0" anchor="t">
            <a:spAutoFit/>
          </a:bodyPr>
          <a:lstStyle/>
          <a:p>
            <a:pPr marL="0" lvl="0" indent="0" algn="ctr">
              <a:lnSpc>
                <a:spcPts val="3400"/>
              </a:lnSpc>
              <a:spcBef>
                <a:spcPct val="0"/>
              </a:spcBef>
            </a:pPr>
            <a:r>
              <a:rPr lang="vi-VN" sz="2800" i="1" spc="73" dirty="0" err="1">
                <a:latin typeface="Lora Italics"/>
                <a:ea typeface="Lora Italics"/>
                <a:cs typeface="Lora Italics"/>
                <a:sym typeface="Lora Italics"/>
              </a:rPr>
              <a:t>Đến</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thời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điểm</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hiện</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tại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số</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lượng</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các</a:t>
            </a:r>
            <a:r>
              <a:rPr lang="vi-VN" sz="2800" i="1" spc="73" dirty="0">
                <a:latin typeface="Lora Italics"/>
                <a:ea typeface="Lora Italics"/>
                <a:cs typeface="Lora Italics"/>
                <a:sym typeface="Lora Italics"/>
              </a:rPr>
              <a:t> cơ </a:t>
            </a:r>
            <a:r>
              <a:rPr lang="vi-VN" sz="2800" i="1" spc="73" dirty="0" err="1">
                <a:latin typeface="Lora Italics"/>
                <a:ea typeface="Lora Italics"/>
                <a:cs typeface="Lora Italics"/>
                <a:sym typeface="Lora Italics"/>
              </a:rPr>
              <a:t>sở</a:t>
            </a:r>
            <a:r>
              <a:rPr lang="vi-VN" sz="2800" i="1" spc="73" dirty="0">
                <a:latin typeface="Lora Italics"/>
                <a:ea typeface="Lora Italics"/>
                <a:cs typeface="Lora Italics"/>
                <a:sym typeface="Lora Italics"/>
              </a:rPr>
              <a:t> kê khai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khấu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trừ</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thuế</a:t>
            </a:r>
            <a:r>
              <a:rPr lang="vi-VN" sz="2800" i="1" spc="73" dirty="0">
                <a:latin typeface="Lora Italics"/>
                <a:ea typeface="Lora Italics"/>
                <a:cs typeface="Lora Italics"/>
                <a:sym typeface="Lora Italics"/>
              </a:rPr>
              <a:t> theo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trực</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tiếp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541/688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78,6%), theo phương </a:t>
            </a:r>
            <a:r>
              <a:rPr lang="vi-VN" sz="2800" i="1" spc="73" dirty="0" err="1">
                <a:latin typeface="Lora Italics"/>
                <a:ea typeface="Lora Italics"/>
                <a:cs typeface="Lora Italics"/>
                <a:sym typeface="Lora Italics"/>
              </a:rPr>
              <a:t>pháp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khấu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trừ</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31/688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4,5%), </a:t>
            </a:r>
            <a:r>
              <a:rPr lang="vi-VN" sz="2800" i="1" spc="73" dirty="0" err="1">
                <a:latin typeface="Lora Italics"/>
                <a:ea typeface="Lora Italics"/>
                <a:cs typeface="Lora Italics"/>
                <a:sym typeface="Lora Italics"/>
              </a:rPr>
              <a:t>xác</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định</a:t>
            </a:r>
            <a:r>
              <a:rPr lang="vi-VN" sz="2800" i="1" spc="73" dirty="0">
                <a:latin typeface="Lora Italics"/>
                <a:ea typeface="Lora Italics"/>
                <a:cs typeface="Lora Italics"/>
                <a:sym typeface="Lora Italics"/>
              </a:rPr>
              <a:t> không </a:t>
            </a:r>
            <a:r>
              <a:rPr lang="vi-VN" sz="2800" i="1" spc="73" dirty="0" err="1">
                <a:latin typeface="Lora Italics"/>
                <a:ea typeface="Lora Italics"/>
                <a:cs typeface="Lora Italics"/>
                <a:sym typeface="Lora Italics"/>
              </a:rPr>
              <a:t>phải</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nộp</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thuế</a:t>
            </a:r>
            <a:r>
              <a:rPr lang="vi-VN" sz="2800" i="1" spc="73" dirty="0">
                <a:latin typeface="Lora Italics"/>
                <a:ea typeface="Lora Italics"/>
                <a:cs typeface="Lora Italics"/>
                <a:sym typeface="Lora Italics"/>
              </a:rPr>
              <a:t> GTGT </a:t>
            </a:r>
            <a:r>
              <a:rPr lang="vi-VN"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116/688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16,8%).</a:t>
            </a:r>
          </a:p>
        </p:txBody>
      </p:sp>
    </p:spTree>
    <p:extLst>
      <p:ext uri="{BB962C8B-B14F-4D97-AF65-F5344CB8AC3E}">
        <p14:creationId xmlns:p14="http://schemas.microsoft.com/office/powerpoint/2010/main" val="290354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8655" y="613396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7136214">
            <a:off x="15376697" y="-1394940"/>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1137657" y="393522"/>
            <a:ext cx="16185829" cy="1282402"/>
          </a:xfrm>
          <a:prstGeom prst="rect">
            <a:avLst/>
          </a:prstGeom>
        </p:spPr>
        <p:txBody>
          <a:bodyPr wrap="square" lIns="0" tIns="0" rIns="0" bIns="0" rtlCol="0" anchor="t">
            <a:spAutoFit/>
          </a:bodyPr>
          <a:lstStyle/>
          <a:p>
            <a:pPr algn="l">
              <a:lnSpc>
                <a:spcPts val="5000"/>
              </a:lnSpc>
            </a:pPr>
            <a:r>
              <a:rPr lang="en-US" sz="4800" b="1" i="1" spc="286" dirty="0">
                <a:solidFill>
                  <a:srgbClr val="152225"/>
                </a:solidFill>
                <a:latin typeface="Lora Bold Italics"/>
                <a:ea typeface="Lora Bold Italics"/>
                <a:cs typeface="Lora Bold Italics"/>
                <a:sym typeface="Lora Bold Italics"/>
              </a:rPr>
              <a:t>III. </a:t>
            </a:r>
            <a:r>
              <a:rPr lang="vi-VN" sz="4800" b="1" i="1" spc="286" dirty="0">
                <a:solidFill>
                  <a:srgbClr val="152225"/>
                </a:solidFill>
                <a:latin typeface="Lora Bold Italics"/>
                <a:ea typeface="Lora Bold Italics"/>
                <a:cs typeface="Lora Bold Italics"/>
                <a:sym typeface="Lora Bold Italics"/>
              </a:rPr>
              <a:t>Chênh </a:t>
            </a:r>
            <a:r>
              <a:rPr lang="vi-VN" sz="4800" b="1" i="1" spc="286" dirty="0" err="1">
                <a:solidFill>
                  <a:srgbClr val="152225"/>
                </a:solidFill>
                <a:latin typeface="Lora Bold Italics"/>
                <a:ea typeface="Lora Bold Italics"/>
                <a:cs typeface="Lora Bold Italics"/>
                <a:sym typeface="Lora Bold Italics"/>
              </a:rPr>
              <a:t>lệch</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tờ</a:t>
            </a:r>
            <a:r>
              <a:rPr lang="vi-VN" sz="4800" b="1" i="1" spc="286" dirty="0">
                <a:solidFill>
                  <a:srgbClr val="152225"/>
                </a:solidFill>
                <a:latin typeface="Lora Bold Italics"/>
                <a:ea typeface="Lora Bold Italics"/>
                <a:cs typeface="Lora Bold Italics"/>
                <a:sym typeface="Lora Bold Italics"/>
              </a:rPr>
              <a:t> khai </a:t>
            </a:r>
            <a:r>
              <a:rPr lang="vi-VN" sz="4800" b="1" i="1" spc="286" dirty="0" err="1">
                <a:solidFill>
                  <a:srgbClr val="152225"/>
                </a:solidFill>
                <a:latin typeface="Lora Bold Italics"/>
                <a:ea typeface="Lora Bold Italics"/>
                <a:cs typeface="Lora Bold Italics"/>
                <a:sym typeface="Lora Bold Italics"/>
              </a:rPr>
              <a:t>quyết</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toán</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thuế</a:t>
            </a:r>
            <a:r>
              <a:rPr lang="vi-VN" sz="4800" b="1" i="1" spc="286" dirty="0">
                <a:solidFill>
                  <a:srgbClr val="152225"/>
                </a:solidFill>
                <a:latin typeface="Lora Bold Italics"/>
                <a:ea typeface="Lora Bold Italics"/>
                <a:cs typeface="Lora Bold Italics"/>
                <a:sym typeface="Lora Bold Italics"/>
              </a:rPr>
              <a:t> TNDN </a:t>
            </a:r>
            <a:r>
              <a:rPr lang="vi-VN" sz="4800" b="1" i="1" spc="286" dirty="0" err="1">
                <a:solidFill>
                  <a:srgbClr val="152225"/>
                </a:solidFill>
                <a:latin typeface="Lora Bold Italics"/>
                <a:ea typeface="Lora Bold Italics"/>
                <a:cs typeface="Lora Bold Italics"/>
                <a:sym typeface="Lora Bold Italics"/>
              </a:rPr>
              <a:t>và</a:t>
            </a:r>
            <a:r>
              <a:rPr lang="vi-VN" sz="4800" b="1" i="1" spc="286" dirty="0">
                <a:solidFill>
                  <a:srgbClr val="152225"/>
                </a:solidFill>
                <a:latin typeface="Lora Bold Italics"/>
                <a:ea typeface="Lora Bold Italics"/>
                <a:cs typeface="Lora Bold Italics"/>
                <a:sym typeface="Lora Bold Italics"/>
              </a:rPr>
              <a:t> doanh thu trên </a:t>
            </a:r>
            <a:r>
              <a:rPr lang="vi-VN" sz="4800" b="1" i="1" spc="286" dirty="0" err="1">
                <a:solidFill>
                  <a:srgbClr val="152225"/>
                </a:solidFill>
                <a:latin typeface="Lora Bold Italics"/>
                <a:ea typeface="Lora Bold Italics"/>
                <a:cs typeface="Lora Bold Italics"/>
                <a:sym typeface="Lora Bold Italics"/>
              </a:rPr>
              <a:t>kết</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quả</a:t>
            </a:r>
            <a:r>
              <a:rPr lang="vi-VN" sz="4800" b="1" i="1" spc="286" dirty="0">
                <a:solidFill>
                  <a:srgbClr val="152225"/>
                </a:solidFill>
                <a:latin typeface="Lora Bold Italics"/>
                <a:ea typeface="Lora Bold Italics"/>
                <a:cs typeface="Lora Bold Italics"/>
                <a:sym typeface="Lora Bold Italics"/>
              </a:rPr>
              <a:t> kinh doanh trên BCTC</a:t>
            </a:r>
            <a:endParaRPr lang="en-US" sz="6659" b="1" i="1" spc="286" dirty="0">
              <a:solidFill>
                <a:srgbClr val="152225"/>
              </a:solidFill>
              <a:latin typeface="Lora Bold Italics"/>
              <a:ea typeface="Lora Bold Italics"/>
              <a:cs typeface="Lora Bold Italics"/>
              <a:sym typeface="Lora Bold Italics"/>
            </a:endParaRPr>
          </a:p>
        </p:txBody>
      </p:sp>
      <p:graphicFrame>
        <p:nvGraphicFramePr>
          <p:cNvPr id="8" name="Table 7">
            <a:extLst>
              <a:ext uri="{FF2B5EF4-FFF2-40B4-BE49-F238E27FC236}">
                <a16:creationId xmlns:a16="http://schemas.microsoft.com/office/drawing/2014/main" id="{8E15E971-5C03-4079-B9EC-260363B625F5}"/>
              </a:ext>
            </a:extLst>
          </p:cNvPr>
          <p:cNvGraphicFramePr>
            <a:graphicFrameLocks noGrp="1"/>
          </p:cNvGraphicFramePr>
          <p:nvPr>
            <p:extLst>
              <p:ext uri="{D42A27DB-BD31-4B8C-83A1-F6EECF244321}">
                <p14:modId xmlns:p14="http://schemas.microsoft.com/office/powerpoint/2010/main" val="2809600984"/>
              </p:ext>
            </p:extLst>
          </p:nvPr>
        </p:nvGraphicFramePr>
        <p:xfrm>
          <a:off x="1137657" y="1879213"/>
          <a:ext cx="15697200" cy="7217216"/>
        </p:xfrm>
        <a:graphic>
          <a:graphicData uri="http://schemas.openxmlformats.org/drawingml/2006/table">
            <a:tbl>
              <a:tblPr firstRow="1" firstCol="1" bandRow="1">
                <a:tableStyleId>{E8B1032C-EA38-4F05-BA0D-38AFFFC7BED3}</a:tableStyleId>
              </a:tblPr>
              <a:tblGrid>
                <a:gridCol w="1973808">
                  <a:extLst>
                    <a:ext uri="{9D8B030D-6E8A-4147-A177-3AD203B41FA5}">
                      <a16:colId xmlns:a16="http://schemas.microsoft.com/office/drawing/2014/main" val="4212025425"/>
                    </a:ext>
                  </a:extLst>
                </a:gridCol>
                <a:gridCol w="1382221">
                  <a:extLst>
                    <a:ext uri="{9D8B030D-6E8A-4147-A177-3AD203B41FA5}">
                      <a16:colId xmlns:a16="http://schemas.microsoft.com/office/drawing/2014/main" val="2689292087"/>
                    </a:ext>
                  </a:extLst>
                </a:gridCol>
                <a:gridCol w="1414239">
                  <a:extLst>
                    <a:ext uri="{9D8B030D-6E8A-4147-A177-3AD203B41FA5}">
                      <a16:colId xmlns:a16="http://schemas.microsoft.com/office/drawing/2014/main" val="2133280775"/>
                    </a:ext>
                  </a:extLst>
                </a:gridCol>
                <a:gridCol w="1545082">
                  <a:extLst>
                    <a:ext uri="{9D8B030D-6E8A-4147-A177-3AD203B41FA5}">
                      <a16:colId xmlns:a16="http://schemas.microsoft.com/office/drawing/2014/main" val="1612039750"/>
                    </a:ext>
                  </a:extLst>
                </a:gridCol>
                <a:gridCol w="1545082">
                  <a:extLst>
                    <a:ext uri="{9D8B030D-6E8A-4147-A177-3AD203B41FA5}">
                      <a16:colId xmlns:a16="http://schemas.microsoft.com/office/drawing/2014/main" val="3382093867"/>
                    </a:ext>
                  </a:extLst>
                </a:gridCol>
                <a:gridCol w="1586841">
                  <a:extLst>
                    <a:ext uri="{9D8B030D-6E8A-4147-A177-3AD203B41FA5}">
                      <a16:colId xmlns:a16="http://schemas.microsoft.com/office/drawing/2014/main" val="3168610221"/>
                    </a:ext>
                  </a:extLst>
                </a:gridCol>
                <a:gridCol w="1586841">
                  <a:extLst>
                    <a:ext uri="{9D8B030D-6E8A-4147-A177-3AD203B41FA5}">
                      <a16:colId xmlns:a16="http://schemas.microsoft.com/office/drawing/2014/main" val="3002993563"/>
                    </a:ext>
                  </a:extLst>
                </a:gridCol>
                <a:gridCol w="1525596">
                  <a:extLst>
                    <a:ext uri="{9D8B030D-6E8A-4147-A177-3AD203B41FA5}">
                      <a16:colId xmlns:a16="http://schemas.microsoft.com/office/drawing/2014/main" val="581037773"/>
                    </a:ext>
                  </a:extLst>
                </a:gridCol>
                <a:gridCol w="1568745">
                  <a:extLst>
                    <a:ext uri="{9D8B030D-6E8A-4147-A177-3AD203B41FA5}">
                      <a16:colId xmlns:a16="http://schemas.microsoft.com/office/drawing/2014/main" val="1274175565"/>
                    </a:ext>
                  </a:extLst>
                </a:gridCol>
                <a:gridCol w="1568745">
                  <a:extLst>
                    <a:ext uri="{9D8B030D-6E8A-4147-A177-3AD203B41FA5}">
                      <a16:colId xmlns:a16="http://schemas.microsoft.com/office/drawing/2014/main" val="1859884410"/>
                    </a:ext>
                  </a:extLst>
                </a:gridCol>
              </a:tblGrid>
              <a:tr h="387472">
                <a:tc rowSpan="2">
                  <a:txBody>
                    <a:bodyPr/>
                    <a:lstStyle/>
                    <a:p>
                      <a:pPr algn="ctr">
                        <a:lnSpc>
                          <a:spcPct val="107000"/>
                        </a:lnSpc>
                        <a:spcAft>
                          <a:spcPts val="800"/>
                        </a:spcAft>
                      </a:pPr>
                      <a:r>
                        <a:rPr lang="en-US" sz="2100" kern="100" dirty="0" err="1">
                          <a:solidFill>
                            <a:schemeClr val="tx1"/>
                          </a:solidFill>
                          <a:effectLst/>
                        </a:rPr>
                        <a:t>Nội</a:t>
                      </a:r>
                      <a:r>
                        <a:rPr lang="en-US" sz="2100" kern="100" dirty="0">
                          <a:solidFill>
                            <a:schemeClr val="tx1"/>
                          </a:solidFill>
                          <a:effectLst/>
                        </a:rPr>
                        <a:t> dung</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gridSpan="3">
                  <a:txBody>
                    <a:bodyPr/>
                    <a:lstStyle/>
                    <a:p>
                      <a:pPr algn="ctr">
                        <a:lnSpc>
                          <a:spcPct val="107000"/>
                        </a:lnSpc>
                        <a:spcAft>
                          <a:spcPts val="800"/>
                        </a:spcAft>
                      </a:pPr>
                      <a:r>
                        <a:rPr lang="en-US" sz="2100" kern="100">
                          <a:solidFill>
                            <a:schemeClr val="tx1"/>
                          </a:solidFill>
                          <a:effectLst/>
                        </a:rPr>
                        <a:t>Năm 2021</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2100" kern="100">
                          <a:solidFill>
                            <a:schemeClr val="tx1"/>
                          </a:solidFill>
                          <a:effectLst/>
                        </a:rPr>
                        <a:t>Năm 2022</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2100" kern="100" dirty="0" err="1">
                          <a:solidFill>
                            <a:schemeClr val="tx1"/>
                          </a:solidFill>
                          <a:effectLst/>
                        </a:rPr>
                        <a:t>Năm</a:t>
                      </a:r>
                      <a:r>
                        <a:rPr lang="en-US" sz="2100" kern="100" dirty="0">
                          <a:solidFill>
                            <a:schemeClr val="tx1"/>
                          </a:solidFill>
                          <a:effectLst/>
                        </a:rPr>
                        <a:t> 2023</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757604"/>
                  </a:ext>
                </a:extLst>
              </a:tr>
              <a:tr h="1950873">
                <a:tc vMerge="1">
                  <a:txBody>
                    <a:bodyPr/>
                    <a:lstStyle/>
                    <a:p>
                      <a:endParaRPr lang="en-US"/>
                    </a:p>
                  </a:txBody>
                  <a:tcPr/>
                </a:tc>
                <a:tc>
                  <a:txBody>
                    <a:bodyPr/>
                    <a:lstStyle/>
                    <a:p>
                      <a:pPr algn="ctr">
                        <a:lnSpc>
                          <a:spcPct val="107000"/>
                        </a:lnSpc>
                        <a:spcAft>
                          <a:spcPts val="800"/>
                        </a:spcAft>
                      </a:pP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a:t>
                      </a:r>
                      <a:r>
                        <a:rPr lang="en-US" sz="2100" kern="100" dirty="0" err="1">
                          <a:solidFill>
                            <a:schemeClr val="tx1"/>
                          </a:solidFill>
                          <a:effectLst/>
                        </a:rPr>
                        <a:t>trên</a:t>
                      </a:r>
                      <a:r>
                        <a:rPr lang="en-US" sz="2100" kern="100" dirty="0">
                          <a:solidFill>
                            <a:schemeClr val="tx1"/>
                          </a:solidFill>
                          <a:effectLst/>
                        </a:rPr>
                        <a:t> TK </a:t>
                      </a:r>
                      <a:r>
                        <a:rPr lang="en-US" sz="2100" kern="100" dirty="0" err="1">
                          <a:solidFill>
                            <a:schemeClr val="tx1"/>
                          </a:solidFill>
                          <a:effectLst/>
                        </a:rPr>
                        <a:t>quyết</a:t>
                      </a:r>
                      <a:r>
                        <a:rPr lang="en-US" sz="2100" kern="100" dirty="0">
                          <a:solidFill>
                            <a:schemeClr val="tx1"/>
                          </a:solidFill>
                          <a:effectLst/>
                        </a:rPr>
                        <a:t> </a:t>
                      </a:r>
                      <a:r>
                        <a:rPr lang="en-US" sz="2100" kern="100" dirty="0" err="1">
                          <a:solidFill>
                            <a:schemeClr val="tx1"/>
                          </a:solidFill>
                          <a:effectLst/>
                        </a:rPr>
                        <a:t>toán</a:t>
                      </a:r>
                      <a:r>
                        <a:rPr lang="en-US" sz="2100" kern="100" dirty="0">
                          <a:solidFill>
                            <a:schemeClr val="tx1"/>
                          </a:solidFill>
                          <a:effectLst/>
                        </a:rPr>
                        <a:t> TNDN</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a:solidFill>
                            <a:schemeClr val="tx1"/>
                          </a:solidFill>
                          <a:effectLst/>
                        </a:rPr>
                        <a:t>Tổng doanh thu BH &amp; CC DV trên BCTC</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a:solidFill>
                            <a:schemeClr val="tx1"/>
                          </a:solidFill>
                          <a:effectLst/>
                        </a:rPr>
                        <a:t>Chênh lệch</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a:t>
                      </a:r>
                      <a:r>
                        <a:rPr lang="en-US" sz="2100" kern="100" dirty="0" err="1">
                          <a:solidFill>
                            <a:schemeClr val="tx1"/>
                          </a:solidFill>
                          <a:effectLst/>
                        </a:rPr>
                        <a:t>trên</a:t>
                      </a:r>
                      <a:r>
                        <a:rPr lang="en-US" sz="2100" kern="100" dirty="0">
                          <a:solidFill>
                            <a:schemeClr val="tx1"/>
                          </a:solidFill>
                          <a:effectLst/>
                        </a:rPr>
                        <a:t> TK </a:t>
                      </a:r>
                      <a:r>
                        <a:rPr lang="en-US" sz="2100" kern="100" dirty="0" err="1">
                          <a:solidFill>
                            <a:schemeClr val="tx1"/>
                          </a:solidFill>
                          <a:effectLst/>
                        </a:rPr>
                        <a:t>quyết</a:t>
                      </a:r>
                      <a:r>
                        <a:rPr lang="en-US" sz="2100" kern="100" dirty="0">
                          <a:solidFill>
                            <a:schemeClr val="tx1"/>
                          </a:solidFill>
                          <a:effectLst/>
                        </a:rPr>
                        <a:t> </a:t>
                      </a:r>
                      <a:r>
                        <a:rPr lang="en-US" sz="2100" kern="100" dirty="0" err="1">
                          <a:solidFill>
                            <a:schemeClr val="tx1"/>
                          </a:solidFill>
                          <a:effectLst/>
                        </a:rPr>
                        <a:t>toán</a:t>
                      </a:r>
                      <a:r>
                        <a:rPr lang="en-US" sz="2100" kern="100" dirty="0">
                          <a:solidFill>
                            <a:schemeClr val="tx1"/>
                          </a:solidFill>
                          <a:effectLst/>
                        </a:rPr>
                        <a:t> TNDN</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dirty="0" err="1">
                          <a:solidFill>
                            <a:schemeClr val="tx1"/>
                          </a:solidFill>
                          <a:effectLst/>
                        </a:rPr>
                        <a:t>Tổng</a:t>
                      </a:r>
                      <a:r>
                        <a:rPr lang="en-US" sz="2100" kern="100" dirty="0">
                          <a:solidFill>
                            <a:schemeClr val="tx1"/>
                          </a:solidFill>
                          <a:effectLst/>
                        </a:rPr>
                        <a:t> </a:t>
                      </a: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BH &amp; CC DV </a:t>
                      </a:r>
                      <a:r>
                        <a:rPr lang="en-US" sz="2100" kern="100" dirty="0" err="1">
                          <a:solidFill>
                            <a:schemeClr val="tx1"/>
                          </a:solidFill>
                          <a:effectLst/>
                        </a:rPr>
                        <a:t>trên</a:t>
                      </a:r>
                      <a:r>
                        <a:rPr lang="en-US" sz="2100" kern="100" dirty="0">
                          <a:solidFill>
                            <a:schemeClr val="tx1"/>
                          </a:solidFill>
                          <a:effectLst/>
                        </a:rPr>
                        <a:t> BCTC</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dirty="0" err="1">
                          <a:solidFill>
                            <a:schemeClr val="tx1"/>
                          </a:solidFill>
                          <a:effectLst/>
                        </a:rPr>
                        <a:t>Chênh</a:t>
                      </a:r>
                      <a:r>
                        <a:rPr lang="en-US" sz="2100" kern="100" dirty="0">
                          <a:solidFill>
                            <a:schemeClr val="tx1"/>
                          </a:solidFill>
                          <a:effectLst/>
                        </a:rPr>
                        <a:t> </a:t>
                      </a:r>
                      <a:r>
                        <a:rPr lang="en-US" sz="2100" kern="100" dirty="0" err="1">
                          <a:solidFill>
                            <a:schemeClr val="tx1"/>
                          </a:solidFill>
                          <a:effectLst/>
                        </a:rPr>
                        <a:t>lệch</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a:solidFill>
                            <a:schemeClr val="tx1"/>
                          </a:solidFill>
                          <a:effectLst/>
                        </a:rPr>
                        <a:t>Doanh thu trên TK quyết toán TNDN</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dirty="0" err="1">
                          <a:solidFill>
                            <a:schemeClr val="tx1"/>
                          </a:solidFill>
                          <a:effectLst/>
                        </a:rPr>
                        <a:t>Tổng</a:t>
                      </a:r>
                      <a:r>
                        <a:rPr lang="en-US" sz="2100" kern="100" dirty="0">
                          <a:solidFill>
                            <a:schemeClr val="tx1"/>
                          </a:solidFill>
                          <a:effectLst/>
                        </a:rPr>
                        <a:t> </a:t>
                      </a: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BH &amp; CC DV </a:t>
                      </a:r>
                      <a:r>
                        <a:rPr lang="en-US" sz="2100" kern="100" dirty="0" err="1">
                          <a:solidFill>
                            <a:schemeClr val="tx1"/>
                          </a:solidFill>
                          <a:effectLst/>
                        </a:rPr>
                        <a:t>trên</a:t>
                      </a:r>
                      <a:r>
                        <a:rPr lang="en-US" sz="2100" kern="100" dirty="0">
                          <a:solidFill>
                            <a:schemeClr val="tx1"/>
                          </a:solidFill>
                          <a:effectLst/>
                        </a:rPr>
                        <a:t> BCTC</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ctr">
                        <a:lnSpc>
                          <a:spcPct val="107000"/>
                        </a:lnSpc>
                        <a:spcAft>
                          <a:spcPts val="800"/>
                        </a:spcAft>
                      </a:pPr>
                      <a:r>
                        <a:rPr lang="en-US" sz="2100" kern="100">
                          <a:solidFill>
                            <a:schemeClr val="tx1"/>
                          </a:solidFill>
                          <a:effectLst/>
                        </a:rPr>
                        <a:t>Chênh lệch</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2169567220"/>
                  </a:ext>
                </a:extLst>
              </a:tr>
              <a:tr h="828198">
                <a:tc>
                  <a:txBody>
                    <a:bodyPr/>
                    <a:lstStyle/>
                    <a:p>
                      <a:pPr algn="just">
                        <a:lnSpc>
                          <a:spcPct val="107000"/>
                        </a:lnSpc>
                        <a:spcAft>
                          <a:spcPts val="800"/>
                        </a:spcAft>
                      </a:pPr>
                      <a:r>
                        <a:rPr lang="en-US" sz="2100" kern="100">
                          <a:solidFill>
                            <a:schemeClr val="tx1"/>
                          </a:solidFill>
                          <a:effectLst/>
                        </a:rPr>
                        <a:t>Cơ sở Giáo dục mầm non</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0</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0</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0</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13.185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13.185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54.439</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54.439</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1380535395"/>
                  </a:ext>
                </a:extLst>
              </a:tr>
              <a:tr h="878270">
                <a:tc>
                  <a:txBody>
                    <a:bodyPr/>
                    <a:lstStyle/>
                    <a:p>
                      <a:pPr algn="just">
                        <a:lnSpc>
                          <a:spcPct val="107000"/>
                        </a:lnSpc>
                        <a:spcAft>
                          <a:spcPts val="800"/>
                        </a:spcAft>
                      </a:pPr>
                      <a:r>
                        <a:rPr lang="en-US" sz="2100" kern="100">
                          <a:solidFill>
                            <a:schemeClr val="tx1"/>
                          </a:solidFill>
                          <a:effectLst/>
                        </a:rPr>
                        <a:t>Cơ sở Giáo dục phổ thông</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927</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927</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29.532</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0</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29.532</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120.325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30.589</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89.736</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1871006983"/>
                  </a:ext>
                </a:extLst>
              </a:tr>
              <a:tr h="835549">
                <a:tc>
                  <a:txBody>
                    <a:bodyPr/>
                    <a:lstStyle/>
                    <a:p>
                      <a:pPr algn="just">
                        <a:lnSpc>
                          <a:spcPct val="107000"/>
                        </a:lnSpc>
                        <a:spcAft>
                          <a:spcPts val="800"/>
                        </a:spcAft>
                      </a:pPr>
                      <a:r>
                        <a:rPr lang="en-US" sz="2100" kern="100">
                          <a:solidFill>
                            <a:schemeClr val="tx1"/>
                          </a:solidFill>
                          <a:effectLst/>
                        </a:rPr>
                        <a:t>Cơ sở Giáo dục nghề nghiệp</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195.379</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400.007</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-204.628</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272.076</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473.555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-201.480</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339.284</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522.890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-183.605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4139211886"/>
                  </a:ext>
                </a:extLst>
              </a:tr>
              <a:tr h="1108866">
                <a:tc>
                  <a:txBody>
                    <a:bodyPr/>
                    <a:lstStyle/>
                    <a:p>
                      <a:pPr algn="just">
                        <a:lnSpc>
                          <a:spcPct val="107000"/>
                        </a:lnSpc>
                        <a:spcAft>
                          <a:spcPts val="800"/>
                        </a:spcAft>
                      </a:pPr>
                      <a:r>
                        <a:rPr lang="en-US" sz="2100" kern="100">
                          <a:solidFill>
                            <a:schemeClr val="tx1"/>
                          </a:solidFill>
                          <a:effectLst/>
                        </a:rPr>
                        <a:t>Cơ sở giáo dục đại học và đơn vị trực thuộc</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36.990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36.990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44.643</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52.325</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-7.683</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129.679</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316.191</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-186.512</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30086139"/>
                  </a:ext>
                </a:extLst>
              </a:tr>
              <a:tr h="840516">
                <a:tc>
                  <a:txBody>
                    <a:bodyPr/>
                    <a:lstStyle/>
                    <a:p>
                      <a:pPr algn="just">
                        <a:lnSpc>
                          <a:spcPct val="107000"/>
                        </a:lnSpc>
                        <a:spcAft>
                          <a:spcPts val="800"/>
                        </a:spcAft>
                      </a:pPr>
                      <a:r>
                        <a:rPr lang="en-US" sz="2100" kern="100">
                          <a:solidFill>
                            <a:schemeClr val="tx1"/>
                          </a:solidFill>
                          <a:effectLst/>
                        </a:rPr>
                        <a:t>Cơ sở giáo dục thường xuyên</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347</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347</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3.224</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3.224</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2.033</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2.033</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1399660153"/>
                  </a:ext>
                </a:extLst>
              </a:tr>
              <a:tr h="387472">
                <a:tc>
                  <a:txBody>
                    <a:bodyPr/>
                    <a:lstStyle/>
                    <a:p>
                      <a:pPr algn="ctr">
                        <a:lnSpc>
                          <a:spcPct val="107000"/>
                        </a:lnSpc>
                        <a:spcAft>
                          <a:spcPts val="800"/>
                        </a:spcAft>
                      </a:pPr>
                      <a:r>
                        <a:rPr lang="en-US" sz="2100" kern="100">
                          <a:solidFill>
                            <a:schemeClr val="tx1"/>
                          </a:solidFill>
                          <a:effectLst/>
                        </a:rPr>
                        <a:t>Tổng</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233.642</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436.996</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-203.354</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362.660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525.881</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-163.221</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645.761</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a:solidFill>
                            <a:schemeClr val="tx1"/>
                          </a:solidFill>
                          <a:effectLst/>
                        </a:rPr>
                        <a:t>869.670</a:t>
                      </a:r>
                      <a:endParaRPr lang="en-US" sz="2100" kern="100">
                        <a:solidFill>
                          <a:schemeClr val="tx1"/>
                        </a:solidFill>
                        <a:effectLst/>
                        <a:latin typeface="Aptos"/>
                        <a:ea typeface="Aptos"/>
                        <a:cs typeface="Times New Roman" panose="02020603050405020304" pitchFamily="18" charset="0"/>
                      </a:endParaRPr>
                    </a:p>
                  </a:txBody>
                  <a:tcPr marL="67289" marR="67289" marT="0" marB="0" anchor="ctr"/>
                </a:tc>
                <a:tc>
                  <a:txBody>
                    <a:bodyPr/>
                    <a:lstStyle/>
                    <a:p>
                      <a:pPr algn="r">
                        <a:lnSpc>
                          <a:spcPct val="107000"/>
                        </a:lnSpc>
                        <a:spcAft>
                          <a:spcPts val="800"/>
                        </a:spcAft>
                      </a:pPr>
                      <a:r>
                        <a:rPr lang="en-US" sz="2100" kern="100" dirty="0">
                          <a:solidFill>
                            <a:schemeClr val="tx1"/>
                          </a:solidFill>
                          <a:effectLst/>
                        </a:rPr>
                        <a:t>-223.909</a:t>
                      </a:r>
                      <a:endParaRPr lang="en-US" sz="2100" kern="100" dirty="0">
                        <a:solidFill>
                          <a:schemeClr val="tx1"/>
                        </a:solidFill>
                        <a:effectLst/>
                        <a:latin typeface="Aptos"/>
                        <a:ea typeface="Aptos"/>
                        <a:cs typeface="Times New Roman" panose="02020603050405020304" pitchFamily="18" charset="0"/>
                      </a:endParaRPr>
                    </a:p>
                  </a:txBody>
                  <a:tcPr marL="67289" marR="67289" marT="0" marB="0" anchor="ctr"/>
                </a:tc>
                <a:extLst>
                  <a:ext uri="{0D108BD9-81ED-4DB2-BD59-A6C34878D82A}">
                    <a16:rowId xmlns:a16="http://schemas.microsoft.com/office/drawing/2014/main" val="1994886830"/>
                  </a:ext>
                </a:extLst>
              </a:tr>
            </a:tbl>
          </a:graphicData>
        </a:graphic>
      </p:graphicFrame>
    </p:spTree>
    <p:extLst>
      <p:ext uri="{BB962C8B-B14F-4D97-AF65-F5344CB8AC3E}">
        <p14:creationId xmlns:p14="http://schemas.microsoft.com/office/powerpoint/2010/main" val="55444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8655" y="613396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7136214">
            <a:off x="15376697" y="-1394940"/>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1181100" y="503791"/>
            <a:ext cx="16185829" cy="1282402"/>
          </a:xfrm>
          <a:prstGeom prst="rect">
            <a:avLst/>
          </a:prstGeom>
        </p:spPr>
        <p:txBody>
          <a:bodyPr wrap="square" lIns="0" tIns="0" rIns="0" bIns="0" rtlCol="0" anchor="t">
            <a:spAutoFit/>
          </a:bodyPr>
          <a:lstStyle/>
          <a:p>
            <a:pPr algn="l">
              <a:lnSpc>
                <a:spcPts val="5000"/>
              </a:lnSpc>
            </a:pPr>
            <a:r>
              <a:rPr lang="en-US" sz="4800" b="1" i="1" spc="286" dirty="0">
                <a:solidFill>
                  <a:srgbClr val="152225"/>
                </a:solidFill>
                <a:latin typeface="Lora Bold Italics"/>
                <a:ea typeface="Lora Bold Italics"/>
                <a:cs typeface="Lora Bold Italics"/>
                <a:sym typeface="Lora Bold Italics"/>
              </a:rPr>
              <a:t>IV. </a:t>
            </a:r>
            <a:r>
              <a:rPr lang="vi-VN" sz="4800" b="1" i="1" spc="286" dirty="0">
                <a:solidFill>
                  <a:srgbClr val="152225"/>
                </a:solidFill>
                <a:latin typeface="Lora Bold Italics"/>
                <a:ea typeface="Lora Bold Italics"/>
                <a:cs typeface="Lora Bold Italics"/>
                <a:sym typeface="Lora Bold Italics"/>
              </a:rPr>
              <a:t>Chênh </a:t>
            </a:r>
            <a:r>
              <a:rPr lang="vi-VN" sz="4800" b="1" i="1" spc="286" dirty="0" err="1">
                <a:solidFill>
                  <a:srgbClr val="152225"/>
                </a:solidFill>
                <a:latin typeface="Lora Bold Italics"/>
                <a:ea typeface="Lora Bold Italics"/>
                <a:cs typeface="Lora Bold Italics"/>
                <a:sym typeface="Lora Bold Italics"/>
              </a:rPr>
              <a:t>lệch</a:t>
            </a:r>
            <a:r>
              <a:rPr lang="vi-VN" sz="4800" b="1" i="1" spc="286" dirty="0">
                <a:solidFill>
                  <a:srgbClr val="152225"/>
                </a:solidFill>
                <a:latin typeface="Lora Bold Italics"/>
                <a:ea typeface="Lora Bold Italics"/>
                <a:cs typeface="Lora Bold Italics"/>
                <a:sym typeface="Lora Bold Italics"/>
              </a:rPr>
              <a:t> doanh thu trên </a:t>
            </a:r>
            <a:r>
              <a:rPr lang="vi-VN" sz="4800" b="1" i="1" spc="286" dirty="0" err="1">
                <a:solidFill>
                  <a:srgbClr val="152225"/>
                </a:solidFill>
                <a:latin typeface="Lora Bold Italics"/>
                <a:ea typeface="Lora Bold Italics"/>
                <a:cs typeface="Lora Bold Italics"/>
                <a:sym typeface="Lora Bold Italics"/>
              </a:rPr>
              <a:t>tờ</a:t>
            </a:r>
            <a:r>
              <a:rPr lang="vi-VN" sz="4800" b="1" i="1" spc="286" dirty="0">
                <a:solidFill>
                  <a:srgbClr val="152225"/>
                </a:solidFill>
                <a:latin typeface="Lora Bold Italics"/>
                <a:ea typeface="Lora Bold Italics"/>
                <a:cs typeface="Lora Bold Italics"/>
                <a:sym typeface="Lora Bold Italics"/>
              </a:rPr>
              <a:t> khai </a:t>
            </a:r>
            <a:r>
              <a:rPr lang="vi-VN" sz="4800" b="1" i="1" spc="286" dirty="0" err="1">
                <a:solidFill>
                  <a:srgbClr val="152225"/>
                </a:solidFill>
                <a:latin typeface="Lora Bold Italics"/>
                <a:ea typeface="Lora Bold Italics"/>
                <a:cs typeface="Lora Bold Italics"/>
                <a:sym typeface="Lora Bold Italics"/>
              </a:rPr>
              <a:t>thuế</a:t>
            </a:r>
            <a:r>
              <a:rPr lang="vi-VN" sz="4800" b="1" i="1" spc="286" dirty="0">
                <a:solidFill>
                  <a:srgbClr val="152225"/>
                </a:solidFill>
                <a:latin typeface="Lora Bold Italics"/>
                <a:ea typeface="Lora Bold Italics"/>
                <a:cs typeface="Lora Bold Italics"/>
                <a:sym typeface="Lora Bold Italics"/>
              </a:rPr>
              <a:t> GTGT </a:t>
            </a:r>
            <a:r>
              <a:rPr lang="vi-VN" sz="4800" b="1" i="1" spc="286" dirty="0" err="1">
                <a:solidFill>
                  <a:srgbClr val="152225"/>
                </a:solidFill>
                <a:latin typeface="Lora Bold Italics"/>
                <a:ea typeface="Lora Bold Italics"/>
                <a:cs typeface="Lora Bold Italics"/>
                <a:sym typeface="Lora Bold Italics"/>
              </a:rPr>
              <a:t>và</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tờ</a:t>
            </a:r>
            <a:r>
              <a:rPr lang="vi-VN" sz="4800" b="1" i="1" spc="286" dirty="0">
                <a:solidFill>
                  <a:srgbClr val="152225"/>
                </a:solidFill>
                <a:latin typeface="Lora Bold Italics"/>
                <a:ea typeface="Lora Bold Italics"/>
                <a:cs typeface="Lora Bold Italics"/>
                <a:sym typeface="Lora Bold Italics"/>
              </a:rPr>
              <a:t> khai </a:t>
            </a:r>
            <a:r>
              <a:rPr lang="vi-VN" sz="4800" b="1" i="1" spc="286" dirty="0" err="1">
                <a:solidFill>
                  <a:srgbClr val="152225"/>
                </a:solidFill>
                <a:latin typeface="Lora Bold Italics"/>
                <a:ea typeface="Lora Bold Italics"/>
                <a:cs typeface="Lora Bold Italics"/>
                <a:sym typeface="Lora Bold Italics"/>
              </a:rPr>
              <a:t>quyết</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toán</a:t>
            </a:r>
            <a:r>
              <a:rPr lang="vi-VN" sz="4800" b="1" i="1" spc="286" dirty="0">
                <a:solidFill>
                  <a:srgbClr val="152225"/>
                </a:solidFill>
                <a:latin typeface="Lora Bold Italics"/>
                <a:ea typeface="Lora Bold Italics"/>
                <a:cs typeface="Lora Bold Italics"/>
                <a:sym typeface="Lora Bold Italics"/>
              </a:rPr>
              <a:t> </a:t>
            </a:r>
            <a:r>
              <a:rPr lang="vi-VN" sz="4800" b="1" i="1" spc="286" dirty="0" err="1">
                <a:solidFill>
                  <a:srgbClr val="152225"/>
                </a:solidFill>
                <a:latin typeface="Lora Bold Italics"/>
                <a:ea typeface="Lora Bold Italics"/>
                <a:cs typeface="Lora Bold Italics"/>
                <a:sym typeface="Lora Bold Italics"/>
              </a:rPr>
              <a:t>thuế</a:t>
            </a:r>
            <a:r>
              <a:rPr lang="vi-VN" sz="4800" b="1" i="1" spc="286" dirty="0">
                <a:solidFill>
                  <a:srgbClr val="152225"/>
                </a:solidFill>
                <a:latin typeface="Lora Bold Italics"/>
                <a:ea typeface="Lora Bold Italics"/>
                <a:cs typeface="Lora Bold Italics"/>
                <a:sym typeface="Lora Bold Italics"/>
              </a:rPr>
              <a:t> TNDN</a:t>
            </a:r>
          </a:p>
        </p:txBody>
      </p:sp>
      <p:graphicFrame>
        <p:nvGraphicFramePr>
          <p:cNvPr id="7" name="Table 6">
            <a:extLst>
              <a:ext uri="{FF2B5EF4-FFF2-40B4-BE49-F238E27FC236}">
                <a16:creationId xmlns:a16="http://schemas.microsoft.com/office/drawing/2014/main" id="{666F42FB-603D-4898-B6EF-DE13D4FBD9EF}"/>
              </a:ext>
            </a:extLst>
          </p:cNvPr>
          <p:cNvGraphicFramePr>
            <a:graphicFrameLocks noGrp="1"/>
          </p:cNvGraphicFramePr>
          <p:nvPr>
            <p:extLst>
              <p:ext uri="{D42A27DB-BD31-4B8C-83A1-F6EECF244321}">
                <p14:modId xmlns:p14="http://schemas.microsoft.com/office/powerpoint/2010/main" val="4035765778"/>
              </p:ext>
            </p:extLst>
          </p:nvPr>
        </p:nvGraphicFramePr>
        <p:xfrm>
          <a:off x="1158063" y="1986504"/>
          <a:ext cx="15925799" cy="7452340"/>
        </p:xfrm>
        <a:graphic>
          <a:graphicData uri="http://schemas.openxmlformats.org/drawingml/2006/table">
            <a:tbl>
              <a:tblPr firstRow="1" firstCol="1" bandRow="1">
                <a:tableStyleId>{93296810-A885-4BE3-A3E7-6D5BEEA58F35}</a:tableStyleId>
              </a:tblPr>
              <a:tblGrid>
                <a:gridCol w="1612522">
                  <a:extLst>
                    <a:ext uri="{9D8B030D-6E8A-4147-A177-3AD203B41FA5}">
                      <a16:colId xmlns:a16="http://schemas.microsoft.com/office/drawing/2014/main" val="1860429173"/>
                    </a:ext>
                  </a:extLst>
                </a:gridCol>
                <a:gridCol w="1669907">
                  <a:extLst>
                    <a:ext uri="{9D8B030D-6E8A-4147-A177-3AD203B41FA5}">
                      <a16:colId xmlns:a16="http://schemas.microsoft.com/office/drawing/2014/main" val="2642528106"/>
                    </a:ext>
                  </a:extLst>
                </a:gridCol>
                <a:gridCol w="1669907">
                  <a:extLst>
                    <a:ext uri="{9D8B030D-6E8A-4147-A177-3AD203B41FA5}">
                      <a16:colId xmlns:a16="http://schemas.microsoft.com/office/drawing/2014/main" val="927343361"/>
                    </a:ext>
                  </a:extLst>
                </a:gridCol>
                <a:gridCol w="1583830">
                  <a:extLst>
                    <a:ext uri="{9D8B030D-6E8A-4147-A177-3AD203B41FA5}">
                      <a16:colId xmlns:a16="http://schemas.microsoft.com/office/drawing/2014/main" val="2791028020"/>
                    </a:ext>
                  </a:extLst>
                </a:gridCol>
                <a:gridCol w="1424585">
                  <a:extLst>
                    <a:ext uri="{9D8B030D-6E8A-4147-A177-3AD203B41FA5}">
                      <a16:colId xmlns:a16="http://schemas.microsoft.com/office/drawing/2014/main" val="2116915207"/>
                    </a:ext>
                  </a:extLst>
                </a:gridCol>
                <a:gridCol w="1635474">
                  <a:extLst>
                    <a:ext uri="{9D8B030D-6E8A-4147-A177-3AD203B41FA5}">
                      <a16:colId xmlns:a16="http://schemas.microsoft.com/office/drawing/2014/main" val="2738859413"/>
                    </a:ext>
                  </a:extLst>
                </a:gridCol>
                <a:gridCol w="1635474">
                  <a:extLst>
                    <a:ext uri="{9D8B030D-6E8A-4147-A177-3AD203B41FA5}">
                      <a16:colId xmlns:a16="http://schemas.microsoft.com/office/drawing/2014/main" val="1549883652"/>
                    </a:ext>
                  </a:extLst>
                </a:gridCol>
                <a:gridCol w="1423152">
                  <a:extLst>
                    <a:ext uri="{9D8B030D-6E8A-4147-A177-3AD203B41FA5}">
                      <a16:colId xmlns:a16="http://schemas.microsoft.com/office/drawing/2014/main" val="3129848757"/>
                    </a:ext>
                  </a:extLst>
                </a:gridCol>
                <a:gridCol w="1635474">
                  <a:extLst>
                    <a:ext uri="{9D8B030D-6E8A-4147-A177-3AD203B41FA5}">
                      <a16:colId xmlns:a16="http://schemas.microsoft.com/office/drawing/2014/main" val="3924714792"/>
                    </a:ext>
                  </a:extLst>
                </a:gridCol>
                <a:gridCol w="1635474">
                  <a:extLst>
                    <a:ext uri="{9D8B030D-6E8A-4147-A177-3AD203B41FA5}">
                      <a16:colId xmlns:a16="http://schemas.microsoft.com/office/drawing/2014/main" val="425396844"/>
                    </a:ext>
                  </a:extLst>
                </a:gridCol>
              </a:tblGrid>
              <a:tr h="329294">
                <a:tc rowSpan="2">
                  <a:txBody>
                    <a:bodyPr/>
                    <a:lstStyle/>
                    <a:p>
                      <a:pPr algn="ctr">
                        <a:lnSpc>
                          <a:spcPct val="107000"/>
                        </a:lnSpc>
                        <a:spcAft>
                          <a:spcPts val="800"/>
                        </a:spcAft>
                      </a:pPr>
                      <a:r>
                        <a:rPr lang="en-US" sz="2100" kern="100">
                          <a:solidFill>
                            <a:schemeClr val="tx1"/>
                          </a:solidFill>
                          <a:effectLst/>
                        </a:rPr>
                        <a:t>Nội dung</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gridSpan="3">
                  <a:txBody>
                    <a:bodyPr/>
                    <a:lstStyle/>
                    <a:p>
                      <a:pPr algn="ctr">
                        <a:lnSpc>
                          <a:spcPct val="107000"/>
                        </a:lnSpc>
                        <a:spcAft>
                          <a:spcPts val="800"/>
                        </a:spcAft>
                      </a:pPr>
                      <a:r>
                        <a:rPr lang="en-US" sz="2100" kern="100">
                          <a:solidFill>
                            <a:schemeClr val="tx1"/>
                          </a:solidFill>
                          <a:effectLst/>
                        </a:rPr>
                        <a:t>Năm 2021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2100" kern="100">
                          <a:solidFill>
                            <a:schemeClr val="tx1"/>
                          </a:solidFill>
                          <a:effectLst/>
                        </a:rPr>
                        <a:t>Năm 2022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2100" kern="100">
                          <a:solidFill>
                            <a:schemeClr val="tx1"/>
                          </a:solidFill>
                          <a:effectLst/>
                        </a:rPr>
                        <a:t>Năm 2023</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2426341"/>
                  </a:ext>
                </a:extLst>
              </a:tr>
              <a:tr h="1363067">
                <a:tc vMerge="1">
                  <a:txBody>
                    <a:bodyPr/>
                    <a:lstStyle/>
                    <a:p>
                      <a:endParaRPr lang="en-US"/>
                    </a:p>
                  </a:txBody>
                  <a:tcPr/>
                </a:tc>
                <a:tc>
                  <a:txBody>
                    <a:bodyPr/>
                    <a:lstStyle/>
                    <a:p>
                      <a:pPr algn="ctr">
                        <a:lnSpc>
                          <a:spcPct val="107000"/>
                        </a:lnSpc>
                        <a:spcAft>
                          <a:spcPts val="800"/>
                        </a:spcAft>
                      </a:pP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a:t>
                      </a:r>
                      <a:r>
                        <a:rPr lang="en-US" sz="2100" kern="100" dirty="0" err="1">
                          <a:solidFill>
                            <a:schemeClr val="tx1"/>
                          </a:solidFill>
                          <a:effectLst/>
                        </a:rPr>
                        <a:t>trên</a:t>
                      </a:r>
                      <a:r>
                        <a:rPr lang="en-US" sz="2100" kern="100" dirty="0">
                          <a:solidFill>
                            <a:schemeClr val="tx1"/>
                          </a:solidFill>
                          <a:effectLst/>
                        </a:rPr>
                        <a:t> TK </a:t>
                      </a:r>
                      <a:r>
                        <a:rPr lang="en-US" sz="2100" kern="100" dirty="0" err="1">
                          <a:solidFill>
                            <a:schemeClr val="tx1"/>
                          </a:solidFill>
                          <a:effectLst/>
                        </a:rPr>
                        <a:t>quyết</a:t>
                      </a:r>
                      <a:r>
                        <a:rPr lang="en-US" sz="2100" kern="100" dirty="0">
                          <a:solidFill>
                            <a:schemeClr val="tx1"/>
                          </a:solidFill>
                          <a:effectLst/>
                        </a:rPr>
                        <a:t> </a:t>
                      </a:r>
                      <a:r>
                        <a:rPr lang="en-US" sz="2100" kern="100" dirty="0" err="1">
                          <a:solidFill>
                            <a:schemeClr val="tx1"/>
                          </a:solidFill>
                          <a:effectLst/>
                        </a:rPr>
                        <a:t>toán</a:t>
                      </a:r>
                      <a:r>
                        <a:rPr lang="en-US" sz="2100" kern="100" dirty="0">
                          <a:solidFill>
                            <a:schemeClr val="tx1"/>
                          </a:solidFill>
                          <a:effectLst/>
                        </a:rPr>
                        <a:t> TNDN</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Tổng doanh thu trên tờ khai thuế GTGT</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Chênh lệch</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dirty="0" err="1">
                          <a:solidFill>
                            <a:schemeClr val="tx1"/>
                          </a:solidFill>
                          <a:effectLst/>
                        </a:rPr>
                        <a:t>Doanh</a:t>
                      </a:r>
                      <a:r>
                        <a:rPr lang="en-US" sz="2100" kern="100" dirty="0">
                          <a:solidFill>
                            <a:schemeClr val="tx1"/>
                          </a:solidFill>
                          <a:effectLst/>
                        </a:rPr>
                        <a:t> </a:t>
                      </a:r>
                      <a:r>
                        <a:rPr lang="en-US" sz="2100" kern="100" dirty="0" err="1">
                          <a:solidFill>
                            <a:schemeClr val="tx1"/>
                          </a:solidFill>
                          <a:effectLst/>
                        </a:rPr>
                        <a:t>thu</a:t>
                      </a:r>
                      <a:r>
                        <a:rPr lang="en-US" sz="2100" kern="100" dirty="0">
                          <a:solidFill>
                            <a:schemeClr val="tx1"/>
                          </a:solidFill>
                          <a:effectLst/>
                        </a:rPr>
                        <a:t> </a:t>
                      </a:r>
                      <a:r>
                        <a:rPr lang="en-US" sz="2100" kern="100" dirty="0" err="1">
                          <a:solidFill>
                            <a:schemeClr val="tx1"/>
                          </a:solidFill>
                          <a:effectLst/>
                        </a:rPr>
                        <a:t>trên</a:t>
                      </a:r>
                      <a:r>
                        <a:rPr lang="en-US" sz="2100" kern="100" dirty="0">
                          <a:solidFill>
                            <a:schemeClr val="tx1"/>
                          </a:solidFill>
                          <a:effectLst/>
                        </a:rPr>
                        <a:t> TK </a:t>
                      </a:r>
                      <a:r>
                        <a:rPr lang="en-US" sz="2100" kern="100" dirty="0" err="1">
                          <a:solidFill>
                            <a:schemeClr val="tx1"/>
                          </a:solidFill>
                          <a:effectLst/>
                        </a:rPr>
                        <a:t>quyết</a:t>
                      </a:r>
                      <a:r>
                        <a:rPr lang="en-US" sz="2100" kern="100" dirty="0">
                          <a:solidFill>
                            <a:schemeClr val="tx1"/>
                          </a:solidFill>
                          <a:effectLst/>
                        </a:rPr>
                        <a:t> </a:t>
                      </a:r>
                      <a:r>
                        <a:rPr lang="en-US" sz="2100" kern="100" dirty="0" err="1">
                          <a:solidFill>
                            <a:schemeClr val="tx1"/>
                          </a:solidFill>
                          <a:effectLst/>
                        </a:rPr>
                        <a:t>toán</a:t>
                      </a:r>
                      <a:r>
                        <a:rPr lang="en-US" sz="2100" kern="100" dirty="0">
                          <a:solidFill>
                            <a:schemeClr val="tx1"/>
                          </a:solidFill>
                          <a:effectLst/>
                        </a:rPr>
                        <a:t> TNDN</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Tổng doanh thu trên tờ khai thuế GTGT</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Chênh lệch</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Doanh thu trên TK quyết toán TNDN</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a:solidFill>
                            <a:schemeClr val="tx1"/>
                          </a:solidFill>
                          <a:effectLst/>
                        </a:rPr>
                        <a:t>Tổng doanh thu trên tờ khai thuế GTGT</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ctr">
                        <a:lnSpc>
                          <a:spcPct val="107000"/>
                        </a:lnSpc>
                        <a:spcAft>
                          <a:spcPts val="800"/>
                        </a:spcAft>
                      </a:pPr>
                      <a:r>
                        <a:rPr lang="en-US" sz="2100" kern="100" dirty="0" err="1">
                          <a:solidFill>
                            <a:schemeClr val="tx1"/>
                          </a:solidFill>
                          <a:effectLst/>
                        </a:rPr>
                        <a:t>Chênh</a:t>
                      </a:r>
                      <a:r>
                        <a:rPr lang="en-US" sz="2100" kern="100" dirty="0">
                          <a:solidFill>
                            <a:schemeClr val="tx1"/>
                          </a:solidFill>
                          <a:effectLst/>
                        </a:rPr>
                        <a:t> </a:t>
                      </a:r>
                      <a:r>
                        <a:rPr lang="en-US" sz="2100" kern="100" dirty="0" err="1">
                          <a:solidFill>
                            <a:schemeClr val="tx1"/>
                          </a:solidFill>
                          <a:effectLst/>
                        </a:rPr>
                        <a:t>lệch</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3823299307"/>
                  </a:ext>
                </a:extLst>
              </a:tr>
              <a:tr h="673885">
                <a:tc>
                  <a:txBody>
                    <a:bodyPr/>
                    <a:lstStyle/>
                    <a:p>
                      <a:pPr>
                        <a:lnSpc>
                          <a:spcPct val="107000"/>
                        </a:lnSpc>
                        <a:spcAft>
                          <a:spcPts val="800"/>
                        </a:spcAft>
                      </a:pPr>
                      <a:r>
                        <a:rPr lang="en-US" sz="2100" kern="100" dirty="0" err="1">
                          <a:solidFill>
                            <a:schemeClr val="tx1"/>
                          </a:solidFill>
                          <a:effectLst/>
                        </a:rPr>
                        <a:t>Cơ</a:t>
                      </a:r>
                      <a:r>
                        <a:rPr lang="en-US" sz="2100" kern="100" dirty="0">
                          <a:solidFill>
                            <a:schemeClr val="tx1"/>
                          </a:solidFill>
                          <a:effectLst/>
                        </a:rPr>
                        <a:t> </a:t>
                      </a:r>
                      <a:r>
                        <a:rPr lang="en-US" sz="2100" kern="100" dirty="0" err="1">
                          <a:solidFill>
                            <a:schemeClr val="tx1"/>
                          </a:solidFill>
                          <a:effectLst/>
                        </a:rPr>
                        <a:t>sở</a:t>
                      </a:r>
                      <a:r>
                        <a:rPr lang="en-US" sz="2100" kern="100" dirty="0">
                          <a:solidFill>
                            <a:schemeClr val="tx1"/>
                          </a:solidFill>
                          <a:effectLst/>
                        </a:rPr>
                        <a:t> </a:t>
                      </a:r>
                      <a:r>
                        <a:rPr lang="en-US" sz="2100" kern="100" dirty="0" err="1">
                          <a:solidFill>
                            <a:schemeClr val="tx1"/>
                          </a:solidFill>
                          <a:effectLst/>
                        </a:rPr>
                        <a:t>Giáo</a:t>
                      </a:r>
                      <a:r>
                        <a:rPr lang="en-US" sz="2100" kern="100" dirty="0">
                          <a:solidFill>
                            <a:schemeClr val="tx1"/>
                          </a:solidFill>
                          <a:effectLst/>
                        </a:rPr>
                        <a:t> </a:t>
                      </a:r>
                      <a:r>
                        <a:rPr lang="en-US" sz="2100" kern="100" dirty="0" err="1">
                          <a:solidFill>
                            <a:schemeClr val="tx1"/>
                          </a:solidFill>
                          <a:effectLst/>
                        </a:rPr>
                        <a:t>dục</a:t>
                      </a:r>
                      <a:r>
                        <a:rPr lang="en-US" sz="2100" kern="100" dirty="0">
                          <a:solidFill>
                            <a:schemeClr val="tx1"/>
                          </a:solidFill>
                          <a:effectLst/>
                        </a:rPr>
                        <a:t> </a:t>
                      </a:r>
                      <a:r>
                        <a:rPr lang="en-US" sz="2100" kern="100" dirty="0" err="1">
                          <a:solidFill>
                            <a:schemeClr val="tx1"/>
                          </a:solidFill>
                          <a:effectLst/>
                        </a:rPr>
                        <a:t>mầm</a:t>
                      </a:r>
                      <a:r>
                        <a:rPr lang="en-US" sz="2100" kern="100" dirty="0">
                          <a:solidFill>
                            <a:schemeClr val="tx1"/>
                          </a:solidFill>
                          <a:effectLst/>
                        </a:rPr>
                        <a:t> non</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0</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4.544</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-4.544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13.185</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13.185</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54.439</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0</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54.439</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3154290471"/>
                  </a:ext>
                </a:extLst>
              </a:tr>
              <a:tr h="1018476">
                <a:tc>
                  <a:txBody>
                    <a:bodyPr/>
                    <a:lstStyle/>
                    <a:p>
                      <a:pPr>
                        <a:lnSpc>
                          <a:spcPct val="107000"/>
                        </a:lnSpc>
                        <a:spcAft>
                          <a:spcPts val="800"/>
                        </a:spcAft>
                      </a:pPr>
                      <a:r>
                        <a:rPr lang="en-US" sz="2100" kern="100">
                          <a:solidFill>
                            <a:schemeClr val="tx1"/>
                          </a:solidFill>
                          <a:effectLst/>
                        </a:rPr>
                        <a:t>Cơ sở Giáo dục phổ thông</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927</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12.450</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-11.523</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29.532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29.508</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120.325</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61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120.265</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3072536726"/>
                  </a:ext>
                </a:extLst>
              </a:tr>
              <a:tr h="1018476">
                <a:tc>
                  <a:txBody>
                    <a:bodyPr/>
                    <a:lstStyle/>
                    <a:p>
                      <a:pPr>
                        <a:lnSpc>
                          <a:spcPct val="107000"/>
                        </a:lnSpc>
                        <a:spcAft>
                          <a:spcPts val="800"/>
                        </a:spcAft>
                      </a:pPr>
                      <a:r>
                        <a:rPr lang="en-US" sz="2100" kern="100">
                          <a:solidFill>
                            <a:schemeClr val="tx1"/>
                          </a:solidFill>
                          <a:effectLst/>
                        </a:rPr>
                        <a:t>Cơ sở Giáo dục nghề nghiệp</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195.379</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312.626</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-117.247</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272.076</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228.473</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43.602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339.284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313.054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26.230</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1855136949"/>
                  </a:ext>
                </a:extLst>
              </a:tr>
              <a:tr h="1363067">
                <a:tc>
                  <a:txBody>
                    <a:bodyPr/>
                    <a:lstStyle/>
                    <a:p>
                      <a:pPr>
                        <a:lnSpc>
                          <a:spcPct val="107000"/>
                        </a:lnSpc>
                        <a:spcAft>
                          <a:spcPts val="800"/>
                        </a:spcAft>
                      </a:pPr>
                      <a:r>
                        <a:rPr lang="en-US" sz="2100" kern="100">
                          <a:solidFill>
                            <a:schemeClr val="tx1"/>
                          </a:solidFill>
                          <a:effectLst/>
                        </a:rPr>
                        <a:t>Cơ sở giáo dục đại học và đơn vị trực thuộc</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36.990</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424.755</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-387.766</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44.643</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165.481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-120.839</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129.679</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259.351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-129.671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474057213"/>
                  </a:ext>
                </a:extLst>
              </a:tr>
              <a:tr h="1018476">
                <a:tc>
                  <a:txBody>
                    <a:bodyPr/>
                    <a:lstStyle/>
                    <a:p>
                      <a:pPr>
                        <a:lnSpc>
                          <a:spcPct val="107000"/>
                        </a:lnSpc>
                        <a:spcAft>
                          <a:spcPts val="800"/>
                        </a:spcAft>
                      </a:pPr>
                      <a:r>
                        <a:rPr lang="en-US" sz="2100" kern="100">
                          <a:solidFill>
                            <a:schemeClr val="tx1"/>
                          </a:solidFill>
                          <a:effectLst/>
                        </a:rPr>
                        <a:t>Cơ sở giáo dục thường xuyên</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347</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519</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-172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3.224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83</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3.141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2.033</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72</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1.961</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602874960"/>
                  </a:ext>
                </a:extLst>
              </a:tr>
              <a:tr h="329294">
                <a:tc>
                  <a:txBody>
                    <a:bodyPr/>
                    <a:lstStyle/>
                    <a:p>
                      <a:pPr algn="ctr">
                        <a:lnSpc>
                          <a:spcPct val="107000"/>
                        </a:lnSpc>
                        <a:spcAft>
                          <a:spcPts val="800"/>
                        </a:spcAft>
                      </a:pPr>
                      <a:r>
                        <a:rPr lang="en-US" sz="2100" kern="100">
                          <a:solidFill>
                            <a:schemeClr val="tx1"/>
                          </a:solidFill>
                          <a:effectLst/>
                        </a:rPr>
                        <a:t>Tổng</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233.642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754.894</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-521.252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362.660</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394.061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-31.402</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645.761</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a:solidFill>
                            <a:schemeClr val="tx1"/>
                          </a:solidFill>
                          <a:effectLst/>
                        </a:rPr>
                        <a:t>572.538</a:t>
                      </a:r>
                      <a:endParaRPr lang="en-US" sz="2100" kern="100">
                        <a:solidFill>
                          <a:schemeClr val="tx1"/>
                        </a:solidFill>
                        <a:effectLst/>
                        <a:latin typeface="Aptos"/>
                        <a:ea typeface="Aptos"/>
                        <a:cs typeface="Times New Roman" panose="02020603050405020304" pitchFamily="18" charset="0"/>
                      </a:endParaRPr>
                    </a:p>
                  </a:txBody>
                  <a:tcPr marL="55082" marR="55082" marT="0" marB="0" anchor="ctr"/>
                </a:tc>
                <a:tc>
                  <a:txBody>
                    <a:bodyPr/>
                    <a:lstStyle/>
                    <a:p>
                      <a:pPr algn="r">
                        <a:lnSpc>
                          <a:spcPct val="107000"/>
                        </a:lnSpc>
                        <a:spcAft>
                          <a:spcPts val="800"/>
                        </a:spcAft>
                      </a:pPr>
                      <a:r>
                        <a:rPr lang="en-US" sz="2100" kern="100" dirty="0">
                          <a:solidFill>
                            <a:schemeClr val="tx1"/>
                          </a:solidFill>
                          <a:effectLst/>
                        </a:rPr>
                        <a:t>73.223</a:t>
                      </a:r>
                      <a:endParaRPr lang="en-US" sz="2100" kern="100" dirty="0">
                        <a:solidFill>
                          <a:schemeClr val="tx1"/>
                        </a:solidFill>
                        <a:effectLst/>
                        <a:latin typeface="Aptos"/>
                        <a:ea typeface="Aptos"/>
                        <a:cs typeface="Times New Roman" panose="02020603050405020304" pitchFamily="18" charset="0"/>
                      </a:endParaRPr>
                    </a:p>
                  </a:txBody>
                  <a:tcPr marL="55082" marR="55082" marT="0" marB="0" anchor="ctr"/>
                </a:tc>
                <a:extLst>
                  <a:ext uri="{0D108BD9-81ED-4DB2-BD59-A6C34878D82A}">
                    <a16:rowId xmlns:a16="http://schemas.microsoft.com/office/drawing/2014/main" val="1166665690"/>
                  </a:ext>
                </a:extLst>
              </a:tr>
            </a:tbl>
          </a:graphicData>
        </a:graphic>
      </p:graphicFrame>
    </p:spTree>
    <p:extLst>
      <p:ext uri="{BB962C8B-B14F-4D97-AF65-F5344CB8AC3E}">
        <p14:creationId xmlns:p14="http://schemas.microsoft.com/office/powerpoint/2010/main" val="28106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8655" y="613396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7136214">
            <a:off x="15376697" y="-1394940"/>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2">
            <a:extLst>
              <a:ext uri="{FF2B5EF4-FFF2-40B4-BE49-F238E27FC236}">
                <a16:creationId xmlns:a16="http://schemas.microsoft.com/office/drawing/2014/main" id="{9D145B23-84B0-4ABF-9AAB-BB1C508EBFEA}"/>
              </a:ext>
            </a:extLst>
          </p:cNvPr>
          <p:cNvSpPr/>
          <p:nvPr/>
        </p:nvSpPr>
        <p:spPr>
          <a:xfrm>
            <a:off x="2129030" y="1181101"/>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86FF5BE8-8ACD-48D4-BBE2-3B4BCD64D6B6}"/>
              </a:ext>
            </a:extLst>
          </p:cNvPr>
          <p:cNvSpPr/>
          <p:nvPr/>
        </p:nvSpPr>
        <p:spPr>
          <a:xfrm>
            <a:off x="7508893" y="1181100"/>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4">
            <a:extLst>
              <a:ext uri="{FF2B5EF4-FFF2-40B4-BE49-F238E27FC236}">
                <a16:creationId xmlns:a16="http://schemas.microsoft.com/office/drawing/2014/main" id="{154F790B-896B-44B2-8E6E-AA1404A080C4}"/>
              </a:ext>
            </a:extLst>
          </p:cNvPr>
          <p:cNvSpPr/>
          <p:nvPr/>
        </p:nvSpPr>
        <p:spPr>
          <a:xfrm>
            <a:off x="13024638" y="1093381"/>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5">
            <a:extLst>
              <a:ext uri="{FF2B5EF4-FFF2-40B4-BE49-F238E27FC236}">
                <a16:creationId xmlns:a16="http://schemas.microsoft.com/office/drawing/2014/main" id="{2B355710-F4B5-4BC4-B30C-DDEBFE7BFD3A}"/>
              </a:ext>
            </a:extLst>
          </p:cNvPr>
          <p:cNvGrpSpPr/>
          <p:nvPr/>
        </p:nvGrpSpPr>
        <p:grpSpPr>
          <a:xfrm>
            <a:off x="3230447" y="2275009"/>
            <a:ext cx="1926983" cy="1926983"/>
            <a:chOff x="0" y="0"/>
            <a:chExt cx="6350000" cy="6350000"/>
          </a:xfrm>
        </p:grpSpPr>
        <p:sp>
          <p:nvSpPr>
            <p:cNvPr id="12" name="Freeform 6">
              <a:extLst>
                <a:ext uri="{FF2B5EF4-FFF2-40B4-BE49-F238E27FC236}">
                  <a16:creationId xmlns:a16="http://schemas.microsoft.com/office/drawing/2014/main" id="{65458D75-EFD0-4A06-8F7B-791ABADB8E2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BE3F9"/>
            </a:solidFill>
          </p:spPr>
        </p:sp>
      </p:grpSp>
      <p:grpSp>
        <p:nvGrpSpPr>
          <p:cNvPr id="13" name="Group 7">
            <a:extLst>
              <a:ext uri="{FF2B5EF4-FFF2-40B4-BE49-F238E27FC236}">
                <a16:creationId xmlns:a16="http://schemas.microsoft.com/office/drawing/2014/main" id="{91D2BCF6-C4A9-49D3-83D4-BC7AA4FB6FC4}"/>
              </a:ext>
            </a:extLst>
          </p:cNvPr>
          <p:cNvGrpSpPr/>
          <p:nvPr/>
        </p:nvGrpSpPr>
        <p:grpSpPr>
          <a:xfrm>
            <a:off x="8610310" y="2301759"/>
            <a:ext cx="1926983" cy="1926983"/>
            <a:chOff x="0" y="0"/>
            <a:chExt cx="6350000" cy="6350000"/>
          </a:xfrm>
        </p:grpSpPr>
        <p:sp>
          <p:nvSpPr>
            <p:cNvPr id="14" name="Freeform 8">
              <a:extLst>
                <a:ext uri="{FF2B5EF4-FFF2-40B4-BE49-F238E27FC236}">
                  <a16:creationId xmlns:a16="http://schemas.microsoft.com/office/drawing/2014/main" id="{78C08DEF-2C54-40E1-ADB4-98BE159B108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B6492"/>
            </a:solidFill>
          </p:spPr>
        </p:sp>
      </p:grpSp>
      <p:grpSp>
        <p:nvGrpSpPr>
          <p:cNvPr id="15" name="Group 9">
            <a:extLst>
              <a:ext uri="{FF2B5EF4-FFF2-40B4-BE49-F238E27FC236}">
                <a16:creationId xmlns:a16="http://schemas.microsoft.com/office/drawing/2014/main" id="{730A879C-29B8-40AA-9AC8-1E1BECBCE27F}"/>
              </a:ext>
            </a:extLst>
          </p:cNvPr>
          <p:cNvGrpSpPr/>
          <p:nvPr/>
        </p:nvGrpSpPr>
        <p:grpSpPr>
          <a:xfrm>
            <a:off x="14126055" y="2187289"/>
            <a:ext cx="1926983" cy="1926983"/>
            <a:chOff x="0" y="0"/>
            <a:chExt cx="6350000" cy="6350000"/>
          </a:xfrm>
        </p:grpSpPr>
        <p:sp>
          <p:nvSpPr>
            <p:cNvPr id="16" name="Freeform 10">
              <a:extLst>
                <a:ext uri="{FF2B5EF4-FFF2-40B4-BE49-F238E27FC236}">
                  <a16:creationId xmlns:a16="http://schemas.microsoft.com/office/drawing/2014/main" id="{F8BB4F82-C430-4B91-B36F-D3A29F224258}"/>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1B8D5"/>
            </a:solidFill>
          </p:spPr>
        </p:sp>
      </p:grpSp>
      <p:grpSp>
        <p:nvGrpSpPr>
          <p:cNvPr id="17" name="Group 11">
            <a:extLst>
              <a:ext uri="{FF2B5EF4-FFF2-40B4-BE49-F238E27FC236}">
                <a16:creationId xmlns:a16="http://schemas.microsoft.com/office/drawing/2014/main" id="{1E65EDAC-D4E5-4FA2-B059-68DB278EC6BE}"/>
              </a:ext>
            </a:extLst>
          </p:cNvPr>
          <p:cNvGrpSpPr/>
          <p:nvPr/>
        </p:nvGrpSpPr>
        <p:grpSpPr>
          <a:xfrm>
            <a:off x="-1159104" y="0"/>
            <a:ext cx="2676802" cy="10287000"/>
            <a:chOff x="0" y="0"/>
            <a:chExt cx="905486" cy="3479800"/>
          </a:xfrm>
        </p:grpSpPr>
        <p:sp>
          <p:nvSpPr>
            <p:cNvPr id="18" name="Freeform 12">
              <a:extLst>
                <a:ext uri="{FF2B5EF4-FFF2-40B4-BE49-F238E27FC236}">
                  <a16:creationId xmlns:a16="http://schemas.microsoft.com/office/drawing/2014/main" id="{76ABA4D5-66D6-4E3B-A049-2EE4F9B01E2C}"/>
                </a:ext>
              </a:extLst>
            </p:cNvPr>
            <p:cNvSpPr/>
            <p:nvPr/>
          </p:nvSpPr>
          <p:spPr>
            <a:xfrm>
              <a:off x="0" y="0"/>
              <a:ext cx="905486" cy="3479800"/>
            </a:xfrm>
            <a:custGeom>
              <a:avLst/>
              <a:gdLst/>
              <a:ahLst/>
              <a:cxnLst/>
              <a:rect l="l" t="t" r="r" b="b"/>
              <a:pathLst>
                <a:path w="905486" h="3479800">
                  <a:moveTo>
                    <a:pt x="0" y="0"/>
                  </a:moveTo>
                  <a:lnTo>
                    <a:pt x="905486" y="0"/>
                  </a:lnTo>
                  <a:lnTo>
                    <a:pt x="905486" y="3479800"/>
                  </a:lnTo>
                  <a:lnTo>
                    <a:pt x="0" y="3479800"/>
                  </a:lnTo>
                  <a:close/>
                </a:path>
              </a:pathLst>
            </a:custGeom>
            <a:solidFill>
              <a:srgbClr val="ABE3F9"/>
            </a:solidFill>
          </p:spPr>
        </p:sp>
      </p:grpSp>
      <p:grpSp>
        <p:nvGrpSpPr>
          <p:cNvPr id="19" name="Group 13">
            <a:extLst>
              <a:ext uri="{FF2B5EF4-FFF2-40B4-BE49-F238E27FC236}">
                <a16:creationId xmlns:a16="http://schemas.microsoft.com/office/drawing/2014/main" id="{643043EC-0C91-40BF-9B5E-9C04CED7A9F8}"/>
              </a:ext>
            </a:extLst>
          </p:cNvPr>
          <p:cNvGrpSpPr/>
          <p:nvPr/>
        </p:nvGrpSpPr>
        <p:grpSpPr>
          <a:xfrm>
            <a:off x="-584126" y="9147028"/>
            <a:ext cx="2376677" cy="2376677"/>
            <a:chOff x="0" y="0"/>
            <a:chExt cx="6350000" cy="6350000"/>
          </a:xfrm>
        </p:grpSpPr>
        <p:sp>
          <p:nvSpPr>
            <p:cNvPr id="20" name="Freeform 14">
              <a:extLst>
                <a:ext uri="{FF2B5EF4-FFF2-40B4-BE49-F238E27FC236}">
                  <a16:creationId xmlns:a16="http://schemas.microsoft.com/office/drawing/2014/main" id="{463A57B2-EFB3-4AA7-9BCD-D58628FDBF2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BD4F6"/>
            </a:solidFill>
          </p:spPr>
        </p:sp>
      </p:grpSp>
      <p:sp>
        <p:nvSpPr>
          <p:cNvPr id="21" name="Freeform 15">
            <a:extLst>
              <a:ext uri="{FF2B5EF4-FFF2-40B4-BE49-F238E27FC236}">
                <a16:creationId xmlns:a16="http://schemas.microsoft.com/office/drawing/2014/main" id="{DEBA1B14-33AE-4F36-829A-0421F9AD5157}"/>
              </a:ext>
            </a:extLst>
          </p:cNvPr>
          <p:cNvSpPr/>
          <p:nvPr/>
        </p:nvSpPr>
        <p:spPr>
          <a:xfrm>
            <a:off x="3468134" y="2680291"/>
            <a:ext cx="1451608" cy="1116418"/>
          </a:xfrm>
          <a:custGeom>
            <a:avLst/>
            <a:gdLst/>
            <a:ahLst/>
            <a:cxnLst/>
            <a:rect l="l" t="t" r="r" b="b"/>
            <a:pathLst>
              <a:path w="1451608" h="1116418">
                <a:moveTo>
                  <a:pt x="0" y="0"/>
                </a:moveTo>
                <a:lnTo>
                  <a:pt x="1451607" y="0"/>
                </a:lnTo>
                <a:lnTo>
                  <a:pt x="1451607" y="1116418"/>
                </a:lnTo>
                <a:lnTo>
                  <a:pt x="0" y="11164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16">
            <a:extLst>
              <a:ext uri="{FF2B5EF4-FFF2-40B4-BE49-F238E27FC236}">
                <a16:creationId xmlns:a16="http://schemas.microsoft.com/office/drawing/2014/main" id="{269DB96C-FE27-4B27-BE15-976071ACE828}"/>
              </a:ext>
            </a:extLst>
          </p:cNvPr>
          <p:cNvSpPr/>
          <p:nvPr/>
        </p:nvSpPr>
        <p:spPr>
          <a:xfrm>
            <a:off x="9051368" y="2680291"/>
            <a:ext cx="1116418" cy="1116418"/>
          </a:xfrm>
          <a:custGeom>
            <a:avLst/>
            <a:gdLst/>
            <a:ahLst/>
            <a:cxnLst/>
            <a:rect l="l" t="t" r="r" b="b"/>
            <a:pathLst>
              <a:path w="1116418" h="1116418">
                <a:moveTo>
                  <a:pt x="0" y="0"/>
                </a:moveTo>
                <a:lnTo>
                  <a:pt x="1116418" y="0"/>
                </a:lnTo>
                <a:lnTo>
                  <a:pt x="1116418" y="1116418"/>
                </a:lnTo>
                <a:lnTo>
                  <a:pt x="0" y="1116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17">
            <a:extLst>
              <a:ext uri="{FF2B5EF4-FFF2-40B4-BE49-F238E27FC236}">
                <a16:creationId xmlns:a16="http://schemas.microsoft.com/office/drawing/2014/main" id="{D852D5A8-925F-4986-A826-5AC6435307EF}"/>
              </a:ext>
            </a:extLst>
          </p:cNvPr>
          <p:cNvSpPr/>
          <p:nvPr/>
        </p:nvSpPr>
        <p:spPr>
          <a:xfrm>
            <a:off x="14401171" y="2592571"/>
            <a:ext cx="1376749" cy="1116418"/>
          </a:xfrm>
          <a:custGeom>
            <a:avLst/>
            <a:gdLst/>
            <a:ahLst/>
            <a:cxnLst/>
            <a:rect l="l" t="t" r="r" b="b"/>
            <a:pathLst>
              <a:path w="1376749" h="1116418">
                <a:moveTo>
                  <a:pt x="0" y="0"/>
                </a:moveTo>
                <a:lnTo>
                  <a:pt x="1376749" y="0"/>
                </a:lnTo>
                <a:lnTo>
                  <a:pt x="1376749" y="1116418"/>
                </a:lnTo>
                <a:lnTo>
                  <a:pt x="0" y="11164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TextBox 21">
            <a:extLst>
              <a:ext uri="{FF2B5EF4-FFF2-40B4-BE49-F238E27FC236}">
                <a16:creationId xmlns:a16="http://schemas.microsoft.com/office/drawing/2014/main" id="{CD1A6B44-B990-431F-A434-B85A115051CD}"/>
              </a:ext>
            </a:extLst>
          </p:cNvPr>
          <p:cNvSpPr txBox="1"/>
          <p:nvPr/>
        </p:nvSpPr>
        <p:spPr>
          <a:xfrm>
            <a:off x="2000366" y="5844862"/>
            <a:ext cx="4258482" cy="2975173"/>
          </a:xfrm>
          <a:prstGeom prst="rect">
            <a:avLst/>
          </a:prstGeom>
        </p:spPr>
        <p:txBody>
          <a:bodyPr lIns="0" tIns="0" rIns="0" bIns="0" rtlCol="0" anchor="t">
            <a:spAutoFit/>
          </a:bodyPr>
          <a:lstStyle/>
          <a:p>
            <a:pPr algn="ctr">
              <a:lnSpc>
                <a:spcPts val="2940"/>
              </a:lnSpc>
            </a:pPr>
            <a:r>
              <a:rPr lang="en-US" sz="2400">
                <a:latin typeface="Montserrat"/>
                <a:ea typeface="Montserrat"/>
                <a:cs typeface="Montserrat"/>
                <a:sym typeface="Montserrat"/>
              </a:rPr>
              <a:t>Nhiều cơ sở giáo dục cho thực hiện đăng ký sử dụng hóa đơn điện tử. Có đăng ký nhưng tỷ lệ sử dụng rất thấp. Chưa thực hiện đúng quy định về việc phải xuất hóa đơn khi cung cấp dịch vụ cho người sử dụng DV,…</a:t>
            </a:r>
            <a:endParaRPr lang="en-US" sz="2400" dirty="0">
              <a:latin typeface="Montserrat"/>
              <a:ea typeface="Montserrat"/>
              <a:cs typeface="Montserrat"/>
              <a:sym typeface="Montserrat"/>
            </a:endParaRPr>
          </a:p>
        </p:txBody>
      </p:sp>
      <p:sp>
        <p:nvSpPr>
          <p:cNvPr id="25" name="TextBox 22">
            <a:extLst>
              <a:ext uri="{FF2B5EF4-FFF2-40B4-BE49-F238E27FC236}">
                <a16:creationId xmlns:a16="http://schemas.microsoft.com/office/drawing/2014/main" id="{25F23DF9-46B5-42F0-8C8B-DC9858F3B9FB}"/>
              </a:ext>
            </a:extLst>
          </p:cNvPr>
          <p:cNvSpPr txBox="1"/>
          <p:nvPr/>
        </p:nvSpPr>
        <p:spPr>
          <a:xfrm>
            <a:off x="7444561" y="5834725"/>
            <a:ext cx="4258482" cy="1487587"/>
          </a:xfrm>
          <a:prstGeom prst="rect">
            <a:avLst/>
          </a:prstGeom>
        </p:spPr>
        <p:txBody>
          <a:bodyPr lIns="0" tIns="0" rIns="0" bIns="0" rtlCol="0" anchor="t">
            <a:spAutoFit/>
          </a:bodyPr>
          <a:lstStyle/>
          <a:p>
            <a:pPr algn="ctr">
              <a:lnSpc>
                <a:spcPts val="2940"/>
              </a:lnSpc>
            </a:pPr>
            <a:r>
              <a:rPr lang="en-US" sz="2400">
                <a:latin typeface="Montserrat"/>
                <a:ea typeface="Montserrat"/>
                <a:cs typeface="Montserrat"/>
                <a:sym typeface="Montserrat"/>
              </a:rPr>
              <a:t>Phần lớn CSGD chưa thực hiện đúng nghĩa vụ kê khai, nộp hồ sơ khai thuế cho cơ quan thuế</a:t>
            </a:r>
            <a:endParaRPr lang="en-US" sz="2400" dirty="0">
              <a:latin typeface="Montserrat"/>
              <a:ea typeface="Montserrat"/>
              <a:cs typeface="Montserrat"/>
              <a:sym typeface="Montserrat"/>
            </a:endParaRPr>
          </a:p>
        </p:txBody>
      </p:sp>
      <p:sp>
        <p:nvSpPr>
          <p:cNvPr id="26" name="TextBox 23">
            <a:extLst>
              <a:ext uri="{FF2B5EF4-FFF2-40B4-BE49-F238E27FC236}">
                <a16:creationId xmlns:a16="http://schemas.microsoft.com/office/drawing/2014/main" id="{1142DB83-A0EA-4973-A313-80992D853081}"/>
              </a:ext>
            </a:extLst>
          </p:cNvPr>
          <p:cNvSpPr txBox="1"/>
          <p:nvPr/>
        </p:nvSpPr>
        <p:spPr>
          <a:xfrm>
            <a:off x="12816799" y="5844862"/>
            <a:ext cx="4689450" cy="1859483"/>
          </a:xfrm>
          <a:prstGeom prst="rect">
            <a:avLst/>
          </a:prstGeom>
        </p:spPr>
        <p:txBody>
          <a:bodyPr wrap="square" lIns="0" tIns="0" rIns="0" bIns="0" rtlCol="0" anchor="t">
            <a:spAutoFit/>
          </a:bodyPr>
          <a:lstStyle/>
          <a:p>
            <a:pPr algn="ctr">
              <a:lnSpc>
                <a:spcPts val="2940"/>
              </a:lnSpc>
            </a:pPr>
            <a:r>
              <a:rPr lang="en-US" sz="2400">
                <a:latin typeface="Montserrat"/>
                <a:ea typeface="Montserrat"/>
                <a:cs typeface="Montserrat"/>
                <a:sym typeface="Montserrat"/>
              </a:rPr>
              <a:t>Chưa </a:t>
            </a:r>
            <a:r>
              <a:rPr lang="en-US" sz="2400" dirty="0" err="1">
                <a:latin typeface="Montserrat"/>
                <a:ea typeface="Montserrat"/>
                <a:cs typeface="Montserrat"/>
                <a:sym typeface="Montserrat"/>
              </a:rPr>
              <a:t>kê</a:t>
            </a:r>
            <a:r>
              <a:rPr lang="en-US" sz="2400" dirty="0">
                <a:latin typeface="Montserrat"/>
                <a:ea typeface="Montserrat"/>
                <a:cs typeface="Montserrat"/>
                <a:sym typeface="Montserrat"/>
              </a:rPr>
              <a:t> </a:t>
            </a:r>
            <a:r>
              <a:rPr lang="en-US" sz="2400" err="1">
                <a:latin typeface="Montserrat"/>
                <a:ea typeface="Montserrat"/>
                <a:cs typeface="Montserrat"/>
                <a:sym typeface="Montserrat"/>
              </a:rPr>
              <a:t>khai</a:t>
            </a:r>
            <a:r>
              <a:rPr lang="en-US" sz="2400">
                <a:latin typeface="Montserrat"/>
                <a:ea typeface="Montserrat"/>
                <a:cs typeface="Montserrat"/>
                <a:sym typeface="Montserrat"/>
              </a:rPr>
              <a:t> tính </a:t>
            </a:r>
            <a:r>
              <a:rPr lang="en-US" sz="2400" err="1">
                <a:latin typeface="Montserrat"/>
                <a:ea typeface="Montserrat"/>
                <a:cs typeface="Montserrat"/>
                <a:sym typeface="Montserrat"/>
              </a:rPr>
              <a:t>thuế</a:t>
            </a:r>
            <a:r>
              <a:rPr lang="en-US" sz="2400">
                <a:latin typeface="Montserrat"/>
                <a:ea typeface="Montserrat"/>
                <a:cs typeface="Montserrat"/>
                <a:sym typeface="Montserrat"/>
              </a:rPr>
              <a:t> TNDN đầy đủ </a:t>
            </a:r>
            <a:r>
              <a:rPr lang="en-US" sz="2400" dirty="0" err="1">
                <a:latin typeface="Montserrat"/>
                <a:ea typeface="Montserrat"/>
                <a:cs typeface="Montserrat"/>
                <a:sym typeface="Montserrat"/>
              </a:rPr>
              <a:t>đối</a:t>
            </a:r>
            <a:r>
              <a:rPr lang="en-US" sz="2400" dirty="0">
                <a:latin typeface="Montserrat"/>
                <a:ea typeface="Montserrat"/>
                <a:cs typeface="Montserrat"/>
                <a:sym typeface="Montserrat"/>
              </a:rPr>
              <a:t> </a:t>
            </a:r>
            <a:r>
              <a:rPr lang="en-US" sz="2400" err="1">
                <a:latin typeface="Montserrat"/>
                <a:ea typeface="Montserrat"/>
                <a:cs typeface="Montserrat"/>
                <a:sym typeface="Montserrat"/>
              </a:rPr>
              <a:t>với</a:t>
            </a:r>
            <a:r>
              <a:rPr lang="en-US" sz="2400">
                <a:latin typeface="Montserrat"/>
                <a:ea typeface="Montserrat"/>
                <a:cs typeface="Montserrat"/>
                <a:sym typeface="Montserrat"/>
              </a:rPr>
              <a:t> các khoản thu  </a:t>
            </a:r>
            <a:endParaRPr lang="en-US" sz="2400" dirty="0">
              <a:latin typeface="Montserrat"/>
              <a:ea typeface="Montserrat"/>
              <a:cs typeface="Montserrat"/>
              <a:sym typeface="Montserrat"/>
            </a:endParaRPr>
          </a:p>
          <a:p>
            <a:pPr algn="ctr">
              <a:lnSpc>
                <a:spcPts val="2940"/>
              </a:lnSpc>
            </a:pPr>
            <a:r>
              <a:rPr lang="en-US" sz="2400" dirty="0">
                <a:latin typeface="Montserrat"/>
                <a:ea typeface="Montserrat"/>
                <a:cs typeface="Montserrat"/>
                <a:sym typeface="Montserrat"/>
              </a:rPr>
              <a:t>(bao </a:t>
            </a:r>
            <a:r>
              <a:rPr lang="en-US" sz="2400" dirty="0" err="1">
                <a:latin typeface="Montserrat"/>
                <a:ea typeface="Montserrat"/>
                <a:cs typeface="Montserrat"/>
                <a:sym typeface="Montserrat"/>
              </a:rPr>
              <a:t>gồm</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các</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các</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khoản</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thu</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học</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phí</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trong</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phạm</a:t>
            </a:r>
            <a:r>
              <a:rPr lang="en-US" sz="2400" dirty="0">
                <a:latin typeface="Montserrat"/>
                <a:ea typeface="Montserrat"/>
                <a:cs typeface="Montserrat"/>
                <a:sym typeface="Montserrat"/>
              </a:rPr>
              <a:t> vi </a:t>
            </a:r>
            <a:r>
              <a:rPr lang="en-US" sz="2400" dirty="0" err="1">
                <a:latin typeface="Montserrat"/>
                <a:ea typeface="Montserrat"/>
                <a:cs typeface="Montserrat"/>
                <a:sym typeface="Montserrat"/>
              </a:rPr>
              <a:t>theo</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khung</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giá</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theo</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quy</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định</a:t>
            </a:r>
            <a:r>
              <a:rPr lang="en-US" sz="2400" dirty="0">
                <a:latin typeface="Montserrat"/>
                <a:ea typeface="Montserrat"/>
                <a:cs typeface="Montserrat"/>
                <a:sym typeface="Montserrat"/>
              </a:rPr>
              <a:t>).</a:t>
            </a:r>
          </a:p>
        </p:txBody>
      </p:sp>
      <p:sp>
        <p:nvSpPr>
          <p:cNvPr id="27" name="TextBox 74">
            <a:extLst>
              <a:ext uri="{FF2B5EF4-FFF2-40B4-BE49-F238E27FC236}">
                <a16:creationId xmlns:a16="http://schemas.microsoft.com/office/drawing/2014/main" id="{7B12D19F-6D2E-4008-B2D5-8B8AA645270B}"/>
              </a:ext>
            </a:extLst>
          </p:cNvPr>
          <p:cNvSpPr txBox="1"/>
          <p:nvPr/>
        </p:nvSpPr>
        <p:spPr>
          <a:xfrm>
            <a:off x="1806728" y="328223"/>
            <a:ext cx="15697200" cy="547522"/>
          </a:xfrm>
          <a:prstGeom prst="rect">
            <a:avLst/>
          </a:prstGeom>
        </p:spPr>
        <p:txBody>
          <a:bodyPr wrap="square" lIns="0" tIns="0" rIns="0" bIns="0" rtlCol="0" anchor="t">
            <a:spAutoFit/>
          </a:bodyPr>
          <a:lstStyle/>
          <a:p>
            <a:pPr algn="l">
              <a:lnSpc>
                <a:spcPts val="4620"/>
              </a:lnSpc>
            </a:pPr>
            <a:r>
              <a:rPr lang="en-US" sz="3600" dirty="0" err="1">
                <a:latin typeface="Maven Pro Bold" panose="020B0604020202020204" charset="0"/>
                <a:ea typeface="Montserrat Classic"/>
                <a:cs typeface="Maven Pro Bold" panose="020B0604020202020204" charset="0"/>
                <a:sym typeface="Montserrat Classic"/>
              </a:rPr>
              <a:t>Tổng</a:t>
            </a:r>
            <a:r>
              <a:rPr lang="en-US" sz="3600" dirty="0">
                <a:latin typeface="Maven Pro Bold" panose="020B0604020202020204" charset="0"/>
                <a:ea typeface="Montserrat Classic"/>
                <a:cs typeface="Maven Pro Bold" panose="020B0604020202020204" charset="0"/>
                <a:sym typeface="Montserrat Classic"/>
              </a:rPr>
              <a:t> </a:t>
            </a:r>
            <a:r>
              <a:rPr lang="en-US" sz="3600" dirty="0" err="1">
                <a:latin typeface="Maven Pro Bold" panose="020B0604020202020204" charset="0"/>
                <a:ea typeface="Montserrat Classic"/>
                <a:cs typeface="Maven Pro Bold" panose="020B0604020202020204" charset="0"/>
                <a:sym typeface="Montserrat Classic"/>
              </a:rPr>
              <a:t>hợp</a:t>
            </a:r>
            <a:r>
              <a:rPr lang="en-US" sz="3600" dirty="0">
                <a:latin typeface="Maven Pro Bold" panose="020B0604020202020204" charset="0"/>
                <a:ea typeface="Montserrat Classic"/>
                <a:cs typeface="Maven Pro Bold" panose="020B0604020202020204" charset="0"/>
                <a:sym typeface="Montserrat Classic"/>
              </a:rPr>
              <a:t> </a:t>
            </a:r>
            <a:r>
              <a:rPr lang="en-US" sz="3600" dirty="0" err="1">
                <a:latin typeface="Maven Pro Bold" panose="020B0604020202020204" charset="0"/>
                <a:ea typeface="Montserrat Classic"/>
                <a:cs typeface="Maven Pro Bold" panose="020B0604020202020204" charset="0"/>
                <a:sym typeface="Montserrat Classic"/>
              </a:rPr>
              <a:t>kết</a:t>
            </a:r>
            <a:r>
              <a:rPr lang="en-US" sz="3600" dirty="0">
                <a:latin typeface="Maven Pro Bold" panose="020B0604020202020204" charset="0"/>
                <a:ea typeface="Montserrat Classic"/>
                <a:cs typeface="Maven Pro Bold" panose="020B0604020202020204" charset="0"/>
                <a:sym typeface="Montserrat Classic"/>
              </a:rPr>
              <a:t> </a:t>
            </a:r>
            <a:r>
              <a:rPr lang="en-US" sz="3600" dirty="0" err="1">
                <a:latin typeface="Maven Pro Bold" panose="020B0604020202020204" charset="0"/>
                <a:ea typeface="Montserrat Classic"/>
                <a:cs typeface="Maven Pro Bold" panose="020B0604020202020204" charset="0"/>
                <a:sym typeface="Montserrat Classic"/>
              </a:rPr>
              <a:t>quả</a:t>
            </a:r>
            <a:r>
              <a:rPr lang="en-US" sz="3600" dirty="0">
                <a:latin typeface="Maven Pro Bold" panose="020B0604020202020204" charset="0"/>
                <a:ea typeface="Montserrat Classic"/>
                <a:cs typeface="Maven Pro Bold" panose="020B0604020202020204" charset="0"/>
                <a:sym typeface="Montserrat Classic"/>
              </a:rPr>
              <a:t> </a:t>
            </a:r>
            <a:r>
              <a:rPr lang="en-US" sz="3600" dirty="0" err="1">
                <a:latin typeface="Maven Pro Bold" panose="020B0604020202020204" charset="0"/>
                <a:ea typeface="Montserrat Classic"/>
                <a:cs typeface="Maven Pro Bold" panose="020B0604020202020204" charset="0"/>
                <a:sym typeface="Montserrat Classic"/>
              </a:rPr>
              <a:t>phân</a:t>
            </a:r>
            <a:r>
              <a:rPr lang="en-US" sz="3600" dirty="0">
                <a:latin typeface="Maven Pro Bold" panose="020B0604020202020204" charset="0"/>
                <a:ea typeface="Montserrat Classic"/>
                <a:cs typeface="Maven Pro Bold" panose="020B0604020202020204" charset="0"/>
                <a:sym typeface="Montserrat Classic"/>
              </a:rPr>
              <a:t> </a:t>
            </a:r>
            <a:r>
              <a:rPr lang="en-US" sz="3600" dirty="0" err="1">
                <a:latin typeface="Maven Pro Bold" panose="020B0604020202020204" charset="0"/>
                <a:ea typeface="Montserrat Classic"/>
                <a:cs typeface="Maven Pro Bold" panose="020B0604020202020204" charset="0"/>
                <a:sym typeface="Montserrat Classic"/>
              </a:rPr>
              <a:t>tích</a:t>
            </a:r>
            <a:r>
              <a:rPr lang="en-US" sz="3600" dirty="0">
                <a:latin typeface="Maven Pro Bold" panose="020B0604020202020204" charset="0"/>
                <a:ea typeface="Montserrat Classic"/>
                <a:cs typeface="Maven Pro Bold" panose="020B0604020202020204" charset="0"/>
                <a:sym typeface="Montserrat Classic"/>
              </a:rPr>
              <a:t>:</a:t>
            </a:r>
          </a:p>
        </p:txBody>
      </p:sp>
    </p:spTree>
    <p:extLst>
      <p:ext uri="{BB962C8B-B14F-4D97-AF65-F5344CB8AC3E}">
        <p14:creationId xmlns:p14="http://schemas.microsoft.com/office/powerpoint/2010/main" val="333882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3534265" y="-257108"/>
            <a:ext cx="4671451" cy="4940958"/>
          </a:xfrm>
          <a:custGeom>
            <a:avLst/>
            <a:gdLst/>
            <a:ahLst/>
            <a:cxnLst/>
            <a:rect l="l" t="t" r="r" b="b"/>
            <a:pathLst>
              <a:path w="4671451" h="4940958">
                <a:moveTo>
                  <a:pt x="0" y="0"/>
                </a:moveTo>
                <a:lnTo>
                  <a:pt x="4671452" y="0"/>
                </a:lnTo>
                <a:lnTo>
                  <a:pt x="4671452" y="4940958"/>
                </a:lnTo>
                <a:lnTo>
                  <a:pt x="0" y="4940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
            <a:extLst>
              <a:ext uri="{FF2B5EF4-FFF2-40B4-BE49-F238E27FC236}">
                <a16:creationId xmlns:a16="http://schemas.microsoft.com/office/drawing/2014/main" id="{D570C849-03E7-477D-B04B-773B7E4B4D6C}"/>
              </a:ext>
            </a:extLst>
          </p:cNvPr>
          <p:cNvSpPr txBox="1"/>
          <p:nvPr/>
        </p:nvSpPr>
        <p:spPr>
          <a:xfrm>
            <a:off x="1032244" y="528303"/>
            <a:ext cx="13220700" cy="808876"/>
          </a:xfrm>
          <a:prstGeom prst="rect">
            <a:avLst/>
          </a:prstGeom>
        </p:spPr>
        <p:txBody>
          <a:bodyPr wrap="square" lIns="0" tIns="0" rIns="0" bIns="0" rtlCol="0" anchor="t">
            <a:spAutoFit/>
          </a:bodyPr>
          <a:lstStyle/>
          <a:p>
            <a:pPr algn="l">
              <a:lnSpc>
                <a:spcPts val="6765"/>
              </a:lnSpc>
            </a:pPr>
            <a:r>
              <a:rPr lang="vi-VN" sz="4800" b="1" i="1" spc="286" dirty="0" err="1">
                <a:solidFill>
                  <a:srgbClr val="152225"/>
                </a:solidFill>
                <a:latin typeface="Lora Bold Italics"/>
                <a:sym typeface="Clear Sans Bold"/>
              </a:rPr>
              <a:t>Một</a:t>
            </a:r>
            <a:r>
              <a:rPr lang="vi-VN" sz="4800" b="1" i="1" spc="286" dirty="0">
                <a:solidFill>
                  <a:srgbClr val="152225"/>
                </a:solidFill>
                <a:latin typeface="Lora Bold Italics"/>
                <a:sym typeface="Clear Sans Bold"/>
              </a:rPr>
              <a:t> </a:t>
            </a:r>
            <a:r>
              <a:rPr lang="vi-VN" sz="4800" b="1" i="1" spc="286" dirty="0" err="1">
                <a:solidFill>
                  <a:srgbClr val="152225"/>
                </a:solidFill>
                <a:latin typeface="Lora Bold Italics"/>
                <a:sym typeface="Clear Sans Bold"/>
              </a:rPr>
              <a:t>số</a:t>
            </a:r>
            <a:r>
              <a:rPr lang="vi-VN" sz="4800" b="1" i="1" spc="286" dirty="0">
                <a:solidFill>
                  <a:srgbClr val="152225"/>
                </a:solidFill>
                <a:latin typeface="Lora Bold Italics"/>
                <a:sym typeface="Clear Sans Bold"/>
              </a:rPr>
              <a:t> văn </a:t>
            </a:r>
            <a:r>
              <a:rPr lang="vi-VN" sz="4800" b="1" i="1" spc="286" dirty="0" err="1">
                <a:solidFill>
                  <a:srgbClr val="152225"/>
                </a:solidFill>
                <a:latin typeface="Lora Bold Italics"/>
                <a:sym typeface="Clear Sans Bold"/>
              </a:rPr>
              <a:t>bản</a:t>
            </a:r>
            <a:r>
              <a:rPr lang="vi-VN" sz="4800" b="1" i="1" spc="286" dirty="0">
                <a:solidFill>
                  <a:srgbClr val="152225"/>
                </a:solidFill>
                <a:latin typeface="Lora Bold Italics"/>
                <a:sym typeface="Clear Sans Bold"/>
              </a:rPr>
              <a:t> </a:t>
            </a:r>
            <a:r>
              <a:rPr lang="vi-VN" sz="4800" b="1" i="1" spc="286" dirty="0" err="1">
                <a:solidFill>
                  <a:srgbClr val="152225"/>
                </a:solidFill>
                <a:latin typeface="Lora Bold Italics"/>
                <a:sym typeface="Clear Sans Bold"/>
              </a:rPr>
              <a:t>hướng</a:t>
            </a:r>
            <a:r>
              <a:rPr lang="vi-VN" sz="4800" b="1" i="1" spc="286" dirty="0">
                <a:solidFill>
                  <a:srgbClr val="152225"/>
                </a:solidFill>
                <a:latin typeface="Lora Bold Italics"/>
                <a:sym typeface="Clear Sans Bold"/>
              </a:rPr>
              <a:t> </a:t>
            </a:r>
            <a:r>
              <a:rPr lang="vi-VN" sz="4800" b="1" i="1" spc="286" dirty="0" err="1">
                <a:solidFill>
                  <a:srgbClr val="152225"/>
                </a:solidFill>
                <a:latin typeface="Lora Bold Italics"/>
                <a:sym typeface="Clear Sans Bold"/>
              </a:rPr>
              <a:t>dẫn</a:t>
            </a:r>
            <a:r>
              <a:rPr lang="vi-VN" sz="4800" b="1" i="1" spc="286" dirty="0">
                <a:solidFill>
                  <a:srgbClr val="152225"/>
                </a:solidFill>
                <a:latin typeface="Lora Bold Italics"/>
                <a:sym typeface="Clear Sans Bold"/>
              </a:rPr>
              <a:t>, </a:t>
            </a:r>
            <a:r>
              <a:rPr lang="vi-VN" sz="4800" b="1" i="1" spc="286" dirty="0" err="1">
                <a:solidFill>
                  <a:srgbClr val="152225"/>
                </a:solidFill>
                <a:latin typeface="Lora Bold Italics"/>
                <a:sym typeface="Clear Sans Bold"/>
              </a:rPr>
              <a:t>chỉ</a:t>
            </a:r>
            <a:r>
              <a:rPr lang="vi-VN" sz="4800" b="1" i="1" spc="286" dirty="0">
                <a:solidFill>
                  <a:srgbClr val="152225"/>
                </a:solidFill>
                <a:latin typeface="Lora Bold Italics"/>
                <a:sym typeface="Clear Sans Bold"/>
              </a:rPr>
              <a:t> </a:t>
            </a:r>
            <a:r>
              <a:rPr lang="vi-VN" sz="4800" b="1" i="1" spc="286" dirty="0" err="1">
                <a:solidFill>
                  <a:srgbClr val="152225"/>
                </a:solidFill>
                <a:latin typeface="Lora Bold Italics"/>
                <a:sym typeface="Clear Sans Bold"/>
              </a:rPr>
              <a:t>đạo</a:t>
            </a:r>
            <a:endParaRPr lang="vi-VN" sz="4800" b="1" i="1" spc="286" dirty="0">
              <a:solidFill>
                <a:srgbClr val="152225"/>
              </a:solidFill>
              <a:latin typeface="Lora Bold Italics"/>
              <a:sym typeface="Clear Sans Bold"/>
            </a:endParaRPr>
          </a:p>
        </p:txBody>
      </p:sp>
      <p:grpSp>
        <p:nvGrpSpPr>
          <p:cNvPr id="24" name="Group 3">
            <a:extLst>
              <a:ext uri="{FF2B5EF4-FFF2-40B4-BE49-F238E27FC236}">
                <a16:creationId xmlns:a16="http://schemas.microsoft.com/office/drawing/2014/main" id="{96706E1B-CAA7-43BC-BECE-72DF564A73CE}"/>
              </a:ext>
            </a:extLst>
          </p:cNvPr>
          <p:cNvGrpSpPr/>
          <p:nvPr/>
        </p:nvGrpSpPr>
        <p:grpSpPr>
          <a:xfrm>
            <a:off x="703220" y="3819095"/>
            <a:ext cx="4216911" cy="1456859"/>
            <a:chOff x="773434" y="-154755"/>
            <a:chExt cx="4741069" cy="1260879"/>
          </a:xfrm>
        </p:grpSpPr>
        <p:sp>
          <p:nvSpPr>
            <p:cNvPr id="25" name="TextBox 4">
              <a:extLst>
                <a:ext uri="{FF2B5EF4-FFF2-40B4-BE49-F238E27FC236}">
                  <a16:creationId xmlns:a16="http://schemas.microsoft.com/office/drawing/2014/main" id="{245E05A2-1D4E-486F-98BE-09931EAEB2A5}"/>
                </a:ext>
              </a:extLst>
            </p:cNvPr>
            <p:cNvSpPr txBox="1"/>
            <p:nvPr/>
          </p:nvSpPr>
          <p:spPr>
            <a:xfrm>
              <a:off x="773434" y="462832"/>
              <a:ext cx="4741069" cy="643292"/>
            </a:xfrm>
            <a:prstGeom prst="rect">
              <a:avLst/>
            </a:prstGeom>
          </p:spPr>
          <p:txBody>
            <a:bodyPr lIns="0" tIns="0" rIns="0" bIns="0" rtlCol="0" anchor="t">
              <a:spAutoFit/>
            </a:bodyPr>
            <a:lstStyle/>
            <a:p>
              <a:pPr algn="ctr">
                <a:lnSpc>
                  <a:spcPts val="3000"/>
                </a:lnSpc>
              </a:pPr>
              <a:r>
                <a:rPr lang="en-US" sz="2400" spc="100" dirty="0">
                  <a:solidFill>
                    <a:srgbClr val="191919"/>
                  </a:solidFill>
                  <a:latin typeface="Arimo"/>
                  <a:ea typeface="Arimo"/>
                  <a:cs typeface="Arimo"/>
                  <a:sym typeface="Arimo"/>
                </a:rPr>
                <a:t>- </a:t>
              </a:r>
              <a:r>
                <a:rPr lang="vi-VN" sz="2400" spc="100" dirty="0">
                  <a:solidFill>
                    <a:srgbClr val="191919"/>
                  </a:solidFill>
                  <a:latin typeface="Arimo"/>
                  <a:ea typeface="Arimo"/>
                  <a:cs typeface="Arimo"/>
                  <a:sym typeface="Arimo"/>
                </a:rPr>
                <a:t>Công văn số 551/TB-VPCP</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28/11/2017</a:t>
              </a:r>
            </a:p>
          </p:txBody>
        </p:sp>
        <p:sp>
          <p:nvSpPr>
            <p:cNvPr id="26" name="TextBox 5">
              <a:extLst>
                <a:ext uri="{FF2B5EF4-FFF2-40B4-BE49-F238E27FC236}">
                  <a16:creationId xmlns:a16="http://schemas.microsoft.com/office/drawing/2014/main" id="{D960F0A1-447D-42E1-BE19-CF91501F66FF}"/>
                </a:ext>
              </a:extLst>
            </p:cNvPr>
            <p:cNvSpPr txBox="1"/>
            <p:nvPr/>
          </p:nvSpPr>
          <p:spPr>
            <a:xfrm>
              <a:off x="773434" y="-154755"/>
              <a:ext cx="4741069" cy="731141"/>
            </a:xfrm>
            <a:prstGeom prst="rect">
              <a:avLst/>
            </a:prstGeom>
          </p:spPr>
          <p:txBody>
            <a:bodyPr lIns="0" tIns="0" rIns="0" bIns="0" rtlCol="0" anchor="t">
              <a:spAutoFit/>
            </a:bodyPr>
            <a:lstStyle/>
            <a:p>
              <a:pPr marL="0" lvl="0" indent="0" algn="ctr">
                <a:lnSpc>
                  <a:spcPts val="3354"/>
                </a:lnSpc>
                <a:spcBef>
                  <a:spcPct val="0"/>
                </a:spcBef>
              </a:pPr>
              <a:r>
                <a:rPr lang="en-US" sz="2800" b="1" u="none" spc="101" dirty="0">
                  <a:solidFill>
                    <a:srgbClr val="191919"/>
                  </a:solidFill>
                  <a:latin typeface="Arimo Bold"/>
                  <a:ea typeface="Arimo Bold"/>
                  <a:cs typeface="Arimo Bold"/>
                  <a:sym typeface="Arimo Bold"/>
                </a:rPr>
                <a:t>Văn </a:t>
              </a:r>
              <a:r>
                <a:rPr lang="en-US" sz="2800" b="1" u="none" spc="101" dirty="0" err="1">
                  <a:solidFill>
                    <a:srgbClr val="191919"/>
                  </a:solidFill>
                  <a:latin typeface="Arimo Bold"/>
                  <a:ea typeface="Arimo Bold"/>
                  <a:cs typeface="Arimo Bold"/>
                  <a:sym typeface="Arimo Bold"/>
                </a:rPr>
                <a:t>bản</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của</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Chính</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Phủ</a:t>
              </a:r>
              <a:endParaRPr lang="en-US" sz="2800" b="1" u="none" spc="101" dirty="0">
                <a:solidFill>
                  <a:srgbClr val="191919"/>
                </a:solidFill>
                <a:latin typeface="Arimo Bold"/>
                <a:ea typeface="Arimo Bold"/>
                <a:cs typeface="Arimo Bold"/>
                <a:sym typeface="Arimo Bold"/>
              </a:endParaRPr>
            </a:p>
          </p:txBody>
        </p:sp>
      </p:grpSp>
      <p:sp>
        <p:nvSpPr>
          <p:cNvPr id="27" name="AutoShape 7">
            <a:extLst>
              <a:ext uri="{FF2B5EF4-FFF2-40B4-BE49-F238E27FC236}">
                <a16:creationId xmlns:a16="http://schemas.microsoft.com/office/drawing/2014/main" id="{5ED12379-0C59-426C-A362-55EEC13A9B9E}"/>
              </a:ext>
            </a:extLst>
          </p:cNvPr>
          <p:cNvSpPr/>
          <p:nvPr/>
        </p:nvSpPr>
        <p:spPr>
          <a:xfrm rot="-5400000">
            <a:off x="9205986" y="-9205986"/>
            <a:ext cx="207356" cy="18619329"/>
          </a:xfrm>
          <a:prstGeom prst="rect">
            <a:avLst/>
          </a:prstGeom>
          <a:solidFill>
            <a:srgbClr val="13538A"/>
          </a:solidFill>
        </p:spPr>
      </p:sp>
      <p:sp>
        <p:nvSpPr>
          <p:cNvPr id="28" name="AutoShape 8">
            <a:extLst>
              <a:ext uri="{FF2B5EF4-FFF2-40B4-BE49-F238E27FC236}">
                <a16:creationId xmlns:a16="http://schemas.microsoft.com/office/drawing/2014/main" id="{697DD185-98C3-4500-AC90-4DBCB48CCE66}"/>
              </a:ext>
            </a:extLst>
          </p:cNvPr>
          <p:cNvSpPr/>
          <p:nvPr/>
        </p:nvSpPr>
        <p:spPr>
          <a:xfrm>
            <a:off x="1170812" y="9674559"/>
            <a:ext cx="16230600" cy="9525"/>
          </a:xfrm>
          <a:prstGeom prst="rect">
            <a:avLst/>
          </a:prstGeom>
          <a:solidFill>
            <a:srgbClr val="191919"/>
          </a:solidFill>
        </p:spPr>
      </p:sp>
      <p:sp>
        <p:nvSpPr>
          <p:cNvPr id="29" name="Freeform 9">
            <a:extLst>
              <a:ext uri="{FF2B5EF4-FFF2-40B4-BE49-F238E27FC236}">
                <a16:creationId xmlns:a16="http://schemas.microsoft.com/office/drawing/2014/main" id="{DD1E6E6F-A0D3-479C-89F7-A25DBD851EA6}"/>
              </a:ext>
            </a:extLst>
          </p:cNvPr>
          <p:cNvSpPr/>
          <p:nvPr/>
        </p:nvSpPr>
        <p:spPr>
          <a:xfrm rot="-10800000">
            <a:off x="2530687" y="3102237"/>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4">
              <a:alphaModFix amt="16000"/>
              <a:extLst>
                <a:ext uri="{96DAC541-7B7A-43D3-8B79-37D633B846F1}">
                  <asvg:svgBlip xmlns:asvg="http://schemas.microsoft.com/office/drawing/2016/SVG/main" r:embed="rId5"/>
                </a:ext>
              </a:extLst>
            </a:blip>
            <a:stretch>
              <a:fillRect/>
            </a:stretch>
          </a:blipFill>
        </p:spPr>
      </p:sp>
      <p:sp>
        <p:nvSpPr>
          <p:cNvPr id="31" name="Freeform 11">
            <a:extLst>
              <a:ext uri="{FF2B5EF4-FFF2-40B4-BE49-F238E27FC236}">
                <a16:creationId xmlns:a16="http://schemas.microsoft.com/office/drawing/2014/main" id="{AA0ADD3D-F8F7-47A8-A0ED-C5BC85054AFE}"/>
              </a:ext>
            </a:extLst>
          </p:cNvPr>
          <p:cNvSpPr/>
          <p:nvPr/>
        </p:nvSpPr>
        <p:spPr>
          <a:xfrm rot="-10800000">
            <a:off x="13441413" y="3041383"/>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4">
              <a:alphaModFix amt="16000"/>
              <a:extLst>
                <a:ext uri="{96DAC541-7B7A-43D3-8B79-37D633B846F1}">
                  <asvg:svgBlip xmlns:asvg="http://schemas.microsoft.com/office/drawing/2016/SVG/main" r:embed="rId6"/>
                </a:ext>
              </a:extLst>
            </a:blip>
            <a:stretch>
              <a:fillRect/>
            </a:stretch>
          </a:blipFill>
        </p:spPr>
      </p:sp>
      <p:sp>
        <p:nvSpPr>
          <p:cNvPr id="32" name="Freeform 12">
            <a:extLst>
              <a:ext uri="{FF2B5EF4-FFF2-40B4-BE49-F238E27FC236}">
                <a16:creationId xmlns:a16="http://schemas.microsoft.com/office/drawing/2014/main" id="{1D81038D-626F-491C-B0F4-97635B6903A8}"/>
              </a:ext>
            </a:extLst>
          </p:cNvPr>
          <p:cNvSpPr/>
          <p:nvPr/>
        </p:nvSpPr>
        <p:spPr>
          <a:xfrm rot="-10800000">
            <a:off x="7337556" y="3166776"/>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4">
              <a:alphaModFix amt="16000"/>
              <a:extLst>
                <a:ext uri="{96DAC541-7B7A-43D3-8B79-37D633B846F1}">
                  <asvg:svgBlip xmlns:asvg="http://schemas.microsoft.com/office/drawing/2016/SVG/main" r:embed="rId6"/>
                </a:ext>
              </a:extLst>
            </a:blip>
            <a:stretch>
              <a:fillRect/>
            </a:stretch>
          </a:blipFill>
        </p:spPr>
      </p:sp>
      <p:sp>
        <p:nvSpPr>
          <p:cNvPr id="33" name="Freeform 13">
            <a:extLst>
              <a:ext uri="{FF2B5EF4-FFF2-40B4-BE49-F238E27FC236}">
                <a16:creationId xmlns:a16="http://schemas.microsoft.com/office/drawing/2014/main" id="{5D7276E3-C9D3-4246-AEA3-1B487C82D4D5}"/>
              </a:ext>
            </a:extLst>
          </p:cNvPr>
          <p:cNvSpPr/>
          <p:nvPr/>
        </p:nvSpPr>
        <p:spPr>
          <a:xfrm>
            <a:off x="2402601" y="2050758"/>
            <a:ext cx="818148" cy="818148"/>
          </a:xfrm>
          <a:custGeom>
            <a:avLst/>
            <a:gdLst/>
            <a:ahLst/>
            <a:cxnLst/>
            <a:rect l="l" t="t" r="r" b="b"/>
            <a:pathLst>
              <a:path w="818148" h="818148">
                <a:moveTo>
                  <a:pt x="0" y="0"/>
                </a:moveTo>
                <a:lnTo>
                  <a:pt x="818148" y="0"/>
                </a:lnTo>
                <a:lnTo>
                  <a:pt x="818148" y="818148"/>
                </a:lnTo>
                <a:lnTo>
                  <a:pt x="0" y="8181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Freeform 14">
            <a:extLst>
              <a:ext uri="{FF2B5EF4-FFF2-40B4-BE49-F238E27FC236}">
                <a16:creationId xmlns:a16="http://schemas.microsoft.com/office/drawing/2014/main" id="{D65222BE-5FC7-4171-A909-29FC99B1BD67}"/>
              </a:ext>
            </a:extLst>
          </p:cNvPr>
          <p:cNvSpPr/>
          <p:nvPr/>
        </p:nvSpPr>
        <p:spPr>
          <a:xfrm>
            <a:off x="7144454" y="2038553"/>
            <a:ext cx="948180" cy="948180"/>
          </a:xfrm>
          <a:custGeom>
            <a:avLst/>
            <a:gdLst/>
            <a:ahLst/>
            <a:cxnLst/>
            <a:rect l="l" t="t" r="r" b="b"/>
            <a:pathLst>
              <a:path w="948180" h="948180">
                <a:moveTo>
                  <a:pt x="0" y="0"/>
                </a:moveTo>
                <a:lnTo>
                  <a:pt x="948180" y="0"/>
                </a:lnTo>
                <a:lnTo>
                  <a:pt x="948180" y="948180"/>
                </a:lnTo>
                <a:lnTo>
                  <a:pt x="0" y="9481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6" name="Freeform 16">
            <a:extLst>
              <a:ext uri="{FF2B5EF4-FFF2-40B4-BE49-F238E27FC236}">
                <a16:creationId xmlns:a16="http://schemas.microsoft.com/office/drawing/2014/main" id="{73E40A4E-354B-4F38-A93C-7DB0B913A401}"/>
              </a:ext>
            </a:extLst>
          </p:cNvPr>
          <p:cNvSpPr/>
          <p:nvPr/>
        </p:nvSpPr>
        <p:spPr>
          <a:xfrm>
            <a:off x="13223185" y="1857425"/>
            <a:ext cx="948180" cy="948180"/>
          </a:xfrm>
          <a:custGeom>
            <a:avLst/>
            <a:gdLst/>
            <a:ahLst/>
            <a:cxnLst/>
            <a:rect l="l" t="t" r="r" b="b"/>
            <a:pathLst>
              <a:path w="948180" h="948180">
                <a:moveTo>
                  <a:pt x="0" y="0"/>
                </a:moveTo>
                <a:lnTo>
                  <a:pt x="948180" y="0"/>
                </a:lnTo>
                <a:lnTo>
                  <a:pt x="948180" y="948180"/>
                </a:lnTo>
                <a:lnTo>
                  <a:pt x="0" y="948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37" name="Group 17">
            <a:extLst>
              <a:ext uri="{FF2B5EF4-FFF2-40B4-BE49-F238E27FC236}">
                <a16:creationId xmlns:a16="http://schemas.microsoft.com/office/drawing/2014/main" id="{0A4A48D4-05FA-4BFB-92AE-93330CDE1846}"/>
              </a:ext>
            </a:extLst>
          </p:cNvPr>
          <p:cNvGrpSpPr/>
          <p:nvPr/>
        </p:nvGrpSpPr>
        <p:grpSpPr>
          <a:xfrm>
            <a:off x="5293033" y="3815188"/>
            <a:ext cx="5133954" cy="3633062"/>
            <a:chOff x="-88593" y="-248024"/>
            <a:chExt cx="5176403" cy="4844080"/>
          </a:xfrm>
        </p:grpSpPr>
        <p:sp>
          <p:nvSpPr>
            <p:cNvPr id="38" name="TextBox 18">
              <a:extLst>
                <a:ext uri="{FF2B5EF4-FFF2-40B4-BE49-F238E27FC236}">
                  <a16:creationId xmlns:a16="http://schemas.microsoft.com/office/drawing/2014/main" id="{E89766EA-3CFF-4320-A1B1-F3662AD9C9A5}"/>
                </a:ext>
              </a:extLst>
            </p:cNvPr>
            <p:cNvSpPr txBox="1"/>
            <p:nvPr/>
          </p:nvSpPr>
          <p:spPr>
            <a:xfrm>
              <a:off x="-33814" y="542726"/>
              <a:ext cx="4741069" cy="4053330"/>
            </a:xfrm>
            <a:prstGeom prst="rect">
              <a:avLst/>
            </a:prstGeom>
          </p:spPr>
          <p:txBody>
            <a:bodyPr lIns="0" tIns="0" rIns="0" bIns="0" rtlCol="0" anchor="t">
              <a:spAutoFit/>
            </a:bodyPr>
            <a:lstStyle/>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11391/BTC-TCT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18/09/2021</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8231/BTC-CST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26/07/2021</a:t>
              </a:r>
            </a:p>
            <a:p>
              <a:pPr algn="ctr">
                <a:lnSpc>
                  <a:spcPts val="3000"/>
                </a:lnSpc>
              </a:pP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7616/BTC-CST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12/07/2021</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13387/BTC-CST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04/12/2023</a:t>
              </a:r>
              <a:endParaRPr lang="vi-VN" sz="2400" spc="100" dirty="0">
                <a:solidFill>
                  <a:srgbClr val="191919"/>
                </a:solidFill>
                <a:latin typeface="Arimo"/>
                <a:ea typeface="Arimo"/>
                <a:cs typeface="Arimo"/>
                <a:sym typeface="Arimo"/>
              </a:endParaRPr>
            </a:p>
          </p:txBody>
        </p:sp>
        <p:sp>
          <p:nvSpPr>
            <p:cNvPr id="39" name="TextBox 19">
              <a:extLst>
                <a:ext uri="{FF2B5EF4-FFF2-40B4-BE49-F238E27FC236}">
                  <a16:creationId xmlns:a16="http://schemas.microsoft.com/office/drawing/2014/main" id="{FE50E124-E9D2-43A4-B82D-FF572B1162AE}"/>
                </a:ext>
              </a:extLst>
            </p:cNvPr>
            <p:cNvSpPr txBox="1"/>
            <p:nvPr/>
          </p:nvSpPr>
          <p:spPr>
            <a:xfrm>
              <a:off x="-88593" y="-248024"/>
              <a:ext cx="5176403" cy="545021"/>
            </a:xfrm>
            <a:prstGeom prst="rect">
              <a:avLst/>
            </a:prstGeom>
          </p:spPr>
          <p:txBody>
            <a:bodyPr wrap="square" lIns="0" tIns="0" rIns="0" bIns="0" rtlCol="0" anchor="t">
              <a:spAutoFit/>
            </a:bodyPr>
            <a:lstStyle/>
            <a:p>
              <a:pPr marL="0" lvl="0" indent="0" algn="ctr">
                <a:lnSpc>
                  <a:spcPts val="3354"/>
                </a:lnSpc>
                <a:spcBef>
                  <a:spcPct val="0"/>
                </a:spcBef>
              </a:pPr>
              <a:r>
                <a:rPr lang="en-US" sz="2800" b="1" u="none" spc="101" dirty="0">
                  <a:solidFill>
                    <a:srgbClr val="191919"/>
                  </a:solidFill>
                  <a:latin typeface="Arimo Bold"/>
                  <a:ea typeface="Arimo Bold"/>
                  <a:cs typeface="Arimo Bold"/>
                  <a:sym typeface="Arimo Bold"/>
                </a:rPr>
                <a:t>Văn </a:t>
              </a:r>
              <a:r>
                <a:rPr lang="en-US" sz="2800" b="1" u="none" spc="101" dirty="0" err="1">
                  <a:solidFill>
                    <a:srgbClr val="191919"/>
                  </a:solidFill>
                  <a:latin typeface="Arimo Bold"/>
                  <a:ea typeface="Arimo Bold"/>
                  <a:cs typeface="Arimo Bold"/>
                  <a:sym typeface="Arimo Bold"/>
                </a:rPr>
                <a:t>bản</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của</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Bộ</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tài</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chính</a:t>
              </a:r>
              <a:endParaRPr lang="en-US" sz="2800" b="1" u="none" spc="101" dirty="0">
                <a:solidFill>
                  <a:srgbClr val="191919"/>
                </a:solidFill>
                <a:latin typeface="Arimo Bold"/>
                <a:ea typeface="Arimo Bold"/>
                <a:cs typeface="Arimo Bold"/>
                <a:sym typeface="Arimo Bold"/>
              </a:endParaRPr>
            </a:p>
          </p:txBody>
        </p:sp>
      </p:grpSp>
      <p:grpSp>
        <p:nvGrpSpPr>
          <p:cNvPr id="40" name="Group 20">
            <a:extLst>
              <a:ext uri="{FF2B5EF4-FFF2-40B4-BE49-F238E27FC236}">
                <a16:creationId xmlns:a16="http://schemas.microsoft.com/office/drawing/2014/main" id="{CF460343-090F-4713-AD44-06EDB3521B59}"/>
              </a:ext>
            </a:extLst>
          </p:cNvPr>
          <p:cNvGrpSpPr/>
          <p:nvPr/>
        </p:nvGrpSpPr>
        <p:grpSpPr>
          <a:xfrm>
            <a:off x="10302477" y="3815188"/>
            <a:ext cx="6613923" cy="5243435"/>
            <a:chOff x="0" y="-38100"/>
            <a:chExt cx="4741069" cy="6991243"/>
          </a:xfrm>
        </p:grpSpPr>
        <p:sp>
          <p:nvSpPr>
            <p:cNvPr id="41" name="TextBox 21">
              <a:extLst>
                <a:ext uri="{FF2B5EF4-FFF2-40B4-BE49-F238E27FC236}">
                  <a16:creationId xmlns:a16="http://schemas.microsoft.com/office/drawing/2014/main" id="{1682D436-1EEB-4885-9236-198B5E42D72E}"/>
                </a:ext>
              </a:extLst>
            </p:cNvPr>
            <p:cNvSpPr txBox="1"/>
            <p:nvPr/>
          </p:nvSpPr>
          <p:spPr>
            <a:xfrm>
              <a:off x="0" y="847970"/>
              <a:ext cx="4741069" cy="6105173"/>
            </a:xfrm>
            <a:prstGeom prst="rect">
              <a:avLst/>
            </a:prstGeom>
          </p:spPr>
          <p:txBody>
            <a:bodyPr lIns="0" tIns="0" rIns="0" bIns="0" rtlCol="0" anchor="t">
              <a:spAutoFit/>
            </a:bodyPr>
            <a:lstStyle/>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1661/TCT-CS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07/05/2018</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5226/TCT-CS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13/12/2019</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3002/TCT-CS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28/07/2020</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1983/TCT-CS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08/06/2021</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3088/TCT-CS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18/07/2004</a:t>
              </a:r>
            </a:p>
            <a:p>
              <a:pPr marL="342900" indent="-342900" algn="ctr">
                <a:lnSpc>
                  <a:spcPts val="3000"/>
                </a:lnSpc>
                <a:buFontTx/>
                <a:buChar char="-"/>
              </a:pPr>
              <a:r>
                <a:rPr lang="en-US" sz="2400" spc="100" dirty="0" err="1">
                  <a:solidFill>
                    <a:srgbClr val="191919"/>
                  </a:solidFill>
                  <a:latin typeface="Arimo"/>
                  <a:ea typeface="Arimo"/>
                  <a:cs typeface="Arimo"/>
                  <a:sym typeface="Arimo"/>
                </a:rPr>
                <a:t>Công</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văn</a:t>
              </a:r>
              <a:r>
                <a:rPr lang="en-US" sz="2400" spc="100" dirty="0">
                  <a:solidFill>
                    <a:srgbClr val="191919"/>
                  </a:solidFill>
                  <a:latin typeface="Arimo"/>
                  <a:ea typeface="Arimo"/>
                  <a:cs typeface="Arimo"/>
                  <a:sym typeface="Arimo"/>
                </a:rPr>
                <a:t> </a:t>
              </a:r>
              <a:r>
                <a:rPr lang="en-US" sz="2400" spc="100" dirty="0" err="1">
                  <a:solidFill>
                    <a:srgbClr val="191919"/>
                  </a:solidFill>
                  <a:latin typeface="Arimo"/>
                  <a:ea typeface="Arimo"/>
                  <a:cs typeface="Arimo"/>
                  <a:sym typeface="Arimo"/>
                </a:rPr>
                <a:t>số</a:t>
              </a:r>
              <a:r>
                <a:rPr lang="en-US" sz="2400" spc="100" dirty="0">
                  <a:solidFill>
                    <a:srgbClr val="191919"/>
                  </a:solidFill>
                  <a:latin typeface="Arimo"/>
                  <a:ea typeface="Arimo"/>
                  <a:cs typeface="Arimo"/>
                  <a:sym typeface="Arimo"/>
                </a:rPr>
                <a:t> 3125/TCT-CS </a:t>
              </a:r>
              <a:r>
                <a:rPr lang="en-US" sz="2400" spc="100" dirty="0" err="1">
                  <a:solidFill>
                    <a:srgbClr val="191919"/>
                  </a:solidFill>
                  <a:latin typeface="Arimo"/>
                  <a:ea typeface="Arimo"/>
                  <a:cs typeface="Arimo"/>
                  <a:sym typeface="Arimo"/>
                </a:rPr>
                <a:t>ngày</a:t>
              </a:r>
              <a:r>
                <a:rPr lang="en-US" sz="2400" spc="100" dirty="0">
                  <a:solidFill>
                    <a:srgbClr val="191919"/>
                  </a:solidFill>
                  <a:latin typeface="Arimo"/>
                  <a:ea typeface="Arimo"/>
                  <a:cs typeface="Arimo"/>
                  <a:sym typeface="Arimo"/>
                </a:rPr>
                <a:t> 19/07/2024</a:t>
              </a:r>
              <a:endParaRPr lang="vi-VN" sz="2400" spc="100" dirty="0">
                <a:solidFill>
                  <a:srgbClr val="191919"/>
                </a:solidFill>
                <a:latin typeface="Arimo"/>
                <a:ea typeface="Arimo"/>
                <a:cs typeface="Arimo"/>
                <a:sym typeface="Arimo"/>
              </a:endParaRPr>
            </a:p>
          </p:txBody>
        </p:sp>
        <p:sp>
          <p:nvSpPr>
            <p:cNvPr id="42" name="TextBox 22">
              <a:extLst>
                <a:ext uri="{FF2B5EF4-FFF2-40B4-BE49-F238E27FC236}">
                  <a16:creationId xmlns:a16="http://schemas.microsoft.com/office/drawing/2014/main" id="{8A13DCAC-2BE0-4BE0-97A6-AED75E13436C}"/>
                </a:ext>
              </a:extLst>
            </p:cNvPr>
            <p:cNvSpPr txBox="1"/>
            <p:nvPr/>
          </p:nvSpPr>
          <p:spPr>
            <a:xfrm>
              <a:off x="0" y="-38100"/>
              <a:ext cx="4741069" cy="545021"/>
            </a:xfrm>
            <a:prstGeom prst="rect">
              <a:avLst/>
            </a:prstGeom>
          </p:spPr>
          <p:txBody>
            <a:bodyPr lIns="0" tIns="0" rIns="0" bIns="0" rtlCol="0" anchor="t">
              <a:spAutoFit/>
            </a:bodyPr>
            <a:lstStyle/>
            <a:p>
              <a:pPr marL="0" lvl="0" indent="0" algn="ctr">
                <a:lnSpc>
                  <a:spcPts val="3354"/>
                </a:lnSpc>
                <a:spcBef>
                  <a:spcPct val="0"/>
                </a:spcBef>
              </a:pPr>
              <a:r>
                <a:rPr lang="en-US" sz="2800" b="1" u="none" spc="101" dirty="0" err="1">
                  <a:solidFill>
                    <a:srgbClr val="191919"/>
                  </a:solidFill>
                  <a:latin typeface="Arimo Bold"/>
                  <a:ea typeface="Arimo Bold"/>
                  <a:cs typeface="Arimo Bold"/>
                  <a:sym typeface="Arimo Bold"/>
                </a:rPr>
                <a:t>Văn</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bản</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của</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Tổng</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Cục</a:t>
              </a:r>
              <a:r>
                <a:rPr lang="en-US" sz="2800" b="1" u="none" spc="101" dirty="0">
                  <a:solidFill>
                    <a:srgbClr val="191919"/>
                  </a:solidFill>
                  <a:latin typeface="Arimo Bold"/>
                  <a:ea typeface="Arimo Bold"/>
                  <a:cs typeface="Arimo Bold"/>
                  <a:sym typeface="Arimo Bold"/>
                </a:rPr>
                <a:t> </a:t>
              </a:r>
              <a:r>
                <a:rPr lang="en-US" sz="2800" b="1" u="none" spc="101" dirty="0" err="1">
                  <a:solidFill>
                    <a:srgbClr val="191919"/>
                  </a:solidFill>
                  <a:latin typeface="Arimo Bold"/>
                  <a:ea typeface="Arimo Bold"/>
                  <a:cs typeface="Arimo Bold"/>
                  <a:sym typeface="Arimo Bold"/>
                </a:rPr>
                <a:t>Thuế</a:t>
              </a:r>
              <a:endParaRPr lang="en-US" sz="2800" b="1" u="none" spc="101" dirty="0">
                <a:solidFill>
                  <a:srgbClr val="191919"/>
                </a:solidFill>
                <a:latin typeface="Arimo Bold"/>
                <a:ea typeface="Arimo Bold"/>
                <a:cs typeface="Arimo Bold"/>
                <a:sym typeface="Arimo Bold"/>
              </a:endParaRPr>
            </a:p>
          </p:txBody>
        </p:sp>
      </p:grpSp>
      <p:sp>
        <p:nvSpPr>
          <p:cNvPr id="46" name="Freeform 24">
            <a:extLst>
              <a:ext uri="{FF2B5EF4-FFF2-40B4-BE49-F238E27FC236}">
                <a16:creationId xmlns:a16="http://schemas.microsoft.com/office/drawing/2014/main" id="{4A6F5D99-20E5-4FB8-B92A-3F744D20F9C7}"/>
              </a:ext>
            </a:extLst>
          </p:cNvPr>
          <p:cNvSpPr/>
          <p:nvPr/>
        </p:nvSpPr>
        <p:spPr>
          <a:xfrm>
            <a:off x="1170812" y="8190376"/>
            <a:ext cx="1154964" cy="1484183"/>
          </a:xfrm>
          <a:custGeom>
            <a:avLst/>
            <a:gdLst/>
            <a:ahLst/>
            <a:cxnLst/>
            <a:rect l="l" t="t" r="r" b="b"/>
            <a:pathLst>
              <a:path w="1154964" h="1484183">
                <a:moveTo>
                  <a:pt x="0" y="0"/>
                </a:moveTo>
                <a:lnTo>
                  <a:pt x="1154964" y="0"/>
                </a:lnTo>
                <a:lnTo>
                  <a:pt x="1154964" y="1484183"/>
                </a:lnTo>
                <a:lnTo>
                  <a:pt x="0" y="14841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7" name="Freeform 9">
            <a:extLst>
              <a:ext uri="{FF2B5EF4-FFF2-40B4-BE49-F238E27FC236}">
                <a16:creationId xmlns:a16="http://schemas.microsoft.com/office/drawing/2014/main" id="{7B0FF71F-4D2E-4844-A563-B894D09B4668}"/>
              </a:ext>
            </a:extLst>
          </p:cNvPr>
          <p:cNvSpPr/>
          <p:nvPr/>
        </p:nvSpPr>
        <p:spPr>
          <a:xfrm>
            <a:off x="16638514" y="8802817"/>
            <a:ext cx="1525795" cy="1484183"/>
          </a:xfrm>
          <a:custGeom>
            <a:avLst/>
            <a:gdLst/>
            <a:ahLst/>
            <a:cxnLst/>
            <a:rect l="l" t="t" r="r" b="b"/>
            <a:pathLst>
              <a:path w="1525795" h="1484183">
                <a:moveTo>
                  <a:pt x="0" y="0"/>
                </a:moveTo>
                <a:lnTo>
                  <a:pt x="1525796" y="0"/>
                </a:lnTo>
                <a:lnTo>
                  <a:pt x="1525796" y="1484183"/>
                </a:lnTo>
                <a:lnTo>
                  <a:pt x="0" y="148418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86281">
            <a:off x="-4177422" y="-2396550"/>
            <a:ext cx="10412244" cy="9162775"/>
          </a:xfrm>
          <a:custGeom>
            <a:avLst/>
            <a:gdLst/>
            <a:ahLst/>
            <a:cxnLst/>
            <a:rect l="l" t="t" r="r" b="b"/>
            <a:pathLst>
              <a:path w="10412244" h="9162775">
                <a:moveTo>
                  <a:pt x="0" y="0"/>
                </a:moveTo>
                <a:lnTo>
                  <a:pt x="10412244" y="0"/>
                </a:lnTo>
                <a:lnTo>
                  <a:pt x="10412244" y="9162775"/>
                </a:lnTo>
                <a:lnTo>
                  <a:pt x="0" y="916277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1165131" y="861371"/>
            <a:ext cx="3616096" cy="4646853"/>
          </a:xfrm>
          <a:custGeom>
            <a:avLst/>
            <a:gdLst/>
            <a:ahLst/>
            <a:cxnLst/>
            <a:rect l="l" t="t" r="r" b="b"/>
            <a:pathLst>
              <a:path w="3616096" h="4646853">
                <a:moveTo>
                  <a:pt x="0" y="0"/>
                </a:moveTo>
                <a:lnTo>
                  <a:pt x="3616096" y="0"/>
                </a:lnTo>
                <a:lnTo>
                  <a:pt x="3616096" y="4646853"/>
                </a:lnTo>
                <a:lnTo>
                  <a:pt x="0" y="4646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6715695" y="1632021"/>
            <a:ext cx="5372746" cy="1209511"/>
          </a:xfrm>
          <a:prstGeom prst="rect">
            <a:avLst/>
          </a:prstGeom>
        </p:spPr>
        <p:txBody>
          <a:bodyPr lIns="0" tIns="0" rIns="0" bIns="0" rtlCol="0" anchor="t">
            <a:spAutoFit/>
          </a:bodyPr>
          <a:lstStyle/>
          <a:p>
            <a:pPr marL="0" lvl="0" indent="0" algn="l">
              <a:lnSpc>
                <a:spcPts val="10189"/>
              </a:lnSpc>
              <a:spcBef>
                <a:spcPct val="0"/>
              </a:spcBef>
            </a:pPr>
            <a:r>
              <a:rPr lang="en-US" sz="6659" b="1" i="1" spc="286" dirty="0">
                <a:latin typeface="Lora Bold Italics"/>
                <a:ea typeface="Lora Bold Italics"/>
                <a:cs typeface="Lora Bold Italics"/>
                <a:sym typeface="Lora Bold Italics"/>
              </a:rPr>
              <a:t>NỘI DUNG</a:t>
            </a:r>
          </a:p>
        </p:txBody>
      </p:sp>
      <p:sp>
        <p:nvSpPr>
          <p:cNvPr id="8" name="TextBox 8"/>
          <p:cNvSpPr txBox="1"/>
          <p:nvPr/>
        </p:nvSpPr>
        <p:spPr>
          <a:xfrm>
            <a:off x="6400800" y="3088399"/>
            <a:ext cx="8610599" cy="3770969"/>
          </a:xfrm>
          <a:prstGeom prst="rect">
            <a:avLst/>
          </a:prstGeom>
        </p:spPr>
        <p:txBody>
          <a:bodyPr wrap="square" lIns="0" tIns="0" rIns="0" bIns="0" rtlCol="0" anchor="t">
            <a:spAutoFit/>
          </a:bodyPr>
          <a:lstStyle/>
          <a:p>
            <a:pPr marL="466841" lvl="1" indent="-233421" algn="l">
              <a:lnSpc>
                <a:spcPts val="6000"/>
              </a:lnSpc>
              <a:buFont typeface="Arial"/>
              <a:buChar char="•"/>
            </a:pPr>
            <a:r>
              <a:rPr lang="vi-VN" sz="3600" i="1" u="none" strike="noStrike" spc="28" dirty="0">
                <a:latin typeface="Lora Italics"/>
                <a:ea typeface="Lora Italics"/>
                <a:cs typeface="Lora Italics"/>
                <a:sym typeface="Lora Italics"/>
              </a:rPr>
              <a:t>Quy </a:t>
            </a:r>
            <a:r>
              <a:rPr lang="vi-VN" sz="3600" i="1" u="none" strike="noStrike" spc="28" dirty="0" err="1">
                <a:latin typeface="Lora Italics"/>
                <a:ea typeface="Lora Italics"/>
                <a:cs typeface="Lora Italics"/>
                <a:sym typeface="Lora Italics"/>
              </a:rPr>
              <a:t>định</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pháp</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lý</a:t>
            </a:r>
            <a:r>
              <a:rPr lang="vi-VN" sz="3600" i="1" u="none" strike="noStrike" spc="28" dirty="0">
                <a:latin typeface="Lora Italics"/>
                <a:ea typeface="Lora Italics"/>
                <a:cs typeface="Lora Italics"/>
                <a:sym typeface="Lora Italics"/>
              </a:rPr>
              <a:t> liên quan </a:t>
            </a:r>
            <a:r>
              <a:rPr lang="vi-VN" sz="3600" i="1" u="none" strike="noStrike" spc="28" dirty="0" err="1">
                <a:latin typeface="Lora Italics"/>
                <a:ea typeface="Lora Italics"/>
                <a:cs typeface="Lora Italics"/>
                <a:sym typeface="Lora Italics"/>
              </a:rPr>
              <a:t>đến</a:t>
            </a:r>
            <a:r>
              <a:rPr lang="vi-VN" sz="3600" i="1" u="none" strike="noStrike" spc="28" dirty="0">
                <a:latin typeface="Lora Italics"/>
                <a:ea typeface="Lora Italics"/>
                <a:cs typeface="Lora Italics"/>
                <a:sym typeface="Lora Italics"/>
              </a:rPr>
              <a:t> cơ </a:t>
            </a:r>
            <a:r>
              <a:rPr lang="vi-VN" sz="3600" i="1" u="none" strike="noStrike" spc="28" dirty="0" err="1">
                <a:latin typeface="Lora Italics"/>
                <a:ea typeface="Lora Italics"/>
                <a:cs typeface="Lora Italics"/>
                <a:sym typeface="Lora Italics"/>
              </a:rPr>
              <a:t>sở</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giáo</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dục</a:t>
            </a:r>
            <a:endParaRPr lang="vi-VN" sz="3600" i="1" u="none" strike="noStrike" spc="28" dirty="0">
              <a:latin typeface="Lora Italics"/>
              <a:ea typeface="Lora Italics"/>
              <a:cs typeface="Lora Italics"/>
              <a:sym typeface="Lora Italics"/>
            </a:endParaRPr>
          </a:p>
          <a:p>
            <a:pPr marL="466841" lvl="1" indent="-233421" algn="l">
              <a:lnSpc>
                <a:spcPts val="6000"/>
              </a:lnSpc>
              <a:buFont typeface="Arial"/>
              <a:buChar char="•"/>
            </a:pPr>
            <a:r>
              <a:rPr lang="vi-VN" sz="3600" i="1" u="none" strike="noStrike" spc="28" dirty="0" err="1">
                <a:latin typeface="Lora Italics"/>
                <a:ea typeface="Lora Italics"/>
                <a:cs typeface="Lora Italics"/>
                <a:sym typeface="Lora Italics"/>
              </a:rPr>
              <a:t>Tình</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hình</a:t>
            </a:r>
            <a:r>
              <a:rPr lang="vi-VN" sz="3600" i="1" u="none" strike="noStrike" spc="28" dirty="0">
                <a:latin typeface="Lora Italics"/>
                <a:ea typeface="Lora Italics"/>
                <a:cs typeface="Lora Italics"/>
                <a:sym typeface="Lora Italics"/>
              </a:rPr>
              <a:t> kê khai, </a:t>
            </a:r>
            <a:r>
              <a:rPr lang="vi-VN" sz="3600" i="1" u="none" strike="noStrike" spc="28" dirty="0" err="1">
                <a:latin typeface="Lora Italics"/>
                <a:ea typeface="Lora Italics"/>
                <a:cs typeface="Lora Italics"/>
                <a:sym typeface="Lora Italics"/>
              </a:rPr>
              <a:t>nộp</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thuế</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của</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các</a:t>
            </a:r>
            <a:r>
              <a:rPr lang="vi-VN" sz="3600" i="1" u="none" strike="noStrike" spc="28" dirty="0">
                <a:latin typeface="Lora Italics"/>
                <a:ea typeface="Lora Italics"/>
                <a:cs typeface="Lora Italics"/>
                <a:sym typeface="Lora Italics"/>
              </a:rPr>
              <a:t> cơ </a:t>
            </a:r>
            <a:r>
              <a:rPr lang="vi-VN" sz="3600" i="1" u="none" strike="noStrike" spc="28" dirty="0" err="1">
                <a:latin typeface="Lora Italics"/>
                <a:ea typeface="Lora Italics"/>
                <a:cs typeface="Lora Italics"/>
                <a:sym typeface="Lora Italics"/>
              </a:rPr>
              <a:t>sở</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giáo</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dục</a:t>
            </a:r>
            <a:r>
              <a:rPr lang="vi-VN" sz="3600" i="1" u="none" strike="noStrike" spc="28" dirty="0">
                <a:latin typeface="Lora Italics"/>
                <a:ea typeface="Lora Italics"/>
                <a:cs typeface="Lora Italics"/>
                <a:sym typeface="Lora Italics"/>
              </a:rPr>
              <a:t> trên </a:t>
            </a:r>
            <a:r>
              <a:rPr lang="vi-VN" sz="3600" i="1" u="none" strike="noStrike" spc="28" dirty="0" err="1">
                <a:latin typeface="Lora Italics"/>
                <a:ea typeface="Lora Italics"/>
                <a:cs typeface="Lora Italics"/>
                <a:sym typeface="Lora Italics"/>
              </a:rPr>
              <a:t>địa</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bàn</a:t>
            </a:r>
            <a:r>
              <a:rPr lang="vi-VN" sz="3600" i="1" u="none" strike="noStrike" spc="28" dirty="0">
                <a:latin typeface="Lora Italics"/>
                <a:ea typeface="Lora Italics"/>
                <a:cs typeface="Lora Italics"/>
                <a:sym typeface="Lora Italics"/>
              </a:rPr>
              <a:t> TP </a:t>
            </a:r>
            <a:r>
              <a:rPr lang="vi-VN" sz="3600" i="1" u="none" strike="noStrike" spc="28" dirty="0" err="1">
                <a:latin typeface="Lora Italics"/>
                <a:ea typeface="Lora Italics"/>
                <a:cs typeface="Lora Italics"/>
                <a:sym typeface="Lora Italics"/>
              </a:rPr>
              <a:t>Hải</a:t>
            </a:r>
            <a:r>
              <a:rPr lang="vi-VN" sz="3600" i="1" u="none" strike="noStrike" spc="28" dirty="0">
                <a:latin typeface="Lora Italics"/>
                <a:ea typeface="Lora Italics"/>
                <a:cs typeface="Lora Italics"/>
                <a:sym typeface="Lora Italics"/>
              </a:rPr>
              <a:t> </a:t>
            </a:r>
            <a:r>
              <a:rPr lang="vi-VN" sz="3600" i="1" u="none" strike="noStrike" spc="28" dirty="0" err="1">
                <a:latin typeface="Lora Italics"/>
                <a:ea typeface="Lora Italics"/>
                <a:cs typeface="Lora Italics"/>
                <a:sym typeface="Lora Italics"/>
              </a:rPr>
              <a:t>Phòng</a:t>
            </a:r>
            <a:r>
              <a:rPr lang="vi-VN" sz="3600" i="1" u="none" strike="noStrike" spc="28" dirty="0">
                <a:latin typeface="Lora Italics"/>
                <a:ea typeface="Lora Italics"/>
                <a:cs typeface="Lora Italics"/>
                <a:sym typeface="Lora Italics"/>
              </a:rPr>
              <a:t> giai </a:t>
            </a:r>
            <a:r>
              <a:rPr lang="vi-VN" sz="3600" i="1" u="none" strike="noStrike" spc="28" dirty="0" err="1">
                <a:latin typeface="Lora Italics"/>
                <a:ea typeface="Lora Italics"/>
                <a:cs typeface="Lora Italics"/>
                <a:sym typeface="Lora Italics"/>
              </a:rPr>
              <a:t>đoạn</a:t>
            </a:r>
            <a:r>
              <a:rPr lang="vi-VN" sz="3600" i="1" u="none" strike="noStrike" spc="28" dirty="0">
                <a:latin typeface="Lora Italics"/>
                <a:ea typeface="Lora Italics"/>
                <a:cs typeface="Lora Italics"/>
                <a:sym typeface="Lora Italics"/>
              </a:rPr>
              <a:t> 2021 - 2023</a:t>
            </a:r>
          </a:p>
        </p:txBody>
      </p:sp>
      <p:sp>
        <p:nvSpPr>
          <p:cNvPr id="10" name="Freeform 4">
            <a:extLst>
              <a:ext uri="{FF2B5EF4-FFF2-40B4-BE49-F238E27FC236}">
                <a16:creationId xmlns:a16="http://schemas.microsoft.com/office/drawing/2014/main" id="{2EC6D423-2516-4B37-9415-246718E1D85D}"/>
              </a:ext>
            </a:extLst>
          </p:cNvPr>
          <p:cNvSpPr/>
          <p:nvPr/>
        </p:nvSpPr>
        <p:spPr>
          <a:xfrm>
            <a:off x="3264150" y="8516208"/>
            <a:ext cx="2127860" cy="1484183"/>
          </a:xfrm>
          <a:custGeom>
            <a:avLst/>
            <a:gdLst/>
            <a:ahLst/>
            <a:cxnLst/>
            <a:rect l="l" t="t" r="r" b="b"/>
            <a:pathLst>
              <a:path w="2127860" h="1484183">
                <a:moveTo>
                  <a:pt x="0" y="0"/>
                </a:moveTo>
                <a:lnTo>
                  <a:pt x="2127860" y="0"/>
                </a:lnTo>
                <a:lnTo>
                  <a:pt x="2127860" y="1484182"/>
                </a:lnTo>
                <a:lnTo>
                  <a:pt x="0" y="14841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523379">
            <a:off x="-2834800" y="-3348182"/>
            <a:ext cx="6712091" cy="8295843"/>
          </a:xfrm>
          <a:custGeom>
            <a:avLst/>
            <a:gdLst/>
            <a:ahLst/>
            <a:cxnLst/>
            <a:rect l="l" t="t" r="r" b="b"/>
            <a:pathLst>
              <a:path w="6712091" h="8295843">
                <a:moveTo>
                  <a:pt x="0" y="0"/>
                </a:moveTo>
                <a:lnTo>
                  <a:pt x="6712092" y="0"/>
                </a:lnTo>
                <a:lnTo>
                  <a:pt x="6712092" y="8295843"/>
                </a:lnTo>
                <a:lnTo>
                  <a:pt x="0" y="82958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78273" y="2711653"/>
            <a:ext cx="5470412" cy="4863694"/>
          </a:xfrm>
          <a:custGeom>
            <a:avLst/>
            <a:gdLst/>
            <a:ahLst/>
            <a:cxnLst/>
            <a:rect l="l" t="t" r="r" b="b"/>
            <a:pathLst>
              <a:path w="5470412" h="4863694">
                <a:moveTo>
                  <a:pt x="0" y="0"/>
                </a:moveTo>
                <a:lnTo>
                  <a:pt x="5470413" y="0"/>
                </a:lnTo>
                <a:lnTo>
                  <a:pt x="5470413" y="4863694"/>
                </a:lnTo>
                <a:lnTo>
                  <a:pt x="0" y="4863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504008" y="5216341"/>
            <a:ext cx="7783992" cy="5165740"/>
          </a:xfrm>
          <a:custGeom>
            <a:avLst/>
            <a:gdLst/>
            <a:ahLst/>
            <a:cxnLst/>
            <a:rect l="l" t="t" r="r" b="b"/>
            <a:pathLst>
              <a:path w="7783992" h="5165740">
                <a:moveTo>
                  <a:pt x="0" y="0"/>
                </a:moveTo>
                <a:lnTo>
                  <a:pt x="7783992" y="0"/>
                </a:lnTo>
                <a:lnTo>
                  <a:pt x="7783992" y="5165740"/>
                </a:lnTo>
                <a:lnTo>
                  <a:pt x="0" y="516574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2" name="TextBox 12"/>
          <p:cNvSpPr txBox="1"/>
          <p:nvPr/>
        </p:nvSpPr>
        <p:spPr>
          <a:xfrm>
            <a:off x="7148685" y="5937899"/>
            <a:ext cx="9845718" cy="767839"/>
          </a:xfrm>
          <a:prstGeom prst="rect">
            <a:avLst/>
          </a:prstGeom>
        </p:spPr>
        <p:txBody>
          <a:bodyPr wrap="square" lIns="0" tIns="0" rIns="0" bIns="0" rtlCol="0" anchor="t">
            <a:spAutoFit/>
          </a:bodyPr>
          <a:lstStyle/>
          <a:p>
            <a:pPr marL="0" lvl="0" indent="0" algn="l">
              <a:lnSpc>
                <a:spcPts val="5263"/>
              </a:lnSpc>
            </a:pPr>
            <a:r>
              <a:rPr lang="vi-VN" sz="8000" b="1" i="1" spc="37" dirty="0">
                <a:solidFill>
                  <a:schemeClr val="tx2"/>
                </a:solidFill>
                <a:latin typeface="Lora Bold Italics"/>
                <a:ea typeface="Lora Bold Italics"/>
                <a:cs typeface="Lora Bold Italics"/>
                <a:sym typeface="Lora Bold Italics"/>
              </a:rPr>
              <a:t>T</a:t>
            </a:r>
            <a:r>
              <a:rPr lang="en-US" sz="8000" b="1" i="1" spc="37" dirty="0" err="1">
                <a:solidFill>
                  <a:schemeClr val="tx2"/>
                </a:solidFill>
                <a:latin typeface="Lora Bold Italics"/>
                <a:ea typeface="Lora Bold Italics"/>
                <a:cs typeface="Lora Bold Italics"/>
                <a:sym typeface="Lora Bold Italics"/>
              </a:rPr>
              <a:t>rân</a:t>
            </a:r>
            <a:r>
              <a:rPr lang="vi-VN" sz="8000" b="1" i="1" spc="37" dirty="0">
                <a:solidFill>
                  <a:schemeClr val="tx2"/>
                </a:solidFill>
                <a:latin typeface="Lora Bold Italics"/>
                <a:ea typeface="Lora Bold Italics"/>
                <a:cs typeface="Lora Bold Italics"/>
                <a:sym typeface="Lora Bold Italics"/>
              </a:rPr>
              <a:t> </a:t>
            </a:r>
            <a:r>
              <a:rPr lang="en-US" sz="8000" b="1" i="1" spc="37" dirty="0" err="1">
                <a:solidFill>
                  <a:schemeClr val="tx2"/>
                </a:solidFill>
                <a:latin typeface="Lora Bold Italics"/>
                <a:ea typeface="Lora Bold Italics"/>
                <a:cs typeface="Lora Bold Italics"/>
                <a:sym typeface="Lora Bold Italics"/>
              </a:rPr>
              <a:t>trọng</a:t>
            </a:r>
            <a:r>
              <a:rPr lang="en-US" sz="8000" b="1" i="1" spc="37" dirty="0">
                <a:solidFill>
                  <a:schemeClr val="tx2"/>
                </a:solidFill>
                <a:latin typeface="Lora Bold Italics"/>
                <a:ea typeface="Lora Bold Italics"/>
                <a:cs typeface="Lora Bold Italics"/>
                <a:sym typeface="Lora Bold Italics"/>
              </a:rPr>
              <a:t> </a:t>
            </a:r>
            <a:r>
              <a:rPr lang="en-US" sz="8000" b="1" i="1" spc="37" dirty="0" err="1">
                <a:solidFill>
                  <a:schemeClr val="tx2"/>
                </a:solidFill>
                <a:latin typeface="Lora Bold Italics"/>
                <a:ea typeface="Lora Bold Italics"/>
                <a:cs typeface="Lora Bold Italics"/>
                <a:sym typeface="Lora Bold Italics"/>
              </a:rPr>
              <a:t>cảm</a:t>
            </a:r>
            <a:r>
              <a:rPr lang="en-US" sz="8000" b="1" i="1" spc="37" dirty="0">
                <a:solidFill>
                  <a:schemeClr val="tx2"/>
                </a:solidFill>
                <a:latin typeface="Lora Bold Italics"/>
                <a:ea typeface="Lora Bold Italics"/>
                <a:cs typeface="Lora Bold Italics"/>
                <a:sym typeface="Lora Bold Italics"/>
              </a:rPr>
              <a:t> </a:t>
            </a:r>
            <a:r>
              <a:rPr lang="en-US" sz="8000" b="1" i="1" spc="37" dirty="0" err="1">
                <a:solidFill>
                  <a:schemeClr val="tx2"/>
                </a:solidFill>
                <a:latin typeface="Lora Bold Italics"/>
                <a:ea typeface="Lora Bold Italics"/>
                <a:cs typeface="Lora Bold Italics"/>
                <a:sym typeface="Lora Bold Italics"/>
              </a:rPr>
              <a:t>ơn</a:t>
            </a:r>
            <a:r>
              <a:rPr lang="vi-VN" sz="8000" b="1" i="1" spc="37" dirty="0">
                <a:solidFill>
                  <a:schemeClr val="tx2"/>
                </a:solidFill>
                <a:latin typeface="Lora Bold Italics"/>
                <a:ea typeface="Lora Bold Italics"/>
                <a:cs typeface="Lora Bold Italics"/>
                <a:sym typeface="Lora Bold Italics"/>
              </a:rPr>
              <a:t> !</a:t>
            </a:r>
          </a:p>
        </p:txBody>
      </p:sp>
      <p:sp>
        <p:nvSpPr>
          <p:cNvPr id="13" name="Freeform 29">
            <a:extLst>
              <a:ext uri="{FF2B5EF4-FFF2-40B4-BE49-F238E27FC236}">
                <a16:creationId xmlns:a16="http://schemas.microsoft.com/office/drawing/2014/main" id="{EFB02BFD-B731-4B7E-866C-B1923DFFC01F}"/>
              </a:ext>
            </a:extLst>
          </p:cNvPr>
          <p:cNvSpPr/>
          <p:nvPr/>
        </p:nvSpPr>
        <p:spPr>
          <a:xfrm>
            <a:off x="16609727" y="5319321"/>
            <a:ext cx="402638" cy="1237155"/>
          </a:xfrm>
          <a:custGeom>
            <a:avLst/>
            <a:gdLst/>
            <a:ahLst/>
            <a:cxnLst/>
            <a:rect l="l" t="t" r="r" b="b"/>
            <a:pathLst>
              <a:path w="402638" h="1237155">
                <a:moveTo>
                  <a:pt x="0" y="0"/>
                </a:moveTo>
                <a:lnTo>
                  <a:pt x="402638" y="0"/>
                </a:lnTo>
                <a:lnTo>
                  <a:pt x="402638" y="1237155"/>
                </a:lnTo>
                <a:lnTo>
                  <a:pt x="0" y="12371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EFF2"/>
        </a:solidFill>
        <a:effectLst/>
      </p:bgPr>
    </p:bg>
    <p:spTree>
      <p:nvGrpSpPr>
        <p:cNvPr id="1" name=""/>
        <p:cNvGrpSpPr/>
        <p:nvPr/>
      </p:nvGrpSpPr>
      <p:grpSpPr>
        <a:xfrm>
          <a:off x="0" y="0"/>
          <a:ext cx="0" cy="0"/>
          <a:chOff x="0" y="0"/>
          <a:chExt cx="0" cy="0"/>
        </a:xfrm>
      </p:grpSpPr>
      <p:grpSp>
        <p:nvGrpSpPr>
          <p:cNvPr id="2" name="Group 2"/>
          <p:cNvGrpSpPr/>
          <p:nvPr/>
        </p:nvGrpSpPr>
        <p:grpSpPr>
          <a:xfrm>
            <a:off x="1540060" y="781258"/>
            <a:ext cx="10958985" cy="8806368"/>
            <a:chOff x="-417316" y="-182884"/>
            <a:chExt cx="6460792" cy="6508784"/>
          </a:xfrm>
        </p:grpSpPr>
        <p:sp>
          <p:nvSpPr>
            <p:cNvPr id="3" name="Freeform 3"/>
            <p:cNvSpPr/>
            <p:nvPr/>
          </p:nvSpPr>
          <p:spPr>
            <a:xfrm>
              <a:off x="-417316" y="-182884"/>
              <a:ext cx="6460792" cy="6508784"/>
            </a:xfrm>
            <a:custGeom>
              <a:avLst/>
              <a:gdLst/>
              <a:ahLst/>
              <a:cxnLst/>
              <a:rect l="l" t="t" r="r" b="b"/>
              <a:pathLst>
                <a:path w="6460792" h="6508784">
                  <a:moveTo>
                    <a:pt x="63030" y="5915231"/>
                  </a:moveTo>
                  <a:cubicBezTo>
                    <a:pt x="63030" y="5915231"/>
                    <a:pt x="0" y="5668667"/>
                    <a:pt x="10218" y="1214762"/>
                  </a:cubicBezTo>
                  <a:cubicBezTo>
                    <a:pt x="18651" y="990971"/>
                    <a:pt x="65033" y="645332"/>
                    <a:pt x="65033" y="645332"/>
                  </a:cubicBezTo>
                  <a:cubicBezTo>
                    <a:pt x="82233" y="502466"/>
                    <a:pt x="56685" y="337866"/>
                    <a:pt x="181385" y="223925"/>
                  </a:cubicBezTo>
                  <a:cubicBezTo>
                    <a:pt x="346794" y="72788"/>
                    <a:pt x="621643" y="0"/>
                    <a:pt x="5567719" y="6965"/>
                  </a:cubicBezTo>
                  <a:cubicBezTo>
                    <a:pt x="5784467" y="16819"/>
                    <a:pt x="5988782" y="36481"/>
                    <a:pt x="6122970" y="101690"/>
                  </a:cubicBezTo>
                  <a:cubicBezTo>
                    <a:pt x="6379016" y="226120"/>
                    <a:pt x="6460791" y="459160"/>
                    <a:pt x="6455304" y="704684"/>
                  </a:cubicBezTo>
                  <a:cubicBezTo>
                    <a:pt x="6455304" y="704684"/>
                    <a:pt x="6412016" y="1013073"/>
                    <a:pt x="6419449" y="1248607"/>
                  </a:cubicBezTo>
                  <a:cubicBezTo>
                    <a:pt x="6426573" y="5657033"/>
                    <a:pt x="6433729" y="5852635"/>
                    <a:pt x="6433729" y="5852635"/>
                  </a:cubicBezTo>
                  <a:cubicBezTo>
                    <a:pt x="6417048" y="6068368"/>
                    <a:pt x="6302403" y="6278979"/>
                    <a:pt x="6105534" y="6390603"/>
                  </a:cubicBezTo>
                  <a:cubicBezTo>
                    <a:pt x="5955183" y="6475852"/>
                    <a:pt x="5757152" y="6490950"/>
                    <a:pt x="4572945" y="6480208"/>
                  </a:cubicBezTo>
                  <a:cubicBezTo>
                    <a:pt x="645952" y="6474932"/>
                    <a:pt x="384604" y="6508785"/>
                    <a:pt x="254278" y="6399627"/>
                  </a:cubicBezTo>
                  <a:cubicBezTo>
                    <a:pt x="145767" y="6308742"/>
                    <a:pt x="81795" y="6115430"/>
                    <a:pt x="63030" y="5915231"/>
                  </a:cubicBezTo>
                  <a:close/>
                </a:path>
              </a:pathLst>
            </a:custGeom>
            <a:solidFill>
              <a:srgbClr val="FAFAFA"/>
            </a:solidFill>
          </p:spPr>
        </p:sp>
      </p:grpSp>
      <p:sp>
        <p:nvSpPr>
          <p:cNvPr id="4" name="TextBox 4"/>
          <p:cNvSpPr txBox="1"/>
          <p:nvPr/>
        </p:nvSpPr>
        <p:spPr>
          <a:xfrm>
            <a:off x="4467786" y="3205062"/>
            <a:ext cx="6192311" cy="461665"/>
          </a:xfrm>
          <a:prstGeom prst="rect">
            <a:avLst/>
          </a:prstGeom>
        </p:spPr>
        <p:txBody>
          <a:bodyPr wrap="square" lIns="0" tIns="0" rIns="0" bIns="0" rtlCol="0" anchor="t">
            <a:spAutoFit/>
          </a:bodyPr>
          <a:lstStyle/>
          <a:p>
            <a:pPr marL="0" lvl="0" indent="0" algn="l">
              <a:lnSpc>
                <a:spcPts val="3550"/>
              </a:lnSpc>
              <a:spcBef>
                <a:spcPct val="0"/>
              </a:spcBef>
            </a:pPr>
            <a:r>
              <a:rPr lang="vi-VN" sz="3600" b="1" i="1" spc="99" dirty="0" err="1">
                <a:solidFill>
                  <a:srgbClr val="152225"/>
                </a:solidFill>
                <a:latin typeface="Lora Bold Italics"/>
                <a:ea typeface="Lora Bold Italics"/>
                <a:cs typeface="Lora Bold Italics"/>
                <a:sym typeface="Lora Bold Italics"/>
              </a:rPr>
              <a:t>Về</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thuế</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giá</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trị</a:t>
            </a:r>
            <a:r>
              <a:rPr lang="vi-VN" sz="3600" b="1" i="1" spc="99" dirty="0">
                <a:solidFill>
                  <a:srgbClr val="152225"/>
                </a:solidFill>
                <a:latin typeface="Lora Bold Italics"/>
                <a:ea typeface="Lora Bold Italics"/>
                <a:cs typeface="Lora Bold Italics"/>
                <a:sym typeface="Lora Bold Italics"/>
              </a:rPr>
              <a:t> gia tăng</a:t>
            </a:r>
          </a:p>
        </p:txBody>
      </p:sp>
      <p:sp>
        <p:nvSpPr>
          <p:cNvPr id="5" name="Freeform 5"/>
          <p:cNvSpPr/>
          <p:nvPr/>
        </p:nvSpPr>
        <p:spPr>
          <a:xfrm>
            <a:off x="11943734" y="6236475"/>
            <a:ext cx="12972090" cy="4835052"/>
          </a:xfrm>
          <a:custGeom>
            <a:avLst/>
            <a:gdLst/>
            <a:ahLst/>
            <a:cxnLst/>
            <a:rect l="l" t="t" r="r" b="b"/>
            <a:pathLst>
              <a:path w="12972090" h="4835052">
                <a:moveTo>
                  <a:pt x="0" y="0"/>
                </a:moveTo>
                <a:lnTo>
                  <a:pt x="12972090" y="0"/>
                </a:lnTo>
                <a:lnTo>
                  <a:pt x="12972090" y="4835052"/>
                </a:lnTo>
                <a:lnTo>
                  <a:pt x="0" y="48350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a:off x="12953999" y="6624937"/>
            <a:ext cx="5810467" cy="2988153"/>
          </a:xfrm>
          <a:custGeom>
            <a:avLst/>
            <a:gdLst/>
            <a:ahLst/>
            <a:cxnLst/>
            <a:rect l="l" t="t" r="r" b="b"/>
            <a:pathLst>
              <a:path w="6559826" h="4114800">
                <a:moveTo>
                  <a:pt x="0" y="0"/>
                </a:moveTo>
                <a:lnTo>
                  <a:pt x="6559826" y="0"/>
                </a:lnTo>
                <a:lnTo>
                  <a:pt x="65598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803446" y="2806946"/>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803446" y="4645078"/>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3065326" y="2955174"/>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2896021" y="6327938"/>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2977369" y="4968288"/>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3060989" y="6525729"/>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14" name="Freeform 14"/>
          <p:cNvSpPr/>
          <p:nvPr/>
        </p:nvSpPr>
        <p:spPr>
          <a:xfrm rot="-1728690">
            <a:off x="13859903" y="-2779772"/>
            <a:ext cx="5768134" cy="7129154"/>
          </a:xfrm>
          <a:custGeom>
            <a:avLst/>
            <a:gdLst/>
            <a:ahLst/>
            <a:cxnLst/>
            <a:rect l="l" t="t" r="r" b="b"/>
            <a:pathLst>
              <a:path w="5768134" h="7129154">
                <a:moveTo>
                  <a:pt x="0" y="0"/>
                </a:moveTo>
                <a:lnTo>
                  <a:pt x="5768134" y="0"/>
                </a:lnTo>
                <a:lnTo>
                  <a:pt x="5768134" y="7129154"/>
                </a:lnTo>
                <a:lnTo>
                  <a:pt x="0" y="712915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5" name="Freeform 15"/>
          <p:cNvSpPr/>
          <p:nvPr/>
        </p:nvSpPr>
        <p:spPr>
          <a:xfrm flipH="1">
            <a:off x="13141671" y="2247899"/>
            <a:ext cx="4378463" cy="5032915"/>
          </a:xfrm>
          <a:custGeom>
            <a:avLst/>
            <a:gdLst/>
            <a:ahLst/>
            <a:cxnLst/>
            <a:rect l="l" t="t" r="r" b="b"/>
            <a:pathLst>
              <a:path w="5266082" h="5304662">
                <a:moveTo>
                  <a:pt x="5266082" y="0"/>
                </a:moveTo>
                <a:lnTo>
                  <a:pt x="0" y="0"/>
                </a:lnTo>
                <a:lnTo>
                  <a:pt x="0" y="5304661"/>
                </a:lnTo>
                <a:lnTo>
                  <a:pt x="5266082" y="5304661"/>
                </a:lnTo>
                <a:lnTo>
                  <a:pt x="5266082"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TextBox 16"/>
          <p:cNvSpPr txBox="1"/>
          <p:nvPr/>
        </p:nvSpPr>
        <p:spPr>
          <a:xfrm>
            <a:off x="3028112" y="1116994"/>
            <a:ext cx="8079113" cy="1354217"/>
          </a:xfrm>
          <a:prstGeom prst="rect">
            <a:avLst/>
          </a:prstGeom>
        </p:spPr>
        <p:txBody>
          <a:bodyPr wrap="square" lIns="0" tIns="0" rIns="0" bIns="0" rtlCol="0" anchor="t">
            <a:spAutoFit/>
          </a:bodyPr>
          <a:lstStyle/>
          <a:p>
            <a:pPr marL="0" lvl="0" indent="0" algn="l">
              <a:spcBef>
                <a:spcPct val="0"/>
              </a:spcBef>
            </a:pPr>
            <a:r>
              <a:rPr lang="vi-VN" sz="4400" b="1" i="1" spc="224" dirty="0" err="1">
                <a:solidFill>
                  <a:srgbClr val="152225"/>
                </a:solidFill>
                <a:latin typeface="Lora Bold Italics"/>
                <a:ea typeface="Lora Bold Italics"/>
                <a:cs typeface="Lora Bold Italics"/>
                <a:sym typeface="Lora Bold Italics"/>
              </a:rPr>
              <a:t>Các</a:t>
            </a:r>
            <a:r>
              <a:rPr lang="vi-VN" sz="4400" b="1" i="1" spc="224" dirty="0">
                <a:solidFill>
                  <a:srgbClr val="152225"/>
                </a:solidFill>
                <a:latin typeface="Lora Bold Italics"/>
                <a:ea typeface="Lora Bold Italics"/>
                <a:cs typeface="Lora Bold Italics"/>
                <a:sym typeface="Lora Bold Italics"/>
              </a:rPr>
              <a:t> quy </a:t>
            </a:r>
            <a:r>
              <a:rPr lang="vi-VN" sz="4400" b="1" i="1" spc="224" dirty="0" err="1">
                <a:solidFill>
                  <a:srgbClr val="152225"/>
                </a:solidFill>
                <a:latin typeface="Lora Bold Italics"/>
                <a:ea typeface="Lora Bold Italics"/>
                <a:cs typeface="Lora Bold Italics"/>
                <a:sym typeface="Lora Bold Italics"/>
              </a:rPr>
              <a:t>định</a:t>
            </a:r>
            <a:r>
              <a:rPr lang="vi-VN" sz="4400" b="1" i="1" spc="224" dirty="0">
                <a:solidFill>
                  <a:srgbClr val="152225"/>
                </a:solidFill>
                <a:latin typeface="Lora Bold Italics"/>
                <a:ea typeface="Lora Bold Italics"/>
                <a:cs typeface="Lora Bold Italics"/>
                <a:sym typeface="Lora Bold Italics"/>
              </a:rPr>
              <a:t> </a:t>
            </a:r>
            <a:r>
              <a:rPr lang="vi-VN" sz="4400" b="1" i="1" spc="224" dirty="0" err="1">
                <a:solidFill>
                  <a:srgbClr val="152225"/>
                </a:solidFill>
                <a:latin typeface="Lora Bold Italics"/>
                <a:ea typeface="Lora Bold Italics"/>
                <a:cs typeface="Lora Bold Italics"/>
                <a:sym typeface="Lora Bold Italics"/>
              </a:rPr>
              <a:t>pháp</a:t>
            </a:r>
            <a:r>
              <a:rPr lang="vi-VN" sz="4400" b="1" i="1" spc="224" dirty="0">
                <a:solidFill>
                  <a:srgbClr val="152225"/>
                </a:solidFill>
                <a:latin typeface="Lora Bold Italics"/>
                <a:ea typeface="Lora Bold Italics"/>
                <a:cs typeface="Lora Bold Italics"/>
                <a:sym typeface="Lora Bold Italics"/>
              </a:rPr>
              <a:t> </a:t>
            </a:r>
            <a:r>
              <a:rPr lang="vi-VN" sz="4400" b="1" i="1" spc="224" dirty="0" err="1">
                <a:solidFill>
                  <a:srgbClr val="152225"/>
                </a:solidFill>
                <a:latin typeface="Lora Bold Italics"/>
                <a:ea typeface="Lora Bold Italics"/>
                <a:cs typeface="Lora Bold Italics"/>
                <a:sym typeface="Lora Bold Italics"/>
              </a:rPr>
              <a:t>luật</a:t>
            </a:r>
            <a:r>
              <a:rPr lang="vi-VN" sz="4400" b="1" i="1" spc="224" dirty="0">
                <a:solidFill>
                  <a:srgbClr val="152225"/>
                </a:solidFill>
                <a:latin typeface="Lora Bold Italics"/>
                <a:ea typeface="Lora Bold Italics"/>
                <a:cs typeface="Lora Bold Italics"/>
                <a:sym typeface="Lora Bold Italics"/>
              </a:rPr>
              <a:t> </a:t>
            </a:r>
            <a:r>
              <a:rPr lang="vi-VN" sz="4400" b="1" i="1" spc="224" dirty="0" err="1">
                <a:solidFill>
                  <a:srgbClr val="152225"/>
                </a:solidFill>
                <a:latin typeface="Lora Bold Italics"/>
                <a:ea typeface="Lora Bold Italics"/>
                <a:cs typeface="Lora Bold Italics"/>
                <a:sym typeface="Lora Bold Italics"/>
              </a:rPr>
              <a:t>thuế</a:t>
            </a:r>
            <a:r>
              <a:rPr lang="vi-VN" sz="4400" b="1" i="1" spc="224" dirty="0">
                <a:solidFill>
                  <a:srgbClr val="152225"/>
                </a:solidFill>
                <a:latin typeface="Lora Bold Italics"/>
                <a:ea typeface="Lora Bold Italics"/>
                <a:cs typeface="Lora Bold Italics"/>
                <a:sym typeface="Lora Bold Italics"/>
              </a:rPr>
              <a:t>, </a:t>
            </a:r>
            <a:r>
              <a:rPr lang="vi-VN" sz="4400" b="1" i="1" spc="224" dirty="0" err="1">
                <a:solidFill>
                  <a:srgbClr val="152225"/>
                </a:solidFill>
                <a:latin typeface="Lora Bold Italics"/>
                <a:ea typeface="Lora Bold Italics"/>
                <a:cs typeface="Lora Bold Italics"/>
                <a:sym typeface="Lora Bold Italics"/>
              </a:rPr>
              <a:t>hóa</a:t>
            </a:r>
            <a:r>
              <a:rPr lang="vi-VN" sz="4400" b="1" i="1" spc="224" dirty="0">
                <a:solidFill>
                  <a:srgbClr val="152225"/>
                </a:solidFill>
                <a:latin typeface="Lora Bold Italics"/>
                <a:ea typeface="Lora Bold Italics"/>
                <a:cs typeface="Lora Bold Italics"/>
                <a:sym typeface="Lora Bold Italics"/>
              </a:rPr>
              <a:t> đơn</a:t>
            </a:r>
          </a:p>
        </p:txBody>
      </p:sp>
      <p:sp>
        <p:nvSpPr>
          <p:cNvPr id="17" name="TextBox 17"/>
          <p:cNvSpPr txBox="1"/>
          <p:nvPr/>
        </p:nvSpPr>
        <p:spPr>
          <a:xfrm>
            <a:off x="4424661" y="5143500"/>
            <a:ext cx="8111772" cy="461665"/>
          </a:xfrm>
          <a:prstGeom prst="rect">
            <a:avLst/>
          </a:prstGeom>
        </p:spPr>
        <p:txBody>
          <a:bodyPr wrap="square" lIns="0" tIns="0" rIns="0" bIns="0" rtlCol="0" anchor="t">
            <a:spAutoFit/>
          </a:bodyPr>
          <a:lstStyle/>
          <a:p>
            <a:pPr marL="0" lvl="0" indent="0" algn="l">
              <a:lnSpc>
                <a:spcPts val="3550"/>
              </a:lnSpc>
              <a:spcBef>
                <a:spcPct val="0"/>
              </a:spcBef>
            </a:pPr>
            <a:r>
              <a:rPr lang="vi-VN" sz="3600" b="1" i="1" spc="99" dirty="0" err="1">
                <a:solidFill>
                  <a:srgbClr val="152225"/>
                </a:solidFill>
                <a:latin typeface="Lora Bold Italics"/>
                <a:ea typeface="Lora Bold Italics"/>
                <a:cs typeface="Lora Bold Italics"/>
                <a:sym typeface="Lora Bold Italics"/>
              </a:rPr>
              <a:t>Về</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thuế</a:t>
            </a:r>
            <a:r>
              <a:rPr lang="vi-VN" sz="3600" b="1" i="1" spc="99" dirty="0">
                <a:solidFill>
                  <a:srgbClr val="152225"/>
                </a:solidFill>
                <a:latin typeface="Lora Bold Italics"/>
                <a:ea typeface="Lora Bold Italics"/>
                <a:cs typeface="Lora Bold Italics"/>
                <a:sym typeface="Lora Bold Italics"/>
              </a:rPr>
              <a:t> thu </a:t>
            </a:r>
            <a:r>
              <a:rPr lang="vi-VN" sz="3600" b="1" i="1" spc="99" dirty="0" err="1">
                <a:solidFill>
                  <a:srgbClr val="152225"/>
                </a:solidFill>
                <a:latin typeface="Lora Bold Italics"/>
                <a:ea typeface="Lora Bold Italics"/>
                <a:cs typeface="Lora Bold Italics"/>
                <a:sym typeface="Lora Bold Italics"/>
              </a:rPr>
              <a:t>nhập</a:t>
            </a:r>
            <a:r>
              <a:rPr lang="vi-VN" sz="3600" b="1" i="1" spc="99" dirty="0">
                <a:solidFill>
                  <a:srgbClr val="152225"/>
                </a:solidFill>
                <a:latin typeface="Lora Bold Italics"/>
                <a:ea typeface="Lora Bold Italics"/>
                <a:cs typeface="Lora Bold Italics"/>
                <a:sym typeface="Lora Bold Italics"/>
              </a:rPr>
              <a:t> doanh </a:t>
            </a:r>
            <a:r>
              <a:rPr lang="vi-VN" sz="3600" b="1" i="1" spc="99" dirty="0" err="1">
                <a:solidFill>
                  <a:srgbClr val="152225"/>
                </a:solidFill>
                <a:latin typeface="Lora Bold Italics"/>
                <a:ea typeface="Lora Bold Italics"/>
                <a:cs typeface="Lora Bold Italics"/>
                <a:sym typeface="Lora Bold Italics"/>
              </a:rPr>
              <a:t>nghiệp</a:t>
            </a:r>
            <a:endParaRPr lang="vi-VN" sz="3600" b="1" i="1" spc="99" dirty="0">
              <a:solidFill>
                <a:srgbClr val="152225"/>
              </a:solidFill>
              <a:latin typeface="Lora Bold Italics"/>
              <a:ea typeface="Lora Bold Italics"/>
              <a:cs typeface="Lora Bold Italics"/>
              <a:sym typeface="Lora Bold Italics"/>
            </a:endParaRPr>
          </a:p>
        </p:txBody>
      </p:sp>
      <p:sp>
        <p:nvSpPr>
          <p:cNvPr id="19" name="TextBox 19"/>
          <p:cNvSpPr txBox="1"/>
          <p:nvPr/>
        </p:nvSpPr>
        <p:spPr>
          <a:xfrm>
            <a:off x="4594987" y="7013420"/>
            <a:ext cx="4930650" cy="461665"/>
          </a:xfrm>
          <a:prstGeom prst="rect">
            <a:avLst/>
          </a:prstGeom>
        </p:spPr>
        <p:txBody>
          <a:bodyPr lIns="0" tIns="0" rIns="0" bIns="0" rtlCol="0" anchor="t">
            <a:spAutoFit/>
          </a:bodyPr>
          <a:lstStyle/>
          <a:p>
            <a:pPr marL="0" lvl="0" indent="0" algn="l">
              <a:lnSpc>
                <a:spcPts val="3550"/>
              </a:lnSpc>
              <a:spcBef>
                <a:spcPct val="0"/>
              </a:spcBef>
            </a:pPr>
            <a:r>
              <a:rPr lang="vi-VN" sz="3600" b="1" i="1" spc="99" dirty="0" err="1">
                <a:solidFill>
                  <a:srgbClr val="152225"/>
                </a:solidFill>
                <a:latin typeface="Lora Bold Italics"/>
                <a:ea typeface="Lora Bold Italics"/>
                <a:cs typeface="Lora Bold Italics"/>
                <a:sym typeface="Lora Bold Italics"/>
              </a:rPr>
              <a:t>Về</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hóa</a:t>
            </a:r>
            <a:r>
              <a:rPr lang="vi-VN" sz="3600" b="1" i="1" spc="99" dirty="0">
                <a:solidFill>
                  <a:srgbClr val="152225"/>
                </a:solidFill>
                <a:latin typeface="Lora Bold Italics"/>
                <a:ea typeface="Lora Bold Italics"/>
                <a:cs typeface="Lora Bold Italics"/>
                <a:sym typeface="Lora Bold Italics"/>
              </a:rPr>
              <a:t> đơn </a:t>
            </a:r>
            <a:r>
              <a:rPr lang="vi-VN" sz="3600" b="1" i="1" spc="99" dirty="0" err="1">
                <a:solidFill>
                  <a:srgbClr val="152225"/>
                </a:solidFill>
                <a:latin typeface="Lora Bold Italics"/>
                <a:ea typeface="Lora Bold Italics"/>
                <a:cs typeface="Lora Bold Italics"/>
                <a:sym typeface="Lora Bold Italics"/>
              </a:rPr>
              <a:t>điện</a:t>
            </a:r>
            <a:r>
              <a:rPr lang="vi-VN" sz="3600" b="1" i="1" spc="99" dirty="0">
                <a:solidFill>
                  <a:srgbClr val="152225"/>
                </a:solidFill>
                <a:latin typeface="Lora Bold Italics"/>
                <a:ea typeface="Lora Bold Italics"/>
                <a:cs typeface="Lora Bold Italics"/>
                <a:sym typeface="Lora Bold Italics"/>
              </a:rPr>
              <a:t> </a:t>
            </a:r>
            <a:r>
              <a:rPr lang="vi-VN" sz="3600" b="1" i="1" spc="99" dirty="0" err="1">
                <a:solidFill>
                  <a:srgbClr val="152225"/>
                </a:solidFill>
                <a:latin typeface="Lora Bold Italics"/>
                <a:ea typeface="Lora Bold Italics"/>
                <a:cs typeface="Lora Bold Italics"/>
                <a:sym typeface="Lora Bold Italics"/>
              </a:rPr>
              <a:t>tử</a:t>
            </a:r>
            <a:endParaRPr lang="vi-VN" sz="3600" b="1" i="1" spc="99" dirty="0">
              <a:solidFill>
                <a:srgbClr val="152225"/>
              </a:solidFill>
              <a:latin typeface="Lora Bold Italics"/>
              <a:ea typeface="Lora Bold Italics"/>
              <a:cs typeface="Lora Bold Italics"/>
              <a:sym typeface="Lora Bold Itali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8655" y="613396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rot="7136214">
            <a:off x="15376697" y="-1394940"/>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1815453" y="279289"/>
            <a:ext cx="16185829" cy="1195840"/>
          </a:xfrm>
          <a:prstGeom prst="rect">
            <a:avLst/>
          </a:prstGeom>
        </p:spPr>
        <p:txBody>
          <a:bodyPr wrap="square" lIns="0" tIns="0" rIns="0" bIns="0" rtlCol="0" anchor="t">
            <a:spAutoFit/>
          </a:bodyPr>
          <a:lstStyle/>
          <a:p>
            <a:pPr algn="l">
              <a:lnSpc>
                <a:spcPts val="10189"/>
              </a:lnSpc>
            </a:pPr>
            <a:r>
              <a:rPr lang="en-US" sz="6659" b="1" i="1" spc="286" dirty="0" err="1">
                <a:solidFill>
                  <a:srgbClr val="152225"/>
                </a:solidFill>
                <a:latin typeface="Lora Bold Italics"/>
                <a:ea typeface="Lora Bold Italics"/>
                <a:cs typeface="Lora Bold Italics"/>
                <a:sym typeface="Lora Bold Italics"/>
              </a:rPr>
              <a:t>Quy</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định</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về</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thuế</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giá</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trị</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gia</a:t>
            </a:r>
            <a:r>
              <a:rPr lang="en-US" sz="6659" b="1" i="1" spc="286" dirty="0">
                <a:solidFill>
                  <a:srgbClr val="152225"/>
                </a:solidFill>
                <a:latin typeface="Lora Bold Italics"/>
                <a:ea typeface="Lora Bold Italics"/>
                <a:cs typeface="Lora Bold Italics"/>
                <a:sym typeface="Lora Bold Italics"/>
              </a:rPr>
              <a:t> </a:t>
            </a:r>
            <a:r>
              <a:rPr lang="en-US" sz="6659" b="1" i="1" spc="286" dirty="0" err="1">
                <a:solidFill>
                  <a:srgbClr val="152225"/>
                </a:solidFill>
                <a:latin typeface="Lora Bold Italics"/>
                <a:ea typeface="Lora Bold Italics"/>
                <a:cs typeface="Lora Bold Italics"/>
                <a:sym typeface="Lora Bold Italics"/>
              </a:rPr>
              <a:t>tăng</a:t>
            </a:r>
            <a:endParaRPr lang="en-US" sz="6659" b="1" i="1" spc="286" dirty="0">
              <a:solidFill>
                <a:srgbClr val="152225"/>
              </a:solidFill>
              <a:latin typeface="Lora Bold Italics"/>
              <a:ea typeface="Lora Bold Italics"/>
              <a:cs typeface="Lora Bold Italics"/>
              <a:sym typeface="Lora Bold Italics"/>
            </a:endParaRPr>
          </a:p>
        </p:txBody>
      </p:sp>
      <p:sp>
        <p:nvSpPr>
          <p:cNvPr id="7" name="TextBox 7"/>
          <p:cNvSpPr txBox="1"/>
          <p:nvPr/>
        </p:nvSpPr>
        <p:spPr>
          <a:xfrm>
            <a:off x="1958855" y="1667549"/>
            <a:ext cx="10470829" cy="574453"/>
          </a:xfrm>
          <a:prstGeom prst="rect">
            <a:avLst/>
          </a:prstGeom>
        </p:spPr>
        <p:txBody>
          <a:bodyPr wrap="square" lIns="0" tIns="0" rIns="0" bIns="0" rtlCol="0" anchor="t">
            <a:spAutoFit/>
          </a:bodyPr>
          <a:lstStyle/>
          <a:p>
            <a:pPr algn="l">
              <a:lnSpc>
                <a:spcPts val="4893"/>
              </a:lnSpc>
            </a:pPr>
            <a:r>
              <a:rPr lang="en-US" sz="3198" b="1" i="1" spc="137" dirty="0" err="1">
                <a:solidFill>
                  <a:srgbClr val="152225"/>
                </a:solidFill>
                <a:latin typeface="Lora Bold Italics"/>
                <a:ea typeface="Lora Bold Italics"/>
                <a:cs typeface="Lora Bold Italics"/>
                <a:sym typeface="Lora Bold Italics"/>
              </a:rPr>
              <a:t>Nguyên</a:t>
            </a:r>
            <a:r>
              <a:rPr lang="en-US" sz="3198" b="1" i="1" spc="137" dirty="0">
                <a:solidFill>
                  <a:srgbClr val="152225"/>
                </a:solidFill>
                <a:latin typeface="Lora Bold Italics"/>
                <a:ea typeface="Lora Bold Italics"/>
                <a:cs typeface="Lora Bold Italics"/>
                <a:sym typeface="Lora Bold Italics"/>
              </a:rPr>
              <a:t> </a:t>
            </a:r>
            <a:r>
              <a:rPr lang="en-US" sz="3198" b="1" i="1" spc="137" dirty="0" err="1">
                <a:solidFill>
                  <a:srgbClr val="152225"/>
                </a:solidFill>
                <a:latin typeface="Lora Bold Italics"/>
                <a:ea typeface="Lora Bold Italics"/>
                <a:cs typeface="Lora Bold Italics"/>
                <a:sym typeface="Lora Bold Italics"/>
              </a:rPr>
              <a:t>tắc</a:t>
            </a:r>
            <a:r>
              <a:rPr lang="en-US" sz="3198" b="1" i="1" spc="137" dirty="0">
                <a:solidFill>
                  <a:srgbClr val="152225"/>
                </a:solidFill>
                <a:latin typeface="Lora Bold Italics"/>
                <a:ea typeface="Lora Bold Italics"/>
                <a:cs typeface="Lora Bold Italics"/>
                <a:sym typeface="Lora Bold Italics"/>
              </a:rPr>
              <a:t> </a:t>
            </a:r>
            <a:r>
              <a:rPr lang="en-US" sz="3198" b="1" i="1" spc="137" dirty="0" err="1">
                <a:solidFill>
                  <a:srgbClr val="152225"/>
                </a:solidFill>
                <a:latin typeface="Lora Bold Italics"/>
                <a:ea typeface="Lora Bold Italics"/>
                <a:cs typeface="Lora Bold Italics"/>
                <a:sym typeface="Lora Bold Italics"/>
              </a:rPr>
              <a:t>xác</a:t>
            </a:r>
            <a:r>
              <a:rPr lang="en-US" sz="3198" b="1" i="1" spc="137" dirty="0">
                <a:solidFill>
                  <a:srgbClr val="152225"/>
                </a:solidFill>
                <a:latin typeface="Lora Bold Italics"/>
                <a:ea typeface="Lora Bold Italics"/>
                <a:cs typeface="Lora Bold Italics"/>
                <a:sym typeface="Lora Bold Italics"/>
              </a:rPr>
              <a:t> </a:t>
            </a:r>
            <a:r>
              <a:rPr lang="en-US" sz="3198" b="1" i="1" spc="137" dirty="0" err="1">
                <a:solidFill>
                  <a:srgbClr val="152225"/>
                </a:solidFill>
                <a:latin typeface="Lora Bold Italics"/>
                <a:ea typeface="Lora Bold Italics"/>
                <a:cs typeface="Lora Bold Italics"/>
                <a:sym typeface="Lora Bold Italics"/>
              </a:rPr>
              <a:t>định</a:t>
            </a:r>
            <a:r>
              <a:rPr lang="en-US" sz="3198" b="1" i="1" spc="137" dirty="0">
                <a:solidFill>
                  <a:srgbClr val="152225"/>
                </a:solidFill>
                <a:latin typeface="Lora Bold Italics"/>
                <a:ea typeface="Lora Bold Italics"/>
                <a:cs typeface="Lora Bold Italics"/>
                <a:sym typeface="Lora Bold Italics"/>
              </a:rPr>
              <a:t> </a:t>
            </a:r>
            <a:r>
              <a:rPr lang="en-US" sz="3198" b="1" i="1" spc="137" dirty="0" err="1">
                <a:solidFill>
                  <a:srgbClr val="152225"/>
                </a:solidFill>
                <a:latin typeface="Lora Bold Italics"/>
                <a:ea typeface="Lora Bold Italics"/>
                <a:cs typeface="Lora Bold Italics"/>
                <a:sym typeface="Lora Bold Italics"/>
              </a:rPr>
              <a:t>thuế</a:t>
            </a:r>
            <a:r>
              <a:rPr lang="en-US" sz="3198" b="1" i="1" spc="137" dirty="0">
                <a:solidFill>
                  <a:srgbClr val="152225"/>
                </a:solidFill>
                <a:latin typeface="Lora Bold Italics"/>
                <a:ea typeface="Lora Bold Italics"/>
                <a:cs typeface="Lora Bold Italics"/>
                <a:sym typeface="Lora Bold Italics"/>
              </a:rPr>
              <a:t> GTGT</a:t>
            </a:r>
          </a:p>
        </p:txBody>
      </p:sp>
      <p:sp>
        <p:nvSpPr>
          <p:cNvPr id="8" name="TextBox 8"/>
          <p:cNvSpPr txBox="1"/>
          <p:nvPr/>
        </p:nvSpPr>
        <p:spPr>
          <a:xfrm>
            <a:off x="1942128" y="2347640"/>
            <a:ext cx="12680629" cy="2079928"/>
          </a:xfrm>
          <a:prstGeom prst="rect">
            <a:avLst/>
          </a:prstGeom>
        </p:spPr>
        <p:txBody>
          <a:bodyPr wrap="square" lIns="0" tIns="0" rIns="0" bIns="0" rtlCol="0" anchor="t">
            <a:spAutoFit/>
          </a:bodyPr>
          <a:lstStyle/>
          <a:p>
            <a:pPr lvl="0">
              <a:lnSpc>
                <a:spcPts val="3308"/>
              </a:lnSpc>
              <a:spcBef>
                <a:spcPct val="0"/>
              </a:spcBef>
            </a:pPr>
            <a:r>
              <a:rPr lang="en-US" sz="2162" i="1" spc="92" dirty="0">
                <a:solidFill>
                  <a:srgbClr val="2E2E2E"/>
                </a:solidFill>
                <a:latin typeface="Lora Italics"/>
                <a:ea typeface="Lora Italics"/>
                <a:cs typeface="Lora Italics"/>
                <a:sym typeface="Lora Italics"/>
              </a:rPr>
              <a:t>- </a:t>
            </a:r>
            <a:r>
              <a:rPr lang="vi-VN" sz="2162" i="1" spc="92" dirty="0">
                <a:solidFill>
                  <a:srgbClr val="2E2E2E"/>
                </a:solidFill>
                <a:latin typeface="Lora Italics"/>
                <a:ea typeface="Lora Italics"/>
                <a:cs typeface="Lora Italics"/>
                <a:sym typeface="Lora Italics"/>
              </a:rPr>
              <a:t>Đối với các khoản thu</a:t>
            </a:r>
            <a:r>
              <a:rPr lang="en-US" sz="2162" i="1" spc="92" dirty="0">
                <a:solidFill>
                  <a:srgbClr val="2E2E2E"/>
                </a:solidFill>
                <a:latin typeface="Lora Italics"/>
                <a:ea typeface="Lora Italics"/>
                <a:cs typeface="Lora Italics"/>
                <a:sym typeface="Lora Italics"/>
              </a:rPr>
              <a:t> </a:t>
            </a:r>
            <a:r>
              <a:rPr lang="vi-VN" sz="2162" i="1" spc="92" dirty="0">
                <a:solidFill>
                  <a:srgbClr val="2E2E2E"/>
                </a:solidFill>
                <a:latin typeface="Lora Italics"/>
                <a:ea typeface="Lora Italics"/>
                <a:cs typeface="Lora Italics"/>
                <a:sym typeface="Lora Italics"/>
              </a:rPr>
              <a:t>của cơ sở giáo dục</a:t>
            </a:r>
            <a:r>
              <a:rPr lang="en-US" sz="2162" i="1" spc="92" dirty="0">
                <a:solidFill>
                  <a:srgbClr val="2E2E2E"/>
                </a:solidFill>
                <a:latin typeface="Lora Italics"/>
                <a:ea typeface="Lora Italics"/>
                <a:cs typeface="Lora Italics"/>
                <a:sym typeface="Lora Italics"/>
              </a:rPr>
              <a:t> </a:t>
            </a:r>
            <a:r>
              <a:rPr lang="vi-VN" sz="2162" i="1" spc="92" dirty="0">
                <a:solidFill>
                  <a:srgbClr val="2E2E2E"/>
                </a:solidFill>
                <a:latin typeface="Lora Italics"/>
                <a:ea typeface="Lora Italics"/>
                <a:cs typeface="Lora Italics"/>
                <a:sym typeface="Lora Italics"/>
              </a:rPr>
              <a:t>nêu tại Khoản 13 Điều 4 Thông tư số 219/2013/TT-BTC (trong đó bao gồm học phí); các khoản thu dưới hình thức thu hộ, chi hộ</a:t>
            </a:r>
            <a:r>
              <a:rPr lang="en-US" sz="2162" i="1" spc="92" dirty="0">
                <a:solidFill>
                  <a:srgbClr val="2E2E2E"/>
                </a:solidFill>
                <a:latin typeface="Lora Italics"/>
                <a:ea typeface="Lora Italics"/>
                <a:cs typeface="Lora Italics"/>
                <a:sym typeface="Lora Italics"/>
              </a:rPr>
              <a:t>; </a:t>
            </a:r>
            <a:r>
              <a:rPr lang="en-US" sz="2162" i="1" spc="92" dirty="0" err="1">
                <a:solidFill>
                  <a:srgbClr val="2E2E2E"/>
                </a:solidFill>
                <a:latin typeface="Lora Italics"/>
                <a:ea typeface="Lora Italics"/>
                <a:cs typeface="Lora Italics"/>
                <a:sym typeface="Lora Italics"/>
              </a:rPr>
              <a:t>khoản</a:t>
            </a:r>
            <a:r>
              <a:rPr lang="en-US" sz="2162" i="1" spc="92" dirty="0">
                <a:solidFill>
                  <a:srgbClr val="2E2E2E"/>
                </a:solidFill>
                <a:latin typeface="Lora Italics"/>
                <a:ea typeface="Lora Italics"/>
                <a:cs typeface="Lora Italics"/>
                <a:sym typeface="Lora Italics"/>
              </a:rPr>
              <a:t> </a:t>
            </a:r>
            <a:r>
              <a:rPr lang="en-US" sz="2162" i="1" spc="92" dirty="0" err="1">
                <a:solidFill>
                  <a:srgbClr val="2E2E2E"/>
                </a:solidFill>
                <a:latin typeface="Lora Italics"/>
                <a:ea typeface="Lora Italics"/>
                <a:cs typeface="Lora Italics"/>
                <a:sym typeface="Lora Italics"/>
              </a:rPr>
              <a:t>thu</a:t>
            </a:r>
            <a:r>
              <a:rPr lang="en-US" sz="2162" i="1" spc="92" dirty="0">
                <a:solidFill>
                  <a:srgbClr val="2E2E2E"/>
                </a:solidFill>
                <a:latin typeface="Lora Italics"/>
                <a:ea typeface="Lora Italics"/>
                <a:cs typeface="Lora Italics"/>
                <a:sym typeface="Lora Italics"/>
              </a:rPr>
              <a:t> </a:t>
            </a:r>
            <a:r>
              <a:rPr lang="en-US" sz="2162" i="1" spc="92" dirty="0" err="1">
                <a:solidFill>
                  <a:srgbClr val="2E2E2E"/>
                </a:solidFill>
                <a:latin typeface="Lora Italics"/>
                <a:ea typeface="Lora Italics"/>
                <a:cs typeface="Lora Italics"/>
                <a:sym typeface="Lora Italics"/>
              </a:rPr>
              <a:t>về</a:t>
            </a:r>
            <a:r>
              <a:rPr lang="en-US" sz="2162" i="1" spc="92" dirty="0">
                <a:solidFill>
                  <a:srgbClr val="2E2E2E"/>
                </a:solidFill>
                <a:latin typeface="Lora Italics"/>
                <a:ea typeface="Lora Italics"/>
                <a:cs typeface="Lora Italics"/>
                <a:sym typeface="Lora Italics"/>
              </a:rPr>
              <a:t> </a:t>
            </a:r>
            <a:r>
              <a:rPr lang="en-US" sz="2162" i="1" spc="92" dirty="0" err="1">
                <a:solidFill>
                  <a:srgbClr val="2E2E2E"/>
                </a:solidFill>
                <a:latin typeface="Lora Italics"/>
                <a:ea typeface="Lora Italics"/>
                <a:cs typeface="Lora Italics"/>
                <a:sym typeface="Lora Italics"/>
              </a:rPr>
              <a:t>nội</a:t>
            </a:r>
            <a:r>
              <a:rPr lang="en-US" sz="2162" i="1" spc="92" dirty="0">
                <a:solidFill>
                  <a:srgbClr val="2E2E2E"/>
                </a:solidFill>
                <a:latin typeface="Lora Italics"/>
                <a:ea typeface="Lora Italics"/>
                <a:cs typeface="Lora Italics"/>
                <a:sym typeface="Lora Italics"/>
              </a:rPr>
              <a:t> </a:t>
            </a:r>
            <a:r>
              <a:rPr lang="en-US" sz="2162" i="1" spc="92" dirty="0" err="1">
                <a:solidFill>
                  <a:srgbClr val="2E2E2E"/>
                </a:solidFill>
                <a:latin typeface="Lora Italics"/>
                <a:ea typeface="Lora Italics"/>
                <a:cs typeface="Lora Italics"/>
                <a:sym typeface="Lora Italics"/>
              </a:rPr>
              <a:t>trú</a:t>
            </a:r>
            <a:r>
              <a:rPr lang="vi-VN" sz="2162" i="1" spc="92" dirty="0">
                <a:solidFill>
                  <a:srgbClr val="2E2E2E"/>
                </a:solidFill>
                <a:latin typeface="Lora Italics"/>
                <a:ea typeface="Lora Italics"/>
                <a:cs typeface="Lora Italics"/>
                <a:sym typeface="Lora Italics"/>
              </a:rPr>
              <a:t> thì thuộc đối tượng không chịu thuế GTGT.</a:t>
            </a:r>
          </a:p>
          <a:p>
            <a:pPr lvl="0">
              <a:lnSpc>
                <a:spcPts val="3308"/>
              </a:lnSpc>
              <a:spcBef>
                <a:spcPct val="0"/>
              </a:spcBef>
            </a:pPr>
            <a:r>
              <a:rPr lang="en-US" sz="2162" i="1" spc="92" dirty="0">
                <a:solidFill>
                  <a:srgbClr val="2E2E2E"/>
                </a:solidFill>
                <a:latin typeface="Lora Italics"/>
                <a:ea typeface="Lora Italics"/>
                <a:cs typeface="Lora Italics"/>
                <a:sym typeface="Lora Italics"/>
              </a:rPr>
              <a:t>- </a:t>
            </a:r>
            <a:r>
              <a:rPr lang="vi-VN" sz="2162" i="1" spc="92" dirty="0">
                <a:solidFill>
                  <a:srgbClr val="2E2E2E"/>
                </a:solidFill>
                <a:latin typeface="Lora Italics"/>
                <a:ea typeface="Lora Italics"/>
                <a:cs typeface="Lora Italics"/>
                <a:sym typeface="Lora Italics"/>
              </a:rPr>
              <a:t>Trường hợp cơ sở giáo dục công lập có các khoản thu khác ngoài khoản thu nêu tại Khoản 13 Điều 4 Thông tư số 219/2013/TT-BTC thì thuộc đối tượng chịu thuế GTGT.</a:t>
            </a:r>
          </a:p>
        </p:txBody>
      </p:sp>
      <p:sp>
        <p:nvSpPr>
          <p:cNvPr id="9" name="TextBox 7">
            <a:extLst>
              <a:ext uri="{FF2B5EF4-FFF2-40B4-BE49-F238E27FC236}">
                <a16:creationId xmlns:a16="http://schemas.microsoft.com/office/drawing/2014/main" id="{B8DE88D1-B0B9-430A-A8C6-FFE51B4693B2}"/>
              </a:ext>
            </a:extLst>
          </p:cNvPr>
          <p:cNvSpPr txBox="1"/>
          <p:nvPr/>
        </p:nvSpPr>
        <p:spPr>
          <a:xfrm>
            <a:off x="2018627" y="4527351"/>
            <a:ext cx="10470829" cy="574453"/>
          </a:xfrm>
          <a:prstGeom prst="rect">
            <a:avLst/>
          </a:prstGeom>
        </p:spPr>
        <p:txBody>
          <a:bodyPr wrap="square" lIns="0" tIns="0" rIns="0" bIns="0" rtlCol="0" anchor="t">
            <a:spAutoFit/>
          </a:bodyPr>
          <a:lstStyle/>
          <a:p>
            <a:pPr algn="l">
              <a:lnSpc>
                <a:spcPts val="4893"/>
              </a:lnSpc>
            </a:pPr>
            <a:r>
              <a:rPr lang="vi-VN" sz="3198" b="1" i="1" spc="137" dirty="0" err="1">
                <a:solidFill>
                  <a:srgbClr val="152225"/>
                </a:solidFill>
                <a:latin typeface="Lora Bold Italics"/>
                <a:ea typeface="Lora Bold Italics"/>
                <a:cs typeface="Lora Bold Italics"/>
                <a:sym typeface="Lora Bold Italics"/>
              </a:rPr>
              <a:t>Về</a:t>
            </a:r>
            <a:r>
              <a:rPr lang="vi-VN" sz="3198" b="1" i="1" spc="137" dirty="0">
                <a:solidFill>
                  <a:srgbClr val="152225"/>
                </a:solidFill>
                <a:latin typeface="Lora Bold Italics"/>
                <a:ea typeface="Lora Bold Italics"/>
                <a:cs typeface="Lora Bold Italics"/>
                <a:sym typeface="Lora Bold Italics"/>
              </a:rPr>
              <a:t> phương </a:t>
            </a:r>
            <a:r>
              <a:rPr lang="vi-VN" sz="3198" b="1" i="1" spc="137" dirty="0" err="1">
                <a:solidFill>
                  <a:srgbClr val="152225"/>
                </a:solidFill>
                <a:latin typeface="Lora Bold Italics"/>
                <a:ea typeface="Lora Bold Italics"/>
                <a:cs typeface="Lora Bold Italics"/>
                <a:sym typeface="Lora Bold Italics"/>
              </a:rPr>
              <a:t>pháp</a:t>
            </a:r>
            <a:r>
              <a:rPr lang="vi-VN" sz="3198" b="1" i="1" spc="137" dirty="0">
                <a:solidFill>
                  <a:srgbClr val="152225"/>
                </a:solidFill>
                <a:latin typeface="Lora Bold Italics"/>
                <a:ea typeface="Lora Bold Italics"/>
                <a:cs typeface="Lora Bold Italics"/>
                <a:sym typeface="Lora Bold Italics"/>
              </a:rPr>
              <a:t> </a:t>
            </a:r>
            <a:r>
              <a:rPr lang="vi-VN" sz="3198" b="1" i="1" spc="137" dirty="0" err="1">
                <a:solidFill>
                  <a:srgbClr val="152225"/>
                </a:solidFill>
                <a:latin typeface="Lora Bold Italics"/>
                <a:ea typeface="Lora Bold Italics"/>
                <a:cs typeface="Lora Bold Italics"/>
                <a:sym typeface="Lora Bold Italics"/>
              </a:rPr>
              <a:t>tính</a:t>
            </a:r>
            <a:r>
              <a:rPr lang="vi-VN" sz="3198" b="1" i="1" spc="137" dirty="0">
                <a:solidFill>
                  <a:srgbClr val="152225"/>
                </a:solidFill>
                <a:latin typeface="Lora Bold Italics"/>
                <a:ea typeface="Lora Bold Italics"/>
                <a:cs typeface="Lora Bold Italics"/>
                <a:sym typeface="Lora Bold Italics"/>
              </a:rPr>
              <a:t> </a:t>
            </a:r>
            <a:r>
              <a:rPr lang="vi-VN" sz="3198" b="1" i="1" spc="137" dirty="0" err="1">
                <a:solidFill>
                  <a:srgbClr val="152225"/>
                </a:solidFill>
                <a:latin typeface="Lora Bold Italics"/>
                <a:ea typeface="Lora Bold Italics"/>
                <a:cs typeface="Lora Bold Italics"/>
                <a:sym typeface="Lora Bold Italics"/>
              </a:rPr>
              <a:t>thuế</a:t>
            </a:r>
            <a:r>
              <a:rPr lang="vi-VN" sz="3198" b="1" i="1" spc="137" dirty="0">
                <a:solidFill>
                  <a:srgbClr val="152225"/>
                </a:solidFill>
                <a:latin typeface="Lora Bold Italics"/>
                <a:ea typeface="Lora Bold Italics"/>
                <a:cs typeface="Lora Bold Italics"/>
                <a:sym typeface="Lora Bold Italics"/>
              </a:rPr>
              <a:t> GTGT</a:t>
            </a:r>
          </a:p>
        </p:txBody>
      </p:sp>
      <p:sp>
        <p:nvSpPr>
          <p:cNvPr id="10" name="TextBox 8">
            <a:extLst>
              <a:ext uri="{FF2B5EF4-FFF2-40B4-BE49-F238E27FC236}">
                <a16:creationId xmlns:a16="http://schemas.microsoft.com/office/drawing/2014/main" id="{4EE11B4B-AE97-45EA-B71F-FE4C8F3A98DF}"/>
              </a:ext>
            </a:extLst>
          </p:cNvPr>
          <p:cNvSpPr txBox="1"/>
          <p:nvPr/>
        </p:nvSpPr>
        <p:spPr>
          <a:xfrm>
            <a:off x="2073374" y="5233529"/>
            <a:ext cx="12680629" cy="810350"/>
          </a:xfrm>
          <a:prstGeom prst="rect">
            <a:avLst/>
          </a:prstGeom>
        </p:spPr>
        <p:txBody>
          <a:bodyPr wrap="square" lIns="0" tIns="0" rIns="0" bIns="0" rtlCol="0" anchor="t">
            <a:spAutoFit/>
          </a:bodyPr>
          <a:lstStyle/>
          <a:p>
            <a:pPr marL="0" lvl="0" indent="0" algn="l">
              <a:lnSpc>
                <a:spcPts val="3308"/>
              </a:lnSpc>
              <a:spcBef>
                <a:spcPct val="0"/>
              </a:spcBef>
            </a:pPr>
            <a:r>
              <a:rPr lang="en-US" sz="2162" i="1" u="none" strike="noStrike" spc="92" dirty="0">
                <a:solidFill>
                  <a:srgbClr val="2E2E2E"/>
                </a:solidFill>
                <a:latin typeface="Lora Italics"/>
                <a:ea typeface="Lora Italics"/>
                <a:cs typeface="Lora Italics"/>
                <a:sym typeface="Lora Italics"/>
              </a:rPr>
              <a:t>- </a:t>
            </a:r>
            <a:r>
              <a:rPr lang="vi-VN" sz="2162" i="1" u="none" strike="noStrike" spc="92" dirty="0">
                <a:solidFill>
                  <a:srgbClr val="2E2E2E"/>
                </a:solidFill>
                <a:latin typeface="Lora Italics"/>
                <a:ea typeface="Lora Italics"/>
                <a:cs typeface="Lora Italics"/>
                <a:sym typeface="Lora Italics"/>
              </a:rPr>
              <a:t>Phương </a:t>
            </a:r>
            <a:r>
              <a:rPr lang="vi-VN" sz="2162" i="1" u="none" strike="noStrike" spc="92" dirty="0" err="1">
                <a:solidFill>
                  <a:srgbClr val="2E2E2E"/>
                </a:solidFill>
                <a:latin typeface="Lora Italics"/>
                <a:ea typeface="Lora Italics"/>
                <a:cs typeface="Lora Italics"/>
                <a:sym typeface="Lora Italics"/>
              </a:rPr>
              <a:t>pháp</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khấu</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trừ</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thuế</a:t>
            </a:r>
            <a:endParaRPr lang="vi-VN" sz="2162" i="1" u="none" strike="noStrike" spc="92" dirty="0">
              <a:solidFill>
                <a:srgbClr val="2E2E2E"/>
              </a:solidFill>
              <a:latin typeface="Lora Italics"/>
              <a:ea typeface="Lora Italics"/>
              <a:cs typeface="Lora Italics"/>
              <a:sym typeface="Lora Italics"/>
            </a:endParaRPr>
          </a:p>
          <a:p>
            <a:pPr marL="0" lvl="0" indent="0" algn="l">
              <a:lnSpc>
                <a:spcPts val="3308"/>
              </a:lnSpc>
              <a:spcBef>
                <a:spcPct val="0"/>
              </a:spcBef>
            </a:pPr>
            <a:r>
              <a:rPr lang="en-US" sz="2162" i="1" u="none" strike="noStrike" spc="92" dirty="0">
                <a:solidFill>
                  <a:srgbClr val="2E2E2E"/>
                </a:solidFill>
                <a:latin typeface="Lora Italics"/>
                <a:ea typeface="Lora Italics"/>
                <a:cs typeface="Lora Italics"/>
                <a:sym typeface="Lora Italics"/>
              </a:rPr>
              <a:t>- </a:t>
            </a:r>
            <a:r>
              <a:rPr lang="vi-VN" sz="2162" i="1" u="none" strike="noStrike" spc="92" dirty="0">
                <a:solidFill>
                  <a:srgbClr val="2E2E2E"/>
                </a:solidFill>
                <a:latin typeface="Lora Italics"/>
                <a:ea typeface="Lora Italics"/>
                <a:cs typeface="Lora Italics"/>
                <a:sym typeface="Lora Italics"/>
              </a:rPr>
              <a:t>Phương </a:t>
            </a:r>
            <a:r>
              <a:rPr lang="vi-VN" sz="2162" i="1" u="none" strike="noStrike" spc="92" dirty="0" err="1">
                <a:solidFill>
                  <a:srgbClr val="2E2E2E"/>
                </a:solidFill>
                <a:latin typeface="Lora Italics"/>
                <a:ea typeface="Lora Italics"/>
                <a:cs typeface="Lora Italics"/>
                <a:sym typeface="Lora Italics"/>
              </a:rPr>
              <a:t>pháp</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tính</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trực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tiếp</a:t>
            </a:r>
            <a:r>
              <a:rPr lang="vi-VN" sz="2162" i="1" u="none" strike="noStrike" spc="92" dirty="0">
                <a:solidFill>
                  <a:srgbClr val="2E2E2E"/>
                </a:solidFill>
                <a:latin typeface="Lora Italics"/>
                <a:ea typeface="Lora Italics"/>
                <a:cs typeface="Lora Italics"/>
                <a:sym typeface="Lora Italics"/>
              </a:rPr>
              <a:t> trên </a:t>
            </a:r>
            <a:r>
              <a:rPr lang="vi-VN" sz="2162" i="1" u="none" strike="noStrike" spc="92" dirty="0" err="1">
                <a:solidFill>
                  <a:srgbClr val="2E2E2E"/>
                </a:solidFill>
                <a:latin typeface="Lora Italics"/>
                <a:ea typeface="Lora Italics"/>
                <a:cs typeface="Lora Italics"/>
                <a:sym typeface="Lora Italics"/>
              </a:rPr>
              <a:t>giá</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trị</a:t>
            </a:r>
            <a:r>
              <a:rPr lang="vi-VN" sz="2162" i="1" u="none" strike="noStrike" spc="92" dirty="0">
                <a:solidFill>
                  <a:srgbClr val="2E2E2E"/>
                </a:solidFill>
                <a:latin typeface="Lora Italics"/>
                <a:ea typeface="Lora Italics"/>
                <a:cs typeface="Lora Italics"/>
                <a:sym typeface="Lora Italics"/>
              </a:rPr>
              <a:t> gia tăng.</a:t>
            </a:r>
          </a:p>
        </p:txBody>
      </p:sp>
      <p:sp>
        <p:nvSpPr>
          <p:cNvPr id="11" name="TextBox 7">
            <a:extLst>
              <a:ext uri="{FF2B5EF4-FFF2-40B4-BE49-F238E27FC236}">
                <a16:creationId xmlns:a16="http://schemas.microsoft.com/office/drawing/2014/main" id="{9DFAC026-366B-4BDE-82BB-C40C0CBE3A9B}"/>
              </a:ext>
            </a:extLst>
          </p:cNvPr>
          <p:cNvSpPr txBox="1"/>
          <p:nvPr/>
        </p:nvSpPr>
        <p:spPr>
          <a:xfrm>
            <a:off x="2073374" y="6155548"/>
            <a:ext cx="10470829" cy="574453"/>
          </a:xfrm>
          <a:prstGeom prst="rect">
            <a:avLst/>
          </a:prstGeom>
        </p:spPr>
        <p:txBody>
          <a:bodyPr wrap="square" lIns="0" tIns="0" rIns="0" bIns="0" rtlCol="0" anchor="t">
            <a:spAutoFit/>
          </a:bodyPr>
          <a:lstStyle/>
          <a:p>
            <a:pPr algn="l">
              <a:lnSpc>
                <a:spcPts val="4893"/>
              </a:lnSpc>
            </a:pPr>
            <a:r>
              <a:rPr lang="vi-VN" sz="3198" b="1" i="1" spc="137" dirty="0" err="1">
                <a:solidFill>
                  <a:srgbClr val="152225"/>
                </a:solidFill>
                <a:latin typeface="Lora Bold Italics"/>
                <a:ea typeface="Lora Bold Italics"/>
                <a:cs typeface="Lora Bold Italics"/>
                <a:sym typeface="Lora Bold Italics"/>
              </a:rPr>
              <a:t>Về</a:t>
            </a:r>
            <a:r>
              <a:rPr lang="vi-VN" sz="3198" b="1" i="1" spc="137" dirty="0">
                <a:solidFill>
                  <a:srgbClr val="152225"/>
                </a:solidFill>
                <a:latin typeface="Lora Bold Italics"/>
                <a:ea typeface="Lora Bold Italics"/>
                <a:cs typeface="Lora Bold Italics"/>
                <a:sym typeface="Lora Bold Italics"/>
              </a:rPr>
              <a:t> khai </a:t>
            </a:r>
            <a:r>
              <a:rPr lang="vi-VN" sz="3198" b="1" i="1" spc="137" dirty="0" err="1">
                <a:solidFill>
                  <a:srgbClr val="152225"/>
                </a:solidFill>
                <a:latin typeface="Lora Bold Italics"/>
                <a:ea typeface="Lora Bold Italics"/>
                <a:cs typeface="Lora Bold Italics"/>
                <a:sym typeface="Lora Bold Italics"/>
              </a:rPr>
              <a:t>thuế</a:t>
            </a:r>
            <a:r>
              <a:rPr lang="vi-VN" sz="3198" b="1" i="1" spc="137" dirty="0">
                <a:solidFill>
                  <a:srgbClr val="152225"/>
                </a:solidFill>
                <a:latin typeface="Lora Bold Italics"/>
                <a:ea typeface="Lora Bold Italics"/>
                <a:cs typeface="Lora Bold Italics"/>
                <a:sym typeface="Lora Bold Italics"/>
              </a:rPr>
              <a:t>, </a:t>
            </a:r>
            <a:r>
              <a:rPr lang="vi-VN" sz="3198" b="1" i="1" spc="137" dirty="0" err="1">
                <a:solidFill>
                  <a:srgbClr val="152225"/>
                </a:solidFill>
                <a:latin typeface="Lora Bold Italics"/>
                <a:ea typeface="Lora Bold Italics"/>
                <a:cs typeface="Lora Bold Italics"/>
                <a:sym typeface="Lora Bold Italics"/>
              </a:rPr>
              <a:t>nộp</a:t>
            </a:r>
            <a:r>
              <a:rPr lang="vi-VN" sz="3198" b="1" i="1" spc="137" dirty="0">
                <a:solidFill>
                  <a:srgbClr val="152225"/>
                </a:solidFill>
                <a:latin typeface="Lora Bold Italics"/>
                <a:ea typeface="Lora Bold Italics"/>
                <a:cs typeface="Lora Bold Italics"/>
                <a:sym typeface="Lora Bold Italics"/>
              </a:rPr>
              <a:t> </a:t>
            </a:r>
            <a:r>
              <a:rPr lang="vi-VN" sz="3198" b="1" i="1" spc="137" dirty="0" err="1">
                <a:solidFill>
                  <a:srgbClr val="152225"/>
                </a:solidFill>
                <a:latin typeface="Lora Bold Italics"/>
                <a:ea typeface="Lora Bold Italics"/>
                <a:cs typeface="Lora Bold Italics"/>
                <a:sym typeface="Lora Bold Italics"/>
              </a:rPr>
              <a:t>thuế</a:t>
            </a:r>
            <a:r>
              <a:rPr lang="vi-VN" sz="3198" b="1" i="1" spc="137" dirty="0">
                <a:solidFill>
                  <a:srgbClr val="152225"/>
                </a:solidFill>
                <a:latin typeface="Lora Bold Italics"/>
                <a:ea typeface="Lora Bold Italics"/>
                <a:cs typeface="Lora Bold Italics"/>
                <a:sym typeface="Lora Bold Italics"/>
              </a:rPr>
              <a:t> GTGT</a:t>
            </a:r>
          </a:p>
        </p:txBody>
      </p:sp>
      <p:sp>
        <p:nvSpPr>
          <p:cNvPr id="12" name="TextBox 8">
            <a:extLst>
              <a:ext uri="{FF2B5EF4-FFF2-40B4-BE49-F238E27FC236}">
                <a16:creationId xmlns:a16="http://schemas.microsoft.com/office/drawing/2014/main" id="{F9D997E2-6952-4F50-97C0-8990509E2A65}"/>
              </a:ext>
            </a:extLst>
          </p:cNvPr>
          <p:cNvSpPr txBox="1"/>
          <p:nvPr/>
        </p:nvSpPr>
        <p:spPr>
          <a:xfrm>
            <a:off x="2041002" y="6921935"/>
            <a:ext cx="12680629" cy="1656736"/>
          </a:xfrm>
          <a:prstGeom prst="rect">
            <a:avLst/>
          </a:prstGeom>
        </p:spPr>
        <p:txBody>
          <a:bodyPr wrap="square" lIns="0" tIns="0" rIns="0" bIns="0" rtlCol="0" anchor="t">
            <a:spAutoFit/>
          </a:bodyPr>
          <a:lstStyle/>
          <a:p>
            <a:pPr marL="0" lvl="0" indent="0" algn="l">
              <a:lnSpc>
                <a:spcPts val="3308"/>
              </a:lnSpc>
              <a:spcBef>
                <a:spcPct val="0"/>
              </a:spcBef>
            </a:pPr>
            <a:r>
              <a:rPr lang="en-US" sz="2162" i="1" u="none" strike="noStrike" spc="92" dirty="0">
                <a:solidFill>
                  <a:srgbClr val="2E2E2E"/>
                </a:solidFill>
                <a:latin typeface="Lora Italics"/>
                <a:ea typeface="Lora Italics"/>
                <a:cs typeface="Lora Italics"/>
                <a:sym typeface="Lora Italics"/>
              </a:rPr>
              <a:t>- </a:t>
            </a:r>
            <a:r>
              <a:rPr lang="vi-VN" sz="2162" i="1" u="none" strike="noStrike" spc="92" dirty="0">
                <a:solidFill>
                  <a:srgbClr val="2E2E2E"/>
                </a:solidFill>
                <a:latin typeface="Lora Italics"/>
                <a:ea typeface="Lora Italics"/>
                <a:cs typeface="Lora Italics"/>
                <a:sym typeface="Lora Italics"/>
              </a:rPr>
              <a:t>Cơ </a:t>
            </a:r>
            <a:r>
              <a:rPr lang="vi-VN" sz="2162" i="1" u="none" strike="noStrike" spc="92" dirty="0" err="1">
                <a:solidFill>
                  <a:srgbClr val="2E2E2E"/>
                </a:solidFill>
                <a:latin typeface="Lora Italics"/>
                <a:ea typeface="Lora Italics"/>
                <a:cs typeface="Lora Italics"/>
                <a:sym typeface="Lora Italics"/>
              </a:rPr>
              <a:t>sở</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giáo</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dục</a:t>
            </a:r>
            <a:r>
              <a:rPr lang="vi-VN" sz="2162" i="1" u="none" strike="noStrike" spc="92" dirty="0">
                <a:solidFill>
                  <a:srgbClr val="2E2E2E"/>
                </a:solidFill>
                <a:latin typeface="Lora Italics"/>
                <a:ea typeface="Lora Italics"/>
                <a:cs typeface="Lora Italics"/>
                <a:sym typeface="Lora Italics"/>
              </a:rPr>
              <a:t> công </a:t>
            </a:r>
            <a:r>
              <a:rPr lang="vi-VN" sz="2162" i="1" u="none" strike="noStrike" spc="92" dirty="0" err="1">
                <a:solidFill>
                  <a:srgbClr val="2E2E2E"/>
                </a:solidFill>
                <a:latin typeface="Lora Italics"/>
                <a:ea typeface="Lora Italics"/>
                <a:cs typeface="Lora Italics"/>
                <a:sym typeface="Lora Italics"/>
              </a:rPr>
              <a:t>lập</a:t>
            </a:r>
            <a:r>
              <a:rPr lang="vi-VN" sz="2162" i="1" u="none" strike="noStrike" spc="92" dirty="0">
                <a:solidFill>
                  <a:srgbClr val="2E2E2E"/>
                </a:solidFill>
                <a:latin typeface="Lora Italics"/>
                <a:ea typeface="Lora Italics"/>
                <a:cs typeface="Lora Italics"/>
                <a:sym typeface="Lora Italics"/>
              </a:rPr>
              <a:t> không </a:t>
            </a:r>
            <a:r>
              <a:rPr lang="vi-VN" sz="2162" i="1" u="none" strike="noStrike" spc="92" dirty="0" err="1">
                <a:solidFill>
                  <a:srgbClr val="2E2E2E"/>
                </a:solidFill>
                <a:latin typeface="Lora Italics"/>
                <a:ea typeface="Lora Italics"/>
                <a:cs typeface="Lora Italics"/>
                <a:sym typeface="Lora Italics"/>
              </a:rPr>
              <a:t>phải</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nộp</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hồ</a:t>
            </a:r>
            <a:r>
              <a:rPr lang="vi-VN" sz="2162" i="1" u="none" strike="noStrike" spc="92" dirty="0">
                <a:solidFill>
                  <a:srgbClr val="2E2E2E"/>
                </a:solidFill>
                <a:latin typeface="Lora Italics"/>
                <a:ea typeface="Lora Italics"/>
                <a:cs typeface="Lora Italics"/>
                <a:sym typeface="Lora Italics"/>
              </a:rPr>
              <a:t> sơ khai </a:t>
            </a:r>
            <a:r>
              <a:rPr lang="vi-VN" sz="2162" i="1" u="none" strike="noStrike" spc="92" dirty="0" err="1">
                <a:solidFill>
                  <a:srgbClr val="2E2E2E"/>
                </a:solidFill>
                <a:latin typeface="Lora Italics"/>
                <a:ea typeface="Lora Italics"/>
                <a:cs typeface="Lora Italics"/>
                <a:sym typeface="Lora Italics"/>
              </a:rPr>
              <a:t>thuế</a:t>
            </a:r>
            <a:r>
              <a:rPr lang="vi-VN" sz="2162" i="1" u="none" strike="noStrike" spc="92" dirty="0">
                <a:solidFill>
                  <a:srgbClr val="2E2E2E"/>
                </a:solidFill>
                <a:latin typeface="Lora Italics"/>
                <a:ea typeface="Lora Italics"/>
                <a:cs typeface="Lora Italics"/>
                <a:sym typeface="Lora Italics"/>
              </a:rPr>
              <a:t> GTGT trong </a:t>
            </a:r>
            <a:r>
              <a:rPr lang="vi-VN" sz="2162" i="1" u="none" strike="noStrike" spc="92" dirty="0" err="1">
                <a:solidFill>
                  <a:srgbClr val="2E2E2E"/>
                </a:solidFill>
                <a:latin typeface="Lora Italics"/>
                <a:ea typeface="Lora Italics"/>
                <a:cs typeface="Lora Italics"/>
                <a:sym typeface="Lora Italics"/>
              </a:rPr>
              <a:t>trường</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hợp</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chỉ</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có</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hoạt</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động</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thuộc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đối</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tượng</a:t>
            </a:r>
            <a:r>
              <a:rPr lang="vi-VN" sz="2162" i="1" u="none" strike="noStrike" spc="92" dirty="0">
                <a:solidFill>
                  <a:srgbClr val="2E2E2E"/>
                </a:solidFill>
                <a:latin typeface="Lora Italics"/>
                <a:ea typeface="Lora Italics"/>
                <a:cs typeface="Lora Italics"/>
                <a:sym typeface="Lora Italics"/>
              </a:rPr>
              <a:t> không </a:t>
            </a:r>
            <a:r>
              <a:rPr lang="vi-VN" sz="2162" i="1" u="none" strike="noStrike" spc="92" dirty="0" err="1">
                <a:solidFill>
                  <a:srgbClr val="2E2E2E"/>
                </a:solidFill>
                <a:latin typeface="Lora Italics"/>
                <a:ea typeface="Lora Italics"/>
                <a:cs typeface="Lora Italics"/>
                <a:sym typeface="Lora Italics"/>
              </a:rPr>
              <a:t>chịu</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thuế</a:t>
            </a:r>
            <a:r>
              <a:rPr lang="vi-VN" sz="2162" i="1" u="none" strike="noStrike" spc="92" dirty="0">
                <a:solidFill>
                  <a:srgbClr val="2E2E2E"/>
                </a:solidFill>
                <a:latin typeface="Lora Italics"/>
                <a:ea typeface="Lora Italics"/>
                <a:cs typeface="Lora Italics"/>
                <a:sym typeface="Lora Italics"/>
              </a:rPr>
              <a:t> GTGT.</a:t>
            </a:r>
          </a:p>
          <a:p>
            <a:pPr marL="0" lvl="0" indent="0" algn="l">
              <a:lnSpc>
                <a:spcPts val="3308"/>
              </a:lnSpc>
              <a:spcBef>
                <a:spcPct val="0"/>
              </a:spcBef>
            </a:pP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Trường</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hợp</a:t>
            </a:r>
            <a:r>
              <a:rPr lang="vi-VN" sz="2162" i="1" u="none" strike="noStrike" spc="92" dirty="0">
                <a:solidFill>
                  <a:srgbClr val="2E2E2E"/>
                </a:solidFill>
                <a:latin typeface="Lora Italics"/>
                <a:ea typeface="Lora Italics"/>
                <a:cs typeface="Lora Italics"/>
                <a:sym typeface="Lora Italics"/>
              </a:rPr>
              <a:t> cơ </a:t>
            </a:r>
            <a:r>
              <a:rPr lang="vi-VN" sz="2162" i="1" u="none" strike="noStrike" spc="92" dirty="0" err="1">
                <a:solidFill>
                  <a:srgbClr val="2E2E2E"/>
                </a:solidFill>
                <a:latin typeface="Lora Italics"/>
                <a:ea typeface="Lora Italics"/>
                <a:cs typeface="Lora Italics"/>
                <a:sym typeface="Lora Italics"/>
              </a:rPr>
              <a:t>sở</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giáo</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dục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có</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các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hoạt</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động</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khác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thuộc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đối</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tượng</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chịu</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thuế</a:t>
            </a:r>
            <a:r>
              <a:rPr lang="vi-VN" sz="2162" i="1" u="none" strike="noStrike" spc="92" dirty="0">
                <a:solidFill>
                  <a:srgbClr val="2E2E2E"/>
                </a:solidFill>
                <a:latin typeface="Lora Italics"/>
                <a:ea typeface="Lora Italics"/>
                <a:cs typeface="Lora Italics"/>
                <a:sym typeface="Lora Italics"/>
              </a:rPr>
              <a:t> GTGT </a:t>
            </a:r>
            <a:r>
              <a:rPr lang="vi-VN" sz="2162" i="1" u="none" strike="noStrike" spc="92" dirty="0" err="1">
                <a:solidFill>
                  <a:srgbClr val="2E2E2E"/>
                </a:solidFill>
                <a:latin typeface="Lora Italics"/>
                <a:ea typeface="Lora Italics"/>
                <a:cs typeface="Lora Italics"/>
                <a:sym typeface="Lora Italics"/>
              </a:rPr>
              <a:t>thì</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phải</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thực</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hiện</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nộp</a:t>
            </a:r>
            <a:r>
              <a:rPr lang="vi-VN" sz="2162" i="1" u="none" strike="noStrike" spc="92" dirty="0">
                <a:solidFill>
                  <a:srgbClr val="2E2E2E"/>
                </a:solidFill>
                <a:latin typeface="Lora Italics"/>
                <a:ea typeface="Lora Italics"/>
                <a:cs typeface="Lora Italics"/>
                <a:sym typeface="Lora Italics"/>
              </a:rPr>
              <a:t> </a:t>
            </a:r>
            <a:r>
              <a:rPr lang="vi-VN" sz="2162" i="1" u="none" strike="noStrike" spc="92" dirty="0" err="1">
                <a:solidFill>
                  <a:srgbClr val="2E2E2E"/>
                </a:solidFill>
                <a:latin typeface="Lora Italics"/>
                <a:ea typeface="Lora Italics"/>
                <a:cs typeface="Lora Italics"/>
                <a:sym typeface="Lora Italics"/>
              </a:rPr>
              <a:t>hồ</a:t>
            </a:r>
            <a:r>
              <a:rPr lang="vi-VN" sz="2162" i="1" u="none" strike="noStrike" spc="92" dirty="0">
                <a:solidFill>
                  <a:srgbClr val="2E2E2E"/>
                </a:solidFill>
                <a:latin typeface="Lora Italics"/>
                <a:ea typeface="Lora Italics"/>
                <a:cs typeface="Lora Italics"/>
                <a:sym typeface="Lora Italics"/>
              </a:rPr>
              <a:t> sơ khai </a:t>
            </a:r>
            <a:r>
              <a:rPr lang="vi-VN" sz="2162" i="1" u="none" strike="noStrike" spc="92" dirty="0" err="1">
                <a:solidFill>
                  <a:srgbClr val="2E2E2E"/>
                </a:solidFill>
                <a:latin typeface="Lora Italics"/>
                <a:ea typeface="Lora Italics"/>
                <a:cs typeface="Lora Italics"/>
                <a:sym typeface="Lora Italics"/>
              </a:rPr>
              <a:t>thuế</a:t>
            </a:r>
            <a:r>
              <a:rPr lang="vi-VN" sz="2162" i="1" u="none" strike="noStrike" spc="92" dirty="0">
                <a:solidFill>
                  <a:srgbClr val="2E2E2E"/>
                </a:solidFill>
                <a:latin typeface="Lora Italics"/>
                <a:ea typeface="Lora Italics"/>
                <a:cs typeface="Lora Italics"/>
                <a:sym typeface="Lora Italics"/>
              </a:rPr>
              <a:t>.</a:t>
            </a:r>
          </a:p>
        </p:txBody>
      </p:sp>
      <p:sp>
        <p:nvSpPr>
          <p:cNvPr id="13" name="Freeform 4">
            <a:extLst>
              <a:ext uri="{FF2B5EF4-FFF2-40B4-BE49-F238E27FC236}">
                <a16:creationId xmlns:a16="http://schemas.microsoft.com/office/drawing/2014/main" id="{AA52F9CF-F26E-4FC2-B901-9CD3F89BE061}"/>
              </a:ext>
            </a:extLst>
          </p:cNvPr>
          <p:cNvSpPr/>
          <p:nvPr/>
        </p:nvSpPr>
        <p:spPr>
          <a:xfrm>
            <a:off x="12986015" y="4000457"/>
            <a:ext cx="5039428" cy="3358595"/>
          </a:xfrm>
          <a:custGeom>
            <a:avLst/>
            <a:gdLst/>
            <a:ahLst/>
            <a:cxnLst/>
            <a:rect l="l" t="t" r="r" b="b"/>
            <a:pathLst>
              <a:path w="2127860" h="1484183">
                <a:moveTo>
                  <a:pt x="0" y="0"/>
                </a:moveTo>
                <a:lnTo>
                  <a:pt x="2127860" y="0"/>
                </a:lnTo>
                <a:lnTo>
                  <a:pt x="2127860" y="1484182"/>
                </a:lnTo>
                <a:lnTo>
                  <a:pt x="0" y="1484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1">
            <a:extLst>
              <a:ext uri="{FF2B5EF4-FFF2-40B4-BE49-F238E27FC236}">
                <a16:creationId xmlns:a16="http://schemas.microsoft.com/office/drawing/2014/main" id="{47782B67-C591-4ACB-AC65-9C4F29AEA357}"/>
              </a:ext>
            </a:extLst>
          </p:cNvPr>
          <p:cNvSpPr/>
          <p:nvPr/>
        </p:nvSpPr>
        <p:spPr>
          <a:xfrm>
            <a:off x="381000" y="8115300"/>
            <a:ext cx="1219200" cy="1887556"/>
          </a:xfrm>
          <a:custGeom>
            <a:avLst/>
            <a:gdLst/>
            <a:ahLst/>
            <a:cxnLst/>
            <a:rect l="l" t="t" r="r" b="b"/>
            <a:pathLst>
              <a:path w="971465" h="1484183">
                <a:moveTo>
                  <a:pt x="0" y="0"/>
                </a:moveTo>
                <a:lnTo>
                  <a:pt x="971465" y="0"/>
                </a:lnTo>
                <a:lnTo>
                  <a:pt x="971465" y="1484182"/>
                </a:lnTo>
                <a:lnTo>
                  <a:pt x="0" y="1484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20808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1631358" y="3289652"/>
            <a:ext cx="5260951" cy="5575189"/>
          </a:xfrm>
          <a:custGeom>
            <a:avLst/>
            <a:gdLst/>
            <a:ahLst/>
            <a:cxnLst/>
            <a:rect l="l" t="t" r="r" b="b"/>
            <a:pathLst>
              <a:path w="5260951" h="5575189">
                <a:moveTo>
                  <a:pt x="0" y="0"/>
                </a:moveTo>
                <a:lnTo>
                  <a:pt x="5260951" y="0"/>
                </a:lnTo>
                <a:lnTo>
                  <a:pt x="5260951" y="5575189"/>
                </a:lnTo>
                <a:lnTo>
                  <a:pt x="0" y="55751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766568">
            <a:off x="-2719788" y="-4014927"/>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5" name="Group 5"/>
          <p:cNvGrpSpPr/>
          <p:nvPr/>
        </p:nvGrpSpPr>
        <p:grpSpPr>
          <a:xfrm>
            <a:off x="1644522" y="2128169"/>
            <a:ext cx="5985410" cy="658765"/>
            <a:chOff x="0" y="0"/>
            <a:chExt cx="743059" cy="173502"/>
          </a:xfrm>
        </p:grpSpPr>
        <p:sp>
          <p:nvSpPr>
            <p:cNvPr id="6" name="Freeform 6"/>
            <p:cNvSpPr/>
            <p:nvPr/>
          </p:nvSpPr>
          <p:spPr>
            <a:xfrm>
              <a:off x="0" y="0"/>
              <a:ext cx="743059" cy="173502"/>
            </a:xfrm>
            <a:custGeom>
              <a:avLst/>
              <a:gdLst/>
              <a:ahLst/>
              <a:cxnLst/>
              <a:rect l="l" t="t" r="r" b="b"/>
              <a:pathLst>
                <a:path w="743059" h="173502">
                  <a:moveTo>
                    <a:pt x="86751" y="0"/>
                  </a:moveTo>
                  <a:lnTo>
                    <a:pt x="656308" y="0"/>
                  </a:lnTo>
                  <a:cubicBezTo>
                    <a:pt x="679315" y="0"/>
                    <a:pt x="701381" y="9140"/>
                    <a:pt x="717650" y="25409"/>
                  </a:cubicBezTo>
                  <a:cubicBezTo>
                    <a:pt x="733919" y="41678"/>
                    <a:pt x="743059" y="63743"/>
                    <a:pt x="743059" y="86751"/>
                  </a:cubicBezTo>
                  <a:lnTo>
                    <a:pt x="743059" y="86751"/>
                  </a:lnTo>
                  <a:cubicBezTo>
                    <a:pt x="743059" y="109759"/>
                    <a:pt x="733919" y="131824"/>
                    <a:pt x="717650" y="148093"/>
                  </a:cubicBezTo>
                  <a:cubicBezTo>
                    <a:pt x="701381" y="164362"/>
                    <a:pt x="679315" y="173502"/>
                    <a:pt x="656308" y="173502"/>
                  </a:cubicBezTo>
                  <a:lnTo>
                    <a:pt x="86751" y="173502"/>
                  </a:lnTo>
                  <a:cubicBezTo>
                    <a:pt x="63743" y="173502"/>
                    <a:pt x="41678" y="164362"/>
                    <a:pt x="25409" y="148093"/>
                  </a:cubicBezTo>
                  <a:cubicBezTo>
                    <a:pt x="9140" y="131824"/>
                    <a:pt x="0" y="109759"/>
                    <a:pt x="0" y="86751"/>
                  </a:cubicBezTo>
                  <a:lnTo>
                    <a:pt x="0" y="86751"/>
                  </a:lnTo>
                  <a:cubicBezTo>
                    <a:pt x="0" y="63743"/>
                    <a:pt x="9140" y="41678"/>
                    <a:pt x="25409" y="25409"/>
                  </a:cubicBezTo>
                  <a:cubicBezTo>
                    <a:pt x="41678" y="9140"/>
                    <a:pt x="63743" y="0"/>
                    <a:pt x="86751" y="0"/>
                  </a:cubicBezTo>
                  <a:close/>
                </a:path>
              </a:pathLst>
            </a:custGeom>
            <a:solidFill>
              <a:srgbClr val="DDEFF2"/>
            </a:solidFill>
            <a:ln cap="rnd">
              <a:noFill/>
              <a:prstDash val="solid"/>
              <a:round/>
            </a:ln>
          </p:spPr>
        </p:sp>
        <p:sp>
          <p:nvSpPr>
            <p:cNvPr id="7" name="TextBox 7"/>
            <p:cNvSpPr txBox="1"/>
            <p:nvPr/>
          </p:nvSpPr>
          <p:spPr>
            <a:xfrm>
              <a:off x="0" y="-76200"/>
              <a:ext cx="743059" cy="249702"/>
            </a:xfrm>
            <a:prstGeom prst="rect">
              <a:avLst/>
            </a:prstGeom>
          </p:spPr>
          <p:txBody>
            <a:bodyPr lIns="50800" tIns="50800" rIns="50800" bIns="50800" rtlCol="0" anchor="ctr"/>
            <a:lstStyle/>
            <a:p>
              <a:pPr marL="0" lvl="0" indent="0" algn="ctr">
                <a:lnSpc>
                  <a:spcPts val="4159"/>
                </a:lnSpc>
                <a:spcBef>
                  <a:spcPct val="0"/>
                </a:spcBef>
              </a:pPr>
              <a:r>
                <a:rPr lang="en-US" sz="2718" b="1" i="1" spc="116" dirty="0" err="1">
                  <a:solidFill>
                    <a:srgbClr val="152225"/>
                  </a:solidFill>
                  <a:latin typeface="Lora Bold Italics"/>
                  <a:ea typeface="Lora Bold Italics"/>
                  <a:cs typeface="Lora Bold Italics"/>
                  <a:sym typeface="Lora Bold Italics"/>
                </a:rPr>
                <a:t>Nguyên</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tắc</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xác</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định</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thuế</a:t>
              </a:r>
              <a:r>
                <a:rPr lang="en-US" sz="2718" b="1" i="1" spc="116" dirty="0">
                  <a:solidFill>
                    <a:srgbClr val="152225"/>
                  </a:solidFill>
                  <a:latin typeface="Lora Bold Italics"/>
                  <a:ea typeface="Lora Bold Italics"/>
                  <a:cs typeface="Lora Bold Italics"/>
                  <a:sym typeface="Lora Bold Italics"/>
                </a:rPr>
                <a:t> TNDN</a:t>
              </a:r>
            </a:p>
          </p:txBody>
        </p:sp>
      </p:grpSp>
      <p:sp>
        <p:nvSpPr>
          <p:cNvPr id="8" name="TextBox 8"/>
          <p:cNvSpPr txBox="1"/>
          <p:nvPr/>
        </p:nvSpPr>
        <p:spPr>
          <a:xfrm>
            <a:off x="1752600" y="743494"/>
            <a:ext cx="16325763" cy="1055866"/>
          </a:xfrm>
          <a:prstGeom prst="rect">
            <a:avLst/>
          </a:prstGeom>
        </p:spPr>
        <p:txBody>
          <a:bodyPr wrap="square" lIns="0" tIns="0" rIns="0" bIns="0" rtlCol="0" anchor="t">
            <a:spAutoFit/>
          </a:bodyPr>
          <a:lstStyle/>
          <a:p>
            <a:pPr marL="0" lvl="0" indent="0" algn="l">
              <a:lnSpc>
                <a:spcPts val="9023"/>
              </a:lnSpc>
              <a:spcBef>
                <a:spcPct val="0"/>
              </a:spcBef>
            </a:pPr>
            <a:r>
              <a:rPr lang="en-US" sz="5897" b="1" i="1" spc="253" dirty="0" err="1">
                <a:solidFill>
                  <a:srgbClr val="152225"/>
                </a:solidFill>
                <a:latin typeface="Lora Bold Italics"/>
                <a:ea typeface="Lora Bold Italics"/>
                <a:cs typeface="Lora Bold Italics"/>
                <a:sym typeface="Lora Bold Italics"/>
              </a:rPr>
              <a:t>Quy</a:t>
            </a:r>
            <a:r>
              <a:rPr lang="en-US" sz="5897" b="1" i="1" spc="253" dirty="0">
                <a:solidFill>
                  <a:srgbClr val="152225"/>
                </a:solidFill>
                <a:latin typeface="Lora Bold Italics"/>
                <a:ea typeface="Lora Bold Italics"/>
                <a:cs typeface="Lora Bold Italics"/>
                <a:sym typeface="Lora Bold Italics"/>
              </a:rPr>
              <a:t> </a:t>
            </a:r>
            <a:r>
              <a:rPr lang="en-US" sz="5897" b="1" i="1" spc="253" dirty="0" err="1">
                <a:solidFill>
                  <a:srgbClr val="152225"/>
                </a:solidFill>
                <a:latin typeface="Lora Bold Italics"/>
                <a:ea typeface="Lora Bold Italics"/>
                <a:cs typeface="Lora Bold Italics"/>
                <a:sym typeface="Lora Bold Italics"/>
              </a:rPr>
              <a:t>định</a:t>
            </a:r>
            <a:r>
              <a:rPr lang="en-US" sz="5897" b="1" i="1" spc="253" dirty="0">
                <a:solidFill>
                  <a:srgbClr val="152225"/>
                </a:solidFill>
                <a:latin typeface="Lora Bold Italics"/>
                <a:ea typeface="Lora Bold Italics"/>
                <a:cs typeface="Lora Bold Italics"/>
                <a:sym typeface="Lora Bold Italics"/>
              </a:rPr>
              <a:t> </a:t>
            </a:r>
            <a:r>
              <a:rPr lang="en-US" sz="5897" b="1" i="1" spc="253" dirty="0" err="1">
                <a:solidFill>
                  <a:srgbClr val="152225"/>
                </a:solidFill>
                <a:latin typeface="Lora Bold Italics"/>
                <a:ea typeface="Lora Bold Italics"/>
                <a:cs typeface="Lora Bold Italics"/>
                <a:sym typeface="Lora Bold Italics"/>
              </a:rPr>
              <a:t>về</a:t>
            </a:r>
            <a:r>
              <a:rPr lang="en-US" sz="5897" b="1" i="1" spc="253" dirty="0">
                <a:solidFill>
                  <a:srgbClr val="152225"/>
                </a:solidFill>
                <a:latin typeface="Lora Bold Italics"/>
                <a:ea typeface="Lora Bold Italics"/>
                <a:cs typeface="Lora Bold Italics"/>
                <a:sym typeface="Lora Bold Italics"/>
              </a:rPr>
              <a:t> </a:t>
            </a:r>
            <a:r>
              <a:rPr lang="en-US" sz="5897" b="1" i="1" spc="253" dirty="0" err="1">
                <a:solidFill>
                  <a:srgbClr val="152225"/>
                </a:solidFill>
                <a:latin typeface="Lora Bold Italics"/>
                <a:ea typeface="Lora Bold Italics"/>
                <a:cs typeface="Lora Bold Italics"/>
                <a:sym typeface="Lora Bold Italics"/>
              </a:rPr>
              <a:t>thuế</a:t>
            </a:r>
            <a:r>
              <a:rPr lang="en-US" sz="5897" b="1" i="1" spc="253" dirty="0">
                <a:solidFill>
                  <a:srgbClr val="152225"/>
                </a:solidFill>
                <a:latin typeface="Lora Bold Italics"/>
                <a:ea typeface="Lora Bold Italics"/>
                <a:cs typeface="Lora Bold Italics"/>
                <a:sym typeface="Lora Bold Italics"/>
              </a:rPr>
              <a:t> Thu </a:t>
            </a:r>
            <a:r>
              <a:rPr lang="en-US" sz="5897" b="1" i="1" spc="253" dirty="0" err="1">
                <a:solidFill>
                  <a:srgbClr val="152225"/>
                </a:solidFill>
                <a:latin typeface="Lora Bold Italics"/>
                <a:ea typeface="Lora Bold Italics"/>
                <a:cs typeface="Lora Bold Italics"/>
                <a:sym typeface="Lora Bold Italics"/>
              </a:rPr>
              <a:t>nhập</a:t>
            </a:r>
            <a:r>
              <a:rPr lang="en-US" sz="5897" b="1" i="1" spc="253" dirty="0">
                <a:solidFill>
                  <a:srgbClr val="152225"/>
                </a:solidFill>
                <a:latin typeface="Lora Bold Italics"/>
                <a:ea typeface="Lora Bold Italics"/>
                <a:cs typeface="Lora Bold Italics"/>
                <a:sym typeface="Lora Bold Italics"/>
              </a:rPr>
              <a:t> </a:t>
            </a:r>
            <a:r>
              <a:rPr lang="en-US" sz="5897" b="1" i="1" spc="253" dirty="0" err="1">
                <a:solidFill>
                  <a:srgbClr val="152225"/>
                </a:solidFill>
                <a:latin typeface="Lora Bold Italics"/>
                <a:ea typeface="Lora Bold Italics"/>
                <a:cs typeface="Lora Bold Italics"/>
                <a:sym typeface="Lora Bold Italics"/>
              </a:rPr>
              <a:t>doanh</a:t>
            </a:r>
            <a:r>
              <a:rPr lang="en-US" sz="5897" b="1" i="1" spc="253" dirty="0">
                <a:solidFill>
                  <a:srgbClr val="152225"/>
                </a:solidFill>
                <a:latin typeface="Lora Bold Italics"/>
                <a:ea typeface="Lora Bold Italics"/>
                <a:cs typeface="Lora Bold Italics"/>
                <a:sym typeface="Lora Bold Italics"/>
              </a:rPr>
              <a:t> </a:t>
            </a:r>
            <a:r>
              <a:rPr lang="en-US" sz="5897" b="1" i="1" spc="253" dirty="0" err="1">
                <a:solidFill>
                  <a:srgbClr val="152225"/>
                </a:solidFill>
                <a:latin typeface="Lora Bold Italics"/>
                <a:ea typeface="Lora Bold Italics"/>
                <a:cs typeface="Lora Bold Italics"/>
                <a:sym typeface="Lora Bold Italics"/>
              </a:rPr>
              <a:t>nghiệp</a:t>
            </a:r>
            <a:endParaRPr lang="en-US" sz="5897" b="1" i="1" spc="253" dirty="0">
              <a:solidFill>
                <a:srgbClr val="152225"/>
              </a:solidFill>
              <a:latin typeface="Lora Bold Italics"/>
              <a:ea typeface="Lora Bold Italics"/>
              <a:cs typeface="Lora Bold Italics"/>
              <a:sym typeface="Lora Bold Italics"/>
            </a:endParaRPr>
          </a:p>
        </p:txBody>
      </p:sp>
      <p:sp>
        <p:nvSpPr>
          <p:cNvPr id="9" name="TextBox 9"/>
          <p:cNvSpPr txBox="1"/>
          <p:nvPr/>
        </p:nvSpPr>
        <p:spPr>
          <a:xfrm>
            <a:off x="1826987" y="2800966"/>
            <a:ext cx="8930124" cy="1638847"/>
          </a:xfrm>
          <a:prstGeom prst="rect">
            <a:avLst/>
          </a:prstGeom>
        </p:spPr>
        <p:txBody>
          <a:bodyPr wrap="square" lIns="0" tIns="0" rIns="0" bIns="0" rtlCol="0" anchor="t">
            <a:spAutoFit/>
          </a:bodyPr>
          <a:lstStyle/>
          <a:p>
            <a:pPr lvl="0">
              <a:lnSpc>
                <a:spcPts val="2612"/>
              </a:lnSpc>
              <a:spcBef>
                <a:spcPct val="0"/>
              </a:spcBef>
            </a:pPr>
            <a:r>
              <a:rPr lang="vi-VN" sz="2000" i="1" spc="73" dirty="0">
                <a:solidFill>
                  <a:srgbClr val="2E2E2E"/>
                </a:solidFill>
                <a:latin typeface="Lora Italics"/>
                <a:ea typeface="Lora Italics"/>
                <a:cs typeface="Lora Italics"/>
                <a:sym typeface="Lora Italics"/>
              </a:rPr>
              <a:t>- Cơ sở </a:t>
            </a:r>
            <a:r>
              <a:rPr lang="en-US" sz="2000" i="1" spc="73" dirty="0" err="1">
                <a:solidFill>
                  <a:srgbClr val="2E2E2E"/>
                </a:solidFill>
                <a:latin typeface="Lora Italics"/>
                <a:ea typeface="Lora Italics"/>
                <a:cs typeface="Lora Italics"/>
                <a:sym typeface="Lora Italics"/>
              </a:rPr>
              <a:t>giáo</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dục</a:t>
            </a:r>
            <a:r>
              <a:rPr lang="en-US" sz="2000" i="1" spc="73" dirty="0">
                <a:solidFill>
                  <a:srgbClr val="2E2E2E"/>
                </a:solidFill>
                <a:latin typeface="Lora Italics"/>
                <a:ea typeface="Lora Italics"/>
                <a:cs typeface="Lora Italics"/>
                <a:sym typeface="Lora Italics"/>
              </a:rPr>
              <a:t> </a:t>
            </a:r>
            <a:r>
              <a:rPr lang="vi-VN" sz="2000" i="1" spc="73" dirty="0">
                <a:solidFill>
                  <a:srgbClr val="2E2E2E"/>
                </a:solidFill>
                <a:latin typeface="Lora Italics"/>
                <a:ea typeface="Lora Italics"/>
                <a:cs typeface="Lora Italics"/>
                <a:sym typeface="Lora Italics"/>
              </a:rPr>
              <a:t>có phát sinh các khoản thu từ hoạt động giáo dục theo quy định của PL (trong đó bao gồm học phí) thì các khoản thu này là khoản thu chịu thuế TNDN.</a:t>
            </a:r>
          </a:p>
          <a:p>
            <a:pPr lvl="0">
              <a:lnSpc>
                <a:spcPts val="2612"/>
              </a:lnSpc>
              <a:spcBef>
                <a:spcPct val="0"/>
              </a:spcBef>
            </a:pPr>
            <a:r>
              <a:rPr lang="vi-VN" sz="2000" i="1" spc="73" dirty="0">
                <a:solidFill>
                  <a:srgbClr val="2E2E2E"/>
                </a:solidFill>
                <a:latin typeface="Lora Italics"/>
                <a:ea typeface="Lora Italics"/>
                <a:cs typeface="Lora Italics"/>
                <a:sym typeface="Lora Italics"/>
              </a:rPr>
              <a:t>- Trường hợp cơ sở </a:t>
            </a:r>
            <a:r>
              <a:rPr lang="en-US" sz="2000" i="1" spc="73" dirty="0" err="1">
                <a:solidFill>
                  <a:srgbClr val="2E2E2E"/>
                </a:solidFill>
                <a:latin typeface="Lora Italics"/>
                <a:ea typeface="Lora Italics"/>
                <a:cs typeface="Lora Italics"/>
                <a:sym typeface="Lora Italics"/>
              </a:rPr>
              <a:t>giáo</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dục</a:t>
            </a:r>
            <a:r>
              <a:rPr lang="en-US" sz="2000" i="1" spc="73" dirty="0">
                <a:solidFill>
                  <a:srgbClr val="2E2E2E"/>
                </a:solidFill>
                <a:latin typeface="Lora Italics"/>
                <a:ea typeface="Lora Italics"/>
                <a:cs typeface="Lora Italics"/>
                <a:sym typeface="Lora Italics"/>
              </a:rPr>
              <a:t> </a:t>
            </a:r>
            <a:r>
              <a:rPr lang="vi-VN" sz="2000" i="1" spc="73" dirty="0">
                <a:solidFill>
                  <a:srgbClr val="2E2E2E"/>
                </a:solidFill>
                <a:latin typeface="Lora Italics"/>
                <a:ea typeface="Lora Italics"/>
                <a:cs typeface="Lora Italics"/>
                <a:sym typeface="Lora Italics"/>
              </a:rPr>
              <a:t>có các khoản thu dưới hình thức thu hộ, chi hộ thì khoản thu này không ghi nhận doanh thu tính thuế TNDN.</a:t>
            </a:r>
          </a:p>
        </p:txBody>
      </p:sp>
      <p:grpSp>
        <p:nvGrpSpPr>
          <p:cNvPr id="10" name="Group 10"/>
          <p:cNvGrpSpPr/>
          <p:nvPr/>
        </p:nvGrpSpPr>
        <p:grpSpPr>
          <a:xfrm>
            <a:off x="1529700" y="4391174"/>
            <a:ext cx="6671211" cy="956554"/>
            <a:chOff x="-178007" y="-105501"/>
            <a:chExt cx="1757028" cy="251932"/>
          </a:xfrm>
        </p:grpSpPr>
        <p:sp>
          <p:nvSpPr>
            <p:cNvPr id="11" name="Freeform 11"/>
            <p:cNvSpPr/>
            <p:nvPr/>
          </p:nvSpPr>
          <p:spPr>
            <a:xfrm>
              <a:off x="-137868" y="-64455"/>
              <a:ext cx="1716889" cy="175732"/>
            </a:xfrm>
            <a:custGeom>
              <a:avLst/>
              <a:gdLst/>
              <a:ahLst/>
              <a:cxnLst/>
              <a:rect l="l" t="t" r="r" b="b"/>
              <a:pathLst>
                <a:path w="743059" h="175732">
                  <a:moveTo>
                    <a:pt x="87866" y="0"/>
                  </a:moveTo>
                  <a:lnTo>
                    <a:pt x="655193" y="0"/>
                  </a:lnTo>
                  <a:cubicBezTo>
                    <a:pt x="703720" y="0"/>
                    <a:pt x="743059" y="39339"/>
                    <a:pt x="743059" y="87866"/>
                  </a:cubicBezTo>
                  <a:lnTo>
                    <a:pt x="743059" y="87866"/>
                  </a:lnTo>
                  <a:cubicBezTo>
                    <a:pt x="743059" y="136393"/>
                    <a:pt x="703720" y="175732"/>
                    <a:pt x="655193" y="175732"/>
                  </a:cubicBezTo>
                  <a:lnTo>
                    <a:pt x="87866" y="175732"/>
                  </a:lnTo>
                  <a:cubicBezTo>
                    <a:pt x="39339" y="175732"/>
                    <a:pt x="0" y="136393"/>
                    <a:pt x="0" y="87866"/>
                  </a:cubicBezTo>
                  <a:lnTo>
                    <a:pt x="0" y="87866"/>
                  </a:lnTo>
                  <a:cubicBezTo>
                    <a:pt x="0" y="39339"/>
                    <a:pt x="39339" y="0"/>
                    <a:pt x="87866" y="0"/>
                  </a:cubicBezTo>
                  <a:close/>
                </a:path>
              </a:pathLst>
            </a:custGeom>
            <a:solidFill>
              <a:srgbClr val="DDEFF2"/>
            </a:solidFill>
            <a:ln cap="rnd">
              <a:noFill/>
              <a:prstDash val="solid"/>
              <a:round/>
            </a:ln>
          </p:spPr>
        </p:sp>
        <p:sp>
          <p:nvSpPr>
            <p:cNvPr id="12" name="TextBox 12"/>
            <p:cNvSpPr txBox="1"/>
            <p:nvPr/>
          </p:nvSpPr>
          <p:spPr>
            <a:xfrm>
              <a:off x="-178007" y="-105501"/>
              <a:ext cx="1656682" cy="251932"/>
            </a:xfrm>
            <a:prstGeom prst="rect">
              <a:avLst/>
            </a:prstGeom>
          </p:spPr>
          <p:txBody>
            <a:bodyPr lIns="50800" tIns="50800" rIns="50800" bIns="50800" rtlCol="0" anchor="ctr"/>
            <a:lstStyle/>
            <a:p>
              <a:pPr marL="0" lvl="0" indent="0" algn="ctr">
                <a:lnSpc>
                  <a:spcPts val="4159"/>
                </a:lnSpc>
                <a:spcBef>
                  <a:spcPct val="0"/>
                </a:spcBef>
              </a:pPr>
              <a:r>
                <a:rPr lang="vi-VN" sz="2718" b="1" i="1" spc="116" dirty="0" err="1">
                  <a:solidFill>
                    <a:srgbClr val="152225"/>
                  </a:solidFill>
                  <a:latin typeface="Lora Bold Italics"/>
                  <a:ea typeface="Lora Bold Italics"/>
                  <a:cs typeface="Lora Bold Italics"/>
                  <a:sym typeface="Lora Bold Italics"/>
                </a:rPr>
                <a:t>Về</a:t>
              </a:r>
              <a:r>
                <a:rPr lang="vi-VN" sz="2718" b="1" i="1" spc="116" dirty="0">
                  <a:solidFill>
                    <a:srgbClr val="152225"/>
                  </a:solidFill>
                  <a:latin typeface="Lora Bold Italics"/>
                  <a:ea typeface="Lora Bold Italics"/>
                  <a:cs typeface="Lora Bold Italics"/>
                  <a:sym typeface="Lora Bold Italics"/>
                </a:rPr>
                <a:t> phương </a:t>
              </a:r>
              <a:r>
                <a:rPr lang="vi-VN" sz="2718" b="1" i="1" spc="116" dirty="0" err="1">
                  <a:solidFill>
                    <a:srgbClr val="152225"/>
                  </a:solidFill>
                  <a:latin typeface="Lora Bold Italics"/>
                  <a:ea typeface="Lora Bold Italics"/>
                  <a:cs typeface="Lora Bold Italics"/>
                  <a:sym typeface="Lora Bold Italics"/>
                </a:rPr>
                <a:t>pháp</a:t>
              </a:r>
              <a:r>
                <a:rPr lang="vi-VN" sz="2718" b="1" i="1" spc="116" dirty="0">
                  <a:solidFill>
                    <a:srgbClr val="152225"/>
                  </a:solidFill>
                  <a:latin typeface="Lora Bold Italics"/>
                  <a:ea typeface="Lora Bold Italics"/>
                  <a:cs typeface="Lora Bold Italics"/>
                  <a:sym typeface="Lora Bold Italics"/>
                </a:rPr>
                <a:t> </a:t>
              </a:r>
              <a:r>
                <a:rPr lang="vi-VN" sz="2718" b="1" i="1" spc="116" dirty="0" err="1">
                  <a:solidFill>
                    <a:srgbClr val="152225"/>
                  </a:solidFill>
                  <a:latin typeface="Lora Bold Italics"/>
                  <a:ea typeface="Lora Bold Italics"/>
                  <a:cs typeface="Lora Bold Italics"/>
                  <a:sym typeface="Lora Bold Italics"/>
                </a:rPr>
                <a:t>tính</a:t>
              </a:r>
              <a:r>
                <a:rPr lang="vi-VN" sz="2718" b="1" i="1" spc="116" dirty="0">
                  <a:solidFill>
                    <a:srgbClr val="152225"/>
                  </a:solidFill>
                  <a:latin typeface="Lora Bold Italics"/>
                  <a:ea typeface="Lora Bold Italics"/>
                  <a:cs typeface="Lora Bold Italics"/>
                  <a:sym typeface="Lora Bold Italics"/>
                </a:rPr>
                <a:t> </a:t>
              </a:r>
              <a:r>
                <a:rPr lang="vi-VN" sz="2718" b="1" i="1" spc="116" dirty="0" err="1">
                  <a:solidFill>
                    <a:srgbClr val="152225"/>
                  </a:solidFill>
                  <a:latin typeface="Lora Bold Italics"/>
                  <a:ea typeface="Lora Bold Italics"/>
                  <a:cs typeface="Lora Bold Italics"/>
                  <a:sym typeface="Lora Bold Italics"/>
                </a:rPr>
                <a:t>thuế</a:t>
              </a:r>
              <a:r>
                <a:rPr lang="vi-VN" sz="2718" b="1" i="1" spc="116" dirty="0">
                  <a:solidFill>
                    <a:srgbClr val="152225"/>
                  </a:solidFill>
                  <a:latin typeface="Lora Bold Italics"/>
                  <a:ea typeface="Lora Bold Italics"/>
                  <a:cs typeface="Lora Bold Italics"/>
                  <a:sym typeface="Lora Bold Italics"/>
                </a:rPr>
                <a:t> TNDN</a:t>
              </a:r>
            </a:p>
          </p:txBody>
        </p:sp>
      </p:grpSp>
      <p:sp>
        <p:nvSpPr>
          <p:cNvPr id="13" name="TextBox 13"/>
          <p:cNvSpPr txBox="1"/>
          <p:nvPr/>
        </p:nvSpPr>
        <p:spPr>
          <a:xfrm>
            <a:off x="1752600" y="5429248"/>
            <a:ext cx="8822046" cy="647998"/>
          </a:xfrm>
          <a:prstGeom prst="rect">
            <a:avLst/>
          </a:prstGeom>
        </p:spPr>
        <p:txBody>
          <a:bodyPr wrap="square" lIns="0" tIns="0" rIns="0" bIns="0" rtlCol="0" anchor="t">
            <a:spAutoFit/>
          </a:bodyPr>
          <a:lstStyle/>
          <a:p>
            <a:pPr marL="0" lvl="0" indent="0" algn="l">
              <a:lnSpc>
                <a:spcPts val="2612"/>
              </a:lnSpc>
              <a:spcBef>
                <a:spcPct val="0"/>
              </a:spcBef>
            </a:pPr>
            <a:r>
              <a:rPr lang="en-US" sz="2000" i="1" spc="73" dirty="0">
                <a:solidFill>
                  <a:srgbClr val="2E2E2E"/>
                </a:solidFill>
                <a:latin typeface="Lora Italics"/>
                <a:ea typeface="Lora Italics"/>
                <a:cs typeface="Lora Italics"/>
                <a:sym typeface="Lora Italics"/>
              </a:rPr>
              <a:t>- </a:t>
            </a:r>
            <a:r>
              <a:rPr lang="vi-VN" sz="2000" i="1" spc="73" dirty="0">
                <a:solidFill>
                  <a:srgbClr val="2E2E2E"/>
                </a:solidFill>
                <a:latin typeface="Lora Italics"/>
                <a:ea typeface="Lora Italics"/>
                <a:cs typeface="Lora Italics"/>
                <a:sym typeface="Lora Italics"/>
              </a:rPr>
              <a:t>Phương </a:t>
            </a:r>
            <a:r>
              <a:rPr lang="vi-VN" sz="2000" i="1" spc="73" dirty="0" err="1">
                <a:solidFill>
                  <a:srgbClr val="2E2E2E"/>
                </a:solidFill>
                <a:latin typeface="Lora Italics"/>
                <a:ea typeface="Lora Italics"/>
                <a:cs typeface="Lora Italics"/>
                <a:sym typeface="Lora Italics"/>
              </a:rPr>
              <a:t>pháp</a:t>
            </a:r>
            <a:r>
              <a:rPr lang="vi-VN" sz="2000" i="1" spc="73" dirty="0">
                <a:solidFill>
                  <a:srgbClr val="2E2E2E"/>
                </a:solidFill>
                <a:latin typeface="Lora Italics"/>
                <a:ea typeface="Lora Italics"/>
                <a:cs typeface="Lora Italics"/>
                <a:sym typeface="Lora Italics"/>
              </a:rPr>
              <a:t> Doanh thu – Chi </a:t>
            </a:r>
            <a:r>
              <a:rPr lang="vi-VN" sz="2000" i="1" spc="73" dirty="0" err="1">
                <a:solidFill>
                  <a:srgbClr val="2E2E2E"/>
                </a:solidFill>
                <a:latin typeface="Lora Italics"/>
                <a:ea typeface="Lora Italics"/>
                <a:cs typeface="Lora Italics"/>
                <a:sym typeface="Lora Italics"/>
              </a:rPr>
              <a:t>phí</a:t>
            </a:r>
            <a:r>
              <a:rPr lang="vi-VN" sz="2000" i="1" spc="73" dirty="0">
                <a:solidFill>
                  <a:srgbClr val="2E2E2E"/>
                </a:solidFill>
                <a:latin typeface="Lora Italics"/>
                <a:ea typeface="Lora Italics"/>
                <a:cs typeface="Lora Italics"/>
                <a:sym typeface="Lora Italics"/>
              </a:rPr>
              <a:t>.</a:t>
            </a:r>
          </a:p>
          <a:p>
            <a:pPr marL="0" lvl="0" indent="0" algn="l">
              <a:lnSpc>
                <a:spcPts val="2612"/>
              </a:lnSpc>
              <a:spcBef>
                <a:spcPct val="0"/>
              </a:spcBef>
            </a:pPr>
            <a:r>
              <a:rPr lang="en-US" sz="2000" i="1" spc="73" dirty="0">
                <a:solidFill>
                  <a:srgbClr val="2E2E2E"/>
                </a:solidFill>
                <a:latin typeface="Lora Italics"/>
                <a:ea typeface="Lora Italics"/>
                <a:cs typeface="Lora Italics"/>
                <a:sym typeface="Lora Italics"/>
              </a:rPr>
              <a:t>- </a:t>
            </a:r>
            <a:r>
              <a:rPr lang="vi-VN" sz="2000" i="1" spc="73" dirty="0">
                <a:solidFill>
                  <a:srgbClr val="2E2E2E"/>
                </a:solidFill>
                <a:latin typeface="Lora Italics"/>
                <a:ea typeface="Lora Italics"/>
                <a:cs typeface="Lora Italics"/>
                <a:sym typeface="Lora Italics"/>
              </a:rPr>
              <a:t>Phương </a:t>
            </a:r>
            <a:r>
              <a:rPr lang="vi-VN" sz="2000" i="1" spc="73" dirty="0" err="1">
                <a:solidFill>
                  <a:srgbClr val="2E2E2E"/>
                </a:solidFill>
                <a:latin typeface="Lora Italics"/>
                <a:ea typeface="Lora Italics"/>
                <a:cs typeface="Lora Italics"/>
                <a:sym typeface="Lora Italics"/>
              </a:rPr>
              <a:t>pháp</a:t>
            </a:r>
            <a:r>
              <a:rPr lang="vi-VN" sz="2000" i="1" spc="73" dirty="0">
                <a:solidFill>
                  <a:srgbClr val="2E2E2E"/>
                </a:solidFill>
                <a:latin typeface="Lora Italics"/>
                <a:ea typeface="Lora Italics"/>
                <a:cs typeface="Lora Italics"/>
                <a:sym typeface="Lora Italics"/>
              </a:rPr>
              <a:t> </a:t>
            </a:r>
            <a:r>
              <a:rPr lang="vi-VN" sz="2000" i="1" spc="73" dirty="0" err="1">
                <a:solidFill>
                  <a:srgbClr val="2E2E2E"/>
                </a:solidFill>
                <a:latin typeface="Lora Italics"/>
                <a:ea typeface="Lora Italics"/>
                <a:cs typeface="Lora Italics"/>
                <a:sym typeface="Lora Italics"/>
              </a:rPr>
              <a:t>tỷ</a:t>
            </a:r>
            <a:r>
              <a:rPr lang="vi-VN" sz="2000" i="1" spc="73" dirty="0">
                <a:solidFill>
                  <a:srgbClr val="2E2E2E"/>
                </a:solidFill>
                <a:latin typeface="Lora Italics"/>
                <a:ea typeface="Lora Italics"/>
                <a:cs typeface="Lora Italics"/>
                <a:sym typeface="Lora Italics"/>
              </a:rPr>
              <a:t> </a:t>
            </a:r>
            <a:r>
              <a:rPr lang="vi-VN" sz="2000" i="1" spc="73" dirty="0" err="1">
                <a:solidFill>
                  <a:srgbClr val="2E2E2E"/>
                </a:solidFill>
                <a:latin typeface="Lora Italics"/>
                <a:ea typeface="Lora Italics"/>
                <a:cs typeface="Lora Italics"/>
                <a:sym typeface="Lora Italics"/>
              </a:rPr>
              <a:t>lệ</a:t>
            </a:r>
            <a:r>
              <a:rPr lang="vi-VN" sz="2000" i="1" spc="73" dirty="0">
                <a:solidFill>
                  <a:srgbClr val="2E2E2E"/>
                </a:solidFill>
                <a:latin typeface="Lora Italics"/>
                <a:ea typeface="Lora Italics"/>
                <a:cs typeface="Lora Italics"/>
                <a:sym typeface="Lora Italics"/>
              </a:rPr>
              <a:t> % trên doanh thu </a:t>
            </a:r>
            <a:r>
              <a:rPr lang="vi-VN" sz="2000" i="1" spc="73" dirty="0" err="1">
                <a:solidFill>
                  <a:srgbClr val="2E2E2E"/>
                </a:solidFill>
                <a:latin typeface="Lora Italics"/>
                <a:ea typeface="Lora Italics"/>
                <a:cs typeface="Lora Italics"/>
                <a:sym typeface="Lora Italics"/>
              </a:rPr>
              <a:t>bán</a:t>
            </a:r>
            <a:r>
              <a:rPr lang="vi-VN" sz="2000" i="1" spc="73" dirty="0">
                <a:solidFill>
                  <a:srgbClr val="2E2E2E"/>
                </a:solidFill>
                <a:latin typeface="Lora Italics"/>
                <a:ea typeface="Lora Italics"/>
                <a:cs typeface="Lora Italics"/>
                <a:sym typeface="Lora Italics"/>
              </a:rPr>
              <a:t> hang </a:t>
            </a:r>
            <a:r>
              <a:rPr lang="vi-VN" sz="2000" i="1" spc="73" dirty="0" err="1">
                <a:solidFill>
                  <a:srgbClr val="2E2E2E"/>
                </a:solidFill>
                <a:latin typeface="Lora Italics"/>
                <a:ea typeface="Lora Italics"/>
                <a:cs typeface="Lora Italics"/>
                <a:sym typeface="Lora Italics"/>
              </a:rPr>
              <a:t>hóa</a:t>
            </a:r>
            <a:r>
              <a:rPr lang="vi-VN" sz="2000" i="1" spc="73" dirty="0">
                <a:solidFill>
                  <a:srgbClr val="2E2E2E"/>
                </a:solidFill>
                <a:latin typeface="Lora Italics"/>
                <a:ea typeface="Lora Italics"/>
                <a:cs typeface="Lora Italics"/>
                <a:sym typeface="Lora Italics"/>
              </a:rPr>
              <a:t>, </a:t>
            </a:r>
            <a:r>
              <a:rPr lang="vi-VN" sz="2000" i="1" spc="73" dirty="0" err="1">
                <a:solidFill>
                  <a:srgbClr val="2E2E2E"/>
                </a:solidFill>
                <a:latin typeface="Lora Italics"/>
                <a:ea typeface="Lora Italics"/>
                <a:cs typeface="Lora Italics"/>
                <a:sym typeface="Lora Italics"/>
              </a:rPr>
              <a:t>dịch</a:t>
            </a:r>
            <a:r>
              <a:rPr lang="vi-VN" sz="2000" i="1" spc="73" dirty="0">
                <a:solidFill>
                  <a:srgbClr val="2E2E2E"/>
                </a:solidFill>
                <a:latin typeface="Lora Italics"/>
                <a:ea typeface="Lora Italics"/>
                <a:cs typeface="Lora Italics"/>
                <a:sym typeface="Lora Italics"/>
              </a:rPr>
              <a:t> </a:t>
            </a:r>
            <a:r>
              <a:rPr lang="vi-VN" sz="2000" i="1" spc="73" dirty="0" err="1">
                <a:solidFill>
                  <a:srgbClr val="2E2E2E"/>
                </a:solidFill>
                <a:latin typeface="Lora Italics"/>
                <a:ea typeface="Lora Italics"/>
                <a:cs typeface="Lora Italics"/>
                <a:sym typeface="Lora Italics"/>
              </a:rPr>
              <a:t>vụ</a:t>
            </a:r>
            <a:r>
              <a:rPr lang="vi-VN" sz="2000" i="1" spc="73" dirty="0">
                <a:solidFill>
                  <a:srgbClr val="2E2E2E"/>
                </a:solidFill>
                <a:latin typeface="Lora Italics"/>
                <a:ea typeface="Lora Italics"/>
                <a:cs typeface="Lora Italics"/>
                <a:sym typeface="Lora Italics"/>
              </a:rPr>
              <a:t>.</a:t>
            </a:r>
          </a:p>
        </p:txBody>
      </p:sp>
      <p:grpSp>
        <p:nvGrpSpPr>
          <p:cNvPr id="14" name="Group 14"/>
          <p:cNvGrpSpPr/>
          <p:nvPr/>
        </p:nvGrpSpPr>
        <p:grpSpPr>
          <a:xfrm>
            <a:off x="1517194" y="6185389"/>
            <a:ext cx="6740933" cy="956554"/>
            <a:chOff x="24019" y="-147965"/>
            <a:chExt cx="1775391" cy="251932"/>
          </a:xfrm>
        </p:grpSpPr>
        <p:sp>
          <p:nvSpPr>
            <p:cNvPr id="15" name="Freeform 15"/>
            <p:cNvSpPr/>
            <p:nvPr/>
          </p:nvSpPr>
          <p:spPr>
            <a:xfrm>
              <a:off x="24019" y="-109865"/>
              <a:ext cx="1713881" cy="175732"/>
            </a:xfrm>
            <a:custGeom>
              <a:avLst/>
              <a:gdLst/>
              <a:ahLst/>
              <a:cxnLst/>
              <a:rect l="l" t="t" r="r" b="b"/>
              <a:pathLst>
                <a:path w="743059" h="175732">
                  <a:moveTo>
                    <a:pt x="87866" y="0"/>
                  </a:moveTo>
                  <a:lnTo>
                    <a:pt x="655193" y="0"/>
                  </a:lnTo>
                  <a:cubicBezTo>
                    <a:pt x="703720" y="0"/>
                    <a:pt x="743059" y="39339"/>
                    <a:pt x="743059" y="87866"/>
                  </a:cubicBezTo>
                  <a:lnTo>
                    <a:pt x="743059" y="87866"/>
                  </a:lnTo>
                  <a:cubicBezTo>
                    <a:pt x="743059" y="136393"/>
                    <a:pt x="703720" y="175732"/>
                    <a:pt x="655193" y="175732"/>
                  </a:cubicBezTo>
                  <a:lnTo>
                    <a:pt x="87866" y="175732"/>
                  </a:lnTo>
                  <a:cubicBezTo>
                    <a:pt x="39339" y="175732"/>
                    <a:pt x="0" y="136393"/>
                    <a:pt x="0" y="87866"/>
                  </a:cubicBezTo>
                  <a:lnTo>
                    <a:pt x="0" y="87866"/>
                  </a:lnTo>
                  <a:cubicBezTo>
                    <a:pt x="0" y="39339"/>
                    <a:pt x="39339" y="0"/>
                    <a:pt x="87866" y="0"/>
                  </a:cubicBezTo>
                  <a:close/>
                </a:path>
              </a:pathLst>
            </a:custGeom>
            <a:solidFill>
              <a:srgbClr val="DDEFF2"/>
            </a:solidFill>
            <a:ln cap="rnd">
              <a:noFill/>
              <a:prstDash val="solid"/>
              <a:round/>
            </a:ln>
          </p:spPr>
        </p:sp>
        <p:sp>
          <p:nvSpPr>
            <p:cNvPr id="16" name="TextBox 16"/>
            <p:cNvSpPr txBox="1"/>
            <p:nvPr/>
          </p:nvSpPr>
          <p:spPr>
            <a:xfrm>
              <a:off x="85529" y="-147965"/>
              <a:ext cx="1713881" cy="251932"/>
            </a:xfrm>
            <a:prstGeom prst="rect">
              <a:avLst/>
            </a:prstGeom>
          </p:spPr>
          <p:txBody>
            <a:bodyPr lIns="50800" tIns="50800" rIns="50800" bIns="50800" rtlCol="0" anchor="ctr"/>
            <a:lstStyle/>
            <a:p>
              <a:pPr marL="0" lvl="0" indent="0">
                <a:lnSpc>
                  <a:spcPts val="4159"/>
                </a:lnSpc>
                <a:spcBef>
                  <a:spcPct val="0"/>
                </a:spcBef>
              </a:pPr>
              <a:r>
                <a:rPr lang="en-US" sz="2718" b="1" i="1" spc="116" dirty="0" err="1">
                  <a:solidFill>
                    <a:srgbClr val="152225"/>
                  </a:solidFill>
                  <a:latin typeface="Lora Bold Italics"/>
                  <a:ea typeface="Lora Bold Italics"/>
                  <a:cs typeface="Lora Bold Italics"/>
                  <a:sym typeface="Lora Bold Italics"/>
                </a:rPr>
                <a:t>Về</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kê</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khai</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nộp</a:t>
              </a:r>
              <a:r>
                <a:rPr lang="en-US" sz="2718" b="1" i="1" spc="116" dirty="0">
                  <a:solidFill>
                    <a:srgbClr val="152225"/>
                  </a:solidFill>
                  <a:latin typeface="Lora Bold Italics"/>
                  <a:ea typeface="Lora Bold Italics"/>
                  <a:cs typeface="Lora Bold Italics"/>
                  <a:sym typeface="Lora Bold Italics"/>
                </a:rPr>
                <a:t> </a:t>
              </a:r>
              <a:r>
                <a:rPr lang="en-US" sz="2718" b="1" i="1" spc="116" dirty="0" err="1">
                  <a:solidFill>
                    <a:srgbClr val="152225"/>
                  </a:solidFill>
                  <a:latin typeface="Lora Bold Italics"/>
                  <a:ea typeface="Lora Bold Italics"/>
                  <a:cs typeface="Lora Bold Italics"/>
                  <a:sym typeface="Lora Bold Italics"/>
                </a:rPr>
                <a:t>thuế</a:t>
              </a:r>
              <a:r>
                <a:rPr lang="en-US" sz="2718" b="1" i="1" spc="116" dirty="0">
                  <a:solidFill>
                    <a:srgbClr val="152225"/>
                  </a:solidFill>
                  <a:latin typeface="Lora Bold Italics"/>
                  <a:ea typeface="Lora Bold Italics"/>
                  <a:cs typeface="Lora Bold Italics"/>
                  <a:sym typeface="Lora Bold Italics"/>
                </a:rPr>
                <a:t> TNDN</a:t>
              </a:r>
            </a:p>
          </p:txBody>
        </p:sp>
      </p:grpSp>
      <p:sp>
        <p:nvSpPr>
          <p:cNvPr id="17" name="TextBox 17"/>
          <p:cNvSpPr txBox="1"/>
          <p:nvPr/>
        </p:nvSpPr>
        <p:spPr>
          <a:xfrm>
            <a:off x="1576803" y="7250086"/>
            <a:ext cx="9017747" cy="1648272"/>
          </a:xfrm>
          <a:prstGeom prst="rect">
            <a:avLst/>
          </a:prstGeom>
        </p:spPr>
        <p:txBody>
          <a:bodyPr wrap="square" lIns="0" tIns="0" rIns="0" bIns="0" rtlCol="0" anchor="t">
            <a:spAutoFit/>
          </a:bodyPr>
          <a:lstStyle/>
          <a:p>
            <a:pPr marL="342900" lvl="0" indent="-342900">
              <a:lnSpc>
                <a:spcPts val="2612"/>
              </a:lnSpc>
              <a:spcBef>
                <a:spcPct val="0"/>
              </a:spcBef>
              <a:buFontTx/>
              <a:buChar char="-"/>
            </a:pPr>
            <a:r>
              <a:rPr lang="en-US" sz="2000" i="1" spc="73" dirty="0" err="1">
                <a:solidFill>
                  <a:srgbClr val="2E2E2E"/>
                </a:solidFill>
                <a:latin typeface="Lora Italics"/>
                <a:ea typeface="Lora Italics"/>
                <a:cs typeface="Lora Italics"/>
                <a:sym typeface="Lora Italics"/>
              </a:rPr>
              <a:t>Cơ</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sở</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giáo</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dục</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thực</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hiện</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tạm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nộp</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thuế</a:t>
            </a:r>
            <a:r>
              <a:rPr lang="en-US" sz="2000" i="1" spc="73" dirty="0">
                <a:solidFill>
                  <a:srgbClr val="2E2E2E"/>
                </a:solidFill>
                <a:latin typeface="Lora Italics"/>
                <a:ea typeface="Lora Italics"/>
                <a:cs typeface="Lora Italics"/>
                <a:sym typeface="Lora Italics"/>
              </a:rPr>
              <a:t> TNDN </a:t>
            </a:r>
            <a:r>
              <a:rPr lang="en-US" sz="2000" i="1" spc="73" dirty="0" err="1">
                <a:solidFill>
                  <a:srgbClr val="2E2E2E"/>
                </a:solidFill>
                <a:latin typeface="Lora Italics"/>
                <a:ea typeface="Lora Italics"/>
                <a:cs typeface="Lora Italics"/>
                <a:sym typeface="Lora Italics"/>
              </a:rPr>
              <a:t>theo</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quý</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chậm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nhất</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ngày</a:t>
            </a:r>
            <a:r>
              <a:rPr lang="en-US" sz="2000" i="1" spc="73" dirty="0">
                <a:solidFill>
                  <a:srgbClr val="2E2E2E"/>
                </a:solidFill>
                <a:latin typeface="Lora Italics"/>
                <a:ea typeface="Lora Italics"/>
                <a:cs typeface="Lora Italics"/>
                <a:sym typeface="Lora Italics"/>
              </a:rPr>
              <a:t> 30 </a:t>
            </a:r>
            <a:r>
              <a:rPr lang="en-US" sz="2000" i="1" spc="73" dirty="0" err="1">
                <a:solidFill>
                  <a:srgbClr val="2E2E2E"/>
                </a:solidFill>
                <a:latin typeface="Lora Italics"/>
                <a:ea typeface="Lora Italics"/>
                <a:cs typeface="Lora Italics"/>
                <a:sym typeface="Lora Italics"/>
              </a:rPr>
              <a:t>tháng</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đầu</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quý</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sau</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không</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phải</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nộp</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tờ</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khai</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thuế</a:t>
            </a:r>
            <a:r>
              <a:rPr lang="en-US" sz="2000" i="1" spc="73" dirty="0">
                <a:solidFill>
                  <a:srgbClr val="2E2E2E"/>
                </a:solidFill>
                <a:latin typeface="Lora Italics"/>
                <a:ea typeface="Lora Italics"/>
                <a:cs typeface="Lora Italics"/>
                <a:sym typeface="Lora Italics"/>
              </a:rPr>
              <a:t> TNDN </a:t>
            </a:r>
            <a:r>
              <a:rPr lang="en-US" sz="2000" i="1" spc="73" dirty="0" err="1">
                <a:solidFill>
                  <a:srgbClr val="2E2E2E"/>
                </a:solidFill>
                <a:latin typeface="Lora Italics"/>
                <a:ea typeface="Lora Italics"/>
                <a:cs typeface="Lora Italics"/>
                <a:sym typeface="Lora Italics"/>
              </a:rPr>
              <a:t>tạm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tính</a:t>
            </a:r>
            <a:r>
              <a:rPr lang="en-US" sz="2000" i="1" spc="73" dirty="0">
                <a:solidFill>
                  <a:srgbClr val="2E2E2E"/>
                </a:solidFill>
                <a:latin typeface="Lora Italics"/>
                <a:ea typeface="Lora Italics"/>
                <a:cs typeface="Lora Italics"/>
                <a:sym typeface="Lora Italics"/>
              </a:rPr>
              <a:t>).</a:t>
            </a:r>
          </a:p>
          <a:p>
            <a:pPr marL="342900" lvl="0" indent="-342900">
              <a:lnSpc>
                <a:spcPts val="2612"/>
              </a:lnSpc>
              <a:spcBef>
                <a:spcPct val="0"/>
              </a:spcBef>
              <a:buFontTx/>
              <a:buChar char="-"/>
            </a:pPr>
            <a:r>
              <a:rPr lang="en-US" sz="2000" i="1" spc="73" dirty="0" err="1">
                <a:solidFill>
                  <a:srgbClr val="2E2E2E"/>
                </a:solidFill>
                <a:latin typeface="Lora Italics"/>
                <a:ea typeface="Lora Italics"/>
                <a:cs typeface="Lora Italics"/>
                <a:sym typeface="Lora Italics"/>
              </a:rPr>
              <a:t>Khai</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quyết</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toán</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thuế</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năm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chậm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nhất</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là</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ngày</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cuối</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cùng</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của</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tháng</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thứ</a:t>
            </a:r>
            <a:r>
              <a:rPr lang="en-US" sz="2000" i="1" spc="73" dirty="0">
                <a:solidFill>
                  <a:srgbClr val="2E2E2E"/>
                </a:solidFill>
                <a:latin typeface="Lora Italics"/>
                <a:ea typeface="Lora Italics"/>
                <a:cs typeface="Lora Italics"/>
                <a:sym typeface="Lora Italics"/>
              </a:rPr>
              <a:t> 3 </a:t>
            </a:r>
            <a:r>
              <a:rPr lang="en-US" sz="2000" i="1" spc="73" dirty="0" err="1">
                <a:solidFill>
                  <a:srgbClr val="2E2E2E"/>
                </a:solidFill>
                <a:latin typeface="Lora Italics"/>
                <a:ea typeface="Lora Italics"/>
                <a:cs typeface="Lora Italics"/>
                <a:sym typeface="Lora Italics"/>
              </a:rPr>
              <a:t>kể</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từ</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ngày</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kết</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thúc</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năm</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tài</a:t>
            </a:r>
            <a:r>
              <a:rPr lang="en-US" sz="2000" i="1" spc="73" dirty="0">
                <a:solidFill>
                  <a:srgbClr val="2E2E2E"/>
                </a:solidFill>
                <a:latin typeface="Lora Italics"/>
                <a:ea typeface="Lora Italics"/>
                <a:cs typeface="Lora Italics"/>
                <a:sym typeface="Lora Italics"/>
              </a:rPr>
              <a:t> </a:t>
            </a:r>
            <a:r>
              <a:rPr lang="en-US" sz="2000" i="1" spc="73" dirty="0" err="1">
                <a:solidFill>
                  <a:srgbClr val="2E2E2E"/>
                </a:solidFill>
                <a:latin typeface="Lora Italics"/>
                <a:ea typeface="Lora Italics"/>
                <a:cs typeface="Lora Italics"/>
                <a:sym typeface="Lora Italics"/>
              </a:rPr>
              <a:t>chính</a:t>
            </a:r>
            <a:r>
              <a:rPr lang="en-US" sz="2000" i="1" spc="73" dirty="0">
                <a:solidFill>
                  <a:srgbClr val="2E2E2E"/>
                </a:solidFill>
                <a:latin typeface="Lora Italics"/>
                <a:ea typeface="Lora Italics"/>
                <a:cs typeface="Lora Italics"/>
                <a:sym typeface="Lora Italics"/>
              </a:rPr>
              <a:t>.</a:t>
            </a:r>
          </a:p>
        </p:txBody>
      </p:sp>
      <p:sp>
        <p:nvSpPr>
          <p:cNvPr id="19" name="Freeform 29">
            <a:extLst>
              <a:ext uri="{FF2B5EF4-FFF2-40B4-BE49-F238E27FC236}">
                <a16:creationId xmlns:a16="http://schemas.microsoft.com/office/drawing/2014/main" id="{9D7A68DF-6062-417A-9CE1-3475CF1388B3}"/>
              </a:ext>
            </a:extLst>
          </p:cNvPr>
          <p:cNvSpPr/>
          <p:nvPr/>
        </p:nvSpPr>
        <p:spPr>
          <a:xfrm>
            <a:off x="555097" y="8639722"/>
            <a:ext cx="402638" cy="1237155"/>
          </a:xfrm>
          <a:custGeom>
            <a:avLst/>
            <a:gdLst/>
            <a:ahLst/>
            <a:cxnLst/>
            <a:rect l="l" t="t" r="r" b="b"/>
            <a:pathLst>
              <a:path w="402638" h="1237155">
                <a:moveTo>
                  <a:pt x="0" y="0"/>
                </a:moveTo>
                <a:lnTo>
                  <a:pt x="402638" y="0"/>
                </a:lnTo>
                <a:lnTo>
                  <a:pt x="402638" y="1237155"/>
                </a:lnTo>
                <a:lnTo>
                  <a:pt x="0" y="12371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1998349" y="3350950"/>
            <a:ext cx="5260951" cy="5575189"/>
          </a:xfrm>
          <a:custGeom>
            <a:avLst/>
            <a:gdLst/>
            <a:ahLst/>
            <a:cxnLst/>
            <a:rect l="l" t="t" r="r" b="b"/>
            <a:pathLst>
              <a:path w="5260951" h="5575189">
                <a:moveTo>
                  <a:pt x="0" y="0"/>
                </a:moveTo>
                <a:lnTo>
                  <a:pt x="5260951" y="0"/>
                </a:lnTo>
                <a:lnTo>
                  <a:pt x="5260951" y="5575189"/>
                </a:lnTo>
                <a:lnTo>
                  <a:pt x="0" y="55751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766568">
            <a:off x="-2853223" y="-4255755"/>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8" name="TextBox 8"/>
          <p:cNvSpPr txBox="1"/>
          <p:nvPr/>
        </p:nvSpPr>
        <p:spPr>
          <a:xfrm>
            <a:off x="1955876" y="759952"/>
            <a:ext cx="16325763" cy="1055866"/>
          </a:xfrm>
          <a:prstGeom prst="rect">
            <a:avLst/>
          </a:prstGeom>
        </p:spPr>
        <p:txBody>
          <a:bodyPr wrap="square" lIns="0" tIns="0" rIns="0" bIns="0" rtlCol="0" anchor="t">
            <a:spAutoFit/>
          </a:bodyPr>
          <a:lstStyle/>
          <a:p>
            <a:pPr marL="0" lvl="0" indent="0" algn="l">
              <a:lnSpc>
                <a:spcPts val="9023"/>
              </a:lnSpc>
              <a:spcBef>
                <a:spcPct val="0"/>
              </a:spcBef>
            </a:pPr>
            <a:r>
              <a:rPr lang="vi-VN" sz="5897" b="1" i="1" spc="253" dirty="0">
                <a:solidFill>
                  <a:srgbClr val="152225"/>
                </a:solidFill>
                <a:latin typeface="Lora Bold Italics"/>
                <a:ea typeface="Lora Bold Italics"/>
                <a:cs typeface="Lora Bold Italics"/>
                <a:sym typeface="Lora Bold Italics"/>
              </a:rPr>
              <a:t>Quy </a:t>
            </a:r>
            <a:r>
              <a:rPr lang="vi-VN" sz="5897" b="1" i="1" spc="253" dirty="0" err="1">
                <a:solidFill>
                  <a:srgbClr val="152225"/>
                </a:solidFill>
                <a:latin typeface="Lora Bold Italics"/>
                <a:ea typeface="Lora Bold Italics"/>
                <a:cs typeface="Lora Bold Italics"/>
                <a:sym typeface="Lora Bold Italics"/>
              </a:rPr>
              <a:t>định</a:t>
            </a:r>
            <a:r>
              <a:rPr lang="vi-VN" sz="5897" b="1" i="1" spc="253" dirty="0">
                <a:solidFill>
                  <a:srgbClr val="152225"/>
                </a:solidFill>
                <a:latin typeface="Lora Bold Italics"/>
                <a:ea typeface="Lora Bold Italics"/>
                <a:cs typeface="Lora Bold Italics"/>
                <a:sym typeface="Lora Bold Italics"/>
              </a:rPr>
              <a:t> </a:t>
            </a:r>
            <a:r>
              <a:rPr lang="vi-VN" sz="5897" b="1" i="1" spc="253" dirty="0" err="1">
                <a:solidFill>
                  <a:srgbClr val="152225"/>
                </a:solidFill>
                <a:latin typeface="Lora Bold Italics"/>
                <a:ea typeface="Lora Bold Italics"/>
                <a:cs typeface="Lora Bold Italics"/>
                <a:sym typeface="Lora Bold Italics"/>
              </a:rPr>
              <a:t>về</a:t>
            </a:r>
            <a:r>
              <a:rPr lang="vi-VN" sz="5897" b="1" i="1" spc="253" dirty="0">
                <a:solidFill>
                  <a:srgbClr val="152225"/>
                </a:solidFill>
                <a:latin typeface="Lora Bold Italics"/>
                <a:ea typeface="Lora Bold Italics"/>
                <a:cs typeface="Lora Bold Italics"/>
                <a:sym typeface="Lora Bold Italics"/>
              </a:rPr>
              <a:t> </a:t>
            </a:r>
            <a:r>
              <a:rPr lang="vi-VN" sz="5897" b="1" i="1" spc="253" dirty="0" err="1">
                <a:solidFill>
                  <a:srgbClr val="152225"/>
                </a:solidFill>
                <a:latin typeface="Lora Bold Italics"/>
                <a:ea typeface="Lora Bold Italics"/>
                <a:cs typeface="Lora Bold Italics"/>
                <a:sym typeface="Lora Bold Italics"/>
              </a:rPr>
              <a:t>hóa</a:t>
            </a:r>
            <a:r>
              <a:rPr lang="vi-VN" sz="5897" b="1" i="1" spc="253" dirty="0">
                <a:solidFill>
                  <a:srgbClr val="152225"/>
                </a:solidFill>
                <a:latin typeface="Lora Bold Italics"/>
                <a:ea typeface="Lora Bold Italics"/>
                <a:cs typeface="Lora Bold Italics"/>
                <a:sym typeface="Lora Bold Italics"/>
              </a:rPr>
              <a:t> đơn </a:t>
            </a:r>
            <a:r>
              <a:rPr lang="vi-VN" sz="5897" b="1" i="1" spc="253" dirty="0" err="1">
                <a:solidFill>
                  <a:srgbClr val="152225"/>
                </a:solidFill>
                <a:latin typeface="Lora Bold Italics"/>
                <a:ea typeface="Lora Bold Italics"/>
                <a:cs typeface="Lora Bold Italics"/>
                <a:sym typeface="Lora Bold Italics"/>
              </a:rPr>
              <a:t>điện</a:t>
            </a:r>
            <a:r>
              <a:rPr lang="vi-VN" sz="5897" b="1" i="1" spc="253" dirty="0">
                <a:solidFill>
                  <a:srgbClr val="152225"/>
                </a:solidFill>
                <a:latin typeface="Lora Bold Italics"/>
                <a:ea typeface="Lora Bold Italics"/>
                <a:cs typeface="Lora Bold Italics"/>
                <a:sym typeface="Lora Bold Italics"/>
              </a:rPr>
              <a:t> </a:t>
            </a:r>
            <a:r>
              <a:rPr lang="vi-VN" sz="5897" b="1" i="1" spc="253" dirty="0" err="1">
                <a:solidFill>
                  <a:srgbClr val="152225"/>
                </a:solidFill>
                <a:latin typeface="Lora Bold Italics"/>
                <a:ea typeface="Lora Bold Italics"/>
                <a:cs typeface="Lora Bold Italics"/>
                <a:sym typeface="Lora Bold Italics"/>
              </a:rPr>
              <a:t>tử</a:t>
            </a:r>
            <a:endParaRPr lang="vi-VN" sz="5897" b="1" i="1" spc="253" dirty="0">
              <a:solidFill>
                <a:srgbClr val="152225"/>
              </a:solidFill>
              <a:latin typeface="Lora Bold Italics"/>
              <a:ea typeface="Lora Bold Italics"/>
              <a:cs typeface="Lora Bold Italics"/>
              <a:sym typeface="Lora Bold Italics"/>
            </a:endParaRPr>
          </a:p>
        </p:txBody>
      </p:sp>
      <p:sp>
        <p:nvSpPr>
          <p:cNvPr id="9" name="TextBox 9"/>
          <p:cNvSpPr txBox="1"/>
          <p:nvPr/>
        </p:nvSpPr>
        <p:spPr>
          <a:xfrm>
            <a:off x="1955876" y="2183449"/>
            <a:ext cx="12954000" cy="1025922"/>
          </a:xfrm>
          <a:prstGeom prst="rect">
            <a:avLst/>
          </a:prstGeom>
        </p:spPr>
        <p:txBody>
          <a:bodyPr wrap="square" lIns="0" tIns="0" rIns="0" bIns="0" rtlCol="0" anchor="t">
            <a:spAutoFit/>
          </a:bodyPr>
          <a:lstStyle/>
          <a:p>
            <a:pPr marL="0" lvl="0" indent="0" algn="l">
              <a:lnSpc>
                <a:spcPts val="4000"/>
              </a:lnSpc>
              <a:spcBef>
                <a:spcPct val="0"/>
              </a:spcBef>
            </a:pPr>
            <a:r>
              <a:rPr lang="en-US" sz="3200" i="1" spc="73" dirty="0" err="1">
                <a:solidFill>
                  <a:srgbClr val="2E2E2E"/>
                </a:solidFill>
                <a:latin typeface="Lora Italics"/>
                <a:ea typeface="Lora Italics"/>
                <a:cs typeface="Lora Italics"/>
                <a:sym typeface="Lora Italics"/>
              </a:rPr>
              <a:t>Cơ</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sở</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giáo</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dục</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đăng</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ký</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sử</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dụng</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hóa</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đơn</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điện</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tử</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theo</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quy</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định</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tại</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Nghị</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định</a:t>
            </a:r>
            <a:r>
              <a:rPr lang="en-US" sz="3200" i="1" spc="73" dirty="0">
                <a:solidFill>
                  <a:srgbClr val="2E2E2E"/>
                </a:solidFill>
                <a:latin typeface="Lora Italics"/>
                <a:ea typeface="Lora Italics"/>
                <a:cs typeface="Lora Italics"/>
                <a:sym typeface="Lora Italics"/>
              </a:rPr>
              <a:t> 123/2020/NĐ-CP</a:t>
            </a:r>
            <a:endParaRPr lang="vi-VN" sz="3200" i="1" spc="73" dirty="0">
              <a:solidFill>
                <a:srgbClr val="2E2E2E"/>
              </a:solidFill>
              <a:latin typeface="Lora Italics"/>
              <a:ea typeface="Lora Italics"/>
              <a:cs typeface="Lora Italics"/>
              <a:sym typeface="Lora Italics"/>
            </a:endParaRPr>
          </a:p>
        </p:txBody>
      </p:sp>
      <p:sp>
        <p:nvSpPr>
          <p:cNvPr id="13" name="TextBox 13"/>
          <p:cNvSpPr txBox="1"/>
          <p:nvPr/>
        </p:nvSpPr>
        <p:spPr>
          <a:xfrm>
            <a:off x="1955876" y="3391142"/>
            <a:ext cx="12395411" cy="5386090"/>
          </a:xfrm>
          <a:prstGeom prst="rect">
            <a:avLst/>
          </a:prstGeom>
        </p:spPr>
        <p:txBody>
          <a:bodyPr wrap="square" lIns="0" tIns="0" rIns="0" bIns="0" rtlCol="0" anchor="t">
            <a:spAutoFit/>
          </a:bodyPr>
          <a:lstStyle/>
          <a:p>
            <a:pPr marL="0" lvl="0" indent="0" algn="l">
              <a:lnSpc>
                <a:spcPts val="4200"/>
              </a:lnSpc>
              <a:spcBef>
                <a:spcPct val="0"/>
              </a:spcBef>
            </a:pPr>
            <a:r>
              <a:rPr lang="en-US"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Hình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thức</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a:t>
            </a:r>
            <a:r>
              <a:rPr lang="vi-VN" sz="3200" i="1" spc="73" dirty="0" err="1">
                <a:solidFill>
                  <a:srgbClr val="2E2E2E"/>
                </a:solidFill>
                <a:latin typeface="Lora Italics"/>
                <a:ea typeface="Lora Italics"/>
                <a:cs typeface="Lora Italics"/>
                <a:sym typeface="Lora Italics"/>
              </a:rPr>
              <a:t>điện</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tử</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có</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mã</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của</a:t>
            </a:r>
            <a:r>
              <a:rPr lang="vi-VN" sz="3200" i="1" spc="73" dirty="0">
                <a:solidFill>
                  <a:srgbClr val="2E2E2E"/>
                </a:solidFill>
                <a:latin typeface="Lora Italics"/>
                <a:ea typeface="Lora Italics"/>
                <a:cs typeface="Lora Italics"/>
                <a:sym typeface="Lora Italics"/>
              </a:rPr>
              <a:t> cơ quan </a:t>
            </a:r>
            <a:r>
              <a:rPr lang="vi-VN" sz="3200" i="1" spc="73" dirty="0" err="1">
                <a:solidFill>
                  <a:srgbClr val="2E2E2E"/>
                </a:solidFill>
                <a:latin typeface="Lora Italics"/>
                <a:ea typeface="Lora Italics"/>
                <a:cs typeface="Lora Italics"/>
                <a:sym typeface="Lora Italics"/>
              </a:rPr>
              <a:t>thuế</a:t>
            </a:r>
            <a:endParaRPr lang="vi-VN" sz="3200" i="1" spc="73" dirty="0">
              <a:solidFill>
                <a:srgbClr val="2E2E2E"/>
              </a:solidFill>
              <a:latin typeface="Lora Italics"/>
              <a:ea typeface="Lora Italics"/>
              <a:cs typeface="Lora Italics"/>
              <a:sym typeface="Lora Italics"/>
            </a:endParaRPr>
          </a:p>
          <a:p>
            <a:pPr marL="0" lvl="0" indent="0" algn="l">
              <a:lnSpc>
                <a:spcPts val="4200"/>
              </a:lnSpc>
              <a:spcBef>
                <a:spcPct val="0"/>
              </a:spcBef>
            </a:pPr>
            <a:r>
              <a:rPr lang="en-US"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Loại</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a:t>
            </a:r>
          </a:p>
          <a:p>
            <a:pPr marL="0" lvl="0" indent="0" algn="l">
              <a:lnSpc>
                <a:spcPts val="4200"/>
              </a:lnSpc>
              <a:spcBef>
                <a:spcPct val="0"/>
              </a:spcBef>
            </a:pPr>
            <a:r>
              <a:rPr lang="vi-VN" sz="3200" i="1" spc="73" dirty="0">
                <a:solidFill>
                  <a:srgbClr val="2E2E2E"/>
                </a:solidFill>
                <a:latin typeface="Lora Italics"/>
                <a:ea typeface="Lora Italics"/>
                <a:cs typeface="Lora Italics"/>
                <a:sym typeface="Lora Italics"/>
              </a:rPr>
              <a:t>    + </a:t>
            </a:r>
            <a:r>
              <a:rPr lang="en-US" sz="3200" i="1" spc="73" dirty="0" err="1">
                <a:solidFill>
                  <a:srgbClr val="2E2E2E"/>
                </a:solidFill>
                <a:latin typeface="Lora Italics"/>
                <a:ea typeface="Lora Italics"/>
                <a:cs typeface="Lora Italics"/>
                <a:sym typeface="Lora Italics"/>
              </a:rPr>
              <a:t>Nộp</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thuế</a:t>
            </a:r>
            <a:r>
              <a:rPr lang="en-US" sz="3200" i="1" spc="73" dirty="0">
                <a:solidFill>
                  <a:srgbClr val="2E2E2E"/>
                </a:solidFill>
                <a:latin typeface="Lora Italics"/>
                <a:ea typeface="Lora Italics"/>
                <a:cs typeface="Lora Italics"/>
                <a:sym typeface="Lora Italics"/>
              </a:rPr>
              <a:t> GTGT </a:t>
            </a:r>
            <a:r>
              <a:rPr lang="en-US" sz="3200" i="1" spc="73" dirty="0" err="1">
                <a:solidFill>
                  <a:srgbClr val="2E2E2E"/>
                </a:solidFill>
                <a:latin typeface="Lora Italics"/>
                <a:ea typeface="Lora Italics"/>
                <a:cs typeface="Lora Italics"/>
                <a:sym typeface="Lora Italics"/>
              </a:rPr>
              <a:t>theo</a:t>
            </a:r>
            <a:r>
              <a:rPr lang="en-US" sz="3200" i="1" spc="73" dirty="0">
                <a:solidFill>
                  <a:srgbClr val="2E2E2E"/>
                </a:solidFill>
                <a:latin typeface="Lora Italics"/>
                <a:ea typeface="Lora Italics"/>
                <a:cs typeface="Lora Italics"/>
                <a:sym typeface="Lora Italics"/>
              </a:rPr>
              <a:t> </a:t>
            </a:r>
            <a:r>
              <a:rPr lang="vi-VN" sz="3200" i="1" spc="73" dirty="0">
                <a:solidFill>
                  <a:srgbClr val="2E2E2E"/>
                </a:solidFill>
                <a:latin typeface="Lora Italics"/>
                <a:ea typeface="Lora Italics"/>
                <a:cs typeface="Lora Italics"/>
                <a:sym typeface="Lora Italics"/>
              </a:rPr>
              <a:t>PP </a:t>
            </a:r>
            <a:r>
              <a:rPr lang="vi-VN" sz="3200" i="1" spc="73" dirty="0" err="1">
                <a:solidFill>
                  <a:srgbClr val="2E2E2E"/>
                </a:solidFill>
                <a:latin typeface="Lora Italics"/>
                <a:ea typeface="Lora Italics"/>
                <a:cs typeface="Lora Italics"/>
                <a:sym typeface="Lora Italics"/>
              </a:rPr>
              <a:t>khấu</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trừ</a:t>
            </a:r>
            <a:r>
              <a:rPr lang="vi-VN" sz="3200" i="1" spc="73" dirty="0">
                <a:solidFill>
                  <a:srgbClr val="2E2E2E"/>
                </a:solidFill>
                <a:latin typeface="Lora Italics"/>
                <a:ea typeface="Lora Italics"/>
                <a:cs typeface="Lora Italics"/>
                <a:sym typeface="Lora Italics"/>
              </a:rPr>
              <a:t>:</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sử</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dụng</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GTGT</a:t>
            </a:r>
          </a:p>
          <a:p>
            <a:pPr marL="0" lvl="0" indent="0" algn="l">
              <a:lnSpc>
                <a:spcPts val="4200"/>
              </a:lnSpc>
              <a:spcBef>
                <a:spcPct val="0"/>
              </a:spcBef>
            </a:pPr>
            <a:r>
              <a:rPr lang="vi-VN" sz="3200" i="1" spc="73" dirty="0">
                <a:solidFill>
                  <a:srgbClr val="2E2E2E"/>
                </a:solidFill>
                <a:latin typeface="Lora Italics"/>
                <a:ea typeface="Lora Italics"/>
                <a:cs typeface="Lora Italics"/>
                <a:sym typeface="Lora Italics"/>
              </a:rPr>
              <a:t>    + </a:t>
            </a:r>
            <a:r>
              <a:rPr lang="en-US" sz="3200" i="1" spc="73" dirty="0" err="1">
                <a:solidFill>
                  <a:srgbClr val="2E2E2E"/>
                </a:solidFill>
                <a:latin typeface="Lora Italics"/>
                <a:ea typeface="Lora Italics"/>
                <a:cs typeface="Lora Italics"/>
                <a:sym typeface="Lora Italics"/>
              </a:rPr>
              <a:t>Nộp</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thuế</a:t>
            </a:r>
            <a:r>
              <a:rPr lang="en-US" sz="3200" i="1" spc="73" dirty="0">
                <a:solidFill>
                  <a:srgbClr val="2E2E2E"/>
                </a:solidFill>
                <a:latin typeface="Lora Italics"/>
                <a:ea typeface="Lora Italics"/>
                <a:cs typeface="Lora Italics"/>
                <a:sym typeface="Lora Italics"/>
              </a:rPr>
              <a:t> GTGT </a:t>
            </a:r>
            <a:r>
              <a:rPr lang="en-US" sz="3200" i="1" spc="73" dirty="0" err="1">
                <a:solidFill>
                  <a:srgbClr val="2E2E2E"/>
                </a:solidFill>
                <a:latin typeface="Lora Italics"/>
                <a:ea typeface="Lora Italics"/>
                <a:cs typeface="Lora Italics"/>
                <a:sym typeface="Lora Italics"/>
              </a:rPr>
              <a:t>theo</a:t>
            </a:r>
            <a:r>
              <a:rPr lang="en-US" sz="3200" i="1" spc="73" dirty="0">
                <a:solidFill>
                  <a:srgbClr val="2E2E2E"/>
                </a:solidFill>
                <a:latin typeface="Lora Italics"/>
                <a:ea typeface="Lora Italics"/>
                <a:cs typeface="Lora Italics"/>
                <a:sym typeface="Lora Italics"/>
              </a:rPr>
              <a:t> </a:t>
            </a:r>
            <a:r>
              <a:rPr lang="vi-VN" sz="3200" i="1" spc="73" dirty="0">
                <a:solidFill>
                  <a:srgbClr val="2E2E2E"/>
                </a:solidFill>
                <a:latin typeface="Lora Italics"/>
                <a:ea typeface="Lora Italics"/>
                <a:cs typeface="Lora Italics"/>
                <a:sym typeface="Lora Italics"/>
              </a:rPr>
              <a:t>PP </a:t>
            </a:r>
            <a:r>
              <a:rPr lang="vi-VN" sz="3200" i="1" spc="73" dirty="0" err="1">
                <a:solidFill>
                  <a:srgbClr val="2E2E2E"/>
                </a:solidFill>
                <a:latin typeface="Lora Italics"/>
                <a:ea typeface="Lora Italics"/>
                <a:cs typeface="Lora Italics"/>
                <a:sym typeface="Lora Italics"/>
              </a:rPr>
              <a:t>trực</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tiếp</a:t>
            </a:r>
            <a:r>
              <a:rPr lang="vi-VN" sz="3200" i="1" spc="73" dirty="0">
                <a:solidFill>
                  <a:srgbClr val="2E2E2E"/>
                </a:solidFill>
                <a:latin typeface="Lora Italics"/>
                <a:ea typeface="Lora Italics"/>
                <a:cs typeface="Lora Italics"/>
                <a:sym typeface="Lora Italics"/>
              </a:rPr>
              <a:t>:</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sử</a:t>
            </a:r>
            <a:r>
              <a:rPr lang="en-US"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dụng</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a:t>
            </a:r>
            <a:r>
              <a:rPr lang="vi-VN" sz="3200" i="1" spc="73" dirty="0" err="1">
                <a:solidFill>
                  <a:srgbClr val="2E2E2E"/>
                </a:solidFill>
                <a:latin typeface="Lora Italics"/>
                <a:ea typeface="Lora Italics"/>
                <a:cs typeface="Lora Italics"/>
                <a:sym typeface="Lora Italics"/>
              </a:rPr>
              <a:t>bán</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hàng</a:t>
            </a:r>
            <a:endParaRPr lang="vi-VN" sz="3200" i="1" spc="73" dirty="0">
              <a:solidFill>
                <a:srgbClr val="2E2E2E"/>
              </a:solidFill>
              <a:latin typeface="Lora Italics"/>
              <a:ea typeface="Lora Italics"/>
              <a:cs typeface="Lora Italics"/>
              <a:sym typeface="Lora Italics"/>
            </a:endParaRPr>
          </a:p>
          <a:p>
            <a:pPr marL="0" lvl="0" indent="0" algn="l">
              <a:lnSpc>
                <a:spcPts val="4200"/>
              </a:lnSpc>
              <a:spcBef>
                <a:spcPct val="0"/>
              </a:spcBef>
            </a:pPr>
            <a:r>
              <a:rPr lang="en-US"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Thời</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điểm</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lập</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khi </a:t>
            </a:r>
            <a:r>
              <a:rPr lang="vi-VN" sz="3200" i="1" spc="73" dirty="0" err="1">
                <a:solidFill>
                  <a:srgbClr val="2E2E2E"/>
                </a:solidFill>
                <a:latin typeface="Lora Italics"/>
                <a:ea typeface="Lora Italics"/>
                <a:cs typeface="Lora Italics"/>
                <a:sym typeface="Lora Italics"/>
              </a:rPr>
              <a:t>hoàn</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thành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việc</a:t>
            </a:r>
            <a:r>
              <a:rPr lang="vi-VN" sz="3200" i="1" spc="73" dirty="0">
                <a:solidFill>
                  <a:srgbClr val="2E2E2E"/>
                </a:solidFill>
                <a:latin typeface="Lora Italics"/>
                <a:ea typeface="Lora Italics"/>
                <a:cs typeface="Lora Italics"/>
                <a:sym typeface="Lora Italics"/>
              </a:rPr>
              <a:t> cung </a:t>
            </a:r>
            <a:r>
              <a:rPr lang="vi-VN" sz="3200" i="1" spc="73" dirty="0" err="1">
                <a:solidFill>
                  <a:srgbClr val="2E2E2E"/>
                </a:solidFill>
                <a:latin typeface="Lora Italics"/>
                <a:ea typeface="Lora Italics"/>
                <a:cs typeface="Lora Italics"/>
                <a:sym typeface="Lora Italics"/>
              </a:rPr>
              <a:t>cấp</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dịch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vụ</a:t>
            </a:r>
            <a:r>
              <a:rPr lang="en-US" sz="3200" i="1" spc="73" dirty="0">
                <a:solidFill>
                  <a:srgbClr val="2E2E2E"/>
                </a:solidFill>
                <a:latin typeface="Lora Italics"/>
                <a:ea typeface="Lora Italics"/>
                <a:cs typeface="Lora Italics"/>
                <a:sym typeface="Lora Italics"/>
              </a:rPr>
              <a:t>.</a:t>
            </a:r>
            <a:r>
              <a:rPr lang="vi-VN" sz="3200" i="1" spc="73" dirty="0">
                <a:solidFill>
                  <a:srgbClr val="2E2E2E"/>
                </a:solidFill>
                <a:latin typeface="Lora Italics"/>
                <a:ea typeface="Lora Italics"/>
                <a:cs typeface="Lora Italics"/>
                <a:sym typeface="Lora Italics"/>
              </a:rPr>
              <a:t> </a:t>
            </a:r>
            <a:r>
              <a:rPr lang="en-US" sz="3200" i="1" spc="73" dirty="0" err="1">
                <a:solidFill>
                  <a:srgbClr val="2E2E2E"/>
                </a:solidFill>
                <a:latin typeface="Lora Italics"/>
                <a:ea typeface="Lora Italics"/>
                <a:cs typeface="Lora Italics"/>
                <a:sym typeface="Lora Italics"/>
              </a:rPr>
              <a:t>T</a:t>
            </a:r>
            <a:r>
              <a:rPr lang="vi-VN" sz="3200" i="1" spc="73" dirty="0" err="1">
                <a:solidFill>
                  <a:srgbClr val="2E2E2E"/>
                </a:solidFill>
                <a:latin typeface="Lora Italics"/>
                <a:ea typeface="Lora Italics"/>
                <a:cs typeface="Lora Italics"/>
                <a:sym typeface="Lora Italics"/>
              </a:rPr>
              <a:t>rường</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hợp</a:t>
            </a:r>
            <a:r>
              <a:rPr lang="vi-VN" sz="3200" i="1" spc="73" dirty="0">
                <a:solidFill>
                  <a:srgbClr val="2E2E2E"/>
                </a:solidFill>
                <a:latin typeface="Lora Italics"/>
                <a:ea typeface="Lora Italics"/>
                <a:cs typeface="Lora Italics"/>
                <a:sym typeface="Lora Italics"/>
              </a:rPr>
              <a:t> cơ </a:t>
            </a:r>
            <a:r>
              <a:rPr lang="vi-VN" sz="3200" i="1" spc="73" dirty="0" err="1">
                <a:solidFill>
                  <a:srgbClr val="2E2E2E"/>
                </a:solidFill>
                <a:latin typeface="Lora Italics"/>
                <a:ea typeface="Lora Italics"/>
                <a:cs typeface="Lora Italics"/>
                <a:sym typeface="Lora Italics"/>
              </a:rPr>
              <a:t>sở</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giáo</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dục</a:t>
            </a:r>
            <a:r>
              <a:rPr lang="en-US"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có</a:t>
            </a:r>
            <a:r>
              <a:rPr lang="vi-VN" sz="3200" i="1" spc="73" dirty="0">
                <a:solidFill>
                  <a:srgbClr val="2E2E2E"/>
                </a:solidFill>
                <a:latin typeface="Lora Italics"/>
                <a:ea typeface="Lora Italics"/>
                <a:cs typeface="Lora Italics"/>
                <a:sym typeface="Lora Italics"/>
              </a:rPr>
              <a:t> thu </a:t>
            </a:r>
            <a:r>
              <a:rPr lang="vi-VN" sz="3200" i="1" spc="73" dirty="0" err="1">
                <a:solidFill>
                  <a:srgbClr val="2E2E2E"/>
                </a:solidFill>
                <a:latin typeface="Lora Italics"/>
                <a:ea typeface="Lora Italics"/>
                <a:cs typeface="Lora Italics"/>
                <a:sym typeface="Lora Italics"/>
              </a:rPr>
              <a:t>tiền</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trước</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thì</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thời</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điểm</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lập</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hóa</a:t>
            </a:r>
            <a:r>
              <a:rPr lang="vi-VN" sz="3200" i="1" spc="73" dirty="0">
                <a:solidFill>
                  <a:srgbClr val="2E2E2E"/>
                </a:solidFill>
                <a:latin typeface="Lora Italics"/>
                <a:ea typeface="Lora Italics"/>
                <a:cs typeface="Lora Italics"/>
                <a:sym typeface="Lora Italics"/>
              </a:rPr>
              <a:t> đơn </a:t>
            </a:r>
            <a:r>
              <a:rPr lang="vi-VN" sz="3200" i="1" spc="73" dirty="0" err="1">
                <a:solidFill>
                  <a:srgbClr val="2E2E2E"/>
                </a:solidFill>
                <a:latin typeface="Lora Italics"/>
                <a:ea typeface="Lora Italics"/>
                <a:cs typeface="Lora Italics"/>
                <a:sym typeface="Lora Italics"/>
              </a:rPr>
              <a:t>là</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thời</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điểm</a:t>
            </a:r>
            <a:r>
              <a:rPr lang="vi-VN" sz="3200" i="1" spc="73" dirty="0">
                <a:solidFill>
                  <a:srgbClr val="2E2E2E"/>
                </a:solidFill>
                <a:latin typeface="Lora Italics"/>
                <a:ea typeface="Lora Italics"/>
                <a:cs typeface="Lora Italics"/>
                <a:sym typeface="Lora Italics"/>
              </a:rPr>
              <a:t> thu </a:t>
            </a:r>
            <a:r>
              <a:rPr lang="vi-VN" sz="3200" i="1" spc="73" dirty="0" err="1">
                <a:solidFill>
                  <a:srgbClr val="2E2E2E"/>
                </a:solidFill>
                <a:latin typeface="Lora Italics"/>
                <a:ea typeface="Lora Italics"/>
                <a:cs typeface="Lora Italics"/>
                <a:sym typeface="Lora Italics"/>
              </a:rPr>
              <a:t>tiền</a:t>
            </a:r>
            <a:r>
              <a:rPr lang="vi-VN" sz="3200" i="1" spc="73" dirty="0">
                <a:solidFill>
                  <a:srgbClr val="2E2E2E"/>
                </a:solidFill>
                <a:latin typeface="Lora Italics"/>
                <a:ea typeface="Lora Italics"/>
                <a:cs typeface="Lora Italics"/>
                <a:sym typeface="Lora Italics"/>
              </a:rPr>
              <a:t> theo quy </a:t>
            </a:r>
            <a:r>
              <a:rPr lang="vi-VN" sz="3200" i="1" spc="73" dirty="0" err="1">
                <a:solidFill>
                  <a:srgbClr val="2E2E2E"/>
                </a:solidFill>
                <a:latin typeface="Lora Italics"/>
                <a:ea typeface="Lora Italics"/>
                <a:cs typeface="Lora Italics"/>
                <a:sym typeface="Lora Italics"/>
              </a:rPr>
              <a:t>định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tại</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Khoản</a:t>
            </a:r>
            <a:r>
              <a:rPr lang="vi-VN" sz="3200" i="1" spc="73" dirty="0">
                <a:solidFill>
                  <a:srgbClr val="2E2E2E"/>
                </a:solidFill>
                <a:latin typeface="Lora Italics"/>
                <a:ea typeface="Lora Italics"/>
                <a:cs typeface="Lora Italics"/>
                <a:sym typeface="Lora Italics"/>
              </a:rPr>
              <a:t> 2 </a:t>
            </a:r>
            <a:r>
              <a:rPr lang="vi-VN" sz="3200" i="1" spc="73" dirty="0" err="1">
                <a:solidFill>
                  <a:srgbClr val="2E2E2E"/>
                </a:solidFill>
                <a:latin typeface="Lora Italics"/>
                <a:ea typeface="Lora Italics"/>
                <a:cs typeface="Lora Italics"/>
                <a:sym typeface="Lora Italics"/>
              </a:rPr>
              <a:t>Điều</a:t>
            </a:r>
            <a:r>
              <a:rPr lang="vi-VN" sz="3200" i="1" spc="73" dirty="0">
                <a:solidFill>
                  <a:srgbClr val="2E2E2E"/>
                </a:solidFill>
                <a:latin typeface="Lora Italics"/>
                <a:ea typeface="Lora Italics"/>
                <a:cs typeface="Lora Italics"/>
                <a:sym typeface="Lora Italics"/>
              </a:rPr>
              <a:t> 9 </a:t>
            </a:r>
            <a:r>
              <a:rPr lang="vi-VN" sz="3200" i="1" spc="73" dirty="0" err="1">
                <a:solidFill>
                  <a:srgbClr val="2E2E2E"/>
                </a:solidFill>
                <a:latin typeface="Lora Italics"/>
                <a:ea typeface="Lora Italics"/>
                <a:cs typeface="Lora Italics"/>
                <a:sym typeface="Lora Italics"/>
              </a:rPr>
              <a:t>Nghị</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định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số</a:t>
            </a:r>
            <a:r>
              <a:rPr lang="vi-VN" sz="3200" i="1" spc="73" dirty="0">
                <a:solidFill>
                  <a:srgbClr val="2E2E2E"/>
                </a:solidFill>
                <a:latin typeface="Lora Italics"/>
                <a:ea typeface="Lora Italics"/>
                <a:cs typeface="Lora Italics"/>
                <a:sym typeface="Lora Italics"/>
              </a:rPr>
              <a:t> 123/2020/NĐ-CP </a:t>
            </a:r>
            <a:r>
              <a:rPr lang="vi-VN" sz="3200" i="1" spc="73" dirty="0" err="1">
                <a:solidFill>
                  <a:srgbClr val="2E2E2E"/>
                </a:solidFill>
                <a:latin typeface="Lora Italics"/>
                <a:ea typeface="Lora Italics"/>
                <a:cs typeface="Lora Italics"/>
                <a:sym typeface="Lora Italics"/>
              </a:rPr>
              <a:t>ngày</a:t>
            </a:r>
            <a:r>
              <a:rPr lang="vi-VN" sz="3200" i="1" spc="73" dirty="0">
                <a:solidFill>
                  <a:srgbClr val="2E2E2E"/>
                </a:solidFill>
                <a:latin typeface="Lora Italics"/>
                <a:ea typeface="Lora Italics"/>
                <a:cs typeface="Lora Italics"/>
                <a:sym typeface="Lora Italics"/>
              </a:rPr>
              <a:t> 19/10/2020 </a:t>
            </a:r>
            <a:r>
              <a:rPr lang="vi-VN" sz="3200" i="1" spc="73" dirty="0" err="1">
                <a:solidFill>
                  <a:srgbClr val="2E2E2E"/>
                </a:solidFill>
                <a:latin typeface="Lora Italics"/>
                <a:ea typeface="Lora Italics"/>
                <a:cs typeface="Lora Italics"/>
                <a:sym typeface="Lora Italics"/>
              </a:rPr>
              <a:t>của</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Chính</a:t>
            </a:r>
            <a:r>
              <a:rPr lang="vi-VN" sz="3200" i="1" spc="73" dirty="0">
                <a:solidFill>
                  <a:srgbClr val="2E2E2E"/>
                </a:solidFill>
                <a:latin typeface="Lora Italics"/>
                <a:ea typeface="Lora Italics"/>
                <a:cs typeface="Lora Italics"/>
                <a:sym typeface="Lora Italics"/>
              </a:rPr>
              <a:t> </a:t>
            </a:r>
            <a:r>
              <a:rPr lang="vi-VN" sz="3200" i="1" spc="73" dirty="0" err="1">
                <a:solidFill>
                  <a:srgbClr val="2E2E2E"/>
                </a:solidFill>
                <a:latin typeface="Lora Italics"/>
                <a:ea typeface="Lora Italics"/>
                <a:cs typeface="Lora Italics"/>
                <a:sym typeface="Lora Italics"/>
              </a:rPr>
              <a:t>phủ</a:t>
            </a:r>
            <a:r>
              <a:rPr lang="vi-VN" sz="3200" i="1" spc="73" dirty="0">
                <a:solidFill>
                  <a:srgbClr val="2E2E2E"/>
                </a:solidFill>
                <a:latin typeface="Lora Italics"/>
                <a:ea typeface="Lora Italics"/>
                <a:cs typeface="Lora Italics"/>
                <a:sym typeface="Lora Italics"/>
              </a:rPr>
              <a:t>.</a:t>
            </a:r>
          </a:p>
        </p:txBody>
      </p:sp>
      <p:sp>
        <p:nvSpPr>
          <p:cNvPr id="19" name="Freeform 20">
            <a:extLst>
              <a:ext uri="{FF2B5EF4-FFF2-40B4-BE49-F238E27FC236}">
                <a16:creationId xmlns:a16="http://schemas.microsoft.com/office/drawing/2014/main" id="{DCE1640D-D9B5-4E94-9652-26C1AC3823D9}"/>
              </a:ext>
            </a:extLst>
          </p:cNvPr>
          <p:cNvSpPr/>
          <p:nvPr/>
        </p:nvSpPr>
        <p:spPr>
          <a:xfrm>
            <a:off x="228600" y="8150331"/>
            <a:ext cx="1999450" cy="1911137"/>
          </a:xfrm>
          <a:custGeom>
            <a:avLst/>
            <a:gdLst/>
            <a:ahLst/>
            <a:cxnLst/>
            <a:rect l="l" t="t" r="r" b="b"/>
            <a:pathLst>
              <a:path w="1669326" h="1484183">
                <a:moveTo>
                  <a:pt x="0" y="0"/>
                </a:moveTo>
                <a:lnTo>
                  <a:pt x="1669326" y="0"/>
                </a:lnTo>
                <a:lnTo>
                  <a:pt x="1669326" y="1484183"/>
                </a:lnTo>
                <a:lnTo>
                  <a:pt x="0" y="1484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14">
            <a:extLst>
              <a:ext uri="{FF2B5EF4-FFF2-40B4-BE49-F238E27FC236}">
                <a16:creationId xmlns:a16="http://schemas.microsoft.com/office/drawing/2014/main" id="{C55C1BB9-FF5B-4DE9-809E-FA3234E5B836}"/>
              </a:ext>
            </a:extLst>
          </p:cNvPr>
          <p:cNvSpPr/>
          <p:nvPr/>
        </p:nvSpPr>
        <p:spPr>
          <a:xfrm rot="264397" flipH="1">
            <a:off x="12561838" y="805097"/>
            <a:ext cx="2814780" cy="3064862"/>
          </a:xfrm>
          <a:custGeom>
            <a:avLst/>
            <a:gdLst/>
            <a:ahLst/>
            <a:cxnLst/>
            <a:rect l="l" t="t" r="r" b="b"/>
            <a:pathLst>
              <a:path w="1473389" h="1484183">
                <a:moveTo>
                  <a:pt x="0" y="0"/>
                </a:moveTo>
                <a:lnTo>
                  <a:pt x="1473388" y="0"/>
                </a:lnTo>
                <a:lnTo>
                  <a:pt x="1473388" y="1484183"/>
                </a:lnTo>
                <a:lnTo>
                  <a:pt x="0" y="14841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9136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84139" y="4940958"/>
            <a:ext cx="5391097" cy="5702122"/>
          </a:xfrm>
          <a:custGeom>
            <a:avLst/>
            <a:gdLst/>
            <a:ahLst/>
            <a:cxnLst/>
            <a:rect l="l" t="t" r="r" b="b"/>
            <a:pathLst>
              <a:path w="5391097" h="5702122">
                <a:moveTo>
                  <a:pt x="5391097" y="5702122"/>
                </a:moveTo>
                <a:lnTo>
                  <a:pt x="0" y="5702122"/>
                </a:lnTo>
                <a:lnTo>
                  <a:pt x="0" y="0"/>
                </a:lnTo>
                <a:lnTo>
                  <a:pt x="5391097" y="0"/>
                </a:lnTo>
                <a:lnTo>
                  <a:pt x="5391097" y="57021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947876" y="0"/>
            <a:ext cx="4671451" cy="4940958"/>
          </a:xfrm>
          <a:custGeom>
            <a:avLst/>
            <a:gdLst/>
            <a:ahLst/>
            <a:cxnLst/>
            <a:rect l="l" t="t" r="r" b="b"/>
            <a:pathLst>
              <a:path w="4671451" h="4940958">
                <a:moveTo>
                  <a:pt x="0" y="0"/>
                </a:moveTo>
                <a:lnTo>
                  <a:pt x="4671452" y="0"/>
                </a:lnTo>
                <a:lnTo>
                  <a:pt x="4671452" y="4940958"/>
                </a:lnTo>
                <a:lnTo>
                  <a:pt x="0" y="4940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899833" y="222257"/>
            <a:ext cx="16154399" cy="1600695"/>
          </a:xfrm>
          <a:prstGeom prst="rect">
            <a:avLst/>
          </a:prstGeom>
        </p:spPr>
        <p:txBody>
          <a:bodyPr wrap="square" lIns="0" tIns="0" rIns="0" bIns="0" rtlCol="0" anchor="t">
            <a:spAutoFit/>
          </a:bodyPr>
          <a:lstStyle/>
          <a:p>
            <a:pPr marL="0" lvl="0" indent="0" algn="ctr">
              <a:lnSpc>
                <a:spcPts val="6500"/>
              </a:lnSpc>
              <a:spcBef>
                <a:spcPct val="0"/>
              </a:spcBef>
            </a:pPr>
            <a:r>
              <a:rPr lang="vi-VN" sz="4400" b="1" i="1" spc="206" dirty="0" err="1">
                <a:solidFill>
                  <a:srgbClr val="152225"/>
                </a:solidFill>
                <a:latin typeface="Lora Bold Italics"/>
                <a:ea typeface="Lora Bold Italics"/>
                <a:cs typeface="Lora Bold Italics"/>
                <a:sym typeface="Lora Bold Italics"/>
              </a:rPr>
              <a:t>Tình</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hình</a:t>
            </a:r>
            <a:r>
              <a:rPr lang="vi-VN" sz="4400" b="1" i="1" spc="206" dirty="0">
                <a:solidFill>
                  <a:srgbClr val="152225"/>
                </a:solidFill>
                <a:latin typeface="Lora Bold Italics"/>
                <a:ea typeface="Lora Bold Italics"/>
                <a:cs typeface="Lora Bold Italics"/>
                <a:sym typeface="Lora Bold Italics"/>
              </a:rPr>
              <a:t> kê khai, </a:t>
            </a:r>
            <a:r>
              <a:rPr lang="vi-VN" sz="4400" b="1" i="1" spc="206" dirty="0" err="1">
                <a:solidFill>
                  <a:srgbClr val="152225"/>
                </a:solidFill>
                <a:latin typeface="Lora Bold Italics"/>
                <a:ea typeface="Lora Bold Italics"/>
                <a:cs typeface="Lora Bold Italics"/>
                <a:sym typeface="Lora Bold Italics"/>
              </a:rPr>
              <a:t>nộp</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thuế</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của</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các</a:t>
            </a:r>
            <a:r>
              <a:rPr lang="vi-VN" sz="4400" b="1" i="1" spc="206" dirty="0">
                <a:solidFill>
                  <a:srgbClr val="152225"/>
                </a:solidFill>
                <a:latin typeface="Lora Bold Italics"/>
                <a:ea typeface="Lora Bold Italics"/>
                <a:cs typeface="Lora Bold Italics"/>
                <a:sym typeface="Lora Bold Italics"/>
              </a:rPr>
              <a:t> cơ </a:t>
            </a:r>
            <a:r>
              <a:rPr lang="vi-VN" sz="4400" b="1" i="1" spc="206" dirty="0" err="1">
                <a:solidFill>
                  <a:srgbClr val="152225"/>
                </a:solidFill>
                <a:latin typeface="Lora Bold Italics"/>
                <a:ea typeface="Lora Bold Italics"/>
                <a:cs typeface="Lora Bold Italics"/>
                <a:sym typeface="Lora Bold Italics"/>
              </a:rPr>
              <a:t>sở</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giáo</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dục</a:t>
            </a:r>
            <a:r>
              <a:rPr lang="vi-VN" sz="4400" b="1" i="1" spc="206" dirty="0">
                <a:solidFill>
                  <a:srgbClr val="152225"/>
                </a:solidFill>
                <a:latin typeface="Lora Bold Italics"/>
                <a:ea typeface="Lora Bold Italics"/>
                <a:cs typeface="Lora Bold Italics"/>
                <a:sym typeface="Lora Bold Italics"/>
              </a:rPr>
              <a:t> trên </a:t>
            </a:r>
            <a:r>
              <a:rPr lang="vi-VN" sz="4400" b="1" i="1" spc="206" dirty="0" err="1">
                <a:solidFill>
                  <a:srgbClr val="152225"/>
                </a:solidFill>
                <a:latin typeface="Lora Bold Italics"/>
                <a:ea typeface="Lora Bold Italics"/>
                <a:cs typeface="Lora Bold Italics"/>
                <a:sym typeface="Lora Bold Italics"/>
              </a:rPr>
              <a:t>địa</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bàn</a:t>
            </a:r>
            <a:r>
              <a:rPr lang="vi-VN" sz="4400" b="1" i="1" spc="206" dirty="0">
                <a:solidFill>
                  <a:srgbClr val="152225"/>
                </a:solidFill>
                <a:latin typeface="Lora Bold Italics"/>
                <a:ea typeface="Lora Bold Italics"/>
                <a:cs typeface="Lora Bold Italics"/>
                <a:sym typeface="Lora Bold Italics"/>
              </a:rPr>
              <a:t> TP </a:t>
            </a:r>
            <a:r>
              <a:rPr lang="vi-VN" sz="4400" b="1" i="1" spc="206" dirty="0" err="1">
                <a:solidFill>
                  <a:srgbClr val="152225"/>
                </a:solidFill>
                <a:latin typeface="Lora Bold Italics"/>
                <a:ea typeface="Lora Bold Italics"/>
                <a:cs typeface="Lora Bold Italics"/>
                <a:sym typeface="Lora Bold Italics"/>
              </a:rPr>
              <a:t>Hải</a:t>
            </a:r>
            <a:r>
              <a:rPr lang="vi-VN" sz="4400" b="1" i="1" spc="206" dirty="0">
                <a:solidFill>
                  <a:srgbClr val="152225"/>
                </a:solidFill>
                <a:latin typeface="Lora Bold Italics"/>
                <a:ea typeface="Lora Bold Italics"/>
                <a:cs typeface="Lora Bold Italics"/>
                <a:sym typeface="Lora Bold Italics"/>
              </a:rPr>
              <a:t> </a:t>
            </a:r>
            <a:r>
              <a:rPr lang="vi-VN" sz="4400" b="1" i="1" spc="206" dirty="0" err="1">
                <a:solidFill>
                  <a:srgbClr val="152225"/>
                </a:solidFill>
                <a:latin typeface="Lora Bold Italics"/>
                <a:ea typeface="Lora Bold Italics"/>
                <a:cs typeface="Lora Bold Italics"/>
                <a:sym typeface="Lora Bold Italics"/>
              </a:rPr>
              <a:t>Phòng</a:t>
            </a:r>
            <a:r>
              <a:rPr lang="vi-VN" sz="4400" b="1" i="1" spc="206" dirty="0">
                <a:solidFill>
                  <a:srgbClr val="152225"/>
                </a:solidFill>
                <a:latin typeface="Lora Bold Italics"/>
                <a:ea typeface="Lora Bold Italics"/>
                <a:cs typeface="Lora Bold Italics"/>
                <a:sym typeface="Lora Bold Italics"/>
              </a:rPr>
              <a:t> giai </a:t>
            </a:r>
            <a:r>
              <a:rPr lang="vi-VN" sz="4400" b="1" i="1" spc="206" dirty="0" err="1">
                <a:solidFill>
                  <a:srgbClr val="152225"/>
                </a:solidFill>
                <a:latin typeface="Lora Bold Italics"/>
                <a:ea typeface="Lora Bold Italics"/>
                <a:cs typeface="Lora Bold Italics"/>
                <a:sym typeface="Lora Bold Italics"/>
              </a:rPr>
              <a:t>đoạn</a:t>
            </a:r>
            <a:r>
              <a:rPr lang="vi-VN" sz="4400" b="1" i="1" spc="206" dirty="0">
                <a:solidFill>
                  <a:srgbClr val="152225"/>
                </a:solidFill>
                <a:latin typeface="Lora Bold Italics"/>
                <a:ea typeface="Lora Bold Italics"/>
                <a:cs typeface="Lora Bold Italics"/>
                <a:sym typeface="Lora Bold Italics"/>
              </a:rPr>
              <a:t> 2021 - 2023</a:t>
            </a:r>
          </a:p>
        </p:txBody>
      </p:sp>
      <p:sp>
        <p:nvSpPr>
          <p:cNvPr id="58" name="TextBox 8">
            <a:extLst>
              <a:ext uri="{FF2B5EF4-FFF2-40B4-BE49-F238E27FC236}">
                <a16:creationId xmlns:a16="http://schemas.microsoft.com/office/drawing/2014/main" id="{B45A7D27-7682-4B60-9933-B0B05FAD72B1}"/>
              </a:ext>
            </a:extLst>
          </p:cNvPr>
          <p:cNvSpPr txBox="1"/>
          <p:nvPr/>
        </p:nvSpPr>
        <p:spPr>
          <a:xfrm>
            <a:off x="1199966" y="1912720"/>
            <a:ext cx="9163234" cy="7309693"/>
          </a:xfrm>
          <a:prstGeom prst="rect">
            <a:avLst/>
          </a:prstGeom>
        </p:spPr>
        <p:txBody>
          <a:bodyPr wrap="square" lIns="0" tIns="0" rIns="0" bIns="0" rtlCol="0" anchor="t">
            <a:spAutoFit/>
          </a:bodyPr>
          <a:lstStyle/>
          <a:p>
            <a:pPr marL="466841" lvl="1" indent="-233421" algn="l">
              <a:lnSpc>
                <a:spcPts val="3800"/>
              </a:lnSpc>
              <a:buFont typeface="Arial"/>
              <a:buChar char="•"/>
            </a:pPr>
            <a:r>
              <a:rPr lang="vi-VN" sz="2800" i="1" u="none" strike="noStrike" spc="28" dirty="0" err="1">
                <a:solidFill>
                  <a:srgbClr val="2E2E2E"/>
                </a:solidFill>
                <a:latin typeface="Lora Italics"/>
                <a:ea typeface="Lora Italics"/>
                <a:cs typeface="Lora Italics"/>
                <a:sym typeface="Lora Italics"/>
              </a:rPr>
              <a:t>Tổng</a:t>
            </a:r>
            <a:r>
              <a:rPr lang="vi-VN" sz="2800" i="1" u="none" strike="noStrike" spc="28" dirty="0">
                <a:solidFill>
                  <a:srgbClr val="2E2E2E"/>
                </a:solidFill>
                <a:latin typeface="Lora Italics"/>
                <a:ea typeface="Lora Italics"/>
                <a:cs typeface="Lora Italics"/>
                <a:sym typeface="Lora Italics"/>
              </a:rPr>
              <a:t> </a:t>
            </a:r>
            <a:r>
              <a:rPr lang="vi-VN" sz="2800" i="1" u="none" strike="noStrike" spc="28" dirty="0" err="1">
                <a:solidFill>
                  <a:srgbClr val="2E2E2E"/>
                </a:solidFill>
                <a:latin typeface="Lora Italics"/>
                <a:ea typeface="Lora Italics"/>
                <a:cs typeface="Lora Italics"/>
                <a:sym typeface="Lora Italics"/>
              </a:rPr>
              <a:t>số</a:t>
            </a:r>
            <a:r>
              <a:rPr lang="vi-VN" sz="2800" i="1" u="none" strike="noStrike" spc="28" dirty="0">
                <a:solidFill>
                  <a:srgbClr val="2E2E2E"/>
                </a:solidFill>
                <a:latin typeface="Lora Italics"/>
                <a:ea typeface="Lora Italics"/>
                <a:cs typeface="Lora Italics"/>
                <a:sym typeface="Lora Italics"/>
              </a:rPr>
              <a:t> </a:t>
            </a:r>
            <a:r>
              <a:rPr lang="vi-VN" sz="2800" i="1" u="none" strike="noStrike" spc="28" dirty="0" err="1">
                <a:solidFill>
                  <a:srgbClr val="2E2E2E"/>
                </a:solidFill>
                <a:latin typeface="Lora Italics"/>
                <a:ea typeface="Lora Italics"/>
                <a:cs typeface="Lora Italics"/>
                <a:sym typeface="Lora Italics"/>
              </a:rPr>
              <a:t>lượng</a:t>
            </a:r>
            <a:r>
              <a:rPr lang="vi-VN" sz="2800" i="1" u="none" strike="noStrike" spc="28" dirty="0">
                <a:solidFill>
                  <a:srgbClr val="2E2E2E"/>
                </a:solidFill>
                <a:latin typeface="Lora Italics"/>
                <a:ea typeface="Lora Italics"/>
                <a:cs typeface="Lora Italics"/>
                <a:sym typeface="Lora Italics"/>
              </a:rPr>
              <a:t> cơ </a:t>
            </a:r>
            <a:r>
              <a:rPr lang="vi-VN" sz="2800" i="1" u="none" strike="noStrike" spc="28" dirty="0" err="1">
                <a:solidFill>
                  <a:srgbClr val="2E2E2E"/>
                </a:solidFill>
                <a:latin typeface="Lora Italics"/>
                <a:ea typeface="Lora Italics"/>
                <a:cs typeface="Lora Italics"/>
                <a:sym typeface="Lora Italics"/>
              </a:rPr>
              <a:t>sở</a:t>
            </a:r>
            <a:r>
              <a:rPr lang="vi-VN" sz="2800" i="1" u="none" strike="noStrike" spc="28" dirty="0">
                <a:solidFill>
                  <a:srgbClr val="2E2E2E"/>
                </a:solidFill>
                <a:latin typeface="Lora Italics"/>
                <a:ea typeface="Lora Italics"/>
                <a:cs typeface="Lora Italics"/>
                <a:sym typeface="Lora Italics"/>
              </a:rPr>
              <a:t> </a:t>
            </a:r>
            <a:r>
              <a:rPr lang="vi-VN" sz="2800" i="1" u="none" strike="noStrike" spc="28" dirty="0" err="1">
                <a:solidFill>
                  <a:srgbClr val="2E2E2E"/>
                </a:solidFill>
                <a:latin typeface="Lora Italics"/>
                <a:ea typeface="Lora Italics"/>
                <a:cs typeface="Lora Italics"/>
                <a:sym typeface="Lora Italics"/>
              </a:rPr>
              <a:t>giáo</a:t>
            </a:r>
            <a:r>
              <a:rPr lang="vi-VN" sz="2800" i="1" u="none" strike="noStrike" spc="28" dirty="0">
                <a:solidFill>
                  <a:srgbClr val="2E2E2E"/>
                </a:solidFill>
                <a:latin typeface="Lora Italics"/>
                <a:ea typeface="Lora Italics"/>
                <a:cs typeface="Lora Italics"/>
                <a:sym typeface="Lora Italics"/>
              </a:rPr>
              <a:t> </a:t>
            </a:r>
            <a:r>
              <a:rPr lang="vi-VN" sz="2800" i="1" u="none" strike="noStrike" spc="28" dirty="0" err="1">
                <a:solidFill>
                  <a:srgbClr val="2E2E2E"/>
                </a:solidFill>
                <a:latin typeface="Lora Italics"/>
                <a:ea typeface="Lora Italics"/>
                <a:cs typeface="Lora Italics"/>
                <a:sym typeface="Lora Italics"/>
              </a:rPr>
              <a:t>dục</a:t>
            </a:r>
            <a:r>
              <a:rPr lang="vi-VN" sz="2800" i="1" u="none" strike="noStrike"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thực</a:t>
            </a:r>
            <a:r>
              <a:rPr lang="en-US" sz="2800" i="1"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hiện</a:t>
            </a:r>
            <a:r>
              <a:rPr lang="en-US" sz="2800" i="1"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phân</a:t>
            </a:r>
            <a:r>
              <a:rPr lang="en-US" sz="2800" i="1"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tích</a:t>
            </a:r>
            <a:r>
              <a:rPr lang="en-US" sz="2800" i="1"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dữ</a:t>
            </a:r>
            <a:r>
              <a:rPr lang="en-US" sz="2800" i="1" spc="28" dirty="0">
                <a:solidFill>
                  <a:srgbClr val="2E2E2E"/>
                </a:solidFill>
                <a:latin typeface="Lora Italics"/>
                <a:ea typeface="Lora Italics"/>
                <a:cs typeface="Lora Italics"/>
                <a:sym typeface="Lora Italics"/>
              </a:rPr>
              <a:t> </a:t>
            </a:r>
            <a:r>
              <a:rPr lang="en-US" sz="2800" i="1" spc="28" dirty="0" err="1">
                <a:solidFill>
                  <a:srgbClr val="2E2E2E"/>
                </a:solidFill>
                <a:latin typeface="Lora Italics"/>
                <a:ea typeface="Lora Italics"/>
                <a:cs typeface="Lora Italics"/>
                <a:sym typeface="Lora Italics"/>
              </a:rPr>
              <a:t>liệu</a:t>
            </a:r>
            <a:r>
              <a:rPr lang="en-US" sz="2800" i="1" spc="28" dirty="0">
                <a:solidFill>
                  <a:srgbClr val="2E2E2E"/>
                </a:solidFill>
                <a:latin typeface="Lora Italics"/>
                <a:ea typeface="Lora Italics"/>
                <a:cs typeface="Lora Italics"/>
                <a:sym typeface="Lora Italics"/>
              </a:rPr>
              <a:t> </a:t>
            </a:r>
            <a:r>
              <a:rPr lang="vi-VN" sz="2800" i="1" u="none" strike="noStrike" spc="28" dirty="0" err="1">
                <a:solidFill>
                  <a:srgbClr val="2E2E2E"/>
                </a:solidFill>
                <a:latin typeface="Lora Italics"/>
                <a:ea typeface="Lora Italics"/>
                <a:cs typeface="Lora Italics"/>
                <a:sym typeface="Lora Italics"/>
              </a:rPr>
              <a:t>là</a:t>
            </a:r>
            <a:r>
              <a:rPr lang="vi-VN" sz="2800" i="1" u="none" strike="noStrike" spc="28" dirty="0">
                <a:solidFill>
                  <a:srgbClr val="2E2E2E"/>
                </a:solidFill>
                <a:latin typeface="Lora Italics"/>
                <a:ea typeface="Lora Italics"/>
                <a:cs typeface="Lora Italics"/>
                <a:sym typeface="Lora Italics"/>
              </a:rPr>
              <a:t>: 688</a:t>
            </a:r>
            <a:r>
              <a:rPr lang="en-US" sz="2800" i="1" u="none" strike="noStrike" spc="28" dirty="0">
                <a:solidFill>
                  <a:srgbClr val="2E2E2E"/>
                </a:solidFill>
                <a:latin typeface="Lora Italics"/>
                <a:ea typeface="Lora Italics"/>
                <a:cs typeface="Lora Italics"/>
                <a:sym typeface="Lora Italics"/>
              </a:rPr>
              <a:t> </a:t>
            </a:r>
            <a:r>
              <a:rPr lang="en-US" sz="2800" i="1" u="none" strike="noStrike" spc="28" dirty="0" err="1">
                <a:solidFill>
                  <a:srgbClr val="2E2E2E"/>
                </a:solidFill>
                <a:latin typeface="Lora Italics"/>
                <a:ea typeface="Lora Italics"/>
                <a:cs typeface="Lora Italics"/>
                <a:sym typeface="Lora Italics"/>
              </a:rPr>
              <a:t>đơn</a:t>
            </a:r>
            <a:r>
              <a:rPr lang="en-US" sz="2800" i="1" u="none" strike="noStrike" spc="28" dirty="0">
                <a:solidFill>
                  <a:srgbClr val="2E2E2E"/>
                </a:solidFill>
                <a:latin typeface="Lora Italics"/>
                <a:ea typeface="Lora Italics"/>
                <a:cs typeface="Lora Italics"/>
                <a:sym typeface="Lora Italics"/>
              </a:rPr>
              <a:t> </a:t>
            </a:r>
            <a:r>
              <a:rPr lang="en-US" sz="2800" i="1" u="none" strike="noStrike" spc="28" dirty="0" err="1">
                <a:solidFill>
                  <a:srgbClr val="2E2E2E"/>
                </a:solidFill>
                <a:latin typeface="Lora Italics"/>
                <a:ea typeface="Lora Italics"/>
                <a:cs typeface="Lora Italics"/>
                <a:sym typeface="Lora Italics"/>
              </a:rPr>
              <a:t>vị</a:t>
            </a:r>
            <a:r>
              <a:rPr lang="en-US" sz="2800" i="1" u="none" strike="noStrike" spc="28" dirty="0">
                <a:solidFill>
                  <a:srgbClr val="2E2E2E"/>
                </a:solidFill>
                <a:latin typeface="Lora Italics"/>
                <a:ea typeface="Lora Italics"/>
                <a:cs typeface="Lora Italics"/>
                <a:sym typeface="Lora Italics"/>
              </a:rPr>
              <a:t>.</a:t>
            </a:r>
          </a:p>
          <a:p>
            <a:pPr marL="233420" lvl="1" algn="l">
              <a:lnSpc>
                <a:spcPts val="3800"/>
              </a:lnSpc>
            </a:pPr>
            <a:r>
              <a:rPr lang="en-US" sz="2600" i="1" u="none" strike="noStrike" spc="28" dirty="0">
                <a:solidFill>
                  <a:srgbClr val="2E2E2E"/>
                </a:solidFill>
                <a:latin typeface="Lora Italics"/>
                <a:ea typeface="Lora Italics"/>
                <a:cs typeface="Lora Italics"/>
                <a:sym typeface="Lora Italics"/>
              </a:rPr>
              <a:t>Trong </a:t>
            </a:r>
            <a:r>
              <a:rPr lang="en-US" sz="2600" i="1" spc="28" dirty="0" err="1">
                <a:solidFill>
                  <a:srgbClr val="2E2E2E"/>
                </a:solidFill>
                <a:latin typeface="Lora Italics"/>
                <a:ea typeface="Lora Italics"/>
                <a:cs typeface="Lora Italics"/>
                <a:sym typeface="Lora Italics"/>
              </a:rPr>
              <a:t>đó</a:t>
            </a:r>
            <a:r>
              <a:rPr lang="en-US" sz="2600" i="1" spc="28" dirty="0">
                <a:solidFill>
                  <a:srgbClr val="2E2E2E"/>
                </a:solidFill>
                <a:latin typeface="Lora Italics"/>
                <a:ea typeface="Lora Italics"/>
                <a:cs typeface="Lora Italics"/>
                <a:sym typeface="Lora Italics"/>
              </a:rPr>
              <a:t>:</a:t>
            </a:r>
            <a:endParaRPr lang="vi-VN" sz="2600" i="1" u="none" strike="noStrike" spc="28" dirty="0">
              <a:solidFill>
                <a:srgbClr val="2E2E2E"/>
              </a:solidFill>
              <a:latin typeface="Lora Italics"/>
              <a:ea typeface="Lora Italics"/>
              <a:cs typeface="Lora Italics"/>
              <a:sym typeface="Lora Italics"/>
            </a:endParaRPr>
          </a:p>
          <a:p>
            <a:pPr marL="233420" lvl="1" algn="l">
              <a:lnSpc>
                <a:spcPts val="3800"/>
              </a:lnSpc>
            </a:pPr>
            <a:r>
              <a:rPr lang="vi-VN" sz="2600" i="1" u="none" strike="noStrike" spc="28" dirty="0">
                <a:solidFill>
                  <a:srgbClr val="2E2E2E"/>
                </a:solidFill>
                <a:latin typeface="Lora Italics"/>
                <a:ea typeface="Lora Italics"/>
                <a:cs typeface="Lora Italics"/>
                <a:sym typeface="Lora Italics"/>
              </a:rPr>
              <a:t>- Cơ </a:t>
            </a:r>
            <a:r>
              <a:rPr lang="vi-VN" sz="2600" i="1" u="none" strike="noStrike" spc="28" dirty="0" err="1">
                <a:solidFill>
                  <a:srgbClr val="2E2E2E"/>
                </a:solidFill>
                <a:latin typeface="Lora Italics"/>
                <a:ea typeface="Lora Italics"/>
                <a:cs typeface="Lora Italics"/>
                <a:sym typeface="Lora Italics"/>
              </a:rPr>
              <a:t>sở</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mầm</a:t>
            </a:r>
            <a:r>
              <a:rPr lang="vi-VN" sz="2600" i="1" u="none" strike="noStrike" spc="28" dirty="0">
                <a:solidFill>
                  <a:srgbClr val="2E2E2E"/>
                </a:solidFill>
                <a:latin typeface="Lora Italics"/>
                <a:ea typeface="Lora Italics"/>
                <a:cs typeface="Lora Italics"/>
                <a:sym typeface="Lora Italics"/>
              </a:rPr>
              <a:t> non: 225</a:t>
            </a:r>
          </a:p>
          <a:p>
            <a:pPr marL="233420" lvl="1" algn="l">
              <a:lnSpc>
                <a:spcPts val="3800"/>
              </a:lnSpc>
            </a:pPr>
            <a:r>
              <a:rPr lang="vi-VN" sz="2600" i="1" u="none" strike="noStrike" spc="28" dirty="0">
                <a:solidFill>
                  <a:srgbClr val="2E2E2E"/>
                </a:solidFill>
                <a:latin typeface="Lora Italics"/>
                <a:ea typeface="Lora Italics"/>
                <a:cs typeface="Lora Italics"/>
                <a:sym typeface="Lora Italics"/>
              </a:rPr>
              <a:t>- Cơ </a:t>
            </a:r>
            <a:r>
              <a:rPr lang="vi-VN" sz="2600" i="1" u="none" strike="noStrike" spc="28" dirty="0" err="1">
                <a:solidFill>
                  <a:srgbClr val="2E2E2E"/>
                </a:solidFill>
                <a:latin typeface="Lora Italics"/>
                <a:ea typeface="Lora Italics"/>
                <a:cs typeface="Lora Italics"/>
                <a:sym typeface="Lora Italics"/>
              </a:rPr>
              <a:t>sở</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phổ</a:t>
            </a:r>
            <a:r>
              <a:rPr lang="vi-VN" sz="2600" i="1" u="none" strike="noStrike" spc="28" dirty="0">
                <a:solidFill>
                  <a:srgbClr val="2E2E2E"/>
                </a:solidFill>
                <a:latin typeface="Lora Italics"/>
                <a:ea typeface="Lora Italics"/>
                <a:cs typeface="Lora Italics"/>
                <a:sym typeface="Lora Italics"/>
              </a:rPr>
              <a:t> thông (</a:t>
            </a:r>
            <a:r>
              <a:rPr lang="vi-VN" sz="2600" i="1" u="none" strike="noStrike" spc="28" dirty="0" err="1">
                <a:solidFill>
                  <a:srgbClr val="2E2E2E"/>
                </a:solidFill>
                <a:latin typeface="Lora Italics"/>
                <a:ea typeface="Lora Italics"/>
                <a:cs typeface="Lora Italics"/>
                <a:sym typeface="Lora Italics"/>
              </a:rPr>
              <a:t>gồm</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trường</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tiểu</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trường</a:t>
            </a:r>
            <a:r>
              <a:rPr lang="vi-VN" sz="2600" i="1" u="none" strike="noStrike" spc="28" dirty="0">
                <a:solidFill>
                  <a:srgbClr val="2E2E2E"/>
                </a:solidFill>
                <a:latin typeface="Lora Italics"/>
                <a:ea typeface="Lora Italics"/>
                <a:cs typeface="Lora Italics"/>
                <a:sym typeface="Lora Italics"/>
              </a:rPr>
              <a:t> </a:t>
            </a:r>
            <a:r>
              <a:rPr lang="en-US" sz="2600" i="1" u="none" strike="noStrike" spc="28" dirty="0">
                <a:solidFill>
                  <a:srgbClr val="2E2E2E"/>
                </a:solidFill>
                <a:latin typeface="Lora Italics"/>
                <a:ea typeface="Lora Italics"/>
                <a:cs typeface="Lora Italics"/>
                <a:sym typeface="Lora Italics"/>
              </a:rPr>
              <a:t>THCS</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trường</a:t>
            </a:r>
            <a:r>
              <a:rPr lang="vi-VN" sz="2600" i="1" u="none" strike="noStrike" spc="28" dirty="0">
                <a:solidFill>
                  <a:srgbClr val="2E2E2E"/>
                </a:solidFill>
                <a:latin typeface="Lora Italics"/>
                <a:ea typeface="Lora Italics"/>
                <a:cs typeface="Lora Italics"/>
                <a:sym typeface="Lora Italics"/>
              </a:rPr>
              <a:t> </a:t>
            </a:r>
            <a:r>
              <a:rPr lang="en-US" sz="2600" i="1" u="none" strike="noStrike" spc="28" dirty="0">
                <a:solidFill>
                  <a:srgbClr val="2E2E2E"/>
                </a:solidFill>
                <a:latin typeface="Lora Italics"/>
                <a:ea typeface="Lora Italics"/>
                <a:cs typeface="Lora Italics"/>
                <a:sym typeface="Lora Italics"/>
              </a:rPr>
              <a:t>THPT</a:t>
            </a:r>
            <a:r>
              <a:rPr lang="vi-VN" sz="2600" i="1" u="none" strike="noStrike" spc="28" dirty="0">
                <a:solidFill>
                  <a:srgbClr val="2E2E2E"/>
                </a:solidFill>
                <a:latin typeface="Lora Italics"/>
                <a:ea typeface="Lora Italics"/>
                <a:cs typeface="Lora Italics"/>
                <a:sym typeface="Lora Italics"/>
              </a:rPr>
              <a:t>): 405</a:t>
            </a:r>
          </a:p>
          <a:p>
            <a:pPr marL="233420" lvl="1" algn="l">
              <a:lnSpc>
                <a:spcPts val="3800"/>
              </a:lnSpc>
            </a:pPr>
            <a:r>
              <a:rPr lang="vi-VN" sz="2600" i="1" u="none" strike="noStrike" spc="28" dirty="0">
                <a:solidFill>
                  <a:srgbClr val="2E2E2E"/>
                </a:solidFill>
                <a:latin typeface="Lora Italics"/>
                <a:ea typeface="Lora Italics"/>
                <a:cs typeface="Lora Italics"/>
                <a:sym typeface="Lora Italics"/>
              </a:rPr>
              <a:t>- Cơ </a:t>
            </a:r>
            <a:r>
              <a:rPr lang="vi-VN" sz="2600" i="1" u="none" strike="noStrike" spc="28" dirty="0" err="1">
                <a:solidFill>
                  <a:srgbClr val="2E2E2E"/>
                </a:solidFill>
                <a:latin typeface="Lora Italics"/>
                <a:ea typeface="Lora Italics"/>
                <a:cs typeface="Lora Italics"/>
                <a:sym typeface="Lora Italics"/>
              </a:rPr>
              <a:t>sở</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nghề</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nghiệp</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trường</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cao</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đẳng</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trung</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cấp</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trung</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tâm</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giáo</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dục</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nghề</a:t>
            </a:r>
            <a:r>
              <a:rPr lang="en-US" sz="2600" i="1" u="none" strike="noStrike" spc="28" dirty="0">
                <a:solidFill>
                  <a:srgbClr val="2E2E2E"/>
                </a:solidFill>
                <a:latin typeface="Lora Italics"/>
                <a:ea typeface="Lora Italics"/>
                <a:cs typeface="Lora Italics"/>
                <a:sym typeface="Lora Italics"/>
              </a:rPr>
              <a:t> </a:t>
            </a:r>
            <a:r>
              <a:rPr lang="en-US" sz="2600" i="1" u="none" strike="noStrike" spc="28" dirty="0" err="1">
                <a:solidFill>
                  <a:srgbClr val="2E2E2E"/>
                </a:solidFill>
                <a:latin typeface="Lora Italics"/>
                <a:ea typeface="Lora Italics"/>
                <a:cs typeface="Lora Italics"/>
                <a:sym typeface="Lora Italics"/>
              </a:rPr>
              <a:t>nghiệp</a:t>
            </a:r>
            <a:r>
              <a:rPr lang="en-US" sz="2600" i="1" u="none" strike="noStrike" spc="28" dirty="0">
                <a:solidFill>
                  <a:srgbClr val="2E2E2E"/>
                </a:solidFill>
                <a:latin typeface="Lora Italics"/>
                <a:ea typeface="Lora Italics"/>
                <a:cs typeface="Lora Italics"/>
                <a:sym typeface="Lora Italics"/>
              </a:rPr>
              <a:t>)</a:t>
            </a:r>
            <a:r>
              <a:rPr lang="vi-VN" sz="2600" i="1" u="none" strike="noStrike" spc="28" dirty="0">
                <a:solidFill>
                  <a:srgbClr val="2E2E2E"/>
                </a:solidFill>
                <a:latin typeface="Lora Italics"/>
                <a:ea typeface="Lora Italics"/>
                <a:cs typeface="Lora Italics"/>
                <a:sym typeface="Lora Italics"/>
              </a:rPr>
              <a:t>: 33</a:t>
            </a:r>
          </a:p>
          <a:p>
            <a:pPr marL="233420" lvl="1" algn="l">
              <a:lnSpc>
                <a:spcPts val="3800"/>
              </a:lnSpc>
            </a:pPr>
            <a:r>
              <a:rPr lang="vi-VN" sz="2600" i="1" u="none" strike="noStrike" spc="28" dirty="0">
                <a:solidFill>
                  <a:srgbClr val="2E2E2E"/>
                </a:solidFill>
                <a:latin typeface="Lora Italics"/>
                <a:ea typeface="Lora Italics"/>
                <a:cs typeface="Lora Italics"/>
                <a:sym typeface="Lora Italics"/>
              </a:rPr>
              <a:t>- Cơ </a:t>
            </a:r>
            <a:r>
              <a:rPr lang="vi-VN" sz="2600" i="1" u="none" strike="noStrike" spc="28" dirty="0" err="1">
                <a:solidFill>
                  <a:srgbClr val="2E2E2E"/>
                </a:solidFill>
                <a:latin typeface="Lora Italics"/>
                <a:ea typeface="Lora Italics"/>
                <a:cs typeface="Lora Italics"/>
                <a:sym typeface="Lora Italics"/>
              </a:rPr>
              <a:t>sở</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đại</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gồm</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Trường</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đại</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viện</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Viện</a:t>
            </a:r>
            <a:r>
              <a:rPr lang="vi-VN" sz="2600" i="1" u="none" strike="noStrike" spc="28" dirty="0">
                <a:solidFill>
                  <a:srgbClr val="2E2E2E"/>
                </a:solidFill>
                <a:latin typeface="Lora Italics"/>
                <a:ea typeface="Lora Italics"/>
                <a:cs typeface="Lora Italics"/>
                <a:sym typeface="Lora Italics"/>
              </a:rPr>
              <a:t> nghiên </a:t>
            </a:r>
            <a:r>
              <a:rPr lang="vi-VN" sz="2600" i="1" u="none" strike="noStrike" spc="28" dirty="0" err="1">
                <a:solidFill>
                  <a:srgbClr val="2E2E2E"/>
                </a:solidFill>
                <a:latin typeface="Lora Italics"/>
                <a:ea typeface="Lora Italics"/>
                <a:cs typeface="Lora Italics"/>
                <a:sym typeface="Lora Italics"/>
              </a:rPr>
              <a:t>cứu</a:t>
            </a:r>
            <a:r>
              <a:rPr lang="vi-VN" sz="2600" i="1" u="none" strike="noStrike" spc="28" dirty="0">
                <a:solidFill>
                  <a:srgbClr val="2E2E2E"/>
                </a:solidFill>
                <a:latin typeface="Lora Italics"/>
                <a:ea typeface="Lora Italics"/>
                <a:cs typeface="Lora Italics"/>
                <a:sym typeface="Lora Italics"/>
              </a:rPr>
              <a:t> khoa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được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phép</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đào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trình</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độ</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tiến</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sĩ</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và</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các</a:t>
            </a:r>
            <a:r>
              <a:rPr lang="vi-VN" sz="2600" i="1" u="none" strike="noStrike" spc="28" dirty="0">
                <a:solidFill>
                  <a:srgbClr val="2E2E2E"/>
                </a:solidFill>
                <a:latin typeface="Lora Italics"/>
                <a:ea typeface="Lora Italics"/>
                <a:cs typeface="Lora Italics"/>
                <a:sym typeface="Lora Italics"/>
              </a:rPr>
              <a:t> đơn </a:t>
            </a:r>
            <a:r>
              <a:rPr lang="vi-VN" sz="2600" i="1" u="none" strike="noStrike" spc="28" dirty="0" err="1">
                <a:solidFill>
                  <a:srgbClr val="2E2E2E"/>
                </a:solidFill>
                <a:latin typeface="Lora Italics"/>
                <a:ea typeface="Lora Italics"/>
                <a:cs typeface="Lora Italics"/>
                <a:sym typeface="Lora Italics"/>
              </a:rPr>
              <a:t>vị</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trực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thuộc</a:t>
            </a:r>
            <a:r>
              <a:rPr lang="vi-VN" sz="2600" i="1" u="none" strike="noStrike" spc="28" dirty="0">
                <a:solidFill>
                  <a:srgbClr val="2E2E2E"/>
                </a:solidFill>
                <a:latin typeface="Lora Italics"/>
                <a:ea typeface="Lora Italics"/>
                <a:cs typeface="Lora Italics"/>
                <a:sym typeface="Lora Italics"/>
              </a:rPr>
              <a:t>: 10</a:t>
            </a:r>
          </a:p>
          <a:p>
            <a:pPr marL="233420" lvl="1" algn="l">
              <a:lnSpc>
                <a:spcPts val="3800"/>
              </a:lnSpc>
            </a:pPr>
            <a:r>
              <a:rPr lang="vi-VN" sz="2600" i="1" u="none" strike="noStrike" spc="28" dirty="0">
                <a:solidFill>
                  <a:srgbClr val="2E2E2E"/>
                </a:solidFill>
                <a:latin typeface="Lora Italics"/>
                <a:ea typeface="Lora Italics"/>
                <a:cs typeface="Lora Italics"/>
                <a:sym typeface="Lora Italics"/>
              </a:rPr>
              <a:t>- Cơ </a:t>
            </a:r>
            <a:r>
              <a:rPr lang="vi-VN" sz="2600" i="1" u="none" strike="noStrike" spc="28" dirty="0" err="1">
                <a:solidFill>
                  <a:srgbClr val="2E2E2E"/>
                </a:solidFill>
                <a:latin typeface="Lora Italics"/>
                <a:ea typeface="Lora Italics"/>
                <a:cs typeface="Lora Italics"/>
                <a:sym typeface="Lora Italics"/>
              </a:rPr>
              <a:t>sở</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thường</a:t>
            </a:r>
            <a:r>
              <a:rPr lang="vi-VN" sz="2600" i="1" u="none" strike="noStrike" spc="28" dirty="0">
                <a:solidFill>
                  <a:srgbClr val="2E2E2E"/>
                </a:solidFill>
                <a:latin typeface="Lora Italics"/>
                <a:ea typeface="Lora Italics"/>
                <a:cs typeface="Lora Italics"/>
                <a:sym typeface="Lora Italics"/>
              </a:rPr>
              <a:t> xuyên (Trung tâm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thường</a:t>
            </a:r>
            <a:r>
              <a:rPr lang="vi-VN" sz="2600" i="1" u="none" strike="noStrike" spc="28" dirty="0">
                <a:solidFill>
                  <a:srgbClr val="2E2E2E"/>
                </a:solidFill>
                <a:latin typeface="Lora Italics"/>
                <a:ea typeface="Lora Italics"/>
                <a:cs typeface="Lora Italics"/>
                <a:sym typeface="Lora Italics"/>
              </a:rPr>
              <a:t> xuyên; Trung tâm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nghề</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nghiệp</a:t>
            </a:r>
            <a:r>
              <a:rPr lang="vi-VN" sz="2600" i="1" u="none" strike="noStrike" spc="28" dirty="0">
                <a:solidFill>
                  <a:srgbClr val="2E2E2E"/>
                </a:solidFill>
                <a:latin typeface="Lora Italics"/>
                <a:ea typeface="Lora Italics"/>
                <a:cs typeface="Lora Italics"/>
                <a:sym typeface="Lora Italics"/>
              </a:rPr>
              <a:t> -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thường</a:t>
            </a:r>
            <a:r>
              <a:rPr lang="vi-VN" sz="2600" i="1" u="none" strike="noStrike" spc="28" dirty="0">
                <a:solidFill>
                  <a:srgbClr val="2E2E2E"/>
                </a:solidFill>
                <a:latin typeface="Lora Italics"/>
                <a:ea typeface="Lora Italics"/>
                <a:cs typeface="Lora Italics"/>
                <a:sym typeface="Lora Italics"/>
              </a:rPr>
              <a:t> xuyên; Trung tâm </a:t>
            </a:r>
            <a:r>
              <a:rPr lang="vi-VN" sz="2600" i="1" u="none" strike="noStrike" spc="28" dirty="0" err="1">
                <a:solidFill>
                  <a:srgbClr val="2E2E2E"/>
                </a:solidFill>
                <a:latin typeface="Lora Italics"/>
                <a:ea typeface="Lora Italics"/>
                <a:cs typeface="Lora Italics"/>
                <a:sym typeface="Lora Italics"/>
              </a:rPr>
              <a:t>học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tập</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cộng</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đồng</a:t>
            </a:r>
            <a:r>
              <a:rPr lang="vi-VN" sz="2600" i="1" u="none" strike="noStrike" spc="28" dirty="0">
                <a:solidFill>
                  <a:srgbClr val="2E2E2E"/>
                </a:solidFill>
                <a:latin typeface="Lora Italics"/>
                <a:ea typeface="Lora Italics"/>
                <a:cs typeface="Lora Italics"/>
                <a:sym typeface="Lora Italics"/>
              </a:rPr>
              <a:t>; Trung tâm </a:t>
            </a:r>
            <a:r>
              <a:rPr lang="vi-VN" sz="2600" i="1" u="none" strike="noStrike" spc="28" dirty="0" err="1">
                <a:solidFill>
                  <a:srgbClr val="2E2E2E"/>
                </a:solidFill>
                <a:latin typeface="Lora Italics"/>
                <a:ea typeface="Lora Italics"/>
                <a:cs typeface="Lora Italics"/>
                <a:sym typeface="Lora Italics"/>
              </a:rPr>
              <a:t>khác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thực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hiện</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nhiệm</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vụ</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giáo</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dục</a:t>
            </a:r>
            <a:r>
              <a:rPr lang="vi-VN" sz="2600" i="1" u="none" strike="noStrike" spc="28" dirty="0">
                <a:solidFill>
                  <a:srgbClr val="2E2E2E"/>
                </a:solidFill>
                <a:latin typeface="Lora Italics"/>
                <a:ea typeface="Lora Italics"/>
                <a:cs typeface="Lora Italics"/>
                <a:sym typeface="Lora Italics"/>
              </a:rPr>
              <a:t> </a:t>
            </a:r>
            <a:r>
              <a:rPr lang="vi-VN" sz="2600" i="1" u="none" strike="noStrike" spc="28" dirty="0" err="1">
                <a:solidFill>
                  <a:srgbClr val="2E2E2E"/>
                </a:solidFill>
                <a:latin typeface="Lora Italics"/>
                <a:ea typeface="Lora Italics"/>
                <a:cs typeface="Lora Italics"/>
                <a:sym typeface="Lora Italics"/>
              </a:rPr>
              <a:t>thường</a:t>
            </a:r>
            <a:r>
              <a:rPr lang="vi-VN" sz="2600" i="1" u="none" strike="noStrike" spc="28" dirty="0">
                <a:solidFill>
                  <a:srgbClr val="2E2E2E"/>
                </a:solidFill>
                <a:latin typeface="Lora Italics"/>
                <a:ea typeface="Lora Italics"/>
                <a:cs typeface="Lora Italics"/>
                <a:sym typeface="Lora Italics"/>
              </a:rPr>
              <a:t> xuyên): 15</a:t>
            </a:r>
          </a:p>
        </p:txBody>
      </p:sp>
      <p:graphicFrame>
        <p:nvGraphicFramePr>
          <p:cNvPr id="59" name="Chart 58">
            <a:extLst>
              <a:ext uri="{FF2B5EF4-FFF2-40B4-BE49-F238E27FC236}">
                <a16:creationId xmlns:a16="http://schemas.microsoft.com/office/drawing/2014/main" id="{3037403F-B934-4963-8FCF-FDD78C2D6D1D}"/>
              </a:ext>
            </a:extLst>
          </p:cNvPr>
          <p:cNvGraphicFramePr>
            <a:graphicFrameLocks/>
          </p:cNvGraphicFramePr>
          <p:nvPr>
            <p:extLst>
              <p:ext uri="{D42A27DB-BD31-4B8C-83A1-F6EECF244321}">
                <p14:modId xmlns:p14="http://schemas.microsoft.com/office/powerpoint/2010/main" val="1155577441"/>
              </p:ext>
            </p:extLst>
          </p:nvPr>
        </p:nvGraphicFramePr>
        <p:xfrm>
          <a:off x="9635002" y="1912720"/>
          <a:ext cx="7619999" cy="6696166"/>
        </p:xfrm>
        <a:graphic>
          <a:graphicData uri="http://schemas.openxmlformats.org/drawingml/2006/chart">
            <c:chart xmlns:c="http://schemas.openxmlformats.org/drawingml/2006/chart" xmlns:r="http://schemas.openxmlformats.org/officeDocument/2006/relationships" r:id="rId4"/>
          </a:graphicData>
        </a:graphic>
      </p:graphicFrame>
      <p:sp>
        <p:nvSpPr>
          <p:cNvPr id="61" name="Freeform 3">
            <a:extLst>
              <a:ext uri="{FF2B5EF4-FFF2-40B4-BE49-F238E27FC236}">
                <a16:creationId xmlns:a16="http://schemas.microsoft.com/office/drawing/2014/main" id="{42D83AFC-1B6B-49C9-97B4-682C5C56EA02}"/>
              </a:ext>
            </a:extLst>
          </p:cNvPr>
          <p:cNvSpPr/>
          <p:nvPr/>
        </p:nvSpPr>
        <p:spPr>
          <a:xfrm>
            <a:off x="16029830" y="8648700"/>
            <a:ext cx="2048804" cy="1447055"/>
          </a:xfrm>
          <a:custGeom>
            <a:avLst/>
            <a:gdLst/>
            <a:ahLst/>
            <a:cxnLst/>
            <a:rect l="l" t="t" r="r" b="b"/>
            <a:pathLst>
              <a:path w="2048804" h="1285159">
                <a:moveTo>
                  <a:pt x="0" y="0"/>
                </a:moveTo>
                <a:lnTo>
                  <a:pt x="2048803" y="0"/>
                </a:lnTo>
                <a:lnTo>
                  <a:pt x="2048803" y="1285158"/>
                </a:lnTo>
                <a:lnTo>
                  <a:pt x="0" y="12851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99069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TextBox 10"/>
          <p:cNvSpPr txBox="1"/>
          <p:nvPr/>
        </p:nvSpPr>
        <p:spPr>
          <a:xfrm>
            <a:off x="1608699" y="369357"/>
            <a:ext cx="12510233" cy="1963679"/>
          </a:xfrm>
          <a:prstGeom prst="rect">
            <a:avLst/>
          </a:prstGeom>
        </p:spPr>
        <p:txBody>
          <a:bodyPr wrap="square" lIns="0" tIns="0" rIns="0" bIns="0" rtlCol="0" anchor="t">
            <a:spAutoFit/>
          </a:bodyPr>
          <a:lstStyle/>
          <a:p>
            <a:pPr algn="ctr">
              <a:lnSpc>
                <a:spcPts val="7984"/>
              </a:lnSpc>
            </a:pPr>
            <a:r>
              <a:rPr lang="en-US" sz="5218" b="1" i="1" spc="224" dirty="0">
                <a:solidFill>
                  <a:srgbClr val="152225"/>
                </a:solidFill>
                <a:latin typeface="Lora Bold Italics"/>
                <a:ea typeface="Lora Bold Italics"/>
                <a:cs typeface="Lora Bold Italics"/>
                <a:sym typeface="Lora Bold Italics"/>
              </a:rPr>
              <a:t>I. </a:t>
            </a:r>
            <a:r>
              <a:rPr lang="vi-VN" sz="5218" b="1" i="1" spc="224" dirty="0" err="1">
                <a:solidFill>
                  <a:srgbClr val="152225"/>
                </a:solidFill>
                <a:latin typeface="Lora Bold Italics"/>
                <a:ea typeface="Lora Bold Italics"/>
                <a:cs typeface="Lora Bold Italics"/>
                <a:sym typeface="Lora Bold Italics"/>
              </a:rPr>
              <a:t>Tình</a:t>
            </a:r>
            <a:r>
              <a:rPr lang="vi-VN" sz="5218" b="1" i="1" spc="224" dirty="0">
                <a:solidFill>
                  <a:srgbClr val="152225"/>
                </a:solidFill>
                <a:latin typeface="Lora Bold Italics"/>
                <a:ea typeface="Lora Bold Italics"/>
                <a:cs typeface="Lora Bold Italics"/>
                <a:sym typeface="Lora Bold Italics"/>
              </a:rPr>
              <a:t> </a:t>
            </a:r>
            <a:r>
              <a:rPr lang="vi-VN" sz="5218" b="1" i="1" spc="224" dirty="0" err="1">
                <a:solidFill>
                  <a:srgbClr val="152225"/>
                </a:solidFill>
                <a:latin typeface="Lora Bold Italics"/>
                <a:ea typeface="Lora Bold Italics"/>
                <a:cs typeface="Lora Bold Italics"/>
                <a:sym typeface="Lora Bold Italics"/>
              </a:rPr>
              <a:t>hình</a:t>
            </a:r>
            <a:r>
              <a:rPr lang="vi-VN" sz="5218" b="1" i="1" spc="224" dirty="0">
                <a:solidFill>
                  <a:srgbClr val="152225"/>
                </a:solidFill>
                <a:latin typeface="Lora Bold Italics"/>
                <a:ea typeface="Lora Bold Italics"/>
                <a:cs typeface="Lora Bold Italics"/>
                <a:sym typeface="Lora Bold Italics"/>
              </a:rPr>
              <a:t> </a:t>
            </a:r>
            <a:r>
              <a:rPr lang="vi-VN" sz="5218" b="1" i="1" spc="224" dirty="0" err="1">
                <a:solidFill>
                  <a:srgbClr val="152225"/>
                </a:solidFill>
                <a:latin typeface="Lora Bold Italics"/>
                <a:ea typeface="Lora Bold Italics"/>
                <a:cs typeface="Lora Bold Italics"/>
                <a:sym typeface="Lora Bold Italics"/>
              </a:rPr>
              <a:t>sử</a:t>
            </a:r>
            <a:r>
              <a:rPr lang="vi-VN" sz="5218" b="1" i="1" spc="224" dirty="0">
                <a:solidFill>
                  <a:srgbClr val="152225"/>
                </a:solidFill>
                <a:latin typeface="Lora Bold Italics"/>
                <a:ea typeface="Lora Bold Italics"/>
                <a:cs typeface="Lora Bold Italics"/>
                <a:sym typeface="Lora Bold Italics"/>
              </a:rPr>
              <a:t> </a:t>
            </a:r>
            <a:r>
              <a:rPr lang="vi-VN" sz="5218" b="1" i="1" spc="224" dirty="0" err="1">
                <a:solidFill>
                  <a:srgbClr val="152225"/>
                </a:solidFill>
                <a:latin typeface="Lora Bold Italics"/>
                <a:ea typeface="Lora Bold Italics"/>
                <a:cs typeface="Lora Bold Italics"/>
                <a:sym typeface="Lora Bold Italics"/>
              </a:rPr>
              <a:t>dụng</a:t>
            </a:r>
            <a:r>
              <a:rPr lang="vi-VN" sz="5218" b="1" i="1" spc="224" dirty="0">
                <a:solidFill>
                  <a:srgbClr val="152225"/>
                </a:solidFill>
                <a:latin typeface="Lora Bold Italics"/>
                <a:ea typeface="Lora Bold Italics"/>
                <a:cs typeface="Lora Bold Italics"/>
                <a:sym typeface="Lora Bold Italics"/>
              </a:rPr>
              <a:t> </a:t>
            </a:r>
            <a:r>
              <a:rPr lang="vi-VN" sz="5218" b="1" i="1" spc="224" dirty="0" err="1">
                <a:solidFill>
                  <a:srgbClr val="152225"/>
                </a:solidFill>
                <a:latin typeface="Lora Bold Italics"/>
                <a:ea typeface="Lora Bold Italics"/>
                <a:cs typeface="Lora Bold Italics"/>
                <a:sym typeface="Lora Bold Italics"/>
              </a:rPr>
              <a:t>hóa</a:t>
            </a:r>
            <a:r>
              <a:rPr lang="vi-VN" sz="5218" b="1" i="1" spc="224" dirty="0">
                <a:solidFill>
                  <a:srgbClr val="152225"/>
                </a:solidFill>
                <a:latin typeface="Lora Bold Italics"/>
                <a:ea typeface="Lora Bold Italics"/>
                <a:cs typeface="Lora Bold Italics"/>
                <a:sym typeface="Lora Bold Italics"/>
              </a:rPr>
              <a:t> đơn </a:t>
            </a:r>
            <a:r>
              <a:rPr lang="vi-VN" sz="5218" b="1" i="1" spc="224" dirty="0" err="1">
                <a:solidFill>
                  <a:srgbClr val="152225"/>
                </a:solidFill>
                <a:latin typeface="Lora Bold Italics"/>
                <a:ea typeface="Lora Bold Italics"/>
                <a:cs typeface="Lora Bold Italics"/>
                <a:sym typeface="Lora Bold Italics"/>
              </a:rPr>
              <a:t>điện</a:t>
            </a:r>
            <a:r>
              <a:rPr lang="vi-VN" sz="5218" b="1" i="1" spc="224" dirty="0">
                <a:solidFill>
                  <a:srgbClr val="152225"/>
                </a:solidFill>
                <a:latin typeface="Lora Bold Italics"/>
                <a:ea typeface="Lora Bold Italics"/>
                <a:cs typeface="Lora Bold Italics"/>
                <a:sym typeface="Lora Bold Italics"/>
              </a:rPr>
              <a:t> </a:t>
            </a:r>
            <a:r>
              <a:rPr lang="vi-VN" sz="5218" b="1" i="1" spc="224" dirty="0" err="1">
                <a:solidFill>
                  <a:srgbClr val="152225"/>
                </a:solidFill>
                <a:latin typeface="Lora Bold Italics"/>
                <a:ea typeface="Lora Bold Italics"/>
                <a:cs typeface="Lora Bold Italics"/>
                <a:sym typeface="Lora Bold Italics"/>
              </a:rPr>
              <a:t>tử</a:t>
            </a:r>
            <a:endParaRPr lang="vi-VN" sz="5218" b="1" i="1" spc="224" dirty="0">
              <a:solidFill>
                <a:srgbClr val="152225"/>
              </a:solidFill>
              <a:latin typeface="Lora Bold Italics"/>
              <a:ea typeface="Lora Bold Italics"/>
              <a:cs typeface="Lora Bold Italics"/>
              <a:sym typeface="Lora Bold Italics"/>
            </a:endParaRPr>
          </a:p>
          <a:p>
            <a:pPr algn="ctr">
              <a:lnSpc>
                <a:spcPts val="7984"/>
              </a:lnSpc>
            </a:pPr>
            <a:endParaRPr lang="en-US" sz="5218" b="1" i="1" spc="224" dirty="0">
              <a:solidFill>
                <a:srgbClr val="152225"/>
              </a:solidFill>
              <a:latin typeface="Lora Bold Italics"/>
              <a:ea typeface="Lora Bold Italics"/>
              <a:cs typeface="Lora Bold Italics"/>
              <a:sym typeface="Lora Bold Italics"/>
            </a:endParaRPr>
          </a:p>
        </p:txBody>
      </p:sp>
      <p:sp>
        <p:nvSpPr>
          <p:cNvPr id="11" name="TextBox 11"/>
          <p:cNvSpPr txBox="1"/>
          <p:nvPr/>
        </p:nvSpPr>
        <p:spPr>
          <a:xfrm>
            <a:off x="2303203" y="7474663"/>
            <a:ext cx="13299756" cy="1289327"/>
          </a:xfrm>
          <a:prstGeom prst="rect">
            <a:avLst/>
          </a:prstGeom>
        </p:spPr>
        <p:txBody>
          <a:bodyPr wrap="square" lIns="0" tIns="0" rIns="0" bIns="0" rtlCol="0" anchor="t">
            <a:spAutoFit/>
          </a:bodyPr>
          <a:lstStyle/>
          <a:p>
            <a:pPr marL="0" lvl="0" indent="0" algn="ctr">
              <a:lnSpc>
                <a:spcPts val="3400"/>
              </a:lnSpc>
              <a:spcBef>
                <a:spcPct val="0"/>
              </a:spcBef>
            </a:pPr>
            <a:r>
              <a:rPr lang="vi-VN" sz="2800" i="1" spc="73" dirty="0">
                <a:solidFill>
                  <a:srgbClr val="2E2E2E"/>
                </a:solidFill>
                <a:latin typeface="Lora Italics"/>
                <a:ea typeface="Lora Italics"/>
                <a:cs typeface="Lora Italics"/>
                <a:sym typeface="Lora Italics"/>
              </a:rPr>
              <a:t>Theo </a:t>
            </a:r>
            <a:r>
              <a:rPr lang="vi-VN" sz="2800" i="1" spc="73" dirty="0" err="1">
                <a:solidFill>
                  <a:srgbClr val="2E2E2E"/>
                </a:solidFill>
                <a:latin typeface="Lora Italics"/>
                <a:ea typeface="Lora Italics"/>
                <a:cs typeface="Lora Italics"/>
                <a:sym typeface="Lora Italics"/>
              </a:rPr>
              <a:t>dữ</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liệu</a:t>
            </a:r>
            <a:r>
              <a:rPr lang="vi-VN" sz="2800" i="1" spc="73" dirty="0">
                <a:solidFill>
                  <a:srgbClr val="2E2E2E"/>
                </a:solidFill>
                <a:latin typeface="Lora Italics"/>
                <a:ea typeface="Lora Italics"/>
                <a:cs typeface="Lora Italics"/>
                <a:sym typeface="Lora Italics"/>
              </a:rPr>
              <a:t> trong 03 năm 2021-2023 </a:t>
            </a:r>
            <a:r>
              <a:rPr lang="vi-VN" sz="2800" i="1" spc="73" dirty="0" err="1">
                <a:solidFill>
                  <a:srgbClr val="2E2E2E"/>
                </a:solidFill>
                <a:latin typeface="Lora Italics"/>
                <a:ea typeface="Lora Italics"/>
                <a:cs typeface="Lora Italics"/>
                <a:sym typeface="Lora Italics"/>
              </a:rPr>
              <a:t>có</a:t>
            </a:r>
            <a:r>
              <a:rPr lang="vi-VN" sz="2800" i="1" spc="73" dirty="0">
                <a:solidFill>
                  <a:srgbClr val="2E2E2E"/>
                </a:solidFill>
                <a:latin typeface="Lora Italics"/>
                <a:ea typeface="Lora Italics"/>
                <a:cs typeface="Lora Italics"/>
                <a:sym typeface="Lora Italics"/>
              </a:rPr>
              <a:t> 444 cơ </a:t>
            </a:r>
            <a:r>
              <a:rPr lang="vi-VN" sz="2800" i="1" spc="73" dirty="0" err="1">
                <a:solidFill>
                  <a:srgbClr val="2E2E2E"/>
                </a:solidFill>
                <a:latin typeface="Lora Italics"/>
                <a:ea typeface="Lora Italics"/>
                <a:cs typeface="Lora Italics"/>
                <a:sym typeface="Lora Italics"/>
              </a:rPr>
              <a:t>sở</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đã</a:t>
            </a:r>
            <a:r>
              <a:rPr lang="vi-VN" sz="2800" i="1" spc="73" dirty="0">
                <a:solidFill>
                  <a:srgbClr val="2E2E2E"/>
                </a:solidFill>
                <a:latin typeface="Lora Italics"/>
                <a:ea typeface="Lora Italics"/>
                <a:cs typeface="Lora Italics"/>
                <a:sym typeface="Lora Italics"/>
              </a:rPr>
              <a:t> đăng </a:t>
            </a:r>
            <a:r>
              <a:rPr lang="vi-VN" sz="2800" i="1" spc="73" dirty="0" err="1">
                <a:solidFill>
                  <a:srgbClr val="2E2E2E"/>
                </a:solidFill>
                <a:latin typeface="Lora Italics"/>
                <a:ea typeface="Lora Italics"/>
                <a:cs typeface="Lora Italics"/>
                <a:sym typeface="Lora Italics"/>
              </a:rPr>
              <a:t>ký</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sử</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dụng</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hóa</a:t>
            </a:r>
            <a:r>
              <a:rPr lang="vi-VN" sz="2800" i="1" spc="73" dirty="0">
                <a:solidFill>
                  <a:srgbClr val="2E2E2E"/>
                </a:solidFill>
                <a:latin typeface="Lora Italics"/>
                <a:ea typeface="Lora Italics"/>
                <a:cs typeface="Lora Italics"/>
                <a:sym typeface="Lora Italics"/>
              </a:rPr>
              <a:t> đơn </a:t>
            </a:r>
            <a:r>
              <a:rPr lang="vi-VN" sz="2800" i="1" spc="73" dirty="0" err="1">
                <a:solidFill>
                  <a:srgbClr val="2E2E2E"/>
                </a:solidFill>
                <a:latin typeface="Lora Italics"/>
                <a:ea typeface="Lora Italics"/>
                <a:cs typeface="Lora Italics"/>
                <a:sym typeface="Lora Italics"/>
              </a:rPr>
              <a:t>điện</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tử</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chiếm</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tỷ</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lệ</a:t>
            </a:r>
            <a:r>
              <a:rPr lang="vi-VN" sz="2800" i="1" spc="73" dirty="0">
                <a:solidFill>
                  <a:srgbClr val="2E2E2E"/>
                </a:solidFill>
                <a:latin typeface="Lora Italics"/>
                <a:ea typeface="Lora Italics"/>
                <a:cs typeface="Lora Italics"/>
                <a:sym typeface="Lora Italics"/>
              </a:rPr>
              <a:t> 65%. Tuy nhiên, </a:t>
            </a:r>
            <a:r>
              <a:rPr lang="vi-VN" sz="2800" i="1" spc="73" dirty="0" err="1">
                <a:solidFill>
                  <a:srgbClr val="2E2E2E"/>
                </a:solidFill>
                <a:latin typeface="Lora Italics"/>
                <a:ea typeface="Lora Italics"/>
                <a:cs typeface="Lora Italics"/>
                <a:sym typeface="Lora Italics"/>
              </a:rPr>
              <a:t>số</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lượng</a:t>
            </a:r>
            <a:r>
              <a:rPr lang="vi-VN" sz="2800" i="1" spc="73" dirty="0">
                <a:solidFill>
                  <a:srgbClr val="2E2E2E"/>
                </a:solidFill>
                <a:latin typeface="Lora Italics"/>
                <a:ea typeface="Lora Italics"/>
                <a:cs typeface="Lora Italics"/>
                <a:sym typeface="Lora Italics"/>
              </a:rPr>
              <a:t> cơ </a:t>
            </a:r>
            <a:r>
              <a:rPr lang="vi-VN" sz="2800" i="1" spc="73" dirty="0" err="1">
                <a:solidFill>
                  <a:srgbClr val="2E2E2E"/>
                </a:solidFill>
                <a:latin typeface="Lora Italics"/>
                <a:ea typeface="Lora Italics"/>
                <a:cs typeface="Lora Italics"/>
                <a:sym typeface="Lora Italics"/>
              </a:rPr>
              <a:t>sở</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giáo</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dục</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đã</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sử</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dụng</a:t>
            </a:r>
            <a:r>
              <a:rPr lang="vi-VN" sz="2800" i="1" spc="73" dirty="0">
                <a:solidFill>
                  <a:srgbClr val="2E2E2E"/>
                </a:solidFill>
                <a:latin typeface="Lora Italics"/>
                <a:ea typeface="Lora Italics"/>
                <a:cs typeface="Lora Italics"/>
                <a:sym typeface="Lora Italics"/>
              </a:rPr>
              <a:t> HĐĐT </a:t>
            </a:r>
            <a:r>
              <a:rPr lang="vi-VN" sz="2800" i="1" spc="73" dirty="0" err="1">
                <a:solidFill>
                  <a:srgbClr val="2E2E2E"/>
                </a:solidFill>
                <a:latin typeface="Lora Italics"/>
                <a:ea typeface="Lora Italics"/>
                <a:cs typeface="Lora Italics"/>
                <a:sym typeface="Lora Italics"/>
              </a:rPr>
              <a:t>rất</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thấp</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chỉ</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chiếm</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tỉ</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lệ</a:t>
            </a:r>
            <a:r>
              <a:rPr lang="vi-VN" sz="2800" i="1" spc="73" dirty="0">
                <a:solidFill>
                  <a:srgbClr val="2E2E2E"/>
                </a:solidFill>
                <a:latin typeface="Lora Italics"/>
                <a:ea typeface="Lora Italics"/>
                <a:cs typeface="Lora Italics"/>
                <a:sym typeface="Lora Italics"/>
              </a:rPr>
              <a:t> 7% trong </a:t>
            </a:r>
            <a:r>
              <a:rPr lang="vi-VN" sz="2800" i="1" spc="73" dirty="0" err="1">
                <a:solidFill>
                  <a:srgbClr val="2E2E2E"/>
                </a:solidFill>
                <a:latin typeface="Lora Italics"/>
                <a:ea typeface="Lora Italics"/>
                <a:cs typeface="Lora Italics"/>
                <a:sym typeface="Lora Italics"/>
              </a:rPr>
              <a:t>tổng</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số</a:t>
            </a:r>
            <a:r>
              <a:rPr lang="vi-VN" sz="2800" i="1" spc="73" dirty="0">
                <a:solidFill>
                  <a:srgbClr val="2E2E2E"/>
                </a:solidFill>
                <a:latin typeface="Lora Italics"/>
                <a:ea typeface="Lora Italics"/>
                <a:cs typeface="Lora Italics"/>
                <a:sym typeface="Lora Italics"/>
              </a:rPr>
              <a:t> cơ </a:t>
            </a:r>
            <a:r>
              <a:rPr lang="vi-VN" sz="2800" i="1" spc="73" dirty="0" err="1">
                <a:solidFill>
                  <a:srgbClr val="2E2E2E"/>
                </a:solidFill>
                <a:latin typeface="Lora Italics"/>
                <a:ea typeface="Lora Italics"/>
                <a:cs typeface="Lora Italics"/>
                <a:sym typeface="Lora Italics"/>
              </a:rPr>
              <a:t>sở</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đã</a:t>
            </a:r>
            <a:r>
              <a:rPr lang="vi-VN" sz="2800" i="1" spc="73" dirty="0">
                <a:solidFill>
                  <a:srgbClr val="2E2E2E"/>
                </a:solidFill>
                <a:latin typeface="Lora Italics"/>
                <a:ea typeface="Lora Italics"/>
                <a:cs typeface="Lora Italics"/>
                <a:sym typeface="Lora Italics"/>
              </a:rPr>
              <a:t> đăng </a:t>
            </a:r>
            <a:r>
              <a:rPr lang="vi-VN" sz="2800" i="1" spc="73" dirty="0" err="1">
                <a:solidFill>
                  <a:srgbClr val="2E2E2E"/>
                </a:solidFill>
                <a:latin typeface="Lora Italics"/>
                <a:ea typeface="Lora Italics"/>
                <a:cs typeface="Lora Italics"/>
                <a:sym typeface="Lora Italics"/>
              </a:rPr>
              <a:t>kí</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sử</a:t>
            </a:r>
            <a:r>
              <a:rPr lang="vi-VN" sz="2800" i="1" spc="73" dirty="0">
                <a:solidFill>
                  <a:srgbClr val="2E2E2E"/>
                </a:solidFill>
                <a:latin typeface="Lora Italics"/>
                <a:ea typeface="Lora Italics"/>
                <a:cs typeface="Lora Italics"/>
                <a:sym typeface="Lora Italics"/>
              </a:rPr>
              <a:t> </a:t>
            </a:r>
            <a:r>
              <a:rPr lang="vi-VN" sz="2800" i="1" spc="73" dirty="0" err="1">
                <a:solidFill>
                  <a:srgbClr val="2E2E2E"/>
                </a:solidFill>
                <a:latin typeface="Lora Italics"/>
                <a:ea typeface="Lora Italics"/>
                <a:cs typeface="Lora Italics"/>
                <a:sym typeface="Lora Italics"/>
              </a:rPr>
              <a:t>dụng</a:t>
            </a:r>
            <a:r>
              <a:rPr lang="vi-VN" sz="2800" i="1" spc="73" dirty="0">
                <a:solidFill>
                  <a:srgbClr val="2E2E2E"/>
                </a:solidFill>
                <a:latin typeface="Lora Italics"/>
                <a:ea typeface="Lora Italics"/>
                <a:cs typeface="Lora Italics"/>
                <a:sym typeface="Lora Italics"/>
              </a:rPr>
              <a:t> HDĐT)</a:t>
            </a:r>
            <a:endParaRPr lang="en-US" sz="2800" i="1" spc="73" dirty="0">
              <a:solidFill>
                <a:srgbClr val="2E2E2E"/>
              </a:solidFill>
              <a:latin typeface="Lora Italics"/>
              <a:ea typeface="Lora Italics"/>
              <a:cs typeface="Lora Italics"/>
              <a:sym typeface="Lora Italics"/>
            </a:endParaRPr>
          </a:p>
        </p:txBody>
      </p:sp>
      <p:sp>
        <p:nvSpPr>
          <p:cNvPr id="20" name="AutoShape 20"/>
          <p:cNvSpPr/>
          <p:nvPr/>
        </p:nvSpPr>
        <p:spPr>
          <a:xfrm>
            <a:off x="2651760" y="7417513"/>
            <a:ext cx="2812057" cy="0"/>
          </a:xfrm>
          <a:prstGeom prst="line">
            <a:avLst/>
          </a:prstGeom>
          <a:ln w="38100" cap="flat">
            <a:solidFill>
              <a:srgbClr val="FFFFFF"/>
            </a:solidFill>
            <a:prstDash val="solid"/>
            <a:headEnd type="none" w="sm" len="sm"/>
            <a:tailEnd type="none" w="sm" len="sm"/>
          </a:ln>
        </p:spPr>
      </p:sp>
      <p:sp>
        <p:nvSpPr>
          <p:cNvPr id="21" name="AutoShape 21"/>
          <p:cNvSpPr/>
          <p:nvPr/>
        </p:nvSpPr>
        <p:spPr>
          <a:xfrm>
            <a:off x="7738459" y="7455613"/>
            <a:ext cx="2812057" cy="0"/>
          </a:xfrm>
          <a:prstGeom prst="line">
            <a:avLst/>
          </a:prstGeom>
          <a:ln w="38100" cap="flat">
            <a:solidFill>
              <a:srgbClr val="FFFFFF"/>
            </a:solidFill>
            <a:prstDash val="solid"/>
            <a:headEnd type="none" w="sm" len="sm"/>
            <a:tailEnd type="none" w="sm" len="sm"/>
          </a:ln>
        </p:spPr>
      </p:sp>
      <p:sp>
        <p:nvSpPr>
          <p:cNvPr id="22" name="AutoShape 22"/>
          <p:cNvSpPr/>
          <p:nvPr/>
        </p:nvSpPr>
        <p:spPr>
          <a:xfrm>
            <a:off x="12799762" y="7417513"/>
            <a:ext cx="2812057" cy="0"/>
          </a:xfrm>
          <a:prstGeom prst="line">
            <a:avLst/>
          </a:prstGeom>
          <a:ln w="38100" cap="flat">
            <a:solidFill>
              <a:srgbClr val="FFFFFF"/>
            </a:solidFill>
            <a:prstDash val="solid"/>
            <a:headEnd type="none" w="sm" len="sm"/>
            <a:tailEnd type="none" w="sm" len="sm"/>
          </a:ln>
        </p:spPr>
      </p:sp>
      <p:graphicFrame>
        <p:nvGraphicFramePr>
          <p:cNvPr id="27" name="Chart 26">
            <a:extLst>
              <a:ext uri="{FF2B5EF4-FFF2-40B4-BE49-F238E27FC236}">
                <a16:creationId xmlns:a16="http://schemas.microsoft.com/office/drawing/2014/main" id="{835FA837-1630-49BB-A43F-6C14A6C79560}"/>
              </a:ext>
            </a:extLst>
          </p:cNvPr>
          <p:cNvGraphicFramePr>
            <a:graphicFrameLocks/>
          </p:cNvGraphicFramePr>
          <p:nvPr>
            <p:extLst>
              <p:ext uri="{D42A27DB-BD31-4B8C-83A1-F6EECF244321}">
                <p14:modId xmlns:p14="http://schemas.microsoft.com/office/powerpoint/2010/main" val="2725612371"/>
              </p:ext>
            </p:extLst>
          </p:nvPr>
        </p:nvGraphicFramePr>
        <p:xfrm>
          <a:off x="7863815" y="1466660"/>
          <a:ext cx="8287130" cy="5351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55820A0D-4327-4311-B202-986047338494}"/>
              </a:ext>
            </a:extLst>
          </p:cNvPr>
          <p:cNvGraphicFramePr>
            <a:graphicFrameLocks/>
          </p:cNvGraphicFramePr>
          <p:nvPr>
            <p:extLst>
              <p:ext uri="{D42A27DB-BD31-4B8C-83A1-F6EECF244321}">
                <p14:modId xmlns:p14="http://schemas.microsoft.com/office/powerpoint/2010/main" val="3092255763"/>
              </p:ext>
            </p:extLst>
          </p:nvPr>
        </p:nvGraphicFramePr>
        <p:xfrm>
          <a:off x="1732595" y="1714500"/>
          <a:ext cx="5375584" cy="464802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TextBox 10"/>
          <p:cNvSpPr txBox="1"/>
          <p:nvPr/>
        </p:nvSpPr>
        <p:spPr>
          <a:xfrm>
            <a:off x="463912" y="227170"/>
            <a:ext cx="17343787" cy="2989601"/>
          </a:xfrm>
          <a:prstGeom prst="rect">
            <a:avLst/>
          </a:prstGeom>
        </p:spPr>
        <p:txBody>
          <a:bodyPr wrap="square" lIns="0" tIns="0" rIns="0" bIns="0" rtlCol="0" anchor="t">
            <a:spAutoFit/>
          </a:bodyPr>
          <a:lstStyle/>
          <a:p>
            <a:pPr algn="ctr">
              <a:lnSpc>
                <a:spcPts val="7984"/>
              </a:lnSpc>
            </a:pPr>
            <a:r>
              <a:rPr lang="en-US" sz="4800" b="1" i="1" spc="224" dirty="0">
                <a:solidFill>
                  <a:srgbClr val="152225"/>
                </a:solidFill>
                <a:latin typeface="Lora Bold Italics"/>
                <a:ea typeface="Lora Bold Italics"/>
                <a:cs typeface="Lora Bold Italics"/>
                <a:sym typeface="Lora Bold Italics"/>
              </a:rPr>
              <a:t>II. </a:t>
            </a:r>
            <a:r>
              <a:rPr lang="vi-VN" sz="4800" b="1" i="1" spc="224" dirty="0" err="1">
                <a:solidFill>
                  <a:srgbClr val="152225"/>
                </a:solidFill>
                <a:latin typeface="Lora Bold Italics"/>
                <a:ea typeface="Lora Bold Italics"/>
                <a:cs typeface="Lora Bold Italics"/>
                <a:sym typeface="Lora Bold Italics"/>
              </a:rPr>
              <a:t>Tình</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hình</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nộp</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báo</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cáo</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tài</a:t>
            </a:r>
            <a:r>
              <a:rPr lang="vi-VN" sz="4800" b="1" i="1" spc="224" dirty="0">
                <a:solidFill>
                  <a:srgbClr val="152225"/>
                </a:solidFill>
                <a:latin typeface="Lora Bold Italics"/>
                <a:ea typeface="Lora Bold Italics"/>
                <a:cs typeface="Lora Bold Italics"/>
                <a:sym typeface="Lora Bold Italics"/>
              </a:rPr>
              <a:t> </a:t>
            </a:r>
            <a:r>
              <a:rPr lang="vi-VN" sz="4800" b="1" i="1" spc="224" dirty="0" err="1">
                <a:solidFill>
                  <a:srgbClr val="152225"/>
                </a:solidFill>
                <a:latin typeface="Lora Bold Italics"/>
                <a:ea typeface="Lora Bold Italics"/>
                <a:cs typeface="Lora Bold Italics"/>
                <a:sym typeface="Lora Bold Italics"/>
              </a:rPr>
              <a:t>chính</a:t>
            </a:r>
            <a:r>
              <a:rPr lang="vi-VN" sz="4800" b="1" i="1" spc="224" dirty="0">
                <a:solidFill>
                  <a:srgbClr val="152225"/>
                </a:solidFill>
                <a:latin typeface="Lora Bold Italics"/>
                <a:ea typeface="Lora Bold Italics"/>
                <a:cs typeface="Lora Bold Italics"/>
                <a:sym typeface="Lora Bold Italics"/>
              </a:rPr>
              <a:t> cho cơ quan </a:t>
            </a:r>
            <a:r>
              <a:rPr lang="vi-VN" sz="4800" b="1" i="1" spc="224" dirty="0" err="1">
                <a:solidFill>
                  <a:srgbClr val="152225"/>
                </a:solidFill>
                <a:latin typeface="Lora Bold Italics"/>
                <a:ea typeface="Lora Bold Italics"/>
                <a:cs typeface="Lora Bold Italics"/>
                <a:sym typeface="Lora Bold Italics"/>
              </a:rPr>
              <a:t>thuế</a:t>
            </a:r>
            <a:endParaRPr lang="vi-VN" sz="4800" b="1" i="1" spc="224" dirty="0">
              <a:solidFill>
                <a:srgbClr val="152225"/>
              </a:solidFill>
              <a:latin typeface="Lora Bold Italics"/>
              <a:ea typeface="Lora Bold Italics"/>
              <a:cs typeface="Lora Bold Italics"/>
              <a:sym typeface="Lora Bold Italics"/>
            </a:endParaRPr>
          </a:p>
          <a:p>
            <a:pPr algn="ctr">
              <a:lnSpc>
                <a:spcPts val="7984"/>
              </a:lnSpc>
            </a:pPr>
            <a:endParaRPr lang="vi-VN" sz="4800" b="1" i="1" spc="224" dirty="0">
              <a:solidFill>
                <a:srgbClr val="152225"/>
              </a:solidFill>
              <a:latin typeface="Lora Bold Italics"/>
              <a:ea typeface="Lora Bold Italics"/>
              <a:cs typeface="Lora Bold Italics"/>
              <a:sym typeface="Lora Bold Italics"/>
            </a:endParaRPr>
          </a:p>
          <a:p>
            <a:pPr algn="ctr">
              <a:lnSpc>
                <a:spcPts val="7984"/>
              </a:lnSpc>
            </a:pPr>
            <a:endParaRPr lang="en-US" sz="4800" b="1" i="1" spc="224" dirty="0">
              <a:solidFill>
                <a:srgbClr val="152225"/>
              </a:solidFill>
              <a:latin typeface="Lora Bold Italics"/>
              <a:ea typeface="Lora Bold Italics"/>
              <a:cs typeface="Lora Bold Italics"/>
              <a:sym typeface="Lora Bold Italics"/>
            </a:endParaRPr>
          </a:p>
        </p:txBody>
      </p:sp>
      <p:sp>
        <p:nvSpPr>
          <p:cNvPr id="11" name="TextBox 11"/>
          <p:cNvSpPr txBox="1"/>
          <p:nvPr/>
        </p:nvSpPr>
        <p:spPr>
          <a:xfrm>
            <a:off x="1336082" y="7824580"/>
            <a:ext cx="15316200" cy="1725344"/>
          </a:xfrm>
          <a:prstGeom prst="rect">
            <a:avLst/>
          </a:prstGeom>
        </p:spPr>
        <p:txBody>
          <a:bodyPr wrap="square" lIns="0" tIns="0" rIns="0" bIns="0" rtlCol="0" anchor="t">
            <a:spAutoFit/>
          </a:bodyPr>
          <a:lstStyle/>
          <a:p>
            <a:pPr marL="0" lvl="0" indent="0" algn="ctr">
              <a:lnSpc>
                <a:spcPts val="3400"/>
              </a:lnSpc>
              <a:spcBef>
                <a:spcPct val="0"/>
              </a:spcBef>
            </a:pPr>
            <a:r>
              <a:rPr lang="vi-VN" sz="2800" i="1" spc="73" dirty="0" err="1">
                <a:latin typeface="Lora Italics"/>
                <a:ea typeface="Lora Italics"/>
                <a:cs typeface="Lora Italics"/>
                <a:sym typeface="Lora Italics"/>
              </a:rPr>
              <a:t>Số</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lượng</a:t>
            </a:r>
            <a:r>
              <a:rPr lang="vi-VN" sz="2800" i="1" spc="73" dirty="0">
                <a:latin typeface="Lora Italics"/>
                <a:ea typeface="Lora Italics"/>
                <a:cs typeface="Lora Italics"/>
                <a:sym typeface="Lora Italics"/>
              </a:rPr>
              <a:t> cơ </a:t>
            </a:r>
            <a:r>
              <a:rPr lang="vi-VN" sz="2800" i="1" spc="73" dirty="0" err="1">
                <a:latin typeface="Lora Italics"/>
                <a:ea typeface="Lora Italics"/>
                <a:cs typeface="Lora Italics"/>
                <a:sym typeface="Lora Italics"/>
              </a:rPr>
              <a:t>sở</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đã</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nộp</a:t>
            </a:r>
            <a:r>
              <a:rPr lang="vi-VN" sz="2800" i="1" spc="73" dirty="0">
                <a:latin typeface="Lora Italics"/>
                <a:ea typeface="Lora Italics"/>
                <a:cs typeface="Lora Italics"/>
                <a:sym typeface="Lora Italics"/>
              </a:rPr>
              <a:t> BCTC </a:t>
            </a:r>
            <a:r>
              <a:rPr lang="vi-VN" sz="2800" i="1" spc="73" dirty="0" err="1">
                <a:latin typeface="Lora Italics"/>
                <a:ea typeface="Lora Italics"/>
                <a:cs typeface="Lora Italics"/>
                <a:sym typeface="Lora Italics"/>
              </a:rPr>
              <a:t>hằng</a:t>
            </a:r>
            <a:r>
              <a:rPr lang="vi-VN" sz="2800" i="1" spc="73" dirty="0">
                <a:latin typeface="Lora Italics"/>
                <a:ea typeface="Lora Italics"/>
                <a:cs typeface="Lora Italics"/>
                <a:sym typeface="Lora Italics"/>
              </a:rPr>
              <a:t> năm cho cơ quan </a:t>
            </a:r>
            <a:r>
              <a:rPr lang="vi-VN" sz="2800" i="1" spc="73" dirty="0" err="1">
                <a:latin typeface="Lora Italics"/>
                <a:ea typeface="Lora Italics"/>
                <a:cs typeface="Lora Italics"/>
                <a:sym typeface="Lora Italics"/>
              </a:rPr>
              <a:t>thuế</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đều</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chiếm</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tỷ</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trọng</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thấp</a:t>
            </a:r>
            <a:r>
              <a:rPr lang="en-US" sz="2800" i="1" spc="73" dirty="0">
                <a:latin typeface="Lora Italics"/>
                <a:ea typeface="Lora Italics"/>
                <a:cs typeface="Lora Italics"/>
                <a:sym typeface="Lora Italics"/>
              </a:rPr>
              <a:t>.</a:t>
            </a:r>
          </a:p>
          <a:p>
            <a:pPr marL="0" lvl="0" indent="0" algn="ctr">
              <a:lnSpc>
                <a:spcPts val="3400"/>
              </a:lnSpc>
              <a:spcBef>
                <a:spcPct val="0"/>
              </a:spcBef>
            </a:pPr>
            <a:r>
              <a:rPr lang="vi-VN" sz="2800" i="1" spc="73" dirty="0" err="1">
                <a:latin typeface="Lora Italics"/>
                <a:ea typeface="Lora Italics"/>
                <a:cs typeface="Lora Italics"/>
                <a:sym typeface="Lora Italics"/>
              </a:rPr>
              <a:t>Cụ</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thể</a:t>
            </a:r>
            <a:r>
              <a:rPr lang="vi-VN" sz="2800" i="1" spc="73" dirty="0">
                <a:latin typeface="Lora Italics"/>
                <a:ea typeface="Lora Italics"/>
                <a:cs typeface="Lora Italics"/>
                <a:sym typeface="Lora Italics"/>
              </a:rPr>
              <a:t>: Năm 2021 </a:t>
            </a:r>
            <a:r>
              <a:rPr lang="vi-VN" sz="2800" i="1" spc="73" dirty="0" err="1">
                <a:latin typeface="Lora Italics"/>
                <a:ea typeface="Lora Italics"/>
                <a:cs typeface="Lora Italics"/>
                <a:sym typeface="Lora Italics"/>
              </a:rPr>
              <a:t>có</a:t>
            </a:r>
            <a:r>
              <a:rPr lang="vi-VN" sz="2800" i="1" spc="73" dirty="0">
                <a:latin typeface="Lora Italics"/>
                <a:ea typeface="Lora Italics"/>
                <a:cs typeface="Lora Italics"/>
                <a:sym typeface="Lora Italics"/>
              </a:rPr>
              <a:t> </a:t>
            </a:r>
            <a:r>
              <a:rPr lang="en-US" sz="2800" i="1" spc="73" dirty="0">
                <a:latin typeface="Lora Italics"/>
                <a:ea typeface="Lora Italics"/>
                <a:cs typeface="Lora Italics"/>
                <a:sym typeface="Lora Italics"/>
              </a:rPr>
              <a:t>27/688 </a:t>
            </a:r>
            <a:r>
              <a:rPr lang="en-US" sz="2800" i="1" spc="73" dirty="0" err="1">
                <a:latin typeface="Lora Italics"/>
                <a:ea typeface="Lora Italics"/>
                <a:cs typeface="Lora Italics"/>
                <a:sym typeface="Lora Italics"/>
              </a:rPr>
              <a:t>cơ</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sở</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đã</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nộp</a:t>
            </a:r>
            <a:r>
              <a:rPr lang="en-US" sz="2800" i="1" spc="73" dirty="0">
                <a:latin typeface="Lora Italics"/>
                <a:ea typeface="Lora Italics"/>
                <a:cs typeface="Lora Italics"/>
                <a:sym typeface="Lora Italics"/>
              </a:rPr>
              <a:t> BCTC </a:t>
            </a:r>
            <a:r>
              <a:rPr lang="en-US" sz="2800" i="1" spc="73" dirty="0" err="1">
                <a:latin typeface="Lora Italics"/>
                <a:ea typeface="Lora Italics"/>
                <a:cs typeface="Lora Italics"/>
                <a:sym typeface="Lora Italics"/>
              </a:rPr>
              <a:t>chiếm</a:t>
            </a:r>
            <a:r>
              <a:rPr lang="en-US"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tỷ</a:t>
            </a:r>
            <a:r>
              <a:rPr lang="vi-VN" sz="2800" i="1" spc="73" dirty="0">
                <a:latin typeface="Lora Italics"/>
                <a:ea typeface="Lora Italics"/>
                <a:cs typeface="Lora Italics"/>
                <a:sym typeface="Lora Italics"/>
              </a:rPr>
              <a:t> </a:t>
            </a:r>
            <a:r>
              <a:rPr lang="vi-VN" sz="2800" i="1" spc="73" dirty="0" err="1">
                <a:latin typeface="Lora Italics"/>
                <a:ea typeface="Lora Italics"/>
                <a:cs typeface="Lora Italics"/>
                <a:sym typeface="Lora Italics"/>
              </a:rPr>
              <a:t>lệ</a:t>
            </a:r>
            <a:r>
              <a:rPr lang="vi-VN" sz="2800" i="1" spc="73" dirty="0">
                <a:latin typeface="Lora Italics"/>
                <a:ea typeface="Lora Italics"/>
                <a:cs typeface="Lora Italics"/>
                <a:sym typeface="Lora Italics"/>
              </a:rPr>
              <a:t> 3,92%; Năm 2022 </a:t>
            </a:r>
            <a:r>
              <a:rPr lang="en-US" sz="2800" i="1" spc="73" dirty="0" err="1">
                <a:latin typeface="Lora Italics"/>
                <a:ea typeface="Lora Italics"/>
                <a:cs typeface="Lora Italics"/>
                <a:sym typeface="Lora Italics"/>
              </a:rPr>
              <a:t>là</a:t>
            </a:r>
            <a:r>
              <a:rPr lang="en-US" sz="2800" i="1" spc="73" dirty="0">
                <a:latin typeface="Lora Italics"/>
                <a:ea typeface="Lora Italics"/>
                <a:cs typeface="Lora Italics"/>
                <a:sym typeface="Lora Italics"/>
              </a:rPr>
              <a:t> 36/688 </a:t>
            </a:r>
            <a:r>
              <a:rPr lang="en-US" sz="2800" i="1" spc="73" dirty="0" err="1">
                <a:latin typeface="Lora Italics"/>
                <a:ea typeface="Lora Italics"/>
                <a:cs typeface="Lora Italics"/>
                <a:sym typeface="Lora Italics"/>
              </a:rPr>
              <a:t>cơ</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sở</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tương</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ứng</a:t>
            </a:r>
            <a:r>
              <a:rPr lang="vi-VN" sz="2800" i="1" spc="73" dirty="0">
                <a:latin typeface="Lora Italics"/>
                <a:ea typeface="Lora Italics"/>
                <a:cs typeface="Lora Italics"/>
                <a:sym typeface="Lora Italics"/>
              </a:rPr>
              <a:t> 3,78%; Năm 2023 </a:t>
            </a:r>
            <a:r>
              <a:rPr lang="en-US" sz="2800" i="1" spc="73" dirty="0" err="1">
                <a:latin typeface="Lora Italics"/>
                <a:ea typeface="Lora Italics"/>
                <a:cs typeface="Lora Italics"/>
                <a:sym typeface="Lora Italics"/>
              </a:rPr>
              <a:t>thêm</a:t>
            </a:r>
            <a:r>
              <a:rPr lang="en-US" sz="2800" i="1" spc="73" dirty="0">
                <a:latin typeface="Lora Italics"/>
                <a:ea typeface="Lora Italics"/>
                <a:cs typeface="Lora Italics"/>
                <a:sym typeface="Lora Italics"/>
              </a:rPr>
              <a:t> 2 </a:t>
            </a:r>
            <a:r>
              <a:rPr lang="en-US" sz="2800" i="1" spc="73" dirty="0" err="1">
                <a:latin typeface="Lora Italics"/>
                <a:ea typeface="Lora Italics"/>
                <a:cs typeface="Lora Italics"/>
                <a:sym typeface="Lora Italics"/>
              </a:rPr>
              <a:t>cơ</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sở</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giáo</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dục</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phổ</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thông</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nộp</a:t>
            </a:r>
            <a:r>
              <a:rPr lang="en-US" sz="2800" i="1" spc="73" dirty="0">
                <a:latin typeface="Lora Italics"/>
                <a:ea typeface="Lora Italics"/>
                <a:cs typeface="Lora Italics"/>
                <a:sym typeface="Lora Italics"/>
              </a:rPr>
              <a:t> BCTC so </a:t>
            </a:r>
            <a:r>
              <a:rPr lang="en-US" sz="2800" i="1" spc="73" dirty="0" err="1">
                <a:latin typeface="Lora Italics"/>
                <a:ea typeface="Lora Italics"/>
                <a:cs typeface="Lora Italics"/>
                <a:sym typeface="Lora Italics"/>
              </a:rPr>
              <a:t>với</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các</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năm</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trước</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tỷ</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lệ</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cơ</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sở</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đã</a:t>
            </a:r>
            <a:r>
              <a:rPr lang="en-US" sz="2800" i="1" spc="73" dirty="0">
                <a:latin typeface="Lora Italics"/>
                <a:ea typeface="Lora Italics"/>
                <a:cs typeface="Lora Italics"/>
                <a:sym typeface="Lora Italics"/>
              </a:rPr>
              <a:t> </a:t>
            </a:r>
            <a:r>
              <a:rPr lang="en-US" sz="2800" i="1" spc="73" dirty="0" err="1">
                <a:latin typeface="Lora Italics"/>
                <a:ea typeface="Lora Italics"/>
                <a:cs typeface="Lora Italics"/>
                <a:sym typeface="Lora Italics"/>
              </a:rPr>
              <a:t>nộp</a:t>
            </a:r>
            <a:r>
              <a:rPr lang="en-US" sz="2800" i="1" spc="73" dirty="0">
                <a:latin typeface="Lora Italics"/>
                <a:ea typeface="Lora Italics"/>
                <a:cs typeface="Lora Italics"/>
                <a:sym typeface="Lora Italics"/>
              </a:rPr>
              <a:t> BCTC </a:t>
            </a:r>
            <a:r>
              <a:rPr lang="en-US" sz="2800" i="1" spc="73" dirty="0" err="1">
                <a:latin typeface="Lora Italics"/>
                <a:ea typeface="Lora Italics"/>
                <a:cs typeface="Lora Italics"/>
                <a:sym typeface="Lora Italics"/>
              </a:rPr>
              <a:t>là</a:t>
            </a:r>
            <a:r>
              <a:rPr lang="vi-VN" sz="2800" i="1" spc="73" dirty="0">
                <a:latin typeface="Lora Italics"/>
                <a:ea typeface="Lora Italics"/>
                <a:cs typeface="Lora Italics"/>
                <a:sym typeface="Lora Italics"/>
              </a:rPr>
              <a:t> 4,07%. </a:t>
            </a:r>
            <a:endParaRPr lang="en-US" sz="2800" i="1" spc="73" dirty="0">
              <a:latin typeface="Lora Italics"/>
              <a:ea typeface="Lora Italics"/>
              <a:cs typeface="Lora Italics"/>
              <a:sym typeface="Lora Italics"/>
            </a:endParaRPr>
          </a:p>
        </p:txBody>
      </p:sp>
      <p:sp>
        <p:nvSpPr>
          <p:cNvPr id="20" name="AutoShape 20"/>
          <p:cNvSpPr/>
          <p:nvPr/>
        </p:nvSpPr>
        <p:spPr>
          <a:xfrm>
            <a:off x="2651760" y="7417513"/>
            <a:ext cx="2812057" cy="0"/>
          </a:xfrm>
          <a:prstGeom prst="line">
            <a:avLst/>
          </a:prstGeom>
          <a:ln w="38100" cap="flat">
            <a:solidFill>
              <a:srgbClr val="FFFFFF"/>
            </a:solidFill>
            <a:prstDash val="solid"/>
            <a:headEnd type="none" w="sm" len="sm"/>
            <a:tailEnd type="none" w="sm" len="sm"/>
          </a:ln>
        </p:spPr>
      </p:sp>
      <p:sp>
        <p:nvSpPr>
          <p:cNvPr id="21" name="AutoShape 21"/>
          <p:cNvSpPr/>
          <p:nvPr/>
        </p:nvSpPr>
        <p:spPr>
          <a:xfrm>
            <a:off x="7738459" y="7455613"/>
            <a:ext cx="2812057" cy="0"/>
          </a:xfrm>
          <a:prstGeom prst="line">
            <a:avLst/>
          </a:prstGeom>
          <a:ln w="38100" cap="flat">
            <a:solidFill>
              <a:srgbClr val="FFFFFF"/>
            </a:solidFill>
            <a:prstDash val="solid"/>
            <a:headEnd type="none" w="sm" len="sm"/>
            <a:tailEnd type="none" w="sm" len="sm"/>
          </a:ln>
        </p:spPr>
      </p:sp>
      <p:sp>
        <p:nvSpPr>
          <p:cNvPr id="22" name="AutoShape 22"/>
          <p:cNvSpPr/>
          <p:nvPr/>
        </p:nvSpPr>
        <p:spPr>
          <a:xfrm>
            <a:off x="12799762" y="7417513"/>
            <a:ext cx="2812057" cy="0"/>
          </a:xfrm>
          <a:prstGeom prst="line">
            <a:avLst/>
          </a:prstGeom>
          <a:ln w="38100" cap="flat">
            <a:solidFill>
              <a:srgbClr val="FFFFFF"/>
            </a:solidFill>
            <a:prstDash val="solid"/>
            <a:headEnd type="none" w="sm" len="sm"/>
            <a:tailEnd type="none" w="sm" len="sm"/>
          </a:ln>
        </p:spPr>
      </p:sp>
      <p:graphicFrame>
        <p:nvGraphicFramePr>
          <p:cNvPr id="13" name="Chart 12">
            <a:extLst>
              <a:ext uri="{FF2B5EF4-FFF2-40B4-BE49-F238E27FC236}">
                <a16:creationId xmlns:a16="http://schemas.microsoft.com/office/drawing/2014/main" id="{B061B13C-7E52-4B85-8E3D-8BB272E5CD9F}"/>
              </a:ext>
            </a:extLst>
          </p:cNvPr>
          <p:cNvGraphicFramePr>
            <a:graphicFrameLocks/>
          </p:cNvGraphicFramePr>
          <p:nvPr>
            <p:extLst>
              <p:ext uri="{D42A27DB-BD31-4B8C-83A1-F6EECF244321}">
                <p14:modId xmlns:p14="http://schemas.microsoft.com/office/powerpoint/2010/main" val="642417573"/>
              </p:ext>
            </p:extLst>
          </p:nvPr>
        </p:nvGraphicFramePr>
        <p:xfrm>
          <a:off x="651899" y="1209261"/>
          <a:ext cx="5700093" cy="63245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4921B270-99F0-4DF3-A7E2-98B26F47D7C3}"/>
              </a:ext>
            </a:extLst>
          </p:cNvPr>
          <p:cNvGraphicFramePr>
            <a:graphicFrameLocks/>
          </p:cNvGraphicFramePr>
          <p:nvPr>
            <p:extLst>
              <p:ext uri="{D42A27DB-BD31-4B8C-83A1-F6EECF244321}">
                <p14:modId xmlns:p14="http://schemas.microsoft.com/office/powerpoint/2010/main" val="93273708"/>
              </p:ext>
            </p:extLst>
          </p:nvPr>
        </p:nvGraphicFramePr>
        <p:xfrm>
          <a:off x="6210368" y="1103117"/>
          <a:ext cx="5567629" cy="6646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A0345FD5-0F8F-4221-864D-B16FBC405DF7}"/>
              </a:ext>
            </a:extLst>
          </p:cNvPr>
          <p:cNvGraphicFramePr>
            <a:graphicFrameLocks/>
          </p:cNvGraphicFramePr>
          <p:nvPr>
            <p:extLst>
              <p:ext uri="{D42A27DB-BD31-4B8C-83A1-F6EECF244321}">
                <p14:modId xmlns:p14="http://schemas.microsoft.com/office/powerpoint/2010/main" val="3056098667"/>
              </p:ext>
            </p:extLst>
          </p:nvPr>
        </p:nvGraphicFramePr>
        <p:xfrm>
          <a:off x="11655803" y="1178284"/>
          <a:ext cx="6157293" cy="66462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811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2214</Words>
  <Application>Microsoft Office PowerPoint</Application>
  <PresentationFormat>Custom</PresentationFormat>
  <Paragraphs>380</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Muli</vt:lpstr>
      <vt:lpstr>Lora Bold Italics</vt:lpstr>
      <vt:lpstr>Maven Pro Bold</vt:lpstr>
      <vt:lpstr>Montserrat</vt:lpstr>
      <vt:lpstr>Arimo Bold</vt:lpstr>
      <vt:lpstr>Arial</vt:lpstr>
      <vt:lpstr>Arimo</vt:lpstr>
      <vt:lpstr>Lora Italics</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Dung, Nguyen Thi Kim Dung  (TKT3-HPH)</cp:lastModifiedBy>
  <cp:revision>94</cp:revision>
  <dcterms:created xsi:type="dcterms:W3CDTF">2006-08-16T00:00:00Z</dcterms:created>
  <dcterms:modified xsi:type="dcterms:W3CDTF">2024-11-25T03:42:16Z</dcterms:modified>
  <dc:identifier>DAGXLuyG-nc</dc:identifier>
</cp:coreProperties>
</file>