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94" r:id="rId5"/>
    <p:sldId id="295" r:id="rId6"/>
    <p:sldId id="264" r:id="rId7"/>
    <p:sldId id="263" r:id="rId8"/>
    <p:sldId id="278" r:id="rId9"/>
    <p:sldId id="291" r:id="rId10"/>
    <p:sldId id="292" r:id="rId11"/>
    <p:sldId id="293" r:id="rId12"/>
    <p:sldId id="266" r:id="rId13"/>
    <p:sldId id="268" r:id="rId14"/>
    <p:sldId id="280" r:id="rId15"/>
    <p:sldId id="269" r:id="rId16"/>
    <p:sldId id="271" r:id="rId17"/>
    <p:sldId id="298" r:id="rId18"/>
    <p:sldId id="299" r:id="rId19"/>
    <p:sldId id="272" r:id="rId20"/>
    <p:sldId id="273" r:id="rId21"/>
    <p:sldId id="29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32" autoAdjust="0"/>
    <p:restoredTop sz="94660"/>
  </p:normalViewPr>
  <p:slideViewPr>
    <p:cSldViewPr>
      <p:cViewPr>
        <p:scale>
          <a:sx n="60" d="100"/>
          <a:sy n="60" d="100"/>
        </p:scale>
        <p:origin x="-908"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B7DF91-565B-4215-B051-2AB3B59CF544}"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072CC-6874-4C1A-A125-B2727EF97FC2}" type="slidenum">
              <a:rPr lang="en-US" smtClean="0"/>
              <a:pPr/>
              <a:t>‹#›</a:t>
            </a:fld>
            <a:endParaRPr lang="en-US"/>
          </a:p>
        </p:txBody>
      </p:sp>
    </p:spTree>
    <p:extLst>
      <p:ext uri="{BB962C8B-B14F-4D97-AF65-F5344CB8AC3E}">
        <p14:creationId xmlns:p14="http://schemas.microsoft.com/office/powerpoint/2010/main" val="2843985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7DF91-565B-4215-B051-2AB3B59CF544}"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072CC-6874-4C1A-A125-B2727EF97FC2}" type="slidenum">
              <a:rPr lang="en-US" smtClean="0"/>
              <a:pPr/>
              <a:t>‹#›</a:t>
            </a:fld>
            <a:endParaRPr lang="en-US"/>
          </a:p>
        </p:txBody>
      </p:sp>
    </p:spTree>
    <p:extLst>
      <p:ext uri="{BB962C8B-B14F-4D97-AF65-F5344CB8AC3E}">
        <p14:creationId xmlns:p14="http://schemas.microsoft.com/office/powerpoint/2010/main" val="397755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7DF91-565B-4215-B051-2AB3B59CF544}"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072CC-6874-4C1A-A125-B2727EF97FC2}" type="slidenum">
              <a:rPr lang="en-US" smtClean="0"/>
              <a:pPr/>
              <a:t>‹#›</a:t>
            </a:fld>
            <a:endParaRPr lang="en-US"/>
          </a:p>
        </p:txBody>
      </p:sp>
    </p:spTree>
    <p:extLst>
      <p:ext uri="{BB962C8B-B14F-4D97-AF65-F5344CB8AC3E}">
        <p14:creationId xmlns:p14="http://schemas.microsoft.com/office/powerpoint/2010/main" val="393367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7DF91-565B-4215-B051-2AB3B59CF544}"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072CC-6874-4C1A-A125-B2727EF97FC2}" type="slidenum">
              <a:rPr lang="en-US" smtClean="0"/>
              <a:pPr/>
              <a:t>‹#›</a:t>
            </a:fld>
            <a:endParaRPr lang="en-US"/>
          </a:p>
        </p:txBody>
      </p:sp>
    </p:spTree>
    <p:extLst>
      <p:ext uri="{BB962C8B-B14F-4D97-AF65-F5344CB8AC3E}">
        <p14:creationId xmlns:p14="http://schemas.microsoft.com/office/powerpoint/2010/main" val="1833908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B7DF91-565B-4215-B051-2AB3B59CF544}"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072CC-6874-4C1A-A125-B2727EF97FC2}" type="slidenum">
              <a:rPr lang="en-US" smtClean="0"/>
              <a:pPr/>
              <a:t>‹#›</a:t>
            </a:fld>
            <a:endParaRPr lang="en-US"/>
          </a:p>
        </p:txBody>
      </p:sp>
    </p:spTree>
    <p:extLst>
      <p:ext uri="{BB962C8B-B14F-4D97-AF65-F5344CB8AC3E}">
        <p14:creationId xmlns:p14="http://schemas.microsoft.com/office/powerpoint/2010/main" val="2031111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B7DF91-565B-4215-B051-2AB3B59CF544}" type="datetimeFigureOut">
              <a:rPr lang="en-US" smtClean="0"/>
              <a:pPr/>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072CC-6874-4C1A-A125-B2727EF97FC2}" type="slidenum">
              <a:rPr lang="en-US" smtClean="0"/>
              <a:pPr/>
              <a:t>‹#›</a:t>
            </a:fld>
            <a:endParaRPr lang="en-US"/>
          </a:p>
        </p:txBody>
      </p:sp>
    </p:spTree>
    <p:extLst>
      <p:ext uri="{BB962C8B-B14F-4D97-AF65-F5344CB8AC3E}">
        <p14:creationId xmlns:p14="http://schemas.microsoft.com/office/powerpoint/2010/main" val="1667416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B7DF91-565B-4215-B051-2AB3B59CF544}" type="datetimeFigureOut">
              <a:rPr lang="en-US" smtClean="0"/>
              <a:pPr/>
              <a:t>8/13/2024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6072CC-6874-4C1A-A125-B2727EF97FC2}" type="slidenum">
              <a:rPr lang="en-US" smtClean="0"/>
              <a:pPr/>
              <a:t>‹#›</a:t>
            </a:fld>
            <a:endParaRPr lang="en-US"/>
          </a:p>
        </p:txBody>
      </p:sp>
    </p:spTree>
    <p:extLst>
      <p:ext uri="{BB962C8B-B14F-4D97-AF65-F5344CB8AC3E}">
        <p14:creationId xmlns:p14="http://schemas.microsoft.com/office/powerpoint/2010/main" val="2378538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B7DF91-565B-4215-B051-2AB3B59CF544}" type="datetimeFigureOut">
              <a:rPr lang="en-US" smtClean="0"/>
              <a:pPr/>
              <a:t>8/13/2024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6072CC-6874-4C1A-A125-B2727EF97FC2}" type="slidenum">
              <a:rPr lang="en-US" smtClean="0"/>
              <a:pPr/>
              <a:t>‹#›</a:t>
            </a:fld>
            <a:endParaRPr lang="en-US"/>
          </a:p>
        </p:txBody>
      </p:sp>
    </p:spTree>
    <p:extLst>
      <p:ext uri="{BB962C8B-B14F-4D97-AF65-F5344CB8AC3E}">
        <p14:creationId xmlns:p14="http://schemas.microsoft.com/office/powerpoint/2010/main" val="1798980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7DF91-565B-4215-B051-2AB3B59CF544}" type="datetimeFigureOut">
              <a:rPr lang="en-US" smtClean="0"/>
              <a:pPr/>
              <a:t>8/13/2024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6072CC-6874-4C1A-A125-B2727EF97FC2}" type="slidenum">
              <a:rPr lang="en-US" smtClean="0"/>
              <a:pPr/>
              <a:t>‹#›</a:t>
            </a:fld>
            <a:endParaRPr lang="en-US"/>
          </a:p>
        </p:txBody>
      </p:sp>
    </p:spTree>
    <p:extLst>
      <p:ext uri="{BB962C8B-B14F-4D97-AF65-F5344CB8AC3E}">
        <p14:creationId xmlns:p14="http://schemas.microsoft.com/office/powerpoint/2010/main" val="3576754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B7DF91-565B-4215-B051-2AB3B59CF544}" type="datetimeFigureOut">
              <a:rPr lang="en-US" smtClean="0"/>
              <a:pPr/>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072CC-6874-4C1A-A125-B2727EF97FC2}" type="slidenum">
              <a:rPr lang="en-US" smtClean="0"/>
              <a:pPr/>
              <a:t>‹#›</a:t>
            </a:fld>
            <a:endParaRPr lang="en-US"/>
          </a:p>
        </p:txBody>
      </p:sp>
    </p:spTree>
    <p:extLst>
      <p:ext uri="{BB962C8B-B14F-4D97-AF65-F5344CB8AC3E}">
        <p14:creationId xmlns:p14="http://schemas.microsoft.com/office/powerpoint/2010/main" val="4260230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B7DF91-565B-4215-B051-2AB3B59CF544}" type="datetimeFigureOut">
              <a:rPr lang="en-US" smtClean="0"/>
              <a:pPr/>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072CC-6874-4C1A-A125-B2727EF97FC2}" type="slidenum">
              <a:rPr lang="en-US" smtClean="0"/>
              <a:pPr/>
              <a:t>‹#›</a:t>
            </a:fld>
            <a:endParaRPr lang="en-US"/>
          </a:p>
        </p:txBody>
      </p:sp>
    </p:spTree>
    <p:extLst>
      <p:ext uri="{BB962C8B-B14F-4D97-AF65-F5344CB8AC3E}">
        <p14:creationId xmlns:p14="http://schemas.microsoft.com/office/powerpoint/2010/main" val="527826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7DF91-565B-4215-B051-2AB3B59CF544}" type="datetimeFigureOut">
              <a:rPr lang="en-US" smtClean="0"/>
              <a:pPr/>
              <a:t>8/13/2024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6072CC-6874-4C1A-A125-B2727EF97FC2}" type="slidenum">
              <a:rPr lang="en-US" smtClean="0"/>
              <a:pPr/>
              <a:t>‹#›</a:t>
            </a:fld>
            <a:endParaRPr lang="en-US"/>
          </a:p>
        </p:txBody>
      </p:sp>
    </p:spTree>
    <p:extLst>
      <p:ext uri="{BB962C8B-B14F-4D97-AF65-F5344CB8AC3E}">
        <p14:creationId xmlns:p14="http://schemas.microsoft.com/office/powerpoint/2010/main" val="1140693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85592" y="936052"/>
            <a:ext cx="6648808" cy="1654748"/>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lnSpc>
                <a:spcPct val="150000"/>
              </a:lnSpc>
            </a:pPr>
            <a:r>
              <a:rPr lang="en-US" sz="3600" b="1" cap="all"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“CHÚNG EM</a:t>
            </a:r>
          </a:p>
          <a:p>
            <a:pPr algn="ctr">
              <a:lnSpc>
                <a:spcPct val="150000"/>
              </a:lnSpc>
            </a:pPr>
            <a:r>
              <a:rPr lang="en-US" sz="3600" b="1" cap="all"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VỚI AN TOÀN GIAO THÔNG”</a:t>
            </a:r>
            <a:endParaRPr lang="en-US" sz="3600" b="1" cap="all" spc="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6" name="TextBox 5"/>
          <p:cNvSpPr txBox="1"/>
          <p:nvPr/>
        </p:nvSpPr>
        <p:spPr>
          <a:xfrm>
            <a:off x="533401" y="3505200"/>
            <a:ext cx="6476999" cy="2554545"/>
          </a:xfrm>
          <a:prstGeom prst="rect">
            <a:avLst/>
          </a:prstGeom>
          <a:noFill/>
        </p:spPr>
        <p:txBody>
          <a:bodyPr wrap="square" rtlCol="0">
            <a:spAutoFit/>
          </a:bodyPr>
          <a:lstStyle/>
          <a:p>
            <a:pPr indent="339725" algn="just"/>
            <a:r>
              <a:rPr lang="en-US" sz="4000" b="1" i="1" smtClean="0">
                <a:solidFill>
                  <a:srgbClr val="0000FF"/>
                </a:solidFill>
                <a:latin typeface="Times New Roman" pitchFamily="18" charset="0"/>
                <a:cs typeface="Times New Roman" pitchFamily="18" charset="0"/>
              </a:rPr>
              <a:t>Em hãy tìm trong bài hát những hành vi thể hiện văn hóa giao thông của người đi đường. </a:t>
            </a:r>
            <a:endParaRPr lang="en-US" sz="4000" b="1" i="1">
              <a:solidFill>
                <a:srgbClr val="0000FF"/>
              </a:solidFill>
              <a:latin typeface="Times New Roman" pitchFamily="18" charset="0"/>
              <a:cs typeface="Times New Roman" pitchFamily="18" charset="0"/>
            </a:endParaRPr>
          </a:p>
        </p:txBody>
      </p:sp>
      <p:pic>
        <p:nvPicPr>
          <p:cNvPr id="7" name="Picture 5" descr="Image result for hình nền powerpoint nốt nhạc"/>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005276"/>
            <a:ext cx="9525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Image result for hình nền powerpoint nốt nhạc"/>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2514600"/>
            <a:ext cx="9525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Image result for hình nền powerpoint nốt nhạc"/>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0900" y="2805112"/>
            <a:ext cx="7239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9779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ntoan.gthog\anh vi pham luat gt\981d83d3e0-2-gietnguoi-vi-va-cham-giao-thong.jpeg-width-500.jpeg"/>
          <p:cNvPicPr>
            <a:picLocks noChangeAspect="1" noChangeArrowheads="1"/>
          </p:cNvPicPr>
          <p:nvPr/>
        </p:nvPicPr>
        <p:blipFill>
          <a:blip r:embed="rId2" cstate="print"/>
          <a:srcRect/>
          <a:stretch>
            <a:fillRect/>
          </a:stretch>
        </p:blipFill>
        <p:spPr bwMode="auto">
          <a:xfrm>
            <a:off x="381000" y="381001"/>
            <a:ext cx="8446263" cy="6095999"/>
          </a:xfrm>
          <a:prstGeom prst="rect">
            <a:avLst/>
          </a:prstGeom>
          <a:noFill/>
        </p:spPr>
      </p:pic>
      <p:sp>
        <p:nvSpPr>
          <p:cNvPr id="5" name="Oval 4"/>
          <p:cNvSpPr/>
          <p:nvPr/>
        </p:nvSpPr>
        <p:spPr>
          <a:xfrm>
            <a:off x="533400" y="609600"/>
            <a:ext cx="685800" cy="6858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itchFamily="18" charset="0"/>
                <a:cs typeface="Times New Roman" pitchFamily="18" charset="0"/>
              </a:rPr>
              <a:t>2</a:t>
            </a:r>
          </a:p>
        </p:txBody>
      </p:sp>
    </p:spTree>
    <p:extLst>
      <p:ext uri="{BB962C8B-B14F-4D97-AF65-F5344CB8AC3E}">
        <p14:creationId xmlns:p14="http://schemas.microsoft.com/office/powerpoint/2010/main" val="1752848322"/>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29169"/>
            <a:ext cx="800776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838200" y="609600"/>
            <a:ext cx="856617" cy="6858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itchFamily="18" charset="0"/>
                <a:cs typeface="Times New Roman" pitchFamily="18" charset="0"/>
              </a:rPr>
              <a:t>3</a:t>
            </a:r>
          </a:p>
        </p:txBody>
      </p:sp>
    </p:spTree>
    <p:extLst>
      <p:ext uri="{BB962C8B-B14F-4D97-AF65-F5344CB8AC3E}">
        <p14:creationId xmlns:p14="http://schemas.microsoft.com/office/powerpoint/2010/main" val="3338301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11150"/>
            <a:ext cx="11588750" cy="748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1116634"/>
            <a:ext cx="8458200" cy="5588966"/>
          </a:xfrm>
          <a:prstGeom prst="rect">
            <a:avLst/>
          </a:prstGeom>
          <a:noFill/>
        </p:spPr>
        <p:txBody>
          <a:bodyPr wrap="square" rtlCol="0">
            <a:spAutoFit/>
          </a:bodyPr>
          <a:lstStyle/>
          <a:p>
            <a:pPr algn="just">
              <a:lnSpc>
                <a:spcPct val="107000"/>
              </a:lnSpc>
              <a:spcAft>
                <a:spcPts val="800"/>
              </a:spcAft>
            </a:pP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latin typeface="Times New Roman"/>
                <a:ea typeface="Calibri"/>
                <a:cs typeface="Times New Roman"/>
              </a:rPr>
              <a:t>Văn</a:t>
            </a:r>
            <a:r>
              <a:rPr lang="en-US" sz="3300" b="1" dirty="0" smtClean="0">
                <a:solidFill>
                  <a:srgbClr val="0000FF"/>
                </a:solidFill>
                <a:latin typeface="Times New Roman"/>
                <a:ea typeface="Calibri"/>
                <a:cs typeface="Times New Roman"/>
              </a:rPr>
              <a:t> </a:t>
            </a:r>
            <a:r>
              <a:rPr lang="en-US" sz="3300" b="1" dirty="0" err="1" smtClean="0">
                <a:solidFill>
                  <a:srgbClr val="0000FF"/>
                </a:solidFill>
                <a:latin typeface="Times New Roman"/>
                <a:ea typeface="Calibri"/>
                <a:cs typeface="Times New Roman"/>
              </a:rPr>
              <a:t>hóa</a:t>
            </a:r>
            <a:r>
              <a:rPr lang="en-US" sz="3300" b="1" dirty="0" smtClean="0">
                <a:solidFill>
                  <a:srgbClr val="0000FF"/>
                </a:solidFill>
                <a:latin typeface="Times New Roman"/>
                <a:ea typeface="Calibri"/>
                <a:cs typeface="Times New Roman"/>
              </a:rPr>
              <a:t> </a:t>
            </a:r>
            <a:r>
              <a:rPr lang="en-US" sz="3300" b="1" dirty="0" err="1" smtClean="0">
                <a:solidFill>
                  <a:srgbClr val="0000FF"/>
                </a:solidFill>
                <a:latin typeface="Times New Roman"/>
                <a:ea typeface="Calibri"/>
                <a:cs typeface="Times New Roman"/>
              </a:rPr>
              <a:t>giao</a:t>
            </a:r>
            <a:r>
              <a:rPr lang="en-US" sz="3300" b="1" dirty="0" smtClean="0">
                <a:solidFill>
                  <a:srgbClr val="0000FF"/>
                </a:solidFill>
                <a:latin typeface="Times New Roman"/>
                <a:ea typeface="Calibri"/>
                <a:cs typeface="Times New Roman"/>
              </a:rPr>
              <a:t> </a:t>
            </a:r>
            <a:r>
              <a:rPr lang="en-US" sz="3300" b="1" dirty="0" err="1" smtClean="0">
                <a:solidFill>
                  <a:srgbClr val="0000FF"/>
                </a:solidFill>
                <a:latin typeface="Times New Roman"/>
                <a:ea typeface="Calibri"/>
                <a:cs typeface="Times New Roman"/>
              </a:rPr>
              <a:t>thông</a:t>
            </a:r>
            <a:r>
              <a:rPr lang="en-US" sz="3300" b="1" dirty="0" smtClean="0">
                <a:solidFill>
                  <a:srgbClr val="0000FF"/>
                </a:solidFill>
                <a:latin typeface="Times New Roman"/>
                <a:ea typeface="Calibri"/>
                <a:cs typeface="Times New Roman"/>
              </a:rPr>
              <a:t> </a:t>
            </a:r>
            <a:r>
              <a:rPr lang="en-US" sz="3300" b="1" dirty="0" err="1" smtClean="0">
                <a:solidFill>
                  <a:srgbClr val="0000FF"/>
                </a:solidFill>
                <a:latin typeface="Times New Roman"/>
                <a:ea typeface="Calibri"/>
                <a:cs typeface="Times New Roman"/>
              </a:rPr>
              <a:t>giúp</a:t>
            </a:r>
            <a:r>
              <a:rPr lang="en-US" sz="3300" b="1" dirty="0" smtClean="0">
                <a:solidFill>
                  <a:srgbClr val="0000FF"/>
                </a:solidFill>
                <a:latin typeface="Times New Roman"/>
                <a:ea typeface="Calibri"/>
                <a:cs typeface="Times New Roman"/>
              </a:rPr>
              <a:t> </a:t>
            </a:r>
            <a:r>
              <a:rPr lang="en-US" sz="3300" b="1" dirty="0" err="1" smtClean="0">
                <a:solidFill>
                  <a:srgbClr val="0000FF"/>
                </a:solidFill>
                <a:latin typeface="Times New Roman"/>
                <a:ea typeface="Calibri"/>
                <a:cs typeface="Times New Roman"/>
              </a:rPr>
              <a:t>chúng</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ta</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làm</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chủ</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được</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bản</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thân</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trong</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các</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tình</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huống</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đi</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đường</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có</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cách</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ứng</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xử</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đúng</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đắn</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phù</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hợp</a:t>
            </a:r>
            <a:endParaRPr lang="en-US" sz="3300" b="1" dirty="0">
              <a:solidFill>
                <a:srgbClr val="0000FF"/>
              </a:solidFill>
              <a:ea typeface="Calibri"/>
              <a:cs typeface="Times New Roman"/>
            </a:endParaRPr>
          </a:p>
          <a:p>
            <a:pPr algn="just">
              <a:lnSpc>
                <a:spcPct val="107000"/>
              </a:lnSpc>
              <a:spcAft>
                <a:spcPts val="800"/>
              </a:spcAft>
            </a:pP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Giúp</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ta</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tránh</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được</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những</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va</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chạm</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đáng</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tiếc</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có</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thể</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xảy</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ra</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làm</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tổn</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thương</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bản</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thân</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và</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người</a:t>
            </a:r>
            <a:r>
              <a:rPr lang="en-US" sz="3300" b="1" dirty="0" smtClean="0">
                <a:solidFill>
                  <a:srgbClr val="0000FF"/>
                </a:solidFill>
                <a:effectLst/>
                <a:latin typeface="Times New Roman"/>
                <a:ea typeface="Calibri"/>
                <a:cs typeface="Times New Roman"/>
              </a:rPr>
              <a:t> </a:t>
            </a:r>
            <a:r>
              <a:rPr lang="en-US" sz="3300" b="1" dirty="0" err="1" smtClean="0">
                <a:solidFill>
                  <a:srgbClr val="0000FF"/>
                </a:solidFill>
                <a:effectLst/>
                <a:latin typeface="Times New Roman"/>
                <a:ea typeface="Calibri"/>
                <a:cs typeface="Times New Roman"/>
              </a:rPr>
              <a:t>khác</a:t>
            </a:r>
            <a:r>
              <a:rPr lang="en-US" sz="3300" b="1" dirty="0" smtClean="0">
                <a:solidFill>
                  <a:srgbClr val="0000FF"/>
                </a:solidFill>
                <a:effectLst/>
                <a:latin typeface="Times New Roman"/>
                <a:ea typeface="Calibri"/>
                <a:cs typeface="Times New Roman"/>
              </a:rPr>
              <a:t>. </a:t>
            </a:r>
            <a:endParaRPr lang="en-US" sz="3300" b="1" dirty="0">
              <a:solidFill>
                <a:srgbClr val="0000FF"/>
              </a:solidFill>
              <a:ea typeface="Calibri"/>
              <a:cs typeface="Times New Roman"/>
            </a:endParaRPr>
          </a:p>
          <a:p>
            <a:pPr algn="just"/>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Thực</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hiện</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tốt</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văn</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hóa</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giao</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thông</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thì</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trật</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tự</a:t>
            </a:r>
            <a:r>
              <a:rPr lang="en-US" sz="3300" b="1" dirty="0" smtClean="0">
                <a:solidFill>
                  <a:srgbClr val="0000FF"/>
                </a:solidFill>
                <a:effectLst/>
                <a:latin typeface="Times New Roman"/>
                <a:ea typeface="Calibri"/>
              </a:rPr>
              <a:t> an </a:t>
            </a:r>
            <a:r>
              <a:rPr lang="en-US" sz="3300" b="1" dirty="0" err="1" smtClean="0">
                <a:solidFill>
                  <a:srgbClr val="0000FF"/>
                </a:solidFill>
                <a:effectLst/>
                <a:latin typeface="Times New Roman"/>
                <a:ea typeface="Calibri"/>
              </a:rPr>
              <a:t>toàn</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giao</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thông</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trong</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xã</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hội</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được</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bảo</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đảm</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xây</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dựng</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được</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môi</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trường</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giao</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thông</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lành</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mạnh</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và</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thân</a:t>
            </a:r>
            <a:r>
              <a:rPr lang="en-US" sz="3300" b="1" dirty="0" smtClean="0">
                <a:solidFill>
                  <a:srgbClr val="0000FF"/>
                </a:solidFill>
                <a:effectLst/>
                <a:latin typeface="Times New Roman"/>
                <a:ea typeface="Calibri"/>
              </a:rPr>
              <a:t> </a:t>
            </a:r>
            <a:r>
              <a:rPr lang="en-US" sz="3300" b="1" dirty="0" err="1" smtClean="0">
                <a:solidFill>
                  <a:srgbClr val="0000FF"/>
                </a:solidFill>
                <a:effectLst/>
                <a:latin typeface="Times New Roman"/>
                <a:ea typeface="Calibri"/>
              </a:rPr>
              <a:t>thiện</a:t>
            </a:r>
            <a:r>
              <a:rPr lang="en-US" sz="3300" b="1" dirty="0" smtClean="0">
                <a:solidFill>
                  <a:srgbClr val="0000FF"/>
                </a:solidFill>
                <a:effectLst/>
                <a:latin typeface="Times New Roman"/>
                <a:ea typeface="Calibri"/>
              </a:rPr>
              <a:t>.</a:t>
            </a:r>
            <a:endParaRPr lang="en-US" sz="3300" b="1" dirty="0">
              <a:solidFill>
                <a:srgbClr val="0000FF"/>
              </a:solidFill>
            </a:endParaRPr>
          </a:p>
        </p:txBody>
      </p:sp>
      <p:sp>
        <p:nvSpPr>
          <p:cNvPr id="5" name="TextBox 4"/>
          <p:cNvSpPr txBox="1"/>
          <p:nvPr/>
        </p:nvSpPr>
        <p:spPr>
          <a:xfrm>
            <a:off x="3810000" y="482025"/>
            <a:ext cx="2057400" cy="584775"/>
          </a:xfrm>
          <a:prstGeom prst="rect">
            <a:avLst/>
          </a:prstGeom>
          <a:noFill/>
        </p:spPr>
        <p:txBody>
          <a:bodyPr wrap="square" rtlCol="0">
            <a:spAutoFit/>
          </a:bodyPr>
          <a:lstStyle/>
          <a:p>
            <a:r>
              <a:rPr lang="en-US" sz="32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 Ý </a:t>
            </a:r>
            <a:r>
              <a:rPr lang="en-US" sz="3200" b="1" u="sng"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nghĩa</a:t>
            </a:r>
            <a:endParaRPr lang="en-US" sz="32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87906593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703957"/>
            <a:ext cx="8915400" cy="6001643"/>
          </a:xfrm>
          <a:prstGeom prst="rect">
            <a:avLst/>
          </a:prstGeom>
          <a:noFill/>
        </p:spPr>
        <p:txBody>
          <a:bodyPr wrap="square" rtlCol="0">
            <a:spAutoFit/>
          </a:bodyPr>
          <a:lstStyle/>
          <a:p>
            <a:pPr algn="just"/>
            <a:r>
              <a:rPr lang="en-US" sz="3200" b="1" i="1"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Cần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nghiêm</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chỉnh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thực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hiện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không</a:t>
            </a:r>
            <a:r>
              <a:rPr lang="en-US" sz="3200" b="1" i="1" dirty="0" smtClean="0">
                <a:latin typeface="Times New Roman" pitchFamily="18" charset="0"/>
                <a:cs typeface="Times New Roman" pitchFamily="18" charset="0"/>
              </a:rPr>
              <a:t> vi </a:t>
            </a:r>
            <a:r>
              <a:rPr lang="en-US" sz="3200" b="1" i="1" dirty="0" err="1" smtClean="0">
                <a:latin typeface="Times New Roman" pitchFamily="18" charset="0"/>
                <a:cs typeface="Times New Roman" pitchFamily="18" charset="0"/>
              </a:rPr>
              <a:t>phạm</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những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quy</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định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của</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pháp</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luật</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về</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giao</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thông</a:t>
            </a:r>
            <a:endParaRPr lang="en-US" sz="3200" b="1" i="1" dirty="0" smtClean="0">
              <a:latin typeface="Times New Roman" pitchFamily="18" charset="0"/>
              <a:cs typeface="Times New Roman" pitchFamily="18" charset="0"/>
            </a:endParaRPr>
          </a:p>
          <a:p>
            <a:pPr algn="just"/>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Không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gây</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mất</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trật</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tự</a:t>
            </a:r>
            <a:r>
              <a:rPr lang="en-US" sz="3200" b="1" i="1" dirty="0" smtClean="0">
                <a:latin typeface="Times New Roman" pitchFamily="18" charset="0"/>
                <a:cs typeface="Times New Roman" pitchFamily="18" charset="0"/>
              </a:rPr>
              <a:t> an </a:t>
            </a:r>
            <a:r>
              <a:rPr lang="en-US" sz="3200" b="1" i="1" dirty="0" err="1" smtClean="0">
                <a:latin typeface="Times New Roman" pitchFamily="18" charset="0"/>
                <a:cs typeface="Times New Roman" pitchFamily="18" charset="0"/>
              </a:rPr>
              <a:t>toàn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giao</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thông</a:t>
            </a:r>
            <a:r>
              <a:rPr lang="en-US" sz="3200" b="1" i="1" dirty="0" smtClean="0">
                <a:latin typeface="Times New Roman" pitchFamily="18" charset="0"/>
                <a:cs typeface="Times New Roman" pitchFamily="18" charset="0"/>
              </a:rPr>
              <a:t> , </a:t>
            </a:r>
            <a:r>
              <a:rPr lang="en-US" sz="3200" b="1" i="1" dirty="0" err="1" smtClean="0">
                <a:latin typeface="Times New Roman" pitchFamily="18" charset="0"/>
                <a:cs typeface="Times New Roman" pitchFamily="18" charset="0"/>
              </a:rPr>
              <a:t>không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gây</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gổ</a:t>
            </a:r>
            <a:r>
              <a:rPr lang="en-US" sz="3200" b="1" i="1" dirty="0" smtClean="0">
                <a:latin typeface="Times New Roman" pitchFamily="18" charset="0"/>
                <a:cs typeface="Times New Roman" pitchFamily="18" charset="0"/>
              </a:rPr>
              <a:t> , </a:t>
            </a:r>
            <a:r>
              <a:rPr lang="en-US" sz="3200" b="1" i="1" dirty="0" err="1" smtClean="0">
                <a:latin typeface="Times New Roman" pitchFamily="18" charset="0"/>
                <a:cs typeface="Times New Roman" pitchFamily="18" charset="0"/>
              </a:rPr>
              <a:t>cãi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vã</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hoặc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có</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thái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độ</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thiếu</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lịch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sự</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khi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xảy</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ra</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va</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chạm</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giao</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thông</a:t>
            </a:r>
            <a:r>
              <a:rPr lang="en-US" sz="3200" b="1" i="1" dirty="0" smtClean="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Ủng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hộ</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tôn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trọng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các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đồng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chí</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cảnh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sát</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giao</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thông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đang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làm</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nhiệm</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vụ</a:t>
            </a:r>
            <a:endParaRPr lang="en-US" sz="3200" b="1" i="1" dirty="0" smtClean="0">
              <a:latin typeface="Times New Roman" pitchFamily="18" charset="0"/>
              <a:cs typeface="Times New Roman" pitchFamily="18" charset="0"/>
            </a:endParaRPr>
          </a:p>
          <a:p>
            <a:pPr algn="just"/>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Giúp</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đỡ</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người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già</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em</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nhỏ</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người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khuyết</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tật</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người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bị</a:t>
            </a:r>
            <a:r>
              <a:rPr lang="en-US" sz="3200" b="1" i="1" dirty="0" smtClean="0">
                <a:latin typeface="Times New Roman" pitchFamily="18" charset="0"/>
                <a:cs typeface="Times New Roman" pitchFamily="18" charset="0"/>
              </a:rPr>
              <a:t> tai </a:t>
            </a:r>
            <a:r>
              <a:rPr lang="en-US" sz="3200" b="1" i="1" dirty="0" err="1" smtClean="0">
                <a:latin typeface="Times New Roman" pitchFamily="18" charset="0"/>
                <a:cs typeface="Times New Roman" pitchFamily="18" charset="0"/>
              </a:rPr>
              <a:t>nạn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giao</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thông</a:t>
            </a:r>
            <a:r>
              <a:rPr lang="en-US" sz="3200" b="1" i="1" dirty="0" smtClean="0">
                <a:latin typeface="Times New Roman" pitchFamily="18" charset="0"/>
                <a:cs typeface="Times New Roman" pitchFamily="18" charset="0"/>
              </a:rPr>
              <a:t>.</a:t>
            </a:r>
          </a:p>
          <a:p>
            <a:pPr algn="just"/>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Giữ</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gìn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trật</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tự</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vệ</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sinh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và</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thực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hiện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các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quy</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định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tại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bến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xe</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nhà</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ga</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trên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các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phương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tiện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giao</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thông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công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cộng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khi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tham</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gia</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giao</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thông</a:t>
            </a:r>
            <a:r>
              <a:rPr lang="en-US" sz="3200" b="1" i="1" dirty="0" smtClean="0">
                <a:latin typeface="Times New Roman" pitchFamily="18" charset="0"/>
                <a:cs typeface="Times New Roman" pitchFamily="18" charset="0"/>
              </a:rPr>
              <a:t>.</a:t>
            </a:r>
            <a:endParaRPr lang="en-US" sz="3200" b="1" i="1" dirty="0">
              <a:latin typeface="Times New Roman" pitchFamily="18" charset="0"/>
              <a:cs typeface="Times New Roman" pitchFamily="18" charset="0"/>
            </a:endParaRPr>
          </a:p>
        </p:txBody>
      </p:sp>
      <p:sp>
        <p:nvSpPr>
          <p:cNvPr id="2" name="TextBox 1"/>
          <p:cNvSpPr txBox="1"/>
          <p:nvPr/>
        </p:nvSpPr>
        <p:spPr>
          <a:xfrm>
            <a:off x="2209800" y="101025"/>
            <a:ext cx="4648200" cy="584775"/>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Trách nhiệm của học sinh</a:t>
            </a:r>
            <a:endParaRPr lang="en-US"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50392146"/>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antoan.gthog\anh vi pham luat gt\Hành-động-đẹp-và-đáng-quý.jpg"/>
          <p:cNvPicPr>
            <a:picLocks noChangeAspect="1" noChangeArrowheads="1"/>
          </p:cNvPicPr>
          <p:nvPr/>
        </p:nvPicPr>
        <p:blipFill>
          <a:blip r:embed="rId2" cstate="print"/>
          <a:srcRect/>
          <a:stretch>
            <a:fillRect/>
          </a:stretch>
        </p:blipFill>
        <p:spPr bwMode="auto">
          <a:xfrm>
            <a:off x="276225" y="152400"/>
            <a:ext cx="4257675" cy="3276601"/>
          </a:xfrm>
          <a:prstGeom prst="rect">
            <a:avLst/>
          </a:prstGeom>
          <a:noFill/>
        </p:spPr>
      </p:pic>
      <p:pic>
        <p:nvPicPr>
          <p:cNvPr id="2051" name="Picture 3" descr="E:\antoan.gthog\anh vi pham luat gt\27511453737849_xe_dap_dien.jpg"/>
          <p:cNvPicPr>
            <a:picLocks noChangeAspect="1" noChangeArrowheads="1"/>
          </p:cNvPicPr>
          <p:nvPr/>
        </p:nvPicPr>
        <p:blipFill>
          <a:blip r:embed="rId3" cstate="print"/>
          <a:srcRect/>
          <a:stretch>
            <a:fillRect/>
          </a:stretch>
        </p:blipFill>
        <p:spPr bwMode="auto">
          <a:xfrm>
            <a:off x="4648200" y="152401"/>
            <a:ext cx="4191000" cy="3276600"/>
          </a:xfrm>
          <a:prstGeom prst="rect">
            <a:avLst/>
          </a:prstGeom>
          <a:noFill/>
        </p:spPr>
      </p:pic>
      <p:pic>
        <p:nvPicPr>
          <p:cNvPr id="2052" name="Picture 4" descr="E:\antoan.gthog\anh vi pham luat gt\giao-thong-1-1.jpg"/>
          <p:cNvPicPr>
            <a:picLocks noChangeAspect="1" noChangeArrowheads="1"/>
          </p:cNvPicPr>
          <p:nvPr/>
        </p:nvPicPr>
        <p:blipFill>
          <a:blip r:embed="rId4" cstate="print"/>
          <a:srcRect/>
          <a:stretch>
            <a:fillRect/>
          </a:stretch>
        </p:blipFill>
        <p:spPr bwMode="auto">
          <a:xfrm>
            <a:off x="1447800" y="3581401"/>
            <a:ext cx="6629400" cy="3171825"/>
          </a:xfrm>
          <a:prstGeom prst="rect">
            <a:avLst/>
          </a:prstGeom>
          <a:noFill/>
        </p:spPr>
      </p:pic>
      <p:sp>
        <p:nvSpPr>
          <p:cNvPr id="5" name="Oval 4"/>
          <p:cNvSpPr/>
          <p:nvPr/>
        </p:nvSpPr>
        <p:spPr>
          <a:xfrm>
            <a:off x="457200" y="255639"/>
            <a:ext cx="457200" cy="3810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Times New Roman" pitchFamily="18" charset="0"/>
                <a:cs typeface="Times New Roman" pitchFamily="18" charset="0"/>
              </a:rPr>
              <a:t>1</a:t>
            </a:r>
            <a:endParaRPr lang="en-US" sz="3200" b="1">
              <a:solidFill>
                <a:srgbClr val="FFFF00"/>
              </a:solidFill>
              <a:latin typeface="Times New Roman" pitchFamily="18" charset="0"/>
              <a:cs typeface="Times New Roman" pitchFamily="18" charset="0"/>
            </a:endParaRPr>
          </a:p>
        </p:txBody>
      </p:sp>
      <p:sp>
        <p:nvSpPr>
          <p:cNvPr id="6" name="Oval 5"/>
          <p:cNvSpPr/>
          <p:nvPr/>
        </p:nvSpPr>
        <p:spPr>
          <a:xfrm>
            <a:off x="4800600" y="255639"/>
            <a:ext cx="457200" cy="3810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itchFamily="18" charset="0"/>
                <a:cs typeface="Times New Roman" pitchFamily="18" charset="0"/>
              </a:rPr>
              <a:t>2</a:t>
            </a:r>
          </a:p>
        </p:txBody>
      </p:sp>
      <p:sp>
        <p:nvSpPr>
          <p:cNvPr id="7" name="Oval 6"/>
          <p:cNvSpPr/>
          <p:nvPr/>
        </p:nvSpPr>
        <p:spPr>
          <a:xfrm>
            <a:off x="1819428" y="3690784"/>
            <a:ext cx="457200" cy="3810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Times New Roman" pitchFamily="18" charset="0"/>
                <a:cs typeface="Times New Roman" pitchFamily="18" charset="0"/>
              </a:rPr>
              <a:t>3</a:t>
            </a:r>
            <a:endParaRPr lang="en-US" sz="3200" b="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8833526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16434568"/>
              </p:ext>
            </p:extLst>
          </p:nvPr>
        </p:nvGraphicFramePr>
        <p:xfrm>
          <a:off x="228600" y="762000"/>
          <a:ext cx="8610600" cy="5833113"/>
        </p:xfrm>
        <a:graphic>
          <a:graphicData uri="http://schemas.openxmlformats.org/drawingml/2006/table">
            <a:tbl>
              <a:tblPr firstRow="1" firstCol="1" bandRow="1">
                <a:tableStyleId>{5940675A-B579-460E-94D1-54222C63F5DA}</a:tableStyleId>
              </a:tblPr>
              <a:tblGrid>
                <a:gridCol w="7924800"/>
                <a:gridCol w="685800"/>
              </a:tblGrid>
              <a:tr h="448701">
                <a:tc>
                  <a:txBody>
                    <a:bodyPr/>
                    <a:lstStyle/>
                    <a:p>
                      <a:pPr marL="0" marR="0" algn="ctr">
                        <a:lnSpc>
                          <a:spcPct val="107000"/>
                        </a:lnSpc>
                        <a:spcBef>
                          <a:spcPts val="0"/>
                        </a:spcBef>
                        <a:spcAft>
                          <a:spcPts val="800"/>
                        </a:spcAft>
                      </a:pPr>
                      <a:r>
                        <a:rPr lang="en-US" sz="2400" b="1" smtClean="0">
                          <a:solidFill>
                            <a:srgbClr val="0000FF"/>
                          </a:solidFill>
                          <a:effectLst/>
                          <a:latin typeface="Times New Roman" pitchFamily="18" charset="0"/>
                          <a:cs typeface="Times New Roman" pitchFamily="18" charset="0"/>
                        </a:rPr>
                        <a:t>HÀNH</a:t>
                      </a:r>
                      <a:r>
                        <a:rPr lang="en-US" sz="2400" b="1" baseline="0" smtClean="0">
                          <a:solidFill>
                            <a:srgbClr val="0000FF"/>
                          </a:solidFill>
                          <a:effectLst/>
                          <a:latin typeface="Times New Roman" pitchFamily="18" charset="0"/>
                          <a:cs typeface="Times New Roman" pitchFamily="18" charset="0"/>
                        </a:rPr>
                        <a:t> VI, VIỆC LÀM</a:t>
                      </a:r>
                      <a:endParaRPr lang="en-US" sz="2400" b="1">
                        <a:solidFill>
                          <a:srgbClr val="0000FF"/>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800"/>
                        </a:spcAft>
                      </a:pPr>
                      <a:endParaRPr lang="en-US" sz="2500">
                        <a:effectLst/>
                        <a:latin typeface="Times New Roman" pitchFamily="18" charset="0"/>
                        <a:ea typeface="Calibri"/>
                        <a:cs typeface="Times New Roman" pitchFamily="18" charset="0"/>
                      </a:endParaRPr>
                    </a:p>
                  </a:txBody>
                  <a:tcPr marL="68580" marR="68580" marT="0" marB="0"/>
                </a:tc>
              </a:tr>
              <a:tr h="448701">
                <a:tc>
                  <a:txBody>
                    <a:bodyPr/>
                    <a:lstStyle/>
                    <a:p>
                      <a:pPr marL="0" marR="0" algn="just">
                        <a:lnSpc>
                          <a:spcPct val="107000"/>
                        </a:lnSpc>
                        <a:spcBef>
                          <a:spcPts val="0"/>
                        </a:spcBef>
                        <a:spcAft>
                          <a:spcPts val="800"/>
                        </a:spcAft>
                      </a:pPr>
                      <a:endParaRPr lang="en-US" sz="25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800"/>
                        </a:spcAft>
                      </a:pPr>
                      <a:r>
                        <a:rPr lang="en-US" sz="2500">
                          <a:effectLst/>
                          <a:latin typeface="Times New Roman" pitchFamily="18" charset="0"/>
                          <a:cs typeface="Times New Roman" pitchFamily="18" charset="0"/>
                        </a:rPr>
                        <a:t> </a:t>
                      </a:r>
                      <a:endParaRPr lang="en-US" sz="2500">
                        <a:effectLst/>
                        <a:latin typeface="Times New Roman" pitchFamily="18" charset="0"/>
                        <a:ea typeface="Calibri"/>
                        <a:cs typeface="Times New Roman" pitchFamily="18" charset="0"/>
                      </a:endParaRPr>
                    </a:p>
                  </a:txBody>
                  <a:tcPr marL="68580" marR="68580" marT="0" marB="0"/>
                </a:tc>
              </a:tr>
              <a:tr h="448701">
                <a:tc>
                  <a:txBody>
                    <a:bodyPr/>
                    <a:lstStyle/>
                    <a:p>
                      <a:pPr marL="0" marR="0" algn="just">
                        <a:lnSpc>
                          <a:spcPct val="107000"/>
                        </a:lnSpc>
                        <a:spcBef>
                          <a:spcPts val="0"/>
                        </a:spcBef>
                        <a:spcAft>
                          <a:spcPts val="800"/>
                        </a:spcAft>
                      </a:pPr>
                      <a:endParaRPr lang="en-US" sz="25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800"/>
                        </a:spcAft>
                      </a:pPr>
                      <a:r>
                        <a:rPr lang="en-US" sz="2500">
                          <a:effectLst/>
                          <a:latin typeface="Times New Roman" pitchFamily="18" charset="0"/>
                          <a:cs typeface="Times New Roman" pitchFamily="18" charset="0"/>
                        </a:rPr>
                        <a:t> </a:t>
                      </a:r>
                      <a:endParaRPr lang="en-US" sz="2500">
                        <a:effectLst/>
                        <a:latin typeface="Times New Roman" pitchFamily="18" charset="0"/>
                        <a:ea typeface="Calibri"/>
                        <a:cs typeface="Times New Roman" pitchFamily="18" charset="0"/>
                      </a:endParaRPr>
                    </a:p>
                  </a:txBody>
                  <a:tcPr marL="68580" marR="68580" marT="0" marB="0"/>
                </a:tc>
              </a:tr>
              <a:tr h="897402">
                <a:tc>
                  <a:txBody>
                    <a:bodyPr/>
                    <a:lstStyle/>
                    <a:p>
                      <a:pPr marL="0" marR="0" algn="just">
                        <a:lnSpc>
                          <a:spcPct val="107000"/>
                        </a:lnSpc>
                        <a:spcBef>
                          <a:spcPts val="0"/>
                        </a:spcBef>
                        <a:spcAft>
                          <a:spcPts val="800"/>
                        </a:spcAft>
                      </a:pPr>
                      <a:r>
                        <a:rPr lang="en-US" sz="2500">
                          <a:effectLst/>
                          <a:latin typeface="Times New Roman" pitchFamily="18" charset="0"/>
                          <a:cs typeface="Times New Roman" pitchFamily="18" charset="0"/>
                        </a:rPr>
                        <a:t>Báo tin về vụ tai nạn cho công an hoặc chính quyền địa phương.</a:t>
                      </a:r>
                      <a:endParaRPr lang="en-US" sz="25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800"/>
                        </a:spcAft>
                      </a:pPr>
                      <a:r>
                        <a:rPr lang="en-US" sz="2500">
                          <a:effectLst/>
                          <a:latin typeface="Times New Roman" pitchFamily="18" charset="0"/>
                          <a:cs typeface="Times New Roman" pitchFamily="18" charset="0"/>
                        </a:rPr>
                        <a:t> </a:t>
                      </a:r>
                      <a:endParaRPr lang="en-US" sz="2500">
                        <a:effectLst/>
                        <a:latin typeface="Times New Roman" pitchFamily="18" charset="0"/>
                        <a:ea typeface="Calibri"/>
                        <a:cs typeface="Times New Roman" pitchFamily="18" charset="0"/>
                      </a:endParaRPr>
                    </a:p>
                  </a:txBody>
                  <a:tcPr marL="68580" marR="68580" marT="0" marB="0"/>
                </a:tc>
              </a:tr>
              <a:tr h="448701">
                <a:tc>
                  <a:txBody>
                    <a:bodyPr/>
                    <a:lstStyle/>
                    <a:p>
                      <a:pPr marL="0" marR="0" algn="just">
                        <a:lnSpc>
                          <a:spcPct val="107000"/>
                        </a:lnSpc>
                        <a:spcBef>
                          <a:spcPts val="0"/>
                        </a:spcBef>
                        <a:spcAft>
                          <a:spcPts val="800"/>
                        </a:spcAft>
                      </a:pPr>
                      <a:endParaRPr lang="en-US" sz="25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800"/>
                        </a:spcAft>
                      </a:pPr>
                      <a:r>
                        <a:rPr lang="en-US" sz="2500">
                          <a:effectLst/>
                          <a:latin typeface="Times New Roman" pitchFamily="18" charset="0"/>
                          <a:cs typeface="Times New Roman" pitchFamily="18" charset="0"/>
                        </a:rPr>
                        <a:t> </a:t>
                      </a:r>
                      <a:endParaRPr lang="en-US" sz="2500">
                        <a:effectLst/>
                        <a:latin typeface="Times New Roman" pitchFamily="18" charset="0"/>
                        <a:ea typeface="Calibri"/>
                        <a:cs typeface="Times New Roman" pitchFamily="18" charset="0"/>
                      </a:endParaRPr>
                    </a:p>
                  </a:txBody>
                  <a:tcPr marL="68580" marR="68580" marT="0" marB="0"/>
                </a:tc>
              </a:tr>
              <a:tr h="448701">
                <a:tc>
                  <a:txBody>
                    <a:bodyPr/>
                    <a:lstStyle/>
                    <a:p>
                      <a:pPr marL="0" marR="0" algn="just">
                        <a:lnSpc>
                          <a:spcPct val="107000"/>
                        </a:lnSpc>
                        <a:spcBef>
                          <a:spcPts val="0"/>
                        </a:spcBef>
                        <a:spcAft>
                          <a:spcPts val="800"/>
                        </a:spcAft>
                      </a:pPr>
                      <a:endParaRPr lang="en-US" sz="25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800"/>
                        </a:spcAft>
                      </a:pPr>
                      <a:r>
                        <a:rPr lang="en-US" sz="2500">
                          <a:effectLst/>
                          <a:latin typeface="Times New Roman" pitchFamily="18" charset="0"/>
                          <a:cs typeface="Times New Roman" pitchFamily="18" charset="0"/>
                        </a:rPr>
                        <a:t> </a:t>
                      </a:r>
                      <a:endParaRPr lang="en-US" sz="2500">
                        <a:effectLst/>
                        <a:latin typeface="Times New Roman" pitchFamily="18" charset="0"/>
                        <a:ea typeface="Calibri"/>
                        <a:cs typeface="Times New Roman" pitchFamily="18" charset="0"/>
                      </a:endParaRPr>
                    </a:p>
                  </a:txBody>
                  <a:tcPr marL="68580" marR="68580" marT="0" marB="0"/>
                </a:tc>
              </a:tr>
              <a:tr h="448701">
                <a:tc>
                  <a:txBody>
                    <a:bodyPr/>
                    <a:lstStyle/>
                    <a:p>
                      <a:pPr marL="0" marR="0" algn="just">
                        <a:lnSpc>
                          <a:spcPct val="107000"/>
                        </a:lnSpc>
                        <a:spcBef>
                          <a:spcPts val="0"/>
                        </a:spcBef>
                        <a:spcAft>
                          <a:spcPts val="800"/>
                        </a:spcAft>
                      </a:pPr>
                      <a:r>
                        <a:rPr lang="en-US" sz="2500">
                          <a:effectLst/>
                          <a:latin typeface="Times New Roman" pitchFamily="18" charset="0"/>
                          <a:cs typeface="Times New Roman" pitchFamily="18" charset="0"/>
                        </a:rPr>
                        <a:t>Nhường chỗ cho người già, phụ nữ, em nhỏ trên xe buýt.</a:t>
                      </a:r>
                      <a:endParaRPr lang="en-US" sz="25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800"/>
                        </a:spcAft>
                      </a:pPr>
                      <a:r>
                        <a:rPr lang="en-US" sz="2500">
                          <a:effectLst/>
                          <a:latin typeface="Times New Roman" pitchFamily="18" charset="0"/>
                          <a:cs typeface="Times New Roman" pitchFamily="18" charset="0"/>
                        </a:rPr>
                        <a:t> </a:t>
                      </a:r>
                      <a:endParaRPr lang="en-US" sz="2500">
                        <a:effectLst/>
                        <a:latin typeface="Times New Roman" pitchFamily="18" charset="0"/>
                        <a:ea typeface="Calibri"/>
                        <a:cs typeface="Times New Roman" pitchFamily="18" charset="0"/>
                      </a:endParaRPr>
                    </a:p>
                  </a:txBody>
                  <a:tcPr marL="68580" marR="68580" marT="0" marB="0"/>
                </a:tc>
              </a:tr>
              <a:tr h="448701">
                <a:tc>
                  <a:txBody>
                    <a:bodyPr/>
                    <a:lstStyle/>
                    <a:p>
                      <a:pPr marL="0" marR="0" algn="just">
                        <a:lnSpc>
                          <a:spcPct val="107000"/>
                        </a:lnSpc>
                        <a:spcBef>
                          <a:spcPts val="0"/>
                        </a:spcBef>
                        <a:spcAft>
                          <a:spcPts val="800"/>
                        </a:spcAft>
                      </a:pPr>
                      <a:endParaRPr lang="en-US" sz="25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800"/>
                        </a:spcAft>
                      </a:pPr>
                      <a:r>
                        <a:rPr lang="en-US" sz="2500">
                          <a:effectLst/>
                          <a:latin typeface="Times New Roman" pitchFamily="18" charset="0"/>
                          <a:cs typeface="Times New Roman" pitchFamily="18" charset="0"/>
                        </a:rPr>
                        <a:t> </a:t>
                      </a:r>
                      <a:endParaRPr lang="en-US" sz="2500">
                        <a:effectLst/>
                        <a:latin typeface="Times New Roman" pitchFamily="18" charset="0"/>
                        <a:ea typeface="Calibri"/>
                        <a:cs typeface="Times New Roman" pitchFamily="18" charset="0"/>
                      </a:endParaRPr>
                    </a:p>
                  </a:txBody>
                  <a:tcPr marL="68580" marR="68580" marT="0" marB="0"/>
                </a:tc>
              </a:tr>
              <a:tr h="448701">
                <a:tc>
                  <a:txBody>
                    <a:bodyPr/>
                    <a:lstStyle/>
                    <a:p>
                      <a:pPr marL="0" marR="0" algn="just">
                        <a:lnSpc>
                          <a:spcPct val="107000"/>
                        </a:lnSpc>
                        <a:spcBef>
                          <a:spcPts val="0"/>
                        </a:spcBef>
                        <a:spcAft>
                          <a:spcPts val="800"/>
                        </a:spcAft>
                      </a:pPr>
                      <a:r>
                        <a:rPr lang="en-US" sz="2500">
                          <a:effectLst/>
                          <a:latin typeface="Times New Roman" pitchFamily="18" charset="0"/>
                          <a:cs typeface="Times New Roman" pitchFamily="18" charset="0"/>
                        </a:rPr>
                        <a:t>Đeo tai nghe, nghe nhạc khi điều khiển xe đạp, xe đạp điện.</a:t>
                      </a:r>
                      <a:endParaRPr lang="en-US" sz="25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800"/>
                        </a:spcAft>
                      </a:pPr>
                      <a:r>
                        <a:rPr lang="en-US" sz="2500">
                          <a:effectLst/>
                          <a:latin typeface="Times New Roman" pitchFamily="18" charset="0"/>
                          <a:cs typeface="Times New Roman" pitchFamily="18" charset="0"/>
                        </a:rPr>
                        <a:t> </a:t>
                      </a:r>
                      <a:endParaRPr lang="en-US" sz="2500">
                        <a:effectLst/>
                        <a:latin typeface="Times New Roman" pitchFamily="18" charset="0"/>
                        <a:ea typeface="Calibri"/>
                        <a:cs typeface="Times New Roman" pitchFamily="18" charset="0"/>
                      </a:endParaRPr>
                    </a:p>
                  </a:txBody>
                  <a:tcPr marL="68580" marR="68580" marT="0" marB="0"/>
                </a:tc>
              </a:tr>
              <a:tr h="448701">
                <a:tc>
                  <a:txBody>
                    <a:bodyPr/>
                    <a:lstStyle/>
                    <a:p>
                      <a:pPr marL="0" marR="0" algn="just">
                        <a:lnSpc>
                          <a:spcPct val="107000"/>
                        </a:lnSpc>
                        <a:spcBef>
                          <a:spcPts val="0"/>
                        </a:spcBef>
                        <a:spcAft>
                          <a:spcPts val="800"/>
                        </a:spcAft>
                      </a:pPr>
                      <a:r>
                        <a:rPr lang="en-US" sz="2500">
                          <a:effectLst/>
                          <a:latin typeface="Times New Roman" pitchFamily="18" charset="0"/>
                          <a:cs typeface="Times New Roman" pitchFamily="18" charset="0"/>
                        </a:rPr>
                        <a:t>Đi bộ bên trái đường trên vỉa hè dành cho người đi bộ.</a:t>
                      </a:r>
                      <a:endParaRPr lang="en-US" sz="25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800"/>
                        </a:spcAft>
                      </a:pPr>
                      <a:r>
                        <a:rPr lang="en-US" sz="2500">
                          <a:effectLst/>
                          <a:latin typeface="Times New Roman" pitchFamily="18" charset="0"/>
                          <a:cs typeface="Times New Roman" pitchFamily="18" charset="0"/>
                        </a:rPr>
                        <a:t> </a:t>
                      </a:r>
                      <a:endParaRPr lang="en-US" sz="2500">
                        <a:effectLst/>
                        <a:latin typeface="Times New Roman" pitchFamily="18" charset="0"/>
                        <a:ea typeface="Calibri"/>
                        <a:cs typeface="Times New Roman" pitchFamily="18" charset="0"/>
                      </a:endParaRPr>
                    </a:p>
                  </a:txBody>
                  <a:tcPr marL="68580" marR="68580" marT="0" marB="0"/>
                </a:tc>
              </a:tr>
              <a:tr h="897402">
                <a:tc>
                  <a:txBody>
                    <a:bodyPr/>
                    <a:lstStyle/>
                    <a:p>
                      <a:pPr marL="0" marR="0" algn="just">
                        <a:lnSpc>
                          <a:spcPct val="107000"/>
                        </a:lnSpc>
                        <a:spcBef>
                          <a:spcPts val="0"/>
                        </a:spcBef>
                        <a:spcAft>
                          <a:spcPts val="800"/>
                        </a:spcAft>
                      </a:pPr>
                      <a:r>
                        <a:rPr lang="en-US" sz="2500">
                          <a:effectLst/>
                          <a:latin typeface="Times New Roman" pitchFamily="18" charset="0"/>
                          <a:cs typeface="Times New Roman" pitchFamily="18" charset="0"/>
                        </a:rPr>
                        <a:t>Nói chuyện to gây ồn ào khi ngồi trong các phương tiện công cộng.</a:t>
                      </a:r>
                      <a:endParaRPr lang="en-US" sz="25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800"/>
                        </a:spcAft>
                      </a:pPr>
                      <a:r>
                        <a:rPr lang="en-US" sz="2500">
                          <a:effectLst/>
                          <a:latin typeface="Times New Roman" pitchFamily="18" charset="0"/>
                          <a:cs typeface="Times New Roman" pitchFamily="18" charset="0"/>
                        </a:rPr>
                        <a:t> </a:t>
                      </a:r>
                      <a:endParaRPr lang="en-US" sz="2500">
                        <a:effectLst/>
                        <a:latin typeface="Times New Roman" pitchFamily="18" charset="0"/>
                        <a:ea typeface="Calibri"/>
                        <a:cs typeface="Times New Roman" pitchFamily="18" charset="0"/>
                      </a:endParaRPr>
                    </a:p>
                  </a:txBody>
                  <a:tcPr marL="68580" marR="68580" marT="0" marB="0"/>
                </a:tc>
              </a:tr>
            </a:tbl>
          </a:graphicData>
        </a:graphic>
      </p:graphicFrame>
      <p:sp>
        <p:nvSpPr>
          <p:cNvPr id="6" name="TextBox 5"/>
          <p:cNvSpPr txBox="1"/>
          <p:nvPr/>
        </p:nvSpPr>
        <p:spPr>
          <a:xfrm>
            <a:off x="228600" y="1200179"/>
            <a:ext cx="3657600" cy="476221"/>
          </a:xfrm>
          <a:prstGeom prst="rect">
            <a:avLst/>
          </a:prstGeom>
          <a:noFill/>
        </p:spPr>
        <p:txBody>
          <a:bodyPr wrap="square" rtlCol="0">
            <a:spAutoFit/>
          </a:bodyPr>
          <a:lstStyle/>
          <a:p>
            <a:pPr lvl="0" algn="just">
              <a:lnSpc>
                <a:spcPct val="107000"/>
              </a:lnSpc>
              <a:spcAft>
                <a:spcPts val="800"/>
              </a:spcAft>
            </a:pPr>
            <a:r>
              <a:rPr lang="en-US" sz="2500">
                <a:solidFill>
                  <a:prstClr val="black"/>
                </a:solidFill>
                <a:latin typeface="Times New Roman" pitchFamily="18" charset="0"/>
                <a:cs typeface="Times New Roman" pitchFamily="18" charset="0"/>
              </a:rPr>
              <a:t>Đi xe đạp trên hè phố</a:t>
            </a:r>
            <a:endParaRPr lang="en-US" sz="2500">
              <a:solidFill>
                <a:prstClr val="black"/>
              </a:solidFill>
              <a:latin typeface="Times New Roman" pitchFamily="18" charset="0"/>
              <a:ea typeface="Calibri"/>
              <a:cs typeface="Times New Roman" pitchFamily="18" charset="0"/>
            </a:endParaRPr>
          </a:p>
        </p:txBody>
      </p:sp>
      <p:sp>
        <p:nvSpPr>
          <p:cNvPr id="7" name="TextBox 6"/>
          <p:cNvSpPr txBox="1"/>
          <p:nvPr/>
        </p:nvSpPr>
        <p:spPr>
          <a:xfrm>
            <a:off x="228600" y="1629616"/>
            <a:ext cx="7924800" cy="503984"/>
          </a:xfrm>
          <a:prstGeom prst="rect">
            <a:avLst/>
          </a:prstGeom>
          <a:noFill/>
        </p:spPr>
        <p:txBody>
          <a:bodyPr wrap="square" rtlCol="0">
            <a:spAutoFit/>
          </a:bodyPr>
          <a:lstStyle/>
          <a:p>
            <a:pPr lvl="0" algn="just">
              <a:lnSpc>
                <a:spcPct val="107000"/>
              </a:lnSpc>
              <a:spcAft>
                <a:spcPts val="800"/>
              </a:spcAft>
            </a:pPr>
            <a:r>
              <a:rPr lang="en-US" sz="2500">
                <a:solidFill>
                  <a:prstClr val="black"/>
                </a:solidFill>
                <a:latin typeface="Times New Roman" pitchFamily="18" charset="0"/>
                <a:cs typeface="Times New Roman" pitchFamily="18" charset="0"/>
              </a:rPr>
              <a:t>Thấy người bị tai nạn chỉ đứng nhìn, không có hành động gì.</a:t>
            </a:r>
            <a:endParaRPr lang="en-US" sz="2500">
              <a:solidFill>
                <a:prstClr val="black"/>
              </a:solidFill>
              <a:latin typeface="Times New Roman" pitchFamily="18" charset="0"/>
              <a:ea typeface="Calibri"/>
              <a:cs typeface="Times New Roman" pitchFamily="18" charset="0"/>
            </a:endParaRPr>
          </a:p>
        </p:txBody>
      </p:sp>
      <p:sp>
        <p:nvSpPr>
          <p:cNvPr id="8" name="TextBox 7"/>
          <p:cNvSpPr txBox="1"/>
          <p:nvPr/>
        </p:nvSpPr>
        <p:spPr>
          <a:xfrm>
            <a:off x="228600" y="3001216"/>
            <a:ext cx="5334000" cy="503984"/>
          </a:xfrm>
          <a:prstGeom prst="rect">
            <a:avLst/>
          </a:prstGeom>
          <a:noFill/>
        </p:spPr>
        <p:txBody>
          <a:bodyPr wrap="square" rtlCol="0">
            <a:spAutoFit/>
          </a:bodyPr>
          <a:lstStyle/>
          <a:p>
            <a:pPr lvl="0" algn="just">
              <a:lnSpc>
                <a:spcPct val="107000"/>
              </a:lnSpc>
              <a:spcAft>
                <a:spcPts val="800"/>
              </a:spcAft>
            </a:pPr>
            <a:r>
              <a:rPr lang="en-US" sz="2500">
                <a:solidFill>
                  <a:prstClr val="black"/>
                </a:solidFill>
                <a:latin typeface="Times New Roman" pitchFamily="18" charset="0"/>
                <a:cs typeface="Times New Roman" pitchFamily="18" charset="0"/>
              </a:rPr>
              <a:t>Lục soát đồ đạc của người bị tai nạn.</a:t>
            </a:r>
            <a:endParaRPr lang="en-US" sz="2500">
              <a:solidFill>
                <a:prstClr val="black"/>
              </a:solidFill>
              <a:latin typeface="Times New Roman" pitchFamily="18" charset="0"/>
              <a:ea typeface="Calibri"/>
              <a:cs typeface="Times New Roman" pitchFamily="18" charset="0"/>
            </a:endParaRPr>
          </a:p>
        </p:txBody>
      </p:sp>
      <p:sp>
        <p:nvSpPr>
          <p:cNvPr id="9" name="TextBox 8"/>
          <p:cNvSpPr txBox="1"/>
          <p:nvPr/>
        </p:nvSpPr>
        <p:spPr>
          <a:xfrm>
            <a:off x="228600" y="3486179"/>
            <a:ext cx="4648200" cy="476221"/>
          </a:xfrm>
          <a:prstGeom prst="rect">
            <a:avLst/>
          </a:prstGeom>
          <a:noFill/>
        </p:spPr>
        <p:txBody>
          <a:bodyPr wrap="square" rtlCol="0">
            <a:spAutoFit/>
          </a:bodyPr>
          <a:lstStyle/>
          <a:p>
            <a:pPr lvl="0" algn="just">
              <a:lnSpc>
                <a:spcPct val="107000"/>
              </a:lnSpc>
              <a:spcAft>
                <a:spcPts val="800"/>
              </a:spcAft>
            </a:pPr>
            <a:r>
              <a:rPr lang="en-US" sz="2500">
                <a:solidFill>
                  <a:prstClr val="black"/>
                </a:solidFill>
                <a:latin typeface="Times New Roman" pitchFamily="18" charset="0"/>
                <a:cs typeface="Times New Roman" pitchFamily="18" charset="0"/>
              </a:rPr>
              <a:t>Bấm còi inh ỏi trên đường.</a:t>
            </a:r>
            <a:endParaRPr lang="en-US" sz="2500">
              <a:solidFill>
                <a:prstClr val="black"/>
              </a:solidFill>
              <a:latin typeface="Times New Roman" pitchFamily="18" charset="0"/>
              <a:ea typeface="Calibri"/>
              <a:cs typeface="Times New Roman" pitchFamily="18" charset="0"/>
            </a:endParaRPr>
          </a:p>
        </p:txBody>
      </p:sp>
      <p:sp>
        <p:nvSpPr>
          <p:cNvPr id="10" name="TextBox 9"/>
          <p:cNvSpPr txBox="1"/>
          <p:nvPr/>
        </p:nvSpPr>
        <p:spPr>
          <a:xfrm>
            <a:off x="228600" y="4372816"/>
            <a:ext cx="7772400" cy="503984"/>
          </a:xfrm>
          <a:prstGeom prst="rect">
            <a:avLst/>
          </a:prstGeom>
          <a:noFill/>
        </p:spPr>
        <p:txBody>
          <a:bodyPr wrap="square" rtlCol="0">
            <a:spAutoFit/>
          </a:bodyPr>
          <a:lstStyle/>
          <a:p>
            <a:pPr lvl="0" algn="just">
              <a:lnSpc>
                <a:spcPct val="107000"/>
              </a:lnSpc>
              <a:spcAft>
                <a:spcPts val="800"/>
              </a:spcAft>
            </a:pPr>
            <a:r>
              <a:rPr lang="en-US" sz="2500">
                <a:solidFill>
                  <a:prstClr val="black"/>
                </a:solidFill>
                <a:latin typeface="Times New Roman" pitchFamily="18" charset="0"/>
                <a:cs typeface="Times New Roman" pitchFamily="18" charset="0"/>
              </a:rPr>
              <a:t>Nhổ nước bọt khi đang điều khiển xe đạp hoặc xe đạp điện.</a:t>
            </a:r>
            <a:endParaRPr lang="en-US" sz="2500">
              <a:solidFill>
                <a:prstClr val="black"/>
              </a:solidFill>
              <a:latin typeface="Times New Roman" pitchFamily="18" charset="0"/>
              <a:ea typeface="Calibri"/>
              <a:cs typeface="Times New Roman" pitchFamily="18" charset="0"/>
            </a:endParaRPr>
          </a:p>
        </p:txBody>
      </p:sp>
      <p:sp>
        <p:nvSpPr>
          <p:cNvPr id="11" name="TextBox 10"/>
          <p:cNvSpPr txBox="1"/>
          <p:nvPr/>
        </p:nvSpPr>
        <p:spPr>
          <a:xfrm>
            <a:off x="8305800" y="1184910"/>
            <a:ext cx="457200" cy="523220"/>
          </a:xfrm>
          <a:prstGeom prst="rect">
            <a:avLst/>
          </a:prstGeom>
          <a:noFill/>
        </p:spPr>
        <p:txBody>
          <a:bodyPr wrap="square" rtlCol="0">
            <a:spAutoFit/>
          </a:bodyPr>
          <a:lstStyle/>
          <a:p>
            <a:r>
              <a:rPr lang="en-US" sz="2800" b="1" smtClean="0">
                <a:solidFill>
                  <a:srgbClr val="0000FF"/>
                </a:solidFill>
                <a:latin typeface="Times New Roman" pitchFamily="18" charset="0"/>
                <a:cs typeface="Times New Roman" pitchFamily="18" charset="0"/>
              </a:rPr>
              <a:t>S</a:t>
            </a:r>
            <a:endParaRPr lang="en-US" sz="2800" b="1">
              <a:solidFill>
                <a:srgbClr val="0000FF"/>
              </a:solidFill>
              <a:latin typeface="Times New Roman" pitchFamily="18" charset="0"/>
              <a:cs typeface="Times New Roman" pitchFamily="18" charset="0"/>
            </a:endParaRPr>
          </a:p>
        </p:txBody>
      </p:sp>
      <p:sp>
        <p:nvSpPr>
          <p:cNvPr id="12" name="TextBox 11"/>
          <p:cNvSpPr txBox="1"/>
          <p:nvPr/>
        </p:nvSpPr>
        <p:spPr>
          <a:xfrm>
            <a:off x="8305800" y="2251710"/>
            <a:ext cx="457200" cy="523220"/>
          </a:xfrm>
          <a:prstGeom prst="rect">
            <a:avLst/>
          </a:prstGeom>
          <a:noFill/>
        </p:spPr>
        <p:txBody>
          <a:bodyPr wrap="square" rtlCol="0">
            <a:spAutoFit/>
          </a:bodyPr>
          <a:lstStyle/>
          <a:p>
            <a:r>
              <a:rPr lang="en-US" sz="2800" b="1">
                <a:solidFill>
                  <a:srgbClr val="FF0000"/>
                </a:solidFill>
                <a:latin typeface="Times New Roman" pitchFamily="18" charset="0"/>
                <a:cs typeface="Times New Roman" pitchFamily="18" charset="0"/>
              </a:rPr>
              <a:t>Đ</a:t>
            </a:r>
          </a:p>
        </p:txBody>
      </p:sp>
      <p:sp>
        <p:nvSpPr>
          <p:cNvPr id="13" name="TextBox 12"/>
          <p:cNvSpPr txBox="1"/>
          <p:nvPr/>
        </p:nvSpPr>
        <p:spPr>
          <a:xfrm>
            <a:off x="8305800" y="2937510"/>
            <a:ext cx="457200" cy="523220"/>
          </a:xfrm>
          <a:prstGeom prst="rect">
            <a:avLst/>
          </a:prstGeom>
          <a:noFill/>
        </p:spPr>
        <p:txBody>
          <a:bodyPr wrap="square" rtlCol="0">
            <a:spAutoFit/>
          </a:bodyPr>
          <a:lstStyle/>
          <a:p>
            <a:r>
              <a:rPr lang="en-US" sz="2800" b="1" smtClean="0">
                <a:solidFill>
                  <a:srgbClr val="0000FF"/>
                </a:solidFill>
                <a:latin typeface="Times New Roman" pitchFamily="18" charset="0"/>
                <a:cs typeface="Times New Roman" pitchFamily="18" charset="0"/>
              </a:rPr>
              <a:t>S</a:t>
            </a:r>
            <a:endParaRPr lang="en-US" sz="2800" b="1">
              <a:solidFill>
                <a:srgbClr val="0000FF"/>
              </a:solidFill>
              <a:latin typeface="Times New Roman" pitchFamily="18" charset="0"/>
              <a:cs typeface="Times New Roman" pitchFamily="18" charset="0"/>
            </a:endParaRPr>
          </a:p>
        </p:txBody>
      </p:sp>
      <p:sp>
        <p:nvSpPr>
          <p:cNvPr id="14" name="TextBox 13"/>
          <p:cNvSpPr txBox="1"/>
          <p:nvPr/>
        </p:nvSpPr>
        <p:spPr>
          <a:xfrm>
            <a:off x="8305799" y="3421105"/>
            <a:ext cx="403123" cy="523220"/>
          </a:xfrm>
          <a:prstGeom prst="rect">
            <a:avLst/>
          </a:prstGeom>
          <a:noFill/>
        </p:spPr>
        <p:txBody>
          <a:bodyPr wrap="square" rtlCol="0">
            <a:spAutoFit/>
          </a:bodyPr>
          <a:lstStyle/>
          <a:p>
            <a:r>
              <a:rPr lang="en-US" sz="2800" b="1" smtClean="0">
                <a:solidFill>
                  <a:srgbClr val="0000FF"/>
                </a:solidFill>
                <a:latin typeface="Times New Roman" pitchFamily="18" charset="0"/>
                <a:cs typeface="Times New Roman" pitchFamily="18" charset="0"/>
              </a:rPr>
              <a:t>S</a:t>
            </a:r>
            <a:endParaRPr lang="en-US" sz="2800" b="1">
              <a:solidFill>
                <a:srgbClr val="0000FF"/>
              </a:solidFill>
              <a:latin typeface="Times New Roman" pitchFamily="18" charset="0"/>
              <a:cs typeface="Times New Roman" pitchFamily="18" charset="0"/>
            </a:endParaRPr>
          </a:p>
        </p:txBody>
      </p:sp>
      <p:sp>
        <p:nvSpPr>
          <p:cNvPr id="15" name="TextBox 14"/>
          <p:cNvSpPr txBox="1"/>
          <p:nvPr/>
        </p:nvSpPr>
        <p:spPr>
          <a:xfrm>
            <a:off x="8305800" y="3810000"/>
            <a:ext cx="457200" cy="523220"/>
          </a:xfrm>
          <a:prstGeom prst="rect">
            <a:avLst/>
          </a:prstGeom>
          <a:noFill/>
        </p:spPr>
        <p:txBody>
          <a:bodyPr wrap="square" rtlCol="0">
            <a:spAutoFit/>
          </a:bodyPr>
          <a:lstStyle/>
          <a:p>
            <a:r>
              <a:rPr lang="en-US" sz="2800" b="1">
                <a:solidFill>
                  <a:srgbClr val="FF0000"/>
                </a:solidFill>
                <a:latin typeface="Times New Roman" pitchFamily="18" charset="0"/>
                <a:cs typeface="Times New Roman" pitchFamily="18" charset="0"/>
              </a:rPr>
              <a:t>Đ</a:t>
            </a:r>
          </a:p>
        </p:txBody>
      </p:sp>
      <p:sp>
        <p:nvSpPr>
          <p:cNvPr id="16" name="TextBox 15"/>
          <p:cNvSpPr txBox="1"/>
          <p:nvPr/>
        </p:nvSpPr>
        <p:spPr>
          <a:xfrm>
            <a:off x="8295968" y="4258186"/>
            <a:ext cx="457200" cy="523220"/>
          </a:xfrm>
          <a:prstGeom prst="rect">
            <a:avLst/>
          </a:prstGeom>
          <a:noFill/>
        </p:spPr>
        <p:txBody>
          <a:bodyPr wrap="square" rtlCol="0">
            <a:spAutoFit/>
          </a:bodyPr>
          <a:lstStyle/>
          <a:p>
            <a:r>
              <a:rPr lang="en-US" sz="2800" b="1" smtClean="0">
                <a:solidFill>
                  <a:srgbClr val="0000FF"/>
                </a:solidFill>
                <a:latin typeface="Times New Roman" pitchFamily="18" charset="0"/>
                <a:cs typeface="Times New Roman" pitchFamily="18" charset="0"/>
              </a:rPr>
              <a:t>S</a:t>
            </a:r>
            <a:endParaRPr lang="en-US" sz="2800" b="1">
              <a:solidFill>
                <a:srgbClr val="0000FF"/>
              </a:solidFill>
              <a:latin typeface="Times New Roman" pitchFamily="18" charset="0"/>
              <a:cs typeface="Times New Roman" pitchFamily="18" charset="0"/>
            </a:endParaRPr>
          </a:p>
        </p:txBody>
      </p:sp>
      <p:sp>
        <p:nvSpPr>
          <p:cNvPr id="17" name="TextBox 16"/>
          <p:cNvSpPr txBox="1"/>
          <p:nvPr/>
        </p:nvSpPr>
        <p:spPr>
          <a:xfrm>
            <a:off x="8305800" y="4776490"/>
            <a:ext cx="457200" cy="523220"/>
          </a:xfrm>
          <a:prstGeom prst="rect">
            <a:avLst/>
          </a:prstGeom>
          <a:noFill/>
        </p:spPr>
        <p:txBody>
          <a:bodyPr wrap="square" rtlCol="0">
            <a:spAutoFit/>
          </a:bodyPr>
          <a:lstStyle/>
          <a:p>
            <a:r>
              <a:rPr lang="en-US" sz="2800" b="1" smtClean="0">
                <a:solidFill>
                  <a:srgbClr val="0000FF"/>
                </a:solidFill>
                <a:latin typeface="Times New Roman" pitchFamily="18" charset="0"/>
                <a:cs typeface="Times New Roman" pitchFamily="18" charset="0"/>
              </a:rPr>
              <a:t>S</a:t>
            </a:r>
            <a:endParaRPr lang="en-US" sz="2800" b="1">
              <a:solidFill>
                <a:srgbClr val="0000FF"/>
              </a:solidFill>
              <a:latin typeface="Times New Roman" pitchFamily="18" charset="0"/>
              <a:cs typeface="Times New Roman" pitchFamily="18" charset="0"/>
            </a:endParaRPr>
          </a:p>
        </p:txBody>
      </p:sp>
      <p:sp>
        <p:nvSpPr>
          <p:cNvPr id="18" name="TextBox 17"/>
          <p:cNvSpPr txBox="1"/>
          <p:nvPr/>
        </p:nvSpPr>
        <p:spPr>
          <a:xfrm>
            <a:off x="8283677" y="5223510"/>
            <a:ext cx="457200" cy="523220"/>
          </a:xfrm>
          <a:prstGeom prst="rect">
            <a:avLst/>
          </a:prstGeom>
          <a:noFill/>
        </p:spPr>
        <p:txBody>
          <a:bodyPr wrap="square" rtlCol="0">
            <a:spAutoFit/>
          </a:bodyPr>
          <a:lstStyle/>
          <a:p>
            <a:r>
              <a:rPr lang="en-US" sz="2800" b="1" smtClean="0">
                <a:solidFill>
                  <a:srgbClr val="0000FF"/>
                </a:solidFill>
                <a:latin typeface="Times New Roman" pitchFamily="18" charset="0"/>
                <a:cs typeface="Times New Roman" pitchFamily="18" charset="0"/>
              </a:rPr>
              <a:t>S</a:t>
            </a:r>
            <a:endParaRPr lang="en-US" sz="2800" b="1">
              <a:solidFill>
                <a:srgbClr val="0000FF"/>
              </a:solidFill>
              <a:latin typeface="Times New Roman" pitchFamily="18" charset="0"/>
              <a:cs typeface="Times New Roman" pitchFamily="18" charset="0"/>
            </a:endParaRPr>
          </a:p>
        </p:txBody>
      </p:sp>
      <p:sp>
        <p:nvSpPr>
          <p:cNvPr id="19" name="TextBox 18"/>
          <p:cNvSpPr txBox="1"/>
          <p:nvPr/>
        </p:nvSpPr>
        <p:spPr>
          <a:xfrm>
            <a:off x="8305800" y="5833110"/>
            <a:ext cx="457200" cy="523220"/>
          </a:xfrm>
          <a:prstGeom prst="rect">
            <a:avLst/>
          </a:prstGeom>
          <a:noFill/>
        </p:spPr>
        <p:txBody>
          <a:bodyPr wrap="square" rtlCol="0">
            <a:spAutoFit/>
          </a:bodyPr>
          <a:lstStyle/>
          <a:p>
            <a:r>
              <a:rPr lang="en-US" sz="2800" b="1" smtClean="0">
                <a:solidFill>
                  <a:srgbClr val="0000FF"/>
                </a:solidFill>
                <a:latin typeface="Times New Roman" pitchFamily="18" charset="0"/>
                <a:cs typeface="Times New Roman" pitchFamily="18" charset="0"/>
              </a:rPr>
              <a:t>S</a:t>
            </a:r>
            <a:endParaRPr lang="en-US" sz="2800" b="1">
              <a:solidFill>
                <a:srgbClr val="0000FF"/>
              </a:solidFill>
              <a:latin typeface="Times New Roman" pitchFamily="18" charset="0"/>
              <a:cs typeface="Times New Roman" pitchFamily="18" charset="0"/>
            </a:endParaRPr>
          </a:p>
        </p:txBody>
      </p:sp>
      <p:sp>
        <p:nvSpPr>
          <p:cNvPr id="20" name="TextBox 19"/>
          <p:cNvSpPr txBox="1"/>
          <p:nvPr/>
        </p:nvSpPr>
        <p:spPr>
          <a:xfrm>
            <a:off x="8305800" y="1615779"/>
            <a:ext cx="457200" cy="523220"/>
          </a:xfrm>
          <a:prstGeom prst="rect">
            <a:avLst/>
          </a:prstGeom>
          <a:noFill/>
        </p:spPr>
        <p:txBody>
          <a:bodyPr wrap="square" rtlCol="0">
            <a:spAutoFit/>
          </a:bodyPr>
          <a:lstStyle/>
          <a:p>
            <a:r>
              <a:rPr lang="en-US" sz="2800" b="1" smtClean="0">
                <a:solidFill>
                  <a:srgbClr val="0000FF"/>
                </a:solidFill>
                <a:latin typeface="Times New Roman" pitchFamily="18" charset="0"/>
                <a:cs typeface="Times New Roman" pitchFamily="18" charset="0"/>
              </a:rPr>
              <a:t>S</a:t>
            </a:r>
            <a:endParaRPr lang="en-US" sz="2800" b="1">
              <a:solidFill>
                <a:srgbClr val="0000FF"/>
              </a:solidFill>
              <a:latin typeface="Times New Roman" pitchFamily="18" charset="0"/>
              <a:cs typeface="Times New Roman" pitchFamily="18" charset="0"/>
            </a:endParaRPr>
          </a:p>
        </p:txBody>
      </p:sp>
      <p:sp>
        <p:nvSpPr>
          <p:cNvPr id="2" name="TextBox 1"/>
          <p:cNvSpPr txBox="1"/>
          <p:nvPr/>
        </p:nvSpPr>
        <p:spPr>
          <a:xfrm>
            <a:off x="0" y="132546"/>
            <a:ext cx="9144000" cy="477054"/>
          </a:xfrm>
          <a:prstGeom prst="rect">
            <a:avLst/>
          </a:prstGeom>
          <a:noFill/>
        </p:spPr>
        <p:txBody>
          <a:bodyPr wrap="square" rtlCol="0">
            <a:spAutoFit/>
          </a:bodyPr>
          <a:lstStyle/>
          <a:p>
            <a:r>
              <a:rPr lang="en-US" sz="2500" b="1" smtClean="0">
                <a:solidFill>
                  <a:srgbClr val="FF0000"/>
                </a:solidFill>
                <a:latin typeface="Times New Roman" pitchFamily="18" charset="0"/>
                <a:cs typeface="Times New Roman" pitchFamily="18" charset="0"/>
              </a:rPr>
              <a:t>Em hãy điền đúng (Đ) hoặc sai (S ) vào mỗi hành vi, việc làm sau</a:t>
            </a:r>
            <a:endParaRPr lang="en-US"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089522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290"/>
            <a:ext cx="9144000" cy="7098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0" y="2697301"/>
            <a:ext cx="7924800" cy="3323987"/>
          </a:xfrm>
          <a:prstGeom prst="rect">
            <a:avLst/>
          </a:prstGeom>
        </p:spPr>
        <p:txBody>
          <a:bodyPr wrap="square">
            <a:spAutoFit/>
          </a:bodyPr>
          <a:lstStyle/>
          <a:p>
            <a:pPr indent="280988" algn="just"/>
            <a:r>
              <a:rPr lang="en-US" sz="4200" b="1" dirty="0" err="1" smtClean="0">
                <a:solidFill>
                  <a:srgbClr val="0000FF"/>
                </a:solidFill>
                <a:latin typeface="Times New Roman" pitchFamily="18" charset="0"/>
                <a:cs typeface="Times New Roman" pitchFamily="18" charset="0"/>
              </a:rPr>
              <a:t>Có</a:t>
            </a:r>
            <a:r>
              <a:rPr lang="en-US" sz="4200" b="1" dirty="0" smtClean="0">
                <a:solidFill>
                  <a:srgbClr val="0000FF"/>
                </a:solidFill>
                <a:latin typeface="Times New Roman" pitchFamily="18" charset="0"/>
                <a:cs typeface="Times New Roman" pitchFamily="18" charset="0"/>
              </a:rPr>
              <a:t> ý </a:t>
            </a:r>
            <a:r>
              <a:rPr lang="en-US" sz="4200" b="1" dirty="0" err="1" smtClean="0">
                <a:solidFill>
                  <a:srgbClr val="0000FF"/>
                </a:solidFill>
                <a:latin typeface="Times New Roman" pitchFamily="18" charset="0"/>
                <a:cs typeface="Times New Roman" pitchFamily="18" charset="0"/>
              </a:rPr>
              <a:t>kiến</a:t>
            </a:r>
            <a:r>
              <a:rPr lang="en-US" sz="4200" b="1" dirty="0" smtClean="0">
                <a:solidFill>
                  <a:srgbClr val="0000FF"/>
                </a:solidFill>
                <a:latin typeface="Times New Roman" pitchFamily="18" charset="0"/>
                <a:cs typeface="Times New Roman" pitchFamily="18" charset="0"/>
              </a:rPr>
              <a:t> </a:t>
            </a:r>
            <a:r>
              <a:rPr lang="en-US" sz="4200" b="1" dirty="0" err="1" smtClean="0">
                <a:solidFill>
                  <a:srgbClr val="0000FF"/>
                </a:solidFill>
                <a:latin typeface="Times New Roman" pitchFamily="18" charset="0"/>
                <a:cs typeface="Times New Roman" pitchFamily="18" charset="0"/>
              </a:rPr>
              <a:t>cho</a:t>
            </a:r>
            <a:r>
              <a:rPr lang="en-US" sz="4200" b="1" dirty="0" smtClean="0">
                <a:solidFill>
                  <a:srgbClr val="0000FF"/>
                </a:solidFill>
                <a:latin typeface="Times New Roman" pitchFamily="18" charset="0"/>
                <a:cs typeface="Times New Roman" pitchFamily="18" charset="0"/>
              </a:rPr>
              <a:t> </a:t>
            </a:r>
            <a:r>
              <a:rPr lang="en-US" sz="4200" b="1" dirty="0" err="1" smtClean="0">
                <a:solidFill>
                  <a:srgbClr val="0000FF"/>
                </a:solidFill>
                <a:latin typeface="Times New Roman" pitchFamily="18" charset="0"/>
                <a:cs typeface="Times New Roman" pitchFamily="18" charset="0"/>
              </a:rPr>
              <a:t>rằng</a:t>
            </a:r>
            <a:r>
              <a:rPr lang="en-US" sz="4200" b="1" dirty="0" smtClean="0">
                <a:solidFill>
                  <a:srgbClr val="0000FF"/>
                </a:solidFill>
                <a:latin typeface="Times New Roman" pitchFamily="18" charset="0"/>
                <a:cs typeface="Times New Roman" pitchFamily="18" charset="0"/>
              </a:rPr>
              <a:t>: </a:t>
            </a:r>
            <a:r>
              <a:rPr lang="en-US" sz="4200" b="1" i="1" dirty="0" smtClean="0">
                <a:solidFill>
                  <a:srgbClr val="0000FF"/>
                </a:solidFill>
                <a:latin typeface="Times New Roman" pitchFamily="18" charset="0"/>
                <a:cs typeface="Times New Roman" pitchFamily="18" charset="0"/>
              </a:rPr>
              <a:t>“</a:t>
            </a:r>
            <a:r>
              <a:rPr lang="en-US" sz="4200" b="1" i="1" dirty="0" err="1" smtClean="0">
                <a:solidFill>
                  <a:srgbClr val="0000FF"/>
                </a:solidFill>
                <a:latin typeface="Times New Roman" pitchFamily="18" charset="0"/>
                <a:cs typeface="Times New Roman" pitchFamily="18" charset="0"/>
              </a:rPr>
              <a:t>Chỉ</a:t>
            </a:r>
            <a:r>
              <a:rPr lang="en-US" sz="4200" b="1" i="1" dirty="0" smtClean="0">
                <a:solidFill>
                  <a:srgbClr val="0000FF"/>
                </a:solidFill>
                <a:latin typeface="Times New Roman" pitchFamily="18" charset="0"/>
                <a:cs typeface="Times New Roman" pitchFamily="18" charset="0"/>
              </a:rPr>
              <a:t> </a:t>
            </a:r>
            <a:r>
              <a:rPr lang="en-US" sz="4200" b="1" i="1" dirty="0" err="1" smtClean="0">
                <a:solidFill>
                  <a:srgbClr val="0000FF"/>
                </a:solidFill>
                <a:latin typeface="Times New Roman" pitchFamily="18" charset="0"/>
                <a:cs typeface="Times New Roman" pitchFamily="18" charset="0"/>
              </a:rPr>
              <a:t>những</a:t>
            </a:r>
            <a:r>
              <a:rPr lang="en-US" sz="4200" b="1" i="1" dirty="0" smtClean="0">
                <a:solidFill>
                  <a:srgbClr val="0000FF"/>
                </a:solidFill>
                <a:latin typeface="Times New Roman" pitchFamily="18" charset="0"/>
                <a:cs typeface="Times New Roman" pitchFamily="18" charset="0"/>
              </a:rPr>
              <a:t> </a:t>
            </a:r>
            <a:r>
              <a:rPr lang="en-US" sz="4200" b="1" i="1" dirty="0" err="1" smtClean="0">
                <a:solidFill>
                  <a:srgbClr val="0000FF"/>
                </a:solidFill>
                <a:latin typeface="Times New Roman" pitchFamily="18" charset="0"/>
                <a:cs typeface="Times New Roman" pitchFamily="18" charset="0"/>
              </a:rPr>
              <a:t>người</a:t>
            </a:r>
            <a:r>
              <a:rPr lang="en-US" sz="4200" b="1" i="1" dirty="0" smtClean="0">
                <a:solidFill>
                  <a:srgbClr val="0000FF"/>
                </a:solidFill>
                <a:latin typeface="Times New Roman" pitchFamily="18" charset="0"/>
                <a:cs typeface="Times New Roman" pitchFamily="18" charset="0"/>
              </a:rPr>
              <a:t> </a:t>
            </a:r>
            <a:r>
              <a:rPr lang="en-US" sz="4200" b="1" i="1" dirty="0" err="1" smtClean="0">
                <a:solidFill>
                  <a:srgbClr val="0000FF"/>
                </a:solidFill>
                <a:latin typeface="Times New Roman" pitchFamily="18" charset="0"/>
                <a:cs typeface="Times New Roman" pitchFamily="18" charset="0"/>
              </a:rPr>
              <a:t>trực</a:t>
            </a:r>
            <a:r>
              <a:rPr lang="en-US" sz="4200" b="1" i="1" dirty="0" smtClean="0">
                <a:solidFill>
                  <a:srgbClr val="0000FF"/>
                </a:solidFill>
                <a:latin typeface="Times New Roman" pitchFamily="18" charset="0"/>
                <a:cs typeface="Times New Roman" pitchFamily="18" charset="0"/>
              </a:rPr>
              <a:t> </a:t>
            </a:r>
            <a:r>
              <a:rPr lang="en-US" sz="4200" b="1" i="1" dirty="0" err="1" smtClean="0">
                <a:solidFill>
                  <a:srgbClr val="0000FF"/>
                </a:solidFill>
                <a:latin typeface="Times New Roman" pitchFamily="18" charset="0"/>
                <a:cs typeface="Times New Roman" pitchFamily="18" charset="0"/>
              </a:rPr>
              <a:t>tiếp</a:t>
            </a:r>
            <a:r>
              <a:rPr lang="en-US" sz="4200" b="1" i="1" dirty="0" smtClean="0">
                <a:solidFill>
                  <a:srgbClr val="0000FF"/>
                </a:solidFill>
                <a:latin typeface="Times New Roman" pitchFamily="18" charset="0"/>
                <a:cs typeface="Times New Roman" pitchFamily="18" charset="0"/>
              </a:rPr>
              <a:t> </a:t>
            </a:r>
            <a:r>
              <a:rPr lang="en-US" sz="4200" b="1" i="1" dirty="0" err="1" smtClean="0">
                <a:solidFill>
                  <a:srgbClr val="0000FF"/>
                </a:solidFill>
                <a:latin typeface="Times New Roman" pitchFamily="18" charset="0"/>
                <a:cs typeface="Times New Roman" pitchFamily="18" charset="0"/>
              </a:rPr>
              <a:t>điều</a:t>
            </a:r>
            <a:r>
              <a:rPr lang="en-US" sz="4200" b="1" i="1" dirty="0" smtClean="0">
                <a:solidFill>
                  <a:srgbClr val="0000FF"/>
                </a:solidFill>
                <a:latin typeface="Times New Roman" pitchFamily="18" charset="0"/>
                <a:cs typeface="Times New Roman" pitchFamily="18" charset="0"/>
              </a:rPr>
              <a:t> </a:t>
            </a:r>
            <a:r>
              <a:rPr lang="en-US" sz="4200" b="1" i="1" dirty="0" err="1" smtClean="0">
                <a:solidFill>
                  <a:srgbClr val="0000FF"/>
                </a:solidFill>
                <a:latin typeface="Times New Roman" pitchFamily="18" charset="0"/>
                <a:cs typeface="Times New Roman" pitchFamily="18" charset="0"/>
              </a:rPr>
              <a:t>khiển</a:t>
            </a:r>
            <a:r>
              <a:rPr lang="en-US" sz="4200" b="1" i="1" dirty="0" smtClean="0">
                <a:solidFill>
                  <a:srgbClr val="0000FF"/>
                </a:solidFill>
                <a:latin typeface="Times New Roman" pitchFamily="18" charset="0"/>
                <a:cs typeface="Times New Roman" pitchFamily="18" charset="0"/>
              </a:rPr>
              <a:t> </a:t>
            </a:r>
            <a:r>
              <a:rPr lang="en-US" sz="4200" b="1" i="1" dirty="0" err="1" smtClean="0">
                <a:solidFill>
                  <a:srgbClr val="0000FF"/>
                </a:solidFill>
                <a:latin typeface="Times New Roman" pitchFamily="18" charset="0"/>
                <a:cs typeface="Times New Roman" pitchFamily="18" charset="0"/>
              </a:rPr>
              <a:t>phương</a:t>
            </a:r>
            <a:r>
              <a:rPr lang="en-US" sz="4200" b="1" i="1" dirty="0" smtClean="0">
                <a:solidFill>
                  <a:srgbClr val="0000FF"/>
                </a:solidFill>
                <a:latin typeface="Times New Roman" pitchFamily="18" charset="0"/>
                <a:cs typeface="Times New Roman" pitchFamily="18" charset="0"/>
              </a:rPr>
              <a:t> </a:t>
            </a:r>
            <a:r>
              <a:rPr lang="en-US" sz="4200" b="1" i="1" dirty="0" err="1" smtClean="0">
                <a:solidFill>
                  <a:srgbClr val="0000FF"/>
                </a:solidFill>
                <a:latin typeface="Times New Roman" pitchFamily="18" charset="0"/>
                <a:cs typeface="Times New Roman" pitchFamily="18" charset="0"/>
              </a:rPr>
              <a:t>tiện</a:t>
            </a:r>
            <a:r>
              <a:rPr lang="en-US" sz="4200" b="1" i="1" dirty="0" smtClean="0">
                <a:solidFill>
                  <a:srgbClr val="0000FF"/>
                </a:solidFill>
                <a:latin typeface="Times New Roman" pitchFamily="18" charset="0"/>
                <a:cs typeface="Times New Roman" pitchFamily="18" charset="0"/>
              </a:rPr>
              <a:t> </a:t>
            </a:r>
            <a:r>
              <a:rPr lang="en-US" sz="4200" b="1" i="1" dirty="0" err="1" smtClean="0">
                <a:solidFill>
                  <a:srgbClr val="0000FF"/>
                </a:solidFill>
                <a:latin typeface="Times New Roman" pitchFamily="18" charset="0"/>
                <a:cs typeface="Times New Roman" pitchFamily="18" charset="0"/>
              </a:rPr>
              <a:t>giao</a:t>
            </a:r>
            <a:r>
              <a:rPr lang="en-US" sz="4200" b="1" i="1" dirty="0" smtClean="0">
                <a:solidFill>
                  <a:srgbClr val="0000FF"/>
                </a:solidFill>
                <a:latin typeface="Times New Roman" pitchFamily="18" charset="0"/>
                <a:cs typeface="Times New Roman" pitchFamily="18" charset="0"/>
              </a:rPr>
              <a:t> </a:t>
            </a:r>
            <a:r>
              <a:rPr lang="en-US" sz="4200" b="1" i="1" dirty="0" err="1" smtClean="0">
                <a:solidFill>
                  <a:srgbClr val="0000FF"/>
                </a:solidFill>
                <a:latin typeface="Times New Roman" pitchFamily="18" charset="0"/>
                <a:cs typeface="Times New Roman" pitchFamily="18" charset="0"/>
              </a:rPr>
              <a:t>thông</a:t>
            </a:r>
            <a:r>
              <a:rPr lang="en-US" sz="4200" b="1" i="1" dirty="0" smtClean="0">
                <a:solidFill>
                  <a:srgbClr val="0000FF"/>
                </a:solidFill>
                <a:latin typeface="Times New Roman" pitchFamily="18" charset="0"/>
                <a:cs typeface="Times New Roman" pitchFamily="18" charset="0"/>
              </a:rPr>
              <a:t> </a:t>
            </a:r>
            <a:r>
              <a:rPr lang="en-US" sz="4200" b="1" i="1" dirty="0" err="1" smtClean="0">
                <a:solidFill>
                  <a:srgbClr val="0000FF"/>
                </a:solidFill>
                <a:latin typeface="Times New Roman" pitchFamily="18" charset="0"/>
                <a:cs typeface="Times New Roman" pitchFamily="18" charset="0"/>
              </a:rPr>
              <a:t>mới</a:t>
            </a:r>
            <a:r>
              <a:rPr lang="en-US" sz="4200" b="1" i="1" dirty="0" smtClean="0">
                <a:solidFill>
                  <a:srgbClr val="0000FF"/>
                </a:solidFill>
                <a:latin typeface="Times New Roman" pitchFamily="18" charset="0"/>
                <a:cs typeface="Times New Roman" pitchFamily="18" charset="0"/>
              </a:rPr>
              <a:t> </a:t>
            </a:r>
            <a:r>
              <a:rPr lang="en-US" sz="4200" b="1" i="1" dirty="0" err="1" smtClean="0">
                <a:solidFill>
                  <a:srgbClr val="0000FF"/>
                </a:solidFill>
                <a:latin typeface="Times New Roman" pitchFamily="18" charset="0"/>
                <a:cs typeface="Times New Roman" pitchFamily="18" charset="0"/>
              </a:rPr>
              <a:t>cần</a:t>
            </a:r>
            <a:r>
              <a:rPr lang="en-US" sz="4200" b="1" i="1" dirty="0" smtClean="0">
                <a:solidFill>
                  <a:srgbClr val="0000FF"/>
                </a:solidFill>
                <a:latin typeface="Times New Roman" pitchFamily="18" charset="0"/>
                <a:cs typeface="Times New Roman" pitchFamily="18" charset="0"/>
              </a:rPr>
              <a:t> </a:t>
            </a:r>
            <a:r>
              <a:rPr lang="en-US" sz="4200" b="1" i="1" dirty="0" err="1" smtClean="0">
                <a:solidFill>
                  <a:srgbClr val="0000FF"/>
                </a:solidFill>
                <a:latin typeface="Times New Roman" pitchFamily="18" charset="0"/>
                <a:cs typeface="Times New Roman" pitchFamily="18" charset="0"/>
              </a:rPr>
              <a:t>có</a:t>
            </a:r>
            <a:r>
              <a:rPr lang="en-US" sz="4200" b="1" i="1" dirty="0" smtClean="0">
                <a:solidFill>
                  <a:srgbClr val="0000FF"/>
                </a:solidFill>
                <a:latin typeface="Times New Roman" pitchFamily="18" charset="0"/>
                <a:cs typeface="Times New Roman" pitchFamily="18" charset="0"/>
              </a:rPr>
              <a:t> </a:t>
            </a:r>
            <a:r>
              <a:rPr lang="en-US" sz="4200" b="1" i="1" dirty="0" err="1" smtClean="0">
                <a:solidFill>
                  <a:srgbClr val="0000FF"/>
                </a:solidFill>
                <a:latin typeface="Times New Roman" pitchFamily="18" charset="0"/>
                <a:cs typeface="Times New Roman" pitchFamily="18" charset="0"/>
              </a:rPr>
              <a:t>văn</a:t>
            </a:r>
            <a:r>
              <a:rPr lang="en-US" sz="4200" b="1" i="1" dirty="0" smtClean="0">
                <a:solidFill>
                  <a:srgbClr val="0000FF"/>
                </a:solidFill>
                <a:latin typeface="Times New Roman" pitchFamily="18" charset="0"/>
                <a:cs typeface="Times New Roman" pitchFamily="18" charset="0"/>
              </a:rPr>
              <a:t> </a:t>
            </a:r>
            <a:r>
              <a:rPr lang="en-US" sz="4200" b="1" i="1" dirty="0" err="1" smtClean="0">
                <a:solidFill>
                  <a:srgbClr val="0000FF"/>
                </a:solidFill>
                <a:latin typeface="Times New Roman" pitchFamily="18" charset="0"/>
                <a:cs typeface="Times New Roman" pitchFamily="18" charset="0"/>
              </a:rPr>
              <a:t>hóa</a:t>
            </a:r>
            <a:r>
              <a:rPr lang="en-US" sz="4200" b="1" i="1" dirty="0" smtClean="0">
                <a:solidFill>
                  <a:srgbClr val="0000FF"/>
                </a:solidFill>
                <a:latin typeface="Times New Roman" pitchFamily="18" charset="0"/>
                <a:cs typeface="Times New Roman" pitchFamily="18" charset="0"/>
              </a:rPr>
              <a:t> </a:t>
            </a:r>
            <a:r>
              <a:rPr lang="en-US" sz="4200" b="1" i="1" dirty="0" err="1" smtClean="0">
                <a:solidFill>
                  <a:srgbClr val="0000FF"/>
                </a:solidFill>
                <a:latin typeface="Times New Roman" pitchFamily="18" charset="0"/>
                <a:cs typeface="Times New Roman" pitchFamily="18" charset="0"/>
              </a:rPr>
              <a:t>giao</a:t>
            </a:r>
            <a:r>
              <a:rPr lang="en-US" sz="4200" b="1" i="1" dirty="0" smtClean="0">
                <a:solidFill>
                  <a:srgbClr val="0000FF"/>
                </a:solidFill>
                <a:latin typeface="Times New Roman" pitchFamily="18" charset="0"/>
                <a:cs typeface="Times New Roman" pitchFamily="18" charset="0"/>
              </a:rPr>
              <a:t> </a:t>
            </a:r>
            <a:r>
              <a:rPr lang="en-US" sz="4200" b="1" i="1" dirty="0" err="1" smtClean="0">
                <a:solidFill>
                  <a:srgbClr val="0000FF"/>
                </a:solidFill>
                <a:latin typeface="Times New Roman" pitchFamily="18" charset="0"/>
                <a:cs typeface="Times New Roman" pitchFamily="18" charset="0"/>
              </a:rPr>
              <a:t>thông</a:t>
            </a:r>
            <a:r>
              <a:rPr lang="en-US" sz="4200" b="1" i="1" dirty="0" smtClean="0">
                <a:solidFill>
                  <a:srgbClr val="0000FF"/>
                </a:solidFill>
                <a:latin typeface="Times New Roman" pitchFamily="18" charset="0"/>
                <a:cs typeface="Times New Roman" pitchFamily="18" charset="0"/>
              </a:rPr>
              <a:t>.”</a:t>
            </a:r>
            <a:r>
              <a:rPr lang="en-US" sz="4200" b="1" dirty="0" smtClean="0">
                <a:solidFill>
                  <a:srgbClr val="0000FF"/>
                </a:solidFill>
                <a:latin typeface="Times New Roman" pitchFamily="18" charset="0"/>
                <a:cs typeface="Times New Roman" pitchFamily="18" charset="0"/>
              </a:rPr>
              <a:t>  </a:t>
            </a:r>
            <a:r>
              <a:rPr lang="en-US" sz="4200" b="1" dirty="0" err="1" smtClean="0">
                <a:solidFill>
                  <a:srgbClr val="0000FF"/>
                </a:solidFill>
                <a:latin typeface="Times New Roman" pitchFamily="18" charset="0"/>
                <a:cs typeface="Times New Roman" pitchFamily="18" charset="0"/>
              </a:rPr>
              <a:t>Em</a:t>
            </a:r>
            <a:r>
              <a:rPr lang="en-US" sz="4200" b="1" dirty="0" smtClean="0">
                <a:solidFill>
                  <a:srgbClr val="0000FF"/>
                </a:solidFill>
                <a:latin typeface="Times New Roman" pitchFamily="18" charset="0"/>
                <a:cs typeface="Times New Roman" pitchFamily="18" charset="0"/>
              </a:rPr>
              <a:t> </a:t>
            </a:r>
            <a:r>
              <a:rPr lang="en-US" sz="4200" b="1" dirty="0" err="1" smtClean="0">
                <a:solidFill>
                  <a:srgbClr val="0000FF"/>
                </a:solidFill>
                <a:latin typeface="Times New Roman" pitchFamily="18" charset="0"/>
                <a:cs typeface="Times New Roman" pitchFamily="18" charset="0"/>
              </a:rPr>
              <a:t>có</a:t>
            </a:r>
            <a:r>
              <a:rPr lang="en-US" sz="4200" b="1" dirty="0" smtClean="0">
                <a:solidFill>
                  <a:srgbClr val="0000FF"/>
                </a:solidFill>
                <a:latin typeface="Times New Roman" pitchFamily="18" charset="0"/>
                <a:cs typeface="Times New Roman" pitchFamily="18" charset="0"/>
              </a:rPr>
              <a:t> </a:t>
            </a:r>
            <a:r>
              <a:rPr lang="en-US" sz="4200" b="1" dirty="0" err="1" smtClean="0">
                <a:solidFill>
                  <a:srgbClr val="0000FF"/>
                </a:solidFill>
                <a:latin typeface="Times New Roman" pitchFamily="18" charset="0"/>
                <a:cs typeface="Times New Roman" pitchFamily="18" charset="0"/>
              </a:rPr>
              <a:t>đồng</a:t>
            </a:r>
            <a:r>
              <a:rPr lang="en-US" sz="4200" b="1" dirty="0" smtClean="0">
                <a:solidFill>
                  <a:srgbClr val="0000FF"/>
                </a:solidFill>
                <a:latin typeface="Times New Roman" pitchFamily="18" charset="0"/>
                <a:cs typeface="Times New Roman" pitchFamily="18" charset="0"/>
              </a:rPr>
              <a:t> </a:t>
            </a:r>
            <a:r>
              <a:rPr lang="en-US" sz="4200" b="1" dirty="0" err="1" smtClean="0">
                <a:solidFill>
                  <a:srgbClr val="0000FF"/>
                </a:solidFill>
                <a:latin typeface="Times New Roman" pitchFamily="18" charset="0"/>
                <a:cs typeface="Times New Roman" pitchFamily="18" charset="0"/>
              </a:rPr>
              <a:t>tình</a:t>
            </a:r>
            <a:r>
              <a:rPr lang="en-US" sz="4200" b="1" dirty="0" smtClean="0">
                <a:solidFill>
                  <a:srgbClr val="0000FF"/>
                </a:solidFill>
                <a:latin typeface="Times New Roman" pitchFamily="18" charset="0"/>
                <a:cs typeface="Times New Roman" pitchFamily="18" charset="0"/>
              </a:rPr>
              <a:t> </a:t>
            </a:r>
            <a:r>
              <a:rPr lang="en-US" sz="4200" b="1" dirty="0" err="1" smtClean="0">
                <a:solidFill>
                  <a:srgbClr val="0000FF"/>
                </a:solidFill>
                <a:latin typeface="Times New Roman" pitchFamily="18" charset="0"/>
                <a:cs typeface="Times New Roman" pitchFamily="18" charset="0"/>
              </a:rPr>
              <a:t>với</a:t>
            </a:r>
            <a:r>
              <a:rPr lang="en-US" sz="4200" b="1" dirty="0" smtClean="0">
                <a:solidFill>
                  <a:srgbClr val="0000FF"/>
                </a:solidFill>
                <a:latin typeface="Times New Roman" pitchFamily="18" charset="0"/>
                <a:cs typeface="Times New Roman" pitchFamily="18" charset="0"/>
              </a:rPr>
              <a:t> ý </a:t>
            </a:r>
            <a:r>
              <a:rPr lang="en-US" sz="4200" b="1" dirty="0" err="1" smtClean="0">
                <a:solidFill>
                  <a:srgbClr val="0000FF"/>
                </a:solidFill>
                <a:latin typeface="Times New Roman" pitchFamily="18" charset="0"/>
                <a:cs typeface="Times New Roman" pitchFamily="18" charset="0"/>
              </a:rPr>
              <a:t>kiến</a:t>
            </a:r>
            <a:r>
              <a:rPr lang="en-US" sz="4200" b="1" dirty="0" smtClean="0">
                <a:solidFill>
                  <a:srgbClr val="0000FF"/>
                </a:solidFill>
                <a:latin typeface="Times New Roman" pitchFamily="18" charset="0"/>
                <a:cs typeface="Times New Roman" pitchFamily="18" charset="0"/>
              </a:rPr>
              <a:t> </a:t>
            </a:r>
            <a:r>
              <a:rPr lang="en-US" sz="4200" b="1" dirty="0" err="1" smtClean="0">
                <a:solidFill>
                  <a:srgbClr val="0000FF"/>
                </a:solidFill>
                <a:latin typeface="Times New Roman" pitchFamily="18" charset="0"/>
                <a:cs typeface="Times New Roman" pitchFamily="18" charset="0"/>
              </a:rPr>
              <a:t>đó</a:t>
            </a:r>
            <a:r>
              <a:rPr lang="en-US" sz="4200" b="1" dirty="0" smtClean="0">
                <a:solidFill>
                  <a:srgbClr val="0000FF"/>
                </a:solidFill>
                <a:latin typeface="Times New Roman" pitchFamily="18" charset="0"/>
                <a:cs typeface="Times New Roman" pitchFamily="18" charset="0"/>
              </a:rPr>
              <a:t> </a:t>
            </a:r>
            <a:r>
              <a:rPr lang="en-US" sz="4200" b="1" dirty="0" err="1" smtClean="0">
                <a:solidFill>
                  <a:srgbClr val="0000FF"/>
                </a:solidFill>
                <a:latin typeface="Times New Roman" pitchFamily="18" charset="0"/>
                <a:cs typeface="Times New Roman" pitchFamily="18" charset="0"/>
              </a:rPr>
              <a:t>không</a:t>
            </a:r>
            <a:r>
              <a:rPr lang="en-US" sz="4200" b="1" dirty="0" smtClean="0">
                <a:solidFill>
                  <a:srgbClr val="0000FF"/>
                </a:solidFill>
                <a:latin typeface="Times New Roman" pitchFamily="18" charset="0"/>
                <a:cs typeface="Times New Roman" pitchFamily="18" charset="0"/>
              </a:rPr>
              <a:t>? </a:t>
            </a:r>
            <a:r>
              <a:rPr lang="en-US" sz="4200" b="1" dirty="0" err="1" smtClean="0">
                <a:solidFill>
                  <a:srgbClr val="0000FF"/>
                </a:solidFill>
                <a:latin typeface="Times New Roman" pitchFamily="18" charset="0"/>
                <a:cs typeface="Times New Roman" pitchFamily="18" charset="0"/>
              </a:rPr>
              <a:t>Vì</a:t>
            </a:r>
            <a:r>
              <a:rPr lang="en-US" sz="4200" b="1" dirty="0" smtClean="0">
                <a:solidFill>
                  <a:srgbClr val="0000FF"/>
                </a:solidFill>
                <a:latin typeface="Times New Roman" pitchFamily="18" charset="0"/>
                <a:cs typeface="Times New Roman" pitchFamily="18" charset="0"/>
              </a:rPr>
              <a:t> </a:t>
            </a:r>
            <a:r>
              <a:rPr lang="en-US" sz="4200" b="1" dirty="0" err="1" smtClean="0">
                <a:solidFill>
                  <a:srgbClr val="0000FF"/>
                </a:solidFill>
                <a:latin typeface="Times New Roman" pitchFamily="18" charset="0"/>
                <a:cs typeface="Times New Roman" pitchFamily="18" charset="0"/>
              </a:rPr>
              <a:t>sao</a:t>
            </a:r>
            <a:r>
              <a:rPr lang="en-US" sz="4200" b="1" dirty="0" smtClean="0">
                <a:solidFill>
                  <a:srgbClr val="0000FF"/>
                </a:solidFill>
                <a:latin typeface="Times New Roman" pitchFamily="18" charset="0"/>
                <a:cs typeface="Times New Roman" pitchFamily="18" charset="0"/>
              </a:rPr>
              <a:t>?</a:t>
            </a:r>
            <a:endParaRPr lang="en-US" sz="4200" b="1" dirty="0">
              <a:solidFill>
                <a:srgbClr val="0000FF"/>
              </a:solidFill>
              <a:latin typeface="Times New Roman" pitchFamily="18" charset="0"/>
              <a:cs typeface="Times New Roman" pitchFamily="18" charset="0"/>
            </a:endParaRPr>
          </a:p>
        </p:txBody>
      </p:sp>
      <p:sp>
        <p:nvSpPr>
          <p:cNvPr id="5" name="TextBox 4"/>
          <p:cNvSpPr txBox="1"/>
          <p:nvPr/>
        </p:nvSpPr>
        <p:spPr>
          <a:xfrm>
            <a:off x="2895600" y="762000"/>
            <a:ext cx="4648200" cy="1384995"/>
          </a:xfrm>
          <a:prstGeom prst="rect">
            <a:avLst/>
          </a:prstGeom>
          <a:noFill/>
        </p:spPr>
        <p:txBody>
          <a:bodyPr wrap="square" rtlCol="0">
            <a:spAutoFit/>
          </a:bodyPr>
          <a:lstStyle/>
          <a:p>
            <a:r>
              <a:rPr lang="en-US" sz="4200" b="1" dirty="0" err="1" smtClean="0">
                <a:solidFill>
                  <a:srgbClr val="FF0000"/>
                </a:solidFill>
                <a:latin typeface="Times New Roman" pitchFamily="18" charset="0"/>
                <a:cs typeface="Times New Roman" pitchFamily="18" charset="0"/>
              </a:rPr>
              <a:t>Thảo</a:t>
            </a:r>
            <a:r>
              <a:rPr lang="en-US" sz="4200" b="1" dirty="0" smtClean="0">
                <a:solidFill>
                  <a:srgbClr val="FF0000"/>
                </a:solidFill>
                <a:latin typeface="Times New Roman" pitchFamily="18" charset="0"/>
                <a:cs typeface="Times New Roman" pitchFamily="18" charset="0"/>
              </a:rPr>
              <a:t> </a:t>
            </a:r>
            <a:r>
              <a:rPr lang="en-US" sz="4200" b="1" dirty="0" err="1" smtClean="0">
                <a:solidFill>
                  <a:srgbClr val="FF0000"/>
                </a:solidFill>
                <a:latin typeface="Times New Roman" pitchFamily="18" charset="0"/>
                <a:cs typeface="Times New Roman" pitchFamily="18" charset="0"/>
              </a:rPr>
              <a:t>luận</a:t>
            </a:r>
            <a:r>
              <a:rPr lang="en-US" sz="4200" b="1" dirty="0" smtClean="0">
                <a:solidFill>
                  <a:srgbClr val="FF0000"/>
                </a:solidFill>
                <a:latin typeface="Times New Roman" pitchFamily="18" charset="0"/>
                <a:cs typeface="Times New Roman" pitchFamily="18" charset="0"/>
              </a:rPr>
              <a:t> </a:t>
            </a:r>
            <a:r>
              <a:rPr lang="en-US" sz="4200" b="1" dirty="0" err="1" smtClean="0">
                <a:solidFill>
                  <a:srgbClr val="FF0000"/>
                </a:solidFill>
                <a:latin typeface="Times New Roman" pitchFamily="18" charset="0"/>
                <a:cs typeface="Times New Roman" pitchFamily="18" charset="0"/>
              </a:rPr>
              <a:t>cặp</a:t>
            </a:r>
            <a:r>
              <a:rPr lang="en-US" sz="4200" b="1" dirty="0" smtClean="0">
                <a:solidFill>
                  <a:srgbClr val="FF0000"/>
                </a:solidFill>
                <a:latin typeface="Times New Roman" pitchFamily="18" charset="0"/>
                <a:cs typeface="Times New Roman" pitchFamily="18" charset="0"/>
              </a:rPr>
              <a:t> </a:t>
            </a:r>
            <a:r>
              <a:rPr lang="en-US" sz="4200" b="1" dirty="0" err="1" smtClean="0">
                <a:solidFill>
                  <a:srgbClr val="FF0000"/>
                </a:solidFill>
                <a:latin typeface="Times New Roman" pitchFamily="18" charset="0"/>
                <a:cs typeface="Times New Roman" pitchFamily="18" charset="0"/>
              </a:rPr>
              <a:t>đôi</a:t>
            </a:r>
            <a:r>
              <a:rPr lang="en-US" sz="4200" b="1" dirty="0" smtClean="0">
                <a:solidFill>
                  <a:srgbClr val="FF0000"/>
                </a:solidFill>
                <a:latin typeface="Times New Roman" pitchFamily="18" charset="0"/>
                <a:cs typeface="Times New Roman" pitchFamily="18" charset="0"/>
              </a:rPr>
              <a:t> </a:t>
            </a:r>
            <a:r>
              <a:rPr lang="en-US" sz="4200" b="1" dirty="0" err="1" smtClean="0">
                <a:solidFill>
                  <a:srgbClr val="FF0000"/>
                </a:solidFill>
                <a:latin typeface="Times New Roman" pitchFamily="18" charset="0"/>
                <a:cs typeface="Times New Roman" pitchFamily="18" charset="0"/>
              </a:rPr>
              <a:t>Thời</a:t>
            </a:r>
            <a:r>
              <a:rPr lang="en-US" sz="4200" b="1" dirty="0" smtClean="0">
                <a:solidFill>
                  <a:srgbClr val="FF0000"/>
                </a:solidFill>
                <a:latin typeface="Times New Roman" pitchFamily="18" charset="0"/>
                <a:cs typeface="Times New Roman" pitchFamily="18" charset="0"/>
              </a:rPr>
              <a:t> </a:t>
            </a:r>
            <a:r>
              <a:rPr lang="en-US" sz="4200" b="1" dirty="0" err="1" smtClean="0">
                <a:solidFill>
                  <a:srgbClr val="FF0000"/>
                </a:solidFill>
                <a:latin typeface="Times New Roman" pitchFamily="18" charset="0"/>
                <a:cs typeface="Times New Roman" pitchFamily="18" charset="0"/>
              </a:rPr>
              <a:t>gian</a:t>
            </a:r>
            <a:r>
              <a:rPr lang="en-US" sz="4200" b="1" dirty="0" smtClean="0">
                <a:solidFill>
                  <a:srgbClr val="FF0000"/>
                </a:solidFill>
                <a:latin typeface="Times New Roman" pitchFamily="18" charset="0"/>
                <a:cs typeface="Times New Roman" pitchFamily="18" charset="0"/>
              </a:rPr>
              <a:t>: 1  </a:t>
            </a:r>
            <a:r>
              <a:rPr lang="en-US" sz="4200" b="1" dirty="0" err="1" smtClean="0">
                <a:solidFill>
                  <a:srgbClr val="FF0000"/>
                </a:solidFill>
                <a:latin typeface="Times New Roman" pitchFamily="18" charset="0"/>
                <a:cs typeface="Times New Roman" pitchFamily="18" charset="0"/>
              </a:rPr>
              <a:t>phút</a:t>
            </a:r>
            <a:endParaRPr lang="en-US" sz="4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515210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Chèn</a:t>
            </a:r>
            <a:r>
              <a:rPr lang="en-US" dirty="0" smtClean="0"/>
              <a:t> </a:t>
            </a:r>
            <a:r>
              <a:rPr lang="en-US" dirty="0" err="1" smtClean="0"/>
              <a:t>đồng</a:t>
            </a:r>
            <a:r>
              <a:rPr lang="en-US" dirty="0" smtClean="0"/>
              <a:t> </a:t>
            </a:r>
            <a:r>
              <a:rPr lang="en-US" dirty="0" err="1" smtClean="0"/>
              <a:t>hồ</a:t>
            </a:r>
            <a:r>
              <a:rPr lang="en-US" dirty="0" smtClean="0"/>
              <a:t> 1 </a:t>
            </a:r>
            <a:r>
              <a:rPr lang="en-US" dirty="0" err="1" smtClean="0"/>
              <a:t>phút</a:t>
            </a:r>
            <a:r>
              <a:rPr lang="en-US" dirty="0" smtClean="0"/>
              <a:t> </a:t>
            </a:r>
            <a:r>
              <a:rPr lang="en-US" dirty="0" err="1" smtClean="0"/>
              <a:t>vào</a:t>
            </a:r>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0"/>
            <a:ext cx="8686800" cy="6894195"/>
          </a:xfrm>
          <a:prstGeom prst="rect">
            <a:avLst/>
          </a:prstGeom>
        </p:spPr>
        <p:txBody>
          <a:bodyPr wrap="square">
            <a:spAutoFit/>
          </a:bodyPr>
          <a:lstStyle/>
          <a:p>
            <a:pPr marR="0" lvl="0" algn="ctr"/>
            <a:r>
              <a:rPr lang="en-US" sz="3400" b="1" dirty="0" err="1" smtClean="0">
                <a:solidFill>
                  <a:srgbClr val="FF0000"/>
                </a:solidFill>
                <a:effectLst/>
                <a:latin typeface="Times New Roman"/>
                <a:ea typeface="Calibri"/>
                <a:cs typeface="Times New Roman"/>
              </a:rPr>
              <a:t>Tình</a:t>
            </a:r>
            <a:r>
              <a:rPr lang="en-US" sz="3400" b="1" dirty="0" smtClean="0">
                <a:solidFill>
                  <a:srgbClr val="FF0000"/>
                </a:solidFill>
                <a:effectLst/>
                <a:latin typeface="Times New Roman"/>
                <a:ea typeface="Calibri"/>
                <a:cs typeface="Times New Roman"/>
              </a:rPr>
              <a:t> </a:t>
            </a:r>
            <a:r>
              <a:rPr lang="en-US" sz="3400" b="1" dirty="0" err="1" smtClean="0">
                <a:solidFill>
                  <a:srgbClr val="FF0000"/>
                </a:solidFill>
                <a:effectLst/>
                <a:latin typeface="Times New Roman"/>
                <a:ea typeface="Calibri"/>
                <a:cs typeface="Times New Roman"/>
              </a:rPr>
              <a:t>huống</a:t>
            </a:r>
            <a:endParaRPr lang="en-US" sz="3400" dirty="0">
              <a:solidFill>
                <a:srgbClr val="FF0000"/>
              </a:solidFill>
              <a:ea typeface="Calibri"/>
              <a:cs typeface="Times New Roman"/>
            </a:endParaRPr>
          </a:p>
          <a:p>
            <a:pPr indent="228600" algn="just"/>
            <a:r>
              <a:rPr lang="en-US" sz="3400" b="1" i="1" dirty="0" err="1" smtClean="0">
                <a:solidFill>
                  <a:srgbClr val="0000FF"/>
                </a:solidFill>
                <a:effectLst/>
                <a:latin typeface="Times New Roman"/>
                <a:ea typeface="Calibri"/>
                <a:cs typeface="Times New Roman"/>
              </a:rPr>
              <a:t>Một</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hôm</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trên</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đường</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đi</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học</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về</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Thủy</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và</a:t>
            </a:r>
            <a:r>
              <a:rPr lang="en-US" sz="3400" b="1" i="1" dirty="0" smtClean="0">
                <a:solidFill>
                  <a:srgbClr val="0000FF"/>
                </a:solidFill>
                <a:effectLst/>
                <a:latin typeface="Times New Roman"/>
                <a:ea typeface="Calibri"/>
                <a:cs typeface="Times New Roman"/>
              </a:rPr>
              <a:t> Mai </a:t>
            </a:r>
            <a:r>
              <a:rPr lang="en-US" sz="3400" b="1" i="1" dirty="0" err="1" smtClean="0">
                <a:solidFill>
                  <a:srgbClr val="0000FF"/>
                </a:solidFill>
                <a:effectLst/>
                <a:latin typeface="Times New Roman"/>
                <a:ea typeface="Calibri"/>
                <a:cs typeface="Times New Roman"/>
              </a:rPr>
              <a:t>thấy</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một</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cô</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đi</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xe</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đạp</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chở</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một</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em</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nhỏ</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ngồi</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sau</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xe</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Em</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bé</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đang</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ngủ</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gật</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đầu</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ngả</a:t>
            </a:r>
            <a:r>
              <a:rPr lang="en-US" sz="3400" b="1" i="1" dirty="0" smtClean="0">
                <a:solidFill>
                  <a:srgbClr val="0000FF"/>
                </a:solidFill>
                <a:effectLst/>
                <a:latin typeface="Times New Roman"/>
                <a:ea typeface="Calibri"/>
                <a:cs typeface="Times New Roman"/>
              </a:rPr>
              <a:t> sang </a:t>
            </a:r>
            <a:r>
              <a:rPr lang="en-US" sz="3400" b="1" i="1" dirty="0" err="1" smtClean="0">
                <a:solidFill>
                  <a:srgbClr val="0000FF"/>
                </a:solidFill>
                <a:effectLst/>
                <a:latin typeface="Times New Roman"/>
                <a:ea typeface="Calibri"/>
                <a:cs typeface="Times New Roman"/>
              </a:rPr>
              <a:t>một</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bên</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Thủy</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vội</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đạp</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xe</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lên</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và</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gọi</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Cô</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ơi</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em</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ngủ</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rồi</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kìa</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Người</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mẹ</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dừng</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và</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xuống</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xe</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lúng</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túng</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không</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biết</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làm</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thế</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nào</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Suy</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nghĩ</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một</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chút</a:t>
            </a:r>
            <a:r>
              <a:rPr lang="en-US" sz="3400" b="1" i="1" dirty="0" smtClean="0">
                <a:solidFill>
                  <a:srgbClr val="0000FF"/>
                </a:solidFill>
                <a:effectLst/>
                <a:latin typeface="Times New Roman"/>
                <a:ea typeface="Calibri"/>
                <a:cs typeface="Times New Roman"/>
              </a:rPr>
              <a:t>, Mai </a:t>
            </a:r>
            <a:r>
              <a:rPr lang="en-US" sz="3400" b="1" i="1" dirty="0" err="1" smtClean="0">
                <a:solidFill>
                  <a:srgbClr val="0000FF"/>
                </a:solidFill>
                <a:effectLst/>
                <a:latin typeface="Times New Roman"/>
                <a:ea typeface="Calibri"/>
                <a:cs typeface="Times New Roman"/>
              </a:rPr>
              <a:t>nói</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Nhà</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cô</a:t>
            </a:r>
            <a:r>
              <a:rPr lang="en-US" sz="3400" b="1" i="1" dirty="0" smtClean="0">
                <a:solidFill>
                  <a:srgbClr val="0000FF"/>
                </a:solidFill>
                <a:effectLst/>
                <a:latin typeface="Times New Roman"/>
                <a:ea typeface="Calibri"/>
                <a:cs typeface="Times New Roman"/>
              </a:rPr>
              <a:t> ở </a:t>
            </a:r>
            <a:r>
              <a:rPr lang="en-US" sz="3400" b="1" i="1" dirty="0" err="1" smtClean="0">
                <a:solidFill>
                  <a:srgbClr val="0000FF"/>
                </a:solidFill>
                <a:effectLst/>
                <a:latin typeface="Times New Roman"/>
                <a:ea typeface="Calibri"/>
                <a:cs typeface="Times New Roman"/>
              </a:rPr>
              <a:t>đâu</a:t>
            </a:r>
            <a:r>
              <a:rPr lang="en-US" sz="3400" b="1" i="1" dirty="0" smtClean="0">
                <a:solidFill>
                  <a:srgbClr val="0000FF"/>
                </a:solidFill>
                <a:effectLst/>
                <a:latin typeface="Times New Roman"/>
                <a:ea typeface="Calibri"/>
                <a:cs typeface="Times New Roman"/>
              </a:rPr>
              <a:t> ạ? Hay </a:t>
            </a:r>
            <a:r>
              <a:rPr lang="en-US" sz="3400" b="1" i="1" dirty="0" err="1" smtClean="0">
                <a:solidFill>
                  <a:srgbClr val="0000FF"/>
                </a:solidFill>
                <a:effectLst/>
                <a:latin typeface="Times New Roman"/>
                <a:ea typeface="Calibri"/>
                <a:cs typeface="Times New Roman"/>
              </a:rPr>
              <a:t>cô</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để</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cháu</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ngồi</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đằng</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sau</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bế</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em</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bé</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để</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cô</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chở</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về</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nhà</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Được</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sự</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đồng</a:t>
            </a:r>
            <a:r>
              <a:rPr lang="en-US" sz="3400" b="1" i="1" dirty="0" smtClean="0">
                <a:solidFill>
                  <a:srgbClr val="0000FF"/>
                </a:solidFill>
                <a:effectLst/>
                <a:latin typeface="Times New Roman"/>
                <a:ea typeface="Calibri"/>
                <a:cs typeface="Times New Roman"/>
              </a:rPr>
              <a:t> ý </a:t>
            </a:r>
            <a:r>
              <a:rPr lang="en-US" sz="3400" b="1" i="1" dirty="0" err="1" smtClean="0">
                <a:solidFill>
                  <a:srgbClr val="0000FF"/>
                </a:solidFill>
                <a:effectLst/>
                <a:latin typeface="Times New Roman"/>
                <a:ea typeface="Calibri"/>
                <a:cs typeface="Times New Roman"/>
              </a:rPr>
              <a:t>của</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cô</a:t>
            </a:r>
            <a:r>
              <a:rPr lang="en-US" sz="3400" b="1" i="1" dirty="0" smtClean="0">
                <a:solidFill>
                  <a:srgbClr val="0000FF"/>
                </a:solidFill>
                <a:effectLst/>
                <a:latin typeface="Times New Roman"/>
                <a:ea typeface="Calibri"/>
                <a:cs typeface="Times New Roman"/>
              </a:rPr>
              <a:t>, Mai </a:t>
            </a:r>
            <a:r>
              <a:rPr lang="en-US" sz="3400" b="1" i="1" dirty="0" err="1" smtClean="0">
                <a:solidFill>
                  <a:srgbClr val="0000FF"/>
                </a:solidFill>
                <a:effectLst/>
                <a:latin typeface="Times New Roman"/>
                <a:ea typeface="Calibri"/>
                <a:cs typeface="Times New Roman"/>
              </a:rPr>
              <a:t>bế</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em</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bé</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ngồi</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lên</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xe</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của</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cô</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còn</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Thủy</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đạp</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xe</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theo</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cô</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về</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tận</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nhà</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Hai</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bạn</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hôm</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đó</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về</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nhà</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trễ</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một</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chút</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nhưng</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rất</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vui</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vì</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đã</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làm</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được</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việc</a:t>
            </a:r>
            <a:r>
              <a:rPr lang="en-US" sz="3400" b="1" i="1" dirty="0" smtClean="0">
                <a:solidFill>
                  <a:srgbClr val="0000FF"/>
                </a:solidFill>
                <a:effectLst/>
                <a:latin typeface="Times New Roman"/>
                <a:ea typeface="Calibri"/>
                <a:cs typeface="Times New Roman"/>
              </a:rPr>
              <a:t> </a:t>
            </a:r>
            <a:r>
              <a:rPr lang="en-US" sz="3400" b="1" i="1" dirty="0" err="1" smtClean="0">
                <a:solidFill>
                  <a:srgbClr val="0000FF"/>
                </a:solidFill>
                <a:effectLst/>
                <a:latin typeface="Times New Roman"/>
                <a:ea typeface="Calibri"/>
                <a:cs typeface="Times New Roman"/>
              </a:rPr>
              <a:t>tốt</a:t>
            </a:r>
            <a:r>
              <a:rPr lang="en-US" sz="3400" b="1" i="1" dirty="0" smtClean="0">
                <a:solidFill>
                  <a:srgbClr val="0000FF"/>
                </a:solidFill>
                <a:effectLst/>
                <a:latin typeface="Times New Roman"/>
                <a:ea typeface="Calibri"/>
                <a:cs typeface="Times New Roman"/>
              </a:rPr>
              <a:t>.</a:t>
            </a:r>
            <a:endParaRPr lang="en-US" sz="3400" b="1" dirty="0">
              <a:solidFill>
                <a:srgbClr val="0000FF"/>
              </a:solidFill>
              <a:ea typeface="Calibri"/>
              <a:cs typeface="Times New Roman"/>
            </a:endParaRPr>
          </a:p>
        </p:txBody>
      </p:sp>
    </p:spTree>
    <p:extLst>
      <p:ext uri="{BB962C8B-B14F-4D97-AF65-F5344CB8AC3E}">
        <p14:creationId xmlns:p14="http://schemas.microsoft.com/office/powerpoint/2010/main" val="12584030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49959"/>
            <a:ext cx="8686800" cy="6555641"/>
          </a:xfrm>
          <a:prstGeom prst="rect">
            <a:avLst/>
          </a:prstGeom>
        </p:spPr>
        <p:txBody>
          <a:bodyPr wrap="square">
            <a:spAutoFit/>
          </a:bodyPr>
          <a:lstStyle/>
          <a:p>
            <a:pPr marR="0" lvl="0" algn="ctr"/>
            <a:r>
              <a:rPr lang="en-US" sz="2800" b="1" dirty="0" err="1" smtClean="0">
                <a:solidFill>
                  <a:srgbClr val="FF0000"/>
                </a:solidFill>
                <a:effectLst/>
                <a:latin typeface="Times New Roman"/>
                <a:ea typeface="Calibri"/>
                <a:cs typeface="Times New Roman"/>
              </a:rPr>
              <a:t>Tình</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huống</a:t>
            </a:r>
            <a:endParaRPr lang="en-US" sz="2800" dirty="0">
              <a:solidFill>
                <a:srgbClr val="FF0000"/>
              </a:solidFill>
              <a:ea typeface="Calibri"/>
              <a:cs typeface="Times New Roman"/>
            </a:endParaRPr>
          </a:p>
          <a:p>
            <a:pPr indent="228600" algn="just"/>
            <a:r>
              <a:rPr lang="en-US" sz="2800" b="1" i="1" dirty="0" err="1" smtClean="0">
                <a:solidFill>
                  <a:srgbClr val="0000FF"/>
                </a:solidFill>
                <a:effectLst/>
                <a:latin typeface="Times New Roman"/>
                <a:ea typeface="Calibri"/>
                <a:cs typeface="Times New Roman"/>
              </a:rPr>
              <a:t>Một</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hôm</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trên</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đường</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đi</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học</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về</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Thủy</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và</a:t>
            </a:r>
            <a:r>
              <a:rPr lang="en-US" sz="2800" b="1" i="1" dirty="0" smtClean="0">
                <a:solidFill>
                  <a:srgbClr val="0000FF"/>
                </a:solidFill>
                <a:effectLst/>
                <a:latin typeface="Times New Roman"/>
                <a:ea typeface="Calibri"/>
                <a:cs typeface="Times New Roman"/>
              </a:rPr>
              <a:t> Mai </a:t>
            </a:r>
            <a:r>
              <a:rPr lang="en-US" sz="2800" b="1" i="1" dirty="0" err="1" smtClean="0">
                <a:solidFill>
                  <a:srgbClr val="0000FF"/>
                </a:solidFill>
                <a:effectLst/>
                <a:latin typeface="Times New Roman"/>
                <a:ea typeface="Calibri"/>
                <a:cs typeface="Times New Roman"/>
              </a:rPr>
              <a:t>thấy</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một</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cô</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đi</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xe</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đạp</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chở</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một</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em</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nhỏ</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ngồi</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sau</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xe</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Em</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bé</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đang</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ngủ</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gật</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đầu</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ngả</a:t>
            </a:r>
            <a:r>
              <a:rPr lang="en-US" sz="2800" b="1" i="1" dirty="0" smtClean="0">
                <a:solidFill>
                  <a:srgbClr val="0000FF"/>
                </a:solidFill>
                <a:effectLst/>
                <a:latin typeface="Times New Roman"/>
                <a:ea typeface="Calibri"/>
                <a:cs typeface="Times New Roman"/>
              </a:rPr>
              <a:t> sang </a:t>
            </a:r>
            <a:r>
              <a:rPr lang="en-US" sz="2800" b="1" i="1" dirty="0" err="1" smtClean="0">
                <a:solidFill>
                  <a:srgbClr val="0000FF"/>
                </a:solidFill>
                <a:effectLst/>
                <a:latin typeface="Times New Roman"/>
                <a:ea typeface="Calibri"/>
                <a:cs typeface="Times New Roman"/>
              </a:rPr>
              <a:t>một</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bên</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Thủy</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vội</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đạp</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xe</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lên</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và</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gọi</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Cô</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ơi</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em</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ngủ</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rồi</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kìa</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Người</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mẹ</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dừng</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và</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xuống</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xe</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lúng</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túng</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không</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biết</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làm</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thế</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nào</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Suy</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nghĩ</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một</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chút</a:t>
            </a:r>
            <a:r>
              <a:rPr lang="en-US" sz="2800" b="1" i="1" dirty="0" smtClean="0">
                <a:solidFill>
                  <a:srgbClr val="0000FF"/>
                </a:solidFill>
                <a:effectLst/>
                <a:latin typeface="Times New Roman"/>
                <a:ea typeface="Calibri"/>
                <a:cs typeface="Times New Roman"/>
              </a:rPr>
              <a:t>, Mai </a:t>
            </a:r>
            <a:r>
              <a:rPr lang="en-US" sz="2800" b="1" i="1" dirty="0" err="1" smtClean="0">
                <a:solidFill>
                  <a:srgbClr val="0000FF"/>
                </a:solidFill>
                <a:effectLst/>
                <a:latin typeface="Times New Roman"/>
                <a:ea typeface="Calibri"/>
                <a:cs typeface="Times New Roman"/>
              </a:rPr>
              <a:t>nói</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Nhà</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cô</a:t>
            </a:r>
            <a:r>
              <a:rPr lang="en-US" sz="2800" b="1" i="1" dirty="0" smtClean="0">
                <a:solidFill>
                  <a:srgbClr val="0000FF"/>
                </a:solidFill>
                <a:effectLst/>
                <a:latin typeface="Times New Roman"/>
                <a:ea typeface="Calibri"/>
                <a:cs typeface="Times New Roman"/>
              </a:rPr>
              <a:t> ở </a:t>
            </a:r>
            <a:r>
              <a:rPr lang="en-US" sz="2800" b="1" i="1" dirty="0" err="1" smtClean="0">
                <a:solidFill>
                  <a:srgbClr val="0000FF"/>
                </a:solidFill>
                <a:effectLst/>
                <a:latin typeface="Times New Roman"/>
                <a:ea typeface="Calibri"/>
                <a:cs typeface="Times New Roman"/>
              </a:rPr>
              <a:t>đâu</a:t>
            </a:r>
            <a:r>
              <a:rPr lang="en-US" sz="2800" b="1" i="1" dirty="0" smtClean="0">
                <a:solidFill>
                  <a:srgbClr val="0000FF"/>
                </a:solidFill>
                <a:effectLst/>
                <a:latin typeface="Times New Roman"/>
                <a:ea typeface="Calibri"/>
                <a:cs typeface="Times New Roman"/>
              </a:rPr>
              <a:t> ạ? Hay </a:t>
            </a:r>
            <a:r>
              <a:rPr lang="en-US" sz="2800" b="1" i="1" dirty="0" err="1" smtClean="0">
                <a:solidFill>
                  <a:srgbClr val="0000FF"/>
                </a:solidFill>
                <a:effectLst/>
                <a:latin typeface="Times New Roman"/>
                <a:ea typeface="Calibri"/>
                <a:cs typeface="Times New Roman"/>
              </a:rPr>
              <a:t>cô</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để</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cháu</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ngồi</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đằng</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sau</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bế</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em</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bé</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để</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cô</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chở</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về</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nhà</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Được</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sự</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đồng</a:t>
            </a:r>
            <a:r>
              <a:rPr lang="en-US" sz="2800" b="1" i="1" dirty="0" smtClean="0">
                <a:solidFill>
                  <a:srgbClr val="0000FF"/>
                </a:solidFill>
                <a:effectLst/>
                <a:latin typeface="Times New Roman"/>
                <a:ea typeface="Calibri"/>
                <a:cs typeface="Times New Roman"/>
              </a:rPr>
              <a:t> ý </a:t>
            </a:r>
            <a:r>
              <a:rPr lang="en-US" sz="2800" b="1" i="1" dirty="0" err="1" smtClean="0">
                <a:solidFill>
                  <a:srgbClr val="0000FF"/>
                </a:solidFill>
                <a:effectLst/>
                <a:latin typeface="Times New Roman"/>
                <a:ea typeface="Calibri"/>
                <a:cs typeface="Times New Roman"/>
              </a:rPr>
              <a:t>của</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cô</a:t>
            </a:r>
            <a:r>
              <a:rPr lang="en-US" sz="2800" b="1" i="1" dirty="0" smtClean="0">
                <a:solidFill>
                  <a:srgbClr val="0000FF"/>
                </a:solidFill>
                <a:effectLst/>
                <a:latin typeface="Times New Roman"/>
                <a:ea typeface="Calibri"/>
                <a:cs typeface="Times New Roman"/>
              </a:rPr>
              <a:t>, Mai </a:t>
            </a:r>
            <a:r>
              <a:rPr lang="en-US" sz="2800" b="1" i="1" dirty="0" err="1" smtClean="0">
                <a:solidFill>
                  <a:srgbClr val="0000FF"/>
                </a:solidFill>
                <a:effectLst/>
                <a:latin typeface="Times New Roman"/>
                <a:ea typeface="Calibri"/>
                <a:cs typeface="Times New Roman"/>
              </a:rPr>
              <a:t>bế</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em</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bé</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ngồi</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lên</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xe</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của</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cô</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còn</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Thủy</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đạp</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xe</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theo</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cô</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về</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tận</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nhà</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Hai</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bạn</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hôm</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đó</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về</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nhà</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trễ</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một</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chút</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nhưng</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rất</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vui</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vì</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đã</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làm</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được</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việc</a:t>
            </a:r>
            <a:r>
              <a:rPr lang="en-US" sz="2800" b="1" i="1" dirty="0" smtClean="0">
                <a:solidFill>
                  <a:srgbClr val="0000FF"/>
                </a:solidFill>
                <a:effectLst/>
                <a:latin typeface="Times New Roman"/>
                <a:ea typeface="Calibri"/>
                <a:cs typeface="Times New Roman"/>
              </a:rPr>
              <a:t> </a:t>
            </a:r>
            <a:r>
              <a:rPr lang="en-US" sz="2800" b="1" i="1" dirty="0" err="1" smtClean="0">
                <a:solidFill>
                  <a:srgbClr val="0000FF"/>
                </a:solidFill>
                <a:effectLst/>
                <a:latin typeface="Times New Roman"/>
                <a:ea typeface="Calibri"/>
                <a:cs typeface="Times New Roman"/>
              </a:rPr>
              <a:t>tốt</a:t>
            </a:r>
            <a:r>
              <a:rPr lang="en-US" sz="2800" b="1" i="1" dirty="0" smtClean="0">
                <a:solidFill>
                  <a:srgbClr val="0000FF"/>
                </a:solidFill>
                <a:effectLst/>
                <a:latin typeface="Times New Roman"/>
                <a:ea typeface="Calibri"/>
                <a:cs typeface="Times New Roman"/>
              </a:rPr>
              <a:t>.</a:t>
            </a:r>
            <a:endParaRPr lang="en-US" sz="2800" b="1" dirty="0">
              <a:solidFill>
                <a:srgbClr val="0000FF"/>
              </a:solidFill>
              <a:ea typeface="Calibri"/>
              <a:cs typeface="Times New Roman"/>
            </a:endParaRPr>
          </a:p>
          <a:p>
            <a:pPr marL="65088" marR="0" indent="7938" algn="just"/>
            <a:r>
              <a:rPr lang="en-US" sz="2800" b="1" dirty="0" smtClean="0">
                <a:solidFill>
                  <a:srgbClr val="FF0000"/>
                </a:solidFill>
                <a:effectLst/>
                <a:latin typeface="Times New Roman"/>
                <a:ea typeface="Calibri"/>
                <a:cs typeface="Times New Roman"/>
              </a:rPr>
              <a:t>a, </a:t>
            </a:r>
            <a:r>
              <a:rPr lang="en-US" sz="2800" b="1" dirty="0" err="1" smtClean="0">
                <a:solidFill>
                  <a:srgbClr val="FF0000"/>
                </a:solidFill>
                <a:effectLst/>
                <a:latin typeface="Times New Roman"/>
                <a:ea typeface="Calibri"/>
                <a:cs typeface="Times New Roman"/>
              </a:rPr>
              <a:t>Em</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có</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cảm</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nghĩ</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gì</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về</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việc</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làm</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của</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hai</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bạn</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Thủy</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và</a:t>
            </a:r>
            <a:r>
              <a:rPr lang="en-US" sz="2800" b="1" dirty="0" smtClean="0">
                <a:solidFill>
                  <a:srgbClr val="FF0000"/>
                </a:solidFill>
                <a:effectLst/>
                <a:latin typeface="Times New Roman"/>
                <a:ea typeface="Calibri"/>
                <a:cs typeface="Times New Roman"/>
              </a:rPr>
              <a:t> Mai?</a:t>
            </a:r>
            <a:endParaRPr lang="en-US" sz="2800" b="1" dirty="0">
              <a:solidFill>
                <a:srgbClr val="FF0000"/>
              </a:solidFill>
              <a:ea typeface="Calibri"/>
              <a:cs typeface="Times New Roman"/>
            </a:endParaRPr>
          </a:p>
          <a:p>
            <a:pPr marL="65088" marR="0" indent="7938" algn="just"/>
            <a:r>
              <a:rPr lang="en-US" sz="2800" b="1" dirty="0" smtClean="0">
                <a:solidFill>
                  <a:srgbClr val="FF0000"/>
                </a:solidFill>
                <a:effectLst/>
                <a:latin typeface="Times New Roman"/>
                <a:ea typeface="Calibri"/>
                <a:cs typeface="Times New Roman"/>
              </a:rPr>
              <a:t>b, </a:t>
            </a:r>
            <a:r>
              <a:rPr lang="en-US" sz="2800" b="1" dirty="0" err="1" smtClean="0">
                <a:solidFill>
                  <a:srgbClr val="FF0000"/>
                </a:solidFill>
                <a:effectLst/>
                <a:latin typeface="Times New Roman"/>
                <a:ea typeface="Calibri"/>
                <a:cs typeface="Times New Roman"/>
              </a:rPr>
              <a:t>Hãy</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nêu</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ví</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dụ</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về</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việc</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làm</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tốt</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mà</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em</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đã</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thực</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hiện</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với</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người</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đi</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đường</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khi</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tham</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gia</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giao</a:t>
            </a:r>
            <a:r>
              <a:rPr lang="en-US" sz="2800" b="1" dirty="0" smtClean="0">
                <a:solidFill>
                  <a:srgbClr val="FF0000"/>
                </a:solidFill>
                <a:effectLst/>
                <a:latin typeface="Times New Roman"/>
                <a:ea typeface="Calibri"/>
                <a:cs typeface="Times New Roman"/>
              </a:rPr>
              <a:t> </a:t>
            </a:r>
            <a:r>
              <a:rPr lang="en-US" sz="2800" b="1" dirty="0" err="1" smtClean="0">
                <a:solidFill>
                  <a:srgbClr val="FF0000"/>
                </a:solidFill>
                <a:effectLst/>
                <a:latin typeface="Times New Roman"/>
                <a:ea typeface="Calibri"/>
                <a:cs typeface="Times New Roman"/>
              </a:rPr>
              <a:t>thông</a:t>
            </a:r>
            <a:r>
              <a:rPr lang="en-US" sz="2800" b="1" dirty="0" smtClean="0">
                <a:solidFill>
                  <a:srgbClr val="FF0000"/>
                </a:solidFill>
                <a:effectLst/>
                <a:latin typeface="Times New Roman"/>
                <a:ea typeface="Calibri"/>
                <a:cs typeface="Times New Roman"/>
              </a:rPr>
              <a:t>?</a:t>
            </a:r>
            <a:endParaRPr lang="en-US" sz="2800" b="1" dirty="0">
              <a:solidFill>
                <a:srgbClr val="FF0000"/>
              </a:solidFill>
              <a:ea typeface="Calibri"/>
              <a:cs typeface="Times New Roman"/>
            </a:endParaRPr>
          </a:p>
        </p:txBody>
      </p:sp>
    </p:spTree>
    <p:extLst>
      <p:ext uri="{BB962C8B-B14F-4D97-AF65-F5344CB8AC3E}">
        <p14:creationId xmlns:p14="http://schemas.microsoft.com/office/powerpoint/2010/main" val="12584030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91" y="-34350"/>
            <a:ext cx="9156291" cy="742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18255" y="914400"/>
            <a:ext cx="3892345" cy="1323439"/>
          </a:xfrm>
          <a:prstGeom prst="rect">
            <a:avLst/>
          </a:prstGeom>
          <a:noFill/>
        </p:spPr>
        <p:txBody>
          <a:bodyPr wrap="square" rtlCol="0">
            <a:spAutoFit/>
          </a:bodyPr>
          <a:lstStyle/>
          <a:p>
            <a:pPr algn="just"/>
            <a:r>
              <a:rPr lang="en-US" sz="4000" b="1" smtClean="0">
                <a:latin typeface="Times New Roman" pitchFamily="18" charset="0"/>
                <a:cs typeface="Times New Roman" pitchFamily="18" charset="0"/>
              </a:rPr>
              <a:t>- Đi trên đường không lạng lách.</a:t>
            </a:r>
            <a:endParaRPr lang="en-US" sz="4000" b="1">
              <a:latin typeface="Times New Roman" pitchFamily="18" charset="0"/>
              <a:cs typeface="Times New Roman" pitchFamily="18" charset="0"/>
            </a:endParaRPr>
          </a:p>
        </p:txBody>
      </p:sp>
      <p:sp>
        <p:nvSpPr>
          <p:cNvPr id="5" name="TextBox 4"/>
          <p:cNvSpPr txBox="1"/>
          <p:nvPr/>
        </p:nvSpPr>
        <p:spPr>
          <a:xfrm>
            <a:off x="4718254" y="2362200"/>
            <a:ext cx="4197146" cy="1323439"/>
          </a:xfrm>
          <a:prstGeom prst="rect">
            <a:avLst/>
          </a:prstGeom>
          <a:noFill/>
        </p:spPr>
        <p:txBody>
          <a:bodyPr wrap="square" rtlCol="0">
            <a:spAutoFit/>
          </a:bodyPr>
          <a:lstStyle/>
          <a:p>
            <a:r>
              <a:rPr lang="en-US" sz="4000" b="1" smtClean="0">
                <a:latin typeface="Times New Roman" pitchFamily="18" charset="0"/>
                <a:cs typeface="Times New Roman" pitchFamily="18" charset="0"/>
              </a:rPr>
              <a:t>- Không dàn hàng ngang.</a:t>
            </a:r>
            <a:endParaRPr lang="en-US" sz="4000" b="1">
              <a:latin typeface="Times New Roman" pitchFamily="18" charset="0"/>
              <a:cs typeface="Times New Roman" pitchFamily="18" charset="0"/>
            </a:endParaRPr>
          </a:p>
        </p:txBody>
      </p:sp>
      <p:sp>
        <p:nvSpPr>
          <p:cNvPr id="6" name="TextBox 5"/>
          <p:cNvSpPr txBox="1"/>
          <p:nvPr/>
        </p:nvSpPr>
        <p:spPr>
          <a:xfrm>
            <a:off x="4718253" y="3705761"/>
            <a:ext cx="4197147" cy="1323439"/>
          </a:xfrm>
          <a:prstGeom prst="rect">
            <a:avLst/>
          </a:prstGeom>
          <a:noFill/>
        </p:spPr>
        <p:txBody>
          <a:bodyPr wrap="square" rtlCol="0">
            <a:spAutoFit/>
          </a:bodyPr>
          <a:lstStyle/>
          <a:p>
            <a:r>
              <a:rPr lang="en-US" sz="4000" b="1" smtClean="0">
                <a:latin typeface="Times New Roman" pitchFamily="18" charset="0"/>
                <a:cs typeface="Times New Roman" pitchFamily="18" charset="0"/>
              </a:rPr>
              <a:t>- Dừng lại khi đèn đỏ.</a:t>
            </a:r>
            <a:endParaRPr lang="en-US" sz="4000" b="1">
              <a:latin typeface="Times New Roman" pitchFamily="18" charset="0"/>
              <a:cs typeface="Times New Roman" pitchFamily="18" charset="0"/>
            </a:endParaRPr>
          </a:p>
        </p:txBody>
      </p:sp>
      <p:sp>
        <p:nvSpPr>
          <p:cNvPr id="7" name="TextBox 6"/>
          <p:cNvSpPr txBox="1"/>
          <p:nvPr/>
        </p:nvSpPr>
        <p:spPr>
          <a:xfrm>
            <a:off x="4728087" y="5001161"/>
            <a:ext cx="3730113" cy="1323439"/>
          </a:xfrm>
          <a:prstGeom prst="rect">
            <a:avLst/>
          </a:prstGeom>
          <a:noFill/>
        </p:spPr>
        <p:txBody>
          <a:bodyPr wrap="square" rtlCol="0">
            <a:spAutoFit/>
          </a:bodyPr>
          <a:lstStyle/>
          <a:p>
            <a:pPr algn="just"/>
            <a:r>
              <a:rPr lang="en-US" sz="4000" b="1" smtClean="0">
                <a:latin typeface="Times New Roman" pitchFamily="18" charset="0"/>
                <a:cs typeface="Times New Roman" pitchFamily="18" charset="0"/>
              </a:rPr>
              <a:t>- Đèn xanh bật- đi an toàn. </a:t>
            </a:r>
            <a:endParaRPr lang="en-US" sz="4000" b="1">
              <a:latin typeface="Times New Roman" pitchFamily="18" charset="0"/>
              <a:cs typeface="Times New Roman" pitchFamily="18" charset="0"/>
            </a:endParaRPr>
          </a:p>
        </p:txBody>
      </p:sp>
      <p:sp>
        <p:nvSpPr>
          <p:cNvPr id="9" name="Rectangle 8"/>
          <p:cNvSpPr/>
          <p:nvPr/>
        </p:nvSpPr>
        <p:spPr>
          <a:xfrm>
            <a:off x="174166" y="381000"/>
            <a:ext cx="4391688" cy="258532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lnSpc>
                <a:spcPct val="150000"/>
              </a:lnSpc>
            </a:pPr>
            <a:r>
              <a:rPr lang="en-US" sz="3600" b="1" cap="all"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“CHÚNG EM</a:t>
            </a:r>
          </a:p>
          <a:p>
            <a:pPr algn="ctr">
              <a:lnSpc>
                <a:spcPct val="150000"/>
              </a:lnSpc>
            </a:pPr>
            <a:r>
              <a:rPr lang="en-US" sz="3600" b="1" cap="all"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VỚI AN TOÀN</a:t>
            </a:r>
          </a:p>
          <a:p>
            <a:pPr algn="ctr">
              <a:lnSpc>
                <a:spcPct val="150000"/>
              </a:lnSpc>
            </a:pPr>
            <a:r>
              <a:rPr lang="en-US" sz="3600" b="1" cap="all"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GIAO THÔNG”</a:t>
            </a:r>
            <a:endParaRPr lang="en-US" sz="3600" b="1" cap="all" spc="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92990878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81000"/>
            <a:ext cx="11430000" cy="746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772954"/>
            <a:ext cx="8382000" cy="5170646"/>
          </a:xfrm>
          <a:prstGeom prst="rect">
            <a:avLst/>
          </a:prstGeom>
        </p:spPr>
        <p:txBody>
          <a:bodyPr wrap="square">
            <a:spAutoFit/>
          </a:bodyPr>
          <a:lstStyle/>
          <a:p>
            <a:pPr marR="0" lvl="0" algn="ctr">
              <a:spcBef>
                <a:spcPts val="600"/>
              </a:spcBef>
            </a:pPr>
            <a:r>
              <a:rPr lang="en-US" sz="4000" b="1" dirty="0" smtClean="0">
                <a:solidFill>
                  <a:srgbClr val="FF0000"/>
                </a:solidFill>
                <a:latin typeface="Times New Roman"/>
                <a:ea typeface="Calibri"/>
                <a:cs typeface="Times New Roman"/>
              </a:rPr>
              <a:t>DỰ ÁN TUYÊN TRUYỀN </a:t>
            </a:r>
          </a:p>
          <a:p>
            <a:pPr marR="0" lvl="0" algn="ctr">
              <a:spcBef>
                <a:spcPts val="600"/>
              </a:spcBef>
            </a:pPr>
            <a:r>
              <a:rPr lang="en-US" sz="4000" b="1" dirty="0" smtClean="0">
                <a:solidFill>
                  <a:srgbClr val="FF0000"/>
                </a:solidFill>
                <a:latin typeface="Times New Roman"/>
                <a:ea typeface="Calibri"/>
                <a:cs typeface="Times New Roman"/>
              </a:rPr>
              <a:t>VỀ GIAO THÔNG</a:t>
            </a:r>
            <a:endParaRPr lang="en-US" sz="4000" dirty="0">
              <a:solidFill>
                <a:srgbClr val="FF0000"/>
              </a:solidFill>
              <a:ea typeface="Calibri"/>
              <a:cs typeface="Times New Roman"/>
            </a:endParaRPr>
          </a:p>
          <a:p>
            <a:pPr indent="228600" algn="just">
              <a:spcBef>
                <a:spcPts val="600"/>
              </a:spcBef>
            </a:pPr>
            <a:r>
              <a:rPr lang="en-US" sz="4000" b="1" dirty="0" err="1" smtClean="0">
                <a:solidFill>
                  <a:srgbClr val="0000FF"/>
                </a:solidFill>
                <a:effectLst/>
                <a:latin typeface="Times New Roman"/>
                <a:ea typeface="Calibri"/>
                <a:cs typeface="Times New Roman"/>
              </a:rPr>
              <a:t>Hãy</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tập</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hợp</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một</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nhóm</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bạn</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cùng</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suy</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nghĩ</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và</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hành</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động</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thực</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hiện</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một</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dự</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án</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tuyên</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truyền</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về</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văn</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hóa</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giao</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thông</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cho</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cộng</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đồng</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dân</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cư</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phường</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xã</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thôn</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xóm</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tổ</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dân</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phố</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hoặc</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cho</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học</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sinh</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toàn</a:t>
            </a:r>
            <a:r>
              <a:rPr lang="en-US" sz="4000" b="1" dirty="0" smtClean="0">
                <a:solidFill>
                  <a:srgbClr val="0000FF"/>
                </a:solidFill>
                <a:effectLst/>
                <a:latin typeface="Times New Roman"/>
                <a:ea typeface="Calibri"/>
                <a:cs typeface="Times New Roman"/>
              </a:rPr>
              <a:t> </a:t>
            </a:r>
            <a:r>
              <a:rPr lang="en-US" sz="4000" b="1" dirty="0" err="1" smtClean="0">
                <a:solidFill>
                  <a:srgbClr val="0000FF"/>
                </a:solidFill>
                <a:effectLst/>
                <a:latin typeface="Times New Roman"/>
                <a:ea typeface="Calibri"/>
                <a:cs typeface="Times New Roman"/>
              </a:rPr>
              <a:t>trường</a:t>
            </a:r>
            <a:r>
              <a:rPr lang="en-US" sz="4000" b="1" dirty="0" smtClean="0">
                <a:solidFill>
                  <a:srgbClr val="0000FF"/>
                </a:solidFill>
                <a:effectLst/>
                <a:latin typeface="Times New Roman"/>
                <a:ea typeface="Calibri"/>
                <a:cs typeface="Times New Roman"/>
              </a:rPr>
              <a:t>.</a:t>
            </a:r>
            <a:endParaRPr lang="en-US" sz="4000" b="1" dirty="0">
              <a:solidFill>
                <a:srgbClr val="0000FF"/>
              </a:solidFill>
              <a:ea typeface="Calibri"/>
              <a:cs typeface="Times New Roman"/>
            </a:endParaRPr>
          </a:p>
        </p:txBody>
      </p:sp>
    </p:spTree>
    <p:extLst>
      <p:ext uri="{BB962C8B-B14F-4D97-AF65-F5344CB8AC3E}">
        <p14:creationId xmlns:p14="http://schemas.microsoft.com/office/powerpoint/2010/main" val="1811952560"/>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399"/>
            <a:ext cx="9525000"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84125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9178413" cy="723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67000" y="835742"/>
            <a:ext cx="6096000" cy="341632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lnSpc>
                <a:spcPct val="150000"/>
              </a:lnSpc>
            </a:pPr>
            <a:r>
              <a:rPr lang="en-US" sz="4800" b="1" cap="all"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HỌC SINH </a:t>
            </a:r>
          </a:p>
          <a:p>
            <a:pPr algn="ctr">
              <a:lnSpc>
                <a:spcPct val="150000"/>
              </a:lnSpc>
            </a:pPr>
            <a:r>
              <a:rPr lang="en-US" sz="4800" b="1" cap="all"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VỚI VĂN HÓA GIAO THÔNG</a:t>
            </a:r>
            <a:endParaRPr lang="en-US" sz="4800" b="1" cap="all" spc="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5" name="TextBox 4"/>
          <p:cNvSpPr txBox="1"/>
          <p:nvPr/>
        </p:nvSpPr>
        <p:spPr>
          <a:xfrm>
            <a:off x="914400" y="835742"/>
            <a:ext cx="1371600" cy="584775"/>
          </a:xfrm>
          <a:prstGeom prst="rect">
            <a:avLst/>
          </a:prstGeom>
          <a:noFill/>
        </p:spPr>
        <p:txBody>
          <a:bodyPr wrap="square" rtlCol="0">
            <a:spAutoFit/>
          </a:bodyPr>
          <a:lstStyle/>
          <a:p>
            <a:r>
              <a:rPr lang="en-US" sz="3200" b="1" u="sng"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BÀI 1</a:t>
            </a:r>
            <a:endParaRPr lang="en-US" sz="3200" b="1" u="sng">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8857987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8991600" cy="6403356"/>
          </a:xfrm>
          <a:prstGeom prst="rect">
            <a:avLst/>
          </a:prstGeom>
          <a:noFill/>
        </p:spPr>
        <p:txBody>
          <a:bodyPr wrap="square" rtlCol="0">
            <a:spAutoFit/>
          </a:bodyPr>
          <a:lstStyle/>
          <a:p>
            <a:pPr indent="236538" algn="just">
              <a:lnSpc>
                <a:spcPct val="107000"/>
              </a:lnSpc>
              <a:spcAft>
                <a:spcPts val="800"/>
              </a:spcAft>
            </a:pPr>
            <a:r>
              <a:rPr lang="en-US" sz="3500" b="1" i="1" smtClean="0">
                <a:effectLst/>
                <a:latin typeface="Times New Roman"/>
                <a:ea typeface="Calibri"/>
                <a:cs typeface="Times New Roman"/>
              </a:rPr>
              <a:t>Một tai nạn giao thông xảy ra trên đường, nạn nhân là một người đi xe đạp. Hai thanh niên đi xe máy gây tai nạn đã chạy mất. Nạn nhân nằm bất tỉnh. Mọi người xúm đến xem, chỉ trỏ, bàn tán. Con đường vốn đã nhỏ lại chật ních người, tắc nghẽn. Nạn nhân nằm đó khá lâu, người đến xem thì đông nhưng không ai chịu đưa nạn nhân đi bệnh viện. Bỗng có một người đàn ông chen vào đám đông, đến bên người bị nạn, sơ cứu rồi bế người đó lên xe chở đi bệnh viện để cấp cứu.</a:t>
            </a:r>
            <a:endParaRPr lang="en-US" sz="3500" b="1">
              <a:ea typeface="Calibri"/>
              <a:cs typeface="Times New Roman"/>
            </a:endParaRPr>
          </a:p>
        </p:txBody>
      </p:sp>
      <p:sp>
        <p:nvSpPr>
          <p:cNvPr id="5" name="TextBox 4"/>
          <p:cNvSpPr txBox="1"/>
          <p:nvPr/>
        </p:nvSpPr>
        <p:spPr>
          <a:xfrm>
            <a:off x="3465871" y="-76200"/>
            <a:ext cx="2553930" cy="646331"/>
          </a:xfrm>
          <a:prstGeom prst="rect">
            <a:avLst/>
          </a:prstGeom>
          <a:noFill/>
        </p:spPr>
        <p:txBody>
          <a:bodyPr wrap="square" rtlCol="0">
            <a:spAutoFit/>
          </a:bodyPr>
          <a:lstStyle/>
          <a:p>
            <a:r>
              <a:rPr lang="en-US" sz="3600" b="1" u="sng"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Tình</a:t>
            </a:r>
            <a:r>
              <a:rPr lang="en-US" sz="36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u="sng"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huống</a:t>
            </a:r>
            <a:endParaRPr lang="en-US" sz="36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71151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8991600" cy="4538165"/>
          </a:xfrm>
          <a:prstGeom prst="rect">
            <a:avLst/>
          </a:prstGeom>
          <a:noFill/>
        </p:spPr>
        <p:txBody>
          <a:bodyPr wrap="square" rtlCol="0">
            <a:spAutoFit/>
          </a:bodyPr>
          <a:lstStyle/>
          <a:p>
            <a:pPr indent="236538" algn="just">
              <a:lnSpc>
                <a:spcPct val="107000"/>
              </a:lnSpc>
              <a:spcAft>
                <a:spcPts val="800"/>
              </a:spcAft>
            </a:pPr>
            <a:r>
              <a:rPr lang="en-US" sz="2900" b="1" i="1" smtClean="0">
                <a:effectLst/>
                <a:latin typeface="Times New Roman"/>
                <a:ea typeface="Calibri"/>
                <a:cs typeface="Times New Roman"/>
              </a:rPr>
              <a:t>Một tai nạn giao thông xảy ra trên đường, nạn nhân là một người đi xe đạp. Hai thanh niên đi xe máy gây tai nạn đã chạy mất. Nạn nhân nằm bất tỉnh. Mọi người xúm đến xem, chỉ trỏ, bàn tán. Con đường vốn đã nhỏ lại chật ních người, tắc nghẽn. Nạn nhân nằm đó khá lâu, người đến xem thì đông nhưng không ai chịu đưa nạn nhân đi bệnh viện. Bỗng có một người đàn ông chen vào đám đông, đến bên người bị nạn, sơ cứu rồi bế người đó lên xe chở đi bệnh viện để cấp cứu.</a:t>
            </a:r>
            <a:endParaRPr lang="en-US" sz="2900" b="1">
              <a:ea typeface="Calibri"/>
              <a:cs typeface="Times New Roman"/>
            </a:endParaRPr>
          </a:p>
        </p:txBody>
      </p:sp>
      <p:sp>
        <p:nvSpPr>
          <p:cNvPr id="5" name="TextBox 4"/>
          <p:cNvSpPr txBox="1"/>
          <p:nvPr/>
        </p:nvSpPr>
        <p:spPr>
          <a:xfrm>
            <a:off x="3465871" y="-76200"/>
            <a:ext cx="2286000" cy="584775"/>
          </a:xfrm>
          <a:prstGeom prst="rect">
            <a:avLst/>
          </a:prstGeom>
          <a:noFill/>
        </p:spPr>
        <p:txBody>
          <a:bodyPr wrap="square" rtlCol="0">
            <a:spAutoFit/>
          </a:bodyPr>
          <a:lstStyle/>
          <a:p>
            <a:r>
              <a:rPr lang="en-US" sz="3200" b="1" u="sng"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Tình</a:t>
            </a:r>
            <a:r>
              <a:rPr lang="en-US" sz="32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huống</a:t>
            </a:r>
            <a:endParaRPr lang="en-US" sz="32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76200" y="4876800"/>
            <a:ext cx="8991600" cy="1905000"/>
          </a:xfrm>
          <a:prstGeom prst="rect">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4800600"/>
            <a:ext cx="8763000" cy="2039020"/>
          </a:xfrm>
          <a:prstGeom prst="rect">
            <a:avLst/>
          </a:prstGeom>
          <a:noFill/>
        </p:spPr>
        <p:txBody>
          <a:bodyPr wrap="square" rtlCol="0">
            <a:spAutoFit/>
          </a:bodyPr>
          <a:lstStyle/>
          <a:p>
            <a:pPr algn="just">
              <a:lnSpc>
                <a:spcPct val="107000"/>
              </a:lnSpc>
              <a:spcAft>
                <a:spcPts val="800"/>
              </a:spcAft>
            </a:pPr>
            <a:r>
              <a:rPr lang="en-US" sz="2800" b="1" smtClean="0">
                <a:effectLst/>
                <a:latin typeface="Times New Roman"/>
                <a:ea typeface="Calibri"/>
                <a:cs typeface="Times New Roman"/>
              </a:rPr>
              <a:t>1.  Em có nhận xét gì về cách ứng xử của các nhân vật trong tình huống?</a:t>
            </a:r>
            <a:endParaRPr lang="en-US" sz="2800" b="1">
              <a:ea typeface="Calibri"/>
              <a:cs typeface="Times New Roman"/>
            </a:endParaRPr>
          </a:p>
          <a:p>
            <a:pPr algn="just">
              <a:lnSpc>
                <a:spcPct val="107000"/>
              </a:lnSpc>
              <a:spcAft>
                <a:spcPts val="800"/>
              </a:spcAft>
            </a:pPr>
            <a:r>
              <a:rPr lang="en-US" sz="2800" b="1" smtClean="0">
                <a:latin typeface="Times New Roman"/>
                <a:ea typeface="Calibri"/>
                <a:cs typeface="Times New Roman"/>
              </a:rPr>
              <a:t>2. </a:t>
            </a:r>
            <a:r>
              <a:rPr lang="en-US" sz="2800" b="1" smtClean="0">
                <a:effectLst/>
                <a:latin typeface="Times New Roman"/>
                <a:ea typeface="Calibri"/>
                <a:cs typeface="Times New Roman"/>
              </a:rPr>
              <a:t>Nếu là người trực tiếp chứng kiến sự việc đó, em sẽ làm gì?</a:t>
            </a:r>
            <a:endParaRPr lang="en-US" sz="2800" b="1">
              <a:ea typeface="Calibri"/>
              <a:cs typeface="Times New Roman"/>
            </a:endParaRPr>
          </a:p>
        </p:txBody>
      </p:sp>
    </p:spTree>
    <p:extLst>
      <p:ext uri="{BB962C8B-B14F-4D97-AF65-F5344CB8AC3E}">
        <p14:creationId xmlns:p14="http://schemas.microsoft.com/office/powerpoint/2010/main" val="316107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1447800"/>
            <a:ext cx="8077200" cy="4154984"/>
          </a:xfrm>
          <a:prstGeom prst="rect">
            <a:avLst/>
          </a:prstGeom>
          <a:noFill/>
        </p:spPr>
        <p:txBody>
          <a:bodyPr wrap="square" rtlCol="0">
            <a:spAutoFit/>
          </a:bodyPr>
          <a:lstStyle/>
          <a:p>
            <a:pPr indent="398463" algn="just">
              <a:lnSpc>
                <a:spcPct val="120000"/>
              </a:lnSpc>
            </a:pPr>
            <a:r>
              <a:rPr lang="en-US" sz="4400" b="1" i="1" dirty="0" err="1" smtClean="0">
                <a:solidFill>
                  <a:schemeClr val="bg1"/>
                </a:solidFill>
                <a:effectLst/>
                <a:latin typeface="Times New Roman"/>
                <a:ea typeface="Calibri"/>
              </a:rPr>
              <a:t>Văn</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hóa</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giao</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thông</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là</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cách</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ứng</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xử</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khi</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tham</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gia</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giao</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thông</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thể</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hiện</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sự</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tôn</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trọng</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pháp</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luật</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tôn</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trọng</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mọi</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người</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và</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có</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trách</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nhiệm</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với</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hành</a:t>
            </a:r>
            <a:r>
              <a:rPr lang="en-US" sz="4400" b="1" i="1" dirty="0" smtClean="0">
                <a:solidFill>
                  <a:schemeClr val="bg1"/>
                </a:solidFill>
                <a:effectLst/>
                <a:latin typeface="Times New Roman"/>
                <a:ea typeface="Calibri"/>
              </a:rPr>
              <a:t> vi </a:t>
            </a:r>
            <a:r>
              <a:rPr lang="en-US" sz="4400" b="1" i="1" dirty="0" err="1" smtClean="0">
                <a:solidFill>
                  <a:schemeClr val="bg1"/>
                </a:solidFill>
                <a:effectLst/>
                <a:latin typeface="Times New Roman"/>
                <a:ea typeface="Calibri"/>
              </a:rPr>
              <a:t>của</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bản</a:t>
            </a:r>
            <a:r>
              <a:rPr lang="en-US" sz="4400" b="1" i="1" dirty="0" smtClean="0">
                <a:solidFill>
                  <a:schemeClr val="bg1"/>
                </a:solidFill>
                <a:effectLst/>
                <a:latin typeface="Times New Roman"/>
                <a:ea typeface="Calibri"/>
              </a:rPr>
              <a:t> </a:t>
            </a:r>
            <a:r>
              <a:rPr lang="en-US" sz="4400" b="1" i="1" dirty="0" err="1" smtClean="0">
                <a:solidFill>
                  <a:schemeClr val="bg1"/>
                </a:solidFill>
                <a:effectLst/>
                <a:latin typeface="Times New Roman"/>
                <a:ea typeface="Calibri"/>
              </a:rPr>
              <a:t>thân</a:t>
            </a:r>
            <a:r>
              <a:rPr lang="en-US" sz="4400" b="1" i="1" dirty="0" smtClean="0">
                <a:solidFill>
                  <a:schemeClr val="bg1"/>
                </a:solidFill>
                <a:effectLst/>
                <a:latin typeface="Times New Roman"/>
                <a:ea typeface="Calibri"/>
              </a:rPr>
              <a:t>.</a:t>
            </a:r>
            <a:endParaRPr lang="en-US" sz="4400" b="1" i="1" dirty="0">
              <a:solidFill>
                <a:schemeClr val="bg1"/>
              </a:solidFill>
            </a:endParaRPr>
          </a:p>
        </p:txBody>
      </p:sp>
      <p:sp>
        <p:nvSpPr>
          <p:cNvPr id="5" name="TextBox 4"/>
          <p:cNvSpPr txBox="1"/>
          <p:nvPr/>
        </p:nvSpPr>
        <p:spPr>
          <a:xfrm>
            <a:off x="3161071" y="533400"/>
            <a:ext cx="3849329" cy="830997"/>
          </a:xfrm>
          <a:prstGeom prst="rect">
            <a:avLst/>
          </a:prstGeom>
          <a:noFill/>
        </p:spPr>
        <p:txBody>
          <a:bodyPr wrap="square" rtlCol="0">
            <a:spAutoFit/>
          </a:bodyPr>
          <a:lstStyle/>
          <a:p>
            <a:r>
              <a:rPr lang="en-US" sz="4800" b="1" u="sng"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Khái </a:t>
            </a:r>
            <a:r>
              <a:rPr lang="en-US" sz="4800" b="1" u="sng"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niệm</a:t>
            </a:r>
            <a:endParaRPr lang="en-US" sz="4800" b="1" u="sng"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7277991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81000"/>
            <a:ext cx="9448800" cy="769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886087"/>
            <a:ext cx="8077200" cy="5133713"/>
          </a:xfrm>
          <a:prstGeom prst="rect">
            <a:avLst/>
          </a:prstGeom>
          <a:noFill/>
        </p:spPr>
        <p:txBody>
          <a:bodyPr wrap="square" rtlCol="0">
            <a:spAutoFit/>
          </a:bodyPr>
          <a:lstStyle/>
          <a:p>
            <a:pPr indent="4763" algn="just">
              <a:lnSpc>
                <a:spcPct val="130000"/>
              </a:lnSpc>
            </a:pPr>
            <a:r>
              <a:rPr lang="en-US" sz="3600" b="1" i="1" smtClean="0">
                <a:solidFill>
                  <a:schemeClr val="bg1"/>
                </a:solidFill>
                <a:effectLst/>
                <a:latin typeface="Times New Roman"/>
                <a:ea typeface="Calibri"/>
              </a:rPr>
              <a:t>- Phải </a:t>
            </a:r>
            <a:r>
              <a:rPr lang="en-US" sz="3600" b="1" i="1" dirty="0" err="1" smtClean="0">
                <a:solidFill>
                  <a:schemeClr val="bg1"/>
                </a:solidFill>
                <a:effectLst/>
                <a:latin typeface="Times New Roman"/>
                <a:ea typeface="Calibri"/>
              </a:rPr>
              <a:t>có</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hiểu</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biết</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đầy</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đủ</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và</a:t>
            </a:r>
            <a:r>
              <a:rPr lang="en-US" sz="3600" b="1" i="1" dirty="0" smtClean="0">
                <a:solidFill>
                  <a:schemeClr val="bg1"/>
                </a:solidFill>
                <a:effectLst/>
                <a:latin typeface="Times New Roman"/>
                <a:ea typeface="Calibri"/>
              </a:rPr>
              <a:t> </a:t>
            </a:r>
            <a:r>
              <a:rPr lang="en-US" sz="3600" b="1" i="1" err="1" smtClean="0">
                <a:solidFill>
                  <a:schemeClr val="bg1"/>
                </a:solidFill>
                <a:effectLst/>
                <a:latin typeface="Times New Roman"/>
                <a:ea typeface="Calibri"/>
              </a:rPr>
              <a:t>chấp</a:t>
            </a:r>
            <a:r>
              <a:rPr lang="en-US" sz="3600" b="1" i="1" smtClean="0">
                <a:solidFill>
                  <a:schemeClr val="bg1"/>
                </a:solidFill>
                <a:effectLst/>
                <a:latin typeface="Times New Roman"/>
                <a:ea typeface="Calibri"/>
              </a:rPr>
              <a:t> hành nghiêm </a:t>
            </a:r>
            <a:r>
              <a:rPr lang="en-US" sz="3600" b="1" i="1" dirty="0" err="1" smtClean="0">
                <a:solidFill>
                  <a:schemeClr val="bg1"/>
                </a:solidFill>
                <a:effectLst/>
                <a:latin typeface="Times New Roman"/>
                <a:ea typeface="Calibri"/>
              </a:rPr>
              <a:t>chỉnh</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pháp</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luật</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về</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giao</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thông</a:t>
            </a:r>
            <a:r>
              <a:rPr lang="en-US" sz="3600" b="1" i="1" dirty="0" smtClean="0">
                <a:solidFill>
                  <a:schemeClr val="bg1"/>
                </a:solidFill>
                <a:effectLst/>
                <a:latin typeface="Times New Roman"/>
                <a:ea typeface="Calibri"/>
              </a:rPr>
              <a:t>. </a:t>
            </a:r>
          </a:p>
          <a:p>
            <a:pPr marL="58738" algn="just">
              <a:lnSpc>
                <a:spcPct val="130000"/>
              </a:lnSpc>
              <a:buFontTx/>
              <a:buChar char="-"/>
            </a:pPr>
            <a:r>
              <a:rPr lang="en-US" sz="3600" b="1" i="1" dirty="0" smtClean="0">
                <a:solidFill>
                  <a:schemeClr val="bg1"/>
                </a:solidFill>
                <a:latin typeface="Times New Roman"/>
                <a:ea typeface="Calibri"/>
              </a:rPr>
              <a:t> </a:t>
            </a:r>
            <a:r>
              <a:rPr lang="en-US" sz="3600" b="1" i="1" dirty="0" err="1" smtClean="0">
                <a:solidFill>
                  <a:schemeClr val="bg1"/>
                </a:solidFill>
                <a:latin typeface="Times New Roman"/>
                <a:ea typeface="Calibri"/>
              </a:rPr>
              <a:t>T</a:t>
            </a:r>
            <a:r>
              <a:rPr lang="en-US" sz="3600" b="1" i="1" dirty="0" err="1" smtClean="0">
                <a:solidFill>
                  <a:schemeClr val="bg1"/>
                </a:solidFill>
                <a:effectLst/>
                <a:latin typeface="Times New Roman"/>
                <a:ea typeface="Calibri"/>
              </a:rPr>
              <a:t>ôn</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trọng</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nhường</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nhịn</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và</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quan</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tâm</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giúp</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đỡ</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người</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khác</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khi</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tham</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gia</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giao</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thông</a:t>
            </a:r>
            <a:r>
              <a:rPr lang="en-US" sz="3600" b="1" i="1" dirty="0" smtClean="0">
                <a:solidFill>
                  <a:schemeClr val="bg1"/>
                </a:solidFill>
                <a:effectLst/>
                <a:latin typeface="Times New Roman"/>
                <a:ea typeface="Calibri"/>
              </a:rPr>
              <a:t>.</a:t>
            </a:r>
          </a:p>
          <a:p>
            <a:pPr marL="58738" algn="just">
              <a:lnSpc>
                <a:spcPct val="130000"/>
              </a:lnSpc>
              <a:buFontTx/>
              <a:buChar char="-"/>
            </a:pP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Ứng</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xử</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có</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văn</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hóa</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khi</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xảy</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ra</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va</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chạm</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giao</a:t>
            </a:r>
            <a:r>
              <a:rPr lang="en-US" sz="3600" b="1" i="1" dirty="0" smtClean="0">
                <a:solidFill>
                  <a:schemeClr val="bg1"/>
                </a:solidFill>
                <a:effectLst/>
                <a:latin typeface="Times New Roman"/>
                <a:ea typeface="Calibri"/>
              </a:rPr>
              <a:t> </a:t>
            </a:r>
            <a:r>
              <a:rPr lang="en-US" sz="3600" b="1" i="1" dirty="0" err="1" smtClean="0">
                <a:solidFill>
                  <a:schemeClr val="bg1"/>
                </a:solidFill>
                <a:effectLst/>
                <a:latin typeface="Times New Roman"/>
                <a:ea typeface="Calibri"/>
              </a:rPr>
              <a:t>thông</a:t>
            </a:r>
            <a:r>
              <a:rPr lang="en-US" sz="3600" b="1" i="1" dirty="0" smtClean="0">
                <a:solidFill>
                  <a:schemeClr val="bg1"/>
                </a:solidFill>
                <a:effectLst/>
                <a:latin typeface="Times New Roman"/>
                <a:ea typeface="Calibri"/>
              </a:rPr>
              <a:t>.</a:t>
            </a:r>
            <a:endParaRPr lang="en-US" sz="3600" b="1" i="1" dirty="0">
              <a:solidFill>
                <a:schemeClr val="bg1"/>
              </a:solidFill>
            </a:endParaRPr>
          </a:p>
        </p:txBody>
      </p:sp>
      <p:sp>
        <p:nvSpPr>
          <p:cNvPr id="2" name="TextBox 1"/>
          <p:cNvSpPr txBox="1"/>
          <p:nvPr/>
        </p:nvSpPr>
        <p:spPr>
          <a:xfrm>
            <a:off x="3124200" y="173748"/>
            <a:ext cx="3048000" cy="740652"/>
          </a:xfrm>
          <a:prstGeom prst="rect">
            <a:avLst/>
          </a:prstGeom>
          <a:noFill/>
        </p:spPr>
        <p:txBody>
          <a:bodyPr wrap="square" rtlCol="0">
            <a:spAutoFit/>
          </a:bodyPr>
          <a:lstStyle/>
          <a:p>
            <a:pPr marL="58738" indent="280988" algn="ctr">
              <a:lnSpc>
                <a:spcPct val="130000"/>
              </a:lnSpc>
            </a:pPr>
            <a:r>
              <a:rPr lang="en-US" sz="3600" b="1" u="sng">
                <a:solidFill>
                  <a:srgbClr val="FFFF00"/>
                </a:solidFill>
                <a:latin typeface="Times New Roman"/>
                <a:ea typeface="Calibri"/>
              </a:rPr>
              <a:t>Biểu hiện</a:t>
            </a:r>
            <a:endParaRPr lang="en-US" sz="3600" b="1" u="sng" dirty="0">
              <a:solidFill>
                <a:srgbClr val="FFFF00"/>
              </a:solidFill>
              <a:latin typeface="Times New Roman"/>
              <a:ea typeface="Calibri"/>
            </a:endParaRPr>
          </a:p>
        </p:txBody>
      </p:sp>
    </p:spTree>
    <p:extLst>
      <p:ext uri="{BB962C8B-B14F-4D97-AF65-F5344CB8AC3E}">
        <p14:creationId xmlns:p14="http://schemas.microsoft.com/office/powerpoint/2010/main" val="16021617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3505200"/>
            <a:ext cx="427396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E:\antoan.gthog\anh vi pham luat gt\981d83d3e0-2-gietnguoi-vi-va-cham-giao-thong.jpeg-width-500.jpeg"/>
          <p:cNvPicPr>
            <a:picLocks noChangeAspect="1" noChangeArrowheads="1"/>
          </p:cNvPicPr>
          <p:nvPr/>
        </p:nvPicPr>
        <p:blipFill>
          <a:blip r:embed="rId3" cstate="print"/>
          <a:srcRect/>
          <a:stretch>
            <a:fillRect/>
          </a:stretch>
        </p:blipFill>
        <p:spPr bwMode="auto">
          <a:xfrm>
            <a:off x="152400" y="3505200"/>
            <a:ext cx="4419600" cy="3200400"/>
          </a:xfrm>
          <a:prstGeom prst="rect">
            <a:avLst/>
          </a:prstGeom>
          <a:noFill/>
        </p:spPr>
      </p:pic>
      <p:pic>
        <p:nvPicPr>
          <p:cNvPr id="2" name="Picture 2" descr="E:\antoan.gthog\65214066-vnm_2011_324946.gif"/>
          <p:cNvPicPr>
            <a:picLocks noChangeAspect="1" noChangeArrowheads="1"/>
          </p:cNvPicPr>
          <p:nvPr/>
        </p:nvPicPr>
        <p:blipFill>
          <a:blip r:embed="rId4" cstate="print"/>
          <a:srcRect/>
          <a:stretch>
            <a:fillRect/>
          </a:stretch>
        </p:blipFill>
        <p:spPr bwMode="auto">
          <a:xfrm>
            <a:off x="1143000" y="228600"/>
            <a:ext cx="7162800" cy="3124200"/>
          </a:xfrm>
          <a:prstGeom prst="rect">
            <a:avLst/>
          </a:prstGeom>
          <a:noFill/>
        </p:spPr>
      </p:pic>
      <p:sp>
        <p:nvSpPr>
          <p:cNvPr id="3" name="Oval 2"/>
          <p:cNvSpPr/>
          <p:nvPr/>
        </p:nvSpPr>
        <p:spPr>
          <a:xfrm>
            <a:off x="1295400" y="255639"/>
            <a:ext cx="457200" cy="3810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Times New Roman" pitchFamily="18" charset="0"/>
                <a:cs typeface="Times New Roman" pitchFamily="18" charset="0"/>
              </a:rPr>
              <a:t>1</a:t>
            </a:r>
            <a:endParaRPr lang="en-US" sz="3200" b="1">
              <a:solidFill>
                <a:srgbClr val="FFFF00"/>
              </a:solidFill>
              <a:latin typeface="Times New Roman" pitchFamily="18" charset="0"/>
              <a:cs typeface="Times New Roman" pitchFamily="18" charset="0"/>
            </a:endParaRPr>
          </a:p>
        </p:txBody>
      </p:sp>
      <p:sp>
        <p:nvSpPr>
          <p:cNvPr id="6" name="Oval 5"/>
          <p:cNvSpPr/>
          <p:nvPr/>
        </p:nvSpPr>
        <p:spPr>
          <a:xfrm>
            <a:off x="304800" y="3505200"/>
            <a:ext cx="457200" cy="3810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itchFamily="18" charset="0"/>
                <a:cs typeface="Times New Roman" pitchFamily="18" charset="0"/>
              </a:rPr>
              <a:t>2</a:t>
            </a:r>
          </a:p>
        </p:txBody>
      </p:sp>
      <p:sp>
        <p:nvSpPr>
          <p:cNvPr id="7" name="Oval 6"/>
          <p:cNvSpPr/>
          <p:nvPr/>
        </p:nvSpPr>
        <p:spPr>
          <a:xfrm>
            <a:off x="4876800" y="3581400"/>
            <a:ext cx="457200" cy="3810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itchFamily="18" charset="0"/>
                <a:cs typeface="Times New Roman" pitchFamily="18" charset="0"/>
              </a:rPr>
              <a:t>3</a:t>
            </a:r>
          </a:p>
        </p:txBody>
      </p:sp>
    </p:spTree>
    <p:extLst>
      <p:ext uri="{BB962C8B-B14F-4D97-AF65-F5344CB8AC3E}">
        <p14:creationId xmlns:p14="http://schemas.microsoft.com/office/powerpoint/2010/main" val="1194199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antoan.gthog\65214066-vnm_2011_324946.gif"/>
          <p:cNvPicPr>
            <a:picLocks noChangeAspect="1" noChangeArrowheads="1"/>
          </p:cNvPicPr>
          <p:nvPr/>
        </p:nvPicPr>
        <p:blipFill>
          <a:blip r:embed="rId2" cstate="print"/>
          <a:srcRect/>
          <a:stretch>
            <a:fillRect/>
          </a:stretch>
        </p:blipFill>
        <p:spPr bwMode="auto">
          <a:xfrm>
            <a:off x="457200" y="304800"/>
            <a:ext cx="8229600" cy="6061982"/>
          </a:xfrm>
          <a:prstGeom prst="rect">
            <a:avLst/>
          </a:prstGeom>
          <a:noFill/>
        </p:spPr>
      </p:pic>
      <p:sp>
        <p:nvSpPr>
          <p:cNvPr id="5" name="Oval 4"/>
          <p:cNvSpPr/>
          <p:nvPr/>
        </p:nvSpPr>
        <p:spPr>
          <a:xfrm>
            <a:off x="533400" y="331839"/>
            <a:ext cx="685800" cy="791308"/>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Times New Roman" pitchFamily="18" charset="0"/>
                <a:cs typeface="Times New Roman" pitchFamily="18" charset="0"/>
              </a:rPr>
              <a:t>1</a:t>
            </a:r>
            <a:endParaRPr lang="en-US" sz="3200" b="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78489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1492</TotalTime>
  <Words>1286</Words>
  <Application>Microsoft Office PowerPoint</Application>
  <PresentationFormat>On-screen Show (4:3)</PresentationFormat>
  <Paragraphs>88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79</cp:revision>
  <dcterms:created xsi:type="dcterms:W3CDTF">2017-09-22T13:10:54Z</dcterms:created>
  <dcterms:modified xsi:type="dcterms:W3CDTF">2024-08-13T06:09:26Z</dcterms:modified>
</cp:coreProperties>
</file>