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648" r:id="rId1"/>
  </p:sldMasterIdLst>
  <p:notesMasterIdLst>
    <p:notesMasterId r:id="rId31"/>
  </p:notesMasterIdLst>
  <p:sldIdLst>
    <p:sldId id="256" r:id="rId2"/>
    <p:sldId id="3162" r:id="rId3"/>
    <p:sldId id="3163" r:id="rId4"/>
    <p:sldId id="3164" r:id="rId5"/>
    <p:sldId id="3165" r:id="rId6"/>
    <p:sldId id="3166" r:id="rId7"/>
    <p:sldId id="3144" r:id="rId8"/>
    <p:sldId id="3168" r:id="rId9"/>
    <p:sldId id="3169" r:id="rId10"/>
    <p:sldId id="3170" r:id="rId11"/>
    <p:sldId id="3171" r:id="rId12"/>
    <p:sldId id="3172" r:id="rId13"/>
    <p:sldId id="3173" r:id="rId14"/>
    <p:sldId id="3174" r:id="rId15"/>
    <p:sldId id="3175" r:id="rId16"/>
    <p:sldId id="3176" r:id="rId17"/>
    <p:sldId id="3177" r:id="rId18"/>
    <p:sldId id="3178" r:id="rId19"/>
    <p:sldId id="3179" r:id="rId20"/>
    <p:sldId id="3180" r:id="rId21"/>
    <p:sldId id="3190" r:id="rId22"/>
    <p:sldId id="3181" r:id="rId23"/>
    <p:sldId id="3182" r:id="rId24"/>
    <p:sldId id="3183" r:id="rId25"/>
    <p:sldId id="3184" r:id="rId26"/>
    <p:sldId id="3185" r:id="rId27"/>
    <p:sldId id="3186" r:id="rId28"/>
    <p:sldId id="3187" r:id="rId29"/>
    <p:sldId id="3188" r:id="rId30"/>
  </p:sldIdLst>
  <p:sldSz cx="12192000" cy="6858000"/>
  <p:notesSz cx="6858000" cy="9144000"/>
  <p:embeddedFontLst>
    <p:embeddedFont>
      <p:font typeface="Calibri" pitchFamily="34" charset="0"/>
      <p:regular r:id="rId32"/>
      <p:bold r:id="rId33"/>
      <p:italic r:id="rId34"/>
      <p:boldItalic r:id="rId3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660"/>
  </p:normalViewPr>
  <p:slideViewPr>
    <p:cSldViewPr snapToGrid="0">
      <p:cViewPr varScale="1">
        <p:scale>
          <a:sx n="92" d="100"/>
          <a:sy n="92" d="100"/>
        </p:scale>
        <p:origin x="-11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24/03/2024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xmlns=""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xmlns=""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xmlns=""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xmlns=""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xmlns=""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xmlns=""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xmlns=""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xmlns=""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xmlns=""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xmlns=""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xmlns=""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xmlns=""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xmlns=""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xmlns=""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xmlns=""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xmlns=""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xmlns=""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xmlns=""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xmlns=""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xmlns=""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xmlns=""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xmlns=""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xmlns=""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xmlns=""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xmlns=""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xmlns=""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xmlns=""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xmlns=""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xmlns=""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xmlns=""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xmlns=""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xmlns=""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xmlns=""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xmlns=""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xmlns=""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xmlns=""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xmlns=""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xmlns=""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xmlns=""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xmlns=""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xmlns=""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xmlns=""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xmlns=""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xmlns=""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xmlns=""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xmlns=""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xmlns=""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xmlns=""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xmlns=""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xmlns=""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xmlns=""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xmlns=""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xmlns=""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xmlns=""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xmlns=""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xmlns=""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xmlns=""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xmlns=""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xmlns=""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xmlns=""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xmlns=""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xmlns=""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xmlns=""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xmlns=""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xmlns=""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xmlns=""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xmlns=""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xmlns=""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xmlns=""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xmlns=""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xmlns=""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xmlns=""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xmlns=""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xmlns=""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xmlns=""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xmlns=""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xmlns=""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xmlns=""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xmlns=""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xmlns=""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xmlns=""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xmlns=""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xmlns=""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xmlns=""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xmlns=""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xmlns=""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xmlns=""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xmlns=""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xmlns=""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xmlns=""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xmlns=""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xmlns=""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xmlns=""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xmlns=""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xmlns=""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xmlns=""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xmlns=""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xmlns=""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xmlns=""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xmlns=""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xmlns=""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xmlns=""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xmlns=""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xmlns=""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xmlns=""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xmlns=""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xmlns=""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xmlns=""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xmlns=""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xmlns=""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xmlns=""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xmlns=""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xmlns=""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xmlns=""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xmlns=""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xmlns=""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xmlns=""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xmlns=""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xmlns=""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xmlns=""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xmlns=""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xmlns=""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xmlns=""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xmlns=""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xmlns=""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xmlns=""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xmlns=""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xmlns=""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xmlns=""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xmlns=""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xmlns=""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xmlns=""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xmlns=""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xmlns=""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xmlns=""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xmlns=""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xmlns=""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xmlns=""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xmlns=""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xmlns=""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xmlns=""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xmlns=""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xmlns=""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xmlns=""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xmlns=""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xmlns=""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xmlns=""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xmlns=""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xmlns=""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xmlns=""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xmlns=""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xmlns=""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xmlns=""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xmlns=""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xmlns=""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xmlns=""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xmlns=""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xmlns=""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xmlns=""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xmlns=""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xmlns=""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xmlns=""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xmlns=""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xmlns=""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xmlns=""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xmlns=""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xmlns=""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xmlns=""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xmlns=""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xmlns=""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xmlns=""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xmlns=""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xmlns=""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xmlns=""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xmlns=""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xmlns=""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xmlns=""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xmlns=""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xmlns=""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xmlns=""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xmlns=""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xmlns=""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xmlns=""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xmlns=""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xmlns=""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xmlns=""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xmlns=""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xmlns=""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xmlns=""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xmlns=""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xmlns=""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xmlns=""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xmlns=""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xmlns=""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xmlns=""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xmlns=""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xmlns=""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xmlns=""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xmlns=""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xmlns=""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xmlns=""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xmlns=""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xmlns=""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xmlns=""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xmlns=""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xmlns=""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xmlns=""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xmlns=""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xmlns=""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xmlns=""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xmlns=""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xmlns=""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xmlns=""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xmlns=""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xmlns=""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xmlns=""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xmlns=""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xmlns=""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xmlns=""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xmlns=""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xmlns=""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xmlns=""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xmlns=""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xmlns=""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xmlns=""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xmlns=""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xmlns=""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xmlns=""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xmlns=""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xmlns=""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xmlns=""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xmlns=""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xmlns=""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xmlns=""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xmlns=""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xmlns=""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xmlns=""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xmlns=""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xmlns=""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xmlns=""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xmlns=""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xmlns=""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xmlns=""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xmlns=""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xmlns=""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xmlns=""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xmlns=""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xmlns=""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xmlns=""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xmlns=""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xmlns=""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xmlns=""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xmlns=""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xmlns=""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xmlns=""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xmlns=""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xmlns=""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xmlns=""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xmlns=""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xmlns=""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xmlns=""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xmlns=""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xmlns=""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xmlns=""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xmlns=""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xmlns=""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xmlns=""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xmlns=""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xmlns=""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xmlns=""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xmlns=""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xmlns=""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xmlns=""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xmlns=""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xmlns=""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xmlns=""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xmlns=""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xmlns=""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xmlns=""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xmlns=""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xmlns=""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xmlns=""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xmlns=""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xmlns=""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xmlns=""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xmlns=""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xmlns=""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xmlns=""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xmlns=""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xmlns=""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xmlns=""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xmlns=""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xmlns=""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xmlns=""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xmlns=""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xmlns=""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xmlns=""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xmlns=""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xmlns=""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xmlns=""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xmlns=""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xmlns=""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xmlns=""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xmlns=""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xmlns=""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xmlns=""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xmlns=""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xmlns=""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xmlns=""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xmlns=""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xmlns=""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xmlns=""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xmlns=""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xmlns=""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xmlns=""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xmlns=""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xmlns=""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xmlns=""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xmlns=""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xmlns=""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xmlns=""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xmlns=""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xmlns=""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xmlns=""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xmlns=""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xmlns=""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xmlns=""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xmlns=""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xmlns=""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xmlns=""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xmlns=""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xmlns=""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xmlns=""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xmlns=""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xmlns=""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xmlns=""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xmlns=""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xmlns=""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xmlns=""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xmlns=""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xmlns=""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xmlns=""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xmlns=""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xmlns=""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xmlns=""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xmlns=""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xmlns=""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xmlns=""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xmlns=""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xmlns=""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xmlns=""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xmlns=""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xmlns=""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xmlns=""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xmlns=""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xmlns=""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xmlns=""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xmlns=""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xmlns=""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xmlns=""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xmlns=""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xmlns=""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xmlns=""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xmlns=""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xmlns=""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xmlns=""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xmlns=""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xmlns=""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xmlns=""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xmlns=""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xmlns=""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xmlns=""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xmlns=""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xmlns=""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xmlns=""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xmlns=""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xmlns=""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xmlns=""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xmlns=""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xmlns=""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xmlns=""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xmlns=""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xmlns=""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xmlns=""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xmlns=""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xmlns=""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xmlns=""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xmlns=""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xmlns=""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xmlns=""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xmlns=""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xmlns=""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xmlns=""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xmlns=""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xmlns=""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xmlns=""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xmlns=""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xmlns=""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xmlns=""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xmlns=""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xmlns=""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xmlns=""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xmlns=""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xmlns=""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xmlns=""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xmlns=""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xmlns=""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xmlns=""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xmlns=""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xmlns=""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xmlns=""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xmlns=""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xmlns=""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xmlns=""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xmlns=""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xmlns=""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xmlns=""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xmlns=""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xmlns=""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xmlns=""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9.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xmlns=""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xmlns=""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b="1">
                  <a:latin typeface="Times New Roman" panose="02020603050405020304" pitchFamily="18" charset="0"/>
                  <a:cs typeface="Times New Roman" panose="02020603050405020304" pitchFamily="18" charset="0"/>
                </a:endParaRPr>
              </a:p>
            </p:txBody>
          </p:sp>
          <p:sp>
            <p:nvSpPr>
              <p:cNvPr id="3" name="Rectangle: Top Corners Rounded 2">
                <a:extLst>
                  <a:ext uri="{FF2B5EF4-FFF2-40B4-BE49-F238E27FC236}">
                    <a16:creationId xmlns:a16="http://schemas.microsoft.com/office/drawing/2014/main" xmlns=""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500" b="1">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xmlns="" id="{46C80A5A-72BA-45B9-A254-2A8D09624ECF}"/>
                </a:ext>
              </a:extLst>
            </p:cNvPr>
            <p:cNvSpPr txBox="1"/>
            <p:nvPr/>
          </p:nvSpPr>
          <p:spPr>
            <a:xfrm>
              <a:off x="1677724" y="206880"/>
              <a:ext cx="1972089" cy="477054"/>
            </a:xfrm>
            <a:prstGeom prst="rect">
              <a:avLst/>
            </a:prstGeom>
            <a:noFill/>
          </p:spPr>
          <p:txBody>
            <a:bodyPr wrap="square" rtlCol="0">
              <a:spAutoFit/>
            </a:bodyPr>
            <a:lstStyle/>
            <a:p>
              <a:pPr algn="ctr"/>
              <a:r>
                <a:rPr lang="vi-VN" sz="2500" b="1" dirty="0">
                  <a:solidFill>
                    <a:schemeClr val="accent6">
                      <a:lumMod val="75000"/>
                    </a:schemeClr>
                  </a:solidFill>
                  <a:latin typeface="Times New Roman" panose="02020603050405020304" pitchFamily="18" charset="0"/>
                  <a:cs typeface="Times New Roman" panose="02020603050405020304" pitchFamily="18" charset="0"/>
                </a:rPr>
                <a:t>CHỦ ĐỀ </a:t>
              </a:r>
              <a:r>
                <a:rPr lang="en-US" sz="2500" b="1" dirty="0">
                  <a:solidFill>
                    <a:schemeClr val="accent6">
                      <a:lumMod val="75000"/>
                    </a:schemeClr>
                  </a:solidFill>
                  <a:latin typeface="Times New Roman" panose="02020603050405020304" pitchFamily="18" charset="0"/>
                  <a:cs typeface="Times New Roman" panose="02020603050405020304" pitchFamily="18" charset="0"/>
                </a:rPr>
                <a:t>D</a:t>
              </a:r>
              <a:endParaRPr lang="vi-VN" sz="25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xmlns="" id="{D049F577-F92A-4405-A19E-48EB947980F5}"/>
              </a:ext>
            </a:extLst>
          </p:cNvPr>
          <p:cNvSpPr txBox="1"/>
          <p:nvPr/>
        </p:nvSpPr>
        <p:spPr>
          <a:xfrm>
            <a:off x="3199297" y="251340"/>
            <a:ext cx="6888595" cy="1015663"/>
          </a:xfrm>
          <a:prstGeom prst="rect">
            <a:avLst/>
          </a:prstGeom>
          <a:noFill/>
        </p:spPr>
        <p:txBody>
          <a:bodyPr wrap="square" rtlCol="0">
            <a:spAutoFit/>
          </a:bodyPr>
          <a:lstStyle/>
          <a:p>
            <a:pPr algn="ctr"/>
            <a:r>
              <a:rPr lang="en-US" sz="3000" b="1" dirty="0">
                <a:solidFill>
                  <a:schemeClr val="accent6">
                    <a:lumMod val="75000"/>
                  </a:schemeClr>
                </a:solidFill>
                <a:latin typeface="Times New Roman" panose="02020603050405020304" pitchFamily="18" charset="0"/>
                <a:cs typeface="Times New Roman" panose="02020603050405020304" pitchFamily="18" charset="0"/>
              </a:rPr>
              <a:t>ĐẠO ĐỨC, PHÁP LUẬT VÀ</a:t>
            </a:r>
          </a:p>
          <a:p>
            <a:pPr algn="ctr"/>
            <a:r>
              <a:rPr lang="en-US" sz="3000" b="1" dirty="0">
                <a:solidFill>
                  <a:schemeClr val="accent6">
                    <a:lumMod val="75000"/>
                  </a:schemeClr>
                </a:solidFill>
                <a:latin typeface="Times New Roman" panose="02020603050405020304" pitchFamily="18" charset="0"/>
                <a:cs typeface="Times New Roman" panose="02020603050405020304" pitchFamily="18" charset="0"/>
              </a:rPr>
              <a:t>VĂN HÓA TRONG MÔI TRƯỜNG SỐ</a:t>
            </a:r>
            <a:endParaRPr lang="vi-VN" sz="3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05E2FA4-701D-4C92-898E-7EE4AF07FEBA}"/>
              </a:ext>
            </a:extLst>
          </p:cNvPr>
          <p:cNvSpPr txBox="1"/>
          <p:nvPr/>
        </p:nvSpPr>
        <p:spPr>
          <a:xfrm>
            <a:off x="2323024" y="2353007"/>
            <a:ext cx="7251282" cy="1705980"/>
          </a:xfrm>
          <a:prstGeom prst="rect">
            <a:avLst/>
          </a:prstGeom>
          <a:noFill/>
          <a:ln>
            <a:noFill/>
          </a:ln>
        </p:spPr>
        <p:txBody>
          <a:bodyPr wrap="square" rtlCol="0">
            <a:spAutoFit/>
          </a:bodyPr>
          <a:lstStyle/>
          <a:p>
            <a:pPr algn="ctr">
              <a:lnSpc>
                <a:spcPct val="120000"/>
              </a:lnSpc>
            </a:pPr>
            <a:r>
              <a:rPr lang="vi-VN" sz="3000" b="1" dirty="0">
                <a:latin typeface="Times New Roman" panose="02020603050405020304" pitchFamily="18" charset="0"/>
                <a:cs typeface="Times New Roman" panose="02020603050405020304" pitchFamily="18" charset="0"/>
              </a:rPr>
              <a:t>BÀI </a:t>
            </a:r>
            <a:r>
              <a:rPr lang="en-US" sz="3000" b="1" dirty="0">
                <a:latin typeface="Times New Roman" panose="02020603050405020304" pitchFamily="18" charset="0"/>
                <a:cs typeface="Times New Roman" panose="02020603050405020304" pitchFamily="18" charset="0"/>
              </a:rPr>
              <a:t>6</a:t>
            </a:r>
            <a:r>
              <a:rPr lang="vi-VN" sz="3000" b="1" dirty="0">
                <a:latin typeface="Times New Roman" panose="02020603050405020304" pitchFamily="18" charset="0"/>
                <a:cs typeface="Times New Roman" panose="02020603050405020304" pitchFamily="18" charset="0"/>
              </a:rPr>
              <a:t>: </a:t>
            </a:r>
            <a:endParaRPr lang="en-US" sz="3000" b="1" dirty="0">
              <a:latin typeface="Times New Roman" panose="02020603050405020304" pitchFamily="18" charset="0"/>
              <a:cs typeface="Times New Roman" panose="02020603050405020304" pitchFamily="18" charset="0"/>
            </a:endParaRPr>
          </a:p>
          <a:p>
            <a:pPr algn="ctr">
              <a:lnSpc>
                <a:spcPct val="120000"/>
              </a:lnSpc>
            </a:pPr>
            <a:r>
              <a:rPr lang="en-US" sz="3000" b="1" dirty="0">
                <a:latin typeface="Times New Roman" panose="02020603050405020304" pitchFamily="18" charset="0"/>
                <a:cs typeface="Times New Roman" panose="02020603050405020304" pitchFamily="18" charset="0"/>
              </a:rPr>
              <a:t>VĂN HÓA ỨNG XỬ QUA PHƯƠNG TIỆN TRUYỀN THÔNG SỐ</a:t>
            </a:r>
            <a:endParaRPr lang="vi-VN"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a:extLst>
              <a:ext uri="{FF2B5EF4-FFF2-40B4-BE49-F238E27FC236}">
                <a16:creationId xmlns:a16="http://schemas.microsoft.com/office/drawing/2014/main" xmlns="" id="{C4BC3C9D-E4B4-C2DA-B022-79D0E3844F3C}"/>
              </a:ext>
            </a:extLst>
          </p:cNvPr>
          <p:cNvSpPr>
            <a:spLocks noChangeAspect="1" noChangeArrowheads="1" noTextEdit="1"/>
          </p:cNvSpPr>
          <p:nvPr/>
        </p:nvSpPr>
        <p:spPr bwMode="auto">
          <a:xfrm>
            <a:off x="8077999" y="3449756"/>
            <a:ext cx="2732254" cy="249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xmlns="" id="{354E8625-421D-ABB2-45DD-1344FFE5C741}"/>
              </a:ext>
            </a:extLst>
          </p:cNvPr>
          <p:cNvGrpSpPr/>
          <p:nvPr/>
        </p:nvGrpSpPr>
        <p:grpSpPr>
          <a:xfrm>
            <a:off x="653443" y="222748"/>
            <a:ext cx="5307409" cy="980661"/>
            <a:chOff x="1523998" y="0"/>
            <a:chExt cx="2190751" cy="980661"/>
          </a:xfrm>
        </p:grpSpPr>
        <p:grpSp>
          <p:nvGrpSpPr>
            <p:cNvPr id="7" name="Group 6">
              <a:extLst>
                <a:ext uri="{FF2B5EF4-FFF2-40B4-BE49-F238E27FC236}">
                  <a16:creationId xmlns:a16="http://schemas.microsoft.com/office/drawing/2014/main" xmlns="" id="{28EDA1A9-2AAA-A11D-AD8B-8442633E6FB2}"/>
                </a:ext>
              </a:extLst>
            </p:cNvPr>
            <p:cNvGrpSpPr/>
            <p:nvPr/>
          </p:nvGrpSpPr>
          <p:grpSpPr>
            <a:xfrm>
              <a:off x="1523998" y="0"/>
              <a:ext cx="2190751" cy="980661"/>
              <a:chOff x="1523999" y="0"/>
              <a:chExt cx="1285462" cy="1828800"/>
            </a:xfrm>
          </p:grpSpPr>
          <p:sp>
            <p:nvSpPr>
              <p:cNvPr id="9" name="Rectangle: Top Corners Rounded 8">
                <a:extLst>
                  <a:ext uri="{FF2B5EF4-FFF2-40B4-BE49-F238E27FC236}">
                    <a16:creationId xmlns:a16="http://schemas.microsoft.com/office/drawing/2014/main" xmlns="" id="{A24E452A-7E94-5BFB-D965-7864C84ADED1}"/>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Top Corners Rounded 9">
                <a:extLst>
                  <a:ext uri="{FF2B5EF4-FFF2-40B4-BE49-F238E27FC236}">
                    <a16:creationId xmlns:a16="http://schemas.microsoft.com/office/drawing/2014/main" xmlns="" id="{DFB895D5-F710-6918-E595-C5D23724CA95}"/>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xmlns="" id="{073B58CE-A15B-7858-DA55-F627327C8355}"/>
                </a:ext>
              </a:extLst>
            </p:cNvPr>
            <p:cNvSpPr txBox="1"/>
            <p:nvPr/>
          </p:nvSpPr>
          <p:spPr>
            <a:xfrm>
              <a:off x="1677724" y="206880"/>
              <a:ext cx="1972089" cy="507831"/>
            </a:xfrm>
            <a:prstGeom prst="rect">
              <a:avLst/>
            </a:prstGeom>
            <a:noFill/>
          </p:spPr>
          <p:txBody>
            <a:bodyPr wrap="square" rtlCol="0">
              <a:spAutoFit/>
            </a:bodyPr>
            <a:lstStyle/>
            <a:p>
              <a:pPr algn="ctr"/>
              <a:r>
                <a:rPr lang="en-US" sz="2700" dirty="0">
                  <a:solidFill>
                    <a:schemeClr val="accent6">
                      <a:lumMod val="75000"/>
                    </a:schemeClr>
                  </a:solidFill>
                  <a:latin typeface="Times New Roman" panose="02020603050405020304" pitchFamily="18" charset="0"/>
                  <a:cs typeface="Times New Roman" panose="02020603050405020304" pitchFamily="18" charset="0"/>
                </a:rPr>
                <a:t>TRUY CẬP KHÔNG HỢP LỆ</a:t>
              </a:r>
              <a:endParaRPr lang="vi-VN" sz="2700" dirty="0">
                <a:solidFill>
                  <a:schemeClr val="accent6">
                    <a:lumMod val="75000"/>
                  </a:schemeClr>
                </a:solidFill>
                <a:latin typeface="Times New Roman" panose="02020603050405020304" pitchFamily="18" charset="0"/>
                <a:cs typeface="Times New Roman" panose="02020603050405020304" pitchFamily="18" charset="0"/>
              </a:endParaRPr>
            </a:p>
          </p:txBody>
        </p:sp>
      </p:grpSp>
      <p:pic>
        <p:nvPicPr>
          <p:cNvPr id="13" name="Picture 12">
            <a:extLst>
              <a:ext uri="{FF2B5EF4-FFF2-40B4-BE49-F238E27FC236}">
                <a16:creationId xmlns:a16="http://schemas.microsoft.com/office/drawing/2014/main" xmlns="" id="{3EC8401E-CFF0-DCDA-18A5-6CB524421CE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8617282" y="3732497"/>
            <a:ext cx="2548921" cy="2516782"/>
          </a:xfrm>
          <a:prstGeom prst="rect">
            <a:avLst/>
          </a:prstGeom>
        </p:spPr>
      </p:pic>
      <p:sp>
        <p:nvSpPr>
          <p:cNvPr id="14" name="Thought Bubble: Cloud 13">
            <a:extLst>
              <a:ext uri="{FF2B5EF4-FFF2-40B4-BE49-F238E27FC236}">
                <a16:creationId xmlns:a16="http://schemas.microsoft.com/office/drawing/2014/main" xmlns="" id="{1C912BBB-6162-16FF-E8B6-351202DBCF5B}"/>
              </a:ext>
            </a:extLst>
          </p:cNvPr>
          <p:cNvSpPr/>
          <p:nvPr/>
        </p:nvSpPr>
        <p:spPr>
          <a:xfrm>
            <a:off x="5803535" y="1180426"/>
            <a:ext cx="4523899" cy="2127960"/>
          </a:xfrm>
          <a:prstGeom prst="cloudCallout">
            <a:avLst>
              <a:gd name="adj1" fmla="val 18935"/>
              <a:gd name="adj2" fmla="val 73934"/>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dirty="0" err="1">
                <a:solidFill>
                  <a:srgbClr val="000000"/>
                </a:solidFill>
                <a:latin typeface="Times New Roman" panose="02020603050405020304" pitchFamily="18" charset="0"/>
                <a:cs typeface="Times New Roman" panose="02020603050405020304" pitchFamily="18" charset="0"/>
              </a:rPr>
              <a:t>Hoạt</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động</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cá</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nhân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Việc</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làm</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bạn</a:t>
            </a:r>
            <a:r>
              <a:rPr lang="en-US" dirty="0">
                <a:solidFill>
                  <a:srgbClr val="000000"/>
                </a:solidFill>
                <a:latin typeface="Times New Roman" panose="02020603050405020304" pitchFamily="18" charset="0"/>
                <a:cs typeface="Times New Roman" panose="02020603050405020304" pitchFamily="18" charset="0"/>
              </a:rPr>
              <a:t> Thanh </a:t>
            </a:r>
            <a:r>
              <a:rPr lang="en-US" dirty="0" err="1">
                <a:solidFill>
                  <a:srgbClr val="000000"/>
                </a:solidFill>
                <a:latin typeface="Times New Roman" panose="02020603050405020304" pitchFamily="18" charset="0"/>
                <a:cs typeface="Times New Roman" panose="02020603050405020304" pitchFamily="18" charset="0"/>
              </a:rPr>
              <a:t>là</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nên</a:t>
            </a:r>
            <a:r>
              <a:rPr lang="en-US" dirty="0">
                <a:solidFill>
                  <a:srgbClr val="000000"/>
                </a:solidFill>
                <a:latin typeface="Times New Roman" panose="02020603050405020304" pitchFamily="18" charset="0"/>
                <a:cs typeface="Times New Roman" panose="02020603050405020304" pitchFamily="18" charset="0"/>
              </a:rPr>
              <a:t> hay </a:t>
            </a:r>
            <a:r>
              <a:rPr lang="en-US" dirty="0" err="1">
                <a:solidFill>
                  <a:srgbClr val="000000"/>
                </a:solidFill>
                <a:latin typeface="Times New Roman" panose="02020603050405020304" pitchFamily="18" charset="0"/>
                <a:cs typeface="Times New Roman" panose="02020603050405020304" pitchFamily="18" charset="0"/>
              </a:rPr>
              <a:t>không</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nên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Tại</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sao</a:t>
            </a:r>
            <a:r>
              <a:rPr lang="en-US" dirty="0">
                <a:solidFill>
                  <a:srgbClr val="000000"/>
                </a:solidFill>
                <a:latin typeface="Times New Roman" panose="02020603050405020304" pitchFamily="18" charset="0"/>
                <a:cs typeface="Times New Roman" panose="02020603050405020304" pitchFamily="18" charset="0"/>
              </a:rPr>
              <a:t>?</a:t>
            </a:r>
          </a:p>
        </p:txBody>
      </p:sp>
      <p:sp>
        <p:nvSpPr>
          <p:cNvPr id="15" name="Right Arrow 6">
            <a:extLst>
              <a:ext uri="{FF2B5EF4-FFF2-40B4-BE49-F238E27FC236}">
                <a16:creationId xmlns:a16="http://schemas.microsoft.com/office/drawing/2014/main" xmlns="" id="{B49B88D6-9958-AEEB-3572-0C98996BE763}"/>
              </a:ext>
            </a:extLst>
          </p:cNvPr>
          <p:cNvSpPr/>
          <p:nvPr/>
        </p:nvSpPr>
        <p:spPr>
          <a:xfrm>
            <a:off x="1025797" y="4202282"/>
            <a:ext cx="1014033" cy="616461"/>
          </a:xfrm>
          <a:prstGeom prst="rightArrow">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AD77AF6F-A260-8FB5-AF78-028778B40A6C}"/>
              </a:ext>
            </a:extLst>
          </p:cNvPr>
          <p:cNvSpPr/>
          <p:nvPr/>
        </p:nvSpPr>
        <p:spPr>
          <a:xfrm>
            <a:off x="2195807" y="3821662"/>
            <a:ext cx="5064563" cy="1421992"/>
          </a:xfrm>
          <a:prstGeom prst="rect">
            <a:avLst/>
          </a:prstGeom>
          <a:solidFill>
            <a:schemeClr val="accent5">
              <a:lumMod val="40000"/>
              <a:lumOff val="60000"/>
            </a:schemeClr>
          </a:solidFill>
        </p:spPr>
        <p:txBody>
          <a:bodyPr wrap="square">
            <a:spAutoFit/>
          </a:bodyPr>
          <a:lstStyle/>
          <a:p>
            <a:pPr algn="just">
              <a:lnSpc>
                <a:spcPct val="150000"/>
              </a:lnSpc>
            </a:pP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Thanh</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fr-FR"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đúng</a:t>
            </a:r>
            <a:r>
              <a:rPr lang="fr-FR"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lệ</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gmail</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07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2927834" y="1481294"/>
            <a:ext cx="5150165" cy="2936187"/>
          </a:xfrm>
          <a:prstGeom prst="cloudCallout">
            <a:avLst>
              <a:gd name="adj1" fmla="val -49065"/>
              <a:gd name="adj2" fmla="val 67544"/>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sz="2000" b="1" dirty="0"/>
          </a:p>
        </p:txBody>
      </p:sp>
      <p:sp>
        <p:nvSpPr>
          <p:cNvPr id="4" name="TextBox 3">
            <a:extLst>
              <a:ext uri="{FF2B5EF4-FFF2-40B4-BE49-F238E27FC236}">
                <a16:creationId xmlns:a16="http://schemas.microsoft.com/office/drawing/2014/main" xmlns="" id="{3FA79E41-BB71-9714-E5F9-205F8DCB56B1}"/>
              </a:ext>
            </a:extLst>
          </p:cNvPr>
          <p:cNvSpPr txBox="1"/>
          <p:nvPr/>
        </p:nvSpPr>
        <p:spPr>
          <a:xfrm>
            <a:off x="3814560" y="2168836"/>
            <a:ext cx="3858014" cy="1595758"/>
          </a:xfrm>
          <a:prstGeom prst="rect">
            <a:avLst/>
          </a:prstGeom>
          <a:noFill/>
        </p:spPr>
        <p:txBody>
          <a:bodyPr wrap="square">
            <a:spAutoFit/>
          </a:bodyPr>
          <a:lstStyle/>
          <a:p>
            <a:pPr lvl="0" algn="ctr" defTabSz="342900">
              <a:lnSpc>
                <a:spcPct val="135000"/>
              </a:lnSpc>
              <a:defRPr/>
            </a:pPr>
            <a:r>
              <a:rPr lang="en-US" sz="2500" dirty="0" err="1">
                <a:solidFill>
                  <a:srgbClr val="000000"/>
                </a:solidFill>
                <a:latin typeface="Times New Roman" panose="02020603050405020304" pitchFamily="18" charset="0"/>
                <a:cs typeface="Times New Roman" panose="02020603050405020304" pitchFamily="18" charset="0"/>
              </a:rPr>
              <a:t>Hoạt</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động</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cá</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nhân</a:t>
            </a:r>
            <a:r>
              <a:rPr lang="en-US" sz="2500" dirty="0">
                <a:solidFill>
                  <a:srgbClr val="000000"/>
                </a:solidFill>
                <a:latin typeface="Times New Roman" panose="02020603050405020304" pitchFamily="18" charset="0"/>
                <a:cs typeface="Times New Roman" panose="02020603050405020304" pitchFamily="18" charset="0"/>
              </a:rPr>
              <a:t>: Em </a:t>
            </a:r>
            <a:r>
              <a:rPr lang="en-US" sz="2500" dirty="0" err="1">
                <a:solidFill>
                  <a:srgbClr val="000000"/>
                </a:solidFill>
                <a:latin typeface="Times New Roman" panose="02020603050405020304" pitchFamily="18" charset="0"/>
                <a:cs typeface="Times New Roman" panose="02020603050405020304" pitchFamily="18" charset="0"/>
              </a:rPr>
              <a:t>hãy</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nêu</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một</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số</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ví</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dụ</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về</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truy</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cập</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không</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hợp</a:t>
            </a:r>
            <a:r>
              <a:rPr lang="en-US" sz="2500" dirty="0">
                <a:solidFill>
                  <a:srgbClr val="000000"/>
                </a:solidFill>
                <a:latin typeface="Times New Roman" panose="02020603050405020304" pitchFamily="18" charset="0"/>
                <a:cs typeface="Times New Roman" panose="02020603050405020304" pitchFamily="18" charset="0"/>
              </a:rPr>
              <a:t> </a:t>
            </a:r>
            <a:r>
              <a:rPr lang="en-US" sz="2500" dirty="0" err="1">
                <a:solidFill>
                  <a:srgbClr val="000000"/>
                </a:solidFill>
                <a:latin typeface="Times New Roman" panose="02020603050405020304" pitchFamily="18" charset="0"/>
                <a:cs typeface="Times New Roman" panose="02020603050405020304" pitchFamily="18" charset="0"/>
              </a:rPr>
              <a:t>lệ</a:t>
            </a:r>
            <a:r>
              <a:rPr lang="en-US" sz="2500" dirty="0">
                <a:solidFill>
                  <a:srgbClr val="000000"/>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653443" y="222748"/>
            <a:ext cx="5307409"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TRUY CẬP KHÔNG HỢP LỆ</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6146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2927834" y="1481294"/>
            <a:ext cx="6593537" cy="3379464"/>
          </a:xfrm>
          <a:prstGeom prst="cloudCallout">
            <a:avLst>
              <a:gd name="adj1" fmla="val -49065"/>
              <a:gd name="adj2" fmla="val 67544"/>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khoản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chưa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phép</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kênh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xấu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phù</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lứa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tuổi</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phép</a:t>
            </a:r>
            <a:r>
              <a:rPr lang="en-US" sz="2400" dirty="0">
                <a:solidFill>
                  <a:schemeClr val="tx1"/>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653443" y="222748"/>
            <a:ext cx="5307409"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TRUY CẬP KHÔNG HỢP LỆ</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2099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a:off x="1381944" y="926579"/>
            <a:ext cx="8665898" cy="972309"/>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813299" y="732603"/>
            <a:ext cx="1256339" cy="47486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705610" y="457502"/>
            <a:ext cx="549526" cy="10856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95959" y="895398"/>
            <a:ext cx="8356734" cy="1200329"/>
          </a:xfrm>
          <a:prstGeom prst="rect">
            <a:avLst/>
          </a:prstGeom>
          <a:noFill/>
        </p:spPr>
        <p:txBody>
          <a:bodyPr wrap="square" rtlCol="0">
            <a:spAutoFit/>
          </a:bodyPr>
          <a:lstStyle/>
          <a:p>
            <a:pPr algn="ctr">
              <a:lnSpc>
                <a:spcPct val="150000"/>
              </a:lnSpc>
            </a:pPr>
            <a:r>
              <a:rPr lang="en-US" sz="2400" b="1" dirty="0">
                <a:solidFill>
                  <a:schemeClr val="accent6">
                    <a:lumMod val="50000"/>
                  </a:schemeClr>
                </a:solidFill>
                <a:latin typeface="Times New Roman" panose="02020603050405020304" pitchFamily="18" charset="0"/>
                <a:cs typeface="Times New Roman" panose="02020603050405020304" pitchFamily="18" charset="0"/>
              </a:rPr>
              <a:t>BÀI TẬP 1</a:t>
            </a:r>
            <a:r>
              <a:rPr lang="vi-VN"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a:solidFill>
                  <a:schemeClr val="accent6">
                    <a:lumMod val="50000"/>
                  </a:schemeClr>
                </a:solidFill>
                <a:latin typeface="Times New Roman" panose="02020603050405020304" pitchFamily="18" charset="0"/>
                <a:cs typeface="Times New Roman" panose="02020603050405020304" pitchFamily="18" charset="0"/>
              </a:rPr>
              <a:t>THEO EM, NHỮNG VIỆC NÀO DƯỚI ĐÂY LÀ TRUY CẬP KHÔNG HỢP LÝ?</a:t>
            </a: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xmlns="" id="{86EDDB1C-21B6-14BE-721F-A48244CBE3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263" y="2316182"/>
            <a:ext cx="246825" cy="228753"/>
          </a:xfrm>
          <a:prstGeom prst="rect">
            <a:avLst/>
          </a:prstGeom>
        </p:spPr>
      </p:pic>
      <p:pic>
        <p:nvPicPr>
          <p:cNvPr id="32" name="Picture 31">
            <a:extLst>
              <a:ext uri="{FF2B5EF4-FFF2-40B4-BE49-F238E27FC236}">
                <a16:creationId xmlns:a16="http://schemas.microsoft.com/office/drawing/2014/main" xmlns="" id="{7DCBF7F7-82F7-F31D-CE3D-606E90056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263" y="2862005"/>
            <a:ext cx="246825" cy="228753"/>
          </a:xfrm>
          <a:prstGeom prst="rect">
            <a:avLst/>
          </a:prstGeom>
        </p:spPr>
      </p:pic>
      <p:pic>
        <p:nvPicPr>
          <p:cNvPr id="33" name="Picture 32">
            <a:extLst>
              <a:ext uri="{FF2B5EF4-FFF2-40B4-BE49-F238E27FC236}">
                <a16:creationId xmlns:a16="http://schemas.microsoft.com/office/drawing/2014/main" xmlns="" id="{8C7A6413-134B-503E-3FF4-53B87D6D4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955" y="3861130"/>
            <a:ext cx="246825" cy="228753"/>
          </a:xfrm>
          <a:prstGeom prst="rect">
            <a:avLst/>
          </a:prstGeom>
        </p:spPr>
      </p:pic>
      <p:sp>
        <p:nvSpPr>
          <p:cNvPr id="26" name="Rectangle 25">
            <a:extLst>
              <a:ext uri="{FF2B5EF4-FFF2-40B4-BE49-F238E27FC236}">
                <a16:creationId xmlns:a16="http://schemas.microsoft.com/office/drawing/2014/main" xmlns="" id="{0B3AE4FC-95F4-0A28-22E6-A881B6782D06}"/>
              </a:ext>
            </a:extLst>
          </p:cNvPr>
          <p:cNvSpPr/>
          <p:nvPr/>
        </p:nvSpPr>
        <p:spPr>
          <a:xfrm>
            <a:off x="1595959" y="2089648"/>
            <a:ext cx="9132777" cy="2169825"/>
          </a:xfrm>
          <a:prstGeom prst="rect">
            <a:avLst/>
          </a:prstGeom>
        </p:spPr>
        <p:txBody>
          <a:bodyPr wrap="square">
            <a:spAutoFit/>
          </a:bodyPr>
          <a:lstStyle/>
          <a:p>
            <a:pPr algn="just">
              <a:lnSpc>
                <a:spcPct val="150000"/>
              </a:lnSpc>
              <a:spcBef>
                <a:spcPts val="300"/>
              </a:spcBef>
              <a:spcAft>
                <a:spcPts val="300"/>
              </a:spcAft>
            </a:pPr>
            <a:r>
              <a:rPr lang="vi-VN"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Thử gõ tên tài khoản, mật khẩu để mở tài khoản mạng xã hội của người khác. </a:t>
            </a:r>
          </a:p>
          <a:p>
            <a:pPr algn="just">
              <a:lnSpc>
                <a:spcPct val="150000"/>
              </a:lnSpc>
              <a:spcBef>
                <a:spcPts val="300"/>
              </a:spcBef>
              <a:spcAft>
                <a:spcPts val="300"/>
              </a:spcAft>
            </a:pPr>
            <a:r>
              <a:rPr lang="vi-VN"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Tự tiện sử dụng điện thoại di động hay máy tính của người khác.</a:t>
            </a:r>
          </a:p>
          <a:p>
            <a:pPr algn="just">
              <a:lnSpc>
                <a:spcPct val="150000"/>
              </a:lnSpc>
              <a:spcBef>
                <a:spcPts val="300"/>
              </a:spcBef>
              <a:spcAft>
                <a:spcPts val="300"/>
              </a:spcAft>
            </a:pPr>
            <a:r>
              <a:rPr lang="vi-VN"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Truy cập vào trang web có nội dung phản cảm, bạo lực. </a:t>
            </a:r>
          </a:p>
          <a:p>
            <a:pPr algn="just">
              <a:lnSpc>
                <a:spcPct val="150000"/>
              </a:lnSpc>
              <a:spcBef>
                <a:spcPts val="300"/>
              </a:spcBef>
              <a:spcAft>
                <a:spcPts val="300"/>
              </a:spcAft>
            </a:pPr>
            <a:r>
              <a:rPr lang="vi-VN"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Kết nối vào mạng không dây của nhà trường cung cấp miễn phí cho học sinh. </a:t>
            </a:r>
          </a:p>
        </p:txBody>
      </p:sp>
    </p:spTree>
    <p:extLst>
      <p:ext uri="{BB962C8B-B14F-4D97-AF65-F5344CB8AC3E}">
        <p14:creationId xmlns:p14="http://schemas.microsoft.com/office/powerpoint/2010/main" val="411501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a:off x="1381944" y="926579"/>
            <a:ext cx="8665898" cy="92160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813299" y="732603"/>
            <a:ext cx="1256339" cy="47486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705610" y="457502"/>
            <a:ext cx="549526" cy="10856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623639" y="897442"/>
            <a:ext cx="8356734" cy="1292662"/>
          </a:xfrm>
          <a:prstGeom prst="rect">
            <a:avLst/>
          </a:prstGeom>
          <a:noFill/>
        </p:spPr>
        <p:txBody>
          <a:bodyPr wrap="square" rtlCol="0">
            <a:spAutoFit/>
          </a:bodyPr>
          <a:lstStyle/>
          <a:p>
            <a:pPr algn="ctr"/>
            <a:r>
              <a:rPr lang="en-US" sz="2400" b="1" dirty="0">
                <a:solidFill>
                  <a:schemeClr val="accent6">
                    <a:lumMod val="50000"/>
                  </a:schemeClr>
                </a:solidFill>
                <a:latin typeface="Times New Roman" panose="02020603050405020304" pitchFamily="18" charset="0"/>
                <a:cs typeface="Times New Roman" panose="02020603050405020304" pitchFamily="18" charset="0"/>
              </a:rPr>
              <a:t>BÀI TẬP 2</a:t>
            </a:r>
            <a:r>
              <a:rPr lang="vi-VN" sz="2400" b="1" dirty="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a:solidFill>
                  <a:schemeClr val="accent6">
                    <a:lumMod val="50000"/>
                  </a:schemeClr>
                </a:solidFill>
                <a:latin typeface="Times New Roman" panose="02020603050405020304" pitchFamily="18" charset="0"/>
                <a:cs typeface="Times New Roman" panose="02020603050405020304" pitchFamily="18" charset="0"/>
              </a:rPr>
              <a:t>THÔNG TIN XẤU ĐƯỢC PHÁT TÁN QUAN NHỮNG KÊNH NÀO?</a:t>
            </a:r>
            <a:endParaRPr lang="vi-VN" sz="2400" b="1" dirty="0">
              <a:solidFill>
                <a:schemeClr val="accent6">
                  <a:lumMod val="50000"/>
                </a:schemeClr>
              </a:solidFill>
              <a:latin typeface="Times New Roman" panose="02020603050405020304" pitchFamily="18" charset="0"/>
              <a:cs typeface="Times New Roman" panose="02020603050405020304" pitchFamily="18" charset="0"/>
            </a:endParaRPr>
          </a:p>
          <a:p>
            <a:pPr algn="ctr">
              <a:lnSpc>
                <a:spcPct val="150000"/>
              </a:lnSpc>
            </a:pPr>
            <a:endParaRPr lang="vi-VN" sz="20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xmlns="" id="{2CA8861A-0960-4822-8EC7-DCD49F69BE9C}"/>
              </a:ext>
            </a:extLst>
          </p:cNvPr>
          <p:cNvSpPr/>
          <p:nvPr/>
        </p:nvSpPr>
        <p:spPr>
          <a:xfrm>
            <a:off x="9585109" y="190356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1" name="Rounded Rectangle 29">
            <a:extLst>
              <a:ext uri="{FF2B5EF4-FFF2-40B4-BE49-F238E27FC236}">
                <a16:creationId xmlns:a16="http://schemas.microsoft.com/office/drawing/2014/main" xmlns="" id="{5FD9A1B5-BE14-82B4-9E7D-413757067DF0}"/>
              </a:ext>
            </a:extLst>
          </p:cNvPr>
          <p:cNvSpPr/>
          <p:nvPr/>
        </p:nvSpPr>
        <p:spPr>
          <a:xfrm>
            <a:off x="6160333" y="2246255"/>
            <a:ext cx="3076662" cy="740385"/>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B. </a:t>
            </a:r>
            <a:r>
              <a:rPr lang="en-US" sz="2000" dirty="0" err="1">
                <a:solidFill>
                  <a:schemeClr val="tx1"/>
                </a:solidFill>
                <a:latin typeface="Times New Roman" panose="02020603050405020304" pitchFamily="18" charset="0"/>
                <a:cs typeface="Times New Roman" panose="02020603050405020304" pitchFamily="18" charset="0"/>
              </a:rPr>
              <a:t>Mạng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hội</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2" name="Rounded Rectangle 30">
            <a:extLst>
              <a:ext uri="{FF2B5EF4-FFF2-40B4-BE49-F238E27FC236}">
                <a16:creationId xmlns:a16="http://schemas.microsoft.com/office/drawing/2014/main" xmlns="" id="{631E9344-7D74-FDAA-3DF4-5655513D2A87}"/>
              </a:ext>
            </a:extLst>
          </p:cNvPr>
          <p:cNvSpPr/>
          <p:nvPr/>
        </p:nvSpPr>
        <p:spPr>
          <a:xfrm>
            <a:off x="2078530" y="3794639"/>
            <a:ext cx="3076662" cy="740385"/>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C. Tin </a:t>
            </a:r>
            <a:r>
              <a:rPr lang="en-US" sz="2000" dirty="0" err="1">
                <a:solidFill>
                  <a:schemeClr val="tx1"/>
                </a:solidFill>
                <a:latin typeface="Times New Roman" panose="02020603050405020304" pitchFamily="18" charset="0"/>
                <a:cs typeface="Times New Roman" panose="02020603050405020304" pitchFamily="18" charset="0"/>
              </a:rPr>
              <a:t>nhắn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thoại</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3" name="Rounded Rectangle 31">
            <a:extLst>
              <a:ext uri="{FF2B5EF4-FFF2-40B4-BE49-F238E27FC236}">
                <a16:creationId xmlns:a16="http://schemas.microsoft.com/office/drawing/2014/main" xmlns="" id="{B7C5135B-370C-66E2-E20A-964B00E15F52}"/>
              </a:ext>
            </a:extLst>
          </p:cNvPr>
          <p:cNvSpPr/>
          <p:nvPr/>
        </p:nvSpPr>
        <p:spPr>
          <a:xfrm>
            <a:off x="6158277" y="3803287"/>
            <a:ext cx="2982199" cy="740385"/>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D. Trang </a:t>
            </a:r>
            <a:r>
              <a:rPr lang="en-US" sz="2000" dirty="0" err="1">
                <a:solidFill>
                  <a:schemeClr val="tx1"/>
                </a:solidFill>
                <a:latin typeface="Times New Roman" panose="02020603050405020304" pitchFamily="18" charset="0"/>
                <a:cs typeface="Times New Roman" panose="02020603050405020304" pitchFamily="18" charset="0"/>
              </a:rPr>
              <a:t>thông</a:t>
            </a:r>
            <a:r>
              <a:rPr lang="en-US" sz="2000" dirty="0">
                <a:solidFill>
                  <a:schemeClr val="tx1"/>
                </a:solidFill>
                <a:latin typeface="Times New Roman" panose="02020603050405020304" pitchFamily="18" charset="0"/>
                <a:cs typeface="Times New Roman" panose="02020603050405020304" pitchFamily="18" charset="0"/>
              </a:rPr>
              <a:t> tin </a:t>
            </a:r>
            <a:r>
              <a:rPr lang="en-US" sz="2000" dirty="0" err="1">
                <a:solidFill>
                  <a:schemeClr val="tx1"/>
                </a:solidFill>
                <a:latin typeface="Times New Roman" panose="02020603050405020304" pitchFamily="18" charset="0"/>
                <a:cs typeface="Times New Roman" panose="02020603050405020304" pitchFamily="18" charset="0"/>
              </a:rPr>
              <a:t>điện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của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cơ</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quan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nhà</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nước</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5" name="Rounded Rectangle 30">
            <a:extLst>
              <a:ext uri="{FF2B5EF4-FFF2-40B4-BE49-F238E27FC236}">
                <a16:creationId xmlns:a16="http://schemas.microsoft.com/office/drawing/2014/main" xmlns="" id="{9684E50A-8C2A-683A-C5D7-238CAADCBBAD}"/>
              </a:ext>
            </a:extLst>
          </p:cNvPr>
          <p:cNvSpPr/>
          <p:nvPr/>
        </p:nvSpPr>
        <p:spPr>
          <a:xfrm>
            <a:off x="2078530" y="2240053"/>
            <a:ext cx="3076662" cy="740385"/>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A. </a:t>
            </a:r>
            <a:r>
              <a:rPr lang="en-US" sz="2000" dirty="0" err="1">
                <a:solidFill>
                  <a:schemeClr val="tx1"/>
                </a:solidFill>
                <a:latin typeface="Times New Roman" panose="02020603050405020304" pitchFamily="18" charset="0"/>
                <a:cs typeface="Times New Roman" panose="02020603050405020304" pitchFamily="18" charset="0"/>
              </a:rPr>
              <a:t>Thư</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tử</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6" name="Rounded Rectangle 30">
            <a:extLst>
              <a:ext uri="{FF2B5EF4-FFF2-40B4-BE49-F238E27FC236}">
                <a16:creationId xmlns:a16="http://schemas.microsoft.com/office/drawing/2014/main" xmlns="" id="{70A6F6C9-B8A0-4955-0411-A7544200BC8F}"/>
              </a:ext>
            </a:extLst>
          </p:cNvPr>
          <p:cNvSpPr/>
          <p:nvPr/>
        </p:nvSpPr>
        <p:spPr>
          <a:xfrm>
            <a:off x="2078530" y="2240053"/>
            <a:ext cx="3076662" cy="740385"/>
          </a:xfrm>
          <a:prstGeom prst="roundRect">
            <a:avLst/>
          </a:prstGeom>
          <a:solidFill>
            <a:schemeClr val="accent4">
              <a:lumMod val="7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A. </a:t>
            </a:r>
            <a:r>
              <a:rPr lang="en-US" sz="2000" dirty="0" err="1">
                <a:solidFill>
                  <a:schemeClr val="tx1"/>
                </a:solidFill>
                <a:latin typeface="Times New Roman" panose="02020603050405020304" pitchFamily="18" charset="0"/>
                <a:cs typeface="Times New Roman" panose="02020603050405020304" pitchFamily="18" charset="0"/>
              </a:rPr>
              <a:t>Thư</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tử</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9">
            <a:extLst>
              <a:ext uri="{FF2B5EF4-FFF2-40B4-BE49-F238E27FC236}">
                <a16:creationId xmlns:a16="http://schemas.microsoft.com/office/drawing/2014/main" xmlns="" id="{5D560AC6-1DA8-83A8-0A76-7169E0C29428}"/>
              </a:ext>
            </a:extLst>
          </p:cNvPr>
          <p:cNvSpPr/>
          <p:nvPr/>
        </p:nvSpPr>
        <p:spPr>
          <a:xfrm>
            <a:off x="6160333" y="2240053"/>
            <a:ext cx="3076662" cy="740385"/>
          </a:xfrm>
          <a:prstGeom prst="roundRect">
            <a:avLst/>
          </a:prstGeom>
          <a:solidFill>
            <a:schemeClr val="accent4">
              <a:lumMod val="7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B. </a:t>
            </a:r>
            <a:r>
              <a:rPr lang="en-US" sz="2000" dirty="0" err="1">
                <a:solidFill>
                  <a:schemeClr val="tx1"/>
                </a:solidFill>
                <a:latin typeface="Times New Roman" panose="02020603050405020304" pitchFamily="18" charset="0"/>
                <a:cs typeface="Times New Roman" panose="02020603050405020304" pitchFamily="18" charset="0"/>
              </a:rPr>
              <a:t>Mạng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hội</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0">
            <a:extLst>
              <a:ext uri="{FF2B5EF4-FFF2-40B4-BE49-F238E27FC236}">
                <a16:creationId xmlns:a16="http://schemas.microsoft.com/office/drawing/2014/main" xmlns="" id="{DD0C91D1-3D7D-B71F-A077-A35EB658CCEA}"/>
              </a:ext>
            </a:extLst>
          </p:cNvPr>
          <p:cNvSpPr/>
          <p:nvPr/>
        </p:nvSpPr>
        <p:spPr>
          <a:xfrm>
            <a:off x="2078530" y="3794638"/>
            <a:ext cx="3076662" cy="740385"/>
          </a:xfrm>
          <a:prstGeom prst="roundRect">
            <a:avLst/>
          </a:prstGeom>
          <a:solidFill>
            <a:schemeClr val="accent4">
              <a:lumMod val="7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C. Tin </a:t>
            </a:r>
            <a:r>
              <a:rPr lang="en-US" sz="2000" dirty="0" err="1">
                <a:solidFill>
                  <a:schemeClr val="tx1"/>
                </a:solidFill>
                <a:latin typeface="Times New Roman" panose="02020603050405020304" pitchFamily="18" charset="0"/>
                <a:cs typeface="Times New Roman" panose="02020603050405020304" pitchFamily="18" charset="0"/>
              </a:rPr>
              <a:t>nhắn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điện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thoại</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13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arn(inVertical)">
                                      <p:cBhvr>
                                        <p:cTn id="21" dur="500"/>
                                        <p:tgtEl>
                                          <p:spTgt spid="4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a:off x="1381944" y="926579"/>
            <a:ext cx="8665898" cy="92160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813299" y="732603"/>
            <a:ext cx="1256339" cy="47486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705610" y="457502"/>
            <a:ext cx="549526" cy="10856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623639" y="897442"/>
            <a:ext cx="8356734" cy="960328"/>
          </a:xfrm>
          <a:prstGeom prst="rect">
            <a:avLst/>
          </a:prstGeom>
          <a:noFill/>
        </p:spPr>
        <p:txBody>
          <a:bodyPr wrap="square" rtlCol="0">
            <a:spAutoFit/>
          </a:bodyPr>
          <a:lstStyle/>
          <a:p>
            <a:pPr algn="ctr">
              <a:lnSpc>
                <a:spcPct val="150000"/>
              </a:lnSpc>
            </a:pPr>
            <a:r>
              <a:rPr lang="en-US" sz="2000" b="1" dirty="0">
                <a:solidFill>
                  <a:schemeClr val="accent6">
                    <a:lumMod val="50000"/>
                  </a:schemeClr>
                </a:solidFill>
                <a:latin typeface="Times New Roman" panose="02020603050405020304" pitchFamily="18" charset="0"/>
                <a:cs typeface="Times New Roman" panose="02020603050405020304" pitchFamily="18" charset="0"/>
              </a:rPr>
              <a:t>BÀI TẬP 3. THEO EM, NÊN HAY KHÔNG NÊN LÀM NHỮNG VIỆC DƯỚI ĐÂY?</a:t>
            </a:r>
            <a:endParaRPr lang="vi-VN" sz="20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xmlns="" id="{0AE5B8BD-6721-F735-98CB-EA86A41FB0E9}"/>
              </a:ext>
            </a:extLst>
          </p:cNvPr>
          <p:cNvSpPr/>
          <p:nvPr/>
        </p:nvSpPr>
        <p:spPr>
          <a:xfrm>
            <a:off x="1505356" y="2269159"/>
            <a:ext cx="9466088" cy="2246769"/>
          </a:xfrm>
          <a:prstGeom prst="rect">
            <a:avLst/>
          </a:prstGeom>
        </p:spPr>
        <p:txBody>
          <a:bodyPr wrap="square">
            <a:spAutoFit/>
          </a:bodyPr>
          <a:lstStyle/>
          <a:p>
            <a:pPr algn="just">
              <a:lnSpc>
                <a:spcPct val="120000"/>
              </a:lnSpc>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Xóa thư điện tử, tin nhắn, bài viết có nội dung xấu được gửi đến tài khoản của em. </a:t>
            </a:r>
          </a:p>
          <a:p>
            <a:pPr algn="just">
              <a:lnSpc>
                <a:spcPct val="120000"/>
              </a:lnSpc>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Không truy cập vào liên kết trong thư điện tử, tin nhắn có nội dung không phù hợp.</a:t>
            </a:r>
          </a:p>
          <a:p>
            <a:pPr algn="just">
              <a:lnSpc>
                <a:spcPct val="120000"/>
              </a:lnSpc>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Đóng ngay cửa sổ trình duyệt khi thấy trang web có nội dung không phù hợp.</a:t>
            </a:r>
          </a:p>
          <a:p>
            <a:pPr algn="just">
              <a:lnSpc>
                <a:spcPct val="120000"/>
              </a:lnSpc>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Gửi cho bạn bè địa chỉ trên web có thông tin không phù hợp em gặp trên mạng. </a:t>
            </a:r>
          </a:p>
          <a:p>
            <a:pPr algn="just">
              <a:lnSpc>
                <a:spcPct val="120000"/>
              </a:lnSpc>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Nhờ người hỗ trợ cài đặt chế độ chặn thư rác, tin rác, trang web không phù hợp với em. </a:t>
            </a:r>
          </a:p>
        </p:txBody>
      </p:sp>
      <p:pic>
        <p:nvPicPr>
          <p:cNvPr id="26" name="Picture 25">
            <a:extLst>
              <a:ext uri="{FF2B5EF4-FFF2-40B4-BE49-F238E27FC236}">
                <a16:creationId xmlns:a16="http://schemas.microsoft.com/office/drawing/2014/main" xmlns="" id="{E4344602-78A4-30AF-666F-988A8C9F40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531" y="2338184"/>
            <a:ext cx="246825" cy="228753"/>
          </a:xfrm>
          <a:prstGeom prst="rect">
            <a:avLst/>
          </a:prstGeom>
        </p:spPr>
      </p:pic>
      <p:pic>
        <p:nvPicPr>
          <p:cNvPr id="28" name="Picture 27">
            <a:extLst>
              <a:ext uri="{FF2B5EF4-FFF2-40B4-BE49-F238E27FC236}">
                <a16:creationId xmlns:a16="http://schemas.microsoft.com/office/drawing/2014/main" xmlns="" id="{151E6F04-5955-000E-DF74-663B92BC80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2037" y="4188518"/>
            <a:ext cx="246825" cy="228753"/>
          </a:xfrm>
          <a:prstGeom prst="rect">
            <a:avLst/>
          </a:prstGeom>
        </p:spPr>
      </p:pic>
    </p:spTree>
    <p:extLst>
      <p:ext uri="{BB962C8B-B14F-4D97-AF65-F5344CB8AC3E}">
        <p14:creationId xmlns:p14="http://schemas.microsoft.com/office/powerpoint/2010/main" val="286921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a:off x="3217655" y="715675"/>
            <a:ext cx="4295954" cy="91463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2475513" y="337393"/>
            <a:ext cx="1477604" cy="80672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7087642" y="194056"/>
            <a:ext cx="851936" cy="10856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3525317" y="715675"/>
            <a:ext cx="3455860" cy="803490"/>
          </a:xfrm>
          <a:prstGeom prst="rect">
            <a:avLst/>
          </a:prstGeom>
          <a:noFill/>
        </p:spPr>
        <p:txBody>
          <a:bodyPr wrap="square" rtlCol="0">
            <a:spAutoFit/>
          </a:bodyPr>
          <a:lstStyle/>
          <a:p>
            <a:pPr algn="ctr">
              <a:lnSpc>
                <a:spcPct val="150000"/>
              </a:lnSpc>
            </a:pPr>
            <a:r>
              <a:rPr lang="en-US" sz="3500" b="1" dirty="0">
                <a:solidFill>
                  <a:schemeClr val="accent6">
                    <a:lumMod val="50000"/>
                  </a:schemeClr>
                </a:solidFill>
                <a:latin typeface="Times New Roman" panose="02020603050405020304" pitchFamily="18" charset="0"/>
                <a:cs typeface="Times New Roman" panose="02020603050405020304" pitchFamily="18" charset="0"/>
              </a:rPr>
              <a:t>KẾT LUẬN</a:t>
            </a:r>
            <a:endParaRPr lang="vi-VN" sz="35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xmlns="" id="{36E7D2B9-1896-97CF-C258-344E492EA379}"/>
              </a:ext>
            </a:extLst>
          </p:cNvPr>
          <p:cNvSpPr/>
          <p:nvPr/>
        </p:nvSpPr>
        <p:spPr>
          <a:xfrm>
            <a:off x="1425343" y="1942594"/>
            <a:ext cx="8472320" cy="4201150"/>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 cập hợp lí:</a:t>
            </a:r>
          </a:p>
          <a:p>
            <a:pPr marL="1371600" lvl="2" indent="-457200" algn="just">
              <a:lnSpc>
                <a:spcPct val="150000"/>
              </a:lnSpc>
              <a:spcBef>
                <a:spcPts val="300"/>
              </a:spcBef>
              <a:spcAft>
                <a:spcPts val="300"/>
              </a:spcAft>
              <a:buFont typeface="Courier New" panose="02070309020205020404" pitchFamily="49" charset="0"/>
              <a:buChar char="o"/>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 cập vào một ứng dụng thông qua tài khoản của người khác, sử dụng thiết bị của người khác, kết nối vào mạng của người khác khi chưa được phép.</a:t>
            </a:r>
          </a:p>
          <a:p>
            <a:pPr marL="1371600" lvl="2" indent="-457200" algn="just">
              <a:lnSpc>
                <a:spcPct val="150000"/>
              </a:lnSpc>
              <a:spcBef>
                <a:spcPts val="300"/>
              </a:spcBef>
              <a:spcAft>
                <a:spcPts val="300"/>
              </a:spcAft>
              <a:buFont typeface="Courier New" panose="02070309020205020404" pitchFamily="49" charset="0"/>
              <a:buChar char="o"/>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 cập vào các nguồn thông tin không phù hợp.</a:t>
            </a:r>
          </a:p>
          <a:p>
            <a:pPr marL="571500" indent="-571500" algn="just">
              <a:lnSpc>
                <a:spcPct val="150000"/>
              </a:lnSpc>
              <a:spcBef>
                <a:spcPts val="300"/>
              </a:spcBef>
              <a:spcAft>
                <a:spcPts val="300"/>
              </a:spcAft>
              <a:buFont typeface="Wingdings" panose="05000000000000000000" pitchFamily="2" charset="2"/>
              <a:buChar char="v"/>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gặp thông tin xấu, không phù hợp thì thực hiện xóa, chặn, không phát tán, chia sẻ. </a:t>
            </a:r>
          </a:p>
        </p:txBody>
      </p:sp>
    </p:spTree>
    <p:extLst>
      <p:ext uri="{BB962C8B-B14F-4D97-AF65-F5344CB8AC3E}">
        <p14:creationId xmlns:p14="http://schemas.microsoft.com/office/powerpoint/2010/main" val="16422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fade">
                                      <p:cBhvr>
                                        <p:cTn id="23" dur="1000"/>
                                        <p:tgtEl>
                                          <p:spTgt spid="2">
                                            <p:txEl>
                                              <p:pRg st="3" end="3"/>
                                            </p:txEl>
                                          </p:spTgt>
                                        </p:tgtEl>
                                      </p:cBhvr>
                                    </p:animEffect>
                                    <p:anim calcmode="lin" valueType="num">
                                      <p:cBhvr>
                                        <p:cTn id="2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1405544" y="1180425"/>
            <a:ext cx="9788538" cy="3392653"/>
          </a:xfrm>
          <a:prstGeom prst="cloudCallout">
            <a:avLst>
              <a:gd name="adj1" fmla="val -49065"/>
              <a:gd name="adj2" fmla="val 67544"/>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(10’): </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biểu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bệnh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nghiện</a:t>
            </a:r>
            <a:r>
              <a:rPr lang="en-US" sz="2400" dirty="0">
                <a:solidFill>
                  <a:schemeClr val="tx1"/>
                </a:solidFill>
                <a:latin typeface="Times New Roman" panose="02020603050405020304" pitchFamily="18" charset="0"/>
                <a:cs typeface="Times New Roman" panose="02020603050405020304" pitchFamily="18" charset="0"/>
              </a:rPr>
              <a:t> Internet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bệnh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nghiện</a:t>
            </a:r>
            <a:r>
              <a:rPr lang="en-US" sz="2400" dirty="0">
                <a:solidFill>
                  <a:schemeClr val="tx1"/>
                </a:solidFill>
                <a:latin typeface="Times New Roman" panose="02020603050405020304" pitchFamily="18" charset="0"/>
                <a:cs typeface="Times New Roman" panose="02020603050405020304" pitchFamily="18" charset="0"/>
              </a:rPr>
              <a:t> Internet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3: </a:t>
            </a:r>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bệnh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nghiện</a:t>
            </a:r>
            <a:r>
              <a:rPr lang="en-US" sz="2400" dirty="0">
                <a:solidFill>
                  <a:schemeClr val="tx1"/>
                </a:solidFill>
                <a:latin typeface="Times New Roman" panose="02020603050405020304" pitchFamily="18" charset="0"/>
                <a:cs typeface="Times New Roman" panose="02020603050405020304" pitchFamily="18" charset="0"/>
              </a:rPr>
              <a:t> Internet</a:t>
            </a: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653443" y="222748"/>
            <a:ext cx="10247168"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38950" y="206880"/>
              <a:ext cx="2010863"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TÁC HẠI VÀ CÁCH PHÒNG TRÁNH NGHIỆN INTERNET</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pic>
        <p:nvPicPr>
          <p:cNvPr id="4" name="Đồng hồ đếm ngược 10 phút">
            <a:hlinkClick r:id="" action="ppaction://media"/>
            <a:extLst>
              <a:ext uri="{FF2B5EF4-FFF2-40B4-BE49-F238E27FC236}">
                <a16:creationId xmlns:a16="http://schemas.microsoft.com/office/drawing/2014/main" xmlns="" id="{9D4D38EF-A614-02D5-F879-92DA281E34B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44743" y="5455438"/>
            <a:ext cx="1503363" cy="845642"/>
          </a:xfrm>
          <a:prstGeom prst="rect">
            <a:avLst/>
          </a:prstGeom>
        </p:spPr>
      </p:pic>
      <p:sp>
        <p:nvSpPr>
          <p:cNvPr id="5" name="Rectangle 4">
            <a:extLst>
              <a:ext uri="{FF2B5EF4-FFF2-40B4-BE49-F238E27FC236}">
                <a16:creationId xmlns:a16="http://schemas.microsoft.com/office/drawing/2014/main" xmlns="" id="{B9C8D39A-AF5D-270D-22CF-C8E08AF7A558}"/>
              </a:ext>
            </a:extLst>
          </p:cNvPr>
          <p:cNvSpPr/>
          <p:nvPr/>
        </p:nvSpPr>
        <p:spPr>
          <a:xfrm>
            <a:off x="2597727" y="4677930"/>
            <a:ext cx="7047017"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cầu</a:t>
            </a:r>
            <a:r>
              <a:rPr lang="en-US" sz="2400" b="1" dirty="0">
                <a:latin typeface="Times New Roman" panose="02020603050405020304" pitchFamily="18" charset="0"/>
                <a:cs typeface="Times New Roman" panose="02020603050405020304" pitchFamily="18" charset="0"/>
              </a:rPr>
              <a:t>:</a:t>
            </a:r>
          </a:p>
          <a:p>
            <a:pPr algn="just" defTabSz="342900"/>
            <a:r>
              <a:rPr lang="vi-VN"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chiếu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44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4"/>
                </p:tgtEl>
              </p:cMediaNode>
            </p:video>
          </p:childTnLst>
        </p:cTn>
      </p:par>
    </p:tnLst>
    <p:bldLst>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1997242" y="1180426"/>
            <a:ext cx="9002607" cy="4125500"/>
          </a:xfrm>
          <a:prstGeom prst="cloudCallout">
            <a:avLst>
              <a:gd name="adj1" fmla="val -49065"/>
              <a:gd name="adj2" fmla="val 67544"/>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800" b="1" i="1" dirty="0" err="1">
                <a:solidFill>
                  <a:schemeClr val="tx1"/>
                </a:solidFill>
                <a:latin typeface="Times New Roman" panose="02020603050405020304" pitchFamily="18" charset="0"/>
                <a:cs typeface="Times New Roman" panose="02020603050405020304" pitchFamily="18" charset="0"/>
              </a:rPr>
              <a:t>Biểu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hiện</a:t>
            </a:r>
            <a:r>
              <a:rPr lang="en-US" sz="2800" b="1"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việc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cập</a:t>
            </a:r>
            <a:r>
              <a:rPr lang="en-US" sz="2800" dirty="0">
                <a:solidFill>
                  <a:schemeClr val="tx1"/>
                </a:solidFill>
                <a:latin typeface="Times New Roman" panose="02020603050405020304" pitchFamily="18" charset="0"/>
                <a:cs typeface="Times New Roman" panose="02020603050405020304" pitchFamily="18" charset="0"/>
              </a:rPr>
              <a:t> Internet.</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mạng</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mạng</a:t>
            </a:r>
            <a:r>
              <a:rPr lang="en-US" sz="2800" dirty="0">
                <a:solidFill>
                  <a:schemeClr val="tx1"/>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405962" y="222748"/>
            <a:ext cx="10593887" cy="1130210"/>
            <a:chOff x="1523998" y="0"/>
            <a:chExt cx="2190751" cy="1130210"/>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923330"/>
            </a:xfrm>
            <a:prstGeom prst="rect">
              <a:avLst/>
            </a:prstGeom>
            <a:noFill/>
          </p:spPr>
          <p:txBody>
            <a:bodyPr wrap="square" rtlCol="0">
              <a:spAutoFit/>
            </a:bodyPr>
            <a:lstStyle/>
            <a:p>
              <a:r>
                <a:rPr lang="en-US" sz="2700" b="1" dirty="0">
                  <a:solidFill>
                    <a:schemeClr val="accent6">
                      <a:lumMod val="75000"/>
                    </a:schemeClr>
                  </a:solidFill>
                  <a:latin typeface="Times New Roman" panose="02020603050405020304" pitchFamily="18" charset="0"/>
                  <a:cs typeface="Times New Roman" panose="02020603050405020304" pitchFamily="18" charset="0"/>
                </a:rPr>
                <a:t>TÁC HẠI VÀ CÁCH PHÒNG TRÁNH NGHIỆN INTERNET</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647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1263316" y="1180425"/>
            <a:ext cx="9432758" cy="3764553"/>
          </a:xfrm>
          <a:prstGeom prst="cloudCallout">
            <a:avLst>
              <a:gd name="adj1" fmla="val -49065"/>
              <a:gd name="adj2" fmla="val 67544"/>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800" b="1" i="1" dirty="0" err="1">
                <a:solidFill>
                  <a:schemeClr val="tx1"/>
                </a:solidFill>
                <a:latin typeface="Times New Roman" panose="02020603050405020304" pitchFamily="18" charset="0"/>
                <a:cs typeface="Times New Roman" panose="02020603050405020304" pitchFamily="18" charset="0"/>
              </a:rPr>
              <a:t>Tác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hại</a:t>
            </a:r>
            <a:r>
              <a:rPr lang="en-US" sz="2800" b="1" i="1"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khỏe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sút</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Bỏ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Dễ</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trầm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quanh</a:t>
            </a:r>
            <a:r>
              <a:rPr lang="en-US" sz="2800" dirty="0">
                <a:solidFill>
                  <a:schemeClr val="tx1"/>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653442" y="222748"/>
            <a:ext cx="10608115" cy="1130210"/>
            <a:chOff x="1523998" y="0"/>
            <a:chExt cx="2190751" cy="1130210"/>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923330"/>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TÁC HẠI VÀ CÁCH PHÒNG TRÁNH NGHIỆN INTERNET</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395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17" name="Google Shape;1765;p26">
            <a:extLst>
              <a:ext uri="{FF2B5EF4-FFF2-40B4-BE49-F238E27FC236}">
                <a16:creationId xmlns:a16="http://schemas.microsoft.com/office/drawing/2014/main" xmlns="" id="{717670F0-0528-EDCE-5CDA-1A2D84AC706F}"/>
              </a:ext>
            </a:extLst>
          </p:cNvPr>
          <p:cNvSpPr/>
          <p:nvPr/>
        </p:nvSpPr>
        <p:spPr>
          <a:xfrm>
            <a:off x="2271414" y="725734"/>
            <a:ext cx="2841794" cy="94642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a:latin typeface="Times New Roman" panose="02020603050405020304" pitchFamily="18" charset="0"/>
                <a:cs typeface="Times New Roman" panose="02020603050405020304" pitchFamily="18" charset="0"/>
              </a:rPr>
              <a:t>NỘI DUNG</a:t>
            </a:r>
            <a:endParaRPr sz="4000" dirty="0">
              <a:latin typeface="Times New Roman" panose="02020603050405020304" pitchFamily="18" charset="0"/>
              <a:cs typeface="Times New Roman" panose="02020603050405020304" pitchFamily="18" charset="0"/>
            </a:endParaRPr>
          </a:p>
        </p:txBody>
      </p:sp>
      <p:sp>
        <p:nvSpPr>
          <p:cNvPr id="18" name="Google Shape;1767;p26">
            <a:extLst>
              <a:ext uri="{FF2B5EF4-FFF2-40B4-BE49-F238E27FC236}">
                <a16:creationId xmlns:a16="http://schemas.microsoft.com/office/drawing/2014/main" xmlns="" id="{499A2A20-AF36-8D24-3AC1-0DB98C625F96}"/>
              </a:ext>
            </a:extLst>
          </p:cNvPr>
          <p:cNvSpPr/>
          <p:nvPr/>
        </p:nvSpPr>
        <p:spPr>
          <a:xfrm rot="4702838">
            <a:off x="4836767" y="194726"/>
            <a:ext cx="747849" cy="106201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6" name="Google Shape;1766;p26">
            <a:extLst>
              <a:ext uri="{FF2B5EF4-FFF2-40B4-BE49-F238E27FC236}">
                <a16:creationId xmlns:a16="http://schemas.microsoft.com/office/drawing/2014/main" xmlns="" id="{ABDC116F-6BCA-CA81-B8FB-F82252B11869}"/>
              </a:ext>
            </a:extLst>
          </p:cNvPr>
          <p:cNvSpPr/>
          <p:nvPr/>
        </p:nvSpPr>
        <p:spPr>
          <a:xfrm rot="21464125">
            <a:off x="1844546" y="392362"/>
            <a:ext cx="875948" cy="91252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19" name="TextBox 18">
            <a:extLst>
              <a:ext uri="{FF2B5EF4-FFF2-40B4-BE49-F238E27FC236}">
                <a16:creationId xmlns:a16="http://schemas.microsoft.com/office/drawing/2014/main" xmlns="" id="{55D50BE8-C441-595C-65A6-BDD427DE6B61}"/>
              </a:ext>
            </a:extLst>
          </p:cNvPr>
          <p:cNvSpPr txBox="1"/>
          <p:nvPr/>
        </p:nvSpPr>
        <p:spPr>
          <a:xfrm>
            <a:off x="2394284" y="1960232"/>
            <a:ext cx="8776896" cy="2273699"/>
          </a:xfrm>
          <a:prstGeom prst="rect">
            <a:avLst/>
          </a:prstGeom>
          <a:noFill/>
        </p:spPr>
        <p:txBody>
          <a:bodyPr wrap="square">
            <a:spAutoFit/>
          </a:bodyPr>
          <a:lstStyle/>
          <a:p>
            <a:pPr lvl="0" defTabSz="342900">
              <a:lnSpc>
                <a:spcPct val="135000"/>
              </a:lnSpc>
              <a:defRPr/>
            </a:pPr>
            <a:r>
              <a:rPr lang="en-US" sz="3500" noProof="0" dirty="0" smtClean="0">
                <a:solidFill>
                  <a:srgbClr val="000000"/>
                </a:solidFill>
                <a:latin typeface="Times New Roman" panose="02020603050405020304" pitchFamily="18" charset="0"/>
                <a:cs typeface="Times New Roman" panose="02020603050405020304" pitchFamily="18" charset="0"/>
              </a:rPr>
              <a:t>1. </a:t>
            </a:r>
            <a:r>
              <a:rPr lang="en-US" sz="3500" noProof="0" dirty="0">
                <a:solidFill>
                  <a:srgbClr val="000000"/>
                </a:solidFill>
                <a:latin typeface="Times New Roman" panose="02020603050405020304" pitchFamily="18" charset="0"/>
                <a:cs typeface="Times New Roman" panose="02020603050405020304" pitchFamily="18" charset="0"/>
              </a:rPr>
              <a:t>Giao </a:t>
            </a:r>
            <a:r>
              <a:rPr lang="en-US" sz="3500" noProof="0" dirty="0" err="1">
                <a:solidFill>
                  <a:srgbClr val="000000"/>
                </a:solidFill>
                <a:latin typeface="Times New Roman" panose="02020603050405020304" pitchFamily="18" charset="0"/>
                <a:cs typeface="Times New Roman" panose="02020603050405020304" pitchFamily="18" charset="0"/>
              </a:rPr>
              <a:t>tiếp</a:t>
            </a:r>
            <a:r>
              <a:rPr lang="en-US" sz="3500" noProof="0" dirty="0">
                <a:solidFill>
                  <a:srgbClr val="000000"/>
                </a:solidFill>
                <a:latin typeface="Times New Roman" panose="02020603050405020304" pitchFamily="18" charset="0"/>
                <a:cs typeface="Times New Roman" panose="02020603050405020304" pitchFamily="18" charset="0"/>
              </a:rPr>
              <a:t> qua </a:t>
            </a:r>
            <a:r>
              <a:rPr lang="en-US" sz="3500" noProof="0" dirty="0" err="1">
                <a:solidFill>
                  <a:srgbClr val="000000"/>
                </a:solidFill>
                <a:latin typeface="Times New Roman" panose="02020603050405020304" pitchFamily="18" charset="0"/>
                <a:cs typeface="Times New Roman" panose="02020603050405020304" pitchFamily="18" charset="0"/>
              </a:rPr>
              <a:t>mạng</a:t>
            </a:r>
            <a:endParaRPr lang="en-US" sz="3500" noProof="0" dirty="0">
              <a:solidFill>
                <a:srgbClr val="000000"/>
              </a:solidFill>
              <a:latin typeface="Times New Roman" panose="02020603050405020304" pitchFamily="18" charset="0"/>
              <a:cs typeface="Times New Roman" panose="02020603050405020304" pitchFamily="18" charset="0"/>
            </a:endParaRPr>
          </a:p>
          <a:p>
            <a:pPr lvl="0" defTabSz="342900">
              <a:lnSpc>
                <a:spcPct val="135000"/>
              </a:lnSpc>
              <a:defRPr/>
            </a:pPr>
            <a:r>
              <a:rPr kumimoji="0" lang="en-US" sz="3500" i="0" u="none" strike="noStrike" kern="1200" cap="none" spc="0" normalizeH="0" baseline="0" dirty="0" smtClean="0">
                <a:ln>
                  <a:noFill/>
                </a:ln>
                <a:solidFill>
                  <a:srgbClr val="000000"/>
                </a:solidFill>
                <a:effectLst/>
                <a:uLnTx/>
                <a:uFillTx/>
                <a:latin typeface="Times New Roman" panose="02020603050405020304" pitchFamily="18" charset="0"/>
                <a:cs typeface="Times New Roman" panose="02020603050405020304" pitchFamily="18" charset="0"/>
              </a:rPr>
              <a:t>2.</a:t>
            </a:r>
            <a:r>
              <a:rPr kumimoji="0" lang="en-US" sz="3500" i="0" u="none" strike="noStrike" kern="1200" cap="none" spc="0" normalizeH="0" dirty="0" smtClean="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500" i="0" u="none" strike="noStrike" kern="1200" cap="none" spc="0" normalizeH="0" dirty="0" err="1">
                <a:ln>
                  <a:noFill/>
                </a:ln>
                <a:solidFill>
                  <a:srgbClr val="000000"/>
                </a:solidFill>
                <a:effectLst/>
                <a:uLnTx/>
                <a:uFillTx/>
                <a:latin typeface="Times New Roman" panose="02020603050405020304" pitchFamily="18" charset="0"/>
                <a:cs typeface="Times New Roman" panose="02020603050405020304" pitchFamily="18" charset="0"/>
              </a:rPr>
              <a:t>Truy</a:t>
            </a:r>
            <a:r>
              <a:rPr kumimoji="0" lang="en-US" sz="3500" i="0" u="none" strike="noStrike" kern="1200" cap="none" spc="0" normalizeH="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500" i="0" u="none" strike="noStrike" kern="1200" cap="none" spc="0" normalizeH="0" dirty="0" err="1">
                <a:ln>
                  <a:noFill/>
                </a:ln>
                <a:solidFill>
                  <a:srgbClr val="000000"/>
                </a:solidFill>
                <a:effectLst/>
                <a:uLnTx/>
                <a:uFillTx/>
                <a:latin typeface="Times New Roman" panose="02020603050405020304" pitchFamily="18" charset="0"/>
                <a:cs typeface="Times New Roman" panose="02020603050405020304" pitchFamily="18" charset="0"/>
              </a:rPr>
              <a:t>cập</a:t>
            </a:r>
            <a:r>
              <a:rPr kumimoji="0" lang="en-US" sz="3500" i="0" u="none" strike="noStrike" kern="1200" cap="none" spc="0" normalizeH="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500" i="0" u="none" strike="noStrike" kern="1200" cap="none" spc="0" normalizeH="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3500" i="0" u="none" strike="noStrike" kern="1200" cap="none" spc="0" normalizeH="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500" i="0" u="none" strike="noStrike" kern="1200" cap="none" spc="0" normalizeH="0" dirty="0" err="1">
                <a:ln>
                  <a:noFill/>
                </a:ln>
                <a:solidFill>
                  <a:srgbClr val="000000"/>
                </a:solidFill>
                <a:effectLst/>
                <a:uLnTx/>
                <a:uFillTx/>
                <a:latin typeface="Times New Roman" panose="02020603050405020304" pitchFamily="18" charset="0"/>
                <a:cs typeface="Times New Roman" panose="02020603050405020304" pitchFamily="18" charset="0"/>
              </a:rPr>
              <a:t>hợp</a:t>
            </a:r>
            <a:r>
              <a:rPr kumimoji="0" lang="en-US" sz="3500" i="0" u="none" strike="noStrike" kern="1200" cap="none" spc="0" normalizeH="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500" i="0" u="none" strike="noStrike" kern="1200" cap="none" spc="0" normalizeH="0" dirty="0" err="1">
                <a:ln>
                  <a:noFill/>
                </a:ln>
                <a:solidFill>
                  <a:srgbClr val="000000"/>
                </a:solidFill>
                <a:effectLst/>
                <a:uLnTx/>
                <a:uFillTx/>
                <a:latin typeface="Times New Roman" panose="02020603050405020304" pitchFamily="18" charset="0"/>
                <a:cs typeface="Times New Roman" panose="02020603050405020304" pitchFamily="18" charset="0"/>
              </a:rPr>
              <a:t>lệ</a:t>
            </a:r>
            <a:endParaRPr kumimoji="0" lang="en-US" sz="3500" i="0" u="none" strike="noStrike" kern="1200" cap="none" spc="0" normalizeH="0" dirty="0">
              <a:ln>
                <a:noFill/>
              </a:ln>
              <a:solidFill>
                <a:srgbClr val="000000"/>
              </a:solidFill>
              <a:effectLst/>
              <a:uLnTx/>
              <a:uFillTx/>
              <a:latin typeface="Times New Roman" panose="02020603050405020304" pitchFamily="18" charset="0"/>
              <a:cs typeface="Times New Roman" panose="02020603050405020304" pitchFamily="18" charset="0"/>
            </a:endParaRPr>
          </a:p>
          <a:p>
            <a:pPr lvl="0" defTabSz="342900">
              <a:lnSpc>
                <a:spcPct val="135000"/>
              </a:lnSpc>
              <a:defRPr/>
            </a:pPr>
            <a:r>
              <a:rPr lang="en-US" sz="3500" baseline="0" noProof="0" dirty="0" smtClean="0">
                <a:solidFill>
                  <a:srgbClr val="000000"/>
                </a:solidFill>
                <a:latin typeface="Times New Roman" panose="02020603050405020304" pitchFamily="18" charset="0"/>
                <a:cs typeface="Times New Roman" panose="02020603050405020304" pitchFamily="18" charset="0"/>
              </a:rPr>
              <a:t>3.</a:t>
            </a:r>
            <a:r>
              <a:rPr lang="en-US" sz="3500" noProof="0" dirty="0" smtClean="0">
                <a:solidFill>
                  <a:srgbClr val="000000"/>
                </a:solidFill>
                <a:latin typeface="Times New Roman" panose="02020603050405020304" pitchFamily="18" charset="0"/>
                <a:cs typeface="Times New Roman" panose="02020603050405020304" pitchFamily="18" charset="0"/>
              </a:rPr>
              <a:t> </a:t>
            </a:r>
            <a:r>
              <a:rPr lang="en-US" sz="3500" noProof="0" dirty="0" err="1">
                <a:solidFill>
                  <a:srgbClr val="000000"/>
                </a:solidFill>
                <a:latin typeface="Times New Roman" panose="02020603050405020304" pitchFamily="18" charset="0"/>
                <a:cs typeface="Times New Roman" panose="02020603050405020304" pitchFamily="18" charset="0"/>
              </a:rPr>
              <a:t>Tác</a:t>
            </a:r>
            <a:r>
              <a:rPr lang="en-US" sz="3500" noProof="0" dirty="0">
                <a:solidFill>
                  <a:srgbClr val="000000"/>
                </a:solidFill>
                <a:latin typeface="Times New Roman" panose="02020603050405020304" pitchFamily="18" charset="0"/>
                <a:cs typeface="Times New Roman" panose="02020603050405020304" pitchFamily="18" charset="0"/>
              </a:rPr>
              <a:t> </a:t>
            </a:r>
            <a:r>
              <a:rPr lang="en-US" sz="3500" noProof="0" dirty="0" err="1">
                <a:solidFill>
                  <a:srgbClr val="000000"/>
                </a:solidFill>
                <a:latin typeface="Times New Roman" panose="02020603050405020304" pitchFamily="18" charset="0"/>
                <a:cs typeface="Times New Roman" panose="02020603050405020304" pitchFamily="18" charset="0"/>
              </a:rPr>
              <a:t>hại</a:t>
            </a:r>
            <a:r>
              <a:rPr lang="en-US" sz="3500" noProof="0" dirty="0">
                <a:solidFill>
                  <a:srgbClr val="000000"/>
                </a:solidFill>
                <a:latin typeface="Times New Roman" panose="02020603050405020304" pitchFamily="18" charset="0"/>
                <a:cs typeface="Times New Roman" panose="02020603050405020304" pitchFamily="18" charset="0"/>
              </a:rPr>
              <a:t> </a:t>
            </a:r>
            <a:r>
              <a:rPr lang="en-US" sz="3500" noProof="0" dirty="0" err="1">
                <a:solidFill>
                  <a:srgbClr val="000000"/>
                </a:solidFill>
                <a:latin typeface="Times New Roman" panose="02020603050405020304" pitchFamily="18" charset="0"/>
                <a:cs typeface="Times New Roman" panose="02020603050405020304" pitchFamily="18" charset="0"/>
              </a:rPr>
              <a:t>và</a:t>
            </a:r>
            <a:r>
              <a:rPr lang="en-US" sz="3500" noProof="0" dirty="0">
                <a:solidFill>
                  <a:srgbClr val="000000"/>
                </a:solidFill>
                <a:latin typeface="Times New Roman" panose="02020603050405020304" pitchFamily="18" charset="0"/>
                <a:cs typeface="Times New Roman" panose="02020603050405020304" pitchFamily="18" charset="0"/>
              </a:rPr>
              <a:t> </a:t>
            </a:r>
            <a:r>
              <a:rPr lang="en-US" sz="3500" noProof="0" dirty="0" err="1">
                <a:solidFill>
                  <a:srgbClr val="000000"/>
                </a:solidFill>
                <a:latin typeface="Times New Roman" panose="02020603050405020304" pitchFamily="18" charset="0"/>
                <a:cs typeface="Times New Roman" panose="02020603050405020304" pitchFamily="18" charset="0"/>
              </a:rPr>
              <a:t>các</a:t>
            </a:r>
            <a:r>
              <a:rPr lang="en-US" sz="3500" noProof="0" dirty="0">
                <a:solidFill>
                  <a:srgbClr val="000000"/>
                </a:solidFill>
                <a:latin typeface="Times New Roman" panose="02020603050405020304" pitchFamily="18" charset="0"/>
                <a:cs typeface="Times New Roman" panose="02020603050405020304" pitchFamily="18" charset="0"/>
              </a:rPr>
              <a:t> </a:t>
            </a:r>
            <a:r>
              <a:rPr lang="en-US" sz="3500" noProof="0" dirty="0" err="1">
                <a:solidFill>
                  <a:srgbClr val="000000"/>
                </a:solidFill>
                <a:latin typeface="Times New Roman" panose="02020603050405020304" pitchFamily="18" charset="0"/>
                <a:cs typeface="Times New Roman" panose="02020603050405020304" pitchFamily="18" charset="0"/>
              </a:rPr>
              <a:t>phòng</a:t>
            </a:r>
            <a:r>
              <a:rPr lang="en-US" sz="3500" noProof="0" dirty="0">
                <a:solidFill>
                  <a:srgbClr val="000000"/>
                </a:solidFill>
                <a:latin typeface="Times New Roman" panose="02020603050405020304" pitchFamily="18" charset="0"/>
                <a:cs typeface="Times New Roman" panose="02020603050405020304" pitchFamily="18" charset="0"/>
              </a:rPr>
              <a:t> </a:t>
            </a:r>
            <a:r>
              <a:rPr lang="en-US" sz="3500" noProof="0" dirty="0" err="1">
                <a:solidFill>
                  <a:srgbClr val="000000"/>
                </a:solidFill>
                <a:latin typeface="Times New Roman" panose="02020603050405020304" pitchFamily="18" charset="0"/>
                <a:cs typeface="Times New Roman" panose="02020603050405020304" pitchFamily="18" charset="0"/>
              </a:rPr>
              <a:t>tránh</a:t>
            </a:r>
            <a:r>
              <a:rPr lang="en-US" sz="3500" noProof="0" dirty="0">
                <a:solidFill>
                  <a:srgbClr val="000000"/>
                </a:solidFill>
                <a:latin typeface="Times New Roman" panose="02020603050405020304" pitchFamily="18" charset="0"/>
                <a:cs typeface="Times New Roman" panose="02020603050405020304" pitchFamily="18" charset="0"/>
              </a:rPr>
              <a:t> </a:t>
            </a:r>
            <a:r>
              <a:rPr lang="en-US" sz="3500" noProof="0" dirty="0" err="1">
                <a:solidFill>
                  <a:srgbClr val="000000"/>
                </a:solidFill>
                <a:latin typeface="Times New Roman" panose="02020603050405020304" pitchFamily="18" charset="0"/>
                <a:cs typeface="Times New Roman" panose="02020603050405020304" pitchFamily="18" charset="0"/>
              </a:rPr>
              <a:t>nghiện</a:t>
            </a:r>
            <a:r>
              <a:rPr lang="en-US" sz="3500" noProof="0" dirty="0">
                <a:solidFill>
                  <a:srgbClr val="000000"/>
                </a:solidFill>
                <a:latin typeface="Times New Roman" panose="02020603050405020304" pitchFamily="18" charset="0"/>
                <a:cs typeface="Times New Roman" panose="02020603050405020304" pitchFamily="18" charset="0"/>
              </a:rPr>
              <a:t> Internet</a:t>
            </a:r>
          </a:p>
        </p:txBody>
      </p:sp>
    </p:spTree>
    <p:extLst>
      <p:ext uri="{BB962C8B-B14F-4D97-AF65-F5344CB8AC3E}">
        <p14:creationId xmlns:p14="http://schemas.microsoft.com/office/powerpoint/2010/main" val="167036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6"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1237368" y="1459695"/>
            <a:ext cx="10072315" cy="4229813"/>
          </a:xfrm>
          <a:prstGeom prst="cloudCallout">
            <a:avLst>
              <a:gd name="adj1" fmla="val -49426"/>
              <a:gd name="adj2" fmla="val 46812"/>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400" b="1" i="1" dirty="0" err="1">
                <a:solidFill>
                  <a:schemeClr val="tx1"/>
                </a:solidFill>
                <a:latin typeface="Times New Roman" panose="02020603050405020304" pitchFamily="18" charset="0"/>
                <a:cs typeface="Times New Roman" panose="02020603050405020304" pitchFamily="18" charset="0"/>
              </a:rPr>
              <a:t>Cách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phòng</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tránh</a:t>
            </a:r>
            <a:r>
              <a:rPr lang="en-US" sz="2400" b="1" i="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rõ</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điểm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cập</a:t>
            </a:r>
            <a:r>
              <a:rPr lang="en-US" sz="2400" dirty="0">
                <a:solidFill>
                  <a:schemeClr val="tx1"/>
                </a:solidFill>
                <a:latin typeface="Times New Roman" panose="02020603050405020304" pitchFamily="18" charset="0"/>
                <a:cs typeface="Times New Roman" panose="02020603050405020304" pitchFamily="18" charset="0"/>
              </a:rPr>
              <a:t> Internet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Chỉ</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cập</a:t>
            </a:r>
            <a:r>
              <a:rPr lang="en-US" sz="2400" dirty="0">
                <a:solidFill>
                  <a:schemeClr val="tx1"/>
                </a:solidFill>
                <a:latin typeface="Times New Roman" panose="02020603050405020304" pitchFamily="18" charset="0"/>
                <a:cs typeface="Times New Roman" panose="02020603050405020304" pitchFamily="18" charset="0"/>
              </a:rPr>
              <a:t> Internet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mạnh</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quen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cập</a:t>
            </a:r>
            <a:r>
              <a:rPr lang="en-US" sz="2400" dirty="0">
                <a:solidFill>
                  <a:schemeClr val="tx1"/>
                </a:solidFill>
                <a:latin typeface="Times New Roman" panose="02020603050405020304" pitchFamily="18" charset="0"/>
                <a:cs typeface="Times New Roman" panose="02020603050405020304" pitchFamily="18" charset="0"/>
              </a:rPr>
              <a:t> Internet</a:t>
            </a:r>
          </a:p>
          <a:p>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rèn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ngoài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lưu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trò</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bè</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người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thân</a:t>
            </a:r>
            <a:r>
              <a:rPr lang="en-US" sz="2400" dirty="0">
                <a:solidFill>
                  <a:schemeClr val="tx1"/>
                </a:solidFill>
                <a:latin typeface="Times New Roman" panose="02020603050405020304" pitchFamily="18" charset="0"/>
                <a:cs typeface="Times New Roman" panose="02020603050405020304" pitchFamily="18" charset="0"/>
              </a:rPr>
              <a:t>.</a:t>
            </a: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653442" y="222748"/>
            <a:ext cx="10656241" cy="1425578"/>
            <a:chOff x="1523998" y="0"/>
            <a:chExt cx="2190751" cy="1130210"/>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923330"/>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TÁC HẠI VÀ CÁCH PHÒNG TRÁNH NGHIỆN INTERNET</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9092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2954883" y="1481294"/>
            <a:ext cx="7139376" cy="2427318"/>
          </a:xfrm>
          <a:prstGeom prst="cloudCallout">
            <a:avLst>
              <a:gd name="adj1" fmla="val -48757"/>
              <a:gd name="adj2" fmla="val 7857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dirty="0" err="1">
                <a:solidFill>
                  <a:schemeClr val="accent6">
                    <a:lumMod val="50000"/>
                  </a:schemeClr>
                </a:solidFill>
                <a:latin typeface="Times New Roman" panose="02020603050405020304" pitchFamily="18" charset="0"/>
                <a:cs typeface="Times New Roman" panose="02020603050405020304" pitchFamily="18" charset="0"/>
              </a:rPr>
              <a:t>Hoạt</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cặp</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đôi</a:t>
            </a:r>
            <a:r>
              <a:rPr lang="en-US" sz="3200" dirty="0">
                <a:solidFill>
                  <a:schemeClr val="accent6">
                    <a:lumMod val="50000"/>
                  </a:schemeClr>
                </a:solidFill>
                <a:latin typeface="Times New Roman" panose="02020603050405020304" pitchFamily="18" charset="0"/>
                <a:cs typeface="Times New Roman" panose="02020603050405020304" pitchFamily="18" charset="0"/>
              </a:rPr>
              <a:t> (2’): Em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hãy</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nêu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hậu</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quả</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xảy</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ra</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khi</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bị</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nghiện</a:t>
            </a:r>
            <a:r>
              <a:rPr lang="en-US" sz="3200" dirty="0">
                <a:solidFill>
                  <a:schemeClr val="accent6">
                    <a:lumMod val="50000"/>
                  </a:schemeClr>
                </a:solidFill>
                <a:latin typeface="Times New Roman" panose="02020603050405020304" pitchFamily="18" charset="0"/>
                <a:cs typeface="Times New Roman" panose="02020603050405020304" pitchFamily="18" charset="0"/>
              </a:rPr>
              <a:t> Internet</a:t>
            </a: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653443" y="222748"/>
            <a:ext cx="9898443"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551820" y="206880"/>
              <a:ext cx="2162929"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TÁC HẠI VÀ CÁCH PHÒNG TRÁNH NGHIỆN INTERNET</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pic>
        <p:nvPicPr>
          <p:cNvPr id="4" name="Đồng hồ đếm ngược 2 phút">
            <a:hlinkClick r:id="" action="ppaction://media"/>
            <a:extLst>
              <a:ext uri="{FF2B5EF4-FFF2-40B4-BE49-F238E27FC236}">
                <a16:creationId xmlns:a16="http://schemas.microsoft.com/office/drawing/2014/main" xmlns="" id="{0BE3C56D-CD47-AF49-8612-2AEC7C8DE79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50892" y="4959113"/>
            <a:ext cx="1993900" cy="1121569"/>
          </a:xfrm>
          <a:prstGeom prst="rect">
            <a:avLst/>
          </a:prstGeom>
        </p:spPr>
      </p:pic>
    </p:spTree>
    <p:extLst>
      <p:ext uri="{BB962C8B-B14F-4D97-AF65-F5344CB8AC3E}">
        <p14:creationId xmlns:p14="http://schemas.microsoft.com/office/powerpoint/2010/main" val="27188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5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a:off x="1381944" y="926579"/>
            <a:ext cx="8665898" cy="972309"/>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813299" y="732603"/>
            <a:ext cx="1256339" cy="47486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705610" y="457502"/>
            <a:ext cx="549526" cy="10856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95959" y="895398"/>
            <a:ext cx="8356734" cy="960328"/>
          </a:xfrm>
          <a:prstGeom prst="rect">
            <a:avLst/>
          </a:prstGeom>
          <a:noFill/>
        </p:spPr>
        <p:txBody>
          <a:bodyPr wrap="square" rtlCol="0">
            <a:spAutoFit/>
          </a:bodyPr>
          <a:lstStyle/>
          <a:p>
            <a:pPr algn="ctr">
              <a:lnSpc>
                <a:spcPct val="150000"/>
              </a:lnSpc>
            </a:pPr>
            <a:r>
              <a:rPr lang="en-US" sz="2000" b="1" dirty="0">
                <a:solidFill>
                  <a:schemeClr val="accent6">
                    <a:lumMod val="50000"/>
                  </a:schemeClr>
                </a:solidFill>
                <a:latin typeface="Times New Roman" panose="02020603050405020304" pitchFamily="18" charset="0"/>
                <a:cs typeface="Times New Roman" panose="02020603050405020304" pitchFamily="18" charset="0"/>
              </a:rPr>
              <a:t>BÀI TẬP 2</a:t>
            </a:r>
            <a:r>
              <a:rPr lang="vi-VN"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a:solidFill>
                  <a:schemeClr val="accent6">
                    <a:lumMod val="50000"/>
                  </a:schemeClr>
                </a:solidFill>
                <a:latin typeface="Times New Roman" panose="02020603050405020304" pitchFamily="18" charset="0"/>
                <a:cs typeface="Times New Roman" panose="02020603050405020304" pitchFamily="18" charset="0"/>
              </a:rPr>
              <a:t>THEO EM, NHỮNG ĐIỀU NÀO DƯỚI ĐÂY SẼ GIÚP EM PHÒNG TRÁNH NGHIỆN INTERNET?</a:t>
            </a: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xmlns="" id="{86EDDB1C-21B6-14BE-721F-A48244CBE3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263" y="2316182"/>
            <a:ext cx="246825" cy="228753"/>
          </a:xfrm>
          <a:prstGeom prst="rect">
            <a:avLst/>
          </a:prstGeom>
        </p:spPr>
      </p:pic>
      <p:pic>
        <p:nvPicPr>
          <p:cNvPr id="32" name="Picture 31">
            <a:extLst>
              <a:ext uri="{FF2B5EF4-FFF2-40B4-BE49-F238E27FC236}">
                <a16:creationId xmlns:a16="http://schemas.microsoft.com/office/drawing/2014/main" xmlns="" id="{7DCBF7F7-82F7-F31D-CE3D-606E90056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262" y="2820501"/>
            <a:ext cx="246825" cy="228753"/>
          </a:xfrm>
          <a:prstGeom prst="rect">
            <a:avLst/>
          </a:prstGeom>
        </p:spPr>
      </p:pic>
      <p:pic>
        <p:nvPicPr>
          <p:cNvPr id="33" name="Picture 32">
            <a:extLst>
              <a:ext uri="{FF2B5EF4-FFF2-40B4-BE49-F238E27FC236}">
                <a16:creationId xmlns:a16="http://schemas.microsoft.com/office/drawing/2014/main" xmlns="" id="{8C7A6413-134B-503E-3FF4-53B87D6D4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8955" y="3861130"/>
            <a:ext cx="246825" cy="228753"/>
          </a:xfrm>
          <a:prstGeom prst="rect">
            <a:avLst/>
          </a:prstGeom>
        </p:spPr>
      </p:pic>
      <p:sp>
        <p:nvSpPr>
          <p:cNvPr id="26" name="Rectangle 25">
            <a:extLst>
              <a:ext uri="{FF2B5EF4-FFF2-40B4-BE49-F238E27FC236}">
                <a16:creationId xmlns:a16="http://schemas.microsoft.com/office/drawing/2014/main" xmlns="" id="{0B3AE4FC-95F4-0A28-22E6-A881B6782D06}"/>
              </a:ext>
            </a:extLst>
          </p:cNvPr>
          <p:cNvSpPr/>
          <p:nvPr/>
        </p:nvSpPr>
        <p:spPr>
          <a:xfrm>
            <a:off x="1653930" y="2120948"/>
            <a:ext cx="9132777" cy="2616101"/>
          </a:xfrm>
          <a:prstGeom prst="rect">
            <a:avLst/>
          </a:prstGeom>
        </p:spPr>
        <p:txBody>
          <a:bodyPr wrap="square">
            <a:spAutoFit/>
          </a:bodyPr>
          <a:lstStyle/>
          <a:p>
            <a:pPr algn="just">
              <a:spcBef>
                <a:spcPts val="300"/>
              </a:spcBef>
              <a:spcAft>
                <a:spcPts val="3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Chỉ truy cập internet khi có mục đích rõ ràng.</a:t>
            </a:r>
          </a:p>
          <a:p>
            <a:pPr algn="just">
              <a:spcBef>
                <a:spcPts val="300"/>
              </a:spcBef>
              <a:spcAft>
                <a:spcPts val="3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Tự giác tuân thủ quy định về thời gian sử dụng internet một cách hợp lí của bản thân.</a:t>
            </a:r>
          </a:p>
          <a:p>
            <a:pPr algn="just">
              <a:spcBef>
                <a:spcPts val="300"/>
              </a:spcBef>
              <a:spcAft>
                <a:spcPts val="3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Không thức khuya, trốn học để lên mạng. </a:t>
            </a:r>
          </a:p>
          <a:p>
            <a:pPr algn="just">
              <a:spcBef>
                <a:spcPts val="300"/>
              </a:spcBef>
              <a:spcAft>
                <a:spcPts val="3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Luyện tập thể thao, giao lưu lành mạnh với bạn bè.</a:t>
            </a:r>
          </a:p>
          <a:p>
            <a:pPr algn="just">
              <a:spcBef>
                <a:spcPts val="300"/>
              </a:spcBef>
              <a:spcAft>
                <a:spcPts val="300"/>
              </a:spcAft>
            </a:pPr>
            <a:r>
              <a:rPr lang="vi-VN"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Thường xuyên chơi trò chơi trực tuyến, sử dụng mạng xã hội. </a:t>
            </a:r>
          </a:p>
        </p:txBody>
      </p:sp>
      <p:pic>
        <p:nvPicPr>
          <p:cNvPr id="2" name="Picture 1">
            <a:extLst>
              <a:ext uri="{FF2B5EF4-FFF2-40B4-BE49-F238E27FC236}">
                <a16:creationId xmlns:a16="http://schemas.microsoft.com/office/drawing/2014/main" xmlns="" id="{3D1F6AD7-5BDC-FC00-AC1D-8949F453B4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262" y="3314623"/>
            <a:ext cx="246825" cy="228753"/>
          </a:xfrm>
          <a:prstGeom prst="rect">
            <a:avLst/>
          </a:prstGeom>
        </p:spPr>
      </p:pic>
    </p:spTree>
    <p:extLst>
      <p:ext uri="{BB962C8B-B14F-4D97-AF65-F5344CB8AC3E}">
        <p14:creationId xmlns:p14="http://schemas.microsoft.com/office/powerpoint/2010/main" val="73794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a:off x="3217655" y="715675"/>
            <a:ext cx="4295954" cy="91463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2475513" y="337393"/>
            <a:ext cx="1477604" cy="80672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7087642" y="194056"/>
            <a:ext cx="851936" cy="10856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3525317" y="715675"/>
            <a:ext cx="3455860" cy="803490"/>
          </a:xfrm>
          <a:prstGeom prst="rect">
            <a:avLst/>
          </a:prstGeom>
          <a:noFill/>
        </p:spPr>
        <p:txBody>
          <a:bodyPr wrap="square" rtlCol="0">
            <a:spAutoFit/>
          </a:bodyPr>
          <a:lstStyle/>
          <a:p>
            <a:pPr algn="ctr">
              <a:lnSpc>
                <a:spcPct val="150000"/>
              </a:lnSpc>
            </a:pPr>
            <a:r>
              <a:rPr lang="en-US" sz="3500" dirty="0">
                <a:solidFill>
                  <a:schemeClr val="accent6">
                    <a:lumMod val="50000"/>
                  </a:schemeClr>
                </a:solidFill>
                <a:latin typeface="Times New Roman" panose="02020603050405020304" pitchFamily="18" charset="0"/>
                <a:cs typeface="Times New Roman" panose="02020603050405020304" pitchFamily="18" charset="0"/>
              </a:rPr>
              <a:t>KẾT LUẬN</a:t>
            </a:r>
            <a:endParaRPr lang="vi-VN" sz="35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xmlns="" id="{36E7D2B9-1896-97CF-C258-344E492EA379}"/>
              </a:ext>
            </a:extLst>
          </p:cNvPr>
          <p:cNvSpPr/>
          <p:nvPr/>
        </p:nvSpPr>
        <p:spPr>
          <a:xfrm>
            <a:off x="1425342" y="1942594"/>
            <a:ext cx="9127639" cy="3562642"/>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vi-VN"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Nghiện internet sẽ ảnh hưởng xấu đến sức khỏe thể chất, tinh thần, kết quả học tập và dễ dẫn đến những việc làm vi phạm đạo đức, pháp luật.</a:t>
            </a:r>
          </a:p>
          <a:p>
            <a:pPr marL="571500" indent="-571500" algn="just">
              <a:lnSpc>
                <a:spcPct val="150000"/>
              </a:lnSpc>
              <a:spcBef>
                <a:spcPts val="300"/>
              </a:spcBef>
              <a:spcAft>
                <a:spcPts val="300"/>
              </a:spcAft>
              <a:buFont typeface="Wingdings" panose="05000000000000000000" pitchFamily="2" charset="2"/>
              <a:buChar char="v"/>
            </a:pPr>
            <a:r>
              <a:rPr lang="vi-VN"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Biện pháp phòng tránh internet: chỉ truy cập internet khi cần thiết, tự giác quy định thời gian truy cập internet một cách hợp lí, tích cực tham gia hoạt động thể thao. </a:t>
            </a:r>
          </a:p>
        </p:txBody>
      </p:sp>
    </p:spTree>
    <p:extLst>
      <p:ext uri="{BB962C8B-B14F-4D97-AF65-F5344CB8AC3E}">
        <p14:creationId xmlns:p14="http://schemas.microsoft.com/office/powerpoint/2010/main" val="195120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grpSp>
        <p:nvGrpSpPr>
          <p:cNvPr id="16" name="Group 15">
            <a:extLst>
              <a:ext uri="{FF2B5EF4-FFF2-40B4-BE49-F238E27FC236}">
                <a16:creationId xmlns:a16="http://schemas.microsoft.com/office/drawing/2014/main" xmlns="" id="{4ACF96B4-70C1-9584-10DA-68C17838C7C5}"/>
              </a:ext>
            </a:extLst>
          </p:cNvPr>
          <p:cNvGrpSpPr/>
          <p:nvPr/>
        </p:nvGrpSpPr>
        <p:grpSpPr>
          <a:xfrm>
            <a:off x="653443" y="222748"/>
            <a:ext cx="3613757"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LUYỆN TẬP</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xmlns="" id="{F429EC73-996D-15B2-C170-26B5193B6A7D}"/>
              </a:ext>
            </a:extLst>
          </p:cNvPr>
          <p:cNvSpPr txBox="1"/>
          <p:nvPr/>
        </p:nvSpPr>
        <p:spPr>
          <a:xfrm>
            <a:off x="3254829" y="1571858"/>
            <a:ext cx="7761514" cy="3485698"/>
          </a:xfrm>
          <a:prstGeom prst="rect">
            <a:avLst/>
          </a:prstGeom>
          <a:noFill/>
        </p:spPr>
        <p:txBody>
          <a:bodyPr wrap="square">
            <a:spAutoFit/>
          </a:bodyPr>
          <a:lstStyle/>
          <a:p>
            <a:r>
              <a:rPr lang="vi-VN" sz="2500" b="1" dirty="0">
                <a:solidFill>
                  <a:schemeClr val="tx1"/>
                </a:solidFill>
                <a:latin typeface="Times New Roman" panose="02020603050405020304" pitchFamily="18" charset="0"/>
                <a:cs typeface="Times New Roman" panose="02020603050405020304" pitchFamily="18" charset="0"/>
              </a:rPr>
              <a:t>Bài 1. </a:t>
            </a:r>
            <a:r>
              <a:rPr lang="vi-VN" sz="2500" dirty="0">
                <a:solidFill>
                  <a:schemeClr val="tx1"/>
                </a:solidFill>
                <a:latin typeface="Times New Roman" panose="02020603050405020304" pitchFamily="18" charset="0"/>
                <a:cs typeface="Times New Roman" panose="02020603050405020304" pitchFamily="18" charset="0"/>
              </a:rPr>
              <a:t>Em sẽ làm gì trong mỗi tình huống dưới đây?</a:t>
            </a:r>
            <a:endParaRPr lang="en-US" sz="2500" dirty="0">
              <a:solidFill>
                <a:schemeClr val="tx1"/>
              </a:solidFill>
              <a:latin typeface="Times New Roman" panose="02020603050405020304" pitchFamily="18" charset="0"/>
              <a:cs typeface="Times New Roman" panose="02020603050405020304" pitchFamily="18" charset="0"/>
            </a:endParaRPr>
          </a:p>
          <a:p>
            <a:pPr marL="742950" indent="-742950" algn="just">
              <a:lnSpc>
                <a:spcPct val="150000"/>
              </a:lnSpc>
              <a:spcBef>
                <a:spcPts val="300"/>
              </a:spcBef>
              <a:spcAft>
                <a:spcPts val="300"/>
              </a:spcAft>
              <a:buAutoNum type="alphaUcPeriod"/>
            </a:pPr>
            <a:r>
              <a:rPr lang="nl-NL"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Bị người khác nhắn tin xúc phạm, đe dọa.</a:t>
            </a:r>
            <a:endParaRPr lang="vi-VN"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742950" indent="-742950" algn="just">
              <a:lnSpc>
                <a:spcPct val="150000"/>
              </a:lnSpc>
              <a:spcBef>
                <a:spcPts val="300"/>
              </a:spcBef>
              <a:spcAft>
                <a:spcPts val="300"/>
              </a:spcAft>
              <a:buAutoNum type="alphaUcPeriod"/>
            </a:pPr>
            <a:r>
              <a:rPr lang="vi-VN"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 cần đăng kí sử dụng một MXH mà chưa biết quy định của MXH đó.</a:t>
            </a:r>
          </a:p>
          <a:p>
            <a:pPr marL="742950" indent="-742950" algn="just">
              <a:lnSpc>
                <a:spcPct val="150000"/>
              </a:lnSpc>
              <a:spcBef>
                <a:spcPts val="300"/>
              </a:spcBef>
              <a:spcAft>
                <a:spcPts val="300"/>
              </a:spcAft>
              <a:buAutoNum type="alphaUcPeriod"/>
            </a:pP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Bạn</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gửi</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em</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trang</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web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nội</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dung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phù</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hợp</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với</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lứa</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tuổi</a:t>
            </a:r>
            <a:r>
              <a:rPr lang="en-US" sz="25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7908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grpSp>
        <p:nvGrpSpPr>
          <p:cNvPr id="16" name="Group 15">
            <a:extLst>
              <a:ext uri="{FF2B5EF4-FFF2-40B4-BE49-F238E27FC236}">
                <a16:creationId xmlns:a16="http://schemas.microsoft.com/office/drawing/2014/main" xmlns="" id="{4ACF96B4-70C1-9584-10DA-68C17838C7C5}"/>
              </a:ext>
            </a:extLst>
          </p:cNvPr>
          <p:cNvGrpSpPr/>
          <p:nvPr/>
        </p:nvGrpSpPr>
        <p:grpSpPr>
          <a:xfrm>
            <a:off x="653443" y="222748"/>
            <a:ext cx="3613757"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LUYỆN TẬP</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xmlns="" id="{A82B1063-8DB0-3F39-47D0-19D3F47E0380}"/>
              </a:ext>
            </a:extLst>
          </p:cNvPr>
          <p:cNvSpPr txBox="1"/>
          <p:nvPr/>
        </p:nvSpPr>
        <p:spPr>
          <a:xfrm>
            <a:off x="2954883" y="1613118"/>
            <a:ext cx="8247743" cy="4478149"/>
          </a:xfrm>
          <a:prstGeom prst="rect">
            <a:avLst/>
          </a:prstGeom>
          <a:noFill/>
        </p:spPr>
        <p:txBody>
          <a:bodyPr wrap="square">
            <a:spAutoFit/>
          </a:bodyPr>
          <a:lstStyle/>
          <a:p>
            <a:r>
              <a:rPr lang="vi-VN" sz="2200" b="1" dirty="0">
                <a:latin typeface="Times New Roman" panose="02020603050405020304" pitchFamily="18" charset="0"/>
                <a:cs typeface="Times New Roman" panose="02020603050405020304" pitchFamily="18" charset="0"/>
              </a:rPr>
              <a:t>Bài 2. </a:t>
            </a:r>
            <a:r>
              <a:rPr lang="vi-VN" sz="2200" dirty="0">
                <a:latin typeface="Times New Roman" panose="02020603050405020304" pitchFamily="18" charset="0"/>
                <a:cs typeface="Times New Roman" panose="02020603050405020304" pitchFamily="18" charset="0"/>
              </a:rPr>
              <a:t>Tình huống nào sau đây là truy cập không hợp lệ?</a:t>
            </a:r>
            <a:endParaRPr lang="en-US" sz="2200" dirty="0">
              <a:latin typeface="Times New Roman" panose="02020603050405020304" pitchFamily="18" charset="0"/>
              <a:cs typeface="Times New Roman" panose="02020603050405020304" pitchFamily="18" charset="0"/>
            </a:endParaRPr>
          </a:p>
          <a:p>
            <a:pPr marL="742950" indent="-742950" algn="just">
              <a:lnSpc>
                <a:spcPct val="150000"/>
              </a:lnSpc>
              <a:spcBef>
                <a:spcPts val="300"/>
              </a:spcBef>
              <a:spcAft>
                <a:spcPts val="300"/>
              </a:spcAft>
              <a:buAutoNum type="alphaUcPeriod"/>
            </a:pPr>
            <a:r>
              <a:rPr lang="vi-VN" sz="2200" dirty="0">
                <a:latin typeface="Times New Roman" panose="02020603050405020304" pitchFamily="18" charset="0"/>
                <a:ea typeface="Calibri" panose="020F0502020204030204" pitchFamily="34" charset="0"/>
                <a:cs typeface="Times New Roman" panose="02020603050405020304" pitchFamily="18" charset="0"/>
              </a:rPr>
              <a:t>Tại phòng thực hành Tin học, khi mở máy tính, Hoa thấy tài khoản email của một bạn khác đang mở (bạn này đã quên thoát khỏi hộp thư). Hoa đã thực hiện ngay thao tác thoát khỏi hộp thư của bạn đó.</a:t>
            </a:r>
          </a:p>
          <a:p>
            <a:pPr marL="742950" indent="-742950" algn="just">
              <a:lnSpc>
                <a:spcPct val="150000"/>
              </a:lnSpc>
              <a:spcBef>
                <a:spcPts val="300"/>
              </a:spcBef>
              <a:spcAft>
                <a:spcPts val="300"/>
              </a:spcAft>
              <a:buAutoNum type="alphaUcPeriod"/>
            </a:pPr>
            <a:r>
              <a:rPr lang="vi-VN" sz="2200" dirty="0">
                <a:effectLst/>
                <a:latin typeface="Times New Roman" panose="02020603050405020304" pitchFamily="18" charset="0"/>
                <a:ea typeface="Calibri" panose="020F0502020204030204" pitchFamily="34" charset="0"/>
                <a:cs typeface="Times New Roman" panose="02020603050405020304" pitchFamily="18" charset="0"/>
              </a:rPr>
              <a:t>Phong cho Mạnh mượn máy tính để sử dụng. Do Phong để chế độ ghi nhớ mật khẩu nên Mạnh đã truy cập, xem được thông tin tài khoản mạng xã hội của Phong mà không cần biết mật khẩu.</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3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grpSp>
        <p:nvGrpSpPr>
          <p:cNvPr id="16" name="Group 15">
            <a:extLst>
              <a:ext uri="{FF2B5EF4-FFF2-40B4-BE49-F238E27FC236}">
                <a16:creationId xmlns:a16="http://schemas.microsoft.com/office/drawing/2014/main" xmlns="" id="{4ACF96B4-70C1-9584-10DA-68C17838C7C5}"/>
              </a:ext>
            </a:extLst>
          </p:cNvPr>
          <p:cNvGrpSpPr/>
          <p:nvPr/>
        </p:nvGrpSpPr>
        <p:grpSpPr>
          <a:xfrm>
            <a:off x="653443" y="222748"/>
            <a:ext cx="3613757"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507831"/>
            </a:xfrm>
            <a:prstGeom prst="rect">
              <a:avLst/>
            </a:prstGeom>
            <a:noFill/>
          </p:spPr>
          <p:txBody>
            <a:bodyPr wrap="square" rtlCol="0">
              <a:spAutoFit/>
            </a:bodyPr>
            <a:lstStyle/>
            <a:p>
              <a:pPr algn="ctr"/>
              <a:r>
                <a:rPr lang="en-US" sz="2700" dirty="0">
                  <a:solidFill>
                    <a:schemeClr val="accent6">
                      <a:lumMod val="75000"/>
                    </a:schemeClr>
                  </a:solidFill>
                  <a:latin typeface="Times New Roman" panose="02020603050405020304" pitchFamily="18" charset="0"/>
                  <a:cs typeface="Times New Roman" panose="02020603050405020304" pitchFamily="18" charset="0"/>
                </a:rPr>
                <a:t>LUYỆN TẬP</a:t>
              </a:r>
              <a:endParaRPr lang="vi-VN" sz="2700" dirty="0">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xmlns="" id="{A82B1063-8DB0-3F39-47D0-19D3F47E0380}"/>
              </a:ext>
            </a:extLst>
          </p:cNvPr>
          <p:cNvSpPr txBox="1"/>
          <p:nvPr/>
        </p:nvSpPr>
        <p:spPr>
          <a:xfrm>
            <a:off x="2954883" y="1613118"/>
            <a:ext cx="8247743" cy="3100977"/>
          </a:xfrm>
          <a:prstGeom prst="rect">
            <a:avLst/>
          </a:prstGeom>
          <a:noFill/>
        </p:spPr>
        <p:txBody>
          <a:bodyPr wrap="square">
            <a:spAutoFit/>
          </a:bodyPr>
          <a:lstStyle/>
          <a:p>
            <a:pPr algn="just">
              <a:lnSpc>
                <a:spcPct val="150000"/>
              </a:lnSpc>
            </a:pPr>
            <a:r>
              <a:rPr lang="vi-VN" sz="2500" b="1" dirty="0">
                <a:latin typeface="Times New Roman" panose="02020603050405020304" pitchFamily="18" charset="0"/>
                <a:cs typeface="Times New Roman" panose="02020603050405020304" pitchFamily="18" charset="0"/>
              </a:rPr>
              <a:t>Bài 3. </a:t>
            </a:r>
            <a:r>
              <a:rPr lang="vi-VN" sz="2500" dirty="0">
                <a:latin typeface="Times New Roman" panose="02020603050405020304" pitchFamily="18" charset="0"/>
                <a:cs typeface="Times New Roman" panose="02020603050405020304" pitchFamily="18" charset="0"/>
              </a:rPr>
              <a:t>Theo em, yếu tố nào là quan trọng nhất giúp phòng tránh nghiện internet?</a:t>
            </a:r>
            <a:endParaRPr lang="en-US" sz="2500" dirty="0">
              <a:latin typeface="Times New Roman" panose="02020603050405020304" pitchFamily="18" charset="0"/>
              <a:cs typeface="Times New Roman" panose="02020603050405020304" pitchFamily="18" charset="0"/>
            </a:endParaRPr>
          </a:p>
          <a:p>
            <a:pPr marL="742950" indent="-742950" algn="just">
              <a:lnSpc>
                <a:spcPct val="150000"/>
              </a:lnSpc>
              <a:spcBef>
                <a:spcPts val="300"/>
              </a:spcBef>
              <a:spcAft>
                <a:spcPts val="300"/>
              </a:spcAft>
              <a:buAutoNum type="alphaUcPeriod"/>
            </a:pPr>
            <a:r>
              <a:rPr lang="vi-VN" sz="2500" dirty="0">
                <a:latin typeface="Times New Roman" panose="02020603050405020304" pitchFamily="18" charset="0"/>
                <a:ea typeface="Calibri" panose="020F0502020204030204" pitchFamily="34" charset="0"/>
                <a:cs typeface="Times New Roman" panose="02020603050405020304" pitchFamily="18" charset="0"/>
              </a:rPr>
              <a:t>Sự theo dõi, nhắc nhở của người thân.</a:t>
            </a:r>
          </a:p>
          <a:p>
            <a:pPr marL="742950" indent="-742950" algn="just">
              <a:lnSpc>
                <a:spcPct val="150000"/>
              </a:lnSpc>
              <a:spcBef>
                <a:spcPts val="300"/>
              </a:spcBef>
              <a:spcAft>
                <a:spcPts val="300"/>
              </a:spcAft>
              <a:buAutoNum type="alphaUcPeriod"/>
            </a:pPr>
            <a:r>
              <a:rPr lang="vi-VN" sz="2500" dirty="0">
                <a:latin typeface="Times New Roman" panose="02020603050405020304" pitchFamily="18" charset="0"/>
                <a:ea typeface="Calibri" panose="020F0502020204030204" pitchFamily="34" charset="0"/>
                <a:cs typeface="Times New Roman" panose="02020603050405020304" pitchFamily="18" charset="0"/>
              </a:rPr>
              <a:t>Ý thức tự giác của bản thân.</a:t>
            </a:r>
          </a:p>
          <a:p>
            <a:pPr marL="742950" indent="-742950" algn="just">
              <a:lnSpc>
                <a:spcPct val="150000"/>
              </a:lnSpc>
              <a:spcBef>
                <a:spcPts val="300"/>
              </a:spcBef>
              <a:spcAft>
                <a:spcPts val="300"/>
              </a:spcAft>
              <a:buAutoNum type="alphaUcPeriod"/>
            </a:pPr>
            <a:r>
              <a:rPr lang="vi-VN" sz="2500" dirty="0">
                <a:latin typeface="Times New Roman" panose="02020603050405020304" pitchFamily="18" charset="0"/>
                <a:ea typeface="Calibri" panose="020F0502020204030204" pitchFamily="34" charset="0"/>
                <a:cs typeface="Times New Roman" panose="02020603050405020304" pitchFamily="18" charset="0"/>
              </a:rPr>
              <a:t>Cài đặt phần mềm giới hạn thời gian sử dụng internet. </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689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2954883" y="1481294"/>
            <a:ext cx="6522946" cy="2936187"/>
          </a:xfrm>
          <a:prstGeom prst="cloudCallout">
            <a:avLst>
              <a:gd name="adj1" fmla="val -49065"/>
              <a:gd name="adj2" fmla="val 67544"/>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lnSpc>
                <a:spcPct val="150000"/>
              </a:lnSpc>
            </a:pPr>
            <a:r>
              <a:rPr lang="vi-VN" sz="2000" b="1" dirty="0">
                <a:solidFill>
                  <a:schemeClr val="tx1"/>
                </a:solidFill>
                <a:latin typeface="Times New Roman" panose="02020603050405020304" pitchFamily="18" charset="0"/>
                <a:cs typeface="Times New Roman" panose="02020603050405020304" pitchFamily="18" charset="0"/>
              </a:rPr>
              <a:t>Một bạn mới được người thân tặng điện thoại thông minh. Em khuyên bạn như thế nào để phòng tránh nghiện Internet?</a:t>
            </a:r>
            <a:endParaRPr lang="en-US" sz="2000" b="1" dirty="0">
              <a:solidFill>
                <a:schemeClr val="tx1"/>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653444" y="222748"/>
            <a:ext cx="3149300"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VẬN DỤNG</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4120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2954883" y="937459"/>
            <a:ext cx="8250146" cy="4179277"/>
          </a:xfrm>
          <a:prstGeom prst="cloudCallout">
            <a:avLst>
              <a:gd name="adj1" fmla="val -49769"/>
              <a:gd name="adj2" fmla="val 52958"/>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spcBef>
                <a:spcPts val="300"/>
              </a:spcBef>
              <a:spcAft>
                <a:spcPts val="300"/>
              </a:spcAft>
            </a:pPr>
            <a:r>
              <a:rPr lang="nl-NL"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Không nên mất quá nhiều thời gian cho việc truy cập internet.</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300"/>
              </a:spcBef>
              <a:spcAft>
                <a:spcPts val="300"/>
              </a:spcAft>
            </a:pPr>
            <a:r>
              <a:rPr lang="nl-NL"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Xác định rõ mục đích, thời điểm và thời lượng truy cập internet một cách hợp lí, tự giác và nghiệm túc thực hiện. </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300"/>
              </a:spcBef>
              <a:spcAft>
                <a:spcPts val="300"/>
              </a:spcAft>
            </a:pPr>
            <a:r>
              <a:rPr lang="nl-NL"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Chỉ truy cập internet để phục vụ việc học tập, giải trí lành mạnh.</a:t>
            </a:r>
            <a:endParaRPr lang="en-US" sz="2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653444" y="222748"/>
            <a:ext cx="3149300"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507831"/>
            </a:xfrm>
            <a:prstGeom prst="rect">
              <a:avLst/>
            </a:prstGeom>
            <a:noFill/>
          </p:spPr>
          <p:txBody>
            <a:bodyPr wrap="square" rtlCol="0">
              <a:spAutoFit/>
            </a:bodyPr>
            <a:lstStyle/>
            <a:p>
              <a:pPr algn="ctr"/>
              <a:r>
                <a:rPr lang="en-US" sz="2700" dirty="0">
                  <a:solidFill>
                    <a:schemeClr val="accent6">
                      <a:lumMod val="75000"/>
                    </a:schemeClr>
                  </a:solidFill>
                  <a:latin typeface="Times New Roman" panose="02020603050405020304" pitchFamily="18" charset="0"/>
                  <a:cs typeface="Times New Roman" panose="02020603050405020304" pitchFamily="18" charset="0"/>
                </a:rPr>
                <a:t>VẬN DỤNG</a:t>
              </a:r>
              <a:endParaRPr lang="vi-VN" sz="2700" dirty="0">
                <a:solidFill>
                  <a:schemeClr val="accent6">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4370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2954883" y="937459"/>
            <a:ext cx="7872774" cy="4316711"/>
          </a:xfrm>
          <a:prstGeom prst="cloudCallout">
            <a:avLst>
              <a:gd name="adj1" fmla="val -49065"/>
              <a:gd name="adj2" fmla="val 46361"/>
            </a:avLst>
          </a:prstGeom>
        </p:spPr>
        <p:style>
          <a:lnRef idx="1">
            <a:schemeClr val="accent6"/>
          </a:lnRef>
          <a:fillRef idx="3">
            <a:schemeClr val="accent6"/>
          </a:fillRef>
          <a:effectRef idx="2">
            <a:schemeClr val="accent6"/>
          </a:effectRef>
          <a:fontRef idx="minor">
            <a:schemeClr val="lt1"/>
          </a:fontRef>
        </p:style>
        <p:txBody>
          <a:bodyPr rtlCol="0" anchor="ctr"/>
          <a:lstStyle/>
          <a:p>
            <a:pPr algn="just">
              <a:spcBef>
                <a:spcPts val="300"/>
              </a:spcBef>
              <a:spcAft>
                <a:spcPts val="300"/>
              </a:spcAft>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Hãy cùng bạn tìm hiểu một ví dụ thực tiễn về giao tiếp qua mạng dẫn đến hiểu nhầm hay xung đột. Trao đổi với bạn để chỉ ra những người trong ví dụ đó đã thực hiện hành vi, ứng xử nào không phù hợp.</a:t>
            </a:r>
            <a:endParaRPr lang="en-US" sz="2400" dirty="0">
              <a:solidFill>
                <a:schemeClr val="tx1"/>
              </a:solidFill>
              <a:latin typeface="Times New Roman" panose="02020603050405020304" pitchFamily="18" charset="0"/>
              <a:cs typeface="Times New Roman" panose="02020603050405020304" pitchFamily="18" charset="0"/>
            </a:endParaRPr>
          </a:p>
          <a:p>
            <a:pPr algn="just">
              <a:spcBef>
                <a:spcPts val="300"/>
              </a:spcBef>
              <a:spcAft>
                <a:spcPts val="300"/>
              </a:spcAft>
            </a:pPr>
            <a:endParaRPr lang="en-US" sz="2400" dirty="0">
              <a:solidFill>
                <a:schemeClr val="tx1"/>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4ACF96B4-70C1-9584-10DA-68C17838C7C5}"/>
              </a:ext>
            </a:extLst>
          </p:cNvPr>
          <p:cNvGrpSpPr/>
          <p:nvPr/>
        </p:nvGrpSpPr>
        <p:grpSpPr>
          <a:xfrm>
            <a:off x="653444" y="222748"/>
            <a:ext cx="3149300" cy="980661"/>
            <a:chOff x="1523998" y="0"/>
            <a:chExt cx="2190751" cy="980661"/>
          </a:xfrm>
        </p:grpSpPr>
        <p:grpSp>
          <p:nvGrpSpPr>
            <p:cNvPr id="17" name="Group 16">
              <a:extLst>
                <a:ext uri="{FF2B5EF4-FFF2-40B4-BE49-F238E27FC236}">
                  <a16:creationId xmlns:a16="http://schemas.microsoft.com/office/drawing/2014/main" xmlns="" id="{F7A9A9CF-1A82-CFD8-97FA-3142A85D7071}"/>
                </a:ext>
              </a:extLst>
            </p:cNvPr>
            <p:cNvGrpSpPr/>
            <p:nvPr/>
          </p:nvGrpSpPr>
          <p:grpSpPr>
            <a:xfrm>
              <a:off x="1523998" y="0"/>
              <a:ext cx="2190751" cy="980661"/>
              <a:chOff x="1523999" y="0"/>
              <a:chExt cx="1285462" cy="1828800"/>
            </a:xfrm>
          </p:grpSpPr>
          <p:sp>
            <p:nvSpPr>
              <p:cNvPr id="19" name="Rectangle: Top Corners Rounded 18">
                <a:extLst>
                  <a:ext uri="{FF2B5EF4-FFF2-40B4-BE49-F238E27FC236}">
                    <a16:creationId xmlns:a16="http://schemas.microsoft.com/office/drawing/2014/main" xmlns="" id="{EAA0F85D-4E9D-1668-A5E6-68595A734383}"/>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20" name="Rectangle: Top Corners Rounded 19">
                <a:extLst>
                  <a:ext uri="{FF2B5EF4-FFF2-40B4-BE49-F238E27FC236}">
                    <a16:creationId xmlns:a16="http://schemas.microsoft.com/office/drawing/2014/main" xmlns="" id="{E555D4C2-6EB6-38A4-5929-D9AF1AF52B3F}"/>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grpSp>
        <p:sp>
          <p:nvSpPr>
            <p:cNvPr id="18" name="TextBox 17">
              <a:extLst>
                <a:ext uri="{FF2B5EF4-FFF2-40B4-BE49-F238E27FC236}">
                  <a16:creationId xmlns:a16="http://schemas.microsoft.com/office/drawing/2014/main" xmlns="" id="{2496CF09-15C8-2909-9623-D2B83459420C}"/>
                </a:ext>
              </a:extLst>
            </p:cNvPr>
            <p:cNvSpPr txBox="1"/>
            <p:nvPr/>
          </p:nvSpPr>
          <p:spPr>
            <a:xfrm>
              <a:off x="1677724" y="206880"/>
              <a:ext cx="1972089"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VẬN DỤNG</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38485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2291495" y="196118"/>
            <a:ext cx="7874122" cy="4387913"/>
          </a:xfrm>
          <a:prstGeom prst="cloudCallout">
            <a:avLst>
              <a:gd name="adj1" fmla="val -49065"/>
              <a:gd name="adj2" fmla="val 67544"/>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4" name="TextBox 3">
            <a:extLst>
              <a:ext uri="{FF2B5EF4-FFF2-40B4-BE49-F238E27FC236}">
                <a16:creationId xmlns:a16="http://schemas.microsoft.com/office/drawing/2014/main" xmlns="" id="{3FA79E41-BB71-9714-E5F9-205F8DCB56B1}"/>
              </a:ext>
            </a:extLst>
          </p:cNvPr>
          <p:cNvSpPr txBox="1"/>
          <p:nvPr/>
        </p:nvSpPr>
        <p:spPr>
          <a:xfrm>
            <a:off x="3162806" y="505570"/>
            <a:ext cx="6281320" cy="3071610"/>
          </a:xfrm>
          <a:prstGeom prst="rect">
            <a:avLst/>
          </a:prstGeom>
          <a:noFill/>
        </p:spPr>
        <p:txBody>
          <a:bodyPr wrap="square">
            <a:spAutoFit/>
          </a:bodyPr>
          <a:lstStyle/>
          <a:p>
            <a:pPr lvl="0" algn="ctr" defTabSz="342900">
              <a:lnSpc>
                <a:spcPct val="135000"/>
              </a:lnSpc>
              <a:defRPr/>
            </a:pPr>
            <a:r>
              <a:rPr lang="en-US" sz="3200" dirty="0" err="1">
                <a:solidFill>
                  <a:srgbClr val="000000"/>
                </a:solidFill>
                <a:latin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động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(5’)</a:t>
            </a:r>
          </a:p>
          <a:p>
            <a:pPr lvl="0" defTabSz="342900">
              <a:lnSpc>
                <a:spcPct val="135000"/>
              </a:lnSpc>
              <a:defRPr/>
            </a:pPr>
            <a:r>
              <a:rPr kumimoji="0" lang="en-US" sz="32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Nhóm</a:t>
            </a:r>
            <a:r>
              <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1,2,3: </a:t>
            </a:r>
            <a:r>
              <a:rPr kumimoji="0" lang="en-US" sz="32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lợi</a:t>
            </a:r>
            <a:r>
              <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ích</a:t>
            </a:r>
            <a:r>
              <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giao</a:t>
            </a:r>
            <a:r>
              <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qua </a:t>
            </a:r>
            <a:r>
              <a:rPr kumimoji="0" lang="en-US" sz="32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mạng</a:t>
            </a:r>
            <a:endParaRPr kumimoji="0" lang="en-US" sz="32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lvl="0" defTabSz="342900">
              <a:defRPr/>
            </a:pPr>
            <a:r>
              <a:rPr lang="en-US" sz="3200" baseline="0" dirty="0">
                <a:solidFill>
                  <a:srgbClr val="000000"/>
                </a:solidFill>
                <a:latin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cs typeface="Times New Roman" panose="02020603050405020304" pitchFamily="18" charset="0"/>
              </a:rPr>
              <a:t> 4,5,6: </a:t>
            </a:r>
            <a:r>
              <a:rPr lang="en-US" sz="3200" dirty="0" err="1">
                <a:solidFill>
                  <a:srgbClr val="000000"/>
                </a:solidFill>
                <a:latin typeface="Times New Roman" panose="02020603050405020304" pitchFamily="18" charset="0"/>
                <a:cs typeface="Times New Roman" panose="02020603050405020304" pitchFamily="18" charset="0"/>
              </a:rPr>
              <a:t>Hãy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nêu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những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chế</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rủi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ro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khi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tiếp</a:t>
            </a:r>
            <a:r>
              <a:rPr lang="en-US" sz="3200" dirty="0">
                <a:solidFill>
                  <a:srgbClr val="000000"/>
                </a:solidFill>
                <a:latin typeface="Times New Roman" panose="02020603050405020304" pitchFamily="18" charset="0"/>
                <a:cs typeface="Times New Roman" panose="02020603050405020304" pitchFamily="18" charset="0"/>
              </a:rPr>
              <a:t> qua </a:t>
            </a:r>
            <a:r>
              <a:rPr lang="en-US" sz="3200" dirty="0" err="1">
                <a:solidFill>
                  <a:srgbClr val="000000"/>
                </a:solidFill>
                <a:latin typeface="Times New Roman" panose="02020603050405020304" pitchFamily="18" charset="0"/>
                <a:cs typeface="Times New Roman" panose="02020603050405020304" pitchFamily="18" charset="0"/>
              </a:rPr>
              <a:t>mạng</a:t>
            </a:r>
            <a:endParaRPr kumimoji="0" lang="en-US" sz="32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xmlns="" id="{C4BC3C9D-E4B4-C2DA-B022-79D0E3844F3C}"/>
              </a:ext>
            </a:extLst>
          </p:cNvPr>
          <p:cNvSpPr>
            <a:spLocks noChangeAspect="1" noChangeArrowheads="1" noTextEdit="1"/>
          </p:cNvSpPr>
          <p:nvPr/>
        </p:nvSpPr>
        <p:spPr bwMode="auto">
          <a:xfrm>
            <a:off x="8077999" y="3449756"/>
            <a:ext cx="2732254" cy="249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38" name="Đồng hồ đếm ngược 5 phút">
            <a:hlinkClick r:id="" action="ppaction://media"/>
            <a:extLst>
              <a:ext uri="{FF2B5EF4-FFF2-40B4-BE49-F238E27FC236}">
                <a16:creationId xmlns:a16="http://schemas.microsoft.com/office/drawing/2014/main" xmlns="" id="{CAE260B3-6E75-8E0E-6A5F-9EDFBDE967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98817" y="5167003"/>
            <a:ext cx="2133600" cy="1200150"/>
          </a:xfrm>
          <a:prstGeom prst="rect">
            <a:avLst/>
          </a:prstGeom>
        </p:spPr>
      </p:pic>
      <p:sp>
        <p:nvSpPr>
          <p:cNvPr id="139" name="Rectangle 138">
            <a:extLst>
              <a:ext uri="{FF2B5EF4-FFF2-40B4-BE49-F238E27FC236}">
                <a16:creationId xmlns:a16="http://schemas.microsoft.com/office/drawing/2014/main" xmlns="" id="{A8B40968-4C41-7094-1485-E373CFC6474D}"/>
              </a:ext>
            </a:extLst>
          </p:cNvPr>
          <p:cNvSpPr/>
          <p:nvPr/>
        </p:nvSpPr>
        <p:spPr>
          <a:xfrm>
            <a:off x="2105526" y="4231341"/>
            <a:ext cx="6635861" cy="190205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a:t>
            </a:r>
          </a:p>
          <a:p>
            <a:pPr algn="just" defTabSz="342900">
              <a:lnSpc>
                <a:spcPct val="140000"/>
              </a:lnSpc>
            </a:pPr>
            <a:r>
              <a:rPr lang="vi-VN"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p>
            <a:pPr marL="342900" indent="-342900" algn="just" defTabSz="342900">
              <a:lnSpc>
                <a:spcPct val="14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cáo</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681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circle(in)">
                                      <p:cBhvr>
                                        <p:cTn id="18" dur="500"/>
                                        <p:tgtEl>
                                          <p:spTgt spid="1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animEffect transition="in" filter="fade">
                                      <p:cBhvr>
                                        <p:cTn id="2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38"/>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38"/>
                                        </p:tgtEl>
                                      </p:cBhvr>
                                    </p:cmd>
                                  </p:childTnLst>
                                </p:cTn>
                              </p:par>
                            </p:childTnLst>
                          </p:cTn>
                        </p:par>
                      </p:childTnLst>
                    </p:cTn>
                  </p:par>
                </p:childTnLst>
              </p:cTn>
              <p:nextCondLst>
                <p:cond evt="onClick" delay="0">
                  <p:tgtEl>
                    <p:spTgt spid="138"/>
                  </p:tgtEl>
                </p:cond>
              </p:nextCondLst>
            </p:seq>
            <p:video>
              <p:cMediaNode vol="80000">
                <p:cTn id="29" fill="hold" display="0">
                  <p:stCondLst>
                    <p:cond delay="indefinite"/>
                  </p:stCondLst>
                </p:cTn>
                <p:tgtEl>
                  <p:spTgt spid="138"/>
                </p:tgtEl>
              </p:cMediaNode>
            </p:video>
          </p:childTnLst>
        </p:cTn>
      </p:par>
    </p:tnLst>
    <p:bldLst>
      <p:bldP spid="3" grpId="0" animBg="1"/>
      <p:bldP spid="4" grpId="0"/>
      <p:bldP spid="1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4F3C033-0837-3903-0106-D35DE711202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5962" y="3908612"/>
            <a:ext cx="2548921" cy="2516782"/>
          </a:xfrm>
          <a:prstGeom prst="rect">
            <a:avLst/>
          </a:prstGeom>
        </p:spPr>
      </p:pic>
      <p:sp>
        <p:nvSpPr>
          <p:cNvPr id="3" name="Thought Bubble: Cloud 2">
            <a:extLst>
              <a:ext uri="{FF2B5EF4-FFF2-40B4-BE49-F238E27FC236}">
                <a16:creationId xmlns:a16="http://schemas.microsoft.com/office/drawing/2014/main" xmlns="" id="{FF6411E6-7E3E-2F11-8353-1FE5EC44F358}"/>
              </a:ext>
            </a:extLst>
          </p:cNvPr>
          <p:cNvSpPr/>
          <p:nvPr/>
        </p:nvSpPr>
        <p:spPr>
          <a:xfrm>
            <a:off x="2954883" y="937460"/>
            <a:ext cx="6586159" cy="3480022"/>
          </a:xfrm>
          <a:prstGeom prst="cloudCallout">
            <a:avLst>
              <a:gd name="adj1" fmla="val -49065"/>
              <a:gd name="adj2" fmla="val 67544"/>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4" name="TextBox 3">
            <a:extLst>
              <a:ext uri="{FF2B5EF4-FFF2-40B4-BE49-F238E27FC236}">
                <a16:creationId xmlns:a16="http://schemas.microsoft.com/office/drawing/2014/main" xmlns="" id="{3FA79E41-BB71-9714-E5F9-205F8DCB56B1}"/>
              </a:ext>
            </a:extLst>
          </p:cNvPr>
          <p:cNvSpPr txBox="1"/>
          <p:nvPr/>
        </p:nvSpPr>
        <p:spPr>
          <a:xfrm>
            <a:off x="4055191" y="1615383"/>
            <a:ext cx="4655671" cy="1837426"/>
          </a:xfrm>
          <a:prstGeom prst="rect">
            <a:avLst/>
          </a:prstGeom>
          <a:noFill/>
        </p:spPr>
        <p:txBody>
          <a:bodyPr wrap="square">
            <a:spAutoFit/>
          </a:bodyPr>
          <a:lstStyle/>
          <a:p>
            <a:pPr lvl="0" algn="ctr" defTabSz="342900">
              <a:lnSpc>
                <a:spcPct val="135000"/>
              </a:lnSpc>
              <a:defRPr/>
            </a:pPr>
            <a:r>
              <a:rPr lang="en-US" sz="2800" dirty="0" err="1">
                <a:solidFill>
                  <a:srgbClr val="000000"/>
                </a:solidFill>
                <a:latin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cặp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đôi</a:t>
            </a:r>
            <a:r>
              <a:rPr lang="en-US" sz="2800" dirty="0">
                <a:solidFill>
                  <a:srgbClr val="000000"/>
                </a:solidFill>
                <a:latin typeface="Times New Roman" panose="02020603050405020304" pitchFamily="18" charset="0"/>
                <a:cs typeface="Times New Roman" panose="02020603050405020304" pitchFamily="18" charset="0"/>
              </a:rPr>
              <a:t> (5’): Em </a:t>
            </a:r>
            <a:r>
              <a:rPr lang="en-US" sz="2800" dirty="0" err="1">
                <a:solidFill>
                  <a:srgbClr val="000000"/>
                </a:solidFill>
                <a:latin typeface="Times New Roman" panose="02020603050405020304" pitchFamily="18" charset="0"/>
                <a:cs typeface="Times New Roman" panose="02020603050405020304" pitchFamily="18" charset="0"/>
              </a:rPr>
              <a:t>hãy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đặc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điểm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giao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tếp</a:t>
            </a:r>
            <a:r>
              <a:rPr lang="en-US" sz="2800" dirty="0">
                <a:solidFill>
                  <a:srgbClr val="000000"/>
                </a:solidFill>
                <a:latin typeface="Times New Roman" panose="02020603050405020304" pitchFamily="18" charset="0"/>
                <a:cs typeface="Times New Roman" panose="02020603050405020304" pitchFamily="18" charset="0"/>
              </a:rPr>
              <a:t> qua </a:t>
            </a:r>
            <a:r>
              <a:rPr lang="en-US" sz="2800" dirty="0" err="1">
                <a:solidFill>
                  <a:srgbClr val="000000"/>
                </a:solidFill>
                <a:latin typeface="Times New Roman" panose="02020603050405020304" pitchFamily="18" charset="0"/>
                <a:cs typeface="Times New Roman" panose="02020603050405020304" pitchFamily="18" charset="0"/>
              </a:rPr>
              <a:t>mạng</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11" name="AutoShape 3">
            <a:extLst>
              <a:ext uri="{FF2B5EF4-FFF2-40B4-BE49-F238E27FC236}">
                <a16:creationId xmlns:a16="http://schemas.microsoft.com/office/drawing/2014/main" xmlns="" id="{C4BC3C9D-E4B4-C2DA-B022-79D0E3844F3C}"/>
              </a:ext>
            </a:extLst>
          </p:cNvPr>
          <p:cNvSpPr>
            <a:spLocks noChangeAspect="1" noChangeArrowheads="1" noTextEdit="1"/>
          </p:cNvSpPr>
          <p:nvPr/>
        </p:nvSpPr>
        <p:spPr bwMode="auto">
          <a:xfrm>
            <a:off x="8077999" y="3449756"/>
            <a:ext cx="2732254" cy="249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38" name="Đồng hồ đếm ngược 5 phút">
            <a:hlinkClick r:id="" action="ppaction://media"/>
            <a:extLst>
              <a:ext uri="{FF2B5EF4-FFF2-40B4-BE49-F238E27FC236}">
                <a16:creationId xmlns:a16="http://schemas.microsoft.com/office/drawing/2014/main" xmlns="" id="{CAE260B3-6E75-8E0E-6A5F-9EDFBDE967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98817" y="5167003"/>
            <a:ext cx="2133600" cy="1200150"/>
          </a:xfrm>
          <a:prstGeom prst="rect">
            <a:avLst/>
          </a:prstGeom>
        </p:spPr>
      </p:pic>
      <p:grpSp>
        <p:nvGrpSpPr>
          <p:cNvPr id="6" name="Group 5">
            <a:extLst>
              <a:ext uri="{FF2B5EF4-FFF2-40B4-BE49-F238E27FC236}">
                <a16:creationId xmlns:a16="http://schemas.microsoft.com/office/drawing/2014/main" xmlns="" id="{354E8625-421D-ABB2-45DD-1344FFE5C741}"/>
              </a:ext>
            </a:extLst>
          </p:cNvPr>
          <p:cNvGrpSpPr/>
          <p:nvPr/>
        </p:nvGrpSpPr>
        <p:grpSpPr>
          <a:xfrm>
            <a:off x="653442" y="222748"/>
            <a:ext cx="4796861" cy="980661"/>
            <a:chOff x="1523997" y="0"/>
            <a:chExt cx="2390949" cy="980661"/>
          </a:xfrm>
        </p:grpSpPr>
        <p:grpSp>
          <p:nvGrpSpPr>
            <p:cNvPr id="7" name="Group 6">
              <a:extLst>
                <a:ext uri="{FF2B5EF4-FFF2-40B4-BE49-F238E27FC236}">
                  <a16:creationId xmlns:a16="http://schemas.microsoft.com/office/drawing/2014/main" xmlns="" id="{28EDA1A9-2AAA-A11D-AD8B-8442633E6FB2}"/>
                </a:ext>
              </a:extLst>
            </p:cNvPr>
            <p:cNvGrpSpPr/>
            <p:nvPr/>
          </p:nvGrpSpPr>
          <p:grpSpPr>
            <a:xfrm>
              <a:off x="1523997" y="0"/>
              <a:ext cx="2390949" cy="980661"/>
              <a:chOff x="1523999" y="0"/>
              <a:chExt cx="1402932" cy="1828800"/>
            </a:xfrm>
          </p:grpSpPr>
          <p:sp>
            <p:nvSpPr>
              <p:cNvPr id="9" name="Rectangle: Top Corners Rounded 8">
                <a:extLst>
                  <a:ext uri="{FF2B5EF4-FFF2-40B4-BE49-F238E27FC236}">
                    <a16:creationId xmlns:a16="http://schemas.microsoft.com/office/drawing/2014/main" xmlns="" id="{A24E452A-7E94-5BFB-D965-7864C84ADED1}"/>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Top Corners Rounded 9">
                <a:extLst>
                  <a:ext uri="{FF2B5EF4-FFF2-40B4-BE49-F238E27FC236}">
                    <a16:creationId xmlns:a16="http://schemas.microsoft.com/office/drawing/2014/main" xmlns="" id="{DFB895D5-F710-6918-E595-C5D23724CA95}"/>
                  </a:ext>
                </a:extLst>
              </p:cNvPr>
              <p:cNvSpPr/>
              <p:nvPr/>
            </p:nvSpPr>
            <p:spPr>
              <a:xfrm rot="10800000">
                <a:off x="1566862" y="76198"/>
                <a:ext cx="1360069"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xmlns="" id="{073B58CE-A15B-7858-DA55-F627327C8355}"/>
                </a:ext>
              </a:extLst>
            </p:cNvPr>
            <p:cNvSpPr txBox="1"/>
            <p:nvPr/>
          </p:nvSpPr>
          <p:spPr>
            <a:xfrm>
              <a:off x="1677724" y="206880"/>
              <a:ext cx="2171256"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GIAO TIẾP QUA MẠNG</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sp>
        <p:nvSpPr>
          <p:cNvPr id="12" name="Rectangle 11">
            <a:extLst>
              <a:ext uri="{FF2B5EF4-FFF2-40B4-BE49-F238E27FC236}">
                <a16:creationId xmlns:a16="http://schemas.microsoft.com/office/drawing/2014/main" xmlns="" id="{BEC6C696-9F67-4C9D-5412-BF68FCDA3751}"/>
              </a:ext>
            </a:extLst>
          </p:cNvPr>
          <p:cNvSpPr/>
          <p:nvPr/>
        </p:nvSpPr>
        <p:spPr>
          <a:xfrm>
            <a:off x="1999475" y="4414496"/>
            <a:ext cx="7444651" cy="190205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a:t>
            </a:r>
          </a:p>
          <a:p>
            <a:pPr algn="just" defTabSz="342900">
              <a:lnSpc>
                <a:spcPct val="140000"/>
              </a:lnSpc>
            </a:pP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a:p>
            <a:pPr marL="342900" indent="-342900" algn="just" defTabSz="342900">
              <a:lnSpc>
                <a:spcPct val="140000"/>
              </a:lnSpc>
              <a:buFont typeface="Arial" panose="020B0604020202020204" pitchFamily="34" charset="0"/>
              <a:buChar char="•"/>
            </a:pP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29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38"/>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38"/>
                                        </p:tgtEl>
                                      </p:cBhvr>
                                    </p:cmd>
                                  </p:childTnLst>
                                </p:cTn>
                              </p:par>
                            </p:childTnLst>
                          </p:cTn>
                        </p:par>
                      </p:childTnLst>
                    </p:cTn>
                  </p:par>
                </p:childTnLst>
              </p:cTn>
              <p:nextCondLst>
                <p:cond evt="onClick" delay="0">
                  <p:tgtEl>
                    <p:spTgt spid="138"/>
                  </p:tgtEl>
                </p:cond>
              </p:nextCondLst>
            </p:seq>
            <p:video>
              <p:cMediaNode vol="80000">
                <p:cTn id="39" fill="hold" display="0">
                  <p:stCondLst>
                    <p:cond delay="indefinite"/>
                  </p:stCondLst>
                </p:cTn>
                <p:tgtEl>
                  <p:spTgt spid="138"/>
                </p:tgtEl>
              </p:cMediaNode>
            </p:video>
          </p:childTnLst>
        </p:cTn>
      </p:par>
    </p:tnLst>
    <p:bldLst>
      <p:bldP spid="3" grpId="0" animBg="1"/>
      <p:bldP spid="4"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a:extLst>
              <a:ext uri="{FF2B5EF4-FFF2-40B4-BE49-F238E27FC236}">
                <a16:creationId xmlns:a16="http://schemas.microsoft.com/office/drawing/2014/main" xmlns="" id="{C4BC3C9D-E4B4-C2DA-B022-79D0E3844F3C}"/>
              </a:ext>
            </a:extLst>
          </p:cNvPr>
          <p:cNvSpPr>
            <a:spLocks noChangeAspect="1" noChangeArrowheads="1" noTextEdit="1"/>
          </p:cNvSpPr>
          <p:nvPr/>
        </p:nvSpPr>
        <p:spPr bwMode="auto">
          <a:xfrm>
            <a:off x="8077999" y="3449756"/>
            <a:ext cx="2732254" cy="249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xmlns="" id="{354E8625-421D-ABB2-45DD-1344FFE5C741}"/>
              </a:ext>
            </a:extLst>
          </p:cNvPr>
          <p:cNvGrpSpPr/>
          <p:nvPr/>
        </p:nvGrpSpPr>
        <p:grpSpPr>
          <a:xfrm>
            <a:off x="653443" y="222748"/>
            <a:ext cx="4869051" cy="1182827"/>
            <a:chOff x="1523998" y="0"/>
            <a:chExt cx="2190751" cy="1182827"/>
          </a:xfrm>
        </p:grpSpPr>
        <p:grpSp>
          <p:nvGrpSpPr>
            <p:cNvPr id="7" name="Group 6">
              <a:extLst>
                <a:ext uri="{FF2B5EF4-FFF2-40B4-BE49-F238E27FC236}">
                  <a16:creationId xmlns:a16="http://schemas.microsoft.com/office/drawing/2014/main" xmlns="" id="{28EDA1A9-2AAA-A11D-AD8B-8442633E6FB2}"/>
                </a:ext>
              </a:extLst>
            </p:cNvPr>
            <p:cNvGrpSpPr/>
            <p:nvPr/>
          </p:nvGrpSpPr>
          <p:grpSpPr>
            <a:xfrm>
              <a:off x="1523998" y="0"/>
              <a:ext cx="2190751" cy="980661"/>
              <a:chOff x="1523999" y="0"/>
              <a:chExt cx="1285462" cy="1828800"/>
            </a:xfrm>
          </p:grpSpPr>
          <p:sp>
            <p:nvSpPr>
              <p:cNvPr id="9" name="Rectangle: Top Corners Rounded 8">
                <a:extLst>
                  <a:ext uri="{FF2B5EF4-FFF2-40B4-BE49-F238E27FC236}">
                    <a16:creationId xmlns:a16="http://schemas.microsoft.com/office/drawing/2014/main" xmlns="" id="{A24E452A-7E94-5BFB-D965-7864C84ADED1}"/>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Top Corners Rounded 9">
                <a:extLst>
                  <a:ext uri="{FF2B5EF4-FFF2-40B4-BE49-F238E27FC236}">
                    <a16:creationId xmlns:a16="http://schemas.microsoft.com/office/drawing/2014/main" xmlns="" id="{DFB895D5-F710-6918-E595-C5D23724CA95}"/>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xmlns="" id="{073B58CE-A15B-7858-DA55-F627327C8355}"/>
                </a:ext>
              </a:extLst>
            </p:cNvPr>
            <p:cNvSpPr txBox="1"/>
            <p:nvPr/>
          </p:nvSpPr>
          <p:spPr>
            <a:xfrm>
              <a:off x="1677724" y="228720"/>
              <a:ext cx="1972089" cy="954107"/>
            </a:xfrm>
            <a:prstGeom prst="rect">
              <a:avLst/>
            </a:prstGeom>
            <a:noFill/>
          </p:spPr>
          <p:txBody>
            <a:bodyPr wrap="square" rtlCol="0">
              <a:spAutoFit/>
            </a:body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GIAO TIẾP QUA MẠNG</a:t>
              </a:r>
              <a:endParaRPr lang="vi-VN" sz="2800" b="1" dirty="0">
                <a:solidFill>
                  <a:schemeClr val="accent6">
                    <a:lumMod val="75000"/>
                  </a:schemeClr>
                </a:solidFill>
                <a:latin typeface="Times New Roman" panose="02020603050405020304" pitchFamily="18" charset="0"/>
                <a:cs typeface="Times New Roman" panose="02020603050405020304" pitchFamily="18" charset="0"/>
              </a:endParaRPr>
            </a:p>
          </p:txBody>
        </p:sp>
      </p:grpSp>
      <p:pic>
        <p:nvPicPr>
          <p:cNvPr id="5" name="图片 14">
            <a:extLst>
              <a:ext uri="{FF2B5EF4-FFF2-40B4-BE49-F238E27FC236}">
                <a16:creationId xmlns:a16="http://schemas.microsoft.com/office/drawing/2014/main" xmlns="" id="{4EB9B2AA-7A37-3D23-3641-33D7272538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48591" y="1369431"/>
            <a:ext cx="1466952" cy="1969046"/>
          </a:xfrm>
          <a:prstGeom prst="rect">
            <a:avLst/>
          </a:prstGeom>
        </p:spPr>
      </p:pic>
      <p:sp>
        <p:nvSpPr>
          <p:cNvPr id="12" name="Rounded Rectangle 12">
            <a:extLst>
              <a:ext uri="{FF2B5EF4-FFF2-40B4-BE49-F238E27FC236}">
                <a16:creationId xmlns:a16="http://schemas.microsoft.com/office/drawing/2014/main" xmlns="" id="{13373B1A-FC62-7CEE-ECB8-2AE9D69B4179}"/>
              </a:ext>
            </a:extLst>
          </p:cNvPr>
          <p:cNvSpPr/>
          <p:nvPr/>
        </p:nvSpPr>
        <p:spPr>
          <a:xfrm>
            <a:off x="4037757" y="1369431"/>
            <a:ext cx="7211377" cy="1211632"/>
          </a:xfrm>
          <a:prstGeom prst="roundRect">
            <a:avLst/>
          </a:prstGeom>
          <a:solidFill>
            <a:schemeClr val="accent6">
              <a:lumMod val="20000"/>
              <a:lumOff val="80000"/>
            </a:schemeClr>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phạm</a:t>
            </a:r>
            <a:r>
              <a:rPr lang="en-US" sz="2800" dirty="0">
                <a:latin typeface="Times New Roman" panose="02020603050405020304" pitchFamily="18" charset="0"/>
                <a:cs typeface="Times New Roman" panose="02020603050405020304" pitchFamily="18" charset="0"/>
              </a:rPr>
              <a:t> vi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soát</a:t>
            </a:r>
            <a:r>
              <a:rPr lang="en-US" sz="2800" dirty="0">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3">
            <a:extLst>
              <a:ext uri="{FF2B5EF4-FFF2-40B4-BE49-F238E27FC236}">
                <a16:creationId xmlns:a16="http://schemas.microsoft.com/office/drawing/2014/main" xmlns="" id="{91B8A4E2-C41B-8B3A-E9F7-63D73DD4CE67}"/>
              </a:ext>
            </a:extLst>
          </p:cNvPr>
          <p:cNvSpPr/>
          <p:nvPr/>
        </p:nvSpPr>
        <p:spPr>
          <a:xfrm>
            <a:off x="4037757" y="3198523"/>
            <a:ext cx="7211377" cy="1211632"/>
          </a:xfrm>
          <a:prstGeom prst="roundRect">
            <a:avLst/>
          </a:prstGeom>
          <a:solidFill>
            <a:schemeClr val="accent6">
              <a:lumMod val="20000"/>
              <a:lumOff val="80000"/>
            </a:schemeClr>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800" dirty="0">
                <a:solidFill>
                  <a:schemeClr val="tx1"/>
                </a:solidFill>
                <a:latin typeface="Times New Roman" panose="02020603050405020304" pitchFamily="18" charset="0"/>
                <a:cs typeface="Times New Roman" panose="02020603050405020304" pitchFamily="18" charset="0"/>
              </a:rPr>
              <a:t>Các mối quan hệ trên mạng thường có phạm vi rộng, đa dạng, phức tạp và  khó kiểm soát.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22">
            <a:extLst>
              <a:ext uri="{FF2B5EF4-FFF2-40B4-BE49-F238E27FC236}">
                <a16:creationId xmlns:a16="http://schemas.microsoft.com/office/drawing/2014/main" xmlns="" id="{CF22F1BC-EE9B-8C0C-F48F-6DAD0FDC988F}"/>
              </a:ext>
            </a:extLst>
          </p:cNvPr>
          <p:cNvSpPr/>
          <p:nvPr/>
        </p:nvSpPr>
        <p:spPr>
          <a:xfrm>
            <a:off x="4017285" y="4925035"/>
            <a:ext cx="7211377" cy="1246514"/>
          </a:xfrm>
          <a:prstGeom prst="roundRect">
            <a:avLst/>
          </a:prstGeom>
          <a:solidFill>
            <a:schemeClr val="accent6">
              <a:lumMod val="20000"/>
              <a:lumOff val="80000"/>
            </a:schemeClr>
          </a:solidFill>
          <a:ln w="571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Cộng đồng trực tuyến có nhiều đối tượng, với sự đa dạng về văn hóa, phong tục, tập quán, quan điểm, lứa tuổi. </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5" name="Picture 6">
            <a:extLst>
              <a:ext uri="{FF2B5EF4-FFF2-40B4-BE49-F238E27FC236}">
                <a16:creationId xmlns:a16="http://schemas.microsoft.com/office/drawing/2014/main" xmlns="" id="{5A43B783-BBD8-7629-AB1C-CBBFB911FBA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8510" y="3338477"/>
            <a:ext cx="3035045" cy="3042652"/>
          </a:xfrm>
          <a:prstGeom prst="rect">
            <a:avLst/>
          </a:prstGeom>
        </p:spPr>
      </p:pic>
    </p:spTree>
    <p:extLst>
      <p:ext uri="{BB962C8B-B14F-4D97-AF65-F5344CB8AC3E}">
        <p14:creationId xmlns:p14="http://schemas.microsoft.com/office/powerpoint/2010/main" val="396553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a:off x="1381944" y="926579"/>
            <a:ext cx="8665898" cy="972309"/>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813299" y="732603"/>
            <a:ext cx="1256339" cy="47486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705610" y="457502"/>
            <a:ext cx="549526" cy="10856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595959" y="895398"/>
            <a:ext cx="8356734" cy="960328"/>
          </a:xfrm>
          <a:prstGeom prst="rect">
            <a:avLst/>
          </a:prstGeom>
          <a:noFill/>
        </p:spPr>
        <p:txBody>
          <a:bodyPr wrap="square" rtlCol="0">
            <a:spAutoFit/>
          </a:bodyPr>
          <a:lstStyle/>
          <a:p>
            <a:pPr algn="ctr">
              <a:lnSpc>
                <a:spcPct val="150000"/>
              </a:lnSpc>
            </a:pPr>
            <a:r>
              <a:rPr lang="en-US" sz="2000" b="1" dirty="0">
                <a:solidFill>
                  <a:schemeClr val="accent6">
                    <a:lumMod val="50000"/>
                  </a:schemeClr>
                </a:solidFill>
                <a:latin typeface="Times New Roman" panose="02020603050405020304" pitchFamily="18" charset="0"/>
                <a:cs typeface="Times New Roman" panose="02020603050405020304" pitchFamily="18" charset="0"/>
              </a:rPr>
              <a:t>BÀI TẬP 1</a:t>
            </a:r>
            <a:r>
              <a:rPr lang="vi-VN"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sz="2000" b="1" dirty="0">
                <a:solidFill>
                  <a:schemeClr val="accent6">
                    <a:lumMod val="50000"/>
                  </a:schemeClr>
                </a:solidFill>
                <a:latin typeface="Times New Roman" panose="02020603050405020304" pitchFamily="18" charset="0"/>
                <a:cs typeface="Times New Roman" panose="02020603050405020304" pitchFamily="18" charset="0"/>
              </a:rPr>
              <a:t>THEO EM, KHI GIAO TIẾP QUA MẠNG, NÊN HAY KHÔNG NÊN THỰC HIỆN NHỮNG VIỆC DƯỚI ĐÂY?</a:t>
            </a: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xmlns="" id="{EAB7896D-EE19-6999-F7BA-5022D2D2A18D}"/>
              </a:ext>
            </a:extLst>
          </p:cNvPr>
          <p:cNvSpPr/>
          <p:nvPr/>
        </p:nvSpPr>
        <p:spPr>
          <a:xfrm>
            <a:off x="1580634" y="2258464"/>
            <a:ext cx="9614355" cy="2323713"/>
          </a:xfrm>
          <a:prstGeom prst="rect">
            <a:avLst/>
          </a:prstGeom>
        </p:spPr>
        <p:txBody>
          <a:bodyPr wrap="square">
            <a:spAutoFit/>
          </a:bodyPr>
          <a:lstStyle/>
          <a:p>
            <a:pPr algn="just">
              <a:spcBef>
                <a:spcPts val="300"/>
              </a:spcBef>
              <a:spcAft>
                <a:spcPts val="300"/>
              </a:spcAft>
            </a:pP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tên</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thật</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thân</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300"/>
              </a:spcBef>
              <a:spcAft>
                <a:spcPts val="300"/>
              </a:spcAft>
            </a:pP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nhà</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cung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đăng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kí</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300"/>
              </a:spcBef>
              <a:spcAft>
                <a:spcPts val="300"/>
              </a:spcAft>
            </a:pP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mật</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300"/>
              </a:spcBef>
              <a:spcAft>
                <a:spcPts val="300"/>
              </a:spcAft>
            </a:pP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Chia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sẻ</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nguồn</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tích</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cực</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300"/>
              </a:spcBef>
              <a:spcAft>
                <a:spcPts val="300"/>
              </a:spcAft>
            </a:pP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A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dua</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đám</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đông</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fr-F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a:t>
            </a:r>
            <a:endPar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 Dùng tiếng Việt không dấu, từ lóng, tiếng lóng, nói tắt, viết tắt. </a:t>
            </a:r>
          </a:p>
        </p:txBody>
      </p:sp>
      <p:sp>
        <p:nvSpPr>
          <p:cNvPr id="3" name="Rectangle 2">
            <a:extLst>
              <a:ext uri="{FF2B5EF4-FFF2-40B4-BE49-F238E27FC236}">
                <a16:creationId xmlns:a16="http://schemas.microsoft.com/office/drawing/2014/main" xmlns="" id="{47524B96-08BE-74AF-542A-36967A0D475A}"/>
              </a:ext>
            </a:extLst>
          </p:cNvPr>
          <p:cNvSpPr/>
          <p:nvPr/>
        </p:nvSpPr>
        <p:spPr>
          <a:xfrm>
            <a:off x="1607988" y="4542880"/>
            <a:ext cx="8985719" cy="1554272"/>
          </a:xfrm>
          <a:prstGeom prst="rect">
            <a:avLst/>
          </a:prstGeom>
        </p:spPr>
        <p:txBody>
          <a:bodyPr wrap="square">
            <a:spAutoFit/>
          </a:bodyPr>
          <a:lstStyle/>
          <a:p>
            <a:pPr algn="just">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 Nhờ sự hỗ trợ của người lớn đáng tin cậy khi bị mất quyền kiểm soát tài khoản.</a:t>
            </a:r>
          </a:p>
          <a:p>
            <a:pPr algn="just">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 Chia sẻ thông tin cá nhân, bài viết của người khác khi chưa được phép.</a:t>
            </a:r>
          </a:p>
          <a:p>
            <a:pPr algn="just">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 Nói tục, chửi bậy, kì thị, phỉ báng, xúc phạm người khác. </a:t>
            </a:r>
          </a:p>
          <a:p>
            <a:pPr algn="just">
              <a:spcBef>
                <a:spcPts val="300"/>
              </a:spcBef>
              <a:spcAft>
                <a:spcPts val="300"/>
              </a:spcAft>
            </a:pPr>
            <a:r>
              <a:rPr lang="vi-VN"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 Thể hiện lịch sự, văn minh, lễ phép, thân thiện. </a:t>
            </a:r>
          </a:p>
        </p:txBody>
      </p:sp>
      <p:pic>
        <p:nvPicPr>
          <p:cNvPr id="4" name="Picture 3">
            <a:extLst>
              <a:ext uri="{FF2B5EF4-FFF2-40B4-BE49-F238E27FC236}">
                <a16:creationId xmlns:a16="http://schemas.microsoft.com/office/drawing/2014/main" xmlns="" id="{86EDDB1C-21B6-14BE-721F-A48244CBE3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263" y="2180405"/>
            <a:ext cx="246825" cy="228753"/>
          </a:xfrm>
          <a:prstGeom prst="rect">
            <a:avLst/>
          </a:prstGeom>
        </p:spPr>
      </p:pic>
      <p:pic>
        <p:nvPicPr>
          <p:cNvPr id="32" name="Picture 31">
            <a:extLst>
              <a:ext uri="{FF2B5EF4-FFF2-40B4-BE49-F238E27FC236}">
                <a16:creationId xmlns:a16="http://schemas.microsoft.com/office/drawing/2014/main" xmlns="" id="{7DCBF7F7-82F7-F31D-CE3D-606E90056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263" y="2586273"/>
            <a:ext cx="246825" cy="228753"/>
          </a:xfrm>
          <a:prstGeom prst="rect">
            <a:avLst/>
          </a:prstGeom>
        </p:spPr>
      </p:pic>
      <p:pic>
        <p:nvPicPr>
          <p:cNvPr id="33" name="Picture 32">
            <a:extLst>
              <a:ext uri="{FF2B5EF4-FFF2-40B4-BE49-F238E27FC236}">
                <a16:creationId xmlns:a16="http://schemas.microsoft.com/office/drawing/2014/main" xmlns="" id="{8C7A6413-134B-503E-3FF4-53B87D6D45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263" y="3024075"/>
            <a:ext cx="246825" cy="228753"/>
          </a:xfrm>
          <a:prstGeom prst="rect">
            <a:avLst/>
          </a:prstGeom>
        </p:spPr>
      </p:pic>
      <p:pic>
        <p:nvPicPr>
          <p:cNvPr id="34" name="Picture 33">
            <a:extLst>
              <a:ext uri="{FF2B5EF4-FFF2-40B4-BE49-F238E27FC236}">
                <a16:creationId xmlns:a16="http://schemas.microsoft.com/office/drawing/2014/main" xmlns="" id="{ECFFE7E1-FEAF-C992-C5D1-4429139D6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263" y="3439673"/>
            <a:ext cx="246825" cy="228753"/>
          </a:xfrm>
          <a:prstGeom prst="rect">
            <a:avLst/>
          </a:prstGeom>
        </p:spPr>
      </p:pic>
      <p:pic>
        <p:nvPicPr>
          <p:cNvPr id="35" name="Picture 34">
            <a:extLst>
              <a:ext uri="{FF2B5EF4-FFF2-40B4-BE49-F238E27FC236}">
                <a16:creationId xmlns:a16="http://schemas.microsoft.com/office/drawing/2014/main" xmlns="" id="{90EC3C31-5C1F-0204-5D84-7CDD52F4F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9656" y="3855271"/>
            <a:ext cx="308982" cy="212489"/>
          </a:xfrm>
          <a:prstGeom prst="rect">
            <a:avLst/>
          </a:prstGeom>
        </p:spPr>
      </p:pic>
      <p:pic>
        <p:nvPicPr>
          <p:cNvPr id="36" name="Picture 35">
            <a:extLst>
              <a:ext uri="{FF2B5EF4-FFF2-40B4-BE49-F238E27FC236}">
                <a16:creationId xmlns:a16="http://schemas.microsoft.com/office/drawing/2014/main" xmlns="" id="{5CEA6C95-B4E5-4F2C-C7A9-DF84E42DFD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977" y="4234702"/>
            <a:ext cx="308982" cy="212489"/>
          </a:xfrm>
          <a:prstGeom prst="rect">
            <a:avLst/>
          </a:prstGeom>
        </p:spPr>
      </p:pic>
      <p:pic>
        <p:nvPicPr>
          <p:cNvPr id="37" name="Picture 36">
            <a:extLst>
              <a:ext uri="{FF2B5EF4-FFF2-40B4-BE49-F238E27FC236}">
                <a16:creationId xmlns:a16="http://schemas.microsoft.com/office/drawing/2014/main" xmlns="" id="{B99CAE64-EE36-3BE6-72F6-7F0B8B354F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977" y="4938671"/>
            <a:ext cx="308982" cy="212489"/>
          </a:xfrm>
          <a:prstGeom prst="rect">
            <a:avLst/>
          </a:prstGeom>
        </p:spPr>
      </p:pic>
      <p:pic>
        <p:nvPicPr>
          <p:cNvPr id="38" name="Picture 37">
            <a:extLst>
              <a:ext uri="{FF2B5EF4-FFF2-40B4-BE49-F238E27FC236}">
                <a16:creationId xmlns:a16="http://schemas.microsoft.com/office/drawing/2014/main" xmlns="" id="{87E5CAA2-1480-0214-7D84-919CB60524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977" y="5366048"/>
            <a:ext cx="308982" cy="212489"/>
          </a:xfrm>
          <a:prstGeom prst="rect">
            <a:avLst/>
          </a:prstGeom>
        </p:spPr>
      </p:pic>
      <p:pic>
        <p:nvPicPr>
          <p:cNvPr id="39" name="Picture 38">
            <a:extLst>
              <a:ext uri="{FF2B5EF4-FFF2-40B4-BE49-F238E27FC236}">
                <a16:creationId xmlns:a16="http://schemas.microsoft.com/office/drawing/2014/main" xmlns="" id="{2F25E16F-6946-3DEE-9ED6-A7F44E35E4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809" y="4509607"/>
            <a:ext cx="246825" cy="228753"/>
          </a:xfrm>
          <a:prstGeom prst="rect">
            <a:avLst/>
          </a:prstGeom>
        </p:spPr>
      </p:pic>
      <p:pic>
        <p:nvPicPr>
          <p:cNvPr id="40" name="Picture 39">
            <a:extLst>
              <a:ext uri="{FF2B5EF4-FFF2-40B4-BE49-F238E27FC236}">
                <a16:creationId xmlns:a16="http://schemas.microsoft.com/office/drawing/2014/main" xmlns="" id="{FB4F9A90-D041-408D-AD34-69E772BF27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4595" y="5761615"/>
            <a:ext cx="246825" cy="228753"/>
          </a:xfrm>
          <a:prstGeom prst="rect">
            <a:avLst/>
          </a:prstGeom>
        </p:spPr>
      </p:pic>
    </p:spTree>
    <p:extLst>
      <p:ext uri="{BB962C8B-B14F-4D97-AF65-F5344CB8AC3E}">
        <p14:creationId xmlns:p14="http://schemas.microsoft.com/office/powerpoint/2010/main" val="233783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par>
                                <p:cTn id="22" presetID="16" presetClass="entr" presetSubtype="21"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par>
                                <p:cTn id="34" presetID="16" presetClass="entr" presetSubtype="21"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arn(inVertical)">
                                      <p:cBhvr>
                                        <p:cTn id="36" dur="500"/>
                                        <p:tgtEl>
                                          <p:spTgt spid="37"/>
                                        </p:tgtEl>
                                      </p:cBhvr>
                                    </p:animEffect>
                                  </p:childTnLst>
                                </p:cTn>
                              </p:par>
                              <p:par>
                                <p:cTn id="37" presetID="16" presetClass="entr" presetSubtype="21"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par>
                                <p:cTn id="40" presetID="16" presetClass="entr" presetSubtype="2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a:off x="1381944" y="926579"/>
            <a:ext cx="8665898" cy="563303"/>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813299" y="732603"/>
            <a:ext cx="1256339" cy="474867"/>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9705610" y="457502"/>
            <a:ext cx="549526" cy="10856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1623639" y="897442"/>
            <a:ext cx="8356734" cy="1384995"/>
          </a:xfrm>
          <a:prstGeom prst="rect">
            <a:avLst/>
          </a:prstGeom>
          <a:noFill/>
        </p:spPr>
        <p:txBody>
          <a:bodyPr wrap="square" rtlCol="0">
            <a:spAutoFit/>
          </a:bodyPr>
          <a:lstStyle/>
          <a:p>
            <a:pPr algn="ctr">
              <a:lnSpc>
                <a:spcPct val="150000"/>
              </a:lnSpc>
            </a:pPr>
            <a:r>
              <a:rPr lang="en-US" sz="2800" dirty="0">
                <a:solidFill>
                  <a:schemeClr val="accent6">
                    <a:lumMod val="50000"/>
                  </a:schemeClr>
                </a:solidFill>
                <a:latin typeface="Times New Roman" panose="02020603050405020304" pitchFamily="18" charset="0"/>
                <a:cs typeface="Times New Roman" panose="02020603050405020304" pitchFamily="18" charset="0"/>
              </a:rPr>
              <a:t>BÀI TẬP 2</a:t>
            </a:r>
            <a:r>
              <a:rPr lang="vi-VN"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a:solidFill>
                  <a:schemeClr val="accent6">
                    <a:lumMod val="50000"/>
                  </a:schemeClr>
                </a:solidFill>
                <a:latin typeface="Times New Roman" panose="02020603050405020304" pitchFamily="18" charset="0"/>
                <a:cs typeface="Times New Roman" panose="02020603050405020304" pitchFamily="18" charset="0"/>
              </a:rPr>
              <a:t>KHI BỊ BẮT NẠT EM SẼ LÀM GÌ?</a:t>
            </a: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a:p>
            <a:pPr algn="ctr">
              <a:lnSpc>
                <a:spcPct val="150000"/>
              </a:lnSpc>
            </a:pPr>
            <a:endParaRPr lang="vi-VN" sz="2800"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xmlns="" id="{2CA8861A-0960-4822-8EC7-DCD49F69BE9C}"/>
              </a:ext>
            </a:extLst>
          </p:cNvPr>
          <p:cNvSpPr/>
          <p:nvPr/>
        </p:nvSpPr>
        <p:spPr>
          <a:xfrm>
            <a:off x="9660753" y="187183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41" name="Rounded Rectangle 29">
            <a:extLst>
              <a:ext uri="{FF2B5EF4-FFF2-40B4-BE49-F238E27FC236}">
                <a16:creationId xmlns:a16="http://schemas.microsoft.com/office/drawing/2014/main" xmlns="" id="{5FD9A1B5-BE14-82B4-9E7D-413757067DF0}"/>
              </a:ext>
            </a:extLst>
          </p:cNvPr>
          <p:cNvSpPr/>
          <p:nvPr/>
        </p:nvSpPr>
        <p:spPr>
          <a:xfrm>
            <a:off x="6235977" y="2214534"/>
            <a:ext cx="3076662" cy="740385"/>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Times New Roman" panose="02020603050405020304" pitchFamily="18" charset="0"/>
                <a:cs typeface="Times New Roman" panose="02020603050405020304" pitchFamily="18" charset="0"/>
              </a:rPr>
              <a:t>B. Nhờ bạn bè giúp đe dọa lại người bắt nạt mình.</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2" name="Rounded Rectangle 30">
            <a:extLst>
              <a:ext uri="{FF2B5EF4-FFF2-40B4-BE49-F238E27FC236}">
                <a16:creationId xmlns:a16="http://schemas.microsoft.com/office/drawing/2014/main" xmlns="" id="{631E9344-7D74-FDAA-3DF4-5655513D2A87}"/>
              </a:ext>
            </a:extLst>
          </p:cNvPr>
          <p:cNvSpPr/>
          <p:nvPr/>
        </p:nvSpPr>
        <p:spPr>
          <a:xfrm>
            <a:off x="2154174" y="3762918"/>
            <a:ext cx="3076662" cy="740385"/>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Times New Roman" panose="02020603050405020304" pitchFamily="18" charset="0"/>
                <a:cs typeface="Times New Roman" panose="02020603050405020304" pitchFamily="18" charset="0"/>
              </a:rPr>
              <a:t>C. Xúc phạm người </a:t>
            </a:r>
          </a:p>
          <a:p>
            <a:pPr algn="ctr"/>
            <a:r>
              <a:rPr lang="vi-VN" sz="2000" dirty="0">
                <a:solidFill>
                  <a:schemeClr val="tx1"/>
                </a:solidFill>
                <a:latin typeface="Times New Roman" panose="02020603050405020304" pitchFamily="18" charset="0"/>
                <a:cs typeface="Times New Roman" panose="02020603050405020304" pitchFamily="18" charset="0"/>
              </a:rPr>
              <a:t>bắt nạt mình.</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3" name="Rounded Rectangle 31">
            <a:extLst>
              <a:ext uri="{FF2B5EF4-FFF2-40B4-BE49-F238E27FC236}">
                <a16:creationId xmlns:a16="http://schemas.microsoft.com/office/drawing/2014/main" xmlns="" id="{B7C5135B-370C-66E2-E20A-964B00E15F52}"/>
              </a:ext>
            </a:extLst>
          </p:cNvPr>
          <p:cNvSpPr/>
          <p:nvPr/>
        </p:nvSpPr>
        <p:spPr>
          <a:xfrm>
            <a:off x="6233921" y="3771566"/>
            <a:ext cx="2982199" cy="740385"/>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solidFill>
                  <a:schemeClr val="tx1"/>
                </a:solidFill>
                <a:latin typeface="Times New Roman" panose="02020603050405020304" pitchFamily="18" charset="0"/>
                <a:cs typeface="Times New Roman" panose="02020603050405020304" pitchFamily="18" charset="0"/>
              </a:rPr>
              <a:t>D. Âm thầm chịu đựng. </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5" name="Rounded Rectangle 30">
            <a:extLst>
              <a:ext uri="{FF2B5EF4-FFF2-40B4-BE49-F238E27FC236}">
                <a16:creationId xmlns:a16="http://schemas.microsoft.com/office/drawing/2014/main" xmlns="" id="{9684E50A-8C2A-683A-C5D7-238CAADCBBAD}"/>
              </a:ext>
            </a:extLst>
          </p:cNvPr>
          <p:cNvSpPr/>
          <p:nvPr/>
        </p:nvSpPr>
        <p:spPr>
          <a:xfrm>
            <a:off x="2154174" y="2208332"/>
            <a:ext cx="3076662" cy="740385"/>
          </a:xfrm>
          <a:prstGeom prst="roundRect">
            <a:avLst/>
          </a:prstGeom>
          <a:solidFill>
            <a:schemeClr val="accent4">
              <a:lumMod val="20000"/>
              <a:lumOff val="80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A</a:t>
            </a:r>
            <a:r>
              <a:rPr lang="vi-VN"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Nhờ</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mẹ</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thầy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hỗ</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quyết</a:t>
            </a: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6" name="Rounded Rectangle 30">
            <a:extLst>
              <a:ext uri="{FF2B5EF4-FFF2-40B4-BE49-F238E27FC236}">
                <a16:creationId xmlns:a16="http://schemas.microsoft.com/office/drawing/2014/main" xmlns="" id="{70A6F6C9-B8A0-4955-0411-A7544200BC8F}"/>
              </a:ext>
            </a:extLst>
          </p:cNvPr>
          <p:cNvSpPr/>
          <p:nvPr/>
        </p:nvSpPr>
        <p:spPr>
          <a:xfrm>
            <a:off x="2154174" y="2198747"/>
            <a:ext cx="3076662" cy="740385"/>
          </a:xfrm>
          <a:prstGeom prst="roundRect">
            <a:avLst/>
          </a:prstGeom>
          <a:solidFill>
            <a:schemeClr val="accent4">
              <a:lumMod val="75000"/>
            </a:schemeClr>
          </a:solidFill>
          <a:ln w="571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rPr>
              <a:t>A</a:t>
            </a:r>
            <a:r>
              <a:rPr lang="vi-VN" sz="2000" dirty="0">
                <a:solidFill>
                  <a:schemeClr val="tx1"/>
                </a:solidFill>
                <a:latin typeface="Times New Roman" panose="02020603050405020304" pitchFamily="18" charset="0"/>
                <a:cs typeface="Times New Roman" panose="02020603050405020304" pitchFamily="18" charset="0"/>
              </a:rPr>
              <a:t>.</a:t>
            </a:r>
            <a:r>
              <a:rPr lang="en-US" sz="2000" dirty="0" err="1">
                <a:solidFill>
                  <a:schemeClr val="tx1"/>
                </a:solidFill>
                <a:latin typeface="Times New Roman" panose="02020603050405020304" pitchFamily="18" charset="0"/>
                <a:cs typeface="Times New Roman" panose="02020603050405020304" pitchFamily="18" charset="0"/>
              </a:rPr>
              <a:t>Nhờ</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bố</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mẹ</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thầy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cô</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hỗ</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trợ</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giải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quyết</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8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barn(inVertical)">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arn(inVertical)">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xmlns="" id="{1A379531-265B-4DE8-864F-72EBFAADF1F7}"/>
              </a:ext>
            </a:extLst>
          </p:cNvPr>
          <p:cNvSpPr/>
          <p:nvPr/>
        </p:nvSpPr>
        <p:spPr>
          <a:xfrm>
            <a:off x="3217655" y="715675"/>
            <a:ext cx="4295954" cy="914636"/>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xmlns="" id="{8CDA747D-9A2B-42CA-988B-EF6F49C769C7}"/>
              </a:ext>
            </a:extLst>
          </p:cNvPr>
          <p:cNvSpPr/>
          <p:nvPr/>
        </p:nvSpPr>
        <p:spPr>
          <a:xfrm rot="21464125">
            <a:off x="2475513" y="337393"/>
            <a:ext cx="1477604" cy="80672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xmlns="" id="{FF70B85D-AC43-4F3A-94A0-B4BADDF56878}"/>
              </a:ext>
            </a:extLst>
          </p:cNvPr>
          <p:cNvSpPr/>
          <p:nvPr/>
        </p:nvSpPr>
        <p:spPr>
          <a:xfrm rot="4829593">
            <a:off x="7087642" y="194056"/>
            <a:ext cx="851936" cy="1085615"/>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xmlns="" id="{F04C48D2-1DD6-4A8B-AA47-BA4710F38FBC}"/>
              </a:ext>
            </a:extLst>
          </p:cNvPr>
          <p:cNvSpPr txBox="1"/>
          <p:nvPr/>
        </p:nvSpPr>
        <p:spPr>
          <a:xfrm>
            <a:off x="3525317" y="715675"/>
            <a:ext cx="3455860" cy="803490"/>
          </a:xfrm>
          <a:prstGeom prst="rect">
            <a:avLst/>
          </a:prstGeom>
          <a:noFill/>
        </p:spPr>
        <p:txBody>
          <a:bodyPr wrap="square" rtlCol="0">
            <a:spAutoFit/>
          </a:bodyPr>
          <a:lstStyle/>
          <a:p>
            <a:pPr algn="ctr">
              <a:lnSpc>
                <a:spcPct val="150000"/>
              </a:lnSpc>
            </a:pPr>
            <a:r>
              <a:rPr lang="en-US" sz="3500" b="1" dirty="0">
                <a:solidFill>
                  <a:schemeClr val="accent6">
                    <a:lumMod val="50000"/>
                  </a:schemeClr>
                </a:solidFill>
                <a:latin typeface="Times New Roman" panose="02020603050405020304" pitchFamily="18" charset="0"/>
                <a:cs typeface="Times New Roman" panose="02020603050405020304" pitchFamily="18" charset="0"/>
              </a:rPr>
              <a:t>KẾT LUẬN</a:t>
            </a:r>
            <a:endParaRPr lang="vi-VN" sz="3500" b="1" dirty="0">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9" name="Google Shape;211;p3">
            <a:extLst>
              <a:ext uri="{FF2B5EF4-FFF2-40B4-BE49-F238E27FC236}">
                <a16:creationId xmlns:a16="http://schemas.microsoft.com/office/drawing/2014/main" xmlns=""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xmlns=""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xmlns=""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xmlns=""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xmlns=""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xmlns=""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xmlns=""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xmlns=""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xmlns=""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xmlns=""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xmlns=""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xmlns=""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xmlns=""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xmlns=""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xmlns=""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xmlns=""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xmlns=""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29;p3">
            <a:extLst>
              <a:ext uri="{FF2B5EF4-FFF2-40B4-BE49-F238E27FC236}">
                <a16:creationId xmlns:a16="http://schemas.microsoft.com/office/drawing/2014/main" xmlns=""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xmlns="" id="{DE8CF0BF-D7EF-E3D4-9C9B-B37456610930}"/>
              </a:ext>
            </a:extLst>
          </p:cNvPr>
          <p:cNvSpPr/>
          <p:nvPr/>
        </p:nvSpPr>
        <p:spPr>
          <a:xfrm>
            <a:off x="931175" y="1885233"/>
            <a:ext cx="8644145" cy="2856295"/>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v"/>
            </a:pP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hóa</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lịch</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mạng</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xã</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hội</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 typeface="Wingdings" panose="05000000000000000000" pitchFamily="2" charset="2"/>
              <a:buChar char="v"/>
            </a:pP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Nhờ</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đỡ</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đáng</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cậy</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bắt</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nạt</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fr-FR" sz="3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mạng</a:t>
            </a:r>
            <a:r>
              <a:rPr lang="fr-FR" sz="3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485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a:extLst>
              <a:ext uri="{FF2B5EF4-FFF2-40B4-BE49-F238E27FC236}">
                <a16:creationId xmlns:a16="http://schemas.microsoft.com/office/drawing/2014/main" xmlns="" id="{C4BC3C9D-E4B4-C2DA-B022-79D0E3844F3C}"/>
              </a:ext>
            </a:extLst>
          </p:cNvPr>
          <p:cNvSpPr>
            <a:spLocks noChangeAspect="1" noChangeArrowheads="1" noTextEdit="1"/>
          </p:cNvSpPr>
          <p:nvPr/>
        </p:nvSpPr>
        <p:spPr bwMode="auto">
          <a:xfrm>
            <a:off x="8077999" y="3449756"/>
            <a:ext cx="2732254" cy="249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xmlns="" id="{354E8625-421D-ABB2-45DD-1344FFE5C741}"/>
              </a:ext>
            </a:extLst>
          </p:cNvPr>
          <p:cNvGrpSpPr/>
          <p:nvPr/>
        </p:nvGrpSpPr>
        <p:grpSpPr>
          <a:xfrm>
            <a:off x="653443" y="222748"/>
            <a:ext cx="5307409" cy="980661"/>
            <a:chOff x="1523998" y="0"/>
            <a:chExt cx="2190751" cy="980661"/>
          </a:xfrm>
        </p:grpSpPr>
        <p:grpSp>
          <p:nvGrpSpPr>
            <p:cNvPr id="7" name="Group 6">
              <a:extLst>
                <a:ext uri="{FF2B5EF4-FFF2-40B4-BE49-F238E27FC236}">
                  <a16:creationId xmlns:a16="http://schemas.microsoft.com/office/drawing/2014/main" xmlns="" id="{28EDA1A9-2AAA-A11D-AD8B-8442633E6FB2}"/>
                </a:ext>
              </a:extLst>
            </p:cNvPr>
            <p:cNvGrpSpPr/>
            <p:nvPr/>
          </p:nvGrpSpPr>
          <p:grpSpPr>
            <a:xfrm>
              <a:off x="1523998" y="0"/>
              <a:ext cx="2190751" cy="980661"/>
              <a:chOff x="1523999" y="0"/>
              <a:chExt cx="1285462" cy="1828800"/>
            </a:xfrm>
          </p:grpSpPr>
          <p:sp>
            <p:nvSpPr>
              <p:cNvPr id="9" name="Rectangle: Top Corners Rounded 8">
                <a:extLst>
                  <a:ext uri="{FF2B5EF4-FFF2-40B4-BE49-F238E27FC236}">
                    <a16:creationId xmlns:a16="http://schemas.microsoft.com/office/drawing/2014/main" xmlns="" id="{A24E452A-7E94-5BFB-D965-7864C84ADED1}"/>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sp>
            <p:nvSpPr>
              <p:cNvPr id="10" name="Rectangle: Top Corners Rounded 9">
                <a:extLst>
                  <a:ext uri="{FF2B5EF4-FFF2-40B4-BE49-F238E27FC236}">
                    <a16:creationId xmlns:a16="http://schemas.microsoft.com/office/drawing/2014/main" xmlns="" id="{DFB895D5-F710-6918-E595-C5D23724CA95}"/>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p>
            </p:txBody>
          </p:sp>
        </p:grpSp>
        <p:sp>
          <p:nvSpPr>
            <p:cNvPr id="8" name="TextBox 7">
              <a:extLst>
                <a:ext uri="{FF2B5EF4-FFF2-40B4-BE49-F238E27FC236}">
                  <a16:creationId xmlns:a16="http://schemas.microsoft.com/office/drawing/2014/main" xmlns="" id="{073B58CE-A15B-7858-DA55-F627327C8355}"/>
                </a:ext>
              </a:extLst>
            </p:cNvPr>
            <p:cNvSpPr txBox="1"/>
            <p:nvPr/>
          </p:nvSpPr>
          <p:spPr>
            <a:xfrm>
              <a:off x="1677724" y="206880"/>
              <a:ext cx="1972089" cy="507831"/>
            </a:xfrm>
            <a:prstGeom prst="rect">
              <a:avLst/>
            </a:prstGeom>
            <a:noFill/>
          </p:spPr>
          <p:txBody>
            <a:bodyPr wrap="square" rtlCol="0">
              <a:spAutoFit/>
            </a:bodyPr>
            <a:lstStyle/>
            <a:p>
              <a:pPr algn="ctr"/>
              <a:r>
                <a:rPr lang="en-US" sz="2700" b="1" dirty="0">
                  <a:solidFill>
                    <a:schemeClr val="accent6">
                      <a:lumMod val="75000"/>
                    </a:schemeClr>
                  </a:solidFill>
                  <a:latin typeface="Times New Roman" panose="02020603050405020304" pitchFamily="18" charset="0"/>
                  <a:cs typeface="Times New Roman" panose="02020603050405020304" pitchFamily="18" charset="0"/>
                </a:rPr>
                <a:t>TRUY CẬP KHÔNG HỢP LỆ</a:t>
              </a:r>
              <a:endParaRPr lang="vi-VN" sz="2700" b="1" dirty="0">
                <a:solidFill>
                  <a:schemeClr val="accent6">
                    <a:lumMod val="75000"/>
                  </a:schemeClr>
                </a:solidFill>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F20DAD97-81DA-0C0B-8F1F-AEC9292B2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479" y="4464507"/>
            <a:ext cx="2662497" cy="1875596"/>
          </a:xfrm>
          <a:prstGeom prst="rect">
            <a:avLst/>
          </a:prstGeom>
        </p:spPr>
      </p:pic>
      <p:sp>
        <p:nvSpPr>
          <p:cNvPr id="12" name="Rounded Rectangular Callout 9">
            <a:extLst>
              <a:ext uri="{FF2B5EF4-FFF2-40B4-BE49-F238E27FC236}">
                <a16:creationId xmlns:a16="http://schemas.microsoft.com/office/drawing/2014/main" xmlns="" id="{717673F0-A98B-0FCC-AD88-82EDD62EC8D3}"/>
              </a:ext>
            </a:extLst>
          </p:cNvPr>
          <p:cNvSpPr/>
          <p:nvPr/>
        </p:nvSpPr>
        <p:spPr>
          <a:xfrm>
            <a:off x="1287379" y="1455822"/>
            <a:ext cx="5558589" cy="2295262"/>
          </a:xfrm>
          <a:prstGeom prst="wedgeRoundRectCallout">
            <a:avLst>
              <a:gd name="adj1" fmla="val -35327"/>
              <a:gd name="adj2" fmla="val 67393"/>
              <a:gd name="adj3" fmla="val 16667"/>
            </a:avLst>
          </a:prstGeom>
          <a:solidFill>
            <a:schemeClr val="accent6">
              <a:lumMod val="20000"/>
              <a:lumOff val="80000"/>
            </a:schemeClr>
          </a:solidFill>
          <a:ln w="38100">
            <a:solidFill>
              <a:schemeClr val="accent6">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Thanh được nghỉ học nên đã mượn vở của Long để chép bài. Thanh đọc được trong vở mật khẩu hộp thư điện tử của Long. Thanh sử dụng mật khẩu đó để mở và xem thư điện tử của Long.</a:t>
            </a:r>
          </a:p>
        </p:txBody>
      </p:sp>
      <p:pic>
        <p:nvPicPr>
          <p:cNvPr id="13" name="Picture 12">
            <a:extLst>
              <a:ext uri="{FF2B5EF4-FFF2-40B4-BE49-F238E27FC236}">
                <a16:creationId xmlns:a16="http://schemas.microsoft.com/office/drawing/2014/main" xmlns="" id="{3EC8401E-CFF0-DCDA-18A5-6CB524421C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8617282" y="3732497"/>
            <a:ext cx="2548921" cy="2516782"/>
          </a:xfrm>
          <a:prstGeom prst="rect">
            <a:avLst/>
          </a:prstGeom>
        </p:spPr>
      </p:pic>
      <p:sp>
        <p:nvSpPr>
          <p:cNvPr id="14" name="Thought Bubble: Cloud 13">
            <a:extLst>
              <a:ext uri="{FF2B5EF4-FFF2-40B4-BE49-F238E27FC236}">
                <a16:creationId xmlns:a16="http://schemas.microsoft.com/office/drawing/2014/main" xmlns="" id="{1C912BBB-6162-16FF-E8B6-351202DBCF5B}"/>
              </a:ext>
            </a:extLst>
          </p:cNvPr>
          <p:cNvSpPr/>
          <p:nvPr/>
        </p:nvSpPr>
        <p:spPr>
          <a:xfrm>
            <a:off x="7049309" y="722017"/>
            <a:ext cx="4116893" cy="2586370"/>
          </a:xfrm>
          <a:prstGeom prst="cloudCallout">
            <a:avLst>
              <a:gd name="adj1" fmla="val 18935"/>
              <a:gd name="adj2" fmla="val 73934"/>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2400" dirty="0" err="1">
                <a:solidFill>
                  <a:srgbClr val="000000"/>
                </a:solidFill>
                <a:latin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Việc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Thanh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sao</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xmlns="" id="{AD77AF6F-A260-8FB5-AF78-028778B40A6C}"/>
              </a:ext>
            </a:extLst>
          </p:cNvPr>
          <p:cNvSpPr/>
          <p:nvPr/>
        </p:nvSpPr>
        <p:spPr>
          <a:xfrm>
            <a:off x="7049310" y="8515350"/>
            <a:ext cx="9790890" cy="397096"/>
          </a:xfrm>
          <a:prstGeom prst="rect">
            <a:avLst/>
          </a:prstGeom>
          <a:solidFill>
            <a:schemeClr val="accent5">
              <a:lumMod val="40000"/>
              <a:lumOff val="60000"/>
            </a:schemeClr>
          </a:solidFill>
        </p:spPr>
        <p:txBody>
          <a:bodyPr wrap="square">
            <a:spAutoFit/>
          </a:bodyPr>
          <a:lstStyle/>
          <a:p>
            <a:pPr algn="just">
              <a:lnSpc>
                <a:spcPct val="150000"/>
              </a:lnSpc>
            </a:pP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Việc</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Thanh</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fr-FR" sz="1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đúng</a:t>
            </a:r>
            <a:r>
              <a:rPr lang="fr-FR" sz="15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là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lệ</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cập</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tài</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gmail</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1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fr-FR"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411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2177</TotalTime>
  <Words>1869</Words>
  <Application>Microsoft Office PowerPoint</Application>
  <PresentationFormat>Custom</PresentationFormat>
  <Paragraphs>139</Paragraphs>
  <Slides>29</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UTM Cookies</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CPN</cp:lastModifiedBy>
  <cp:revision>237</cp:revision>
  <dcterms:created xsi:type="dcterms:W3CDTF">2021-06-02T01:34:28Z</dcterms:created>
  <dcterms:modified xsi:type="dcterms:W3CDTF">2024-03-24T14:50:50Z</dcterms:modified>
</cp:coreProperties>
</file>