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3"/>
  </p:notesMasterIdLst>
  <p:handoutMasterIdLst>
    <p:handoutMasterId r:id="rId24"/>
  </p:handoutMasterIdLst>
  <p:sldIdLst>
    <p:sldId id="256" r:id="rId3"/>
    <p:sldId id="3357" r:id="rId4"/>
    <p:sldId id="3382" r:id="rId5"/>
    <p:sldId id="295" r:id="rId6"/>
    <p:sldId id="3081" r:id="rId7"/>
    <p:sldId id="3309" r:id="rId8"/>
    <p:sldId id="3354" r:id="rId9"/>
    <p:sldId id="3361" r:id="rId10"/>
    <p:sldId id="3383" r:id="rId11"/>
    <p:sldId id="3328" r:id="rId12"/>
    <p:sldId id="3384" r:id="rId13"/>
    <p:sldId id="3385" r:id="rId14"/>
    <p:sldId id="3386" r:id="rId15"/>
    <p:sldId id="3387" r:id="rId16"/>
    <p:sldId id="3388" r:id="rId17"/>
    <p:sldId id="3389" r:id="rId18"/>
    <p:sldId id="3390" r:id="rId19"/>
    <p:sldId id="3391" r:id="rId20"/>
    <p:sldId id="3083" r:id="rId21"/>
    <p:sldId id="3351" r:id="rId22"/>
  </p:sldIdLst>
  <p:sldSz cx="12192000" cy="6858000"/>
  <p:notesSz cx="6858000" cy="9144000"/>
  <p:embeddedFontLst>
    <p:embeddedFont>
      <p:font typeface="Bahnschrift Condensed" panose="020B0502040204020203" pitchFamily="34" charset="0"/>
      <p:regular r:id="rId25"/>
      <p:bold r:id="rId26"/>
    </p:embeddedFont>
    <p:embeddedFont>
      <p:font typeface="Bahnschrift SemiBold SemiConden" panose="020B0502040204020203" pitchFamily="34" charset="0"/>
      <p:bold r:id="rId27"/>
    </p:embeddedFont>
    <p:embeddedFont>
      <p:font typeface="Calibri" panose="020F0502020204030204" pitchFamily="34" charset="0"/>
      <p:regular r:id="rId28"/>
      <p:bold r:id="rId29"/>
      <p:italic r:id="rId30"/>
      <p:boldItalic r:id="rId31"/>
    </p:embeddedFont>
    <p:embeddedFont>
      <p:font typeface="Segoe Print" panose="02000600000000000000" pitchFamily="2" charset="0"/>
      <p:regular r:id="rId32"/>
      <p:bold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37B"/>
    <a:srgbClr val="BD64A8"/>
    <a:srgbClr val="7D6BB9"/>
    <a:srgbClr val="3C7CB5"/>
    <a:srgbClr val="50A5CA"/>
    <a:srgbClr val="6679A0"/>
    <a:srgbClr val="FFCCFF"/>
    <a:srgbClr val="FDDEEB"/>
    <a:srgbClr val="FF99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4b</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79619" y="352609"/>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LÀM QUEN VỚI PHẦN MỀM LÀM VIDEO</a:t>
            </a:r>
          </a:p>
        </p:txBody>
      </p:sp>
      <p:sp>
        <p:nvSpPr>
          <p:cNvPr id="8" name="TextBox 7">
            <a:extLst>
              <a:ext uri="{FF2B5EF4-FFF2-40B4-BE49-F238E27FC236}">
                <a16:creationId xmlns:a16="http://schemas.microsoft.com/office/drawing/2014/main" id="{D05E2FA4-701D-4C92-898E-7EE4AF07FEBA}"/>
              </a:ext>
            </a:extLst>
          </p:cNvPr>
          <p:cNvSpPr txBox="1"/>
          <p:nvPr/>
        </p:nvSpPr>
        <p:spPr>
          <a:xfrm>
            <a:off x="3368039" y="1515291"/>
            <a:ext cx="5455921" cy="3618363"/>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10b.</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CHUẨN BỊ DỮ LIỆU VÀ DỰNG VIDEO</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14278" y="1096411"/>
            <a:ext cx="8856910" cy="4035726"/>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57942" y="1817835"/>
            <a:ext cx="8459879" cy="2766911"/>
          </a:xfrm>
          <a:prstGeom prst="rect">
            <a:avLst/>
          </a:prstGeom>
          <a:noFill/>
        </p:spPr>
        <p:txBody>
          <a:bodyPr wrap="square" rtlCol="0">
            <a:spAutoFit/>
          </a:bodyPr>
          <a:lstStyle/>
          <a:p>
            <a:pPr algn="ctr">
              <a:lnSpc>
                <a:spcPct val="150000"/>
              </a:lnSpc>
            </a:pPr>
            <a:r>
              <a:rPr lang="en-US" sz="4000" dirty="0">
                <a:solidFill>
                  <a:schemeClr val="accent3">
                    <a:lumMod val="50000"/>
                  </a:schemeClr>
                </a:solidFill>
                <a:latin typeface="+mj-lt"/>
              </a:rPr>
              <a:t>2. THỰC HÀNH: LÀM VIDEO GIỚI THIỆU CÁC SẢN PHẨM ĐÃ THỰC HIỆN TRONG QUÁ TRÌNH HỌC MÔN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694DEC-6E82-4DEB-ABC7-DDA9C9C0D9E4}"/>
              </a:ext>
            </a:extLst>
          </p:cNvPr>
          <p:cNvSpPr txBox="1"/>
          <p:nvPr/>
        </p:nvSpPr>
        <p:spPr>
          <a:xfrm>
            <a:off x="653142" y="211578"/>
            <a:ext cx="10885715" cy="6296660"/>
          </a:xfrm>
          <a:prstGeom prst="rect">
            <a:avLst/>
          </a:prstGeom>
          <a:noFill/>
        </p:spPr>
        <p:txBody>
          <a:bodyPr wrap="square">
            <a:spAutoFit/>
          </a:bodyPr>
          <a:lstStyle/>
          <a:p>
            <a:pPr>
              <a:lnSpc>
                <a:spcPts val="2700"/>
              </a:lnSpc>
            </a:pPr>
            <a:r>
              <a:rPr lang="vi-VN" sz="2000" b="1" dirty="0">
                <a:solidFill>
                  <a:srgbClr val="EF387A"/>
                </a:solidFill>
                <a:effectLst/>
                <a:latin typeface="Arial" panose="020B0604020202020204" pitchFamily="34" charset="0"/>
              </a:rPr>
              <a:t>Nhiệm vụ 1: </a:t>
            </a:r>
            <a:r>
              <a:rPr lang="vi-VN" sz="2000" dirty="0">
                <a:solidFill>
                  <a:srgbClr val="231F20"/>
                </a:solidFill>
                <a:effectLst/>
                <a:latin typeface="Arial" panose="020B0604020202020204" pitchFamily="34" charset="0"/>
              </a:rPr>
              <a:t>Đưa ra ý tưởng, xây dựng kịch bản và chuẩn bị dữ liệu. </a:t>
            </a:r>
            <a:endParaRPr lang="vi-VN" sz="2000" dirty="0"/>
          </a:p>
          <a:p>
            <a:pPr>
              <a:lnSpc>
                <a:spcPts val="2700"/>
              </a:lnSpc>
            </a:pPr>
            <a:r>
              <a:rPr lang="vi-VN" sz="2000" b="1" dirty="0">
                <a:solidFill>
                  <a:srgbClr val="EF387A"/>
                </a:solidFill>
                <a:effectLst/>
                <a:latin typeface="Arial" panose="020B0604020202020204" pitchFamily="34" charset="0"/>
              </a:rPr>
              <a:t>Hướng dẫn </a:t>
            </a:r>
            <a:endParaRPr lang="vi-VN" sz="2000" dirty="0"/>
          </a:p>
          <a:p>
            <a:pPr>
              <a:lnSpc>
                <a:spcPts val="2700"/>
              </a:lnSpc>
            </a:pPr>
            <a:r>
              <a:rPr lang="vi-VN" sz="2000" b="1" i="1" dirty="0">
                <a:solidFill>
                  <a:srgbClr val="231F20"/>
                </a:solidFill>
                <a:effectLst/>
                <a:latin typeface="Arial" panose="020B0604020202020204" pitchFamily="34" charset="0"/>
              </a:rPr>
              <a:t>a) Lên ý tưởng, xây dựng kịch bản </a:t>
            </a:r>
            <a:endParaRPr lang="vi-VN" sz="2000" dirty="0"/>
          </a:p>
          <a:p>
            <a:pPr>
              <a:lnSpc>
                <a:spcPts val="2700"/>
              </a:lnSpc>
            </a:pPr>
            <a:r>
              <a:rPr lang="vi-VN" sz="2000" dirty="0">
                <a:solidFill>
                  <a:srgbClr val="231F20"/>
                </a:solidFill>
                <a:effectLst/>
                <a:latin typeface="Arial" panose="020B0604020202020204" pitchFamily="34" charset="0"/>
              </a:rPr>
              <a:t>– </a:t>
            </a:r>
            <a:r>
              <a:rPr lang="vi-VN" sz="2000" b="1" dirty="0">
                <a:solidFill>
                  <a:srgbClr val="231F20"/>
                </a:solidFill>
                <a:effectLst/>
                <a:latin typeface="Arial" panose="020B0604020202020204" pitchFamily="34" charset="0"/>
              </a:rPr>
              <a:t>Ý tưởng:</a:t>
            </a:r>
            <a:r>
              <a:rPr lang="vi-VN" sz="2000" dirty="0">
                <a:solidFill>
                  <a:srgbClr val="231F20"/>
                </a:solidFill>
                <a:effectLst/>
                <a:latin typeface="Arial" panose="020B0604020202020204" pitchFamily="34" charset="0"/>
              </a:rPr>
              <a:t> Video sẽ giới thiệu về những sản phẩm, kết quả của những dự án mà các bạn đã </a:t>
            </a:r>
            <a:endParaRPr lang="vi-VN" sz="2000" dirty="0"/>
          </a:p>
          <a:p>
            <a:pPr>
              <a:lnSpc>
                <a:spcPts val="2700"/>
              </a:lnSpc>
            </a:pPr>
            <a:r>
              <a:rPr lang="vi-VN" sz="2000" dirty="0">
                <a:solidFill>
                  <a:srgbClr val="231F20"/>
                </a:solidFill>
                <a:effectLst/>
                <a:latin typeface="Arial" panose="020B0604020202020204" pitchFamily="34" charset="0"/>
              </a:rPr>
              <a:t>thực hiện trong quá trình học môn Tin học: cuốn sổ lưu niệm; những hàng cây xanh và hoa ở </a:t>
            </a:r>
            <a:endParaRPr lang="vi-VN" sz="2000" dirty="0"/>
          </a:p>
          <a:p>
            <a:pPr>
              <a:lnSpc>
                <a:spcPts val="2700"/>
              </a:lnSpc>
            </a:pPr>
            <a:r>
              <a:rPr lang="vi-VN" sz="2000" dirty="0">
                <a:solidFill>
                  <a:srgbClr val="231F20"/>
                </a:solidFill>
                <a:effectLst/>
                <a:latin typeface="Arial" panose="020B0604020202020204" pitchFamily="34" charset="0"/>
              </a:rPr>
              <a:t>cổng trường, sân trường, vườn trường; tờ rơi, tài liệu, kết quả hoạt động của CLB Tin học,... </a:t>
            </a:r>
            <a:endParaRPr lang="vi-VN" sz="2000" dirty="0"/>
          </a:p>
          <a:p>
            <a:pPr>
              <a:lnSpc>
                <a:spcPts val="2700"/>
              </a:lnSpc>
            </a:pPr>
            <a:r>
              <a:rPr lang="vi-VN" sz="2000" dirty="0">
                <a:solidFill>
                  <a:srgbClr val="231F20"/>
                </a:solidFill>
                <a:effectLst/>
                <a:latin typeface="Arial" panose="020B0604020202020204" pitchFamily="34" charset="0"/>
              </a:rPr>
              <a:t>– </a:t>
            </a:r>
            <a:r>
              <a:rPr lang="vi-VN" sz="2000" b="1" dirty="0">
                <a:solidFill>
                  <a:srgbClr val="231F20"/>
                </a:solidFill>
                <a:effectLst/>
                <a:latin typeface="Arial" panose="020B0604020202020204" pitchFamily="34" charset="0"/>
              </a:rPr>
              <a:t>Xây dựng kịch bản:</a:t>
            </a:r>
            <a:r>
              <a:rPr lang="vi-VN" sz="2000" dirty="0">
                <a:solidFill>
                  <a:srgbClr val="231F20"/>
                </a:solidFill>
                <a:effectLst/>
                <a:latin typeface="Arial" panose="020B0604020202020204" pitchFamily="34" charset="0"/>
              </a:rPr>
              <a:t> Video dài khoảng 28 giây, bao gồm các nội dung sau đây: </a:t>
            </a:r>
            <a:endParaRPr lang="vi-VN" sz="2000" dirty="0"/>
          </a:p>
          <a:p>
            <a:pPr>
              <a:lnSpc>
                <a:spcPts val="2700"/>
              </a:lnSpc>
            </a:pPr>
            <a:r>
              <a:rPr lang="vi-VN" sz="2000" dirty="0">
                <a:solidFill>
                  <a:srgbClr val="231F20"/>
                </a:solidFill>
                <a:effectLst/>
                <a:latin typeface="Arial" panose="020B0604020202020204" pitchFamily="34" charset="0"/>
              </a:rPr>
              <a:t>+ Tiêu đề video có nội dung: </a:t>
            </a:r>
            <a:r>
              <a:rPr lang="vi-VN" sz="2000" dirty="0">
                <a:solidFill>
                  <a:srgbClr val="ED028C"/>
                </a:solidFill>
                <a:effectLst/>
                <a:latin typeface="Arial" panose="020B0604020202020204" pitchFamily="34" charset="0"/>
              </a:rPr>
              <a:t>Sản phẩm, kết quả của các dự án Tin học</a:t>
            </a:r>
            <a:r>
              <a:rPr lang="vi-VN" sz="2000" dirty="0">
                <a:solidFill>
                  <a:srgbClr val="231F20"/>
                </a:solidFill>
                <a:effectLst/>
                <a:latin typeface="Arial" panose="020B0604020202020204" pitchFamily="34" charset="0"/>
              </a:rPr>
              <a:t> (3 giây). </a:t>
            </a:r>
            <a:endParaRPr lang="vi-VN" sz="2000" dirty="0"/>
          </a:p>
          <a:p>
            <a:pPr>
              <a:lnSpc>
                <a:spcPts val="2700"/>
              </a:lnSpc>
            </a:pPr>
            <a:r>
              <a:rPr lang="vi-VN" sz="2000" dirty="0">
                <a:solidFill>
                  <a:srgbClr val="231F20"/>
                </a:solidFill>
                <a:effectLst/>
                <a:latin typeface="Arial" panose="020B0604020202020204" pitchFamily="34" charset="0"/>
              </a:rPr>
              <a:t>+ Đoạn video quay cuốn sổ lưu niệm của dự án </a:t>
            </a:r>
            <a:r>
              <a:rPr lang="vi-VN" sz="2000" b="1" dirty="0">
                <a:solidFill>
                  <a:srgbClr val="231F20"/>
                </a:solidFill>
                <a:effectLst/>
                <a:latin typeface="Arial" panose="020B0604020202020204" pitchFamily="34" charset="0"/>
              </a:rPr>
              <a:t>Sổ lưu niệm</a:t>
            </a:r>
            <a:r>
              <a:rPr lang="vi-VN" sz="2000" dirty="0">
                <a:solidFill>
                  <a:srgbClr val="231F20"/>
                </a:solidFill>
                <a:effectLst/>
                <a:latin typeface="Arial" panose="020B0604020202020204" pitchFamily="34" charset="0"/>
              </a:rPr>
              <a:t> (7 giây). </a:t>
            </a:r>
            <a:endParaRPr lang="vi-VN" sz="2000" dirty="0"/>
          </a:p>
          <a:p>
            <a:pPr>
              <a:lnSpc>
                <a:spcPts val="2700"/>
              </a:lnSpc>
            </a:pPr>
            <a:r>
              <a:rPr lang="vi-VN" sz="2000" dirty="0">
                <a:solidFill>
                  <a:srgbClr val="231F20"/>
                </a:solidFill>
                <a:effectLst/>
                <a:latin typeface="Arial" panose="020B0604020202020204" pitchFamily="34" charset="0"/>
              </a:rPr>
              <a:t>+ Đoạn hoạt hình tạo từ những hình ảnh chụp cây và hoa ở cổng trường, sân trường, vườn trường,... của dự án </a:t>
            </a:r>
            <a:r>
              <a:rPr lang="vi-VN" sz="2000" b="1" dirty="0">
                <a:solidFill>
                  <a:srgbClr val="231F20"/>
                </a:solidFill>
                <a:effectLst/>
                <a:latin typeface="Arial" panose="020B0604020202020204" pitchFamily="34" charset="0"/>
              </a:rPr>
              <a:t>Trường học xanh </a:t>
            </a:r>
            <a:r>
              <a:rPr lang="vi-VN" sz="2000" dirty="0">
                <a:solidFill>
                  <a:srgbClr val="231F20"/>
                </a:solidFill>
                <a:effectLst/>
                <a:latin typeface="Arial" panose="020B0604020202020204" pitchFamily="34" charset="0"/>
              </a:rPr>
              <a:t>(8 giây). </a:t>
            </a:r>
            <a:endParaRPr lang="vi-VN" sz="2000" dirty="0"/>
          </a:p>
          <a:p>
            <a:pPr>
              <a:lnSpc>
                <a:spcPts val="2700"/>
              </a:lnSpc>
            </a:pPr>
            <a:r>
              <a:rPr lang="vi-VN" sz="2000" dirty="0">
                <a:solidFill>
                  <a:srgbClr val="231F20"/>
                </a:solidFill>
                <a:effectLst/>
                <a:latin typeface="Arial" panose="020B0604020202020204" pitchFamily="34" charset="0"/>
              </a:rPr>
              <a:t>+ Đoạn hoạt hình tạo từ những hình ảnh chụp tờ rơi, tài liệu của dự án </a:t>
            </a:r>
            <a:r>
              <a:rPr lang="vi-VN" sz="2000" b="1" dirty="0">
                <a:solidFill>
                  <a:srgbClr val="231F20"/>
                </a:solidFill>
                <a:effectLst/>
                <a:latin typeface="Arial" panose="020B0604020202020204" pitchFamily="34" charset="0"/>
              </a:rPr>
              <a:t>Thành lập CLB Tin học </a:t>
            </a:r>
            <a:r>
              <a:rPr lang="vi-VN" sz="2000" dirty="0">
                <a:solidFill>
                  <a:srgbClr val="231F20"/>
                </a:solidFill>
                <a:effectLst/>
                <a:latin typeface="Arial" panose="020B0604020202020204" pitchFamily="34" charset="0"/>
              </a:rPr>
              <a:t>(10 giây). </a:t>
            </a:r>
            <a:endParaRPr lang="vi-VN" sz="2000" dirty="0"/>
          </a:p>
          <a:p>
            <a:pPr>
              <a:lnSpc>
                <a:spcPts val="2700"/>
              </a:lnSpc>
            </a:pPr>
            <a:r>
              <a:rPr lang="vi-VN" sz="2000" dirty="0">
                <a:solidFill>
                  <a:srgbClr val="231F20"/>
                </a:solidFill>
                <a:effectLst/>
                <a:latin typeface="Arial" panose="020B0604020202020204" pitchFamily="34" charset="0"/>
              </a:rPr>
              <a:t>+ Giữa các đoạn video có hiệu ứng chuyển động. </a:t>
            </a:r>
            <a:endParaRPr lang="vi-VN" sz="2000" dirty="0"/>
          </a:p>
          <a:p>
            <a:pPr>
              <a:lnSpc>
                <a:spcPts val="2700"/>
              </a:lnSpc>
            </a:pPr>
            <a:r>
              <a:rPr lang="vi-VN" sz="2000" dirty="0">
                <a:solidFill>
                  <a:srgbClr val="231F20"/>
                </a:solidFill>
                <a:effectLst/>
                <a:latin typeface="Arial" panose="020B0604020202020204" pitchFamily="34" charset="0"/>
              </a:rPr>
              <a:t>+ Thêm hiệu ứng ba chiều, bộ lọc vào các vị trí thích hợp. </a:t>
            </a:r>
            <a:endParaRPr lang="vi-VN" sz="2000" dirty="0"/>
          </a:p>
          <a:p>
            <a:pPr>
              <a:lnSpc>
                <a:spcPts val="2700"/>
              </a:lnSpc>
            </a:pPr>
            <a:r>
              <a:rPr lang="vi-VN" sz="2000" dirty="0">
                <a:solidFill>
                  <a:srgbClr val="231F20"/>
                </a:solidFill>
                <a:effectLst/>
                <a:latin typeface="Arial" panose="020B0604020202020204" pitchFamily="34" charset="0"/>
              </a:rPr>
              <a:t>+ Toàn bộ video có nhạc nền nhẹ nhàng. </a:t>
            </a:r>
            <a:endParaRPr lang="vi-VN" sz="2000" dirty="0"/>
          </a:p>
          <a:p>
            <a:pPr>
              <a:lnSpc>
                <a:spcPts val="2700"/>
              </a:lnSpc>
            </a:pPr>
            <a:r>
              <a:rPr lang="vi-VN" sz="2000" dirty="0">
                <a:solidFill>
                  <a:srgbClr val="231F20"/>
                </a:solidFill>
                <a:effectLst/>
                <a:latin typeface="Arial" panose="020B0604020202020204" pitchFamily="34" charset="0"/>
              </a:rPr>
              <a:t>+ Thêm phụ đề (tên dự án) vào đầu mỗi đoạn giới thiệu sản phẩm. </a:t>
            </a:r>
            <a:endParaRPr lang="vi-VN" sz="2000" dirty="0"/>
          </a:p>
          <a:p>
            <a:pPr>
              <a:lnSpc>
                <a:spcPts val="2700"/>
              </a:lnSpc>
            </a:pPr>
            <a:r>
              <a:rPr lang="vi-VN" sz="2000" dirty="0">
                <a:solidFill>
                  <a:srgbClr val="231F20"/>
                </a:solidFill>
                <a:effectLst/>
                <a:latin typeface="Arial" panose="020B0604020202020204" pitchFamily="34" charset="0"/>
              </a:rPr>
              <a:t>+ Thêm lời thuyết minh về quá trình thực hiện mỗi dự án.</a:t>
            </a:r>
            <a:endParaRPr lang="en-US" sz="2000" dirty="0"/>
          </a:p>
        </p:txBody>
      </p:sp>
    </p:spTree>
    <p:extLst>
      <p:ext uri="{BB962C8B-B14F-4D97-AF65-F5344CB8AC3E}">
        <p14:creationId xmlns:p14="http://schemas.microsoft.com/office/powerpoint/2010/main" val="104266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4F72EB-B2CC-4DDA-9178-661B407D5D01}"/>
              </a:ext>
            </a:extLst>
          </p:cNvPr>
          <p:cNvSpPr txBox="1"/>
          <p:nvPr/>
        </p:nvSpPr>
        <p:spPr>
          <a:xfrm>
            <a:off x="1097280" y="562220"/>
            <a:ext cx="9675223" cy="1420325"/>
          </a:xfrm>
          <a:prstGeom prst="rect">
            <a:avLst/>
          </a:prstGeom>
          <a:noFill/>
        </p:spPr>
        <p:txBody>
          <a:bodyPr wrap="square">
            <a:spAutoFit/>
          </a:bodyPr>
          <a:lstStyle/>
          <a:p>
            <a:pPr>
              <a:lnSpc>
                <a:spcPct val="150000"/>
              </a:lnSpc>
            </a:pPr>
            <a:r>
              <a:rPr lang="vi-VN" sz="2000" b="1" i="1" dirty="0">
                <a:solidFill>
                  <a:srgbClr val="231F20"/>
                </a:solidFill>
                <a:effectLst/>
                <a:latin typeface="Arial" panose="020B0604020202020204" pitchFamily="34" charset="0"/>
              </a:rPr>
              <a:t>b) Chuẩn bị dữ liệu </a:t>
            </a:r>
            <a:endParaRPr lang="vi-VN" sz="2000" dirty="0"/>
          </a:p>
          <a:p>
            <a:pPr>
              <a:lnSpc>
                <a:spcPct val="150000"/>
              </a:lnSpc>
            </a:pPr>
            <a:r>
              <a:rPr lang="vi-VN" sz="2000" dirty="0">
                <a:solidFill>
                  <a:srgbClr val="231F20"/>
                </a:solidFill>
                <a:effectLst/>
                <a:latin typeface="Arial" panose="020B0604020202020204" pitchFamily="34" charset="0"/>
              </a:rPr>
              <a:t>– Tạo một thư mục có tên </a:t>
            </a:r>
            <a:r>
              <a:rPr lang="vi-VN" sz="2000" dirty="0">
                <a:solidFill>
                  <a:srgbClr val="ED028C"/>
                </a:solidFill>
                <a:effectLst/>
                <a:latin typeface="Arial" panose="020B0604020202020204" pitchFamily="34" charset="0"/>
              </a:rPr>
              <a:t>SanPhamTinHoc</a:t>
            </a:r>
            <a:r>
              <a:rPr lang="vi-VN" sz="2000" dirty="0">
                <a:solidFill>
                  <a:srgbClr val="231F20"/>
                </a:solidFill>
                <a:effectLst/>
                <a:latin typeface="Arial" panose="020B0604020202020204" pitchFamily="34" charset="0"/>
              </a:rPr>
              <a:t>. Thư mục chứa các thư mục con có tên </a:t>
            </a:r>
            <a:endParaRPr lang="vi-VN" sz="2000" dirty="0"/>
          </a:p>
          <a:p>
            <a:pPr>
              <a:lnSpc>
                <a:spcPct val="150000"/>
              </a:lnSpc>
            </a:pPr>
            <a:r>
              <a:rPr lang="vi-VN" sz="2000" dirty="0">
                <a:solidFill>
                  <a:srgbClr val="ED028C"/>
                </a:solidFill>
                <a:effectLst/>
                <a:latin typeface="Arial" panose="020B0604020202020204" pitchFamily="34" charset="0"/>
              </a:rPr>
              <a:t>DuLieu-AmThanh</a:t>
            </a:r>
            <a:r>
              <a:rPr lang="vi-VN" sz="2000" dirty="0">
                <a:solidFill>
                  <a:srgbClr val="231F20"/>
                </a:solidFill>
                <a:effectLst/>
                <a:latin typeface="Arial" panose="020B0604020202020204" pitchFamily="34" charset="0"/>
              </a:rPr>
              <a:t>, </a:t>
            </a:r>
            <a:r>
              <a:rPr lang="vi-VN" sz="2000" dirty="0">
                <a:solidFill>
                  <a:srgbClr val="ED028C"/>
                </a:solidFill>
                <a:effectLst/>
                <a:latin typeface="Arial" panose="020B0604020202020204" pitchFamily="34" charset="0"/>
              </a:rPr>
              <a:t>DuLieu-Anh</a:t>
            </a:r>
            <a:r>
              <a:rPr lang="vi-VN" sz="2000" dirty="0">
                <a:solidFill>
                  <a:srgbClr val="231F20"/>
                </a:solidFill>
                <a:effectLst/>
                <a:latin typeface="Arial" panose="020B0604020202020204" pitchFamily="34" charset="0"/>
              </a:rPr>
              <a:t>, </a:t>
            </a:r>
            <a:r>
              <a:rPr lang="vi-VN" sz="2000" dirty="0">
                <a:solidFill>
                  <a:srgbClr val="ED028C"/>
                </a:solidFill>
                <a:effectLst/>
                <a:latin typeface="Arial" panose="020B0604020202020204" pitchFamily="34" charset="0"/>
              </a:rPr>
              <a:t>DuLieu-Video</a:t>
            </a:r>
            <a:r>
              <a:rPr lang="vi-VN" sz="2000" dirty="0">
                <a:solidFill>
                  <a:srgbClr val="231F20"/>
                </a:solidFill>
                <a:effectLst/>
                <a:latin typeface="Arial" panose="020B0604020202020204" pitchFamily="34" charset="0"/>
              </a:rPr>
              <a:t> (Hình 10b.2). </a:t>
            </a:r>
            <a:endParaRPr lang="vi-VN" sz="2000" dirty="0"/>
          </a:p>
        </p:txBody>
      </p:sp>
      <p:sp>
        <p:nvSpPr>
          <p:cNvPr id="7" name="TextBox 6">
            <a:extLst>
              <a:ext uri="{FF2B5EF4-FFF2-40B4-BE49-F238E27FC236}">
                <a16:creationId xmlns:a16="http://schemas.microsoft.com/office/drawing/2014/main" id="{2EC53144-4A68-40E0-9AE3-7868912EC857}"/>
              </a:ext>
            </a:extLst>
          </p:cNvPr>
          <p:cNvSpPr txBox="1"/>
          <p:nvPr/>
        </p:nvSpPr>
        <p:spPr>
          <a:xfrm>
            <a:off x="1027611" y="4588072"/>
            <a:ext cx="9814560"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 Sao chép các tệp sẽ sử dụng để làm video mà em đã thu thập được (ở câu 2, phần Luyện tập, Bài 9b) vào các thư mục tương ứng. </a:t>
            </a:r>
            <a:endParaRPr lang="vi-VN" sz="2000" dirty="0"/>
          </a:p>
        </p:txBody>
      </p:sp>
      <p:pic>
        <p:nvPicPr>
          <p:cNvPr id="9" name="Picture 8">
            <a:extLst>
              <a:ext uri="{FF2B5EF4-FFF2-40B4-BE49-F238E27FC236}">
                <a16:creationId xmlns:a16="http://schemas.microsoft.com/office/drawing/2014/main" id="{F93A273B-9A46-4A29-B9C1-9383ADF88514}"/>
              </a:ext>
            </a:extLst>
          </p:cNvPr>
          <p:cNvPicPr>
            <a:picLocks noChangeAspect="1"/>
          </p:cNvPicPr>
          <p:nvPr/>
        </p:nvPicPr>
        <p:blipFill>
          <a:blip r:embed="rId2"/>
          <a:stretch>
            <a:fillRect/>
          </a:stretch>
        </p:blipFill>
        <p:spPr>
          <a:xfrm>
            <a:off x="1652113" y="2085650"/>
            <a:ext cx="8092725" cy="2111881"/>
          </a:xfrm>
          <a:prstGeom prst="rect">
            <a:avLst/>
          </a:prstGeom>
        </p:spPr>
      </p:pic>
    </p:spTree>
    <p:extLst>
      <p:ext uri="{BB962C8B-B14F-4D97-AF65-F5344CB8AC3E}">
        <p14:creationId xmlns:p14="http://schemas.microsoft.com/office/powerpoint/2010/main" val="20684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300B66-EAE3-4841-B8F4-F82BE012D46A}"/>
              </a:ext>
            </a:extLst>
          </p:cNvPr>
          <p:cNvSpPr txBox="1"/>
          <p:nvPr/>
        </p:nvSpPr>
        <p:spPr>
          <a:xfrm>
            <a:off x="888273" y="547360"/>
            <a:ext cx="6757851" cy="5575309"/>
          </a:xfrm>
          <a:prstGeom prst="rect">
            <a:avLst/>
          </a:prstGeom>
          <a:noFill/>
        </p:spPr>
        <p:txBody>
          <a:bodyPr wrap="square">
            <a:spAutoFit/>
          </a:bodyPr>
          <a:lstStyle/>
          <a:p>
            <a:pPr>
              <a:lnSpc>
                <a:spcPct val="150000"/>
              </a:lnSpc>
            </a:pPr>
            <a:r>
              <a:rPr lang="vi-VN" sz="2000" b="1" dirty="0">
                <a:solidFill>
                  <a:srgbClr val="EF387A"/>
                </a:solidFill>
                <a:effectLst/>
                <a:latin typeface="Arial" panose="020B0604020202020204" pitchFamily="34" charset="0"/>
              </a:rPr>
              <a:t>Nhiệm vụ 2: </a:t>
            </a:r>
            <a:r>
              <a:rPr lang="vi-VN" sz="2000" dirty="0">
                <a:solidFill>
                  <a:srgbClr val="231F20"/>
                </a:solidFill>
                <a:effectLst/>
                <a:latin typeface="Arial" panose="020B0604020202020204" pitchFamily="34" charset="0"/>
              </a:rPr>
              <a:t>Nhập dữ liệu và dựng video. </a:t>
            </a:r>
            <a:endParaRPr lang="vi-VN" sz="2000" dirty="0"/>
          </a:p>
          <a:p>
            <a:pPr>
              <a:lnSpc>
                <a:spcPct val="150000"/>
              </a:lnSpc>
            </a:pPr>
            <a:r>
              <a:rPr lang="vi-VN" sz="2000" b="1" dirty="0">
                <a:solidFill>
                  <a:srgbClr val="EF387A"/>
                </a:solidFill>
                <a:effectLst/>
                <a:latin typeface="Arial" panose="020B0604020202020204" pitchFamily="34" charset="0"/>
              </a:rPr>
              <a:t>Hướng dẫn </a:t>
            </a:r>
            <a:endParaRPr lang="vi-VN" sz="2000" dirty="0"/>
          </a:p>
          <a:p>
            <a:pPr>
              <a:lnSpc>
                <a:spcPct val="150000"/>
              </a:lnSpc>
            </a:pPr>
            <a:r>
              <a:rPr lang="vi-VN" sz="2000" b="1" i="1" dirty="0">
                <a:solidFill>
                  <a:srgbClr val="231F20"/>
                </a:solidFill>
                <a:effectLst/>
                <a:latin typeface="Arial" panose="020B0604020202020204" pitchFamily="34" charset="0"/>
              </a:rPr>
              <a:t>a) Nhập dữ liệu </a:t>
            </a:r>
            <a:endParaRPr lang="vi-VN" sz="2000" dirty="0"/>
          </a:p>
          <a:p>
            <a:pPr>
              <a:lnSpc>
                <a:spcPct val="150000"/>
              </a:lnSpc>
            </a:pPr>
            <a:r>
              <a:rPr lang="vi-VN" sz="2000" dirty="0">
                <a:solidFill>
                  <a:srgbClr val="231F20"/>
                </a:solidFill>
                <a:effectLst/>
                <a:latin typeface="Arial" panose="020B0604020202020204" pitchFamily="34" charset="0"/>
              </a:rPr>
              <a:t>– Khởi động phần mềm Video Editor. </a:t>
            </a:r>
            <a:endParaRPr lang="vi-VN" sz="2000" dirty="0"/>
          </a:p>
          <a:p>
            <a:pPr>
              <a:lnSpc>
                <a:spcPct val="150000"/>
              </a:lnSpc>
            </a:pPr>
            <a:r>
              <a:rPr lang="vi-VN" sz="2000" dirty="0">
                <a:solidFill>
                  <a:srgbClr val="231F20"/>
                </a:solidFill>
                <a:effectLst/>
                <a:latin typeface="Arial" panose="020B0604020202020204" pitchFamily="34" charset="0"/>
              </a:rPr>
              <a:t>– Mở dự án </a:t>
            </a:r>
            <a:r>
              <a:rPr lang="vi-VN" sz="2000" dirty="0">
                <a:solidFill>
                  <a:srgbClr val="ED028C"/>
                </a:solidFill>
                <a:effectLst/>
                <a:latin typeface="Arial" panose="020B0604020202020204" pitchFamily="34" charset="0"/>
              </a:rPr>
              <a:t>SanPhamTinHoc</a:t>
            </a:r>
            <a:r>
              <a:rPr lang="vi-VN" sz="2000" dirty="0">
                <a:solidFill>
                  <a:srgbClr val="231F20"/>
                </a:solidFill>
                <a:effectLst/>
                <a:latin typeface="Arial" panose="020B0604020202020204" pitchFamily="34" charset="0"/>
              </a:rPr>
              <a:t> đã tạo ở phần </a:t>
            </a:r>
            <a:endParaRPr lang="vi-VN" sz="2000" dirty="0"/>
          </a:p>
          <a:p>
            <a:pPr>
              <a:lnSpc>
                <a:spcPct val="150000"/>
              </a:lnSpc>
            </a:pPr>
            <a:r>
              <a:rPr lang="vi-VN" sz="2000" dirty="0">
                <a:solidFill>
                  <a:srgbClr val="231F20"/>
                </a:solidFill>
                <a:effectLst/>
                <a:latin typeface="Arial" panose="020B0604020202020204" pitchFamily="34" charset="0"/>
              </a:rPr>
              <a:t>thực hành Bài 9b. </a:t>
            </a:r>
            <a:endParaRPr lang="vi-VN" sz="2000" dirty="0"/>
          </a:p>
          <a:p>
            <a:pPr>
              <a:lnSpc>
                <a:spcPct val="150000"/>
              </a:lnSpc>
            </a:pPr>
            <a:r>
              <a:rPr lang="vi-VN" sz="2000" dirty="0">
                <a:solidFill>
                  <a:srgbClr val="231F20"/>
                </a:solidFill>
                <a:effectLst/>
                <a:latin typeface="Arial" panose="020B0604020202020204" pitchFamily="34" charset="0"/>
              </a:rPr>
              <a:t>– Nhập dữ liệu vào thư viện theo thứ tự trong </a:t>
            </a:r>
            <a:endParaRPr lang="vi-VN" sz="2000" dirty="0"/>
          </a:p>
          <a:p>
            <a:pPr>
              <a:lnSpc>
                <a:spcPct val="150000"/>
              </a:lnSpc>
            </a:pPr>
            <a:r>
              <a:rPr lang="vi-VN" sz="2000" dirty="0">
                <a:solidFill>
                  <a:srgbClr val="231F20"/>
                </a:solidFill>
                <a:effectLst/>
                <a:latin typeface="Arial" panose="020B0604020202020204" pitchFamily="34" charset="0"/>
              </a:rPr>
              <a:t>kịch bản. Vào thư mục </a:t>
            </a:r>
            <a:r>
              <a:rPr lang="vi-VN" sz="2000" dirty="0">
                <a:solidFill>
                  <a:srgbClr val="ED028C"/>
                </a:solidFill>
                <a:effectLst/>
                <a:latin typeface="Arial" panose="020B0604020202020204" pitchFamily="34" charset="0"/>
              </a:rPr>
              <a:t>SanPhamTinhoc</a:t>
            </a:r>
            <a:r>
              <a:rPr lang="vi-VN" sz="2000" dirty="0">
                <a:solidFill>
                  <a:srgbClr val="231F20"/>
                </a:solidFill>
                <a:effectLst/>
                <a:latin typeface="Arial" panose="020B0604020202020204" pitchFamily="34" charset="0"/>
              </a:rPr>
              <a:t>/ </a:t>
            </a:r>
            <a:endParaRPr lang="vi-VN" sz="2000" dirty="0"/>
          </a:p>
          <a:p>
            <a:pPr>
              <a:lnSpc>
                <a:spcPct val="150000"/>
              </a:lnSpc>
            </a:pPr>
            <a:r>
              <a:rPr lang="vi-VN" sz="2000" dirty="0">
                <a:solidFill>
                  <a:srgbClr val="ED028C"/>
                </a:solidFill>
                <a:effectLst/>
                <a:latin typeface="Arial" panose="020B0604020202020204" pitchFamily="34" charset="0"/>
              </a:rPr>
              <a:t>Dulieu-Video</a:t>
            </a:r>
            <a:r>
              <a:rPr lang="vi-VN" sz="2000" dirty="0">
                <a:solidFill>
                  <a:srgbClr val="231F20"/>
                </a:solidFill>
                <a:effectLst/>
                <a:latin typeface="Arial" panose="020B0604020202020204" pitchFamily="34" charset="0"/>
              </a:rPr>
              <a:t> để nhập dữ liệu video. Vào </a:t>
            </a:r>
            <a:endParaRPr lang="vi-VN" sz="2000" dirty="0"/>
          </a:p>
          <a:p>
            <a:pPr>
              <a:lnSpc>
                <a:spcPct val="150000"/>
              </a:lnSpc>
            </a:pPr>
            <a:r>
              <a:rPr lang="vi-VN" sz="2000" dirty="0">
                <a:solidFill>
                  <a:srgbClr val="231F20"/>
                </a:solidFill>
                <a:effectLst/>
                <a:latin typeface="Arial" panose="020B0604020202020204" pitchFamily="34" charset="0"/>
              </a:rPr>
              <a:t>thư mục </a:t>
            </a:r>
            <a:r>
              <a:rPr lang="vi-VN" sz="2000" dirty="0">
                <a:solidFill>
                  <a:srgbClr val="ED028C"/>
                </a:solidFill>
                <a:effectLst/>
                <a:latin typeface="Arial" panose="020B0604020202020204" pitchFamily="34" charset="0"/>
              </a:rPr>
              <a:t>SanPhamTinhoc</a:t>
            </a:r>
            <a:r>
              <a:rPr lang="vi-VN" sz="2000" dirty="0">
                <a:solidFill>
                  <a:srgbClr val="231F20"/>
                </a:solidFill>
                <a:effectLst/>
                <a:latin typeface="Arial" panose="020B0604020202020204" pitchFamily="34" charset="0"/>
              </a:rPr>
              <a:t>/</a:t>
            </a:r>
            <a:r>
              <a:rPr lang="vi-VN" sz="2000" dirty="0">
                <a:solidFill>
                  <a:srgbClr val="ED028C"/>
                </a:solidFill>
                <a:effectLst/>
                <a:latin typeface="Arial" panose="020B0604020202020204" pitchFamily="34" charset="0"/>
              </a:rPr>
              <a:t>Dulieu-Anh</a:t>
            </a:r>
            <a:r>
              <a:rPr lang="vi-VN" sz="2000" dirty="0">
                <a:solidFill>
                  <a:srgbClr val="231F20"/>
                </a:solidFill>
                <a:effectLst/>
                <a:latin typeface="Arial" panose="020B0604020202020204" pitchFamily="34" charset="0"/>
              </a:rPr>
              <a:t> để </a:t>
            </a:r>
            <a:endParaRPr lang="vi-VN" sz="2000" dirty="0"/>
          </a:p>
          <a:p>
            <a:pPr>
              <a:lnSpc>
                <a:spcPct val="150000"/>
              </a:lnSpc>
            </a:pPr>
            <a:r>
              <a:rPr lang="vi-VN" sz="2000" dirty="0">
                <a:solidFill>
                  <a:srgbClr val="231F20"/>
                </a:solidFill>
                <a:effectLst/>
                <a:latin typeface="Arial" panose="020B0604020202020204" pitchFamily="34" charset="0"/>
              </a:rPr>
              <a:t>nhập các tệp hình ảnh. Em được kết quả </a:t>
            </a:r>
            <a:endParaRPr lang="vi-VN" sz="2000" dirty="0"/>
          </a:p>
          <a:p>
            <a:pPr>
              <a:lnSpc>
                <a:spcPct val="150000"/>
              </a:lnSpc>
            </a:pPr>
            <a:r>
              <a:rPr lang="vi-VN" sz="2000" dirty="0">
                <a:solidFill>
                  <a:srgbClr val="231F20"/>
                </a:solidFill>
                <a:effectLst/>
                <a:latin typeface="Arial" panose="020B0604020202020204" pitchFamily="34" charset="0"/>
              </a:rPr>
              <a:t>tương tự như Hình 10b.3.</a:t>
            </a:r>
            <a:endParaRPr lang="en-US" sz="2000" dirty="0"/>
          </a:p>
        </p:txBody>
      </p:sp>
      <p:pic>
        <p:nvPicPr>
          <p:cNvPr id="5" name="Picture 4">
            <a:extLst>
              <a:ext uri="{FF2B5EF4-FFF2-40B4-BE49-F238E27FC236}">
                <a16:creationId xmlns:a16="http://schemas.microsoft.com/office/drawing/2014/main" id="{2AED8CF5-1CE5-440A-A9C3-8B179F2D9202}"/>
              </a:ext>
            </a:extLst>
          </p:cNvPr>
          <p:cNvPicPr>
            <a:picLocks noChangeAspect="1"/>
          </p:cNvPicPr>
          <p:nvPr/>
        </p:nvPicPr>
        <p:blipFill>
          <a:blip r:embed="rId2"/>
          <a:stretch>
            <a:fillRect/>
          </a:stretch>
        </p:blipFill>
        <p:spPr>
          <a:xfrm>
            <a:off x="6165669" y="1368365"/>
            <a:ext cx="5024846" cy="3717151"/>
          </a:xfrm>
          <a:prstGeom prst="rect">
            <a:avLst/>
          </a:prstGeom>
        </p:spPr>
      </p:pic>
    </p:spTree>
    <p:extLst>
      <p:ext uri="{BB962C8B-B14F-4D97-AF65-F5344CB8AC3E}">
        <p14:creationId xmlns:p14="http://schemas.microsoft.com/office/powerpoint/2010/main" val="264374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BFAA51-209E-4DC6-8F9E-ADA27E9361BD}"/>
              </a:ext>
            </a:extLst>
          </p:cNvPr>
          <p:cNvSpPr txBox="1"/>
          <p:nvPr/>
        </p:nvSpPr>
        <p:spPr>
          <a:xfrm>
            <a:off x="1262742" y="517884"/>
            <a:ext cx="9596847" cy="2343655"/>
          </a:xfrm>
          <a:prstGeom prst="rect">
            <a:avLst/>
          </a:prstGeom>
          <a:noFill/>
        </p:spPr>
        <p:txBody>
          <a:bodyPr wrap="square">
            <a:spAutoFit/>
          </a:bodyPr>
          <a:lstStyle/>
          <a:p>
            <a:pPr algn="just">
              <a:lnSpc>
                <a:spcPct val="150000"/>
              </a:lnSpc>
            </a:pPr>
            <a:r>
              <a:rPr lang="vi-VN" sz="2000" b="1" i="1" dirty="0">
                <a:solidFill>
                  <a:srgbClr val="231F20"/>
                </a:solidFill>
                <a:effectLst/>
                <a:latin typeface="Arial" panose="020B0604020202020204" pitchFamily="34" charset="0"/>
              </a:rPr>
              <a:t>b) Dựng video theo kịch bản </a:t>
            </a:r>
            <a:endParaRPr lang="vi-VN" sz="2000" dirty="0"/>
          </a:p>
          <a:p>
            <a:pPr algn="just">
              <a:lnSpc>
                <a:spcPct val="150000"/>
              </a:lnSpc>
            </a:pPr>
            <a:r>
              <a:rPr lang="vi-VN" sz="2000" b="1" i="1" dirty="0">
                <a:solidFill>
                  <a:srgbClr val="231F20"/>
                </a:solidFill>
                <a:effectLst/>
                <a:latin typeface="Arial" panose="020B0604020202020204" pitchFamily="34" charset="0"/>
              </a:rPr>
              <a:t>Bước 1. Tạo tiêu đề cho video </a:t>
            </a:r>
            <a:endParaRPr lang="vi-VN" sz="2000" b="1" dirty="0"/>
          </a:p>
          <a:p>
            <a:pPr algn="just">
              <a:lnSpc>
                <a:spcPct val="150000"/>
              </a:lnSpc>
            </a:pPr>
            <a:r>
              <a:rPr lang="vi-VN" sz="2000" dirty="0">
                <a:solidFill>
                  <a:srgbClr val="231F20"/>
                </a:solidFill>
                <a:effectLst/>
                <a:latin typeface="Arial" panose="020B0604020202020204" pitchFamily="34" charset="0"/>
              </a:rPr>
              <a:t>– Nháy chuột chọn</a:t>
            </a:r>
            <a:r>
              <a:rPr lang="en-US" sz="2000" dirty="0">
                <a:solidFill>
                  <a:srgbClr val="231F20"/>
                </a:solidFill>
                <a:effectLst/>
                <a:latin typeface="Arial" panose="020B0604020202020204" pitchFamily="34" charset="0"/>
              </a:rPr>
              <a:t>                      </a:t>
            </a:r>
            <a:r>
              <a:rPr lang="vi-VN" sz="2000" dirty="0">
                <a:solidFill>
                  <a:srgbClr val="231F20"/>
                </a:solidFill>
                <a:effectLst/>
                <a:latin typeface="Arial" panose="020B0604020202020204" pitchFamily="34" charset="0"/>
              </a:rPr>
              <a:t>ở phía trên, bên phải bàn dựng. Một đoạn video dài 3 giây xuất hiện ở vị trí đầu tiên. Số 3.0 trên khung hình chính là độ dài</a:t>
            </a:r>
            <a:r>
              <a:rPr lang="en-US" sz="2000" dirty="0">
                <a:solidFill>
                  <a:srgbClr val="231F20"/>
                </a:solidFill>
                <a:effectLst/>
                <a:latin typeface="Arial" panose="020B0604020202020204" pitchFamily="34" charset="0"/>
              </a:rPr>
              <a:t> </a:t>
            </a:r>
            <a:r>
              <a:rPr lang="vi-VN" sz="2000" dirty="0">
                <a:solidFill>
                  <a:srgbClr val="231F20"/>
                </a:solidFill>
                <a:effectLst/>
                <a:latin typeface="Arial" panose="020B0604020202020204" pitchFamily="34" charset="0"/>
              </a:rPr>
              <a:t>đoạn video tính theo giây (Hình 10b.4). </a:t>
            </a:r>
            <a:endParaRPr lang="en-US" sz="2000" dirty="0"/>
          </a:p>
        </p:txBody>
      </p:sp>
      <p:pic>
        <p:nvPicPr>
          <p:cNvPr id="5" name="Picture 4">
            <a:extLst>
              <a:ext uri="{FF2B5EF4-FFF2-40B4-BE49-F238E27FC236}">
                <a16:creationId xmlns:a16="http://schemas.microsoft.com/office/drawing/2014/main" id="{492683EE-AC7B-446A-9FF8-08884CE918B6}"/>
              </a:ext>
            </a:extLst>
          </p:cNvPr>
          <p:cNvPicPr>
            <a:picLocks noChangeAspect="1"/>
          </p:cNvPicPr>
          <p:nvPr/>
        </p:nvPicPr>
        <p:blipFill rotWithShape="1">
          <a:blip r:embed="rId2"/>
          <a:srcRect t="6707" b="6935"/>
          <a:stretch/>
        </p:blipFill>
        <p:spPr>
          <a:xfrm>
            <a:off x="3530785" y="2948625"/>
            <a:ext cx="5264872" cy="3286159"/>
          </a:xfrm>
          <a:prstGeom prst="rect">
            <a:avLst/>
          </a:prstGeom>
        </p:spPr>
      </p:pic>
      <p:pic>
        <p:nvPicPr>
          <p:cNvPr id="7" name="Picture 6">
            <a:extLst>
              <a:ext uri="{FF2B5EF4-FFF2-40B4-BE49-F238E27FC236}">
                <a16:creationId xmlns:a16="http://schemas.microsoft.com/office/drawing/2014/main" id="{52ADF751-B0A3-4A06-BF04-6140186EB2FF}"/>
              </a:ext>
            </a:extLst>
          </p:cNvPr>
          <p:cNvPicPr>
            <a:picLocks noChangeAspect="1"/>
          </p:cNvPicPr>
          <p:nvPr/>
        </p:nvPicPr>
        <p:blipFill>
          <a:blip r:embed="rId3"/>
          <a:stretch>
            <a:fillRect/>
          </a:stretch>
        </p:blipFill>
        <p:spPr>
          <a:xfrm>
            <a:off x="3684155" y="1554272"/>
            <a:ext cx="1460701" cy="405157"/>
          </a:xfrm>
          <a:prstGeom prst="rect">
            <a:avLst/>
          </a:prstGeom>
        </p:spPr>
      </p:pic>
    </p:spTree>
    <p:extLst>
      <p:ext uri="{BB962C8B-B14F-4D97-AF65-F5344CB8AC3E}">
        <p14:creationId xmlns:p14="http://schemas.microsoft.com/office/powerpoint/2010/main" val="357228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20032A-1386-4A99-9B2F-E3A2DF2829DB}"/>
              </a:ext>
            </a:extLst>
          </p:cNvPr>
          <p:cNvPicPr>
            <a:picLocks noChangeAspect="1"/>
          </p:cNvPicPr>
          <p:nvPr/>
        </p:nvPicPr>
        <p:blipFill>
          <a:blip r:embed="rId2"/>
          <a:stretch>
            <a:fillRect/>
          </a:stretch>
        </p:blipFill>
        <p:spPr>
          <a:xfrm>
            <a:off x="2220328" y="1568391"/>
            <a:ext cx="7907740" cy="4863479"/>
          </a:xfrm>
          <a:prstGeom prst="rect">
            <a:avLst/>
          </a:prstGeom>
        </p:spPr>
      </p:pic>
      <p:grpSp>
        <p:nvGrpSpPr>
          <p:cNvPr id="8" name="Group 7">
            <a:extLst>
              <a:ext uri="{FF2B5EF4-FFF2-40B4-BE49-F238E27FC236}">
                <a16:creationId xmlns:a16="http://schemas.microsoft.com/office/drawing/2014/main" id="{C60ADF7B-3174-4833-B49A-69EA96FA0969}"/>
              </a:ext>
            </a:extLst>
          </p:cNvPr>
          <p:cNvGrpSpPr/>
          <p:nvPr/>
        </p:nvGrpSpPr>
        <p:grpSpPr>
          <a:xfrm>
            <a:off x="627015" y="443548"/>
            <a:ext cx="10493829" cy="872034"/>
            <a:chOff x="627015" y="443548"/>
            <a:chExt cx="10493829" cy="872034"/>
          </a:xfrm>
        </p:grpSpPr>
        <p:sp>
          <p:nvSpPr>
            <p:cNvPr id="3" name="TextBox 2">
              <a:extLst>
                <a:ext uri="{FF2B5EF4-FFF2-40B4-BE49-F238E27FC236}">
                  <a16:creationId xmlns:a16="http://schemas.microsoft.com/office/drawing/2014/main" id="{E200D4FF-2ABF-4F09-8E17-32280140ADDE}"/>
                </a:ext>
              </a:extLst>
            </p:cNvPr>
            <p:cNvSpPr txBox="1"/>
            <p:nvPr/>
          </p:nvSpPr>
          <p:spPr>
            <a:xfrm>
              <a:off x="627015" y="443548"/>
              <a:ext cx="10493829" cy="872034"/>
            </a:xfrm>
            <a:prstGeom prst="rect">
              <a:avLst/>
            </a:prstGeom>
            <a:noFill/>
          </p:spPr>
          <p:txBody>
            <a:bodyPr wrap="square">
              <a:spAutoFit/>
            </a:bodyPr>
            <a:lstStyle/>
            <a:p>
              <a:pPr algn="just">
                <a:lnSpc>
                  <a:spcPct val="150000"/>
                </a:lnSpc>
              </a:pPr>
              <a:r>
                <a:rPr lang="vi-VN" dirty="0">
                  <a:solidFill>
                    <a:srgbClr val="231F20"/>
                  </a:solidFill>
                  <a:effectLst/>
                  <a:latin typeface="Arial" panose="020B0604020202020204" pitchFamily="34" charset="0"/>
                </a:rPr>
                <a:t>– Nháy chuột chọn </a:t>
              </a:r>
              <a:r>
                <a:rPr lang="en-US" dirty="0">
                  <a:solidFill>
                    <a:srgbClr val="231F20"/>
                  </a:solidFill>
                  <a:effectLst/>
                  <a:latin typeface="Arial" panose="020B0604020202020204" pitchFamily="34" charset="0"/>
                </a:rPr>
                <a:t>               </a:t>
              </a:r>
              <a:r>
                <a:rPr lang="vi-VN" dirty="0">
                  <a:solidFill>
                    <a:srgbClr val="231F20"/>
                  </a:solidFill>
                  <a:effectLst/>
                  <a:latin typeface="Arial" panose="020B0604020202020204" pitchFamily="34" charset="0"/>
                </a:rPr>
                <a:t>để nhập nội dung tiêu đề. Một cửa sổ mới mở ra cho phép em thực hiện một số thao tác định dạng cho đoạn video tiêu đề. Em thực hiện theo các hướng dẫn ở Hình 10b.5.</a:t>
              </a:r>
              <a:endParaRPr lang="en-US" dirty="0"/>
            </a:p>
          </p:txBody>
        </p:sp>
        <p:pic>
          <p:nvPicPr>
            <p:cNvPr id="7" name="Picture 6">
              <a:extLst>
                <a:ext uri="{FF2B5EF4-FFF2-40B4-BE49-F238E27FC236}">
                  <a16:creationId xmlns:a16="http://schemas.microsoft.com/office/drawing/2014/main" id="{F6E6B8C8-30C8-47C9-87FF-868A61F03266}"/>
                </a:ext>
              </a:extLst>
            </p:cNvPr>
            <p:cNvPicPr>
              <a:picLocks noChangeAspect="1"/>
            </p:cNvPicPr>
            <p:nvPr/>
          </p:nvPicPr>
          <p:blipFill>
            <a:blip r:embed="rId3"/>
            <a:stretch>
              <a:fillRect/>
            </a:stretch>
          </p:blipFill>
          <p:spPr>
            <a:xfrm>
              <a:off x="2682241" y="548732"/>
              <a:ext cx="949234" cy="375257"/>
            </a:xfrm>
            <a:prstGeom prst="rect">
              <a:avLst/>
            </a:prstGeom>
          </p:spPr>
        </p:pic>
      </p:grpSp>
    </p:spTree>
    <p:extLst>
      <p:ext uri="{BB962C8B-B14F-4D97-AF65-F5344CB8AC3E}">
        <p14:creationId xmlns:p14="http://schemas.microsoft.com/office/powerpoint/2010/main" val="38210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A9DA8-4F2A-4DEA-BF15-AA8C6CAE52C6}"/>
              </a:ext>
            </a:extLst>
          </p:cNvPr>
          <p:cNvSpPr txBox="1"/>
          <p:nvPr/>
        </p:nvSpPr>
        <p:spPr>
          <a:xfrm>
            <a:off x="853440" y="330483"/>
            <a:ext cx="10276114" cy="2005934"/>
          </a:xfrm>
          <a:prstGeom prst="rect">
            <a:avLst/>
          </a:prstGeom>
          <a:noFill/>
        </p:spPr>
        <p:txBody>
          <a:bodyPr wrap="square">
            <a:spAutoFit/>
          </a:bodyPr>
          <a:lstStyle/>
          <a:p>
            <a:pPr>
              <a:lnSpc>
                <a:spcPct val="150000"/>
              </a:lnSpc>
            </a:pPr>
            <a:r>
              <a:rPr lang="vi-VN" sz="1700" b="1" i="1" dirty="0">
                <a:solidFill>
                  <a:srgbClr val="231F20"/>
                </a:solidFill>
                <a:effectLst/>
                <a:latin typeface="Arial" panose="020B0604020202020204" pitchFamily="34" charset="0"/>
              </a:rPr>
              <a:t>Bước 2. Cắt ngắn đoạn video quay cuốn sổ lưu niệm </a:t>
            </a:r>
            <a:endParaRPr lang="vi-VN" sz="1700" b="1" dirty="0"/>
          </a:p>
          <a:p>
            <a:pPr>
              <a:lnSpc>
                <a:spcPct val="150000"/>
              </a:lnSpc>
            </a:pPr>
            <a:r>
              <a:rPr lang="vi-VN" sz="1700" dirty="0">
                <a:solidFill>
                  <a:srgbClr val="231F20"/>
                </a:solidFill>
                <a:effectLst/>
                <a:latin typeface="Arial" panose="020B0604020202020204" pitchFamily="34" charset="0"/>
              </a:rPr>
              <a:t>– Kéo thả đoạn video quay cuốn sổ lưu niệm vào bàn</a:t>
            </a:r>
            <a:r>
              <a:rPr lang="en-US" sz="1700" dirty="0">
                <a:solidFill>
                  <a:srgbClr val="231F20"/>
                </a:solidFill>
                <a:effectLst/>
                <a:latin typeface="Arial" panose="020B0604020202020204" pitchFamily="34" charset="0"/>
              </a:rPr>
              <a:t>n</a:t>
            </a:r>
            <a:r>
              <a:rPr lang="vi-VN" sz="1700" dirty="0">
                <a:solidFill>
                  <a:srgbClr val="231F20"/>
                </a:solidFill>
                <a:effectLst/>
                <a:latin typeface="Arial" panose="020B0604020202020204" pitchFamily="34" charset="0"/>
              </a:rPr>
              <a:t>dựng ở vị trí tiếp theo đoạn tiêu đề. Đoạn video này có độ dài 9.05 giây (Hình 10b.6). Theo kịch bản, em cần cắt bớt để đoạn này chỉ còn 7 giây. </a:t>
            </a:r>
            <a:endParaRPr lang="vi-VN" sz="1700" dirty="0"/>
          </a:p>
          <a:p>
            <a:pPr>
              <a:lnSpc>
                <a:spcPct val="150000"/>
              </a:lnSpc>
            </a:pPr>
            <a:r>
              <a:rPr lang="vi-VN" sz="1700" dirty="0">
                <a:solidFill>
                  <a:srgbClr val="231F20"/>
                </a:solidFill>
                <a:effectLst/>
                <a:latin typeface="Arial" panose="020B0604020202020204" pitchFamily="34" charset="0"/>
              </a:rPr>
              <a:t>– Nháy chuột chọn để cắt đoạn video. Một cửa sổ mới mở ra cho phép em thực hiện một số thao tác để cắt ngắn</a:t>
            </a:r>
            <a:r>
              <a:rPr lang="en-US" sz="1700" dirty="0">
                <a:solidFill>
                  <a:srgbClr val="231F20"/>
                </a:solidFill>
                <a:effectLst/>
                <a:latin typeface="Arial" panose="020B0604020202020204" pitchFamily="34" charset="0"/>
              </a:rPr>
              <a:t> </a:t>
            </a:r>
            <a:r>
              <a:rPr lang="vi-VN" sz="1700" dirty="0">
                <a:solidFill>
                  <a:srgbClr val="231F20"/>
                </a:solidFill>
                <a:effectLst/>
                <a:latin typeface="Arial" panose="020B0604020202020204" pitchFamily="34" charset="0"/>
              </a:rPr>
              <a:t>đoạn video. Em thực hiện theo các hướng dẫn ở Hình 10b.7</a:t>
            </a:r>
            <a:endParaRPr lang="en-US" sz="1700" dirty="0"/>
          </a:p>
        </p:txBody>
      </p:sp>
      <p:pic>
        <p:nvPicPr>
          <p:cNvPr id="5" name="Picture 4">
            <a:extLst>
              <a:ext uri="{FF2B5EF4-FFF2-40B4-BE49-F238E27FC236}">
                <a16:creationId xmlns:a16="http://schemas.microsoft.com/office/drawing/2014/main" id="{78D0FDC9-9FCB-4A7A-8480-8899EE3FBE3F}"/>
              </a:ext>
            </a:extLst>
          </p:cNvPr>
          <p:cNvPicPr>
            <a:picLocks noChangeAspect="1"/>
          </p:cNvPicPr>
          <p:nvPr/>
        </p:nvPicPr>
        <p:blipFill>
          <a:blip r:embed="rId2"/>
          <a:stretch>
            <a:fillRect/>
          </a:stretch>
        </p:blipFill>
        <p:spPr>
          <a:xfrm>
            <a:off x="853440" y="2741023"/>
            <a:ext cx="3710701" cy="2777783"/>
          </a:xfrm>
          <a:prstGeom prst="rect">
            <a:avLst/>
          </a:prstGeom>
        </p:spPr>
      </p:pic>
      <p:pic>
        <p:nvPicPr>
          <p:cNvPr id="7" name="Picture 6">
            <a:extLst>
              <a:ext uri="{FF2B5EF4-FFF2-40B4-BE49-F238E27FC236}">
                <a16:creationId xmlns:a16="http://schemas.microsoft.com/office/drawing/2014/main" id="{71397D9D-F6DD-4D07-A10A-10E8BEDA2786}"/>
              </a:ext>
            </a:extLst>
          </p:cNvPr>
          <p:cNvPicPr>
            <a:picLocks noChangeAspect="1"/>
          </p:cNvPicPr>
          <p:nvPr/>
        </p:nvPicPr>
        <p:blipFill>
          <a:blip r:embed="rId3"/>
          <a:stretch>
            <a:fillRect/>
          </a:stretch>
        </p:blipFill>
        <p:spPr>
          <a:xfrm>
            <a:off x="5016137" y="2481943"/>
            <a:ext cx="6256793" cy="3787005"/>
          </a:xfrm>
          <a:prstGeom prst="rect">
            <a:avLst/>
          </a:prstGeom>
        </p:spPr>
      </p:pic>
    </p:spTree>
    <p:extLst>
      <p:ext uri="{BB962C8B-B14F-4D97-AF65-F5344CB8AC3E}">
        <p14:creationId xmlns:p14="http://schemas.microsoft.com/office/powerpoint/2010/main" val="331316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803B5F-9A28-4F27-98BF-343E8617AB21}"/>
              </a:ext>
            </a:extLst>
          </p:cNvPr>
          <p:cNvSpPr txBox="1"/>
          <p:nvPr/>
        </p:nvSpPr>
        <p:spPr>
          <a:xfrm>
            <a:off x="827990" y="224900"/>
            <a:ext cx="10510570" cy="1703030"/>
          </a:xfrm>
          <a:prstGeom prst="rect">
            <a:avLst/>
          </a:prstGeom>
          <a:noFill/>
        </p:spPr>
        <p:txBody>
          <a:bodyPr wrap="square">
            <a:spAutoFit/>
          </a:bodyPr>
          <a:lstStyle/>
          <a:p>
            <a:pPr>
              <a:lnSpc>
                <a:spcPct val="150000"/>
              </a:lnSpc>
            </a:pPr>
            <a:r>
              <a:rPr lang="vi-VN" dirty="0">
                <a:solidFill>
                  <a:srgbClr val="231F20"/>
                </a:solidFill>
                <a:effectLst/>
                <a:latin typeface="Arial" panose="020B0604020202020204" pitchFamily="34" charset="0"/>
              </a:rPr>
              <a:t>– Kéo thả bốn ảnh chụp cây xanh và hoa vào bàn dựng ở vị trí tiếp theo đoạn video quay cuốn sổ lưu niệm. Mỗi ảnh được phần mềm mặc định hiển thị trong 3 giây (Hình 10b.8). </a:t>
            </a:r>
            <a:endParaRPr lang="vi-VN" dirty="0"/>
          </a:p>
          <a:p>
            <a:pPr>
              <a:lnSpc>
                <a:spcPct val="150000"/>
              </a:lnSpc>
            </a:pPr>
            <a:r>
              <a:rPr lang="vi-VN" dirty="0">
                <a:solidFill>
                  <a:srgbClr val="231F20"/>
                </a:solidFill>
                <a:effectLst/>
                <a:latin typeface="Arial" panose="020B0604020202020204" pitchFamily="34" charset="0"/>
              </a:rPr>
              <a:t>– Theo kịch bản, đoạn hoạt hình tạo bởi các ảnh cây và hoa sẽ dài 8 giây. Hiện</a:t>
            </a:r>
            <a:r>
              <a:rPr lang="en-US" dirty="0">
                <a:solidFill>
                  <a:srgbClr val="231F20"/>
                </a:solidFill>
                <a:effectLst/>
                <a:latin typeface="Arial" panose="020B0604020202020204" pitchFamily="34" charset="0"/>
              </a:rPr>
              <a:t> </a:t>
            </a:r>
            <a:r>
              <a:rPr lang="vi-VN" dirty="0">
                <a:solidFill>
                  <a:srgbClr val="231F20"/>
                </a:solidFill>
                <a:effectLst/>
                <a:latin typeface="Arial" panose="020B0604020202020204" pitchFamily="34" charset="0"/>
              </a:rPr>
              <a:t>tại trong bàn dựng có 4 ảnh, mỗi ảnh hiển thị 3 giây. Em có thể thay đổi để thời gian hiển thị của mỗi ảnh là 2 giây.</a:t>
            </a:r>
            <a:endParaRPr lang="en-US" dirty="0"/>
          </a:p>
        </p:txBody>
      </p:sp>
      <p:pic>
        <p:nvPicPr>
          <p:cNvPr id="5" name="Picture 4">
            <a:extLst>
              <a:ext uri="{FF2B5EF4-FFF2-40B4-BE49-F238E27FC236}">
                <a16:creationId xmlns:a16="http://schemas.microsoft.com/office/drawing/2014/main" id="{D1BD19A0-AF57-4C8F-ACA9-ECE7918EDE76}"/>
              </a:ext>
            </a:extLst>
          </p:cNvPr>
          <p:cNvPicPr>
            <a:picLocks noChangeAspect="1"/>
          </p:cNvPicPr>
          <p:nvPr/>
        </p:nvPicPr>
        <p:blipFill>
          <a:blip r:embed="rId2"/>
          <a:stretch>
            <a:fillRect/>
          </a:stretch>
        </p:blipFill>
        <p:spPr>
          <a:xfrm>
            <a:off x="1438838" y="1909263"/>
            <a:ext cx="8794981" cy="1748809"/>
          </a:xfrm>
          <a:prstGeom prst="rect">
            <a:avLst/>
          </a:prstGeom>
        </p:spPr>
      </p:pic>
      <p:pic>
        <p:nvPicPr>
          <p:cNvPr id="9" name="Picture 8">
            <a:extLst>
              <a:ext uri="{FF2B5EF4-FFF2-40B4-BE49-F238E27FC236}">
                <a16:creationId xmlns:a16="http://schemas.microsoft.com/office/drawing/2014/main" id="{AF147FE1-B031-4863-8E22-6648D1960BFC}"/>
              </a:ext>
            </a:extLst>
          </p:cNvPr>
          <p:cNvPicPr>
            <a:picLocks noChangeAspect="1"/>
          </p:cNvPicPr>
          <p:nvPr/>
        </p:nvPicPr>
        <p:blipFill>
          <a:blip r:embed="rId3"/>
          <a:stretch>
            <a:fillRect/>
          </a:stretch>
        </p:blipFill>
        <p:spPr>
          <a:xfrm>
            <a:off x="1438838" y="4675017"/>
            <a:ext cx="8856855" cy="1664822"/>
          </a:xfrm>
          <a:prstGeom prst="rect">
            <a:avLst/>
          </a:prstGeom>
        </p:spPr>
      </p:pic>
      <p:grpSp>
        <p:nvGrpSpPr>
          <p:cNvPr id="12" name="Group 11">
            <a:extLst>
              <a:ext uri="{FF2B5EF4-FFF2-40B4-BE49-F238E27FC236}">
                <a16:creationId xmlns:a16="http://schemas.microsoft.com/office/drawing/2014/main" id="{E15F23F6-B224-4AED-9C47-1ED761228222}"/>
              </a:ext>
            </a:extLst>
          </p:cNvPr>
          <p:cNvGrpSpPr/>
          <p:nvPr/>
        </p:nvGrpSpPr>
        <p:grpSpPr>
          <a:xfrm>
            <a:off x="827990" y="3700368"/>
            <a:ext cx="10406067" cy="872034"/>
            <a:chOff x="827990" y="3700368"/>
            <a:chExt cx="10406067" cy="872034"/>
          </a:xfrm>
        </p:grpSpPr>
        <p:sp>
          <p:nvSpPr>
            <p:cNvPr id="7" name="TextBox 6">
              <a:extLst>
                <a:ext uri="{FF2B5EF4-FFF2-40B4-BE49-F238E27FC236}">
                  <a16:creationId xmlns:a16="http://schemas.microsoft.com/office/drawing/2014/main" id="{52CC89EA-91BF-44B7-BA84-CC1B37B4DA49}"/>
                </a:ext>
              </a:extLst>
            </p:cNvPr>
            <p:cNvSpPr txBox="1"/>
            <p:nvPr/>
          </p:nvSpPr>
          <p:spPr>
            <a:xfrm>
              <a:off x="827990" y="3700368"/>
              <a:ext cx="10406067"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Nháy chuột chọn ảnh thứ nhất. Chọn </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chọn 2 giây trong danh sách hiển thị số giây. Thực hiện tương tự với các ảnh tiếp theo. Kết quả như Hình 10b.9.</a:t>
              </a:r>
              <a:endParaRPr lang="en-US" dirty="0"/>
            </a:p>
          </p:txBody>
        </p:sp>
        <p:pic>
          <p:nvPicPr>
            <p:cNvPr id="11" name="Picture 10">
              <a:extLst>
                <a:ext uri="{FF2B5EF4-FFF2-40B4-BE49-F238E27FC236}">
                  <a16:creationId xmlns:a16="http://schemas.microsoft.com/office/drawing/2014/main" id="{BE0FA432-B2F9-43DB-A3AA-E7992887594D}"/>
                </a:ext>
              </a:extLst>
            </p:cNvPr>
            <p:cNvPicPr>
              <a:picLocks noChangeAspect="1"/>
            </p:cNvPicPr>
            <p:nvPr/>
          </p:nvPicPr>
          <p:blipFill>
            <a:blip r:embed="rId4"/>
            <a:stretch>
              <a:fillRect/>
            </a:stretch>
          </p:blipFill>
          <p:spPr>
            <a:xfrm>
              <a:off x="4981336" y="3779949"/>
              <a:ext cx="955600" cy="312032"/>
            </a:xfrm>
            <a:prstGeom prst="rect">
              <a:avLst/>
            </a:prstGeom>
          </p:spPr>
        </p:pic>
      </p:grpSp>
    </p:spTree>
    <p:extLst>
      <p:ext uri="{BB962C8B-B14F-4D97-AF65-F5344CB8AC3E}">
        <p14:creationId xmlns:p14="http://schemas.microsoft.com/office/powerpoint/2010/main" val="219857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F1B16A-A375-4037-90E7-A69663023828}"/>
              </a:ext>
            </a:extLst>
          </p:cNvPr>
          <p:cNvGrpSpPr/>
          <p:nvPr/>
        </p:nvGrpSpPr>
        <p:grpSpPr>
          <a:xfrm>
            <a:off x="775062" y="370675"/>
            <a:ext cx="10241282" cy="1703030"/>
            <a:chOff x="984067" y="536138"/>
            <a:chExt cx="10241282" cy="1703030"/>
          </a:xfrm>
        </p:grpSpPr>
        <p:sp>
          <p:nvSpPr>
            <p:cNvPr id="3" name="TextBox 2">
              <a:extLst>
                <a:ext uri="{FF2B5EF4-FFF2-40B4-BE49-F238E27FC236}">
                  <a16:creationId xmlns:a16="http://schemas.microsoft.com/office/drawing/2014/main" id="{A61F6DF0-6FF9-4040-8B82-BFAFB801535B}"/>
                </a:ext>
              </a:extLst>
            </p:cNvPr>
            <p:cNvSpPr txBox="1"/>
            <p:nvPr/>
          </p:nvSpPr>
          <p:spPr>
            <a:xfrm>
              <a:off x="984067" y="536138"/>
              <a:ext cx="10241282" cy="1703030"/>
            </a:xfrm>
            <a:prstGeom prst="rect">
              <a:avLst/>
            </a:prstGeom>
            <a:noFill/>
          </p:spPr>
          <p:txBody>
            <a:bodyPr wrap="square">
              <a:spAutoFit/>
            </a:bodyPr>
            <a:lstStyle/>
            <a:p>
              <a:pPr algn="just">
                <a:lnSpc>
                  <a:spcPct val="150000"/>
                </a:lnSpc>
              </a:pPr>
              <a:r>
                <a:rPr lang="vi-VN" sz="1800" b="1" i="1" dirty="0">
                  <a:solidFill>
                    <a:srgbClr val="231F20"/>
                  </a:solidFill>
                  <a:effectLst/>
                  <a:latin typeface="Arial" panose="020B0604020202020204" pitchFamily="34" charset="0"/>
                </a:rPr>
                <a:t>Bước 4. Thêm hiệu ứng chuyển động </a:t>
              </a:r>
              <a:endParaRPr lang="vi-VN" b="1" dirty="0"/>
            </a:p>
            <a:p>
              <a:pPr algn="just">
                <a:lnSpc>
                  <a:spcPct val="150000"/>
                </a:lnSpc>
              </a:pPr>
              <a:r>
                <a:rPr lang="vi-VN" sz="1800" dirty="0">
                  <a:solidFill>
                    <a:srgbClr val="231F20"/>
                  </a:solidFill>
                  <a:effectLst/>
                  <a:latin typeface="Arial" panose="020B0604020202020204" pitchFamily="34" charset="0"/>
                </a:rPr>
                <a:t>– Nháy chuột vào ảnh ở ngay sau đoạn video để chọn. Nháy chuột và</a:t>
              </a:r>
              <a:r>
                <a:rPr lang="en-US" sz="1800" dirty="0">
                  <a:solidFill>
                    <a:srgbClr val="231F20"/>
                  </a:solidFill>
                  <a:effectLst/>
                  <a:latin typeface="Arial" panose="020B0604020202020204" pitchFamily="34" charset="0"/>
                </a:rPr>
                <a:t>o                        </a:t>
              </a:r>
              <a:r>
                <a:rPr lang="vi-VN" sz="1800" dirty="0">
                  <a:solidFill>
                    <a:srgbClr val="231F20"/>
                  </a:solidFill>
                  <a:effectLst/>
                  <a:latin typeface="Arial" panose="020B0604020202020204" pitchFamily="34" charset="0"/>
                </a:rPr>
                <a:t>để thêm hiệu ứng chuyển động vào ảnh đang chọn. Một cửa sổ mới mở ra cho phép em thực hiện một số thao tác để thêm hiệu ứng chuyển động. Em thực</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hiện theo các hướng dẫn ở Hình 10b.10. </a:t>
              </a:r>
              <a:endParaRPr lang="en-US" dirty="0"/>
            </a:p>
          </p:txBody>
        </p:sp>
        <p:pic>
          <p:nvPicPr>
            <p:cNvPr id="5" name="Picture 4">
              <a:extLst>
                <a:ext uri="{FF2B5EF4-FFF2-40B4-BE49-F238E27FC236}">
                  <a16:creationId xmlns:a16="http://schemas.microsoft.com/office/drawing/2014/main" id="{719CD6D8-0D64-471E-BAEA-FB0509BEE345}"/>
                </a:ext>
              </a:extLst>
            </p:cNvPr>
            <p:cNvPicPr>
              <a:picLocks noChangeAspect="1"/>
            </p:cNvPicPr>
            <p:nvPr/>
          </p:nvPicPr>
          <p:blipFill>
            <a:blip r:embed="rId2"/>
            <a:stretch>
              <a:fillRect/>
            </a:stretch>
          </p:blipFill>
          <p:spPr>
            <a:xfrm>
              <a:off x="8402210" y="916125"/>
              <a:ext cx="1316551" cy="506364"/>
            </a:xfrm>
            <a:prstGeom prst="rect">
              <a:avLst/>
            </a:prstGeom>
          </p:spPr>
        </p:pic>
      </p:grpSp>
      <p:pic>
        <p:nvPicPr>
          <p:cNvPr id="8" name="Picture 7">
            <a:extLst>
              <a:ext uri="{FF2B5EF4-FFF2-40B4-BE49-F238E27FC236}">
                <a16:creationId xmlns:a16="http://schemas.microsoft.com/office/drawing/2014/main" id="{987D7C1C-2BB1-4045-9852-090884ED5FA1}"/>
              </a:ext>
            </a:extLst>
          </p:cNvPr>
          <p:cNvPicPr>
            <a:picLocks noChangeAspect="1"/>
          </p:cNvPicPr>
          <p:nvPr/>
        </p:nvPicPr>
        <p:blipFill>
          <a:blip r:embed="rId3"/>
          <a:stretch>
            <a:fillRect/>
          </a:stretch>
        </p:blipFill>
        <p:spPr>
          <a:xfrm>
            <a:off x="2588260" y="2159342"/>
            <a:ext cx="6453765" cy="4250167"/>
          </a:xfrm>
          <a:prstGeom prst="rect">
            <a:avLst/>
          </a:prstGeom>
        </p:spPr>
      </p:pic>
    </p:spTree>
    <p:extLst>
      <p:ext uri="{BB962C8B-B14F-4D97-AF65-F5344CB8AC3E}">
        <p14:creationId xmlns:p14="http://schemas.microsoft.com/office/powerpoint/2010/main" val="109837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CD2FC0-4890-48A2-ABF0-1BEE3561FDB6}"/>
              </a:ext>
            </a:extLst>
          </p:cNvPr>
          <p:cNvSpPr txBox="1"/>
          <p:nvPr/>
        </p:nvSpPr>
        <p:spPr>
          <a:xfrm>
            <a:off x="938654" y="1117302"/>
            <a:ext cx="10016729" cy="1974323"/>
          </a:xfrm>
          <a:prstGeom prst="rect">
            <a:avLst/>
          </a:prstGeom>
          <a:noFill/>
        </p:spPr>
        <p:txBody>
          <a:bodyPr wrap="square">
            <a:spAutoFit/>
          </a:bodyPr>
          <a:lstStyle/>
          <a:p>
            <a:pPr marL="457200" indent="-457200">
              <a:lnSpc>
                <a:spcPct val="150000"/>
              </a:lnSpc>
              <a:buAutoNum type="arabicPeriod"/>
            </a:pPr>
            <a:r>
              <a:rPr lang="vi-VN" sz="2000" dirty="0">
                <a:solidFill>
                  <a:schemeClr val="accent6">
                    <a:lumMod val="50000"/>
                  </a:schemeClr>
                </a:solidFill>
                <a:effectLst/>
                <a:latin typeface="Arial" panose="020B0604020202020204" pitchFamily="34" charset="0"/>
              </a:rPr>
              <a:t>Em hãy tạo đoạn hoạt hình dài 3 giây từ những hình ảnh chụp tờ rơi, tài liệu của dự án </a:t>
            </a:r>
            <a:r>
              <a:rPr lang="vi-VN" sz="2000" b="1" dirty="0">
                <a:solidFill>
                  <a:schemeClr val="accent6">
                    <a:lumMod val="50000"/>
                  </a:schemeClr>
                </a:solidFill>
                <a:effectLst/>
                <a:latin typeface="Arial" panose="020B0604020202020204" pitchFamily="34" charset="0"/>
              </a:rPr>
              <a:t>Thành lập CLB Tin học</a:t>
            </a:r>
            <a:r>
              <a:rPr lang="vi-VN" sz="2000" dirty="0">
                <a:solidFill>
                  <a:schemeClr val="accent6">
                    <a:lumMod val="50000"/>
                  </a:schemeClr>
                </a:solidFill>
                <a:effectLst/>
                <a:latin typeface="Arial" panose="020B0604020202020204" pitchFamily="34" charset="0"/>
              </a:rPr>
              <a:t>. </a:t>
            </a:r>
            <a:endParaRPr lang="en-US" sz="2000" dirty="0">
              <a:solidFill>
                <a:schemeClr val="accent6">
                  <a:lumMod val="50000"/>
                </a:schemeClr>
              </a:solidFill>
              <a:effectLst/>
              <a:latin typeface="Arial" panose="020B0604020202020204" pitchFamily="34" charset="0"/>
            </a:endParaRPr>
          </a:p>
          <a:p>
            <a:pPr>
              <a:lnSpc>
                <a:spcPct val="150000"/>
              </a:lnSpc>
            </a:pPr>
            <a:endParaRPr lang="vi-VN" sz="2400" dirty="0">
              <a:solidFill>
                <a:schemeClr val="accent6">
                  <a:lumMod val="50000"/>
                </a:schemeClr>
              </a:solidFill>
            </a:endParaRPr>
          </a:p>
          <a:p>
            <a:pPr>
              <a:lnSpc>
                <a:spcPct val="150000"/>
              </a:lnSpc>
            </a:pPr>
            <a:r>
              <a:rPr lang="vi-VN" sz="2000" b="1" dirty="0">
                <a:solidFill>
                  <a:schemeClr val="accent6">
                    <a:lumMod val="50000"/>
                  </a:schemeClr>
                </a:solidFill>
                <a:effectLst/>
                <a:latin typeface="Arial-BoldMT"/>
              </a:rPr>
              <a:t>2.</a:t>
            </a:r>
            <a:r>
              <a:rPr lang="vi-VN" sz="2000" dirty="0">
                <a:solidFill>
                  <a:schemeClr val="accent6">
                    <a:lumMod val="50000"/>
                  </a:schemeClr>
                </a:solidFill>
                <a:effectLst/>
                <a:latin typeface="Arial" panose="020B0604020202020204" pitchFamily="34" charset="0"/>
              </a:rPr>
              <a:t> Em hãy thêm hiệu ứng chuyển động vào ảnh đầu của đoạn hoạt hình đã tạo ở câu 1</a:t>
            </a:r>
            <a:endParaRPr lang="en-US" sz="24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700558" y="3338778"/>
            <a:ext cx="1939624" cy="27488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952207" y="1223616"/>
            <a:ext cx="7443440" cy="2320772"/>
          </a:xfrm>
          <a:prstGeom prst="wedgeRoundRectCallout">
            <a:avLst>
              <a:gd name="adj1" fmla="val -31928"/>
              <a:gd name="adj2" fmla="val 82320"/>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accent6">
                    <a:lumMod val="75000"/>
                  </a:schemeClr>
                </a:solidFill>
                <a:effectLst/>
                <a:latin typeface="Arial" panose="020B0604020202020204" pitchFamily="34" charset="0"/>
              </a:rPr>
              <a:t>Để làm một bộ phim cần có cả một đoàn làm phim với đủ các thành phần như: đạo diễn, quay phim, trợ lí, biên kịch, diễn viên, dựng phim,... và trải qua rất nhiều giai đoạn như: viết kịch bản, quay phim, dựng phim, hậu kì,...</a:t>
            </a:r>
            <a:endParaRPr lang="en-US" sz="2000" b="1" dirty="0">
              <a:solidFill>
                <a:schemeClr val="accent6">
                  <a:lumMod val="75000"/>
                </a:schemeClr>
              </a:solidFill>
            </a:endParaRPr>
          </a:p>
        </p:txBody>
      </p:sp>
    </p:spTree>
    <p:extLst>
      <p:ext uri="{BB962C8B-B14F-4D97-AF65-F5344CB8AC3E}">
        <p14:creationId xmlns:p14="http://schemas.microsoft.com/office/powerpoint/2010/main" val="162266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C8ADAFF-6453-4F63-9318-8F09FC98C61B}"/>
              </a:ext>
            </a:extLst>
          </p:cNvPr>
          <p:cNvSpPr txBox="1"/>
          <p:nvPr/>
        </p:nvSpPr>
        <p:spPr>
          <a:xfrm>
            <a:off x="1055154" y="1276135"/>
            <a:ext cx="9856687" cy="1420325"/>
          </a:xfrm>
          <a:prstGeom prst="rect">
            <a:avLst/>
          </a:prstGeom>
          <a:noFill/>
        </p:spPr>
        <p:txBody>
          <a:bodyPr wrap="square">
            <a:spAutoFit/>
          </a:bodyPr>
          <a:lstStyle/>
          <a:p>
            <a:pPr algn="just">
              <a:lnSpc>
                <a:spcPct val="150000"/>
              </a:lnSpc>
            </a:pPr>
            <a:r>
              <a:rPr lang="vi-VN" sz="2000" dirty="0">
                <a:solidFill>
                  <a:srgbClr val="231F20"/>
                </a:solidFill>
                <a:effectLst/>
                <a:latin typeface="Arial" panose="020B0604020202020204" pitchFamily="34" charset="0"/>
              </a:rPr>
              <a:t>Em hãy thực hiện các nhiệm vụ tương tự trong phần Thực hành với dự án </a:t>
            </a:r>
            <a:r>
              <a:rPr lang="vi-VN" sz="2000" dirty="0">
                <a:solidFill>
                  <a:srgbClr val="ED028C"/>
                </a:solidFill>
                <a:effectLst/>
                <a:latin typeface="Arial" panose="020B0604020202020204" pitchFamily="34" charset="0"/>
              </a:rPr>
              <a:t>MyVideo </a:t>
            </a:r>
            <a:endParaRPr lang="vi-VN" sz="2400" dirty="0"/>
          </a:p>
          <a:p>
            <a:pPr algn="just">
              <a:lnSpc>
                <a:spcPct val="150000"/>
              </a:lnSpc>
            </a:pPr>
            <a:r>
              <a:rPr lang="vi-VN" sz="2000" dirty="0">
                <a:solidFill>
                  <a:srgbClr val="231F20"/>
                </a:solidFill>
                <a:effectLst/>
                <a:latin typeface="Arial" panose="020B0604020202020204" pitchFamily="34" charset="0"/>
              </a:rPr>
              <a:t>(em đã tạo ở phần Vận dụng, Bài 9b) với các dữ liệu đã thu thập được lưu trong thư mục </a:t>
            </a:r>
            <a:r>
              <a:rPr lang="vi-VN" sz="2000" dirty="0">
                <a:solidFill>
                  <a:srgbClr val="ED028C"/>
                </a:solidFill>
                <a:effectLst/>
                <a:latin typeface="Arial" panose="020B0604020202020204" pitchFamily="34" charset="0"/>
              </a:rPr>
              <a:t>DuLieuMyVideo</a:t>
            </a:r>
            <a:r>
              <a:rPr lang="vi-VN" sz="2000" dirty="0">
                <a:solidFill>
                  <a:srgbClr val="231F20"/>
                </a:solidFill>
                <a:effectLst/>
                <a:latin typeface="Arial" panose="020B0604020202020204" pitchFamily="34" charset="0"/>
              </a:rPr>
              <a:t>.</a:t>
            </a: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E8BDFD-0164-4D94-8DA4-BDC5751F8332}"/>
              </a:ext>
            </a:extLst>
          </p:cNvPr>
          <p:cNvPicPr>
            <a:picLocks noChangeAspect="1"/>
          </p:cNvPicPr>
          <p:nvPr/>
        </p:nvPicPr>
        <p:blipFill>
          <a:blip r:embed="rId2"/>
          <a:stretch>
            <a:fillRect/>
          </a:stretch>
        </p:blipFill>
        <p:spPr>
          <a:xfrm>
            <a:off x="1524000" y="2987305"/>
            <a:ext cx="2030924" cy="2952855"/>
          </a:xfrm>
          <a:prstGeom prst="rect">
            <a:avLst/>
          </a:prstGeom>
        </p:spPr>
      </p:pic>
      <p:sp>
        <p:nvSpPr>
          <p:cNvPr id="5" name="Thought Bubble: Cloud 4">
            <a:extLst>
              <a:ext uri="{FF2B5EF4-FFF2-40B4-BE49-F238E27FC236}">
                <a16:creationId xmlns:a16="http://schemas.microsoft.com/office/drawing/2014/main" id="{0FE01669-1F23-4FD3-8BD6-3A2319C90BA8}"/>
              </a:ext>
            </a:extLst>
          </p:cNvPr>
          <p:cNvSpPr/>
          <p:nvPr/>
        </p:nvSpPr>
        <p:spPr>
          <a:xfrm rot="343144">
            <a:off x="3692820" y="513795"/>
            <a:ext cx="4808984" cy="3007797"/>
          </a:xfrm>
          <a:prstGeom prst="cloudCallout">
            <a:avLst>
              <a:gd name="adj1" fmla="val -50658"/>
              <a:gd name="adj2" fmla="val 54483"/>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E447D12-E566-4556-BAD3-EB1447394309}"/>
              </a:ext>
            </a:extLst>
          </p:cNvPr>
          <p:cNvSpPr txBox="1"/>
          <p:nvPr/>
        </p:nvSpPr>
        <p:spPr>
          <a:xfrm>
            <a:off x="3999061" y="4197421"/>
            <a:ext cx="6096000" cy="1287532"/>
          </a:xfrm>
          <a:prstGeom prst="rect">
            <a:avLst/>
          </a:prstGeom>
          <a:solidFill>
            <a:schemeClr val="accent2">
              <a:lumMod val="20000"/>
              <a:lumOff val="80000"/>
            </a:schemeClr>
          </a:solidFill>
          <a:ln w="19050">
            <a:solidFill>
              <a:srgbClr val="6679A0"/>
            </a:solidFill>
            <a:prstDash val="dashDot"/>
          </a:ln>
        </p:spPr>
        <p:txBody>
          <a:bodyPr wrap="square">
            <a:spAutoFit/>
          </a:bodyPr>
          <a:lstStyle/>
          <a:p>
            <a:pPr algn="just">
              <a:lnSpc>
                <a:spcPct val="150000"/>
              </a:lnSpc>
            </a:pPr>
            <a:r>
              <a:rPr lang="en-US" dirty="0" err="1">
                <a:solidFill>
                  <a:srgbClr val="231F20"/>
                </a:solidFill>
                <a:latin typeface="Arial" panose="020B0604020202020204" pitchFamily="34" charset="0"/>
              </a:rPr>
              <a:t>Vậy</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theo</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các</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bạn</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đ</a:t>
            </a:r>
            <a:r>
              <a:rPr lang="en-US" sz="1800" dirty="0" err="1">
                <a:solidFill>
                  <a:srgbClr val="231F20"/>
                </a:solidFill>
                <a:effectLst/>
                <a:latin typeface="Arial" panose="020B0604020202020204" pitchFamily="34" charset="0"/>
              </a:rPr>
              <a:t>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làm</a:t>
            </a:r>
            <a:r>
              <a:rPr lang="en-US" sz="1800" dirty="0">
                <a:solidFill>
                  <a:srgbClr val="231F20"/>
                </a:solidFill>
                <a:effectLst/>
                <a:latin typeface="Arial" panose="020B0604020202020204" pitchFamily="34" charset="0"/>
              </a:rPr>
              <a:t> video </a:t>
            </a:r>
            <a:r>
              <a:rPr lang="en-US" sz="1800" dirty="0" err="1">
                <a:solidFill>
                  <a:srgbClr val="231F20"/>
                </a:solidFill>
                <a:effectLst/>
                <a:latin typeface="Arial" panose="020B0604020202020204" pitchFamily="34" charset="0"/>
              </a:rPr>
              <a:t>giới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thiệu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sản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phẩm</a:t>
            </a:r>
            <a:r>
              <a:rPr lang="en-US" sz="1800" dirty="0">
                <a:solidFill>
                  <a:srgbClr val="231F20"/>
                </a:solidFill>
                <a:effectLst/>
                <a:latin typeface="Arial" panose="020B0604020202020204" pitchFamily="34" charset="0"/>
              </a:rPr>
              <a:t> tin </a:t>
            </a:r>
            <a:r>
              <a:rPr lang="en-US" sz="1800" dirty="0" err="1">
                <a:solidFill>
                  <a:srgbClr val="231F20"/>
                </a:solidFill>
                <a:effectLst/>
                <a:latin typeface="Arial" panose="020B0604020202020204" pitchFamily="34" charset="0"/>
              </a:rPr>
              <a:t>học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một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đoàn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phim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không</a:t>
            </a:r>
            <a:r>
              <a:rPr lang="en-US" sz="1800" dirty="0">
                <a:solidFill>
                  <a:srgbClr val="231F20"/>
                </a:solidFill>
                <a:effectLst/>
                <a:latin typeface="Arial" panose="020B0604020202020204" pitchFamily="34" charset="0"/>
              </a:rPr>
              <a:t>? </a:t>
            </a:r>
            <a:endParaRPr lang="en-US" dirty="0"/>
          </a:p>
          <a:p>
            <a:pPr algn="just">
              <a:lnSpc>
                <a:spcPct val="150000"/>
              </a:lnSpc>
            </a:pP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thực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đoạn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không</a:t>
            </a:r>
            <a:r>
              <a:rPr lang="en-US" sz="1800" dirty="0">
                <a:solidFill>
                  <a:srgbClr val="231F20"/>
                </a:solidFill>
                <a:effectLst/>
                <a:latin typeface="Arial" panose="020B0604020202020204" pitchFamily="34" charset="0"/>
              </a:rPr>
              <a:t>?</a:t>
            </a:r>
            <a:endParaRPr lang="en-US" dirty="0"/>
          </a:p>
        </p:txBody>
      </p:sp>
      <p:pic>
        <p:nvPicPr>
          <p:cNvPr id="9" name="Picture 8">
            <a:extLst>
              <a:ext uri="{FF2B5EF4-FFF2-40B4-BE49-F238E27FC236}">
                <a16:creationId xmlns:a16="http://schemas.microsoft.com/office/drawing/2014/main" id="{DB344962-DDC3-48C1-8A28-AA493B5C9A0B}"/>
              </a:ext>
            </a:extLst>
          </p:cNvPr>
          <p:cNvPicPr>
            <a:picLocks noChangeAspect="1"/>
          </p:cNvPicPr>
          <p:nvPr/>
        </p:nvPicPr>
        <p:blipFill>
          <a:blip r:embed="rId3"/>
          <a:stretch>
            <a:fillRect/>
          </a:stretch>
        </p:blipFill>
        <p:spPr>
          <a:xfrm>
            <a:off x="4756081" y="984026"/>
            <a:ext cx="2679838" cy="1930499"/>
          </a:xfrm>
          <a:prstGeom prst="rect">
            <a:avLst/>
          </a:prstGeom>
        </p:spPr>
      </p:pic>
    </p:spTree>
    <p:extLst>
      <p:ext uri="{BB962C8B-B14F-4D97-AF65-F5344CB8AC3E}">
        <p14:creationId xmlns:p14="http://schemas.microsoft.com/office/powerpoint/2010/main" val="324097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41559" y="1121579"/>
            <a:ext cx="9730899" cy="232912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784205" y="1286807"/>
            <a:ext cx="6778064" cy="1813830"/>
          </a:xfrm>
          <a:prstGeom prst="rect">
            <a:avLst/>
          </a:prstGeom>
          <a:noFill/>
        </p:spPr>
        <p:txBody>
          <a:bodyPr wrap="square" rtlCol="0">
            <a:spAutoFit/>
          </a:bodyPr>
          <a:lstStyle/>
          <a:p>
            <a:pPr marL="1143000" indent="-1143000" algn="ctr">
              <a:lnSpc>
                <a:spcPct val="150000"/>
              </a:lnSpc>
              <a:buAutoNum type="arabicPeriod"/>
            </a:pPr>
            <a:r>
              <a:rPr lang="vi-VN" sz="4000" dirty="0">
                <a:solidFill>
                  <a:schemeClr val="accent3">
                    <a:lumMod val="50000"/>
                  </a:schemeClr>
                </a:solidFill>
                <a:latin typeface="Bahnschrift SemiBold SemiConden" panose="020B0502040204020203" pitchFamily="34" charset="0"/>
              </a:rPr>
              <a:t>  CÁC BƯỚC ĐỂ LÀM MỘT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01FD97F9-4EEF-4402-8788-AE535FDE8FB3}"/>
              </a:ext>
            </a:extLst>
          </p:cNvPr>
          <p:cNvPicPr>
            <a:picLocks noChangeAspect="1"/>
          </p:cNvPicPr>
          <p:nvPr/>
        </p:nvPicPr>
        <p:blipFill>
          <a:blip r:embed="rId2"/>
          <a:stretch>
            <a:fillRect/>
          </a:stretch>
        </p:blipFill>
        <p:spPr>
          <a:xfrm>
            <a:off x="3283551" y="3593950"/>
            <a:ext cx="2723457" cy="261616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61929" y="314828"/>
            <a:ext cx="10649995" cy="5937927"/>
            <a:chOff x="1117200" y="3528268"/>
            <a:chExt cx="10337399" cy="81261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812613"/>
              <a:chOff x="1493120" y="3891280"/>
              <a:chExt cx="10337399" cy="81261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70881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Cần làm gì trước khi dựng video?</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3F966ED-BFF5-4D4D-B462-FF9BD916896D}"/>
              </a:ext>
            </a:extLst>
          </p:cNvPr>
          <p:cNvSpPr txBox="1"/>
          <p:nvPr/>
        </p:nvSpPr>
        <p:spPr>
          <a:xfrm>
            <a:off x="792216" y="1325003"/>
            <a:ext cx="10189423" cy="2118529"/>
          </a:xfrm>
          <a:prstGeom prst="rect">
            <a:avLst/>
          </a:prstGeom>
          <a:noFill/>
        </p:spPr>
        <p:txBody>
          <a:bodyPr wrap="square">
            <a:spAutoFit/>
          </a:bodyPr>
          <a:lstStyle/>
          <a:p>
            <a:pPr algn="just">
              <a:lnSpc>
                <a:spcPct val="150000"/>
              </a:lnSpc>
            </a:pPr>
            <a:r>
              <a:rPr lang="vi-VN" sz="1800" dirty="0">
                <a:solidFill>
                  <a:schemeClr val="accent6">
                    <a:lumMod val="75000"/>
                  </a:schemeClr>
                </a:solidFill>
                <a:effectLst/>
                <a:latin typeface="Arial" panose="020B0604020202020204" pitchFamily="34" charset="0"/>
              </a:rPr>
              <a:t>Trong khi dựng video, An thấy thiếu hình ảnh chụp các buổi hoạt động của </a:t>
            </a:r>
            <a:r>
              <a:rPr lang="vi-VN" sz="1800" b="1" dirty="0">
                <a:solidFill>
                  <a:schemeClr val="accent6">
                    <a:lumMod val="75000"/>
                  </a:schemeClr>
                </a:solidFill>
                <a:effectLst/>
                <a:latin typeface="Arial" panose="020B0604020202020204" pitchFamily="34" charset="0"/>
              </a:rPr>
              <a:t>CLB Tin học</a:t>
            </a:r>
            <a:r>
              <a:rPr lang="vi-VN" sz="1800" dirty="0">
                <a:solidFill>
                  <a:schemeClr val="accent6">
                    <a:lumMod val="75000"/>
                  </a:schemeClr>
                </a:solidFill>
                <a:effectLst/>
                <a:latin typeface="Arial" panose="020B0604020202020204" pitchFamily="34" charset="0"/>
              </a:rPr>
              <a:t>. </a:t>
            </a:r>
            <a:endParaRPr lang="vi-VN" dirty="0">
              <a:solidFill>
                <a:schemeClr val="accent6">
                  <a:lumMod val="75000"/>
                </a:schemeClr>
              </a:solidFill>
            </a:endParaRPr>
          </a:p>
          <a:p>
            <a:pPr algn="just">
              <a:lnSpc>
                <a:spcPct val="150000"/>
              </a:lnSpc>
            </a:pPr>
            <a:r>
              <a:rPr lang="vi-VN" sz="1800" dirty="0">
                <a:solidFill>
                  <a:schemeClr val="accent6">
                    <a:lumMod val="75000"/>
                  </a:schemeClr>
                </a:solidFill>
                <a:effectLst/>
                <a:latin typeface="Arial" panose="020B0604020202020204" pitchFamily="34" charset="0"/>
              </a:rPr>
              <a:t>Vậy là An lại phải dừng lại để đi thu thập hình ảnh từ các bạn trong lớp. Có đủ dữ liệu rồi nhưng An lại loay hoay không biết nên sắp xếp thứ tự các đoạn video và hình ảnh thế nào cho hợp lí, nên thêm hiệu ứng gì để làm cho video hay hơn. </a:t>
            </a:r>
            <a:endParaRPr lang="vi-VN" dirty="0">
              <a:solidFill>
                <a:schemeClr val="accent6">
                  <a:lumMod val="75000"/>
                </a:schemeClr>
              </a:solidFill>
            </a:endParaRPr>
          </a:p>
          <a:p>
            <a:pPr algn="just">
              <a:lnSpc>
                <a:spcPct val="150000"/>
              </a:lnSpc>
            </a:pPr>
            <a:r>
              <a:rPr lang="vi-VN" sz="1800" dirty="0">
                <a:solidFill>
                  <a:schemeClr val="accent6">
                    <a:lumMod val="75000"/>
                  </a:schemeClr>
                </a:solidFill>
                <a:effectLst/>
                <a:latin typeface="Arial" panose="020B0604020202020204" pitchFamily="34" charset="0"/>
              </a:rPr>
              <a:t>Theo em, An cần làm gì trước khi bắt tay vào dựng video bằng phần mềm?</a:t>
            </a:r>
            <a:endParaRPr lang="vi-VN" dirty="0">
              <a:solidFill>
                <a:schemeClr val="accent6">
                  <a:lumMod val="75000"/>
                </a:schemeClr>
              </a:solidFill>
            </a:endParaRPr>
          </a:p>
        </p:txBody>
      </p:sp>
      <p:pic>
        <p:nvPicPr>
          <p:cNvPr id="11" name="Picture 10">
            <a:extLst>
              <a:ext uri="{FF2B5EF4-FFF2-40B4-BE49-F238E27FC236}">
                <a16:creationId xmlns:a16="http://schemas.microsoft.com/office/drawing/2014/main" id="{14330B99-BB8D-474F-9172-CACF9F451DD5}"/>
              </a:ext>
            </a:extLst>
          </p:cNvPr>
          <p:cNvPicPr>
            <a:picLocks noChangeAspect="1"/>
          </p:cNvPicPr>
          <p:nvPr/>
        </p:nvPicPr>
        <p:blipFill>
          <a:blip r:embed="rId2"/>
          <a:stretch>
            <a:fillRect/>
          </a:stretch>
        </p:blipFill>
        <p:spPr>
          <a:xfrm>
            <a:off x="6268566" y="3852659"/>
            <a:ext cx="3154107" cy="1855847"/>
          </a:xfrm>
          <a:prstGeom prst="rect">
            <a:avLst/>
          </a:prstGeom>
        </p:spPr>
      </p:pic>
      <p:pic>
        <p:nvPicPr>
          <p:cNvPr id="13" name="Picture 12">
            <a:extLst>
              <a:ext uri="{FF2B5EF4-FFF2-40B4-BE49-F238E27FC236}">
                <a16:creationId xmlns:a16="http://schemas.microsoft.com/office/drawing/2014/main" id="{690A9739-C5EB-4EC1-A0FA-4A7395A4DF1F}"/>
              </a:ext>
            </a:extLst>
          </p:cNvPr>
          <p:cNvPicPr>
            <a:picLocks noChangeAspect="1"/>
          </p:cNvPicPr>
          <p:nvPr/>
        </p:nvPicPr>
        <p:blipFill rotWithShape="1">
          <a:blip r:embed="rId3"/>
          <a:srcRect l="3081" t="6353" b="4766"/>
          <a:stretch/>
        </p:blipFill>
        <p:spPr>
          <a:xfrm>
            <a:off x="2068789" y="3573059"/>
            <a:ext cx="3483428" cy="241504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65980" y="527231"/>
            <a:ext cx="888648" cy="885725"/>
          </a:xfrm>
          <a:prstGeom prst="rect">
            <a:avLst/>
          </a:prstGeom>
        </p:spPr>
      </p:pic>
      <p:sp>
        <p:nvSpPr>
          <p:cNvPr id="6" name="TextBox 5">
            <a:extLst>
              <a:ext uri="{FF2B5EF4-FFF2-40B4-BE49-F238E27FC236}">
                <a16:creationId xmlns:a16="http://schemas.microsoft.com/office/drawing/2014/main" id="{1968BD52-2312-460B-94DD-C80DBAE47CEB}"/>
              </a:ext>
            </a:extLst>
          </p:cNvPr>
          <p:cNvSpPr txBox="1"/>
          <p:nvPr/>
        </p:nvSpPr>
        <p:spPr>
          <a:xfrm>
            <a:off x="1654628" y="326327"/>
            <a:ext cx="9231086" cy="1287532"/>
          </a:xfrm>
          <a:prstGeom prst="rect">
            <a:avLst/>
          </a:prstGeom>
          <a:noFill/>
        </p:spPr>
        <p:txBody>
          <a:bodyPr wrap="square">
            <a:spAutoFit/>
          </a:bodyPr>
          <a:lstStyle/>
          <a:p>
            <a:pPr>
              <a:lnSpc>
                <a:spcPct val="150000"/>
              </a:lnSpc>
            </a:pPr>
            <a:r>
              <a:rPr lang="vi-VN" sz="1800" b="1" dirty="0">
                <a:solidFill>
                  <a:srgbClr val="231F20"/>
                </a:solidFill>
                <a:effectLst/>
                <a:latin typeface="Arial" panose="020B0604020202020204" pitchFamily="34" charset="0"/>
              </a:rPr>
              <a:t>Tương tự như việc thực hiện một bộ phim, tuy không cần đến cả một đoàn làm phim với các bước thực hiện chuyên nghiệp, nhưng để làm được một video nhanh chóng, hiệu quả, theo đúng mục tiêu đặt ra em cần thực hiện những bước sau:</a:t>
            </a:r>
            <a:endParaRPr lang="en-US" b="1" dirty="0"/>
          </a:p>
        </p:txBody>
      </p:sp>
      <p:grpSp>
        <p:nvGrpSpPr>
          <p:cNvPr id="15" name="Group 14">
            <a:extLst>
              <a:ext uri="{FF2B5EF4-FFF2-40B4-BE49-F238E27FC236}">
                <a16:creationId xmlns:a16="http://schemas.microsoft.com/office/drawing/2014/main" id="{34F92506-A74C-400A-946C-99196AB3967F}"/>
              </a:ext>
            </a:extLst>
          </p:cNvPr>
          <p:cNvGrpSpPr/>
          <p:nvPr/>
        </p:nvGrpSpPr>
        <p:grpSpPr>
          <a:xfrm>
            <a:off x="2451462" y="1867691"/>
            <a:ext cx="7289075" cy="4096552"/>
            <a:chOff x="2525485" y="1946068"/>
            <a:chExt cx="7289075" cy="4096552"/>
          </a:xfrm>
        </p:grpSpPr>
        <p:pic>
          <p:nvPicPr>
            <p:cNvPr id="3" name="Picture 2">
              <a:extLst>
                <a:ext uri="{FF2B5EF4-FFF2-40B4-BE49-F238E27FC236}">
                  <a16:creationId xmlns:a16="http://schemas.microsoft.com/office/drawing/2014/main" id="{18493971-E122-4682-ABA3-5BB0ADC6AADC}"/>
                </a:ext>
              </a:extLst>
            </p:cNvPr>
            <p:cNvPicPr>
              <a:picLocks noChangeAspect="1"/>
            </p:cNvPicPr>
            <p:nvPr/>
          </p:nvPicPr>
          <p:blipFill>
            <a:blip r:embed="rId3"/>
            <a:stretch>
              <a:fillRect/>
            </a:stretch>
          </p:blipFill>
          <p:spPr>
            <a:xfrm>
              <a:off x="2525485" y="1946068"/>
              <a:ext cx="3509555" cy="4070254"/>
            </a:xfrm>
            <a:prstGeom prst="rect">
              <a:avLst/>
            </a:prstGeom>
          </p:spPr>
        </p:pic>
        <p:sp>
          <p:nvSpPr>
            <p:cNvPr id="7" name="Rectangle 6">
              <a:extLst>
                <a:ext uri="{FF2B5EF4-FFF2-40B4-BE49-F238E27FC236}">
                  <a16:creationId xmlns:a16="http://schemas.microsoft.com/office/drawing/2014/main" id="{FCFAE279-8931-43D9-8225-5AC0561C62FF}"/>
                </a:ext>
              </a:extLst>
            </p:cNvPr>
            <p:cNvSpPr/>
            <p:nvPr/>
          </p:nvSpPr>
          <p:spPr>
            <a:xfrm>
              <a:off x="3587931" y="1988936"/>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50A5CA"/>
                  </a:solidFill>
                  <a:effectLst/>
                  <a:latin typeface="Arial" panose="020B0604020202020204" pitchFamily="34" charset="0"/>
                </a:rPr>
                <a:t>Đưa ra ý tưởng, xây dựng kịch bản</a:t>
              </a:r>
              <a:endParaRPr lang="en-US" sz="2400" dirty="0">
                <a:solidFill>
                  <a:srgbClr val="50A5CA"/>
                </a:solidFill>
              </a:endParaRPr>
            </a:p>
          </p:txBody>
        </p:sp>
        <p:sp>
          <p:nvSpPr>
            <p:cNvPr id="10" name="Rectangle 9">
              <a:extLst>
                <a:ext uri="{FF2B5EF4-FFF2-40B4-BE49-F238E27FC236}">
                  <a16:creationId xmlns:a16="http://schemas.microsoft.com/office/drawing/2014/main" id="{ED2513A5-399A-4BF3-A20F-56D94C3783CF}"/>
                </a:ext>
              </a:extLst>
            </p:cNvPr>
            <p:cNvSpPr/>
            <p:nvPr/>
          </p:nvSpPr>
          <p:spPr>
            <a:xfrm>
              <a:off x="3587930" y="2802515"/>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3C7CB5"/>
                  </a:solidFill>
                  <a:effectLst/>
                  <a:latin typeface="Arial" panose="020B0604020202020204" pitchFamily="34" charset="0"/>
                </a:rPr>
                <a:t> Chuẩn bị dữ liệu</a:t>
              </a:r>
              <a:endParaRPr lang="en-US" sz="2400" dirty="0">
                <a:solidFill>
                  <a:srgbClr val="3C7CB5"/>
                </a:solidFill>
              </a:endParaRPr>
            </a:p>
          </p:txBody>
        </p:sp>
        <p:sp>
          <p:nvSpPr>
            <p:cNvPr id="11" name="Rectangle 10">
              <a:extLst>
                <a:ext uri="{FF2B5EF4-FFF2-40B4-BE49-F238E27FC236}">
                  <a16:creationId xmlns:a16="http://schemas.microsoft.com/office/drawing/2014/main" id="{8BC8703C-EA33-4186-9D49-FCCF1449B917}"/>
                </a:ext>
              </a:extLst>
            </p:cNvPr>
            <p:cNvSpPr/>
            <p:nvPr/>
          </p:nvSpPr>
          <p:spPr>
            <a:xfrm>
              <a:off x="3587930" y="3612658"/>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7D6BB9"/>
                  </a:solidFill>
                  <a:effectLst/>
                  <a:latin typeface="Arial" panose="020B0604020202020204" pitchFamily="34" charset="0"/>
                </a:rPr>
                <a:t>Nhập dữ liệu, dựng video</a:t>
              </a:r>
              <a:endParaRPr lang="en-US" sz="2400" dirty="0">
                <a:solidFill>
                  <a:srgbClr val="7D6BB9"/>
                </a:solidFill>
              </a:endParaRPr>
            </a:p>
          </p:txBody>
        </p:sp>
        <p:sp>
          <p:nvSpPr>
            <p:cNvPr id="12" name="Rectangle 11">
              <a:extLst>
                <a:ext uri="{FF2B5EF4-FFF2-40B4-BE49-F238E27FC236}">
                  <a16:creationId xmlns:a16="http://schemas.microsoft.com/office/drawing/2014/main" id="{7F16B27A-6D24-4739-BF9A-0FBD33F955F3}"/>
                </a:ext>
              </a:extLst>
            </p:cNvPr>
            <p:cNvSpPr/>
            <p:nvPr/>
          </p:nvSpPr>
          <p:spPr>
            <a:xfrm>
              <a:off x="3579221" y="4421550"/>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BD64A8"/>
                  </a:solidFill>
                  <a:effectLst/>
                  <a:latin typeface="Arial" panose="020B0604020202020204" pitchFamily="34" charset="0"/>
                </a:rPr>
                <a:t> Biên tập video</a:t>
              </a:r>
              <a:endParaRPr lang="en-US" sz="2400" dirty="0">
                <a:solidFill>
                  <a:srgbClr val="BD64A8"/>
                </a:solidFill>
              </a:endParaRPr>
            </a:p>
          </p:txBody>
        </p:sp>
        <p:sp>
          <p:nvSpPr>
            <p:cNvPr id="14" name="Rectangle 13">
              <a:extLst>
                <a:ext uri="{FF2B5EF4-FFF2-40B4-BE49-F238E27FC236}">
                  <a16:creationId xmlns:a16="http://schemas.microsoft.com/office/drawing/2014/main" id="{0D243603-B8AA-49DA-BE68-F4822837EDA5}"/>
                </a:ext>
              </a:extLst>
            </p:cNvPr>
            <p:cNvSpPr/>
            <p:nvPr/>
          </p:nvSpPr>
          <p:spPr>
            <a:xfrm>
              <a:off x="3579221" y="5236101"/>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6A637B"/>
                  </a:solidFill>
                  <a:effectLst/>
                  <a:latin typeface="Arial" panose="020B0604020202020204" pitchFamily="34" charset="0"/>
                </a:rPr>
                <a:t>Xuất video</a:t>
              </a:r>
              <a:endParaRPr lang="en-US" sz="2400" dirty="0">
                <a:solidFill>
                  <a:srgbClr val="6A637B"/>
                </a:solidFill>
              </a:endParaRPr>
            </a:p>
          </p:txBody>
        </p:sp>
      </p:grpSp>
    </p:spTree>
    <p:extLst>
      <p:ext uri="{BB962C8B-B14F-4D97-AF65-F5344CB8AC3E}">
        <p14:creationId xmlns:p14="http://schemas.microsoft.com/office/powerpoint/2010/main" val="190254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89"/>
            <a:ext cx="9192839" cy="2438399"/>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8860972" cy="224869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2400" dirty="0">
                <a:solidFill>
                  <a:schemeClr val="accent6">
                    <a:lumMod val="75000"/>
                  </a:schemeClr>
                </a:solidFill>
              </a:rPr>
              <a:t>Để làm được một video nhanh chóng và hiệu quả theo đúng ý tưởng ban đầu, em nên thực hiện theo các bước: lên ý tưởng, xây dựng kịch bản; chuẩn bị dữ liệu; nhập dữ liệu, dựng video; biên tập video; xuất video.</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222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4062261"/>
            <a:chOff x="601971" y="415703"/>
            <a:chExt cx="10501714" cy="4062261"/>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3660041"/>
              <a:chOff x="1189762" y="4644162"/>
              <a:chExt cx="9922555" cy="3660041"/>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3660041"/>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9" name="TextBox 8">
            <a:extLst>
              <a:ext uri="{FF2B5EF4-FFF2-40B4-BE49-F238E27FC236}">
                <a16:creationId xmlns:a16="http://schemas.microsoft.com/office/drawing/2014/main" id="{6A1D4FDC-C4EE-40F6-BE2B-F1669E69C3C4}"/>
              </a:ext>
            </a:extLst>
          </p:cNvPr>
          <p:cNvSpPr txBox="1"/>
          <p:nvPr/>
        </p:nvSpPr>
        <p:spPr>
          <a:xfrm>
            <a:off x="1750870" y="1005423"/>
            <a:ext cx="9378339" cy="2932341"/>
          </a:xfrm>
          <a:prstGeom prst="rect">
            <a:avLst/>
          </a:prstGeom>
          <a:noFill/>
        </p:spPr>
        <p:txBody>
          <a:bodyPr wrap="square">
            <a:spAutoFit/>
          </a:bodyPr>
          <a:lstStyle/>
          <a:p>
            <a:pPr>
              <a:lnSpc>
                <a:spcPct val="200000"/>
              </a:lnSpc>
            </a:pPr>
            <a:r>
              <a:rPr lang="vi-VN" sz="2400" b="1" dirty="0">
                <a:solidFill>
                  <a:srgbClr val="231F20"/>
                </a:solidFill>
                <a:effectLst/>
                <a:latin typeface="Arial" panose="020B0604020202020204" pitchFamily="34" charset="0"/>
              </a:rPr>
              <a:t>Em hãy sắp xếp lại các bước tạo video sau đây theo đúng thứ tự: </a:t>
            </a:r>
            <a:endParaRPr lang="vi-VN" sz="2400" b="1" dirty="0"/>
          </a:p>
          <a:p>
            <a:pPr>
              <a:lnSpc>
                <a:spcPct val="200000"/>
              </a:lnSpc>
            </a:pPr>
            <a:r>
              <a:rPr lang="vi-VN" sz="2400" dirty="0">
                <a:solidFill>
                  <a:srgbClr val="231F20"/>
                </a:solidFill>
                <a:effectLst/>
                <a:latin typeface="Arial" panose="020B0604020202020204" pitchFamily="34" charset="0"/>
              </a:rPr>
              <a:t>a) Nhập dữ liệu, dựng video. b) Chuẩn bị dữ liệu. </a:t>
            </a:r>
            <a:endParaRPr lang="vi-VN" sz="2400" dirty="0"/>
          </a:p>
          <a:p>
            <a:pPr>
              <a:lnSpc>
                <a:spcPct val="200000"/>
              </a:lnSpc>
            </a:pPr>
            <a:r>
              <a:rPr lang="vi-VN" sz="2400" dirty="0">
                <a:solidFill>
                  <a:srgbClr val="231F20"/>
                </a:solidFill>
                <a:effectLst/>
                <a:latin typeface="Arial" panose="020B0604020202020204" pitchFamily="34" charset="0"/>
              </a:rPr>
              <a:t>c) Lên ý tưởng, xây dựng kịch bản. d) Xuất video. e) Biên tập video.</a:t>
            </a:r>
            <a:endParaRPr lang="en-US" sz="2400" dirty="0"/>
          </a:p>
        </p:txBody>
      </p:sp>
    </p:spTree>
    <p:extLst>
      <p:ext uri="{BB962C8B-B14F-4D97-AF65-F5344CB8AC3E}">
        <p14:creationId xmlns:p14="http://schemas.microsoft.com/office/powerpoint/2010/main" val="243603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4062261"/>
            <a:chOff x="601971" y="415703"/>
            <a:chExt cx="10501714" cy="4062261"/>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3660041"/>
              <a:chOff x="1189762" y="4644162"/>
              <a:chExt cx="9922555" cy="3660041"/>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3660041"/>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9" name="TextBox 8">
            <a:extLst>
              <a:ext uri="{FF2B5EF4-FFF2-40B4-BE49-F238E27FC236}">
                <a16:creationId xmlns:a16="http://schemas.microsoft.com/office/drawing/2014/main" id="{6A1D4FDC-C4EE-40F6-BE2B-F1669E69C3C4}"/>
              </a:ext>
            </a:extLst>
          </p:cNvPr>
          <p:cNvSpPr txBox="1"/>
          <p:nvPr/>
        </p:nvSpPr>
        <p:spPr>
          <a:xfrm>
            <a:off x="1750870" y="1005423"/>
            <a:ext cx="9378339" cy="2932341"/>
          </a:xfrm>
          <a:prstGeom prst="rect">
            <a:avLst/>
          </a:prstGeom>
          <a:noFill/>
        </p:spPr>
        <p:txBody>
          <a:bodyPr wrap="square">
            <a:spAutoFit/>
          </a:bodyPr>
          <a:lstStyle/>
          <a:p>
            <a:pPr>
              <a:lnSpc>
                <a:spcPct val="200000"/>
              </a:lnSpc>
            </a:pPr>
            <a:r>
              <a:rPr lang="vi-VN" sz="2400" b="1" dirty="0">
                <a:solidFill>
                  <a:srgbClr val="231F20"/>
                </a:solidFill>
                <a:effectLst/>
                <a:latin typeface="Arial" panose="020B0604020202020204" pitchFamily="34" charset="0"/>
              </a:rPr>
              <a:t>Em hãy sắp xếp lại các bước tạo video sau đây theo đúng thứ tự: </a:t>
            </a:r>
            <a:endParaRPr lang="vi-VN" sz="2400" b="1" dirty="0"/>
          </a:p>
          <a:p>
            <a:pPr>
              <a:lnSpc>
                <a:spcPct val="200000"/>
              </a:lnSpc>
            </a:pPr>
            <a:r>
              <a:rPr lang="vi-VN" sz="2400" dirty="0">
                <a:solidFill>
                  <a:srgbClr val="231F20"/>
                </a:solidFill>
                <a:effectLst/>
                <a:latin typeface="Arial" panose="020B0604020202020204" pitchFamily="34" charset="0"/>
              </a:rPr>
              <a:t>a) Nhập dữ liệu, dựng video. b) Chuẩn bị dữ liệu. </a:t>
            </a:r>
            <a:endParaRPr lang="vi-VN" sz="2400" dirty="0"/>
          </a:p>
          <a:p>
            <a:pPr>
              <a:lnSpc>
                <a:spcPct val="200000"/>
              </a:lnSpc>
            </a:pPr>
            <a:r>
              <a:rPr lang="vi-VN" sz="2400" dirty="0">
                <a:solidFill>
                  <a:srgbClr val="231F20"/>
                </a:solidFill>
                <a:effectLst/>
                <a:latin typeface="Arial" panose="020B0604020202020204" pitchFamily="34" charset="0"/>
              </a:rPr>
              <a:t>c) Lên ý tưởng, xây dựng kịch bản. d) Xuất video. e) Biên tập video.</a:t>
            </a:r>
            <a:endParaRPr lang="en-US" sz="2400" dirty="0"/>
          </a:p>
        </p:txBody>
      </p:sp>
      <p:sp>
        <p:nvSpPr>
          <p:cNvPr id="10" name="TextBox 9">
            <a:extLst>
              <a:ext uri="{FF2B5EF4-FFF2-40B4-BE49-F238E27FC236}">
                <a16:creationId xmlns:a16="http://schemas.microsoft.com/office/drawing/2014/main" id="{FC20B406-607A-495E-8DC2-1FCFF6BB1B80}"/>
              </a:ext>
            </a:extLst>
          </p:cNvPr>
          <p:cNvSpPr txBox="1"/>
          <p:nvPr/>
        </p:nvSpPr>
        <p:spPr>
          <a:xfrm>
            <a:off x="1327325" y="4796948"/>
            <a:ext cx="6096000" cy="461665"/>
          </a:xfrm>
          <a:prstGeom prst="rect">
            <a:avLst/>
          </a:prstGeom>
          <a:noFill/>
        </p:spPr>
        <p:txBody>
          <a:bodyPr wrap="square">
            <a:spAutoFit/>
          </a:bodyPr>
          <a:lstStyle/>
          <a:p>
            <a:r>
              <a:rPr lang="en-US" sz="2400" b="1" dirty="0" err="1">
                <a:solidFill>
                  <a:srgbClr val="C00000"/>
                </a:solidFill>
                <a:effectLst/>
                <a:latin typeface="Arial" panose="020B0604020202020204" pitchFamily="34" charset="0"/>
              </a:rPr>
              <a:t>Thứ</a:t>
            </a:r>
            <a:r>
              <a:rPr lang="en-US" sz="2400" b="1" dirty="0">
                <a:solidFill>
                  <a:srgbClr val="C00000"/>
                </a:solidFill>
                <a:effectLst/>
                <a:latin typeface="Arial" panose="020B0604020202020204" pitchFamily="34" charset="0"/>
              </a:rPr>
              <a:t> </a:t>
            </a:r>
            <a:r>
              <a:rPr lang="en-US" sz="2400" b="1" dirty="0" err="1">
                <a:solidFill>
                  <a:srgbClr val="C00000"/>
                </a:solidFill>
                <a:effectLst/>
                <a:latin typeface="Arial" panose="020B0604020202020204" pitchFamily="34" charset="0"/>
              </a:rPr>
              <a:t>tự</a:t>
            </a:r>
            <a:r>
              <a:rPr lang="en-US" sz="2400" b="1" dirty="0">
                <a:solidFill>
                  <a:srgbClr val="C00000"/>
                </a:solidFill>
                <a:effectLst/>
                <a:latin typeface="Arial" panose="020B0604020202020204" pitchFamily="34" charset="0"/>
              </a:rPr>
              <a:t> </a:t>
            </a:r>
            <a:r>
              <a:rPr lang="en-US" sz="2400" b="1" dirty="0" err="1">
                <a:solidFill>
                  <a:srgbClr val="C00000"/>
                </a:solidFill>
                <a:effectLst/>
                <a:latin typeface="Arial" panose="020B0604020202020204" pitchFamily="34" charset="0"/>
              </a:rPr>
              <a:t>đúng</a:t>
            </a:r>
            <a:r>
              <a:rPr lang="en-US" sz="2400" b="1" dirty="0">
                <a:solidFill>
                  <a:srgbClr val="C00000"/>
                </a:solidFill>
                <a:effectLst/>
                <a:latin typeface="Arial" panose="020B0604020202020204" pitchFamily="34" charset="0"/>
              </a:rPr>
              <a:t> </a:t>
            </a:r>
            <a:r>
              <a:rPr lang="en-US" sz="2400" b="1" dirty="0" err="1">
                <a:solidFill>
                  <a:srgbClr val="C00000"/>
                </a:solidFill>
                <a:effectLst/>
                <a:latin typeface="Arial" panose="020B0604020202020204" pitchFamily="34" charset="0"/>
              </a:rPr>
              <a:t>là</a:t>
            </a:r>
            <a:r>
              <a:rPr lang="en-US" sz="2400" b="1" dirty="0">
                <a:solidFill>
                  <a:srgbClr val="C00000"/>
                </a:solidFill>
                <a:effectLst/>
                <a:latin typeface="Arial" panose="020B0604020202020204" pitchFamily="34" charset="0"/>
              </a:rPr>
              <a:t>: c &gt; b &gt; a &gt; e &gt; d</a:t>
            </a:r>
            <a:endParaRPr lang="en-US" sz="2400" dirty="0">
              <a:solidFill>
                <a:srgbClr val="C00000"/>
              </a:solidFill>
            </a:endParaRPr>
          </a:p>
        </p:txBody>
      </p:sp>
    </p:spTree>
    <p:extLst>
      <p:ext uri="{BB962C8B-B14F-4D97-AF65-F5344CB8AC3E}">
        <p14:creationId xmlns:p14="http://schemas.microsoft.com/office/powerpoint/2010/main" val="376952956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TotalTime>
  <Words>1476</Words>
  <Application>Microsoft Office PowerPoint</Application>
  <PresentationFormat>Widescreen</PresentationFormat>
  <Paragraphs>79</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Arial-BoldMT</vt:lpstr>
      <vt:lpstr>UTM Cookies</vt:lpstr>
      <vt:lpstr>Bahnschrift SemiBold SemiConden</vt:lpstr>
      <vt:lpstr>UTM Avo</vt:lpstr>
      <vt:lpstr>Bahnschrift Condensed</vt:lpstr>
      <vt:lpstr>Calibri</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378</cp:revision>
  <dcterms:created xsi:type="dcterms:W3CDTF">2021-06-02T01:34:28Z</dcterms:created>
  <dcterms:modified xsi:type="dcterms:W3CDTF">2023-12-26T14:14:00Z</dcterms:modified>
</cp:coreProperties>
</file>