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15"/>
  </p:notesMasterIdLst>
  <p:handoutMasterIdLst>
    <p:handoutMasterId r:id="rId16"/>
  </p:handoutMasterIdLst>
  <p:sldIdLst>
    <p:sldId id="256" r:id="rId3"/>
    <p:sldId id="295" r:id="rId4"/>
    <p:sldId id="3357" r:id="rId5"/>
    <p:sldId id="3358" r:id="rId6"/>
    <p:sldId id="3359" r:id="rId7"/>
    <p:sldId id="3360" r:id="rId8"/>
    <p:sldId id="3328" r:id="rId9"/>
    <p:sldId id="3361" r:id="rId10"/>
    <p:sldId id="3362" r:id="rId11"/>
    <p:sldId id="3363" r:id="rId12"/>
    <p:sldId id="3083" r:id="rId13"/>
    <p:sldId id="3351" r:id="rId14"/>
  </p:sldIdLst>
  <p:sldSz cx="12192000" cy="6858000"/>
  <p:notesSz cx="6858000" cy="9144000"/>
  <p:embeddedFontLst>
    <p:embeddedFont>
      <p:font typeface="Bahnschrift Condensed" panose="020B0502040204020203" pitchFamily="34" charset="0"/>
      <p:regular r:id="rId17"/>
      <p:bold r:id="rId18"/>
    </p:embeddedFont>
    <p:embeddedFont>
      <p:font typeface="Bahnschrift SemiBold SemiConden" panose="020B0502040204020203" pitchFamily="34" charset="0"/>
      <p:bold r:id="rId19"/>
    </p:embeddedFont>
    <p:embeddedFont>
      <p:font typeface="Calibri" panose="020F0502020204030204" pitchFamily="34" charset="0"/>
      <p:regular r:id="rId20"/>
      <p:bold r:id="rId21"/>
      <p:italic r:id="rId22"/>
      <p:boldItalic r:id="rId23"/>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CCFF99"/>
    <a:srgbClr val="FFCCFF"/>
    <a:srgbClr val="002060"/>
    <a:srgbClr val="D34CD6"/>
    <a:srgbClr val="35B6B4"/>
    <a:srgbClr val="FF6600"/>
    <a:srgbClr val="84ACB6"/>
    <a:srgbClr val="9C51D9"/>
    <a:srgbClr val="EB54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8" autoAdjust="0"/>
    <p:restoredTop sz="94660"/>
  </p:normalViewPr>
  <p:slideViewPr>
    <p:cSldViewPr snapToGrid="0">
      <p:cViewPr varScale="1">
        <p:scale>
          <a:sx n="73" d="100"/>
          <a:sy n="73" d="100"/>
        </p:scale>
        <p:origin x="304" y="36"/>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12/29/2023</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12/29/2023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a:t>
              </a:r>
              <a:r>
                <a:rPr lang="en-US" sz="3200" dirty="0">
                  <a:solidFill>
                    <a:schemeClr val="accent5">
                      <a:lumMod val="75000"/>
                    </a:schemeClr>
                  </a:solidFill>
                  <a:latin typeface="+mj-lt"/>
                </a:rPr>
                <a:t>5</a:t>
              </a:r>
              <a:endParaRPr lang="vi-VN" sz="3200" dirty="0">
                <a:solidFill>
                  <a:schemeClr val="accent5">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358888" y="291054"/>
            <a:ext cx="5846072" cy="954107"/>
          </a:xfrm>
          <a:prstGeom prst="rect">
            <a:avLst/>
          </a:prstGeom>
          <a:noFill/>
        </p:spPr>
        <p:txBody>
          <a:bodyPr wrap="square" rtlCol="0">
            <a:spAutoFit/>
          </a:bodyPr>
          <a:lstStyle/>
          <a:p>
            <a:pPr algn="ctr"/>
            <a:r>
              <a:rPr lang="en-US" sz="2800" dirty="0" err="1">
                <a:solidFill>
                  <a:schemeClr val="accent5">
                    <a:lumMod val="75000"/>
                  </a:schemeClr>
                </a:solidFill>
                <a:latin typeface="+mj-lt"/>
              </a:rPr>
              <a:t>Giải</a:t>
            </a:r>
            <a:r>
              <a:rPr lang="en-US" sz="2800" dirty="0">
                <a:solidFill>
                  <a:schemeClr val="accent5">
                    <a:lumMod val="75000"/>
                  </a:schemeClr>
                </a:solidFill>
                <a:latin typeface="+mj-lt"/>
              </a:rPr>
              <a:t> </a:t>
            </a:r>
            <a:r>
              <a:rPr lang="en-US" sz="2800" dirty="0" err="1">
                <a:solidFill>
                  <a:schemeClr val="accent5">
                    <a:lumMod val="75000"/>
                  </a:schemeClr>
                </a:solidFill>
                <a:latin typeface="+mj-lt"/>
              </a:rPr>
              <a:t>quyết</a:t>
            </a:r>
            <a:r>
              <a:rPr lang="en-US" sz="2800" dirty="0">
                <a:solidFill>
                  <a:schemeClr val="accent5">
                    <a:lumMod val="75000"/>
                  </a:schemeClr>
                </a:solidFill>
                <a:latin typeface="+mj-lt"/>
              </a:rPr>
              <a:t> </a:t>
            </a:r>
            <a:r>
              <a:rPr lang="en-US" sz="2800" dirty="0" err="1">
                <a:solidFill>
                  <a:schemeClr val="accent5">
                    <a:lumMod val="75000"/>
                  </a:schemeClr>
                </a:solidFill>
                <a:latin typeface="+mj-lt"/>
              </a:rPr>
              <a:t>vấn</a:t>
            </a:r>
            <a:r>
              <a:rPr lang="en-US" sz="2800" dirty="0">
                <a:solidFill>
                  <a:schemeClr val="accent5">
                    <a:lumMod val="75000"/>
                  </a:schemeClr>
                </a:solidFill>
                <a:latin typeface="+mj-lt"/>
              </a:rPr>
              <a:t> </a:t>
            </a:r>
            <a:r>
              <a:rPr lang="en-US" sz="2800" dirty="0" err="1">
                <a:solidFill>
                  <a:schemeClr val="accent5">
                    <a:lumMod val="75000"/>
                  </a:schemeClr>
                </a:solidFill>
                <a:latin typeface="+mj-lt"/>
              </a:rPr>
              <a:t>đề</a:t>
            </a:r>
            <a:r>
              <a:rPr lang="en-US" sz="2800" dirty="0">
                <a:solidFill>
                  <a:schemeClr val="accent5">
                    <a:lumMod val="75000"/>
                  </a:schemeClr>
                </a:solidFill>
                <a:latin typeface="+mj-lt"/>
              </a:rPr>
              <a:t> </a:t>
            </a:r>
            <a:r>
              <a:rPr lang="en-US" sz="2800" dirty="0" err="1">
                <a:solidFill>
                  <a:schemeClr val="accent5">
                    <a:lumMod val="75000"/>
                  </a:schemeClr>
                </a:solidFill>
                <a:latin typeface="+mj-lt"/>
              </a:rPr>
              <a:t>với</a:t>
            </a:r>
            <a:r>
              <a:rPr lang="en-US" sz="2800" dirty="0">
                <a:solidFill>
                  <a:schemeClr val="accent5">
                    <a:lumMod val="75000"/>
                  </a:schemeClr>
                </a:solidFill>
                <a:latin typeface="+mj-lt"/>
              </a:rPr>
              <a:t> </a:t>
            </a:r>
            <a:r>
              <a:rPr lang="en-US" sz="2800" dirty="0" err="1">
                <a:solidFill>
                  <a:schemeClr val="accent5">
                    <a:lumMod val="75000"/>
                  </a:schemeClr>
                </a:solidFill>
                <a:latin typeface="+mj-lt"/>
              </a:rPr>
              <a:t>sự</a:t>
            </a:r>
            <a:r>
              <a:rPr lang="en-US" sz="2800" dirty="0">
                <a:solidFill>
                  <a:schemeClr val="accent5">
                    <a:lumMod val="75000"/>
                  </a:schemeClr>
                </a:solidFill>
                <a:latin typeface="+mj-lt"/>
              </a:rPr>
              <a:t> </a:t>
            </a:r>
            <a:r>
              <a:rPr lang="en-US" sz="2800" dirty="0" err="1">
                <a:solidFill>
                  <a:schemeClr val="accent5">
                    <a:lumMod val="75000"/>
                  </a:schemeClr>
                </a:solidFill>
                <a:latin typeface="+mj-lt"/>
              </a:rPr>
              <a:t>trợ</a:t>
            </a:r>
            <a:r>
              <a:rPr lang="en-US" sz="2800" dirty="0">
                <a:solidFill>
                  <a:schemeClr val="accent5">
                    <a:lumMod val="75000"/>
                  </a:schemeClr>
                </a:solidFill>
                <a:latin typeface="+mj-lt"/>
              </a:rPr>
              <a:t> </a:t>
            </a:r>
            <a:r>
              <a:rPr lang="en-US" sz="2800" dirty="0" err="1">
                <a:solidFill>
                  <a:schemeClr val="accent5">
                    <a:lumMod val="75000"/>
                  </a:schemeClr>
                </a:solidFill>
                <a:latin typeface="+mj-lt"/>
              </a:rPr>
              <a:t>giúp</a:t>
            </a:r>
            <a:r>
              <a:rPr lang="en-US" sz="2800" dirty="0">
                <a:solidFill>
                  <a:schemeClr val="accent5">
                    <a:lumMod val="75000"/>
                  </a:schemeClr>
                </a:solidFill>
                <a:latin typeface="+mj-lt"/>
              </a:rPr>
              <a:t> </a:t>
            </a:r>
            <a:r>
              <a:rPr lang="en-US" sz="2800" dirty="0" err="1">
                <a:solidFill>
                  <a:schemeClr val="accent5">
                    <a:lumMod val="75000"/>
                  </a:schemeClr>
                </a:solidFill>
                <a:latin typeface="+mj-lt"/>
              </a:rPr>
              <a:t>của</a:t>
            </a:r>
            <a:r>
              <a:rPr lang="en-US" sz="2800" dirty="0">
                <a:solidFill>
                  <a:schemeClr val="accent5">
                    <a:lumMod val="75000"/>
                  </a:schemeClr>
                </a:solidFill>
                <a:latin typeface="+mj-lt"/>
              </a:rPr>
              <a:t> </a:t>
            </a:r>
            <a:r>
              <a:rPr lang="en-US" sz="2800" dirty="0" err="1">
                <a:solidFill>
                  <a:schemeClr val="accent5">
                    <a:lumMod val="75000"/>
                  </a:schemeClr>
                </a:solidFill>
                <a:latin typeface="+mj-lt"/>
              </a:rPr>
              <a:t>máy</a:t>
            </a:r>
            <a:r>
              <a:rPr lang="en-US" sz="2800" dirty="0">
                <a:solidFill>
                  <a:schemeClr val="accent5">
                    <a:lumMod val="75000"/>
                  </a:schemeClr>
                </a:solidFill>
                <a:latin typeface="+mj-lt"/>
              </a:rPr>
              <a:t> </a:t>
            </a:r>
            <a:r>
              <a:rPr lang="en-US" sz="2800" dirty="0" err="1">
                <a:solidFill>
                  <a:schemeClr val="accent5">
                    <a:lumMod val="75000"/>
                  </a:schemeClr>
                </a:solidFill>
                <a:latin typeface="+mj-lt"/>
              </a:rPr>
              <a:t>tính</a:t>
            </a:r>
            <a:endParaRPr lang="en-US" sz="2800" dirty="0">
              <a:solidFill>
                <a:schemeClr val="accent5">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644302" y="2125444"/>
            <a:ext cx="6761437" cy="3297826"/>
          </a:xfrm>
          <a:prstGeom prst="rect">
            <a:avLst/>
          </a:prstGeom>
          <a:noFill/>
          <a:ln>
            <a:noFill/>
          </a:ln>
        </p:spPr>
        <p:txBody>
          <a:bodyPr wrap="square" rtlCol="0">
            <a:spAutoFit/>
          </a:bodyPr>
          <a:lstStyle/>
          <a:p>
            <a:pPr algn="ctr">
              <a:lnSpc>
                <a:spcPct val="120000"/>
              </a:lnSpc>
            </a:pPr>
            <a:r>
              <a:rPr lang="en-US" sz="6000" b="1" dirty="0" err="1">
                <a:ln w="19050">
                  <a:solidFill>
                    <a:schemeClr val="bg1"/>
                  </a:solidFill>
                </a:ln>
                <a:solidFill>
                  <a:srgbClr val="002060"/>
                </a:solidFill>
                <a:latin typeface="Bahnschrift Condensed" panose="020B0502040204020203" pitchFamily="34" charset="0"/>
              </a:rPr>
              <a:t>Bài</a:t>
            </a:r>
            <a:r>
              <a:rPr lang="en-US" sz="6000" b="1" dirty="0">
                <a:ln w="19050">
                  <a:solidFill>
                    <a:schemeClr val="bg1"/>
                  </a:solidFill>
                </a:ln>
                <a:solidFill>
                  <a:srgbClr val="002060"/>
                </a:solidFill>
                <a:latin typeface="Bahnschrift Condensed" panose="020B0502040204020203" pitchFamily="34" charset="0"/>
              </a:rPr>
              <a:t> 16. </a:t>
            </a:r>
            <a:r>
              <a:rPr lang="vi-VN" sz="6000" b="1" dirty="0">
                <a:ln w="19050">
                  <a:solidFill>
                    <a:schemeClr val="bg1"/>
                  </a:solidFill>
                </a:ln>
                <a:solidFill>
                  <a:srgbClr val="002060"/>
                </a:solidFill>
                <a:latin typeface="Bahnschrift Condensed" panose="020B0502040204020203" pitchFamily="34" charset="0"/>
              </a:rPr>
              <a:t>THỰC HÀNH: </a:t>
            </a:r>
          </a:p>
          <a:p>
            <a:pPr algn="ctr">
              <a:lnSpc>
                <a:spcPct val="120000"/>
              </a:lnSpc>
            </a:pPr>
            <a:r>
              <a:rPr lang="vi-VN" sz="6000" b="1" dirty="0">
                <a:ln w="19050">
                  <a:solidFill>
                    <a:schemeClr val="bg1"/>
                  </a:solidFill>
                </a:ln>
                <a:solidFill>
                  <a:srgbClr val="002060"/>
                </a:solidFill>
                <a:latin typeface="Bahnschrift Condensed" panose="020B0502040204020203" pitchFamily="34" charset="0"/>
              </a:rPr>
              <a:t>LẬP CHƯƠNG TRÌNH MÁY TÍNH</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FC127ED-447B-4BB2-84B5-BF3114E99835}"/>
              </a:ext>
            </a:extLst>
          </p:cNvPr>
          <p:cNvSpPr txBox="1"/>
          <p:nvPr/>
        </p:nvSpPr>
        <p:spPr>
          <a:xfrm>
            <a:off x="984068" y="808227"/>
            <a:ext cx="9744892" cy="4611519"/>
          </a:xfrm>
          <a:prstGeom prst="rect">
            <a:avLst/>
          </a:prstGeom>
          <a:noFill/>
        </p:spPr>
        <p:txBody>
          <a:bodyPr wrap="square">
            <a:spAutoFit/>
          </a:bodyPr>
          <a:lstStyle/>
          <a:p>
            <a:pPr marL="0" algn="just" rtl="0" eaLnBrk="1" latinLnBrk="0" hangingPunct="1">
              <a:lnSpc>
                <a:spcPct val="150000"/>
              </a:lnSpc>
              <a:spcBef>
                <a:spcPts val="0"/>
              </a:spcBef>
              <a:spcAft>
                <a:spcPts val="0"/>
              </a:spcAft>
            </a:pPr>
            <a:r>
              <a:rPr lang="vi-VN" sz="1800" kern="1200" dirty="0">
                <a:solidFill>
                  <a:srgbClr val="231F20"/>
                </a:solidFill>
                <a:effectLst/>
                <a:latin typeface="Arial" panose="020B0604020202020204" pitchFamily="34" charset="0"/>
                <a:ea typeface="+mn-ea"/>
                <a:cs typeface="+mn-cs"/>
              </a:rPr>
              <a:t>Cần nhập từng số và nhấn phím </a:t>
            </a:r>
            <a:r>
              <a:rPr lang="vi-VN" sz="1800" b="1" kern="1200" dirty="0">
                <a:solidFill>
                  <a:srgbClr val="231F20"/>
                </a:solidFill>
                <a:effectLst/>
                <a:latin typeface="Arial" panose="020B0604020202020204" pitchFamily="34" charset="0"/>
                <a:ea typeface="+mn-ea"/>
                <a:cs typeface="+mn-cs"/>
              </a:rPr>
              <a:t>Enter</a:t>
            </a:r>
            <a:r>
              <a:rPr lang="vi-VN" sz="1800" kern="1200" dirty="0">
                <a:solidFill>
                  <a:srgbClr val="231F20"/>
                </a:solidFill>
                <a:effectLst/>
                <a:latin typeface="Arial" panose="020B0604020202020204" pitchFamily="34" charset="0"/>
                <a:ea typeface="+mn-ea"/>
                <a:cs typeface="+mn-cs"/>
              </a:rPr>
              <a:t> trước khi nhập số tiếp theo cho đến khi kết thúc bằng số 0.</a:t>
            </a:r>
            <a:endParaRPr lang="en-US" dirty="0">
              <a:effectLst/>
            </a:endParaRPr>
          </a:p>
          <a:p>
            <a:pPr marL="0" algn="just" rtl="0" eaLnBrk="1" latinLnBrk="0" hangingPunct="1">
              <a:lnSpc>
                <a:spcPct val="150000"/>
              </a:lnSpc>
              <a:spcBef>
                <a:spcPts val="0"/>
              </a:spcBef>
              <a:spcAft>
                <a:spcPts val="0"/>
              </a:spcAft>
            </a:pPr>
            <a:r>
              <a:rPr lang="vi-VN" sz="1800" kern="1200" dirty="0">
                <a:solidFill>
                  <a:srgbClr val="231F20"/>
                </a:solidFill>
                <a:effectLst/>
                <a:latin typeface="Arial" panose="020B0604020202020204" pitchFamily="34" charset="0"/>
                <a:ea typeface="+mn-ea"/>
                <a:cs typeface="+mn-cs"/>
              </a:rPr>
              <a:t>Mặc dù bài toán yêu cầu đầu vào là những số nguyên dương nhưng chương trình sẽ tốt hơn nếu phát hiện được và loại bỏ những dữ liệu không đúng yêu cầu. </a:t>
            </a:r>
            <a:endParaRPr lang="en-US" dirty="0">
              <a:effectLst/>
            </a:endParaRPr>
          </a:p>
          <a:p>
            <a:pPr marL="0" algn="just" rtl="0" eaLnBrk="1" latinLnBrk="0" hangingPunct="1">
              <a:lnSpc>
                <a:spcPct val="150000"/>
              </a:lnSpc>
              <a:spcBef>
                <a:spcPts val="0"/>
              </a:spcBef>
              <a:spcAft>
                <a:spcPts val="0"/>
              </a:spcAft>
            </a:pPr>
            <a:r>
              <a:rPr lang="vi-VN" sz="1800" kern="1200" dirty="0">
                <a:solidFill>
                  <a:srgbClr val="231F20"/>
                </a:solidFill>
                <a:effectLst/>
                <a:latin typeface="Arial" panose="020B0604020202020204" pitchFamily="34" charset="0"/>
                <a:ea typeface="+mn-ea"/>
                <a:cs typeface="+mn-cs"/>
              </a:rPr>
              <a:t>– Với mỗi bộ giá trị đầu vào (từ tình huống 1 đến tình huống 4), chương trình cần trả lại đúng giá trị đầu ra. </a:t>
            </a:r>
            <a:endParaRPr lang="en-US" dirty="0">
              <a:effectLst/>
            </a:endParaRPr>
          </a:p>
          <a:p>
            <a:pPr marL="0" algn="just" rtl="0" eaLnBrk="1" latinLnBrk="0" hangingPunct="1">
              <a:lnSpc>
                <a:spcPct val="150000"/>
              </a:lnSpc>
              <a:spcBef>
                <a:spcPts val="0"/>
              </a:spcBef>
              <a:spcAft>
                <a:spcPts val="0"/>
              </a:spcAft>
            </a:pPr>
            <a:r>
              <a:rPr lang="vi-VN" sz="1800" kern="1200" dirty="0">
                <a:solidFill>
                  <a:srgbClr val="231F20"/>
                </a:solidFill>
                <a:effectLst/>
                <a:latin typeface="Arial" panose="020B0604020202020204" pitchFamily="34" charset="0"/>
                <a:ea typeface="+mn-ea"/>
                <a:cs typeface="+mn-cs"/>
              </a:rPr>
              <a:t>– Bộ giá trị ở tình huống 5 đại diện trường hợp không có số nguyên dương nào được nhập. </a:t>
            </a:r>
            <a:endParaRPr lang="en-US" dirty="0">
              <a:effectLst/>
            </a:endParaRPr>
          </a:p>
          <a:p>
            <a:pPr marL="0" algn="just" rtl="0" eaLnBrk="1" latinLnBrk="0" hangingPunct="1">
              <a:lnSpc>
                <a:spcPct val="150000"/>
              </a:lnSpc>
              <a:spcBef>
                <a:spcPts val="0"/>
              </a:spcBef>
              <a:spcAft>
                <a:spcPts val="0"/>
              </a:spcAft>
            </a:pPr>
            <a:r>
              <a:rPr lang="vi-VN" sz="1800" kern="1200" dirty="0">
                <a:solidFill>
                  <a:srgbClr val="231F20"/>
                </a:solidFill>
                <a:effectLst/>
                <a:latin typeface="Arial" panose="020B0604020202020204" pitchFamily="34" charset="0"/>
                <a:ea typeface="+mn-ea"/>
                <a:cs typeface="+mn-cs"/>
              </a:rPr>
              <a:t>– Tình huống 6, 7 có những giá trị đầu vào không hợp lệ nhưng chương trình vẫn xử lí đúng. </a:t>
            </a:r>
            <a:endParaRPr lang="en-US" dirty="0">
              <a:effectLst/>
            </a:endParaRPr>
          </a:p>
          <a:p>
            <a:pPr marL="0" algn="just" rtl="0" eaLnBrk="1" latinLnBrk="0" hangingPunct="1">
              <a:lnSpc>
                <a:spcPct val="150000"/>
              </a:lnSpc>
              <a:spcBef>
                <a:spcPts val="0"/>
              </a:spcBef>
              <a:spcAft>
                <a:spcPts val="0"/>
              </a:spcAft>
            </a:pPr>
            <a:r>
              <a:rPr lang="vi-VN" sz="1800" kern="1200" dirty="0">
                <a:solidFill>
                  <a:srgbClr val="231F20"/>
                </a:solidFill>
                <a:effectLst/>
                <a:latin typeface="Arial" panose="020B0604020202020204" pitchFamily="34" charset="0"/>
                <a:ea typeface="+mn-ea"/>
                <a:cs typeface="+mn-cs"/>
              </a:rPr>
              <a:t>– Bộ giá trị ở tình huống 8 cho thấy có những giá trị đầu vào không hợp lệ, dẫn đến kết quả sai. Việc chỉnh sửa chương trình để có một chương trình hoạt động tốt trong tình huống này là bài tập vận dụng.</a:t>
            </a:r>
            <a:endParaRPr lang="en-US" dirty="0">
              <a:effectLst/>
            </a:endParaRPr>
          </a:p>
        </p:txBody>
      </p:sp>
    </p:spTree>
    <p:extLst>
      <p:ext uri="{BB962C8B-B14F-4D97-AF65-F5344CB8AC3E}">
        <p14:creationId xmlns:p14="http://schemas.microsoft.com/office/powerpoint/2010/main" val="1465031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996062" y="1433716"/>
            <a:ext cx="10067109" cy="1143070"/>
          </a:xfrm>
          <a:prstGeom prst="rect">
            <a:avLst/>
          </a:prstGeom>
        </p:spPr>
        <p:txBody>
          <a:bodyPr wrap="square">
            <a:spAutoFit/>
          </a:bodyPr>
          <a:lstStyle/>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Bộ giá trị ở tình huống 6 (Bảng 16.2) cho thấy có những giá trị đầu vào chưa hợp lí. Em hãy chỉnh sửa chương trình để có một chương trình hoạt động tốt.</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880982" y="1315240"/>
            <a:ext cx="10110650" cy="1709571"/>
          </a:xfrm>
          <a:prstGeom prst="rect">
            <a:avLst/>
          </a:prstGeom>
        </p:spPr>
        <p:txBody>
          <a:bodyPr wrap="square">
            <a:spAutoFit/>
          </a:bodyPr>
          <a:lstStyle/>
          <a:p>
            <a:pPr algn="just">
              <a:lnSpc>
                <a:spcPct val="150000"/>
              </a:lnSpc>
            </a:pPr>
            <a:r>
              <a:rPr lang="vi-VN" sz="1800" dirty="0">
                <a:solidFill>
                  <a:schemeClr val="accent6">
                    <a:lumMod val="50000"/>
                  </a:schemeClr>
                </a:solidFill>
                <a:effectLst/>
                <a:latin typeface="Arial" panose="020B0604020202020204" pitchFamily="34" charset="0"/>
              </a:rPr>
              <a:t>Ngôn ngữ lập trình trực quan không phân biệt dữ liệu đầu vào là dạng số hay dạng chữ. </a:t>
            </a:r>
            <a:endParaRPr lang="vi-VN" sz="2400" dirty="0">
              <a:solidFill>
                <a:schemeClr val="accent6">
                  <a:lumMod val="50000"/>
                </a:schemeClr>
              </a:solidFill>
            </a:endParaRPr>
          </a:p>
          <a:p>
            <a:pPr algn="just">
              <a:lnSpc>
                <a:spcPct val="150000"/>
              </a:lnSpc>
            </a:pPr>
            <a:r>
              <a:rPr lang="vi-VN" sz="1800" dirty="0">
                <a:solidFill>
                  <a:schemeClr val="accent6">
                    <a:lumMod val="50000"/>
                  </a:schemeClr>
                </a:solidFill>
                <a:effectLst/>
                <a:latin typeface="Arial" panose="020B0604020202020204" pitchFamily="34" charset="0"/>
              </a:rPr>
              <a:t>Vì vậy, chương trình được lập trong Nhiệm vụ 2 cho kết quả sai khi thực hiện với bộ dữ liệu ở tình huống 8 (Bảng 16.2). Em hãy sửa chương trình để có thể xác thực dữ liệu và bỏ qua dữ liệu dạng chữ trong bộ dữ liệu đầu vào.</a:t>
            </a:r>
            <a:endParaRPr lang="vi-VN" sz="2400" dirty="0">
              <a:solidFill>
                <a:schemeClr val="accent6">
                  <a:lumMod val="50000"/>
                </a:schemeClr>
              </a:solidFill>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D7AA805-75D7-4ADE-A936-0330239D9083}"/>
              </a:ext>
            </a:extLst>
          </p:cNvPr>
          <p:cNvPicPr>
            <a:picLocks noChangeAspect="1"/>
          </p:cNvPicPr>
          <p:nvPr/>
        </p:nvPicPr>
        <p:blipFill>
          <a:blip r:embed="rId3"/>
          <a:stretch>
            <a:fillRect/>
          </a:stretch>
        </p:blipFill>
        <p:spPr>
          <a:xfrm>
            <a:off x="2716523" y="3024811"/>
            <a:ext cx="7167706" cy="3288903"/>
          </a:xfrm>
          <a:prstGeom prst="rect">
            <a:avLst/>
          </a:prstGeom>
        </p:spPr>
      </p:pic>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243695">
            <a:off x="1150999" y="1121753"/>
            <a:ext cx="9730899" cy="181694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0" y="1423392"/>
            <a:ext cx="11612547" cy="1015663"/>
          </a:xfrm>
          <a:prstGeom prst="rect">
            <a:avLst/>
          </a:prstGeom>
          <a:noFill/>
        </p:spPr>
        <p:txBody>
          <a:bodyPr wrap="square" rtlCol="0">
            <a:spAutoFit/>
          </a:bodyPr>
          <a:lstStyle/>
          <a:p>
            <a:pPr algn="ctr"/>
            <a:r>
              <a:rPr lang="vi-VN" sz="6000" b="1" dirty="0">
                <a:solidFill>
                  <a:schemeClr val="accent3">
                    <a:lumMod val="50000"/>
                  </a:schemeClr>
                </a:solidFill>
                <a:latin typeface="Bahnschrift SemiBold SemiConden" panose="020B0502040204020203" pitchFamily="34" charset="0"/>
              </a:rPr>
              <a:t>NHIỆM VỤ 1. TÍNH LƯƠNG</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TextBox 31">
            <a:extLst>
              <a:ext uri="{FF2B5EF4-FFF2-40B4-BE49-F238E27FC236}">
                <a16:creationId xmlns:a16="http://schemas.microsoft.com/office/drawing/2014/main" id="{3CFE9589-645C-4BE9-840A-7580BE0CAFC6}"/>
              </a:ext>
            </a:extLst>
          </p:cNvPr>
          <p:cNvSpPr txBox="1"/>
          <p:nvPr/>
        </p:nvSpPr>
        <p:spPr>
          <a:xfrm>
            <a:off x="1814562" y="3844996"/>
            <a:ext cx="8403772" cy="1703030"/>
          </a:xfrm>
          <a:prstGeom prst="rect">
            <a:avLst/>
          </a:prstGeom>
          <a:solidFill>
            <a:schemeClr val="accent2">
              <a:lumMod val="20000"/>
              <a:lumOff val="80000"/>
            </a:schemeClr>
          </a:solidFill>
          <a:ln w="19050">
            <a:solidFill>
              <a:schemeClr val="bg2">
                <a:lumMod val="75000"/>
              </a:schemeClr>
            </a:solidFill>
          </a:ln>
        </p:spPr>
        <p:txBody>
          <a:bodyPr wrap="square">
            <a:spAutoFit/>
          </a:bodyPr>
          <a:lstStyle/>
          <a:p>
            <a:pPr algn="just">
              <a:lnSpc>
                <a:spcPct val="150000"/>
              </a:lnSpc>
            </a:pPr>
            <a:r>
              <a:rPr lang="vi-VN" sz="1800" b="1" dirty="0">
                <a:solidFill>
                  <a:srgbClr val="EF387A"/>
                </a:solidFill>
                <a:effectLst/>
                <a:latin typeface="Arial" panose="020B0604020202020204" pitchFamily="34" charset="0"/>
              </a:rPr>
              <a:t>Yêu cầu </a:t>
            </a:r>
            <a:endParaRPr lang="vi-VN" dirty="0"/>
          </a:p>
          <a:p>
            <a:pPr algn="just">
              <a:lnSpc>
                <a:spcPct val="150000"/>
              </a:lnSpc>
            </a:pPr>
            <a:r>
              <a:rPr lang="vi-VN" sz="1800" dirty="0">
                <a:solidFill>
                  <a:srgbClr val="231F20"/>
                </a:solidFill>
                <a:effectLst/>
                <a:latin typeface="Arial" panose="020B0604020202020204" pitchFamily="34" charset="0"/>
              </a:rPr>
              <a:t>Theo thuật toán được mô tả ở Bài 15, em hãy lập chương trình tính và hiển thị tiền lương của một nhân viên khi biết mức lương (tiền lương trong một giờ làm việc) và số giờ làm việc trong tuần của họ bằng ngôn ngữ lập trình Scratch.</a:t>
            </a:r>
            <a:endParaRPr lang="en-US" dirty="0"/>
          </a:p>
        </p:txBody>
      </p:sp>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A85322-3321-4A57-8DAC-B224ED79E01E}"/>
              </a:ext>
            </a:extLst>
          </p:cNvPr>
          <p:cNvSpPr txBox="1"/>
          <p:nvPr/>
        </p:nvSpPr>
        <p:spPr>
          <a:xfrm>
            <a:off x="931817" y="487122"/>
            <a:ext cx="8839200" cy="2534027"/>
          </a:xfrm>
          <a:prstGeom prst="rect">
            <a:avLst/>
          </a:prstGeom>
          <a:noFill/>
        </p:spPr>
        <p:txBody>
          <a:bodyPr wrap="square">
            <a:spAutoFit/>
          </a:bodyPr>
          <a:lstStyle/>
          <a:p>
            <a:pPr>
              <a:lnSpc>
                <a:spcPct val="150000"/>
              </a:lnSpc>
            </a:pPr>
            <a:r>
              <a:rPr lang="vi-VN" b="1" dirty="0">
                <a:solidFill>
                  <a:srgbClr val="EF387A"/>
                </a:solidFill>
                <a:effectLst/>
                <a:latin typeface="Arial" panose="020B0604020202020204" pitchFamily="34" charset="0"/>
              </a:rPr>
              <a:t>Hướng dẫn </a:t>
            </a:r>
            <a:endParaRPr lang="vi-VN" dirty="0"/>
          </a:p>
          <a:p>
            <a:pPr>
              <a:lnSpc>
                <a:spcPct val="150000"/>
              </a:lnSpc>
            </a:pPr>
            <a:r>
              <a:rPr lang="vi-VN" b="1" i="1" dirty="0">
                <a:solidFill>
                  <a:srgbClr val="231F20"/>
                </a:solidFill>
                <a:effectLst/>
                <a:latin typeface="Arial" panose="020B0604020202020204" pitchFamily="34" charset="0"/>
              </a:rPr>
              <a:t>a) Cài đặt thuật toán </a:t>
            </a:r>
            <a:endParaRPr lang="vi-VN" dirty="0"/>
          </a:p>
          <a:p>
            <a:pPr>
              <a:lnSpc>
                <a:spcPct val="150000"/>
              </a:lnSpc>
            </a:pPr>
            <a:r>
              <a:rPr lang="vi-VN" i="1" u="sng" dirty="0">
                <a:solidFill>
                  <a:srgbClr val="231F20"/>
                </a:solidFill>
                <a:effectLst/>
                <a:latin typeface="Arial" panose="020B0604020202020204" pitchFamily="34" charset="0"/>
              </a:rPr>
              <a:t>Bước 1</a:t>
            </a:r>
            <a:r>
              <a:rPr lang="vi-VN" i="1" dirty="0">
                <a:solidFill>
                  <a:srgbClr val="231F20"/>
                </a:solidFill>
                <a:effectLst/>
                <a:latin typeface="Arial" panose="020B0604020202020204" pitchFamily="34" charset="0"/>
              </a:rPr>
              <a:t>.</a:t>
            </a:r>
            <a:r>
              <a:rPr lang="vi-VN" dirty="0">
                <a:solidFill>
                  <a:srgbClr val="231F20"/>
                </a:solidFill>
                <a:effectLst/>
                <a:latin typeface="Arial" panose="020B0604020202020204" pitchFamily="34" charset="0"/>
              </a:rPr>
              <a:t> Tạo các biến nhớ </a:t>
            </a:r>
            <a:endParaRPr lang="vi-VN" dirty="0"/>
          </a:p>
          <a:p>
            <a:pPr>
              <a:lnSpc>
                <a:spcPct val="150000"/>
              </a:lnSpc>
            </a:pPr>
            <a:r>
              <a:rPr lang="vi-VN" dirty="0">
                <a:solidFill>
                  <a:srgbClr val="231F20"/>
                </a:solidFill>
                <a:effectLst/>
                <a:latin typeface="Arial" panose="020B0604020202020204" pitchFamily="34" charset="0"/>
              </a:rPr>
              <a:t>– Biến đầu vào: </a:t>
            </a:r>
            <a:r>
              <a:rPr lang="vi-VN" i="1" dirty="0">
                <a:solidFill>
                  <a:srgbClr val="231F20"/>
                </a:solidFill>
                <a:effectLst/>
                <a:latin typeface="Arial" panose="020B0604020202020204" pitchFamily="34" charset="0"/>
              </a:rPr>
              <a:t>muc_luong, tgian_ laodong. </a:t>
            </a:r>
            <a:endParaRPr lang="vi-VN" dirty="0"/>
          </a:p>
          <a:p>
            <a:pPr>
              <a:lnSpc>
                <a:spcPct val="150000"/>
              </a:lnSpc>
            </a:pPr>
            <a:r>
              <a:rPr lang="vi-VN" dirty="0">
                <a:solidFill>
                  <a:srgbClr val="231F20"/>
                </a:solidFill>
                <a:effectLst/>
                <a:latin typeface="Arial" panose="020B0604020202020204" pitchFamily="34" charset="0"/>
              </a:rPr>
              <a:t>– Biến đầu ra: </a:t>
            </a:r>
            <a:r>
              <a:rPr lang="vi-VN" i="1" dirty="0">
                <a:solidFill>
                  <a:srgbClr val="231F20"/>
                </a:solidFill>
                <a:effectLst/>
                <a:latin typeface="Arial" panose="020B0604020202020204" pitchFamily="34" charset="0"/>
              </a:rPr>
              <a:t>tien_luong. </a:t>
            </a:r>
            <a:endParaRPr lang="vi-VN" dirty="0"/>
          </a:p>
          <a:p>
            <a:pPr>
              <a:lnSpc>
                <a:spcPct val="150000"/>
              </a:lnSpc>
            </a:pPr>
            <a:r>
              <a:rPr lang="vi-VN" dirty="0">
                <a:solidFill>
                  <a:srgbClr val="231F20"/>
                </a:solidFill>
                <a:effectLst/>
                <a:latin typeface="Arial" panose="020B0604020202020204" pitchFamily="34" charset="0"/>
              </a:rPr>
              <a:t>– Biến trung gian: </a:t>
            </a:r>
            <a:r>
              <a:rPr lang="vi-VN" i="1" dirty="0">
                <a:solidFill>
                  <a:srgbClr val="231F20"/>
                </a:solidFill>
                <a:effectLst/>
                <a:latin typeface="Arial" panose="020B0604020202020204" pitchFamily="34" charset="0"/>
              </a:rPr>
              <a:t>tgian_dmuc, tgian_vuot, luong_dmuc, luong_vuot.</a:t>
            </a:r>
            <a:endParaRPr lang="en-US" dirty="0"/>
          </a:p>
        </p:txBody>
      </p:sp>
      <p:sp>
        <p:nvSpPr>
          <p:cNvPr id="4" name="TextBox 3">
            <a:extLst>
              <a:ext uri="{FF2B5EF4-FFF2-40B4-BE49-F238E27FC236}">
                <a16:creationId xmlns:a16="http://schemas.microsoft.com/office/drawing/2014/main" id="{66A48406-2913-4FE4-A96E-3A29D639505C}"/>
              </a:ext>
            </a:extLst>
          </p:cNvPr>
          <p:cNvSpPr txBox="1"/>
          <p:nvPr/>
        </p:nvSpPr>
        <p:spPr>
          <a:xfrm>
            <a:off x="931817" y="3151388"/>
            <a:ext cx="10519954" cy="2534027"/>
          </a:xfrm>
          <a:prstGeom prst="rect">
            <a:avLst/>
          </a:prstGeom>
          <a:noFill/>
        </p:spPr>
        <p:txBody>
          <a:bodyPr wrap="square">
            <a:spAutoFit/>
          </a:bodyPr>
          <a:lstStyle/>
          <a:p>
            <a:pPr>
              <a:lnSpc>
                <a:spcPct val="150000"/>
              </a:lnSpc>
            </a:pPr>
            <a:r>
              <a:rPr lang="vi-VN" sz="1800" i="1" u="sng" dirty="0">
                <a:solidFill>
                  <a:srgbClr val="231F20"/>
                </a:solidFill>
                <a:effectLst/>
                <a:latin typeface="Arial" panose="020B0604020202020204" pitchFamily="34" charset="0"/>
              </a:rPr>
              <a:t>Bước 2.</a:t>
            </a:r>
            <a:r>
              <a:rPr lang="vi-VN" sz="1800" dirty="0">
                <a:solidFill>
                  <a:srgbClr val="231F20"/>
                </a:solidFill>
                <a:effectLst/>
                <a:latin typeface="Arial" panose="020B0604020202020204" pitchFamily="34" charset="0"/>
              </a:rPr>
              <a:t> Mô tả lại thuật toán theo ngôn ngữ lập trình </a:t>
            </a:r>
            <a:endParaRPr lang="vi-VN" dirty="0"/>
          </a:p>
          <a:p>
            <a:pPr>
              <a:lnSpc>
                <a:spcPct val="150000"/>
              </a:lnSpc>
            </a:pPr>
            <a:r>
              <a:rPr lang="vi-VN" sz="1800" dirty="0">
                <a:solidFill>
                  <a:srgbClr val="231F20"/>
                </a:solidFill>
                <a:effectLst/>
                <a:latin typeface="Arial" panose="020B0604020202020204" pitchFamily="34" charset="0"/>
              </a:rPr>
              <a:t>Vì chương trình là bản mô tả thuật toán theo quy tắc của ngôn ngữ lập trình nên đôi khi em phải hiệu chỉnh cách</a:t>
            </a:r>
            <a:r>
              <a:rPr lang="en-US" sz="1800" dirty="0">
                <a:solidFill>
                  <a:srgbClr val="231F20"/>
                </a:solidFill>
                <a:effectLst/>
                <a:latin typeface="Arial" panose="020B0604020202020204" pitchFamily="34" charset="0"/>
              </a:rPr>
              <a:t> </a:t>
            </a:r>
            <a:r>
              <a:rPr lang="vi-VN" sz="1800" dirty="0">
                <a:solidFill>
                  <a:srgbClr val="231F20"/>
                </a:solidFill>
                <a:effectLst/>
                <a:latin typeface="Arial" panose="020B0604020202020204" pitchFamily="34" charset="0"/>
              </a:rPr>
              <a:t>mô tả thuật toán để có thể cài đặt được bằng những công cụ của ngôn ngữ lập trình.</a:t>
            </a:r>
            <a:endParaRPr lang="en-US" sz="1800" dirty="0">
              <a:solidFill>
                <a:srgbClr val="231F20"/>
              </a:solidFill>
              <a:effectLst/>
              <a:latin typeface="Arial" panose="020B0604020202020204" pitchFamily="34" charset="0"/>
            </a:endParaRPr>
          </a:p>
          <a:p>
            <a:pPr>
              <a:lnSpc>
                <a:spcPct val="150000"/>
              </a:lnSpc>
            </a:pPr>
            <a:r>
              <a:rPr lang="vi-VN" sz="1800" dirty="0">
                <a:solidFill>
                  <a:srgbClr val="231F20"/>
                </a:solidFill>
                <a:effectLst/>
                <a:latin typeface="Arial" panose="020B0604020202020204" pitchFamily="34" charset="0"/>
              </a:rPr>
              <a:t>Bước nhập dữ liệu tgian_laodong sử dụng cấu trúc lặp với điều kiện sau (Hình 16.1a) cần phải</a:t>
            </a:r>
            <a:r>
              <a:rPr lang="en-US" sz="1800" dirty="0">
                <a:solidFill>
                  <a:srgbClr val="231F20"/>
                </a:solidFill>
                <a:effectLst/>
                <a:latin typeface="Arial" panose="020B0604020202020204" pitchFamily="34" charset="0"/>
              </a:rPr>
              <a:t> </a:t>
            </a:r>
            <a:r>
              <a:rPr lang="vi-VN" sz="1800" dirty="0">
                <a:solidFill>
                  <a:srgbClr val="231F20"/>
                </a:solidFill>
                <a:effectLst/>
                <a:latin typeface="Arial" panose="020B0604020202020204" pitchFamily="34" charset="0"/>
              </a:rPr>
              <a:t>chuyển thành những câu lệnh sử dụng vòng lặp với điều kiện trước (Hình 16.1b) để phù hợp với cấu trúc lặp có sẵn trong ngôn ngữ lập trình trực quan (Hình 16.1c). </a:t>
            </a:r>
            <a:endParaRPr lang="en-US" dirty="0"/>
          </a:p>
        </p:txBody>
      </p:sp>
    </p:spTree>
    <p:extLst>
      <p:ext uri="{BB962C8B-B14F-4D97-AF65-F5344CB8AC3E}">
        <p14:creationId xmlns:p14="http://schemas.microsoft.com/office/powerpoint/2010/main" val="3409030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A14DEF-66E0-46D3-A1DB-45E15A54E5A7}"/>
              </a:ext>
            </a:extLst>
          </p:cNvPr>
          <p:cNvPicPr>
            <a:picLocks noChangeAspect="1"/>
          </p:cNvPicPr>
          <p:nvPr/>
        </p:nvPicPr>
        <p:blipFill>
          <a:blip r:embed="rId2"/>
          <a:stretch>
            <a:fillRect/>
          </a:stretch>
        </p:blipFill>
        <p:spPr>
          <a:xfrm>
            <a:off x="1678406" y="517050"/>
            <a:ext cx="3907053" cy="2773274"/>
          </a:xfrm>
          <a:prstGeom prst="rect">
            <a:avLst/>
          </a:prstGeom>
        </p:spPr>
      </p:pic>
      <p:pic>
        <p:nvPicPr>
          <p:cNvPr id="5" name="Picture 4">
            <a:extLst>
              <a:ext uri="{FF2B5EF4-FFF2-40B4-BE49-F238E27FC236}">
                <a16:creationId xmlns:a16="http://schemas.microsoft.com/office/drawing/2014/main" id="{F03A6E3E-34EE-4DF1-A6F7-420D856B5429}"/>
              </a:ext>
            </a:extLst>
          </p:cNvPr>
          <p:cNvPicPr>
            <a:picLocks noChangeAspect="1"/>
          </p:cNvPicPr>
          <p:nvPr/>
        </p:nvPicPr>
        <p:blipFill>
          <a:blip r:embed="rId3"/>
          <a:stretch>
            <a:fillRect/>
          </a:stretch>
        </p:blipFill>
        <p:spPr>
          <a:xfrm>
            <a:off x="6245047" y="392096"/>
            <a:ext cx="4085666" cy="2837268"/>
          </a:xfrm>
          <a:prstGeom prst="rect">
            <a:avLst/>
          </a:prstGeom>
        </p:spPr>
      </p:pic>
      <p:pic>
        <p:nvPicPr>
          <p:cNvPr id="7" name="Picture 6">
            <a:extLst>
              <a:ext uri="{FF2B5EF4-FFF2-40B4-BE49-F238E27FC236}">
                <a16:creationId xmlns:a16="http://schemas.microsoft.com/office/drawing/2014/main" id="{F1F5C47D-6C86-45FE-9644-444FD1E34CE4}"/>
              </a:ext>
            </a:extLst>
          </p:cNvPr>
          <p:cNvPicPr>
            <a:picLocks noChangeAspect="1"/>
          </p:cNvPicPr>
          <p:nvPr/>
        </p:nvPicPr>
        <p:blipFill>
          <a:blip r:embed="rId4"/>
          <a:stretch>
            <a:fillRect/>
          </a:stretch>
        </p:blipFill>
        <p:spPr>
          <a:xfrm>
            <a:off x="3573317" y="3229364"/>
            <a:ext cx="5144114" cy="3175580"/>
          </a:xfrm>
          <a:prstGeom prst="rect">
            <a:avLst/>
          </a:prstGeom>
        </p:spPr>
      </p:pic>
    </p:spTree>
    <p:extLst>
      <p:ext uri="{BB962C8B-B14F-4D97-AF65-F5344CB8AC3E}">
        <p14:creationId xmlns:p14="http://schemas.microsoft.com/office/powerpoint/2010/main" val="3844857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4F3E37-E223-4AD8-BA86-4AD4F1B7B056}"/>
              </a:ext>
            </a:extLst>
          </p:cNvPr>
          <p:cNvSpPr txBox="1"/>
          <p:nvPr/>
        </p:nvSpPr>
        <p:spPr>
          <a:xfrm>
            <a:off x="827315" y="736438"/>
            <a:ext cx="3810021" cy="4611519"/>
          </a:xfrm>
          <a:prstGeom prst="rect">
            <a:avLst/>
          </a:prstGeom>
          <a:noFill/>
        </p:spPr>
        <p:txBody>
          <a:bodyPr wrap="square">
            <a:spAutoFit/>
          </a:bodyPr>
          <a:lstStyle/>
          <a:p>
            <a:pPr algn="just">
              <a:lnSpc>
                <a:spcPct val="150000"/>
              </a:lnSpc>
            </a:pPr>
            <a:r>
              <a:rPr lang="vi-VN" sz="1800" i="1" u="sng" dirty="0">
                <a:solidFill>
                  <a:srgbClr val="231F20"/>
                </a:solidFill>
                <a:effectLst/>
                <a:latin typeface="Arial" panose="020B0604020202020204" pitchFamily="34" charset="0"/>
              </a:rPr>
              <a:t>Bước 3</a:t>
            </a:r>
            <a:r>
              <a:rPr lang="vi-VN" sz="1800" i="1" dirty="0">
                <a:solidFill>
                  <a:srgbClr val="231F20"/>
                </a:solidFill>
                <a:effectLst/>
                <a:latin typeface="Arial" panose="020B0604020202020204" pitchFamily="34" charset="0"/>
              </a:rPr>
              <a:t>. </a:t>
            </a:r>
            <a:r>
              <a:rPr lang="vi-VN" sz="1800" dirty="0">
                <a:solidFill>
                  <a:srgbClr val="231F20"/>
                </a:solidFill>
                <a:effectLst/>
                <a:latin typeface="Arial" panose="020B0604020202020204" pitchFamily="34" charset="0"/>
              </a:rPr>
              <a:t>Tạo chương trình </a:t>
            </a:r>
            <a:endParaRPr lang="vi-VN" dirty="0"/>
          </a:p>
          <a:p>
            <a:pPr algn="just">
              <a:lnSpc>
                <a:spcPct val="150000"/>
              </a:lnSpc>
            </a:pPr>
            <a:r>
              <a:rPr lang="vi-VN" sz="1800" dirty="0">
                <a:solidFill>
                  <a:srgbClr val="231F20"/>
                </a:solidFill>
                <a:effectLst/>
                <a:latin typeface="Arial" panose="020B0604020202020204" pitchFamily="34" charset="0"/>
              </a:rPr>
              <a:t>Nhận dạng các khối lệnh trong Hình 16.2 tương ứng với từng phần của sơ đồ khối đã được trình bày trong Bài 15 (Hình 15.2) và lắp ghép chúng lại theo đúng thứ tự. Lưu ý: Hệ số 1,5 trong sơ đồ thuật toán cần phải thay bằng 1.5 (sử dụng dấu chấm thay cho dấu phẩy ngăn cách phần nguyên và phần thập phân) trong chương trình.</a:t>
            </a:r>
            <a:endParaRPr lang="en-US" dirty="0"/>
          </a:p>
        </p:txBody>
      </p:sp>
      <p:pic>
        <p:nvPicPr>
          <p:cNvPr id="5" name="Picture 4">
            <a:extLst>
              <a:ext uri="{FF2B5EF4-FFF2-40B4-BE49-F238E27FC236}">
                <a16:creationId xmlns:a16="http://schemas.microsoft.com/office/drawing/2014/main" id="{A8749639-C364-46BB-BC1F-DBD7D6140B57}"/>
              </a:ext>
            </a:extLst>
          </p:cNvPr>
          <p:cNvPicPr>
            <a:picLocks noChangeAspect="1"/>
          </p:cNvPicPr>
          <p:nvPr/>
        </p:nvPicPr>
        <p:blipFill>
          <a:blip r:embed="rId2"/>
          <a:stretch>
            <a:fillRect/>
          </a:stretch>
        </p:blipFill>
        <p:spPr>
          <a:xfrm>
            <a:off x="4899212" y="1107571"/>
            <a:ext cx="6186798" cy="4134990"/>
          </a:xfrm>
          <a:prstGeom prst="rect">
            <a:avLst/>
          </a:prstGeom>
        </p:spPr>
      </p:pic>
    </p:spTree>
    <p:extLst>
      <p:ext uri="{BB962C8B-B14F-4D97-AF65-F5344CB8AC3E}">
        <p14:creationId xmlns:p14="http://schemas.microsoft.com/office/powerpoint/2010/main" val="1882718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2582F3-D481-44C4-8FC0-02FDEE7E88BE}"/>
              </a:ext>
            </a:extLst>
          </p:cNvPr>
          <p:cNvSpPr txBox="1"/>
          <p:nvPr/>
        </p:nvSpPr>
        <p:spPr>
          <a:xfrm>
            <a:off x="825798" y="442093"/>
            <a:ext cx="10030340" cy="2534027"/>
          </a:xfrm>
          <a:prstGeom prst="rect">
            <a:avLst/>
          </a:prstGeom>
          <a:noFill/>
        </p:spPr>
        <p:txBody>
          <a:bodyPr wrap="square">
            <a:spAutoFit/>
          </a:bodyPr>
          <a:lstStyle/>
          <a:p>
            <a:pPr>
              <a:lnSpc>
                <a:spcPct val="150000"/>
              </a:lnSpc>
            </a:pPr>
            <a:r>
              <a:rPr lang="vi-VN" sz="1800" b="1" i="1" dirty="0">
                <a:solidFill>
                  <a:srgbClr val="231F20"/>
                </a:solidFill>
                <a:effectLst/>
                <a:latin typeface="Arial" panose="020B0604020202020204" pitchFamily="34" charset="0"/>
              </a:rPr>
              <a:t>b) Gỡ lỗi </a:t>
            </a:r>
            <a:endParaRPr lang="vi-VN" dirty="0"/>
          </a:p>
          <a:p>
            <a:pPr>
              <a:lnSpc>
                <a:spcPct val="150000"/>
              </a:lnSpc>
            </a:pPr>
            <a:r>
              <a:rPr lang="vi-VN" sz="1800" dirty="0">
                <a:solidFill>
                  <a:srgbClr val="231F20"/>
                </a:solidFill>
                <a:effectLst/>
                <a:latin typeface="Arial" panose="020B0604020202020204" pitchFamily="34" charset="0"/>
              </a:rPr>
              <a:t>Lập các bộ dữ liệu kiểm thử chương trình (Bảng 16.1). Mỗi bộ đại diện cho một tình huống dữ liệu để kiểm tra hoạt động của chương trình. Nếu chương trình hoạt động không đúng yêu cầu, chương trình đã gặp lỗi, cần phải sửa. </a:t>
            </a:r>
            <a:endParaRPr lang="vi-VN" dirty="0"/>
          </a:p>
          <a:p>
            <a:pPr>
              <a:lnSpc>
                <a:spcPct val="150000"/>
              </a:lnSpc>
            </a:pPr>
            <a:r>
              <a:rPr lang="vi-VN" sz="1800" dirty="0">
                <a:solidFill>
                  <a:srgbClr val="231F20"/>
                </a:solidFill>
                <a:effectLst/>
                <a:latin typeface="Arial" panose="020B0604020202020204" pitchFamily="34" charset="0"/>
              </a:rPr>
              <a:t>– Với mỗi bộ giá trị đầu vào (từ tình huống 1 đến tình huống 4), chương trình cần trả lại đúng giá trị đầu ra. </a:t>
            </a:r>
            <a:endParaRPr lang="vi-VN" dirty="0"/>
          </a:p>
        </p:txBody>
      </p:sp>
      <p:pic>
        <p:nvPicPr>
          <p:cNvPr id="5" name="Picture 4">
            <a:extLst>
              <a:ext uri="{FF2B5EF4-FFF2-40B4-BE49-F238E27FC236}">
                <a16:creationId xmlns:a16="http://schemas.microsoft.com/office/drawing/2014/main" id="{18807C8B-6933-4A66-918C-17D3A8A29F3F}"/>
              </a:ext>
            </a:extLst>
          </p:cNvPr>
          <p:cNvPicPr>
            <a:picLocks noChangeAspect="1"/>
          </p:cNvPicPr>
          <p:nvPr/>
        </p:nvPicPr>
        <p:blipFill rotWithShape="1">
          <a:blip r:embed="rId2"/>
          <a:srcRect l="4986" t="5421"/>
          <a:stretch/>
        </p:blipFill>
        <p:spPr>
          <a:xfrm>
            <a:off x="5312535" y="2844298"/>
            <a:ext cx="6024332" cy="2897579"/>
          </a:xfrm>
          <a:prstGeom prst="rect">
            <a:avLst/>
          </a:prstGeom>
        </p:spPr>
      </p:pic>
      <p:sp>
        <p:nvSpPr>
          <p:cNvPr id="7" name="TextBox 6">
            <a:extLst>
              <a:ext uri="{FF2B5EF4-FFF2-40B4-BE49-F238E27FC236}">
                <a16:creationId xmlns:a16="http://schemas.microsoft.com/office/drawing/2014/main" id="{FAE59FEA-EA4C-4DCE-82E9-93495F3DE1EC}"/>
              </a:ext>
            </a:extLst>
          </p:cNvPr>
          <p:cNvSpPr txBox="1"/>
          <p:nvPr/>
        </p:nvSpPr>
        <p:spPr>
          <a:xfrm>
            <a:off x="825798" y="2976120"/>
            <a:ext cx="4245735" cy="2949525"/>
          </a:xfrm>
          <a:prstGeom prst="rect">
            <a:avLst/>
          </a:prstGeom>
          <a:noFill/>
        </p:spPr>
        <p:txBody>
          <a:bodyPr wrap="square">
            <a:spAutoFit/>
          </a:bodyPr>
          <a:lstStyle/>
          <a:p>
            <a:pPr algn="just">
              <a:lnSpc>
                <a:spcPct val="150000"/>
              </a:lnSpc>
            </a:pPr>
            <a:r>
              <a:rPr lang="vi-VN" sz="1800" dirty="0">
                <a:solidFill>
                  <a:srgbClr val="231F20"/>
                </a:solidFill>
                <a:effectLst/>
                <a:latin typeface="Arial" panose="020B0604020202020204" pitchFamily="34" charset="0"/>
              </a:rPr>
              <a:t>– Bộ giá trị ở tình huống 5 đại diện cho trường hợp cần nhập lại dữ liệu như đã được mô tả trong thuật toán. </a:t>
            </a:r>
            <a:endParaRPr lang="vi-VN" dirty="0"/>
          </a:p>
          <a:p>
            <a:pPr algn="just">
              <a:lnSpc>
                <a:spcPct val="150000"/>
              </a:lnSpc>
            </a:pPr>
            <a:r>
              <a:rPr lang="vi-VN" sz="1800" dirty="0">
                <a:solidFill>
                  <a:srgbClr val="231F20"/>
                </a:solidFill>
                <a:effectLst/>
                <a:latin typeface="Arial" panose="020B0604020202020204" pitchFamily="34" charset="0"/>
              </a:rPr>
              <a:t>– Bộ giá trị ở tình huống 6 cho thấy có những giá trị đầu vào chưa hợp lí. Em cần chỉnh sửa chương trình để có một chương trình hoạt động tốt.</a:t>
            </a:r>
            <a:endParaRPr lang="en-US" dirty="0"/>
          </a:p>
        </p:txBody>
      </p:sp>
    </p:spTree>
    <p:extLst>
      <p:ext uri="{BB962C8B-B14F-4D97-AF65-F5344CB8AC3E}">
        <p14:creationId xmlns:p14="http://schemas.microsoft.com/office/powerpoint/2010/main" val="2414120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440911" y="1096902"/>
            <a:ext cx="8856910" cy="259078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TextBox 30">
            <a:extLst>
              <a:ext uri="{FF2B5EF4-FFF2-40B4-BE49-F238E27FC236}">
                <a16:creationId xmlns:a16="http://schemas.microsoft.com/office/drawing/2014/main" id="{7D6EF2DF-7688-4DA8-B147-B33A9F37DA1F}"/>
              </a:ext>
            </a:extLst>
          </p:cNvPr>
          <p:cNvSpPr txBox="1"/>
          <p:nvPr/>
        </p:nvSpPr>
        <p:spPr>
          <a:xfrm>
            <a:off x="2180004" y="1491817"/>
            <a:ext cx="7567749" cy="1938992"/>
          </a:xfrm>
          <a:prstGeom prst="rect">
            <a:avLst/>
          </a:prstGeom>
          <a:noFill/>
        </p:spPr>
        <p:txBody>
          <a:bodyPr wrap="square" rtlCol="0">
            <a:spAutoFit/>
          </a:bodyPr>
          <a:lstStyle/>
          <a:p>
            <a:pPr algn="ctr"/>
            <a:r>
              <a:rPr lang="vi-VN" sz="6000" b="1" dirty="0">
                <a:solidFill>
                  <a:schemeClr val="accent3">
                    <a:lumMod val="50000"/>
                  </a:schemeClr>
                </a:solidFill>
                <a:latin typeface="Bahnschrift SemiBold SemiConden" panose="020B0502040204020203" pitchFamily="34" charset="0"/>
              </a:rPr>
              <a:t>NHIỆM VỤ 2. TÌM GIÁ TRỊ LỚN NHẤT</a:t>
            </a:r>
          </a:p>
        </p:txBody>
      </p:sp>
      <p:pic>
        <p:nvPicPr>
          <p:cNvPr id="3" name="Picture 2">
            <a:extLst>
              <a:ext uri="{FF2B5EF4-FFF2-40B4-BE49-F238E27FC236}">
                <a16:creationId xmlns:a16="http://schemas.microsoft.com/office/drawing/2014/main" id="{8CD77F10-F452-4D46-A149-5E08D6522C5E}"/>
              </a:ext>
            </a:extLst>
          </p:cNvPr>
          <p:cNvPicPr>
            <a:picLocks noChangeAspect="1"/>
          </p:cNvPicPr>
          <p:nvPr/>
        </p:nvPicPr>
        <p:blipFill>
          <a:blip r:embed="rId2"/>
          <a:stretch>
            <a:fillRect/>
          </a:stretch>
        </p:blipFill>
        <p:spPr>
          <a:xfrm>
            <a:off x="2545043" y="3988091"/>
            <a:ext cx="4102403" cy="2143124"/>
          </a:xfrm>
          <a:prstGeom prst="rect">
            <a:avLst/>
          </a:prstGeom>
        </p:spPr>
      </p:pic>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randombar(horizontal)">
                                      <p:cBhvr>
                                        <p:cTn id="3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6" grpId="0" animBg="1"/>
      <p:bldP spid="27" grpId="0" animBg="1"/>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82F665-CE2B-4CC7-9672-2EF9494C7EF9}"/>
              </a:ext>
            </a:extLst>
          </p:cNvPr>
          <p:cNvSpPr txBox="1"/>
          <p:nvPr/>
        </p:nvSpPr>
        <p:spPr>
          <a:xfrm>
            <a:off x="677091" y="296653"/>
            <a:ext cx="10559143" cy="4196020"/>
          </a:xfrm>
          <a:prstGeom prst="rect">
            <a:avLst/>
          </a:prstGeom>
          <a:noFill/>
        </p:spPr>
        <p:txBody>
          <a:bodyPr wrap="square">
            <a:spAutoFit/>
          </a:bodyPr>
          <a:lstStyle/>
          <a:p>
            <a:pPr algn="just">
              <a:lnSpc>
                <a:spcPct val="150000"/>
              </a:lnSpc>
            </a:pPr>
            <a:r>
              <a:rPr lang="vi-VN" sz="1800" b="1" dirty="0">
                <a:solidFill>
                  <a:srgbClr val="EF387A"/>
                </a:solidFill>
                <a:effectLst/>
                <a:latin typeface="Arial" panose="020B0604020202020204" pitchFamily="34" charset="0"/>
              </a:rPr>
              <a:t>Yêu cầu </a:t>
            </a:r>
            <a:endParaRPr lang="vi-VN" dirty="0"/>
          </a:p>
          <a:p>
            <a:pPr algn="just">
              <a:lnSpc>
                <a:spcPct val="150000"/>
              </a:lnSpc>
            </a:pPr>
            <a:r>
              <a:rPr lang="vi-VN" sz="1800" dirty="0">
                <a:solidFill>
                  <a:srgbClr val="231F20"/>
                </a:solidFill>
                <a:effectLst/>
                <a:latin typeface="Arial" panose="020B0604020202020204" pitchFamily="34" charset="0"/>
              </a:rPr>
              <a:t>Tìm và hiển thị giá trị lớn nhất của một dãy số nguyên dương được nhập vào từ bàn phím. Số lượng các số trong dãy không được biết trước khi nhập dữ liệu, chỉ biết rằng quá trình nhập các số của dãy sẽ kết thúc khi nhập vào số 0. </a:t>
            </a:r>
          </a:p>
          <a:p>
            <a:pPr algn="just">
              <a:lnSpc>
                <a:spcPct val="150000"/>
              </a:lnSpc>
            </a:pPr>
            <a:endParaRPr lang="vi-VN" dirty="0"/>
          </a:p>
          <a:p>
            <a:pPr algn="just">
              <a:lnSpc>
                <a:spcPct val="150000"/>
              </a:lnSpc>
            </a:pPr>
            <a:r>
              <a:rPr lang="vi-VN" sz="1800" b="1" dirty="0">
                <a:solidFill>
                  <a:srgbClr val="EF387A"/>
                </a:solidFill>
                <a:effectLst/>
                <a:latin typeface="Arial" panose="020B0604020202020204" pitchFamily="34" charset="0"/>
              </a:rPr>
              <a:t>Hướng dẫn </a:t>
            </a:r>
            <a:endParaRPr lang="vi-VN" dirty="0"/>
          </a:p>
          <a:p>
            <a:pPr algn="just">
              <a:lnSpc>
                <a:spcPct val="150000"/>
              </a:lnSpc>
            </a:pPr>
            <a:r>
              <a:rPr lang="vi-VN" sz="1800" b="1" i="1" dirty="0">
                <a:solidFill>
                  <a:srgbClr val="231F20"/>
                </a:solidFill>
                <a:effectLst/>
                <a:latin typeface="Arial" panose="020B0604020202020204" pitchFamily="34" charset="0"/>
              </a:rPr>
              <a:t>a) Cài đặt thuật toán </a:t>
            </a:r>
            <a:endParaRPr lang="vi-VN" dirty="0"/>
          </a:p>
          <a:p>
            <a:pPr algn="just">
              <a:lnSpc>
                <a:spcPct val="150000"/>
              </a:lnSpc>
            </a:pPr>
            <a:r>
              <a:rPr lang="vi-VN" sz="1800" i="1" u="sng" dirty="0">
                <a:solidFill>
                  <a:srgbClr val="231F20"/>
                </a:solidFill>
                <a:effectLst/>
                <a:latin typeface="Arial" panose="020B0604020202020204" pitchFamily="34" charset="0"/>
              </a:rPr>
              <a:t>Bước 1</a:t>
            </a:r>
            <a:r>
              <a:rPr lang="vi-VN" sz="1800" i="1" dirty="0">
                <a:solidFill>
                  <a:srgbClr val="231F20"/>
                </a:solidFill>
                <a:effectLst/>
                <a:latin typeface="Arial" panose="020B0604020202020204" pitchFamily="34" charset="0"/>
              </a:rPr>
              <a:t>.</a:t>
            </a:r>
            <a:r>
              <a:rPr lang="vi-VN" sz="1800" dirty="0">
                <a:solidFill>
                  <a:srgbClr val="231F20"/>
                </a:solidFill>
                <a:effectLst/>
                <a:latin typeface="Arial" panose="020B0604020202020204" pitchFamily="34" charset="0"/>
              </a:rPr>
              <a:t> Tạo các biến </a:t>
            </a:r>
            <a:endParaRPr lang="vi-VN" dirty="0"/>
          </a:p>
          <a:p>
            <a:pPr algn="just">
              <a:lnSpc>
                <a:spcPct val="150000"/>
              </a:lnSpc>
            </a:pPr>
            <a:r>
              <a:rPr lang="vi-VN" sz="1800" dirty="0">
                <a:solidFill>
                  <a:srgbClr val="231F20"/>
                </a:solidFill>
                <a:effectLst/>
                <a:latin typeface="Arial" panose="020B0604020202020204" pitchFamily="34" charset="0"/>
              </a:rPr>
              <a:t>– Biến đầu vào: </a:t>
            </a:r>
            <a:r>
              <a:rPr lang="vi-VN" sz="1800" i="1" dirty="0">
                <a:solidFill>
                  <a:srgbClr val="231F20"/>
                </a:solidFill>
                <a:effectLst/>
                <a:latin typeface="Arial" panose="020B0604020202020204" pitchFamily="34" charset="0"/>
              </a:rPr>
              <a:t>x</a:t>
            </a:r>
            <a:r>
              <a:rPr lang="vi-VN" sz="1800" dirty="0">
                <a:solidFill>
                  <a:srgbClr val="231F20"/>
                </a:solidFill>
                <a:effectLst/>
                <a:latin typeface="Arial" panose="020B0604020202020204" pitchFamily="34" charset="0"/>
              </a:rPr>
              <a:t>. </a:t>
            </a:r>
            <a:endParaRPr lang="vi-VN" dirty="0"/>
          </a:p>
          <a:p>
            <a:pPr algn="just">
              <a:lnSpc>
                <a:spcPct val="150000"/>
              </a:lnSpc>
            </a:pPr>
            <a:r>
              <a:rPr lang="vi-VN" sz="1800" dirty="0">
                <a:solidFill>
                  <a:srgbClr val="231F20"/>
                </a:solidFill>
                <a:effectLst/>
                <a:latin typeface="Arial" panose="020B0604020202020204" pitchFamily="34" charset="0"/>
              </a:rPr>
              <a:t>– Biến đầu ra: </a:t>
            </a:r>
            <a:r>
              <a:rPr lang="vi-VN" sz="1800" i="1" dirty="0">
                <a:solidFill>
                  <a:srgbClr val="231F20"/>
                </a:solidFill>
                <a:effectLst/>
                <a:latin typeface="Arial" panose="020B0604020202020204" pitchFamily="34" charset="0"/>
              </a:rPr>
              <a:t>max</a:t>
            </a:r>
            <a:r>
              <a:rPr lang="vi-VN" sz="1800" dirty="0">
                <a:solidFill>
                  <a:srgbClr val="231F20"/>
                </a:solidFill>
                <a:effectLst/>
                <a:latin typeface="Arial" panose="020B0604020202020204" pitchFamily="34" charset="0"/>
              </a:rPr>
              <a:t>.</a:t>
            </a:r>
            <a:endParaRPr lang="en-US" dirty="0"/>
          </a:p>
        </p:txBody>
      </p:sp>
      <p:sp>
        <p:nvSpPr>
          <p:cNvPr id="5" name="TextBox 4">
            <a:extLst>
              <a:ext uri="{FF2B5EF4-FFF2-40B4-BE49-F238E27FC236}">
                <a16:creationId xmlns:a16="http://schemas.microsoft.com/office/drawing/2014/main" id="{F4C5731B-561D-4B7B-B756-61DCED7D9256}"/>
              </a:ext>
            </a:extLst>
          </p:cNvPr>
          <p:cNvSpPr txBox="1"/>
          <p:nvPr/>
        </p:nvSpPr>
        <p:spPr>
          <a:xfrm>
            <a:off x="677091" y="4799988"/>
            <a:ext cx="10330543" cy="1287532"/>
          </a:xfrm>
          <a:prstGeom prst="rect">
            <a:avLst/>
          </a:prstGeom>
          <a:noFill/>
        </p:spPr>
        <p:txBody>
          <a:bodyPr wrap="square">
            <a:spAutoFit/>
          </a:bodyPr>
          <a:lstStyle/>
          <a:p>
            <a:pPr>
              <a:lnSpc>
                <a:spcPct val="150000"/>
              </a:lnSpc>
            </a:pPr>
            <a:r>
              <a:rPr lang="vi-VN" sz="1800" i="1" u="sng" dirty="0">
                <a:solidFill>
                  <a:srgbClr val="231F20"/>
                </a:solidFill>
                <a:effectLst/>
                <a:latin typeface="Arial" panose="020B0604020202020204" pitchFamily="34" charset="0"/>
              </a:rPr>
              <a:t>Bước 2</a:t>
            </a:r>
            <a:r>
              <a:rPr lang="vi-VN" sz="1800" i="1" dirty="0">
                <a:solidFill>
                  <a:srgbClr val="231F20"/>
                </a:solidFill>
                <a:effectLst/>
                <a:latin typeface="Arial" panose="020B0604020202020204" pitchFamily="34" charset="0"/>
              </a:rPr>
              <a:t>. </a:t>
            </a:r>
            <a:r>
              <a:rPr lang="vi-VN" sz="1800" dirty="0">
                <a:solidFill>
                  <a:srgbClr val="231F20"/>
                </a:solidFill>
                <a:effectLst/>
                <a:latin typeface="Arial" panose="020B0604020202020204" pitchFamily="34" charset="0"/>
              </a:rPr>
              <a:t>Tạo chương trình </a:t>
            </a:r>
            <a:endParaRPr lang="vi-VN" dirty="0"/>
          </a:p>
          <a:p>
            <a:pPr>
              <a:lnSpc>
                <a:spcPct val="150000"/>
              </a:lnSpc>
            </a:pPr>
            <a:r>
              <a:rPr lang="vi-VN" sz="1800" dirty="0">
                <a:solidFill>
                  <a:srgbClr val="231F20"/>
                </a:solidFill>
                <a:effectLst/>
                <a:latin typeface="Arial" panose="020B0604020202020204" pitchFamily="34" charset="0"/>
              </a:rPr>
              <a:t>Nhận dạng các khối lệnh trong Hình 16.3 tương ứng với từng phần của sơ đồ khối đã được trình bày trong bài trước và lắp ghép chúng lại theo đúng thứ tự.</a:t>
            </a:r>
            <a:endParaRPr lang="en-US" dirty="0"/>
          </a:p>
        </p:txBody>
      </p:sp>
      <p:pic>
        <p:nvPicPr>
          <p:cNvPr id="7" name="Picture 6">
            <a:extLst>
              <a:ext uri="{FF2B5EF4-FFF2-40B4-BE49-F238E27FC236}">
                <a16:creationId xmlns:a16="http://schemas.microsoft.com/office/drawing/2014/main" id="{7C19AA16-4F15-4C68-9BD3-E0371BD3257E}"/>
              </a:ext>
            </a:extLst>
          </p:cNvPr>
          <p:cNvPicPr>
            <a:picLocks noChangeAspect="1"/>
          </p:cNvPicPr>
          <p:nvPr/>
        </p:nvPicPr>
        <p:blipFill>
          <a:blip r:embed="rId2"/>
          <a:stretch>
            <a:fillRect/>
          </a:stretch>
        </p:blipFill>
        <p:spPr>
          <a:xfrm>
            <a:off x="5190309" y="1757444"/>
            <a:ext cx="5817325" cy="3454263"/>
          </a:xfrm>
          <a:prstGeom prst="rect">
            <a:avLst/>
          </a:prstGeom>
        </p:spPr>
      </p:pic>
    </p:spTree>
    <p:extLst>
      <p:ext uri="{BB962C8B-B14F-4D97-AF65-F5344CB8AC3E}">
        <p14:creationId xmlns:p14="http://schemas.microsoft.com/office/powerpoint/2010/main" val="4081374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FE1156-FA6B-43AB-BF50-57B9BC6D04FC}"/>
              </a:ext>
            </a:extLst>
          </p:cNvPr>
          <p:cNvSpPr txBox="1"/>
          <p:nvPr/>
        </p:nvSpPr>
        <p:spPr>
          <a:xfrm>
            <a:off x="1105987" y="498791"/>
            <a:ext cx="10241281" cy="872034"/>
          </a:xfrm>
          <a:prstGeom prst="rect">
            <a:avLst/>
          </a:prstGeom>
          <a:noFill/>
        </p:spPr>
        <p:txBody>
          <a:bodyPr wrap="square">
            <a:spAutoFit/>
          </a:bodyPr>
          <a:lstStyle/>
          <a:p>
            <a:pPr algn="just">
              <a:lnSpc>
                <a:spcPct val="150000"/>
              </a:lnSpc>
            </a:pPr>
            <a:r>
              <a:rPr lang="vi-VN" sz="1800" b="1" i="1" dirty="0">
                <a:solidFill>
                  <a:srgbClr val="231F20"/>
                </a:solidFill>
                <a:effectLst/>
                <a:latin typeface="Arial" panose="020B0604020202020204" pitchFamily="34" charset="0"/>
              </a:rPr>
              <a:t>b) Gỡ lỗi </a:t>
            </a:r>
            <a:endParaRPr lang="vi-VN" dirty="0"/>
          </a:p>
          <a:p>
            <a:pPr algn="just">
              <a:lnSpc>
                <a:spcPct val="150000"/>
              </a:lnSpc>
            </a:pPr>
            <a:r>
              <a:rPr lang="vi-VN" sz="1800" dirty="0">
                <a:solidFill>
                  <a:srgbClr val="231F20"/>
                </a:solidFill>
                <a:effectLst/>
                <a:latin typeface="Arial" panose="020B0604020202020204" pitchFamily="34" charset="0"/>
              </a:rPr>
              <a:t>Khi chạy chương trình, lần lượt nhập các số trong bộ dữ liệu kiểm thử (Bảng 16.2). </a:t>
            </a:r>
            <a:endParaRPr lang="vi-VN" dirty="0"/>
          </a:p>
        </p:txBody>
      </p:sp>
      <p:pic>
        <p:nvPicPr>
          <p:cNvPr id="5" name="Picture 4">
            <a:extLst>
              <a:ext uri="{FF2B5EF4-FFF2-40B4-BE49-F238E27FC236}">
                <a16:creationId xmlns:a16="http://schemas.microsoft.com/office/drawing/2014/main" id="{A3004F27-BA7A-41D4-B749-7C9C8178076D}"/>
              </a:ext>
            </a:extLst>
          </p:cNvPr>
          <p:cNvPicPr>
            <a:picLocks noChangeAspect="1"/>
          </p:cNvPicPr>
          <p:nvPr/>
        </p:nvPicPr>
        <p:blipFill>
          <a:blip r:embed="rId2"/>
          <a:stretch>
            <a:fillRect/>
          </a:stretch>
        </p:blipFill>
        <p:spPr>
          <a:xfrm>
            <a:off x="1421537" y="1571121"/>
            <a:ext cx="9275035" cy="4167827"/>
          </a:xfrm>
          <a:prstGeom prst="rect">
            <a:avLst/>
          </a:prstGeom>
        </p:spPr>
      </p:pic>
    </p:spTree>
    <p:extLst>
      <p:ext uri="{BB962C8B-B14F-4D97-AF65-F5344CB8AC3E}">
        <p14:creationId xmlns:p14="http://schemas.microsoft.com/office/powerpoint/2010/main" val="2212523701"/>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3641</TotalTime>
  <Words>947</Words>
  <Application>Microsoft Office PowerPoint</Application>
  <PresentationFormat>Widescreen</PresentationFormat>
  <Paragraphs>47</Paragraphs>
  <Slides>12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Bahnschrift SemiBold SemiConden</vt:lpstr>
      <vt:lpstr>UTM Cookies</vt:lpstr>
      <vt:lpstr>UTM Avo</vt:lpstr>
      <vt:lpstr>Bahnschrift Condensed</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Nguyen Ha Giang</cp:lastModifiedBy>
  <cp:revision>375</cp:revision>
  <dcterms:created xsi:type="dcterms:W3CDTF">2021-06-02T01:34:28Z</dcterms:created>
  <dcterms:modified xsi:type="dcterms:W3CDTF">2023-12-28T17:45:35Z</dcterms:modified>
</cp:coreProperties>
</file>