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140" r:id="rId4"/>
    <p:sldId id="295" r:id="rId5"/>
    <p:sldId id="3081" r:id="rId6"/>
    <p:sldId id="3309" r:id="rId7"/>
    <p:sldId id="3357" r:id="rId8"/>
    <p:sldId id="3352" r:id="rId9"/>
    <p:sldId id="3328" r:id="rId10"/>
    <p:sldId id="3358" r:id="rId11"/>
    <p:sldId id="3359" r:id="rId12"/>
    <p:sldId id="3360" r:id="rId13"/>
    <p:sldId id="3361" r:id="rId14"/>
    <p:sldId id="3362" r:id="rId15"/>
    <p:sldId id="3083"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47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081835"/>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 THẾ GIỚI KĨ THUẬT SỐ</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86435" y="412376"/>
            <a:ext cx="10411869" cy="2334190"/>
            <a:chOff x="747855" y="3713857"/>
            <a:chExt cx="10364462" cy="4475010"/>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5" y="3713857"/>
              <a:ext cx="10343678" cy="4475009"/>
              <a:chOff x="745073" y="3765811"/>
              <a:chExt cx="10196848" cy="4475009"/>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4" y="4594429"/>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3" y="3765811"/>
                <a:ext cx="933739" cy="1576499"/>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93476" y="4562972"/>
              <a:ext cx="9503873" cy="3625895"/>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3763489"/>
            <a:ext cx="2223673" cy="2196882"/>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3. TÁC ĐỘNG CỦA CÔNG NGHỆ THÔNG TIN LÊN GIÁO DỤC </a:t>
            </a:r>
          </a:p>
          <a:p>
            <a:pPr algn="ctr"/>
            <a:r>
              <a:rPr lang="en-US" sz="4800" dirty="0">
                <a:solidFill>
                  <a:schemeClr val="accent3">
                    <a:lumMod val="50000"/>
                  </a:schemeClr>
                </a:solidFill>
                <a:latin typeface="+mj-lt"/>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509040"/>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động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thông</a:t>
              </a:r>
              <a:r>
                <a:rPr lang="en-US" sz="2400" b="1" dirty="0">
                  <a:solidFill>
                    <a:srgbClr val="002060"/>
                  </a:solidFill>
                  <a:latin typeface="UTM Avo" panose="02040603050506020204" pitchFamily="18" charset="0"/>
                  <a:cs typeface="Times New Roman" panose="02020603050405020304" pitchFamily="18" charset="0"/>
                </a:rPr>
                <a:t> tin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1" y="1160142"/>
            <a:ext cx="10590272"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kể một số ví dụ cho thấy tác động của công nghệ thông tin lên giáo dục và xã hội.</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614114" y="2441285"/>
            <a:ext cx="753056" cy="750579"/>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315482" y="2274890"/>
            <a:ext cx="9585600"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75000"/>
                  </a:schemeClr>
                </a:solidFill>
              </a:rPr>
              <a:t>Công nghệ thông tin được con người sử dụng để khám phá tri thức mới, kết nối cá nhân với thế giới, hỗ trợ họ trong học tập và lao động. Về khía cạnh xã hội, công nghệ thông tin mang lại phương tiện mới, giúp con người dễ dàng giao tiếp với nhau. Nếu chúng ta biết sử dụng công nghệ thông tin một cách tích cực, nguồn lực đó sẽ phát triển, làm cho cuộc sống của chúng ta trở nên dễ dàng hơn. </a:t>
            </a:r>
          </a:p>
          <a:p>
            <a:pPr marL="285750" indent="-285750" algn="just">
              <a:lnSpc>
                <a:spcPct val="150000"/>
              </a:lnSpc>
              <a:buFont typeface="Arial" panose="020B0604020202020204" pitchFamily="34" charset="0"/>
              <a:buChar char="•"/>
            </a:pPr>
            <a:r>
              <a:rPr lang="vi-VN" dirty="0">
                <a:solidFill>
                  <a:schemeClr val="accent6">
                    <a:lumMod val="75000"/>
                  </a:schemeClr>
                </a:solidFill>
              </a:rPr>
              <a:t>Trong giáo dục, công nghệ thông tin giúp con người chia sẻ kiến thức, kĩ năng và cổ vũ thái độ sống tích cực. Ngày nay, mọi người có thể bổ sung sự hiểu biết của mình về bất kì lĩnh vực nào, ở mọi nơi, vào mọi lúc bằng cách sử dụng Internet. Nhiều dữ liệu hiện có trên Internet là miễn phí.</a:t>
            </a:r>
            <a:endParaRPr lang="en-US" dirty="0">
              <a:solidFill>
                <a:schemeClr val="accent6">
                  <a:lumMod val="75000"/>
                </a:schemeClr>
              </a:solidFill>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2157074"/>
            <a:chOff x="644595" y="3541992"/>
            <a:chExt cx="10829763" cy="5304606"/>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5304603"/>
              <a:chOff x="643279" y="3593946"/>
              <a:chExt cx="10676033" cy="530460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467628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465099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Công nghệ thông tin có tác động mạnh mẽ, đem lại những thay đổi tích cực trong </a:t>
              </a:r>
            </a:p>
            <a:p>
              <a:pPr algn="just" defTabSz="342900">
                <a:lnSpc>
                  <a:spcPct val="150000"/>
                </a:lnSpc>
              </a:pPr>
              <a:r>
                <a:rPr lang="vi-VN" sz="2000" dirty="0">
                  <a:latin typeface="UTM Avo" panose="02040603050506020204" pitchFamily="18" charset="0"/>
                  <a:cs typeface="Times New Roman" panose="02020603050405020304" pitchFamily="18" charset="0"/>
                </a:rPr>
                <a:t>xã hội, trong đó có giáo dục. </a:t>
              </a:r>
            </a:p>
            <a:p>
              <a:pPr algn="just" defTabSz="342900">
                <a:lnSpc>
                  <a:spcPct val="150000"/>
                </a:lnSpc>
              </a:pPr>
              <a:r>
                <a:rPr lang="vi-VN" sz="2000" dirty="0">
                  <a:latin typeface="UTM Avo" panose="02040603050506020204" pitchFamily="18" charset="0"/>
                  <a:cs typeface="Times New Roman" panose="02020603050405020304" pitchFamily="18" charset="0"/>
                </a:rPr>
                <a:t>• Cần sử dụng công nghệ thông tin đúng cách để tránh những tác động tiêu cực </a:t>
              </a:r>
            </a:p>
            <a:p>
              <a:pPr algn="just" defTabSz="342900">
                <a:lnSpc>
                  <a:spcPct val="150000"/>
                </a:lnSpc>
              </a:pPr>
              <a:r>
                <a:rPr lang="vi-VN" sz="2000" dirty="0">
                  <a:latin typeface="UTM Avo" panose="02040603050506020204" pitchFamily="18" charset="0"/>
                  <a:cs typeface="Times New Roman" panose="02020603050405020304" pitchFamily="18" charset="0"/>
                </a:rPr>
                <a:t>đến cuộc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711434" y="2723860"/>
            <a:ext cx="10497483" cy="1660654"/>
            <a:chOff x="606202" y="-725869"/>
            <a:chExt cx="10497483" cy="220522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1992859"/>
              <a:chOff x="1048933" y="3312731"/>
              <a:chExt cx="10063384" cy="1992859"/>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14259" y="3449947"/>
                <a:ext cx="9598058" cy="1718428"/>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Em hãy: </a:t>
                </a:r>
                <a:endParaRPr lang="vi-VN" sz="2000" dirty="0"/>
              </a:p>
              <a:p>
                <a:pPr>
                  <a:lnSpc>
                    <a:spcPct val="150000"/>
                  </a:lnSpc>
                </a:pPr>
                <a:r>
                  <a:rPr lang="vi-VN" sz="1800" dirty="0">
                    <a:solidFill>
                      <a:srgbClr val="231F20"/>
                    </a:solidFill>
                    <a:effectLst/>
                    <a:latin typeface="Arial" panose="020B0604020202020204" pitchFamily="34" charset="0"/>
                  </a:rPr>
                  <a:t>a) Kể về một ứng dụng của công nghệ thông tin mà em thường xuyên sử dụng. </a:t>
                </a:r>
                <a:endParaRPr lang="vi-VN" sz="2000" dirty="0"/>
              </a:p>
              <a:p>
                <a:pPr>
                  <a:lnSpc>
                    <a:spcPct val="150000"/>
                  </a:lnSpc>
                </a:pPr>
                <a:r>
                  <a:rPr lang="vi-VN" sz="1800" dirty="0">
                    <a:solidFill>
                      <a:srgbClr val="231F20"/>
                    </a:solidFill>
                    <a:effectLst/>
                    <a:latin typeface="Arial" panose="020B0604020202020204" pitchFamily="34" charset="0"/>
                  </a:rPr>
                  <a:t>b) Nêu những tác động tích cực của ứng dụng đó và cách em sử dụng nó hằng ngày.</a:t>
                </a:r>
                <a:endParaRPr lang="vi-VN" sz="2000" dirty="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tìm hiểu và trả lời các câu hỏi sau: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089229" cy="2547172"/>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 name="TextBox 1">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xit" presetSubtype="0" fill="hold" grpId="1"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THẾ GIỚI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Tìm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hiểu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ti</a:t>
              </a:r>
              <a:r>
                <a:rPr lang="en-US" sz="2400" b="1" dirty="0">
                  <a:solidFill>
                    <a:srgbClr val="002060"/>
                  </a:solidFill>
                  <a:latin typeface="UTM Avo" panose="02040603050506020204" pitchFamily="18" charset="0"/>
                  <a:cs typeface="Times New Roman" panose="02020603050405020304" pitchFamily="18" charset="0"/>
                </a:rPr>
                <a:t> vi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234365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Hầu hết ti vi được sử dụng hiện nay là ti vi kĩ thuật số (Hình 1.1). Em hãy tìm hiểu và cho biết: </a:t>
            </a:r>
          </a:p>
          <a:p>
            <a:pPr>
              <a:lnSpc>
                <a:spcPct val="150000"/>
              </a:lnSpc>
            </a:pPr>
            <a:r>
              <a:rPr lang="vi-VN" sz="2000" dirty="0">
                <a:solidFill>
                  <a:srgbClr val="231F20"/>
                </a:solidFill>
                <a:effectLst/>
                <a:latin typeface="Arial" panose="020B0604020202020204" pitchFamily="34" charset="0"/>
              </a:rPr>
              <a:t>1. Thông tin đầu vào nào được ti vi tiếp nhận từ bộ điều khiển?</a:t>
            </a:r>
          </a:p>
          <a:p>
            <a:pPr>
              <a:lnSpc>
                <a:spcPct val="150000"/>
              </a:lnSpc>
            </a:pPr>
            <a:r>
              <a:rPr lang="vi-VN" sz="2000" dirty="0">
                <a:solidFill>
                  <a:srgbClr val="231F20"/>
                </a:solidFill>
                <a:effectLst/>
                <a:latin typeface="Arial" panose="020B0604020202020204" pitchFamily="34" charset="0"/>
              </a:rPr>
              <a:t>2. Ti vi thể hiện sự thay đổi ở đầu ra như thế nào? </a:t>
            </a:r>
          </a:p>
          <a:p>
            <a:pPr>
              <a:lnSpc>
                <a:spcPct val="150000"/>
              </a:lnSpc>
            </a:pPr>
            <a:r>
              <a:rPr lang="vi-VN" sz="2000" dirty="0">
                <a:solidFill>
                  <a:srgbClr val="231F20"/>
                </a:solidFill>
                <a:effectLst/>
                <a:latin typeface="Arial" panose="020B0604020202020204" pitchFamily="34" charset="0"/>
              </a:rPr>
              <a:t>3. Ti vi có thực hiện thao tác xử lí thông tin không?</a:t>
            </a:r>
            <a:endParaRPr lang="en-US" sz="2000" dirty="0"/>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7245145" y="2793861"/>
            <a:ext cx="3046279" cy="259497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74876" y="569958"/>
            <a:ext cx="841477" cy="78018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16353" y="636697"/>
            <a:ext cx="9356447" cy="558460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Bộ 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Những 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1728801"/>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51568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Thiết bị được gắn bộ xử lí hiện diện xung quanh ta. Chúng giúp con người tự động hoá một phần hoạt động xử lí thông tin và xuất hiện trong hầu hết các lĩnh vực kinh tế, xã hội và đời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645536" y="2226456"/>
            <a:ext cx="10307214" cy="1779810"/>
            <a:chOff x="809776" y="210502"/>
            <a:chExt cx="10307214" cy="236345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018793"/>
              <a:chOff x="1224689" y="4381398"/>
              <a:chExt cx="9900933" cy="2018793"/>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501765"/>
                <a:ext cx="9598058" cy="189842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lnSpc>
                    <a:spcPct val="150000"/>
                  </a:lnSpc>
                </a:pPr>
                <a:r>
                  <a:rPr lang="vi-VN" sz="2000" dirty="0">
                    <a:latin typeface="UTM Avo" panose="020406030505060202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4"/>
          <a:stretch>
            <a:fillRect/>
          </a:stretch>
        </p:blipFill>
        <p:spPr>
          <a:xfrm>
            <a:off x="1790371" y="4113500"/>
            <a:ext cx="8700090" cy="2191541"/>
          </a:xfrm>
          <a:prstGeom prst="rect">
            <a:avLst/>
          </a:prstGeom>
        </p:spPr>
      </p:pic>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00191-9F2B-4B00-9ECC-930286C60354}"/>
              </a:ext>
            </a:extLst>
          </p:cNvPr>
          <p:cNvSpPr txBox="1"/>
          <p:nvPr/>
        </p:nvSpPr>
        <p:spPr>
          <a:xfrm>
            <a:off x="1863634" y="820505"/>
            <a:ext cx="9152709" cy="577850"/>
          </a:xfrm>
          <a:prstGeom prst="rect">
            <a:avLst/>
          </a:prstGeom>
          <a:noFill/>
        </p:spPr>
        <p:txBody>
          <a:bodyPr wrap="square">
            <a:spAutoFit/>
          </a:bodyPr>
          <a:lstStyle/>
          <a:p>
            <a:pPr>
              <a:lnSpc>
                <a:spcPct val="150000"/>
              </a:lnSpc>
            </a:pPr>
            <a:r>
              <a:rPr lang="vi-VN" sz="2400" dirty="0">
                <a:solidFill>
                  <a:schemeClr val="accent6">
                    <a:lumMod val="75000"/>
                  </a:schemeClr>
                </a:solidFill>
                <a:effectLst/>
                <a:latin typeface="Arial" panose="020B0604020202020204" pitchFamily="34" charset="0"/>
              </a:rPr>
              <a:t>Có hai dạng sử dụng hàm SUMIF như ví dụ trong Bảng 11a.1.</a:t>
            </a:r>
            <a:endParaRPr lang="en-US" sz="2400" dirty="0">
              <a:solidFill>
                <a:schemeClr val="accent6">
                  <a:lumMod val="75000"/>
                </a:schemeClr>
              </a:solidFill>
            </a:endParaRPr>
          </a:p>
        </p:txBody>
      </p:sp>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pic>
        <p:nvPicPr>
          <p:cNvPr id="6" name="Picture 5">
            <a:extLst>
              <a:ext uri="{FF2B5EF4-FFF2-40B4-BE49-F238E27FC236}">
                <a16:creationId xmlns:a16="http://schemas.microsoft.com/office/drawing/2014/main" id="{D2546D21-3F6B-478E-AFB8-E1AA241589BE}"/>
              </a:ext>
            </a:extLst>
          </p:cNvPr>
          <p:cNvPicPr>
            <a:picLocks noChangeAspect="1"/>
          </p:cNvPicPr>
          <p:nvPr/>
        </p:nvPicPr>
        <p:blipFill>
          <a:blip r:embed="rId3"/>
          <a:stretch>
            <a:fillRect/>
          </a:stretch>
        </p:blipFill>
        <p:spPr>
          <a:xfrm>
            <a:off x="5252861" y="1592550"/>
            <a:ext cx="5894110" cy="3434902"/>
          </a:xfrm>
          <a:prstGeom prst="rect">
            <a:avLst/>
          </a:prstGeom>
        </p:spPr>
      </p:pic>
      <p:sp>
        <p:nvSpPr>
          <p:cNvPr id="8" name="TextBox 7">
            <a:extLst>
              <a:ext uri="{FF2B5EF4-FFF2-40B4-BE49-F238E27FC236}">
                <a16:creationId xmlns:a16="http://schemas.microsoft.com/office/drawing/2014/main" id="{DCF94AEF-79A1-4C6A-A4B9-43CC43F548C2}"/>
              </a:ext>
            </a:extLst>
          </p:cNvPr>
          <p:cNvSpPr txBox="1"/>
          <p:nvPr/>
        </p:nvSpPr>
        <p:spPr>
          <a:xfrm>
            <a:off x="809924" y="1746488"/>
            <a:ext cx="4442937" cy="3365024"/>
          </a:xfrm>
          <a:prstGeom prst="rect">
            <a:avLst/>
          </a:prstGeom>
          <a:noFill/>
        </p:spPr>
        <p:txBody>
          <a:bodyPr wrap="square">
            <a:spAutoFit/>
          </a:bodyPr>
          <a:lstStyle/>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11a.1,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SUMIF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Khoản</a:t>
            </a:r>
            <a:r>
              <a:rPr lang="en-US" sz="1800" dirty="0">
                <a:solidFill>
                  <a:srgbClr val="ED028C"/>
                </a:solidFill>
                <a:effectLst/>
                <a:latin typeface="Arial" panose="020B0604020202020204" pitchFamily="34" charset="0"/>
              </a:rPr>
              <a:t> chi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B3:B10</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ED028C"/>
                </a:solidFill>
                <a:effectLst/>
                <a:latin typeface="Arial" panose="020B0604020202020204" pitchFamily="34" charset="0"/>
              </a:rPr>
              <a:t>Số</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D3:D10</a:t>
            </a:r>
            <a:r>
              <a:rPr lang="en-US" sz="1800" dirty="0">
                <a:solidFill>
                  <a:srgbClr val="231F20"/>
                </a:solidFill>
                <a:effectLst/>
                <a:latin typeface="Arial" panose="020B0604020202020204" pitchFamily="34" charset="0"/>
              </a:rPr>
              <a:t>. Do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=SUMIF(B3:B10,"Ở",D3:D10)</a:t>
            </a:r>
            <a:r>
              <a:rPr lang="en-US" sz="1800" dirty="0">
                <a:solidFill>
                  <a:srgbClr val="231F2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2. </a:t>
            </a:r>
            <a:r>
              <a:rPr lang="vi-VN" sz="4800" dirty="0">
                <a:solidFill>
                  <a:schemeClr val="accent3">
                    <a:lumMod val="50000"/>
                  </a:schemeClr>
                </a:solidFill>
                <a:latin typeface="+mj-lt"/>
              </a:rPr>
              <a:t>ỨNG DỤNG THỰC TẾ CỦA MÁY TÍNH TRONG KHOA HỌC KĨ THUẬT </a:t>
            </a:r>
          </a:p>
          <a:p>
            <a:pPr algn="ctr"/>
            <a:r>
              <a:rPr lang="vi-VN" sz="4800" dirty="0">
                <a:solidFill>
                  <a:schemeClr val="accent3">
                    <a:lumMod val="50000"/>
                  </a:schemeClr>
                </a:solidFill>
                <a:latin typeface="+mj-lt"/>
              </a:rPr>
              <a:t>VÀ ĐỜI SỐNG</a:t>
            </a:r>
            <a:endParaRPr lang="en-US" sz="48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189649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Máy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tính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thiết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nêu một số khả năng của máy tính mà nhờ đó máy tính có thể hỗ trợ con người </a:t>
            </a:r>
          </a:p>
          <a:p>
            <a:pPr>
              <a:lnSpc>
                <a:spcPct val="150000"/>
              </a:lnSpc>
            </a:pPr>
            <a:r>
              <a:rPr lang="vi-VN" sz="2000" dirty="0">
                <a:solidFill>
                  <a:srgbClr val="231F20"/>
                </a:solidFill>
                <a:effectLst/>
                <a:latin typeface="Arial" panose="020B0604020202020204" pitchFamily="34" charset="0"/>
              </a:rPr>
              <a:t>một cách đắc lực trong cuộc sống.</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852733" y="3166673"/>
            <a:ext cx="888648" cy="885725"/>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813235" y="3166673"/>
            <a:ext cx="4426200" cy="2805320"/>
          </a:xfrm>
          <a:prstGeom prst="rect">
            <a:avLst/>
          </a:prstGeom>
          <a:noFill/>
        </p:spPr>
        <p:txBody>
          <a:bodyPr wrap="square">
            <a:spAutoFit/>
          </a:bodyPr>
          <a:lstStyle/>
          <a:p>
            <a:pPr marL="457200" indent="-457200">
              <a:lnSpc>
                <a:spcPct val="150000"/>
              </a:lnSpc>
              <a:buAutoNum type="alphaLcParenR"/>
            </a:pPr>
            <a:r>
              <a:rPr lang="vi-VN" sz="2000" b="1" dirty="0">
                <a:solidFill>
                  <a:srgbClr val="231F20"/>
                </a:solidFill>
                <a:effectLst/>
                <a:latin typeface="Arial" panose="020B0604020202020204" pitchFamily="34" charset="0"/>
              </a:rPr>
              <a:t>Khả năng của máy tính</a:t>
            </a:r>
          </a:p>
          <a:p>
            <a:pPr>
              <a:lnSpc>
                <a:spcPct val="150000"/>
              </a:lnSpc>
            </a:pPr>
            <a:r>
              <a:rPr lang="vi-VN" sz="20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000" dirty="0"/>
          </a:p>
        </p:txBody>
      </p:sp>
      <p:sp>
        <p:nvSpPr>
          <p:cNvPr id="13" name="TextBox 12">
            <a:extLst>
              <a:ext uri="{FF2B5EF4-FFF2-40B4-BE49-F238E27FC236}">
                <a16:creationId xmlns:a16="http://schemas.microsoft.com/office/drawing/2014/main" id="{B5006A9D-82A1-22C0-8799-963C004F0AF9}"/>
              </a:ext>
            </a:extLst>
          </p:cNvPr>
          <p:cNvSpPr txBox="1"/>
          <p:nvPr/>
        </p:nvSpPr>
        <p:spPr>
          <a:xfrm>
            <a:off x="6239435" y="3166686"/>
            <a:ext cx="4751294"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0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000" dirty="0"/>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3673</TotalTime>
  <Words>1284</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UTM Cookies</vt:lpstr>
      <vt:lpstr>Bahnschrift SemiBold SemiConden</vt:lpstr>
      <vt:lpstr>Arial</vt:lpstr>
      <vt:lpstr>Calibri</vt:lpstr>
      <vt:lpstr>Wingdings</vt:lpstr>
      <vt:lpstr>Segoe Print</vt:lpstr>
      <vt:lpstr>Bahnschrift Condensed</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TRUNG HIẾU (221000365)</cp:lastModifiedBy>
  <cp:revision>373</cp:revision>
  <dcterms:created xsi:type="dcterms:W3CDTF">2021-06-02T01:34:28Z</dcterms:created>
  <dcterms:modified xsi:type="dcterms:W3CDTF">2023-12-26T15:29:13Z</dcterms:modified>
</cp:coreProperties>
</file>