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3"/>
  </p:notesMasterIdLst>
  <p:handoutMasterIdLst>
    <p:handoutMasterId r:id="rId14"/>
  </p:handoutMasterIdLst>
  <p:sldIdLst>
    <p:sldId id="256" r:id="rId3"/>
    <p:sldId id="295" r:id="rId4"/>
    <p:sldId id="3357" r:id="rId5"/>
    <p:sldId id="3309" r:id="rId6"/>
    <p:sldId id="3358" r:id="rId7"/>
    <p:sldId id="3328" r:id="rId8"/>
    <p:sldId id="3359" r:id="rId9"/>
    <p:sldId id="3360" r:id="rId10"/>
    <p:sldId id="3083" r:id="rId11"/>
    <p:sldId id="3351" r:id="rId12"/>
  </p:sldIdLst>
  <p:sldSz cx="12192000" cy="6858000"/>
  <p:notesSz cx="6858000" cy="9144000"/>
  <p:embeddedFontLst>
    <p:embeddedFont>
      <p:font typeface="Bahnschrift Condensed" panose="020B0502040204020203" pitchFamily="34" charset="0"/>
      <p:regular r:id="rId15"/>
      <p:bold r:id="rId16"/>
    </p:embeddedFont>
    <p:embeddedFont>
      <p:font typeface="Bahnschrift SemiBold SemiConden" panose="020B0502040204020203" pitchFamily="34" charset="0"/>
      <p:bold r:id="rId17"/>
    </p:embeddedFont>
    <p:embeddedFont>
      <p:font typeface="Calibri" panose="020F0502020204030204" pitchFamily="34" charset="0"/>
      <p:regular r:id="rId18"/>
      <p:bold r:id="rId19"/>
      <p:italic r:id="rId20"/>
      <p:boldItalic r:id="rId2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rPr>
              <a:t>TỔ CHỨC LƯU TRỮ, TÌM KIẾM </a:t>
            </a:r>
          </a:p>
          <a:p>
            <a:pPr algn="ctr"/>
            <a:r>
              <a:rPr lang="vi-VN" sz="2800" dirty="0">
                <a:solidFill>
                  <a:schemeClr val="accent5">
                    <a:lumMod val="75000"/>
                  </a:schemeClr>
                </a:solidFill>
              </a:rPr>
              <a:t>VÀ TRAO ĐỔI THÔNG TIN</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501152" y="2005829"/>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3</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THỰC HÀNH: ĐÁNH GIÁ CHẤT LƯỢNG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THÔNG TIN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8A8BE3-F859-7D17-6C95-D711DFD8656C}"/>
              </a:ext>
            </a:extLst>
          </p:cNvPr>
          <p:cNvSpPr txBox="1"/>
          <p:nvPr/>
        </p:nvSpPr>
        <p:spPr>
          <a:xfrm>
            <a:off x="820022" y="1290719"/>
            <a:ext cx="10551956" cy="1131848"/>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tạo một bài trình chiếu về chủ đề </a:t>
            </a:r>
            <a:r>
              <a:rPr lang="vi-VN" sz="2400" dirty="0">
                <a:solidFill>
                  <a:srgbClr val="ED028C"/>
                </a:solidFill>
                <a:effectLst/>
                <a:latin typeface="Arial" panose="020B0604020202020204" pitchFamily="34" charset="0"/>
              </a:rPr>
              <a:t>Chọn môi trường học tập</a:t>
            </a:r>
            <a:r>
              <a:rPr lang="vi-VN" sz="2400" dirty="0">
                <a:solidFill>
                  <a:srgbClr val="231F20"/>
                </a:solidFill>
                <a:effectLst/>
                <a:latin typeface="Arial" panose="020B0604020202020204" pitchFamily="34" charset="0"/>
              </a:rPr>
              <a:t> sau khi kết thúc cấp THCS, với các nguồn thông tin mà em thu thập được.</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10174" y="1790935"/>
            <a:ext cx="11612547" cy="707886"/>
          </a:xfrm>
          <a:prstGeom prst="rect">
            <a:avLst/>
          </a:prstGeom>
          <a:noFill/>
        </p:spPr>
        <p:txBody>
          <a:bodyPr wrap="square" rtlCol="0">
            <a:spAutoFit/>
          </a:bodyPr>
          <a:lstStyle/>
          <a:p>
            <a:pPr algn="ctr"/>
            <a:r>
              <a:rPr lang="vi-VN" sz="4000" dirty="0">
                <a:solidFill>
                  <a:schemeClr val="accent3">
                    <a:lumMod val="50000"/>
                  </a:schemeClr>
                </a:solidFill>
                <a:latin typeface="Bahnschrift SemiBold SemiConden" panose="020B0502040204020203" pitchFamily="34" charset="0"/>
              </a:rPr>
              <a:t>NHIỆM VỤ 1. TÌM KIẾM THEO MỤC ĐÍCH, YÊU CẦU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C547D-050C-710D-13DC-133B06C680EC}"/>
              </a:ext>
            </a:extLst>
          </p:cNvPr>
          <p:cNvSpPr txBox="1"/>
          <p:nvPr/>
        </p:nvSpPr>
        <p:spPr>
          <a:xfrm>
            <a:off x="591671" y="263737"/>
            <a:ext cx="5504329" cy="627351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Yêu cầu </a:t>
            </a:r>
            <a:endParaRPr lang="vi-VN" dirty="0"/>
          </a:p>
          <a:p>
            <a:pPr>
              <a:lnSpc>
                <a:spcPct val="150000"/>
              </a:lnSpc>
            </a:pPr>
            <a:r>
              <a:rPr lang="vi-VN" dirty="0">
                <a:solidFill>
                  <a:srgbClr val="231F20"/>
                </a:solidFill>
                <a:effectLst/>
                <a:latin typeface="Arial" panose="020B0604020202020204" pitchFamily="34" charset="0"/>
              </a:rPr>
              <a:t>– Xác định mục đích tìm kiếm và những yêu cầu tìm kiếm cụ thể. </a:t>
            </a:r>
            <a:endParaRPr lang="vi-VN" dirty="0"/>
          </a:p>
          <a:p>
            <a:pPr>
              <a:lnSpc>
                <a:spcPct val="150000"/>
              </a:lnSpc>
            </a:pPr>
            <a:r>
              <a:rPr lang="vi-VN" dirty="0">
                <a:solidFill>
                  <a:srgbClr val="231F20"/>
                </a:solidFill>
                <a:effectLst/>
                <a:latin typeface="Arial" panose="020B0604020202020204" pitchFamily="34" charset="0"/>
              </a:rPr>
              <a:t>– Thực hiện tìm kiếm thông tin dựa trên mục đích và yêu cầu đã xác định.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Xác định mục đích, yêu cầu tìm kiếm thông tin </a:t>
            </a:r>
            <a:endParaRPr lang="vi-VN" dirty="0"/>
          </a:p>
          <a:p>
            <a:pPr>
              <a:lnSpc>
                <a:spcPct val="150000"/>
              </a:lnSpc>
            </a:pPr>
            <a:r>
              <a:rPr lang="vi-VN" dirty="0">
                <a:solidFill>
                  <a:srgbClr val="231F20"/>
                </a:solidFill>
                <a:effectLst/>
                <a:latin typeface="Arial" panose="020B0604020202020204" pitchFamily="34" charset="0"/>
              </a:rPr>
              <a:t>– Mục đích: Tìm thông tin về các trường THPT tại địa phương để quyết định lựa chọn </a:t>
            </a:r>
            <a:endParaRPr lang="vi-VN" dirty="0"/>
          </a:p>
          <a:p>
            <a:pPr>
              <a:lnSpc>
                <a:spcPct val="150000"/>
              </a:lnSpc>
            </a:pPr>
            <a:r>
              <a:rPr lang="vi-VN" dirty="0">
                <a:solidFill>
                  <a:srgbClr val="231F20"/>
                </a:solidFill>
                <a:effectLst/>
                <a:latin typeface="Arial" panose="020B0604020202020204" pitchFamily="34" charset="0"/>
              </a:rPr>
              <a:t>nguyện vọng đăng kí. </a:t>
            </a:r>
            <a:endParaRPr lang="vi-VN" dirty="0"/>
          </a:p>
          <a:p>
            <a:pPr>
              <a:lnSpc>
                <a:spcPct val="150000"/>
              </a:lnSpc>
            </a:pPr>
            <a:r>
              <a:rPr lang="vi-VN" dirty="0">
                <a:solidFill>
                  <a:srgbClr val="231F20"/>
                </a:solidFill>
                <a:effectLst/>
                <a:latin typeface="Arial" panose="020B0604020202020204" pitchFamily="34" charset="0"/>
              </a:rPr>
              <a:t>– Những yêu cầu tìm kiếm có thể là: </a:t>
            </a:r>
            <a:endParaRPr lang="vi-VN" dirty="0"/>
          </a:p>
          <a:p>
            <a:pPr>
              <a:lnSpc>
                <a:spcPct val="150000"/>
              </a:lnSpc>
            </a:pPr>
            <a:r>
              <a:rPr lang="vi-VN" dirty="0">
                <a:solidFill>
                  <a:srgbClr val="231F20"/>
                </a:solidFill>
                <a:effectLst/>
                <a:latin typeface="Arial" panose="020B0604020202020204" pitchFamily="34" charset="0"/>
              </a:rPr>
              <a:t>+ Điểm chuẩn và chỉ tiêu tuyển sinh của trường trong ba năm gần nhất. </a:t>
            </a:r>
            <a:endParaRPr lang="vi-VN" dirty="0"/>
          </a:p>
          <a:p>
            <a:pPr>
              <a:lnSpc>
                <a:spcPct val="150000"/>
              </a:lnSpc>
            </a:pPr>
            <a:r>
              <a:rPr lang="vi-VN" dirty="0">
                <a:solidFill>
                  <a:srgbClr val="231F20"/>
                </a:solidFill>
                <a:effectLst/>
                <a:latin typeface="Arial" panose="020B0604020202020204" pitchFamily="34" charset="0"/>
              </a:rPr>
              <a:t>+ Tỉ lệ học sinh của trường tốt nghiệp THPT và trúng tuyển vào các trường đại học có uy tín. </a:t>
            </a:r>
            <a:endParaRPr lang="vi-VN" dirty="0"/>
          </a:p>
        </p:txBody>
      </p:sp>
      <p:sp>
        <p:nvSpPr>
          <p:cNvPr id="5" name="TextBox 4">
            <a:extLst>
              <a:ext uri="{FF2B5EF4-FFF2-40B4-BE49-F238E27FC236}">
                <a16:creationId xmlns:a16="http://schemas.microsoft.com/office/drawing/2014/main" id="{5FFBC35D-B224-95CE-9338-E316EE8CA24F}"/>
              </a:ext>
            </a:extLst>
          </p:cNvPr>
          <p:cNvSpPr txBox="1"/>
          <p:nvPr/>
        </p:nvSpPr>
        <p:spPr>
          <a:xfrm>
            <a:off x="6293223" y="263737"/>
            <a:ext cx="5127811" cy="627351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Những nhóm môn học mà trường có thế mạnh. </a:t>
            </a:r>
            <a:endParaRPr lang="vi-VN" sz="1800" dirty="0"/>
          </a:p>
          <a:p>
            <a:pPr>
              <a:lnSpc>
                <a:spcPct val="150000"/>
              </a:lnSpc>
            </a:pPr>
            <a:r>
              <a:rPr lang="vi-VN" sz="1800" dirty="0">
                <a:solidFill>
                  <a:srgbClr val="231F20"/>
                </a:solidFill>
                <a:effectLst/>
                <a:latin typeface="Arial" panose="020B0604020202020204" pitchFamily="34" charset="0"/>
              </a:rPr>
              <a:t>+ Các hoạt động ngoại khoá của trường. </a:t>
            </a:r>
            <a:endParaRPr lang="vi-VN" sz="1800" dirty="0"/>
          </a:p>
          <a:p>
            <a:pPr>
              <a:lnSpc>
                <a:spcPct val="150000"/>
              </a:lnSpc>
            </a:pPr>
            <a:r>
              <a:rPr lang="vi-VN" sz="1800" dirty="0">
                <a:solidFill>
                  <a:srgbClr val="231F20"/>
                </a:solidFill>
                <a:effectLst/>
                <a:latin typeface="Arial" panose="020B0604020202020204" pitchFamily="34" charset="0"/>
              </a:rPr>
              <a:t>+ Khoảng cách từ nhà đến trường. </a:t>
            </a:r>
            <a:endParaRPr lang="vi-VN" sz="1800" dirty="0"/>
          </a:p>
          <a:p>
            <a:pPr>
              <a:lnSpc>
                <a:spcPct val="150000"/>
              </a:lnSpc>
            </a:pPr>
            <a:r>
              <a:rPr lang="vi-VN" sz="1800" b="1" i="1" dirty="0">
                <a:solidFill>
                  <a:srgbClr val="231F20"/>
                </a:solidFill>
                <a:effectLst/>
                <a:latin typeface="Arial" panose="020B0604020202020204" pitchFamily="34" charset="0"/>
              </a:rPr>
              <a:t>b) Thực hiện tìm kiếm </a:t>
            </a:r>
            <a:endParaRPr lang="vi-VN" sz="1800" dirty="0"/>
          </a:p>
          <a:p>
            <a:pPr>
              <a:lnSpc>
                <a:spcPct val="150000"/>
              </a:lnSpc>
            </a:pPr>
            <a:r>
              <a:rPr lang="vi-VN" sz="1800" dirty="0">
                <a:solidFill>
                  <a:srgbClr val="231F20"/>
                </a:solidFill>
                <a:effectLst/>
                <a:latin typeface="Arial" panose="020B0604020202020204" pitchFamily="34" charset="0"/>
              </a:rPr>
              <a:t>– Sử dụng máy tìm kiếm và các từ khoá tìm kiếm (xác định từ khoá tìm kiếm dựa vào yêu cầu tìm kiếm) để tìm thông tin trên Internet. Ví dụ: dùng từ khoá </a:t>
            </a:r>
            <a:r>
              <a:rPr lang="vi-VN" sz="1800" dirty="0">
                <a:solidFill>
                  <a:srgbClr val="ED028C"/>
                </a:solidFill>
                <a:effectLst/>
                <a:latin typeface="Arial" panose="020B0604020202020204" pitchFamily="34" charset="0"/>
              </a:rPr>
              <a:t>Olympic Tin học 2023 tỉnh Vĩnh Phúc</a:t>
            </a:r>
            <a:r>
              <a:rPr lang="vi-VN" sz="1800" dirty="0">
                <a:solidFill>
                  <a:srgbClr val="231F20"/>
                </a:solidFill>
                <a:effectLst/>
                <a:latin typeface="Arial" panose="020B0604020202020204" pitchFamily="34" charset="0"/>
              </a:rPr>
              <a:t> để tìm thông tin về thế mạnh của các trường (Hình 3.1). </a:t>
            </a:r>
            <a:endParaRPr lang="vi-VN" sz="1800" dirty="0"/>
          </a:p>
          <a:p>
            <a:pPr>
              <a:lnSpc>
                <a:spcPct val="150000"/>
              </a:lnSpc>
            </a:pPr>
            <a:r>
              <a:rPr lang="vi-VN" sz="1800" dirty="0">
                <a:solidFill>
                  <a:srgbClr val="231F20"/>
                </a:solidFill>
                <a:effectLst/>
                <a:latin typeface="Arial" panose="020B0604020202020204" pitchFamily="34" charset="0"/>
              </a:rPr>
              <a:t>– Lưu trữ tóm tắt (nội dung tóm tắt, địa chỉ trang web) của thông tin tìm được vào một tệp để có thể sử dụng trong việc đánh giá ở bước tiếp theo. </a:t>
            </a:r>
            <a:endParaRPr lang="en-US" sz="1800" dirty="0"/>
          </a:p>
        </p:txBody>
      </p:sp>
    </p:spTree>
    <p:extLst>
      <p:ext uri="{BB962C8B-B14F-4D97-AF65-F5344CB8AC3E}">
        <p14:creationId xmlns:p14="http://schemas.microsoft.com/office/powerpoint/2010/main" val="234183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71AC5-44B8-2383-500A-FE78F3312102}"/>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6" name="TextBox 5">
            <a:extLst>
              <a:ext uri="{FF2B5EF4-FFF2-40B4-BE49-F238E27FC236}">
                <a16:creationId xmlns:a16="http://schemas.microsoft.com/office/drawing/2014/main" id="{EC9D8252-8BD0-B665-C06C-AD5CBDD812AC}"/>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8" name="Picture 7">
            <a:extLst>
              <a:ext uri="{FF2B5EF4-FFF2-40B4-BE49-F238E27FC236}">
                <a16:creationId xmlns:a16="http://schemas.microsoft.com/office/drawing/2014/main" id="{9AAEE496-03E3-2B83-226B-6CAF4EB2031E}"/>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C51AE-D341-D703-FA12-35B1AA7D4CCA}"/>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5" name="Picture 4">
            <a:extLst>
              <a:ext uri="{FF2B5EF4-FFF2-40B4-BE49-F238E27FC236}">
                <a16:creationId xmlns:a16="http://schemas.microsoft.com/office/drawing/2014/main" id="{032F8D84-D6A5-B9C3-EDF8-510EC76CA043}"/>
              </a:ext>
            </a:extLst>
          </p:cNvPr>
          <p:cNvPicPr>
            <a:picLocks noChangeAspect="1"/>
          </p:cNvPicPr>
          <p:nvPr/>
        </p:nvPicPr>
        <p:blipFill>
          <a:blip r:embed="rId2"/>
          <a:stretch>
            <a:fillRect/>
          </a:stretch>
        </p:blipFill>
        <p:spPr>
          <a:xfrm>
            <a:off x="1954306" y="2567735"/>
            <a:ext cx="8026246" cy="2060792"/>
          </a:xfrm>
          <a:prstGeom prst="rect">
            <a:avLst/>
          </a:prstGeom>
        </p:spPr>
      </p:pic>
      <p:sp>
        <p:nvSpPr>
          <p:cNvPr id="7" name="TextBox 6">
            <a:extLst>
              <a:ext uri="{FF2B5EF4-FFF2-40B4-BE49-F238E27FC236}">
                <a16:creationId xmlns:a16="http://schemas.microsoft.com/office/drawing/2014/main" id="{20DCE7CF-52B0-348E-F509-12140D3BB605}"/>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8897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602926" y="1756829"/>
            <a:ext cx="8873110" cy="1323439"/>
          </a:xfrm>
          <a:prstGeom prst="rect">
            <a:avLst/>
          </a:prstGeom>
          <a:noFill/>
        </p:spPr>
        <p:txBody>
          <a:bodyPr wrap="square" rtlCol="0">
            <a:spAutoFit/>
          </a:bodyPr>
          <a:lstStyle/>
          <a:p>
            <a:pPr algn="ctr"/>
            <a:r>
              <a:rPr lang="vi-VN" sz="4000" dirty="0">
                <a:solidFill>
                  <a:schemeClr val="accent3">
                    <a:lumMod val="50000"/>
                  </a:schemeClr>
                </a:solidFill>
                <a:latin typeface="+mj-lt"/>
              </a:rPr>
              <a:t>NHIỆM VỤ 2. QUYẾT ĐỊNH DỰA TRÊN CHẤT LƯỢNG THÔNG TIN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D30E3C4-671B-A53E-5BE6-63095D69B0DC}"/>
              </a:ext>
            </a:extLst>
          </p:cNvPr>
          <p:cNvGrpSpPr/>
          <p:nvPr/>
        </p:nvGrpSpPr>
        <p:grpSpPr>
          <a:xfrm>
            <a:off x="681318" y="697749"/>
            <a:ext cx="10650069" cy="5462501"/>
            <a:chOff x="663388" y="567266"/>
            <a:chExt cx="10650069" cy="5462501"/>
          </a:xfrm>
        </p:grpSpPr>
        <p:sp>
          <p:nvSpPr>
            <p:cNvPr id="3" name="TextBox 2">
              <a:extLst>
                <a:ext uri="{FF2B5EF4-FFF2-40B4-BE49-F238E27FC236}">
                  <a16:creationId xmlns:a16="http://schemas.microsoft.com/office/drawing/2014/main" id="{7564A632-5661-4921-8795-588782B71511}"/>
                </a:ext>
              </a:extLst>
            </p:cNvPr>
            <p:cNvSpPr txBox="1"/>
            <p:nvPr/>
          </p:nvSpPr>
          <p:spPr>
            <a:xfrm>
              <a:off x="663388" y="567266"/>
              <a:ext cx="9977716" cy="1703030"/>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Yêu cầu </a:t>
              </a:r>
              <a:endParaRPr lang="vi-VN" dirty="0"/>
            </a:p>
            <a:p>
              <a:pPr>
                <a:lnSpc>
                  <a:spcPct val="150000"/>
                </a:lnSpc>
              </a:pPr>
              <a:r>
                <a:rPr lang="vi-VN" sz="1800" dirty="0">
                  <a:solidFill>
                    <a:srgbClr val="231F20"/>
                  </a:solidFill>
                  <a:effectLst/>
                  <a:latin typeface="Arial" panose="020B0604020202020204" pitchFamily="34"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dirty="0"/>
            </a:p>
          </p:txBody>
        </p:sp>
        <p:sp>
          <p:nvSpPr>
            <p:cNvPr id="32" name="TextBox 31">
              <a:extLst>
                <a:ext uri="{FF2B5EF4-FFF2-40B4-BE49-F238E27FC236}">
                  <a16:creationId xmlns:a16="http://schemas.microsoft.com/office/drawing/2014/main" id="{AC2A14F4-DA37-FF30-3B3D-AB3E77312EC2}"/>
                </a:ext>
              </a:extLst>
            </p:cNvPr>
            <p:cNvSpPr txBox="1"/>
            <p:nvPr/>
          </p:nvSpPr>
          <p:spPr>
            <a:xfrm>
              <a:off x="663388" y="2664743"/>
              <a:ext cx="10650069" cy="3365024"/>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Đánh giá thông tin </a:t>
              </a:r>
              <a:endParaRPr lang="vi-VN" dirty="0"/>
            </a:p>
            <a:p>
              <a:pPr>
                <a:lnSpc>
                  <a:spcPct val="150000"/>
                </a:lnSpc>
              </a:pPr>
              <a:r>
                <a:rPr lang="vi-VN" dirty="0">
                  <a:solidFill>
                    <a:srgbClr val="231F20"/>
                  </a:solidFill>
                  <a:effectLst/>
                  <a:latin typeface="Arial" panose="020B0604020202020204" pitchFamily="34"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dirty="0"/>
            </a:p>
            <a:p>
              <a:pPr>
                <a:lnSpc>
                  <a:spcPct val="150000"/>
                </a:lnSpc>
              </a:pPr>
              <a:r>
                <a:rPr lang="vi-VN" dirty="0">
                  <a:solidFill>
                    <a:srgbClr val="231F20"/>
                  </a:solidFill>
                  <a:effectLst/>
                  <a:latin typeface="Arial" panose="020B0604020202020204" pitchFamily="34"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dirty="0"/>
            </a:p>
          </p:txBody>
        </p:sp>
      </p:grpSp>
    </p:spTree>
    <p:extLst>
      <p:ext uri="{BB962C8B-B14F-4D97-AF65-F5344CB8AC3E}">
        <p14:creationId xmlns:p14="http://schemas.microsoft.com/office/powerpoint/2010/main" val="21343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A2811-ACA1-65FF-973C-1EAC6B20EA7F}"/>
              </a:ext>
            </a:extLst>
          </p:cNvPr>
          <p:cNvSpPr txBox="1"/>
          <p:nvPr/>
        </p:nvSpPr>
        <p:spPr>
          <a:xfrm>
            <a:off x="838200" y="3319680"/>
            <a:ext cx="1051560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Lựa chọn và sắp xếp thứ tự </a:t>
            </a:r>
            <a:endParaRPr lang="vi-VN" dirty="0"/>
          </a:p>
          <a:p>
            <a:pPr>
              <a:lnSpc>
                <a:spcPct val="150000"/>
              </a:lnSpc>
            </a:pPr>
            <a:r>
              <a:rPr lang="vi-VN" sz="1800" dirty="0">
                <a:solidFill>
                  <a:srgbClr val="231F20"/>
                </a:solidFill>
                <a:effectLst/>
                <a:latin typeface="Arial" panose="020B0604020202020204" pitchFamily="34" charset="0"/>
              </a:rPr>
              <a:t>– Dựa trên thông tin tìm được, em có thể lựa chọn các trường phù hợp với năng lực và sở thích của mình. Em cần lưu ý tính khả thi của phương án được chọn. </a:t>
            </a:r>
            <a:endParaRPr lang="vi-VN" dirty="0"/>
          </a:p>
          <a:p>
            <a:pPr>
              <a:lnSpc>
                <a:spcPct val="150000"/>
              </a:lnSpc>
            </a:pPr>
            <a:r>
              <a:rPr lang="vi-VN" sz="1800" dirty="0">
                <a:solidFill>
                  <a:srgbClr val="231F20"/>
                </a:solidFill>
                <a:effectLst/>
                <a:latin typeface="Arial" panose="020B0604020202020204" pitchFamily="34" charset="0"/>
              </a:rPr>
              <a:t>– Sắp xếp các trường được chọn theo một danh sách ưu tiên. Thứ tự ưu tiên giữa các tiêu chí lựa chọn sẽ giúp em xác định danh sách các trường được chọn một cách thuận lợi hơn.</a:t>
            </a:r>
            <a:endParaRPr lang="en-US" dirty="0"/>
          </a:p>
        </p:txBody>
      </p:sp>
      <p:sp>
        <p:nvSpPr>
          <p:cNvPr id="5" name="TextBox 4">
            <a:extLst>
              <a:ext uri="{FF2B5EF4-FFF2-40B4-BE49-F238E27FC236}">
                <a16:creationId xmlns:a16="http://schemas.microsoft.com/office/drawing/2014/main" id="{FB7F7EEC-14A9-F910-DBAE-5230315F6185}"/>
              </a:ext>
            </a:extLst>
          </p:cNvPr>
          <p:cNvSpPr txBox="1"/>
          <p:nvPr/>
        </p:nvSpPr>
        <p:spPr>
          <a:xfrm>
            <a:off x="838200" y="515202"/>
            <a:ext cx="10372163"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Tính đầy đủ: 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1800" dirty="0"/>
          </a:p>
          <a:p>
            <a:pPr>
              <a:lnSpc>
                <a:spcPct val="150000"/>
              </a:lnSpc>
            </a:pPr>
            <a:r>
              <a:rPr lang="vi-VN" sz="1800" dirty="0">
                <a:solidFill>
                  <a:srgbClr val="231F20"/>
                </a:solidFill>
                <a:effectLst/>
                <a:latin typeface="Arial" panose="020B0604020202020204" pitchFamily="34" charset="0"/>
              </a:rPr>
              <a:t>– Tính sử dụng được: 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1800" dirty="0"/>
          </a:p>
        </p:txBody>
      </p:sp>
    </p:spTree>
    <p:extLst>
      <p:ext uri="{BB962C8B-B14F-4D97-AF65-F5344CB8AC3E}">
        <p14:creationId xmlns:p14="http://schemas.microsoft.com/office/powerpoint/2010/main" val="112282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1010</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UTM Cookies</vt:lpstr>
      <vt:lpstr>Bahnschrift SemiBold SemiConden</vt:lpstr>
      <vt:lpstr>Arial</vt:lpstr>
      <vt:lpstr>Calibri</vt:lpstr>
      <vt:lpstr>Bahnschrift Condensed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TRUNG HIẾU (221000365)</cp:lastModifiedBy>
  <cp:revision>374</cp:revision>
  <dcterms:created xsi:type="dcterms:W3CDTF">2021-06-02T01:34:28Z</dcterms:created>
  <dcterms:modified xsi:type="dcterms:W3CDTF">2023-12-26T16:25:20Z</dcterms:modified>
</cp:coreProperties>
</file>