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140" r:id="rId4"/>
    <p:sldId id="295" r:id="rId5"/>
    <p:sldId id="3081" r:id="rId6"/>
    <p:sldId id="3309" r:id="rId7"/>
    <p:sldId id="3343" r:id="rId8"/>
    <p:sldId id="3344" r:id="rId9"/>
    <p:sldId id="3352" r:id="rId10"/>
    <p:sldId id="3328" r:id="rId11"/>
    <p:sldId id="3331" r:id="rId12"/>
    <p:sldId id="3353" r:id="rId13"/>
    <p:sldId id="3083" r:id="rId14"/>
    <p:sldId id="3226"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Calibri" panose="020F0502020204030204" pitchFamily="34" charset="0"/>
      <p:regular r:id="rId21"/>
      <p:bold r:id="rId22"/>
      <p:italic r:id="rId23"/>
      <p:boldItalic r:id="rId24"/>
    </p:embeddedFont>
    <p:embeddedFont>
      <p:font typeface="Segoe Print" panose="02000600000000000000" pitchFamily="2" charset="0"/>
      <p:regular r:id="rId25"/>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12/25/2023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91054"/>
            <a:ext cx="6888595" cy="646331"/>
          </a:xfrm>
          <a:prstGeom prst="rect">
            <a:avLst/>
          </a:prstGeom>
          <a:noFill/>
        </p:spPr>
        <p:txBody>
          <a:bodyPr wrap="square" rtlCol="0">
            <a:spAutoFit/>
          </a:bodyPr>
          <a:lstStyle/>
          <a:p>
            <a:pPr algn="ctr"/>
            <a:r>
              <a:rPr lang="en-US" sz="3600" dirty="0" err="1">
                <a:solidFill>
                  <a:schemeClr val="accent5">
                    <a:lumMod val="75000"/>
                  </a:schemeClr>
                </a:solidFill>
                <a:latin typeface="+mj-lt"/>
              </a:rPr>
              <a:t>Ứng</a:t>
            </a:r>
            <a:r>
              <a:rPr lang="en-US" sz="3600" dirty="0">
                <a:solidFill>
                  <a:schemeClr val="accent5">
                    <a:lumMod val="75000"/>
                  </a:schemeClr>
                </a:solidFill>
                <a:latin typeface="+mj-lt"/>
              </a:rPr>
              <a:t> </a:t>
            </a:r>
            <a:r>
              <a:rPr lang="en-US" sz="3600" dirty="0" err="1">
                <a:solidFill>
                  <a:schemeClr val="accent5">
                    <a:lumMod val="75000"/>
                  </a:schemeClr>
                </a:solidFill>
                <a:latin typeface="+mj-lt"/>
              </a:rPr>
              <a:t>dụng</a:t>
            </a:r>
            <a:r>
              <a:rPr lang="en-US" sz="3600" dirty="0">
                <a:solidFill>
                  <a:schemeClr val="accent5">
                    <a:lumMod val="75000"/>
                  </a:schemeClr>
                </a:solidFill>
                <a:latin typeface="+mj-lt"/>
              </a:rPr>
              <a:t> tin </a:t>
            </a:r>
            <a:r>
              <a:rPr lang="en-US" sz="3600" dirty="0" err="1">
                <a:solidFill>
                  <a:schemeClr val="accent5">
                    <a:lumMod val="75000"/>
                  </a:schemeClr>
                </a:solidFill>
                <a:latin typeface="+mj-lt"/>
              </a:rPr>
              <a:t>học</a:t>
            </a:r>
            <a:endParaRPr lang="en-US" sz="36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595154" y="2116736"/>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7. </a:t>
            </a:r>
            <a:r>
              <a:rPr lang="en-US" sz="6000" b="1" dirty="0" err="1">
                <a:ln w="19050">
                  <a:solidFill>
                    <a:schemeClr val="bg1"/>
                  </a:solidFill>
                </a:ln>
                <a:solidFill>
                  <a:srgbClr val="002060"/>
                </a:solidFill>
                <a:latin typeface="Bahnschrift Condensed" panose="020B0502040204020203" pitchFamily="34" charset="0"/>
              </a:rPr>
              <a:t>Trình</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bày</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thông</a:t>
            </a:r>
            <a:r>
              <a:rPr lang="en-US" sz="6000" b="1" dirty="0">
                <a:ln w="19050">
                  <a:solidFill>
                    <a:schemeClr val="bg1"/>
                  </a:solidFill>
                </a:ln>
                <a:solidFill>
                  <a:srgbClr val="002060"/>
                </a:solidFill>
                <a:latin typeface="Bahnschrift Condensed" panose="020B0502040204020203" pitchFamily="34" charset="0"/>
              </a:rPr>
              <a:t> tin </a:t>
            </a:r>
            <a:r>
              <a:rPr lang="en-US" sz="6000" b="1" dirty="0" err="1">
                <a:ln w="19050">
                  <a:solidFill>
                    <a:schemeClr val="bg1"/>
                  </a:solidFill>
                </a:ln>
                <a:solidFill>
                  <a:srgbClr val="002060"/>
                </a:solidFill>
                <a:latin typeface="Bahnschrift Condensed" panose="020B0502040204020203" pitchFamily="34" charset="0"/>
              </a:rPr>
              <a:t>trong</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trao</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đổi</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và</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hợp</a:t>
            </a:r>
            <a:r>
              <a:rPr lang="en-US" sz="6000" b="1" dirty="0">
                <a:ln w="19050">
                  <a:solidFill>
                    <a:schemeClr val="bg1"/>
                  </a:solidFill>
                </a:ln>
                <a:solidFill>
                  <a:srgbClr val="002060"/>
                </a:solidFill>
                <a:latin typeface="Bahnschrift Condensed" panose="020B0502040204020203" pitchFamily="34" charset="0"/>
              </a:rPr>
              <a:t> </a:t>
            </a:r>
            <a:r>
              <a:rPr lang="en-US" sz="6000" b="1" dirty="0" err="1">
                <a:ln w="19050">
                  <a:solidFill>
                    <a:schemeClr val="bg1"/>
                  </a:solidFill>
                </a:ln>
                <a:solidFill>
                  <a:srgbClr val="002060"/>
                </a:solidFill>
                <a:latin typeface="Bahnschrift Condensed" panose="020B0502040204020203" pitchFamily="34" charset="0"/>
              </a:rPr>
              <a:t>tác</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96713" y="445408"/>
            <a:ext cx="879538" cy="87664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864727" y="1322053"/>
            <a:ext cx="4194953" cy="466127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50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tạo sơ đồ tư duy bằng phần mềm, em có thể đính kèm tệp văn bản, hình ảnh,</a:t>
            </a:r>
            <a:r>
              <a:rPr lang="en-US" sz="2000" dirty="0">
                <a:solidFill>
                  <a:schemeClr val="accent1">
                    <a:lumMod val="90000"/>
                    <a:lumOff val="10000"/>
                  </a:schemeClr>
                </a:solidFill>
                <a:latin typeface="UTM Avo" panose="02040603050506020204" pitchFamily="18" charset="0"/>
                <a:cs typeface="Times New Roman" panose="02020603050405020304" pitchFamily="18" charset="0"/>
              </a:rPr>
              <a:t> </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video và trang tính vào sơ đồ tư duy để minh hoạ chi tiết cho nội dung </a:t>
            </a:r>
          </a:p>
          <a:p>
            <a:pPr marL="93663" lvl="0" algn="just" defTabSz="342900">
              <a:lnSpc>
                <a:spcPct val="150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cần trình bày. Hình 7.1 minh hoạ sơ đồ tư duy mà nhóm các bạn An, Minh, Khoa trình bày ý tưởng về nội dung Lược sử công cụ tính toán, trong đó một số nhánh của sơ đồ có đính kèm dữ liệu. </a:t>
            </a:r>
          </a:p>
        </p:txBody>
      </p:sp>
      <p:pic>
        <p:nvPicPr>
          <p:cNvPr id="3" name="Picture 2">
            <a:extLst>
              <a:ext uri="{FF2B5EF4-FFF2-40B4-BE49-F238E27FC236}">
                <a16:creationId xmlns:a16="http://schemas.microsoft.com/office/drawing/2014/main" id="{AECA4901-5B85-400A-86E2-3D58D6D1690E}"/>
              </a:ext>
            </a:extLst>
          </p:cNvPr>
          <p:cNvPicPr>
            <a:picLocks noChangeAspect="1"/>
          </p:cNvPicPr>
          <p:nvPr/>
        </p:nvPicPr>
        <p:blipFill>
          <a:blip r:embed="rId3"/>
          <a:stretch>
            <a:fillRect/>
          </a:stretch>
        </p:blipFill>
        <p:spPr>
          <a:xfrm>
            <a:off x="5288654" y="1408575"/>
            <a:ext cx="5910569" cy="3581438"/>
          </a:xfrm>
          <a:prstGeom prst="rect">
            <a:avLst/>
          </a:prstGeom>
        </p:spPr>
      </p:pic>
      <p:sp>
        <p:nvSpPr>
          <p:cNvPr id="8" name="TextBox 7">
            <a:extLst>
              <a:ext uri="{FF2B5EF4-FFF2-40B4-BE49-F238E27FC236}">
                <a16:creationId xmlns:a16="http://schemas.microsoft.com/office/drawing/2014/main" id="{98349C96-7181-4556-AEC4-36949633D080}"/>
              </a:ext>
            </a:extLst>
          </p:cNvPr>
          <p:cNvSpPr txBox="1"/>
          <p:nvPr/>
        </p:nvSpPr>
        <p:spPr>
          <a:xfrm>
            <a:off x="6026330" y="5220698"/>
            <a:ext cx="5050971" cy="646331"/>
          </a:xfrm>
          <a:prstGeom prst="rect">
            <a:avLst/>
          </a:prstGeom>
          <a:noFill/>
        </p:spPr>
        <p:txBody>
          <a:bodyPr wrap="square">
            <a:spAutoFit/>
          </a:bodyPr>
          <a:lstStyle/>
          <a:p>
            <a:r>
              <a:rPr lang="vi-VN" sz="1800" i="1" dirty="0">
                <a:solidFill>
                  <a:srgbClr val="231F20"/>
                </a:solidFill>
                <a:effectLst/>
                <a:latin typeface="Arial" panose="020B0604020202020204" pitchFamily="34" charset="0"/>
              </a:rPr>
              <a:t>Hình 7.1. Sơ đồ tư duy trình bày ý tưởng </a:t>
            </a:r>
            <a:r>
              <a:rPr lang="vi-VN" sz="1800" b="1" i="1" dirty="0">
                <a:solidFill>
                  <a:srgbClr val="231F20"/>
                </a:solidFill>
                <a:effectLst/>
                <a:latin typeface="Arial" panose="020B0604020202020204" pitchFamily="34" charset="0"/>
              </a:rPr>
              <a:t>Triển lãm tin học</a:t>
            </a:r>
            <a:r>
              <a:rPr lang="vi-VN" sz="1800" i="1" dirty="0">
                <a:solidFill>
                  <a:srgbClr val="231F20"/>
                </a:solidFill>
                <a:effectLst/>
                <a:latin typeface="Arial" panose="020B0604020202020204" pitchFamily="34" charset="0"/>
              </a:rPr>
              <a:t> của nhóm An, Minh và Khoa</a:t>
            </a:r>
            <a:endParaRPr lang="en-US" dirty="0"/>
          </a:p>
        </p:txBody>
      </p:sp>
    </p:spTree>
    <p:extLst>
      <p:ext uri="{BB962C8B-B14F-4D97-AF65-F5344CB8AC3E}">
        <p14:creationId xmlns:p14="http://schemas.microsoft.com/office/powerpoint/2010/main" val="272498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263EDB5-5347-42FD-B65D-7E4EC26E49D7}"/>
              </a:ext>
            </a:extLst>
          </p:cNvPr>
          <p:cNvSpPr/>
          <p:nvPr/>
        </p:nvSpPr>
        <p:spPr>
          <a:xfrm>
            <a:off x="1018903" y="940526"/>
            <a:ext cx="9793730" cy="1318180"/>
          </a:xfrm>
          <a:prstGeom prst="roundRect">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A7E0DB-A5B1-45A9-8BEF-A6DCC65DBF03}"/>
              </a:ext>
            </a:extLst>
          </p:cNvPr>
          <p:cNvSpPr txBox="1"/>
          <p:nvPr/>
        </p:nvSpPr>
        <p:spPr>
          <a:xfrm>
            <a:off x="1257447" y="907017"/>
            <a:ext cx="9375719" cy="120507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800" dirty="0">
                <a:solidFill>
                  <a:schemeClr val="accent6">
                    <a:lumMod val="50000"/>
                  </a:schemeClr>
                </a:solidFill>
                <a:latin typeface="UTM Avo" panose="02040603050506020204" pitchFamily="18" charset="0"/>
                <a:cs typeface="Times New Roman" panose="02020603050405020304" pitchFamily="18" charset="0"/>
              </a:rPr>
              <a:t>Có thể đính kèm văn bản, hình ảnh, video, trang tính vào sơ đồ tư duy</a:t>
            </a:r>
            <a:r>
              <a:rPr lang="en-US" sz="2800" dirty="0">
                <a:solidFill>
                  <a:schemeClr val="accent6">
                    <a:lumMod val="50000"/>
                  </a:schemeClr>
                </a:solidFill>
                <a:latin typeface="UTM Avo" panose="02040603050506020204" pitchFamily="18" charset="0"/>
                <a:cs typeface="Times New Roman" panose="02020603050405020304" pitchFamily="18" charset="0"/>
              </a:rPr>
              <a:t> </a:t>
            </a:r>
            <a:r>
              <a:rPr lang="vi-VN" sz="2800" dirty="0">
                <a:solidFill>
                  <a:schemeClr val="accent6">
                    <a:lumMod val="50000"/>
                  </a:schemeClr>
                </a:solidFill>
                <a:latin typeface="UTM Avo" panose="02040603050506020204" pitchFamily="18" charset="0"/>
                <a:cs typeface="Times New Roman" panose="02020603050405020304" pitchFamily="18" charset="0"/>
              </a:rPr>
              <a:t>giúp trình bày thông tin đầy đủ và hiệu quả.</a:t>
            </a:r>
          </a:p>
        </p:txBody>
      </p:sp>
      <p:grpSp>
        <p:nvGrpSpPr>
          <p:cNvPr id="5" name="Group 4">
            <a:extLst>
              <a:ext uri="{FF2B5EF4-FFF2-40B4-BE49-F238E27FC236}">
                <a16:creationId xmlns:a16="http://schemas.microsoft.com/office/drawing/2014/main" id="{BFD1DDCD-D034-432B-BB1F-06965AEE9308}"/>
              </a:ext>
            </a:extLst>
          </p:cNvPr>
          <p:cNvGrpSpPr/>
          <p:nvPr/>
        </p:nvGrpSpPr>
        <p:grpSpPr>
          <a:xfrm>
            <a:off x="513034" y="2985542"/>
            <a:ext cx="10361741" cy="1546101"/>
            <a:chOff x="601971" y="415703"/>
            <a:chExt cx="10565075" cy="1546101"/>
          </a:xfrm>
        </p:grpSpPr>
        <p:grpSp>
          <p:nvGrpSpPr>
            <p:cNvPr id="7" name="Group 6">
              <a:extLst>
                <a:ext uri="{FF2B5EF4-FFF2-40B4-BE49-F238E27FC236}">
                  <a16:creationId xmlns:a16="http://schemas.microsoft.com/office/drawing/2014/main" id="{D771405C-4AF7-4926-84B7-80BB482F21FA}"/>
                </a:ext>
              </a:extLst>
            </p:cNvPr>
            <p:cNvGrpSpPr/>
            <p:nvPr/>
          </p:nvGrpSpPr>
          <p:grpSpPr>
            <a:xfrm>
              <a:off x="1181129" y="569263"/>
              <a:ext cx="9985917" cy="1392541"/>
              <a:chOff x="1189761" y="4395502"/>
              <a:chExt cx="9985917" cy="1392541"/>
            </a:xfrm>
          </p:grpSpPr>
          <p:sp>
            <p:nvSpPr>
              <p:cNvPr id="11" name="Rectangle: Rounded Corners 10">
                <a:extLst>
                  <a:ext uri="{FF2B5EF4-FFF2-40B4-BE49-F238E27FC236}">
                    <a16:creationId xmlns:a16="http://schemas.microsoft.com/office/drawing/2014/main" id="{9623F809-26D8-4D83-AF01-4F79E20C3762}"/>
                  </a:ext>
                </a:extLst>
              </p:cNvPr>
              <p:cNvSpPr/>
              <p:nvPr/>
            </p:nvSpPr>
            <p:spPr>
              <a:xfrm>
                <a:off x="1189761" y="4469862"/>
                <a:ext cx="9985917" cy="1318181"/>
              </a:xfrm>
              <a:prstGeom prst="roundRect">
                <a:avLst>
                  <a:gd name="adj" fmla="val 117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60902C-CF1F-44E6-89F8-0955DF2D2190}"/>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458FB42-1E4E-4F08-BA8A-14593C817623}"/>
                  </a:ext>
                </a:extLst>
              </p:cNvPr>
              <p:cNvSpPr/>
              <p:nvPr/>
            </p:nvSpPr>
            <p:spPr>
              <a:xfrm>
                <a:off x="1492637" y="4395502"/>
                <a:ext cx="9598058" cy="1318181"/>
              </a:xfrm>
              <a:prstGeom prst="rect">
                <a:avLst/>
              </a:prstGeom>
            </p:spPr>
            <p:txBody>
              <a:bodyPr wrap="square">
                <a:spAutoFit/>
              </a:bodyPr>
              <a:lstStyle/>
              <a:p>
                <a:pPr algn="just" defTabSz="342900">
                  <a:lnSpc>
                    <a:spcPct val="150000"/>
                  </a:lnSpc>
                </a:pPr>
                <a:r>
                  <a:rPr lang="vi-VN" sz="2800" dirty="0">
                    <a:latin typeface="UTM Avo" panose="02040603050506020204" pitchFamily="18" charset="0"/>
                    <a:cs typeface="Times New Roman" panose="02020603050405020304" pitchFamily="18" charset="0"/>
                  </a:rPr>
                  <a:t>Em hãy chỉ ra các loại dữ liệu được đính kèm vào sơ đồ tư duy ở Hình 7.1.</a:t>
                </a:r>
              </a:p>
            </p:txBody>
          </p:sp>
        </p:grpSp>
        <p:pic>
          <p:nvPicPr>
            <p:cNvPr id="10" name="Picture 9">
              <a:extLst>
                <a:ext uri="{FF2B5EF4-FFF2-40B4-BE49-F238E27FC236}">
                  <a16:creationId xmlns:a16="http://schemas.microsoft.com/office/drawing/2014/main" id="{45664F20-A18B-4367-8473-F0DF7E073A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4" name="Picture 13">
            <a:extLst>
              <a:ext uri="{FF2B5EF4-FFF2-40B4-BE49-F238E27FC236}">
                <a16:creationId xmlns:a16="http://schemas.microsoft.com/office/drawing/2014/main" id="{7911BA42-7BAA-490D-A9E5-1B09E56158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5771" y="616494"/>
            <a:ext cx="886264" cy="813583"/>
          </a:xfrm>
          <a:prstGeom prst="rect">
            <a:avLst/>
          </a:prstGeom>
        </p:spPr>
      </p:pic>
    </p:spTree>
    <p:extLst>
      <p:ext uri="{BB962C8B-B14F-4D97-AF65-F5344CB8AC3E}">
        <p14:creationId xmlns:p14="http://schemas.microsoft.com/office/powerpoint/2010/main" val="28626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23863" cy="3359061"/>
          </a:xfrm>
          <a:prstGeom prst="rect">
            <a:avLst/>
          </a:prstGeom>
        </p:spPr>
        <p:txBody>
          <a:bodyPr wrap="square">
            <a:spAutoFit/>
          </a:bodyPr>
          <a:lstStyle/>
          <a:p>
            <a:pPr marL="457200" indent="-457200" algn="just" defTabSz="342900">
              <a:lnSpc>
                <a:spcPct val="150000"/>
              </a:lnSpc>
              <a:buAutoNum type="arabicPeriod"/>
            </a:pPr>
            <a:r>
              <a:rPr lang="vi-VN" sz="2400" dirty="0">
                <a:solidFill>
                  <a:schemeClr val="accent6">
                    <a:lumMod val="50000"/>
                  </a:schemeClr>
                </a:solidFill>
                <a:latin typeface="UTM Avo" panose="02040603050506020204" pitchFamily="18" charset="0"/>
                <a:cs typeface="Times New Roman" panose="02020603050405020304" pitchFamily="18" charset="0"/>
              </a:rPr>
              <a:t>Em hãy nhận xét về tính hợp lí và lợi ích của những dữ liệu đính kèm trong sơ đồ tư duy ở Hình 7.1 khi trình bày thông tin trong trao đổi và hợp tác.</a:t>
            </a:r>
            <a:endParaRPr lang="en-US" sz="2400"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endParaRPr lang="vi-VN" sz="2400" dirty="0">
              <a:solidFill>
                <a:schemeClr val="accent6">
                  <a:lumMod val="50000"/>
                </a:schemeClr>
              </a:solidFill>
              <a:latin typeface="UTM Avo" panose="02040603050506020204" pitchFamily="18" charset="0"/>
              <a:cs typeface="Times New Roman" panose="02020603050405020304" pitchFamily="18" charset="0"/>
            </a:endParaRP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nêu những cách mà nhóm các bạn An, Minh và Khoa sử dụng sơ đồ tư duy ở Hình 7.1 trong trao đổi và hợp tác để hoàn thành công việc chuẩn bị nội dung </a:t>
            </a:r>
            <a:r>
              <a:rPr lang="vi-VN" sz="2400" b="1" dirty="0">
                <a:solidFill>
                  <a:schemeClr val="accent6">
                    <a:lumMod val="50000"/>
                  </a:schemeClr>
                </a:solidFill>
                <a:latin typeface="UTM Avo" panose="02040603050506020204" pitchFamily="18" charset="0"/>
                <a:cs typeface="Times New Roman" panose="02020603050405020304" pitchFamily="18" charset="0"/>
              </a:rPr>
              <a:t>Lược sử công cụ tính toán </a:t>
            </a:r>
            <a:r>
              <a:rPr lang="vi-VN" sz="2400" dirty="0">
                <a:solidFill>
                  <a:schemeClr val="accent6">
                    <a:lumMod val="50000"/>
                  </a:schemeClr>
                </a:solidFill>
                <a:latin typeface="UTM Avo" panose="02040603050506020204" pitchFamily="18" charset="0"/>
                <a:cs typeface="Times New Roman" panose="02020603050405020304" pitchFamily="18" charset="0"/>
              </a:rPr>
              <a:t>cho </a:t>
            </a:r>
            <a:r>
              <a:rPr lang="vi-VN" sz="2400" b="1" dirty="0">
                <a:solidFill>
                  <a:schemeClr val="accent6">
                    <a:lumMod val="50000"/>
                  </a:schemeClr>
                </a:solidFill>
                <a:latin typeface="UTM Avo" panose="02040603050506020204" pitchFamily="18" charset="0"/>
                <a:cs typeface="Times New Roman" panose="02020603050405020304" pitchFamily="18" charset="0"/>
              </a:rPr>
              <a:t>Triển lãm tin học.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63564" y="1451895"/>
            <a:ext cx="10187613" cy="2805063"/>
          </a:xfrm>
          <a:prstGeom prst="rect">
            <a:avLst/>
          </a:prstGeom>
        </p:spPr>
        <p:txBody>
          <a:bodyPr wrap="square">
            <a:spAutoFit/>
          </a:bodyPr>
          <a:lstStyle/>
          <a:p>
            <a:pPr lvl="0" defTabSz="342900">
              <a:lnSpc>
                <a:spcPct val="150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Em hãy tạo sơ đồ tư duy trình bày nội dung mà em muốn trưng bày trong </a:t>
            </a:r>
            <a:r>
              <a:rPr lang="vi-VN" sz="2400" b="1" dirty="0">
                <a:solidFill>
                  <a:schemeClr val="accent6">
                    <a:lumMod val="50000"/>
                  </a:schemeClr>
                </a:solidFill>
                <a:latin typeface="UTM Avo" panose="02040603050506020204" pitchFamily="18" charset="0"/>
                <a:cs typeface="Times New Roman" panose="02020603050405020304" pitchFamily="18" charset="0"/>
              </a:rPr>
              <a:t>Triển lãm tin học.</a:t>
            </a:r>
            <a:r>
              <a:rPr lang="vi-VN" sz="2400" dirty="0">
                <a:solidFill>
                  <a:schemeClr val="accent6">
                    <a:lumMod val="50000"/>
                  </a:schemeClr>
                </a:solidFill>
                <a:latin typeface="UTM Avo" panose="02040603050506020204" pitchFamily="18" charset="0"/>
                <a:cs typeface="Times New Roman" panose="02020603050405020304" pitchFamily="18" charset="0"/>
              </a:rPr>
              <a:t> </a:t>
            </a:r>
          </a:p>
          <a:p>
            <a:pPr lvl="0" defTabSz="342900">
              <a:lnSpc>
                <a:spcPct val="150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Hãy ghi ra những thông tin dạng văn bản, hình ảnh, video và trang tính cần đính kèm vào sơ đồ tư duy để minh hoạ chi tiết cho nội dung mà em đã chọn. Hãy</a:t>
            </a:r>
            <a:r>
              <a:rPr lang="en-US" sz="2400" dirty="0">
                <a:solidFill>
                  <a:schemeClr val="accent6">
                    <a:lumMod val="50000"/>
                  </a:schemeClr>
                </a:solidFill>
                <a:latin typeface="UTM Avo" panose="02040603050506020204" pitchFamily="18" charset="0"/>
                <a:cs typeface="Times New Roman" panose="02020603050405020304" pitchFamily="18" charset="0"/>
              </a:rPr>
              <a:t> </a:t>
            </a:r>
            <a:r>
              <a:rPr lang="vi-VN" sz="2400" dirty="0">
                <a:solidFill>
                  <a:schemeClr val="accent6">
                    <a:lumMod val="50000"/>
                  </a:schemeClr>
                </a:solidFill>
                <a:latin typeface="UTM Avo" panose="02040603050506020204" pitchFamily="18" charset="0"/>
                <a:cs typeface="Times New Roman" panose="02020603050405020304" pitchFamily="18" charset="0"/>
              </a:rPr>
              <a:t>chia sẻ sơ đồ tư duy với các bạn cùng nhóm theo cách phù hợp với em.</a:t>
            </a: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Effect transition="in" filter="fade">
                                      <p:cBhvr>
                                        <p:cTn id="19" dur="1000"/>
                                        <p:tgtEl>
                                          <p:spTgt spid="23">
                                            <p:txEl>
                                              <p:pRg st="1" end="1"/>
                                            </p:txEl>
                                          </p:spTgt>
                                        </p:tgtEl>
                                      </p:cBhvr>
                                    </p:animEffect>
                                    <p:anim calcmode="lin" valueType="num">
                                      <p:cBhvr>
                                        <p:cTn id="20"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485" y="3325316"/>
            <a:ext cx="4478594" cy="3053587"/>
          </a:xfrm>
          <a:prstGeom prst="rect">
            <a:avLst/>
          </a:prstGeom>
        </p:spPr>
      </p:pic>
      <p:sp>
        <p:nvSpPr>
          <p:cNvPr id="6" name="TextBox 5">
            <a:extLst>
              <a:ext uri="{FF2B5EF4-FFF2-40B4-BE49-F238E27FC236}">
                <a16:creationId xmlns:a16="http://schemas.microsoft.com/office/drawing/2014/main" id="{956C2A9F-89A8-4552-8AB3-3D405AD5E44F}"/>
              </a:ext>
            </a:extLst>
          </p:cNvPr>
          <p:cNvSpPr txBox="1"/>
          <p:nvPr/>
        </p:nvSpPr>
        <p:spPr>
          <a:xfrm>
            <a:off x="4072709" y="6282886"/>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sp>
        <p:nvSpPr>
          <p:cNvPr id="9" name="Thought Bubble: Cloud 8">
            <a:extLst>
              <a:ext uri="{FF2B5EF4-FFF2-40B4-BE49-F238E27FC236}">
                <a16:creationId xmlns:a16="http://schemas.microsoft.com/office/drawing/2014/main" id="{71A1C29D-1D66-4F8E-AC1D-4C60D02E672D}"/>
              </a:ext>
            </a:extLst>
          </p:cNvPr>
          <p:cNvSpPr/>
          <p:nvPr/>
        </p:nvSpPr>
        <p:spPr>
          <a:xfrm>
            <a:off x="409303" y="2142309"/>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924650" y="2351827"/>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68862" y="1588394"/>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4748330" y="1157749"/>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pic>
        <p:nvPicPr>
          <p:cNvPr id="4" name="Picture 3">
            <a:extLst>
              <a:ext uri="{FF2B5EF4-FFF2-40B4-BE49-F238E27FC236}">
                <a16:creationId xmlns:a16="http://schemas.microsoft.com/office/drawing/2014/main" id="{1922677C-BBDC-4204-A99D-D05D90DFCB72}"/>
              </a:ext>
            </a:extLst>
          </p:cNvPr>
          <p:cNvPicPr>
            <a:picLocks noChangeAspect="1"/>
          </p:cNvPicPr>
          <p:nvPr/>
        </p:nvPicPr>
        <p:blipFill>
          <a:blip r:embed="rId3"/>
          <a:stretch>
            <a:fillRect/>
          </a:stretch>
        </p:blipFill>
        <p:spPr>
          <a:xfrm>
            <a:off x="702244" y="312579"/>
            <a:ext cx="743379" cy="743379"/>
          </a:xfrm>
          <a:prstGeom prst="rect">
            <a:avLst/>
          </a:prstGeom>
        </p:spPr>
      </p:pic>
      <p:sp>
        <p:nvSpPr>
          <p:cNvPr id="15" name="TextBox 14">
            <a:extLst>
              <a:ext uri="{FF2B5EF4-FFF2-40B4-BE49-F238E27FC236}">
                <a16:creationId xmlns:a16="http://schemas.microsoft.com/office/drawing/2014/main" id="{87B7FF21-166B-476F-BC4C-4E45F976BCB4}"/>
              </a:ext>
            </a:extLst>
          </p:cNvPr>
          <p:cNvSpPr txBox="1"/>
          <p:nvPr/>
        </p:nvSpPr>
        <p:spPr>
          <a:xfrm>
            <a:off x="1553188" y="265897"/>
            <a:ext cx="9306402" cy="1287532"/>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Dự án</a:t>
            </a:r>
            <a:r>
              <a:rPr lang="vi-VN" sz="1800" b="1" dirty="0">
                <a:solidFill>
                  <a:srgbClr val="231F20"/>
                </a:solidFill>
                <a:effectLst/>
                <a:latin typeface="Arial" panose="020B0604020202020204" pitchFamily="34" charset="0"/>
              </a:rPr>
              <a:t> Triển lãm tin học </a:t>
            </a:r>
            <a:endParaRPr lang="vi-VN" dirty="0"/>
          </a:p>
          <a:p>
            <a:pPr>
              <a:lnSpc>
                <a:spcPct val="150000"/>
              </a:lnSpc>
            </a:pPr>
            <a:r>
              <a:rPr lang="vi-VN" sz="1800" dirty="0">
                <a:solidFill>
                  <a:srgbClr val="231F20"/>
                </a:solidFill>
                <a:effectLst/>
                <a:latin typeface="Arial" panose="020B0604020202020204" pitchFamily="34" charset="0"/>
              </a:rPr>
              <a:t>“Trải qua quá trình học tập môn Tin học, chúng ta đã có những hiểu biết gì và tạo được những sản phẩm nào?” </a:t>
            </a:r>
            <a:endParaRPr lang="en-US" dirty="0"/>
          </a:p>
        </p:txBody>
      </p:sp>
      <p:sp>
        <p:nvSpPr>
          <p:cNvPr id="16" name="TextBox 15">
            <a:extLst>
              <a:ext uri="{FF2B5EF4-FFF2-40B4-BE49-F238E27FC236}">
                <a16:creationId xmlns:a16="http://schemas.microsoft.com/office/drawing/2014/main" id="{1086663D-4A14-4394-AD83-6497F8A86A4D}"/>
              </a:ext>
            </a:extLst>
          </p:cNvPr>
          <p:cNvSpPr txBox="1"/>
          <p:nvPr/>
        </p:nvSpPr>
        <p:spPr>
          <a:xfrm>
            <a:off x="5154820" y="1432905"/>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808A9AE3-4189-4483-9EA8-023AA1142D31}"/>
              </a:ext>
            </a:extLst>
          </p:cNvPr>
          <p:cNvSpPr txBox="1"/>
          <p:nvPr/>
        </p:nvSpPr>
        <p:spPr>
          <a:xfrm>
            <a:off x="8533611" y="1868921"/>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xit" presetSubtype="0" fill="hold" grpId="1"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xit" presetSubtype="0" fill="hold" grpId="1"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1" grpId="0" animBg="1"/>
      <p:bldP spid="16" grpId="0"/>
      <p:bldP spid="16"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4602" y="1121634"/>
            <a:ext cx="9730899" cy="216399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74157" y="1725530"/>
            <a:ext cx="9306299" cy="1446550"/>
          </a:xfrm>
          <a:prstGeom prst="rect">
            <a:avLst/>
          </a:prstGeom>
          <a:noFill/>
        </p:spPr>
        <p:txBody>
          <a:bodyPr wrap="square" rtlCol="0">
            <a:spAutoFit/>
          </a:bodyPr>
          <a:lstStyle/>
          <a:p>
            <a:pPr marL="1143000" indent="-1143000" algn="ctr">
              <a:buAutoNum type="arabicPeriod"/>
            </a:pPr>
            <a:r>
              <a:rPr lang="vi-VN" sz="4400" dirty="0">
                <a:solidFill>
                  <a:schemeClr val="accent3">
                    <a:lumMod val="50000"/>
                  </a:schemeClr>
                </a:solidFill>
                <a:latin typeface="Bahnschrift SemiBold SemiConden" panose="020B0502040204020203" pitchFamily="34" charset="0"/>
              </a:rPr>
              <a:t> TRÌNH BÀY THÔNG TIN TRONG TRAO ĐỔI VÀ HỢP TÁC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0"/>
            <a:ext cx="10649995" cy="2586099"/>
            <a:chOff x="1117200" y="3528268"/>
            <a:chExt cx="10337399" cy="35391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53911"/>
              <a:chOff x="1493120" y="3891280"/>
              <a:chExt cx="10337399" cy="35391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5011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556559"/>
              <a:ext cx="7528413" cy="64548"/>
            </a:xfrm>
            <a:prstGeom prst="rect">
              <a:avLst/>
            </a:prstGeom>
          </p:spPr>
          <p:txBody>
            <a:bodyPr wrap="square">
              <a:spAutoFit/>
            </a:bodyPr>
            <a:lstStyle/>
            <a:p>
              <a:pPr lvl="0" algn="ctr" defTabSz="342900">
                <a:lnSpc>
                  <a:spcPct val="135000"/>
                </a:lnSpc>
                <a:defRPr/>
              </a:pPr>
              <a:r>
                <a:rPr lang="vi-VN" sz="2000" b="1" dirty="0">
                  <a:solidFill>
                    <a:srgbClr val="002060"/>
                  </a:solidFill>
                  <a:latin typeface="UTM Avo" panose="02040603050506020204" pitchFamily="18" charset="0"/>
                  <a:cs typeface="Times New Roman" panose="02020603050405020304" pitchFamily="18" charset="0"/>
                </a:rPr>
                <a:t>Sử dụng sơ đồ tư duy hoặc bài trình chiếu để chia sẻ thông tin</a:t>
              </a:r>
              <a:endParaRPr kumimoji="0" lang="vi-VN" sz="20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92491" y="1269321"/>
            <a:ext cx="10650132" cy="1697068"/>
          </a:xfrm>
          <a:prstGeom prst="rect">
            <a:avLst/>
          </a:prstGeom>
        </p:spPr>
        <p:txBody>
          <a:bodyPr wrap="square">
            <a:spAutoFit/>
          </a:bodyPr>
          <a:lstStyle/>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Sơ đồ tư duy và bài trình chiếu là những công cụ giúp trình bày thông tin trong trao </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đổi và hợp tác. Em hãy cho biết có thể sử dụng các công cụ này như thế nào cho </a:t>
            </a:r>
          </a:p>
          <a:p>
            <a:pPr lvl="0" algn="just" defTabSz="342900">
              <a:lnSpc>
                <a:spcPct val="150000"/>
              </a:lnSpc>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việc trình bày nội dung Lược sử công cụ tính toán trong Triển lãm tin học.</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760224" y="1308453"/>
            <a:ext cx="10624056" cy="1024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chemeClr val="accent1">
                    <a:lumMod val="90000"/>
                    <a:lumOff val="10000"/>
                  </a:schemeClr>
                </a:solidFill>
                <a:latin typeface="UTM Avo" panose="02040603050506020204" pitchFamily="18" charset="0"/>
                <a:cs typeface="Times New Roman" panose="02020603050405020304" pitchFamily="18" charset="0"/>
              </a:rPr>
              <a:t>T</a:t>
            </a:r>
            <a:r>
              <a:rPr lang="vi-VN" sz="2400">
                <a:solidFill>
                  <a:schemeClr val="accent1">
                    <a:lumMod val="90000"/>
                    <a:lumOff val="10000"/>
                  </a:schemeClr>
                </a:solidFill>
                <a:latin typeface="UTM Avo" panose="02040603050506020204" pitchFamily="18" charset="0"/>
                <a:cs typeface="Times New Roman" panose="02020603050405020304" pitchFamily="18" charset="0"/>
              </a:rPr>
              <a:t>in học ngày càng được ứng dụng rộng rãi</a:t>
            </a:r>
            <a:r>
              <a:rPr lang="en-US" sz="2400">
                <a:solidFill>
                  <a:schemeClr val="accent1">
                    <a:lumMod val="90000"/>
                    <a:lumOff val="10000"/>
                  </a:schemeClr>
                </a:solidFill>
                <a:latin typeface="UTM Avo" panose="02040603050506020204" pitchFamily="18" charset="0"/>
                <a:cs typeface="Times New Roman" panose="02020603050405020304" pitchFamily="18" charset="0"/>
              </a:rPr>
              <a:t> trong mọi ngành nghề khác nhau. </a:t>
            </a:r>
            <a:endParaRPr lang="vi-VN" sz="240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7170" name="Picture 2" descr="Vai trò của công nghệ thông tin trong đời sống hiện đại.">
            <a:extLst>
              <a:ext uri="{FF2B5EF4-FFF2-40B4-BE49-F238E27FC236}">
                <a16:creationId xmlns:a16="http://schemas.microsoft.com/office/drawing/2014/main" id="{10ACE207-BC5C-42F8-8B34-8C9F7487A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980" y="2333349"/>
            <a:ext cx="5715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31AAFBDF-0796-4C33-9914-D62F67E7DE2C}"/>
              </a:ext>
            </a:extLst>
          </p:cNvPr>
          <p:cNvSpPr txBox="1"/>
          <p:nvPr/>
        </p:nvSpPr>
        <p:spPr>
          <a:xfrm>
            <a:off x="790251" y="2576169"/>
            <a:ext cx="338633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xem</a:t>
            </a:r>
          </a:p>
        </p:txBody>
      </p:sp>
      <p:sp>
        <p:nvSpPr>
          <p:cNvPr id="39" name="TextBox 38">
            <a:extLst>
              <a:ext uri="{FF2B5EF4-FFF2-40B4-BE49-F238E27FC236}">
                <a16:creationId xmlns:a16="http://schemas.microsoft.com/office/drawing/2014/main" id="{11A4FAD9-4B7C-4250-9919-DB2BA8F398B0}"/>
              </a:ext>
            </a:extLst>
          </p:cNvPr>
          <p:cNvSpPr txBox="1"/>
          <p:nvPr/>
        </p:nvSpPr>
        <p:spPr>
          <a:xfrm>
            <a:off x="1562234" y="604967"/>
            <a:ext cx="338633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Sử dụng sơ đồ tư duy hoặc bài trình</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chiếu để trình bày trực tiếp</a:t>
            </a:r>
          </a:p>
        </p:txBody>
      </p:sp>
      <p:sp>
        <p:nvSpPr>
          <p:cNvPr id="40" name="TextBox 39">
            <a:extLst>
              <a:ext uri="{FF2B5EF4-FFF2-40B4-BE49-F238E27FC236}">
                <a16:creationId xmlns:a16="http://schemas.microsoft.com/office/drawing/2014/main" id="{565F17A2-1313-43AC-9F1F-245B5105ADEF}"/>
              </a:ext>
            </a:extLst>
          </p:cNvPr>
          <p:cNvSpPr txBox="1"/>
          <p:nvPr/>
        </p:nvSpPr>
        <p:spPr>
          <a:xfrm>
            <a:off x="7590651" y="2463609"/>
            <a:ext cx="318626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Sử</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dụng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đúng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công</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cụ</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trực</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 </a:t>
            </a:r>
            <a:r>
              <a:rPr lang="en-US" sz="2400" dirty="0" err="1">
                <a:solidFill>
                  <a:schemeClr val="accent1">
                    <a:lumMod val="90000"/>
                    <a:lumOff val="10000"/>
                  </a:schemeClr>
                </a:solidFill>
                <a:latin typeface="UTM Avo" panose="02040603050506020204" pitchFamily="18" charset="0"/>
                <a:cs typeface="Times New Roman" panose="02020603050405020304" pitchFamily="18" charset="0"/>
              </a:rPr>
              <a:t>quan</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14AE7878-4C73-44F3-A92B-9616A9026F3B}"/>
              </a:ext>
            </a:extLst>
          </p:cNvPr>
          <p:cNvSpPr txBox="1"/>
          <p:nvPr/>
        </p:nvSpPr>
        <p:spPr>
          <a:xfrm>
            <a:off x="7218208" y="4116694"/>
            <a:ext cx="3851579"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cộng tác theo thời gian thực</a:t>
            </a:r>
          </a:p>
        </p:txBody>
      </p:sp>
      <p:sp>
        <p:nvSpPr>
          <p:cNvPr id="28" name="TextBox 27">
            <a:extLst>
              <a:ext uri="{FF2B5EF4-FFF2-40B4-BE49-F238E27FC236}">
                <a16:creationId xmlns:a16="http://schemas.microsoft.com/office/drawing/2014/main" id="{D1F7CF11-B5C5-4B3D-96DB-DCB6D85C7744}"/>
              </a:ext>
            </a:extLst>
          </p:cNvPr>
          <p:cNvSpPr txBox="1"/>
          <p:nvPr/>
        </p:nvSpPr>
        <p:spPr>
          <a:xfrm>
            <a:off x="3048000" y="3246511"/>
            <a:ext cx="6096000" cy="369332"/>
          </a:xfrm>
          <a:prstGeom prst="rect">
            <a:avLst/>
          </a:prstGeom>
          <a:noFill/>
        </p:spPr>
        <p:txBody>
          <a:bodyPr wrap="square">
            <a:spAutoFit/>
          </a:bodyPr>
          <a:lstStyle/>
          <a:p>
            <a:endParaRPr lang="en-US" dirty="0"/>
          </a:p>
        </p:txBody>
      </p:sp>
      <p:pic>
        <p:nvPicPr>
          <p:cNvPr id="4" name="Picture 3">
            <a:extLst>
              <a:ext uri="{FF2B5EF4-FFF2-40B4-BE49-F238E27FC236}">
                <a16:creationId xmlns:a16="http://schemas.microsoft.com/office/drawing/2014/main" id="{8A22C187-628A-4E43-8B19-47CAE1A3F6E5}"/>
              </a:ext>
            </a:extLst>
          </p:cNvPr>
          <p:cNvPicPr>
            <a:picLocks noChangeAspect="1"/>
          </p:cNvPicPr>
          <p:nvPr/>
        </p:nvPicPr>
        <p:blipFill rotWithShape="1">
          <a:blip r:embed="rId2"/>
          <a:srcRect l="18063" t="15630" r="8401" b="4966"/>
          <a:stretch/>
        </p:blipFill>
        <p:spPr>
          <a:xfrm rot="20542967">
            <a:off x="4724034" y="1810324"/>
            <a:ext cx="2414604" cy="2501080"/>
          </a:xfrm>
          <a:prstGeom prst="rect">
            <a:avLst/>
          </a:prstGeom>
        </p:spPr>
      </p:pic>
      <p:sp>
        <p:nvSpPr>
          <p:cNvPr id="31" name="TextBox 30">
            <a:extLst>
              <a:ext uri="{FF2B5EF4-FFF2-40B4-BE49-F238E27FC236}">
                <a16:creationId xmlns:a16="http://schemas.microsoft.com/office/drawing/2014/main" id="{5ABF239C-95DC-4881-B0BD-85B12C175A75}"/>
              </a:ext>
            </a:extLst>
          </p:cNvPr>
          <p:cNvSpPr txBox="1"/>
          <p:nvPr/>
        </p:nvSpPr>
        <p:spPr>
          <a:xfrm>
            <a:off x="2021232" y="4693777"/>
            <a:ext cx="4113591" cy="12003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Chia sẻ sơ đồ tư duy hoặc bài trình chiếu để các thành viên khác chủ động cập nhậ</a:t>
            </a:r>
            <a:r>
              <a:rPr lang="en-US" sz="2400" dirty="0">
                <a:solidFill>
                  <a:schemeClr val="accent1">
                    <a:lumMod val="90000"/>
                    <a:lumOff val="10000"/>
                  </a:schemeClr>
                </a:solidFill>
                <a:latin typeface="UTM Avo" panose="02040603050506020204" pitchFamily="18" charset="0"/>
                <a:cs typeface="Times New Roman" panose="02020603050405020304" pitchFamily="18" charset="0"/>
              </a:rPr>
              <a:t>t</a:t>
            </a:r>
            <a:endParaRPr lang="vi-VN" sz="2400" dirty="0">
              <a:solidFill>
                <a:schemeClr val="accent1">
                  <a:lumMod val="90000"/>
                  <a:lumOff val="10000"/>
                </a:schemeClr>
              </a:solidFill>
              <a:latin typeface="UTM Avo" panose="0204060305050602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26FF6BE-D2D2-4FF5-A434-B5FC1425F40D}"/>
              </a:ext>
            </a:extLst>
          </p:cNvPr>
          <p:cNvSpPr txBox="1"/>
          <p:nvPr/>
        </p:nvSpPr>
        <p:spPr>
          <a:xfrm>
            <a:off x="6693717" y="789632"/>
            <a:ext cx="3386339" cy="83099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defRPr/>
            </a:pPr>
            <a:r>
              <a:rPr lang="vi-VN" sz="2400" dirty="0">
                <a:solidFill>
                  <a:schemeClr val="accent1">
                    <a:lumMod val="90000"/>
                    <a:lumOff val="10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62282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D7FF10-4085-4D17-A0D5-6F04CA8340CA}"/>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6" name="Rectangle: Rounded Corners 5">
            <a:extLst>
              <a:ext uri="{FF2B5EF4-FFF2-40B4-BE49-F238E27FC236}">
                <a16:creationId xmlns:a16="http://schemas.microsoft.com/office/drawing/2014/main" id="{6263EDB5-5347-42FD-B65D-7E4EC26E49D7}"/>
              </a:ext>
            </a:extLst>
          </p:cNvPr>
          <p:cNvSpPr/>
          <p:nvPr/>
        </p:nvSpPr>
        <p:spPr>
          <a:xfrm>
            <a:off x="1379367" y="940526"/>
            <a:ext cx="9192839" cy="5034904"/>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A7E0DB-A5B1-45A9-8BEF-A6DCC65DBF03}"/>
              </a:ext>
            </a:extLst>
          </p:cNvPr>
          <p:cNvSpPr txBox="1"/>
          <p:nvPr/>
        </p:nvSpPr>
        <p:spPr>
          <a:xfrm>
            <a:off x="1379367" y="940525"/>
            <a:ext cx="9004663" cy="50349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Em có thể sử dụng bài trình chiếu và sơ đồ tư duy trong trao đổi thông tin và </a:t>
            </a:r>
          </a:p>
          <a:p>
            <a:pPr marL="93663" lvl="0" algn="just" defTabSz="342900">
              <a:lnSpc>
                <a:spcPct val="135000"/>
              </a:lnSpc>
              <a:defRPr/>
            </a:pPr>
            <a:r>
              <a:rPr lang="vi-VN" sz="2400" b="1" dirty="0">
                <a:solidFill>
                  <a:schemeClr val="accent6">
                    <a:lumMod val="50000"/>
                  </a:schemeClr>
                </a:solidFill>
                <a:latin typeface="UTM Avo" panose="02040603050506020204" pitchFamily="18" charset="0"/>
                <a:cs typeface="Times New Roman" panose="02020603050405020304" pitchFamily="18" charset="0"/>
              </a:rPr>
              <a:t>hợp tác theo các cách sau: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Trình bày trực tiếp.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khác xem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các thành viên cập nhật độc lập.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Chia sẻ để cộng tác theo thời gian thực. </a:t>
            </a:r>
          </a:p>
          <a:p>
            <a:pPr marL="436563" lvl="0" indent="-342900" algn="just" defTabSz="342900">
              <a:lnSpc>
                <a:spcPct val="135000"/>
              </a:lnSpc>
              <a:buFont typeface="Arial" panose="020B0604020202020204" pitchFamily="34" charset="0"/>
              <a:buChar char="•"/>
              <a:defRPr/>
            </a:pPr>
            <a:r>
              <a:rPr lang="vi-VN" sz="2400" b="1" dirty="0">
                <a:solidFill>
                  <a:schemeClr val="accent6">
                    <a:lumMod val="50000"/>
                  </a:schemeClr>
                </a:solidFill>
                <a:latin typeface="UTM Avo" panose="02040603050506020204" pitchFamily="18" charset="0"/>
                <a:cs typeface="Times New Roman" panose="02020603050405020304" pitchFamily="18" charset="0"/>
              </a:rPr>
              <a:t>Để sử dụng hình ảnh, biểu đồ và video hợp lí, em cần chú ý: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Sử dụng đúng công cụ trực quan. </a:t>
            </a:r>
          </a:p>
          <a:p>
            <a:pPr marL="93663" lvl="0" algn="just" defTabSz="342900">
              <a:lnSpc>
                <a:spcPct val="135000"/>
              </a:lnSpc>
              <a:defRPr/>
            </a:pPr>
            <a:r>
              <a:rPr lang="vi-VN" sz="2400" dirty="0">
                <a:solidFill>
                  <a:schemeClr val="accent6">
                    <a:lumMod val="50000"/>
                  </a:schemeClr>
                </a:solidFill>
                <a:latin typeface="UTM Avo" panose="02040603050506020204" pitchFamily="18" charset="0"/>
                <a:cs typeface="Times New Roman" panose="02020603050405020304" pitchFamily="18" charset="0"/>
              </a:rPr>
              <a:t>– Đảm bảo chất lượng dữ liệu</a:t>
            </a:r>
          </a:p>
        </p:txBody>
      </p:sp>
    </p:spTree>
    <p:extLst>
      <p:ext uri="{BB962C8B-B14F-4D97-AF65-F5344CB8AC3E}">
        <p14:creationId xmlns:p14="http://schemas.microsoft.com/office/powerpoint/2010/main" val="32250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72C6FA5-2D42-46E1-A09B-2675094004FF}"/>
              </a:ext>
            </a:extLst>
          </p:cNvPr>
          <p:cNvSpPr/>
          <p:nvPr/>
        </p:nvSpPr>
        <p:spPr>
          <a:xfrm>
            <a:off x="1079863" y="1396166"/>
            <a:ext cx="9602141" cy="1257530"/>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dirty="0">
                <a:solidFill>
                  <a:srgbClr val="231F20"/>
                </a:solidFill>
                <a:effectLst/>
                <a:latin typeface="Arial" panose="020B0604020202020204" pitchFamily="34" charset="0"/>
              </a:rPr>
              <a:t>Em hãy chỉ ra những kiến thức về tạo sơ đồ tư duy và bài trình chiếu mà em cần được bổ sung để việc trao đổi, hợp tác được hiệu quả.</a:t>
            </a:r>
            <a:endParaRPr lang="en-US" sz="2000" dirty="0"/>
          </a:p>
        </p:txBody>
      </p:sp>
      <p:pic>
        <p:nvPicPr>
          <p:cNvPr id="12" name="Picture 11">
            <a:extLst>
              <a:ext uri="{FF2B5EF4-FFF2-40B4-BE49-F238E27FC236}">
                <a16:creationId xmlns:a16="http://schemas.microsoft.com/office/drawing/2014/main" id="{5F332F54-43D6-44BE-8DBA-BEFA2D70C2C3}"/>
              </a:ext>
            </a:extLst>
          </p:cNvPr>
          <p:cNvPicPr>
            <a:picLocks noChangeAspect="1"/>
          </p:cNvPicPr>
          <p:nvPr/>
        </p:nvPicPr>
        <p:blipFill>
          <a:blip r:embed="rId2"/>
          <a:stretch>
            <a:fillRect/>
          </a:stretch>
        </p:blipFill>
        <p:spPr>
          <a:xfrm>
            <a:off x="627017" y="525991"/>
            <a:ext cx="905692" cy="870175"/>
          </a:xfrm>
          <a:prstGeom prst="rect">
            <a:avLst/>
          </a:prstGeom>
        </p:spPr>
      </p:pic>
      <p:pic>
        <p:nvPicPr>
          <p:cNvPr id="1026" name="Picture 2" descr="Cách vẽ sơ đồ tư duy trên máy tính - top 3 phần mềm không nên bỏ qua">
            <a:extLst>
              <a:ext uri="{FF2B5EF4-FFF2-40B4-BE49-F238E27FC236}">
                <a16:creationId xmlns:a16="http://schemas.microsoft.com/office/drawing/2014/main" id="{297FA0AD-4384-49DE-A545-8833099CB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797" y="3013165"/>
            <a:ext cx="6419652" cy="306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5543" y="1114063"/>
            <a:ext cx="8856910" cy="33395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8826817" cy="2677656"/>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5400" dirty="0">
                <a:solidFill>
                  <a:schemeClr val="accent3">
                    <a:lumMod val="50000"/>
                  </a:schemeClr>
                </a:solidFill>
                <a:latin typeface="+mj-lt"/>
              </a:rPr>
              <a:t>KHẢ NĂNG ĐÍNH KÈM VĂN BẢN, ẢNH, VIDEO, TRANG TÍNH VÀO SƠ ĐỒ TƯ DUY</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3734</TotalTime>
  <Words>810</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Bahnschrift SemiBold SemiConden</vt:lpstr>
      <vt:lpstr>UTM Avo</vt:lpstr>
      <vt:lpstr>Bahnschrift Condensed</vt:lpstr>
      <vt:lpstr>Segoe Print</vt:lpstr>
      <vt:lpstr>Calibri</vt:lpstr>
      <vt:lpstr>UTM Cookies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370</cp:revision>
  <dcterms:created xsi:type="dcterms:W3CDTF">2021-06-02T01:34:28Z</dcterms:created>
  <dcterms:modified xsi:type="dcterms:W3CDTF">2023-12-25T16:37:04Z</dcterms:modified>
</cp:coreProperties>
</file>