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42" r:id="rId4"/>
    <p:sldId id="295" r:id="rId5"/>
    <p:sldId id="3352" r:id="rId6"/>
    <p:sldId id="3353" r:id="rId7"/>
    <p:sldId id="3354" r:id="rId8"/>
    <p:sldId id="3355" r:id="rId9"/>
    <p:sldId id="3328" r:id="rId10"/>
    <p:sldId id="3356" r:id="rId11"/>
    <p:sldId id="3357" r:id="rId12"/>
    <p:sldId id="3358" r:id="rId13"/>
    <p:sldId id="3359" r:id="rId14"/>
    <p:sldId id="3360" r:id="rId15"/>
    <p:sldId id="3083" r:id="rId16"/>
    <p:sldId id="3226"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12/25/2023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91054"/>
            <a:ext cx="6888595" cy="646331"/>
          </a:xfrm>
          <a:prstGeom prst="rect">
            <a:avLst/>
          </a:prstGeom>
          <a:noFill/>
        </p:spPr>
        <p:txBody>
          <a:bodyPr wrap="square" rtlCol="0">
            <a:spAutoFit/>
          </a:bodyPr>
          <a:lstStyle/>
          <a:p>
            <a:pPr algn="ctr"/>
            <a:r>
              <a:rPr lang="en-US" sz="3600" dirty="0" err="1">
                <a:solidFill>
                  <a:schemeClr val="accent5">
                    <a:lumMod val="75000"/>
                  </a:schemeClr>
                </a:solidFill>
                <a:latin typeface="+mj-lt"/>
              </a:rPr>
              <a:t>Ứng</a:t>
            </a:r>
            <a:r>
              <a:rPr lang="en-US" sz="3600" dirty="0">
                <a:solidFill>
                  <a:schemeClr val="accent5">
                    <a:lumMod val="75000"/>
                  </a:schemeClr>
                </a:solidFill>
                <a:latin typeface="+mj-lt"/>
              </a:rPr>
              <a:t> </a:t>
            </a:r>
            <a:r>
              <a:rPr lang="en-US" sz="3600" dirty="0" err="1">
                <a:solidFill>
                  <a:schemeClr val="accent5">
                    <a:lumMod val="75000"/>
                  </a:schemeClr>
                </a:solidFill>
                <a:latin typeface="+mj-lt"/>
              </a:rPr>
              <a:t>dụng</a:t>
            </a:r>
            <a:r>
              <a:rPr lang="en-US" sz="3600" dirty="0">
                <a:solidFill>
                  <a:schemeClr val="accent5">
                    <a:lumMod val="75000"/>
                  </a:schemeClr>
                </a:solidFill>
                <a:latin typeface="+mj-lt"/>
              </a:rPr>
              <a:t> tin </a:t>
            </a:r>
            <a:r>
              <a:rPr lang="en-US" sz="3600" dirty="0" err="1">
                <a:solidFill>
                  <a:schemeClr val="accent5">
                    <a:lumMod val="75000"/>
                  </a:schemeClr>
                </a:solidFill>
                <a:latin typeface="+mj-lt"/>
              </a:rPr>
              <a:t>học</a:t>
            </a:r>
            <a:endParaRPr lang="en-US" sz="36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41017" y="2207479"/>
            <a:ext cx="6761437" cy="2443041"/>
          </a:xfrm>
          <a:prstGeom prst="rect">
            <a:avLst/>
          </a:prstGeom>
          <a:noFill/>
          <a:ln>
            <a:noFill/>
          </a:ln>
        </p:spPr>
        <p:txBody>
          <a:bodyPr wrap="square" rtlCol="0">
            <a:spAutoFit/>
          </a:bodyPr>
          <a:lstStyle/>
          <a:p>
            <a:pPr algn="ctr">
              <a:lnSpc>
                <a:spcPct val="120000"/>
              </a:lnSpc>
            </a:pPr>
            <a:r>
              <a:rPr lang="en-US" sz="4400" b="1" dirty="0" err="1">
                <a:ln w="19050">
                  <a:solidFill>
                    <a:schemeClr val="bg1"/>
                  </a:solidFill>
                </a:ln>
                <a:solidFill>
                  <a:srgbClr val="002060"/>
                </a:solidFill>
                <a:latin typeface="Bahnschrift Condensed" panose="020B0502040204020203" pitchFamily="34" charset="0"/>
              </a:rPr>
              <a:t>Bài</a:t>
            </a:r>
            <a:r>
              <a:rPr lang="en-US" sz="4400" b="1" dirty="0">
                <a:ln w="19050">
                  <a:solidFill>
                    <a:schemeClr val="bg1"/>
                  </a:solidFill>
                </a:ln>
                <a:solidFill>
                  <a:srgbClr val="002060"/>
                </a:solidFill>
                <a:latin typeface="Bahnschrift Condensed" panose="020B0502040204020203" pitchFamily="34" charset="0"/>
              </a:rPr>
              <a:t> 8. THỰC HÀNH: SỬ DỤNG CÔNG CỤ TRỰC QUAN TRÌNH BÀY THÔNG TIN TRONG TRAO ĐỔI VÀ HỢP TÁC</a:t>
            </a:r>
            <a:endParaRPr lang="vi-VN" sz="4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207177" y="1120912"/>
            <a:ext cx="8856910" cy="384591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992438" y="1280865"/>
            <a:ext cx="7706865" cy="3301801"/>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mj-lt"/>
              </a:rPr>
              <a:t>NHIỆM VỤ 3. TẠO BÀI TRÌNH CHIẾU CÓ SỬ DỤNG HÌNH ẢNH,</a:t>
            </a:r>
            <a:r>
              <a:rPr lang="en-US" sz="4800" dirty="0">
                <a:solidFill>
                  <a:schemeClr val="accent3">
                    <a:lumMod val="50000"/>
                  </a:schemeClr>
                </a:solidFill>
                <a:latin typeface="+mj-lt"/>
              </a:rPr>
              <a:t> </a:t>
            </a:r>
            <a:r>
              <a:rPr lang="vi-VN" sz="4800" dirty="0">
                <a:solidFill>
                  <a:schemeClr val="accent3">
                    <a:lumMod val="50000"/>
                  </a:schemeClr>
                </a:solidFill>
                <a:latin typeface="+mj-lt"/>
              </a:rPr>
              <a:t>SƠ ĐỒ,</a:t>
            </a:r>
            <a:r>
              <a:rPr lang="en-US" sz="4800" dirty="0">
                <a:solidFill>
                  <a:schemeClr val="accent3">
                    <a:lumMod val="50000"/>
                  </a:schemeClr>
                </a:solidFill>
                <a:latin typeface="+mj-lt"/>
              </a:rPr>
              <a:t> </a:t>
            </a:r>
            <a:r>
              <a:rPr lang="vi-VN" sz="4800" dirty="0">
                <a:solidFill>
                  <a:schemeClr val="accent3">
                    <a:lumMod val="50000"/>
                  </a:schemeClr>
                </a:solidFill>
                <a:latin typeface="+mj-lt"/>
              </a:rPr>
              <a:t>VIDEO HỢP LÍ</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3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7888F-079A-4F0D-A7CA-CB466D15A9E1}"/>
              </a:ext>
            </a:extLst>
          </p:cNvPr>
          <p:cNvSpPr txBox="1"/>
          <p:nvPr/>
        </p:nvSpPr>
        <p:spPr>
          <a:xfrm>
            <a:off x="905690" y="257461"/>
            <a:ext cx="10110651" cy="2357056"/>
          </a:xfrm>
          <a:prstGeom prst="rect">
            <a:avLst/>
          </a:prstGeom>
          <a:noFill/>
        </p:spPr>
        <p:txBody>
          <a:bodyPr wrap="square">
            <a:spAutoFit/>
          </a:bodyPr>
          <a:lstStyle/>
          <a:p>
            <a:pPr>
              <a:lnSpc>
                <a:spcPts val="3000"/>
              </a:lnSpc>
            </a:pPr>
            <a:r>
              <a:rPr lang="vi-VN" b="1" dirty="0">
                <a:solidFill>
                  <a:srgbClr val="EF387A"/>
                </a:solidFill>
                <a:effectLst/>
                <a:latin typeface="Arial" panose="020B0604020202020204" pitchFamily="34" charset="0"/>
              </a:rPr>
              <a:t>Yêu cầu </a:t>
            </a:r>
            <a:endParaRPr lang="vi-VN" dirty="0"/>
          </a:p>
          <a:p>
            <a:pPr>
              <a:lnSpc>
                <a:spcPts val="3000"/>
              </a:lnSpc>
            </a:pPr>
            <a:r>
              <a:rPr lang="vi-VN" dirty="0">
                <a:solidFill>
                  <a:srgbClr val="040503"/>
                </a:solidFill>
                <a:effectLst/>
                <a:latin typeface="Arial" panose="020B0604020202020204" pitchFamily="34" charset="0"/>
              </a:rPr>
              <a:t>Tạo bài trình chiếu chủ đề </a:t>
            </a:r>
            <a:r>
              <a:rPr lang="vi-VN" dirty="0">
                <a:solidFill>
                  <a:srgbClr val="EC1667"/>
                </a:solidFill>
                <a:effectLst/>
                <a:latin typeface="Arial" panose="020B0604020202020204" pitchFamily="34" charset="0"/>
              </a:rPr>
              <a:t>Lược sử công cụ tính toán </a:t>
            </a:r>
            <a:r>
              <a:rPr lang="vi-VN" dirty="0">
                <a:solidFill>
                  <a:srgbClr val="040503"/>
                </a:solidFill>
                <a:effectLst/>
                <a:latin typeface="Arial" panose="020B0604020202020204" pitchFamily="34" charset="0"/>
              </a:rPr>
              <a:t>có sử dụng hình ảnh, sơ đồ, video hợp lí. </a:t>
            </a:r>
            <a:endParaRPr lang="vi-VN" dirty="0"/>
          </a:p>
          <a:p>
            <a:pPr>
              <a:lnSpc>
                <a:spcPts val="3000"/>
              </a:lnSpc>
            </a:pPr>
            <a:r>
              <a:rPr lang="vi-VN" b="1" dirty="0">
                <a:solidFill>
                  <a:srgbClr val="EF387A"/>
                </a:solidFill>
                <a:effectLst/>
                <a:latin typeface="Arial" panose="020B0604020202020204" pitchFamily="34" charset="0"/>
              </a:rPr>
              <a:t>Hướng dẫn </a:t>
            </a:r>
            <a:endParaRPr lang="vi-VN" dirty="0"/>
          </a:p>
          <a:p>
            <a:pPr>
              <a:lnSpc>
                <a:spcPts val="3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Khởi động phần mềm trình chiếu. </a:t>
            </a:r>
            <a:endParaRPr lang="vi-VN" dirty="0"/>
          </a:p>
          <a:p>
            <a:pPr>
              <a:lnSpc>
                <a:spcPts val="3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Tạo trang tiêu đề, nhập tiêu đề </a:t>
            </a:r>
            <a:r>
              <a:rPr lang="vi-VN" dirty="0">
                <a:solidFill>
                  <a:srgbClr val="ED028C"/>
                </a:solidFill>
                <a:effectLst/>
                <a:latin typeface="Arial" panose="020B0604020202020204" pitchFamily="34" charset="0"/>
              </a:rPr>
              <a:t>Lược sử công cụ tính toán</a:t>
            </a:r>
            <a:r>
              <a:rPr lang="vi-VN" dirty="0">
                <a:solidFill>
                  <a:srgbClr val="231F20"/>
                </a:solidFill>
                <a:effectLst/>
                <a:latin typeface="Arial" panose="020B0604020202020204" pitchFamily="34" charset="0"/>
              </a:rPr>
              <a:t>. </a:t>
            </a:r>
            <a:endParaRPr lang="vi-VN" dirty="0"/>
          </a:p>
          <a:p>
            <a:pPr>
              <a:lnSpc>
                <a:spcPts val="3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Tạo trang dàn ý. Nhập nội dung theo mẫu ở Hình 8.5</a:t>
            </a:r>
            <a:endParaRPr lang="en-US" dirty="0"/>
          </a:p>
        </p:txBody>
      </p:sp>
      <p:pic>
        <p:nvPicPr>
          <p:cNvPr id="5" name="Picture 4">
            <a:extLst>
              <a:ext uri="{FF2B5EF4-FFF2-40B4-BE49-F238E27FC236}">
                <a16:creationId xmlns:a16="http://schemas.microsoft.com/office/drawing/2014/main" id="{0BF3B044-C7FE-4C10-B803-EF51671ED634}"/>
              </a:ext>
            </a:extLst>
          </p:cNvPr>
          <p:cNvPicPr>
            <a:picLocks noChangeAspect="1"/>
          </p:cNvPicPr>
          <p:nvPr/>
        </p:nvPicPr>
        <p:blipFill>
          <a:blip r:embed="rId2"/>
          <a:stretch>
            <a:fillRect/>
          </a:stretch>
        </p:blipFill>
        <p:spPr>
          <a:xfrm>
            <a:off x="3010934" y="2776589"/>
            <a:ext cx="6170131" cy="3247957"/>
          </a:xfrm>
          <a:prstGeom prst="rect">
            <a:avLst/>
          </a:prstGeom>
        </p:spPr>
      </p:pic>
      <p:sp>
        <p:nvSpPr>
          <p:cNvPr id="7" name="TextBox 6">
            <a:extLst>
              <a:ext uri="{FF2B5EF4-FFF2-40B4-BE49-F238E27FC236}">
                <a16:creationId xmlns:a16="http://schemas.microsoft.com/office/drawing/2014/main" id="{1275FE9C-709F-46E7-ADB7-0D25FBA24563}"/>
              </a:ext>
            </a:extLst>
          </p:cNvPr>
          <p:cNvSpPr txBox="1"/>
          <p:nvPr/>
        </p:nvSpPr>
        <p:spPr>
          <a:xfrm>
            <a:off x="4580710" y="6024546"/>
            <a:ext cx="6096000" cy="307777"/>
          </a:xfrm>
          <a:prstGeom prst="rect">
            <a:avLst/>
          </a:prstGeom>
          <a:noFill/>
        </p:spPr>
        <p:txBody>
          <a:bodyPr wrap="square">
            <a:spAutoFit/>
          </a:bodyPr>
          <a:lstStyle/>
          <a:p>
            <a:r>
              <a:rPr lang="en-US" sz="1400" i="1" dirty="0" err="1">
                <a:solidFill>
                  <a:srgbClr val="231F20"/>
                </a:solidFill>
                <a:effectLst/>
                <a:latin typeface="Arial" panose="020B0604020202020204" pitchFamily="34" charset="0"/>
              </a:rPr>
              <a:t>Hình</a:t>
            </a:r>
            <a:r>
              <a:rPr lang="en-US" sz="1400" i="1" dirty="0">
                <a:solidFill>
                  <a:srgbClr val="231F20"/>
                </a:solidFill>
                <a:effectLst/>
                <a:latin typeface="Arial" panose="020B0604020202020204" pitchFamily="34" charset="0"/>
              </a:rPr>
              <a:t> 8.5. </a:t>
            </a:r>
            <a:r>
              <a:rPr lang="en-US" sz="1400" i="1" dirty="0" err="1">
                <a:solidFill>
                  <a:srgbClr val="231F20"/>
                </a:solidFill>
                <a:effectLst/>
                <a:latin typeface="Arial" panose="020B0604020202020204" pitchFamily="34" charset="0"/>
              </a:rPr>
              <a:t>Nội</a:t>
            </a:r>
            <a:r>
              <a:rPr lang="en-US" sz="1400" i="1" dirty="0">
                <a:solidFill>
                  <a:srgbClr val="231F20"/>
                </a:solidFill>
                <a:effectLst/>
                <a:latin typeface="Arial" panose="020B0604020202020204" pitchFamily="34" charset="0"/>
              </a:rPr>
              <a:t> dung </a:t>
            </a:r>
            <a:r>
              <a:rPr lang="en-US" sz="1400" i="1" dirty="0" err="1">
                <a:solidFill>
                  <a:srgbClr val="231F20"/>
                </a:solidFill>
                <a:effectLst/>
                <a:latin typeface="Arial" panose="020B0604020202020204" pitchFamily="34" charset="0"/>
              </a:rPr>
              <a:t>trang</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dàn</a:t>
            </a:r>
            <a:r>
              <a:rPr lang="en-US" sz="1400" i="1" dirty="0">
                <a:solidFill>
                  <a:srgbClr val="231F20"/>
                </a:solidFill>
                <a:effectLst/>
                <a:latin typeface="Arial" panose="020B0604020202020204" pitchFamily="34" charset="0"/>
              </a:rPr>
              <a:t> ý</a:t>
            </a:r>
            <a:endParaRPr lang="en-US" sz="1400" dirty="0"/>
          </a:p>
        </p:txBody>
      </p:sp>
    </p:spTree>
    <p:extLst>
      <p:ext uri="{BB962C8B-B14F-4D97-AF65-F5344CB8AC3E}">
        <p14:creationId xmlns:p14="http://schemas.microsoft.com/office/powerpoint/2010/main" val="379537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A1231-91A9-4A2E-809E-7A34457A834E}"/>
              </a:ext>
            </a:extLst>
          </p:cNvPr>
          <p:cNvSpPr txBox="1"/>
          <p:nvPr/>
        </p:nvSpPr>
        <p:spPr>
          <a:xfrm>
            <a:off x="966651" y="774952"/>
            <a:ext cx="9727475" cy="872034"/>
          </a:xfrm>
          <a:prstGeom prst="rect">
            <a:avLst/>
          </a:prstGeom>
          <a:noFill/>
        </p:spPr>
        <p:txBody>
          <a:bodyPr wrap="square">
            <a:spAutoFit/>
          </a:bodyPr>
          <a:lstStyle/>
          <a:p>
            <a:pPr>
              <a:lnSpc>
                <a:spcPct val="150000"/>
              </a:lnSpc>
            </a:pPr>
            <a:r>
              <a:rPr lang="vi-VN" sz="1800" i="1" dirty="0">
                <a:solidFill>
                  <a:srgbClr val="231F20"/>
                </a:solidFill>
                <a:effectLst/>
                <a:latin typeface="Arial-ItalicMT"/>
              </a:rPr>
              <a:t>– </a:t>
            </a:r>
            <a:r>
              <a:rPr lang="vi-VN" sz="1800" dirty="0">
                <a:solidFill>
                  <a:srgbClr val="231F20"/>
                </a:solidFill>
                <a:effectLst/>
                <a:latin typeface="Arial" panose="020B0604020202020204" pitchFamily="34" charset="0"/>
              </a:rPr>
              <a:t>Sử dụng mẫu có sẵn (tìm trên Internet hoặc giáo viên cung cấp) để tạo sơ đồ dòng thời gian về</a:t>
            </a:r>
            <a:r>
              <a:rPr lang="vi-VN" sz="1800" dirty="0">
                <a:solidFill>
                  <a:srgbClr val="ED028C"/>
                </a:solidFill>
                <a:effectLst/>
                <a:latin typeface="Arial" panose="020B0604020202020204" pitchFamily="34" charset="0"/>
              </a:rPr>
              <a:t> Lược sử công cụ tính toán </a:t>
            </a:r>
            <a:r>
              <a:rPr lang="vi-VN" sz="1800" dirty="0">
                <a:solidFill>
                  <a:srgbClr val="231F20"/>
                </a:solidFill>
                <a:effectLst/>
                <a:latin typeface="Arial" panose="020B0604020202020204" pitchFamily="34" charset="0"/>
              </a:rPr>
              <a:t>tương tự Hình 8.6.</a:t>
            </a:r>
            <a:endParaRPr lang="en-US" dirty="0"/>
          </a:p>
        </p:txBody>
      </p:sp>
      <p:pic>
        <p:nvPicPr>
          <p:cNvPr id="5" name="Picture 4">
            <a:extLst>
              <a:ext uri="{FF2B5EF4-FFF2-40B4-BE49-F238E27FC236}">
                <a16:creationId xmlns:a16="http://schemas.microsoft.com/office/drawing/2014/main" id="{2FB7FA39-57DB-44CF-B5CF-BC173FF12CD0}"/>
              </a:ext>
            </a:extLst>
          </p:cNvPr>
          <p:cNvPicPr>
            <a:picLocks noChangeAspect="1"/>
          </p:cNvPicPr>
          <p:nvPr/>
        </p:nvPicPr>
        <p:blipFill>
          <a:blip r:embed="rId2"/>
          <a:stretch>
            <a:fillRect/>
          </a:stretch>
        </p:blipFill>
        <p:spPr>
          <a:xfrm>
            <a:off x="2708163" y="2018085"/>
            <a:ext cx="6244450" cy="3510789"/>
          </a:xfrm>
          <a:prstGeom prst="rect">
            <a:avLst/>
          </a:prstGeom>
        </p:spPr>
      </p:pic>
      <p:sp>
        <p:nvSpPr>
          <p:cNvPr id="7" name="TextBox 6">
            <a:extLst>
              <a:ext uri="{FF2B5EF4-FFF2-40B4-BE49-F238E27FC236}">
                <a16:creationId xmlns:a16="http://schemas.microsoft.com/office/drawing/2014/main" id="{DB2812C8-4931-4569-A944-B90F200A22F3}"/>
              </a:ext>
            </a:extLst>
          </p:cNvPr>
          <p:cNvSpPr txBox="1"/>
          <p:nvPr/>
        </p:nvSpPr>
        <p:spPr>
          <a:xfrm>
            <a:off x="3117871" y="5603883"/>
            <a:ext cx="6096000" cy="338554"/>
          </a:xfrm>
          <a:prstGeom prst="rect">
            <a:avLst/>
          </a:prstGeom>
          <a:noFill/>
        </p:spPr>
        <p:txBody>
          <a:bodyPr wrap="square">
            <a:spAutoFit/>
          </a:bodyPr>
          <a:lstStyle/>
          <a:p>
            <a:r>
              <a:rPr lang="vi-VN" sz="1600" i="1" dirty="0">
                <a:solidFill>
                  <a:srgbClr val="231F20"/>
                </a:solidFill>
                <a:effectLst/>
                <a:latin typeface="Arial" panose="020B0604020202020204" pitchFamily="34" charset="0"/>
              </a:rPr>
              <a:t>Hình 8.6. Sơ đồ dòng thời gian </a:t>
            </a:r>
            <a:r>
              <a:rPr lang="vi-VN" sz="1600" i="1" dirty="0">
                <a:solidFill>
                  <a:srgbClr val="ED028C"/>
                </a:solidFill>
                <a:effectLst/>
                <a:latin typeface="Arial" panose="020B0604020202020204" pitchFamily="34" charset="0"/>
              </a:rPr>
              <a:t>Lược sử công cụ tính toán</a:t>
            </a:r>
            <a:endParaRPr lang="en-US" sz="1600" dirty="0"/>
          </a:p>
        </p:txBody>
      </p:sp>
    </p:spTree>
    <p:extLst>
      <p:ext uri="{BB962C8B-B14F-4D97-AF65-F5344CB8AC3E}">
        <p14:creationId xmlns:p14="http://schemas.microsoft.com/office/powerpoint/2010/main" val="205878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9187B-6D59-4351-9763-7DC53461B149}"/>
              </a:ext>
            </a:extLst>
          </p:cNvPr>
          <p:cNvSpPr txBox="1"/>
          <p:nvPr/>
        </p:nvSpPr>
        <p:spPr>
          <a:xfrm>
            <a:off x="1105988" y="806941"/>
            <a:ext cx="9622972" cy="2805320"/>
          </a:xfrm>
          <a:prstGeom prst="rect">
            <a:avLst/>
          </a:prstGeom>
          <a:noFill/>
        </p:spPr>
        <p:txBody>
          <a:bodyPr wrap="square">
            <a:spAutoFit/>
          </a:bodyPr>
          <a:lstStyle/>
          <a:p>
            <a:pPr>
              <a:lnSpc>
                <a:spcPct val="150000"/>
              </a:lnSpc>
            </a:pPr>
            <a:r>
              <a:rPr lang="vi-VN" sz="2000" i="1" dirty="0">
                <a:solidFill>
                  <a:srgbClr val="231F20"/>
                </a:solidFill>
                <a:effectLst/>
                <a:latin typeface="Arial-ItalicMT"/>
              </a:rPr>
              <a:t>– </a:t>
            </a:r>
            <a:r>
              <a:rPr lang="vi-VN" sz="2000" dirty="0">
                <a:solidFill>
                  <a:srgbClr val="231F20"/>
                </a:solidFill>
                <a:effectLst/>
                <a:latin typeface="Arial" panose="020B0604020202020204" pitchFamily="34" charset="0"/>
              </a:rPr>
              <a:t>Tạo thêm trang chiếu để trình bày nội dung về Blaise Pascal và máy tính cơ học đầu tiên. Chèn hình ảnh minh hoạ máy tính Pascaline vào trang chiếu. </a:t>
            </a:r>
            <a:endParaRPr lang="vi-VN" sz="2000" dirty="0"/>
          </a:p>
          <a:p>
            <a:pPr>
              <a:lnSpc>
                <a:spcPct val="150000"/>
              </a:lnSpc>
            </a:pPr>
            <a:r>
              <a:rPr lang="vi-VN" sz="2000" i="1" dirty="0">
                <a:solidFill>
                  <a:srgbClr val="231F20"/>
                </a:solidFill>
                <a:effectLst/>
                <a:latin typeface="Arial-ItalicMT"/>
              </a:rPr>
              <a:t>– </a:t>
            </a:r>
            <a:r>
              <a:rPr lang="vi-VN" sz="2000" dirty="0">
                <a:solidFill>
                  <a:srgbClr val="231F20"/>
                </a:solidFill>
                <a:effectLst/>
                <a:latin typeface="Arial" panose="020B0604020202020204" pitchFamily="34" charset="0"/>
              </a:rPr>
              <a:t>Tạo thêm trang chiếu để trình bày nội dung về Charles Babbage và máy tính đa năng. Nháy chuột chọn </a:t>
            </a:r>
            <a:r>
              <a:rPr lang="vi-VN" sz="2000" b="1" dirty="0">
                <a:solidFill>
                  <a:srgbClr val="231F20"/>
                </a:solidFill>
                <a:effectLst/>
                <a:latin typeface="Arial" panose="020B0604020202020204" pitchFamily="34" charset="0"/>
              </a:rPr>
              <a:t>Insert</a:t>
            </a:r>
            <a:r>
              <a:rPr lang="vi-VN" sz="2000" dirty="0">
                <a:solidFill>
                  <a:srgbClr val="231F20"/>
                </a:solidFill>
                <a:effectLst/>
                <a:latin typeface="Arial" panose="020B0604020202020204" pitchFamily="34" charset="0"/>
              </a:rPr>
              <a:t>, chọn </a:t>
            </a:r>
            <a:r>
              <a:rPr lang="vi-VN" sz="2000" b="1" dirty="0">
                <a:solidFill>
                  <a:srgbClr val="231F20"/>
                </a:solidFill>
                <a:effectLst/>
                <a:latin typeface="Arial" panose="020B0604020202020204" pitchFamily="34" charset="0"/>
              </a:rPr>
              <a:t>Video/Insert Video from This Device</a:t>
            </a:r>
            <a:r>
              <a:rPr lang="vi-VN" sz="2000" dirty="0">
                <a:solidFill>
                  <a:srgbClr val="231F20"/>
                </a:solidFill>
                <a:effectLst/>
                <a:latin typeface="Arial" panose="020B0604020202020204" pitchFamily="34" charset="0"/>
              </a:rPr>
              <a:t> để chèn thêm video minh hoạ đã chuẩn bị vào trang chiếu. </a:t>
            </a:r>
            <a:endParaRPr lang="vi-VN" sz="2000" dirty="0"/>
          </a:p>
          <a:p>
            <a:pPr>
              <a:lnSpc>
                <a:spcPct val="150000"/>
              </a:lnSpc>
            </a:pPr>
            <a:r>
              <a:rPr lang="vi-VN" sz="2000" i="1" dirty="0">
                <a:solidFill>
                  <a:srgbClr val="231F20"/>
                </a:solidFill>
                <a:effectLst/>
                <a:latin typeface="Arial-ItalicMT"/>
              </a:rPr>
              <a:t>– </a:t>
            </a:r>
            <a:r>
              <a:rPr lang="vi-VN" sz="2000" dirty="0">
                <a:solidFill>
                  <a:srgbClr val="231F20"/>
                </a:solidFill>
                <a:effectLst/>
                <a:latin typeface="Arial" panose="020B0604020202020204" pitchFamily="34" charset="0"/>
              </a:rPr>
              <a:t>Lưu bài trình chiếu với tên là </a:t>
            </a:r>
            <a:r>
              <a:rPr lang="vi-VN" sz="2000" dirty="0">
                <a:solidFill>
                  <a:srgbClr val="ED028C"/>
                </a:solidFill>
                <a:effectLst/>
                <a:latin typeface="Arial" panose="020B0604020202020204" pitchFamily="34" charset="0"/>
              </a:rPr>
              <a:t>LuocSuMayTinh</a:t>
            </a:r>
            <a:endParaRPr lang="en-US" sz="2000" dirty="0"/>
          </a:p>
        </p:txBody>
      </p:sp>
      <p:pic>
        <p:nvPicPr>
          <p:cNvPr id="5" name="Picture 4">
            <a:extLst>
              <a:ext uri="{FF2B5EF4-FFF2-40B4-BE49-F238E27FC236}">
                <a16:creationId xmlns:a16="http://schemas.microsoft.com/office/drawing/2014/main" id="{9A7F3A10-0EE3-4E5A-B161-8279C9BC8F9E}"/>
              </a:ext>
            </a:extLst>
          </p:cNvPr>
          <p:cNvPicPr>
            <a:picLocks noChangeAspect="1"/>
          </p:cNvPicPr>
          <p:nvPr/>
        </p:nvPicPr>
        <p:blipFill>
          <a:blip r:embed="rId2"/>
          <a:stretch>
            <a:fillRect/>
          </a:stretch>
        </p:blipFill>
        <p:spPr>
          <a:xfrm>
            <a:off x="2295191" y="3905396"/>
            <a:ext cx="7931190" cy="1806028"/>
          </a:xfrm>
          <a:prstGeom prst="rect">
            <a:avLst/>
          </a:prstGeom>
        </p:spPr>
      </p:pic>
    </p:spTree>
    <p:extLst>
      <p:ext uri="{BB962C8B-B14F-4D97-AF65-F5344CB8AC3E}">
        <p14:creationId xmlns:p14="http://schemas.microsoft.com/office/powerpoint/2010/main" val="397470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DC3BB32-9CBB-4F55-B015-CC372A922799}"/>
              </a:ext>
            </a:extLst>
          </p:cNvPr>
          <p:cNvSpPr txBox="1"/>
          <p:nvPr/>
        </p:nvSpPr>
        <p:spPr>
          <a:xfrm>
            <a:off x="996062" y="1321081"/>
            <a:ext cx="9736182" cy="3901837"/>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thực hiện các yêu cầu sau với bài trình chiếu </a:t>
            </a:r>
            <a:r>
              <a:rPr lang="vi-VN" sz="2400" dirty="0">
                <a:solidFill>
                  <a:srgbClr val="ED028C"/>
                </a:solidFill>
                <a:effectLst/>
                <a:latin typeface="Arial" panose="020B0604020202020204" pitchFamily="34" charset="0"/>
              </a:rPr>
              <a:t>LuocSuMayTinh</a:t>
            </a:r>
            <a:r>
              <a:rPr lang="vi-VN" sz="2400" dirty="0">
                <a:solidFill>
                  <a:srgbClr val="231F20"/>
                </a:solidFill>
                <a:effectLst/>
                <a:latin typeface="Arial" panose="020B0604020202020204" pitchFamily="34" charset="0"/>
              </a:rPr>
              <a:t>: </a:t>
            </a:r>
            <a:endParaRPr lang="vi-VN" sz="2400" dirty="0"/>
          </a:p>
          <a:p>
            <a:pPr>
              <a:lnSpc>
                <a:spcPct val="150000"/>
              </a:lnSpc>
            </a:pPr>
            <a:r>
              <a:rPr lang="vi-VN" sz="2400" dirty="0">
                <a:solidFill>
                  <a:srgbClr val="231F20"/>
                </a:solidFill>
                <a:effectLst/>
                <a:latin typeface="Arial" panose="020B0604020202020204" pitchFamily="34" charset="0"/>
              </a:rPr>
              <a:t>a) Lựa chọn một trong các cách sử dụng bài trình chiếu trình bày thông tin ở Bài 7 để một thành viên đóng vai trò trưởng nhóm trình bày trước tập thể. </a:t>
            </a:r>
            <a:endParaRPr lang="vi-VN" sz="2400" dirty="0"/>
          </a:p>
          <a:p>
            <a:pPr>
              <a:lnSpc>
                <a:spcPct val="150000"/>
              </a:lnSpc>
            </a:pPr>
            <a:r>
              <a:rPr lang="vi-VN" sz="2400" dirty="0">
                <a:solidFill>
                  <a:srgbClr val="231F20"/>
                </a:solidFill>
                <a:effectLst/>
                <a:latin typeface="Arial" panose="020B0604020202020204" pitchFamily="34" charset="0"/>
              </a:rPr>
              <a:t>b) Các thành viên trao đổi, thảo luận để rà soát nội dung bài trình chiếu theo các yêu cầu được nêu trong Nhiệm vụ 3. </a:t>
            </a:r>
            <a:endParaRPr lang="vi-VN" sz="2400" dirty="0"/>
          </a:p>
          <a:p>
            <a:pPr>
              <a:lnSpc>
                <a:spcPct val="150000"/>
              </a:lnSpc>
            </a:pPr>
            <a:r>
              <a:rPr lang="vi-VN" sz="2400" dirty="0">
                <a:solidFill>
                  <a:srgbClr val="231F20"/>
                </a:solidFill>
                <a:effectLst/>
                <a:latin typeface="Arial" panose="020B0604020202020204" pitchFamily="34" charset="0"/>
              </a:rPr>
              <a:t>c) Chỉnh sửa bài trình chiếu theo kết quả thảo luận ở Câu b</a:t>
            </a:r>
            <a:endParaRPr lang="en-US" sz="2400" dirty="0"/>
          </a:p>
        </p:txBody>
      </p:sp>
    </p:spTree>
    <p:extLst>
      <p:ext uri="{BB962C8B-B14F-4D97-AF65-F5344CB8AC3E}">
        <p14:creationId xmlns:p14="http://schemas.microsoft.com/office/powerpoint/2010/main" val="176200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31919" y="1599941"/>
            <a:ext cx="10149590" cy="2251065"/>
          </a:xfrm>
          <a:prstGeom prst="rect">
            <a:avLst/>
          </a:prstGeom>
        </p:spPr>
        <p:txBody>
          <a:bodyPr wrap="square">
            <a:spAutoFit/>
          </a:bodyPr>
          <a:lstStyle/>
          <a:p>
            <a:pPr lvl="0" defTabSz="342900">
              <a:lnSpc>
                <a:spcPct val="150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Em hãy sử dụng phần mềm để bổ sung vào bài trình chiếu LuocSuMayTinh nội dung về đặc điểm của máy tính từng thế hệ. Yêu cầu: Sử dụng công cụ trực quan một cách hợp lí. Sau đó hãy phân công một bạn trong nhóm chia sẻ bài trình chiếu với các bạn khác để cùng hoàn chỉnh sản phẩm cho Triển lãm tin học.</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3124640" y="1484222"/>
            <a:ext cx="6648010" cy="2414946"/>
          </a:xfrm>
          <a:prstGeom prst="wedgeRoundRectCallout">
            <a:avLst>
              <a:gd name="adj1" fmla="val -60807"/>
              <a:gd name="adj2" fmla="val 75516"/>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3381815" y="1624864"/>
            <a:ext cx="6133660" cy="21336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b="1" dirty="0">
                <a:solidFill>
                  <a:schemeClr val="accent6">
                    <a:lumMod val="50000"/>
                  </a:schemeClr>
                </a:solidFill>
                <a:latin typeface="UTM Avo" panose="02040603050506020204" pitchFamily="18" charset="0"/>
                <a:cs typeface="Times New Roman" panose="02020603050405020304" pitchFamily="18" charset="0"/>
              </a:rPr>
              <a:t>Bài học này hướng dẫn em tạo sơ đồ tư duy có dữ liệu đính kèm và bài trình chiếu sử dụng hình ảnh, biểu đồ, video hợp lí đồng thời hướng dẫn em thực hành sử dụng bài trình chiếu và sơ đồ tư duy trong trao đổi, hợp tác.</a:t>
            </a:r>
            <a:endParaRPr kumimoji="0" lang="en-US" sz="20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7091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39206" y="1121535"/>
            <a:ext cx="9730899"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615967" y="1576760"/>
            <a:ext cx="8808774" cy="1641731"/>
          </a:xfrm>
          <a:prstGeom prst="rect">
            <a:avLst/>
          </a:prstGeom>
          <a:noFill/>
        </p:spPr>
        <p:txBody>
          <a:bodyPr wrap="square" rtlCol="0">
            <a:spAutoFit/>
          </a:bodyPr>
          <a:lstStyle/>
          <a:p>
            <a:pPr algn="ctr">
              <a:lnSpc>
                <a:spcPct val="150000"/>
              </a:lnSpc>
            </a:pPr>
            <a:r>
              <a:rPr lang="vi-VN" sz="3600" dirty="0">
                <a:solidFill>
                  <a:schemeClr val="accent3">
                    <a:lumMod val="50000"/>
                  </a:schemeClr>
                </a:solidFill>
                <a:latin typeface="Bahnschrift SemiBold SemiConden" panose="020B0502040204020203" pitchFamily="34" charset="0"/>
              </a:rPr>
              <a:t>NHIỆM VỤ 1: SỬ DỤNG PHẦN MỀM TẠO SƠ ĐỒ TƯ DUY CÓ ĐÍNH KÈM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975128"/>
            <a:ext cx="2472810" cy="2465392"/>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AC5F3-0DC8-450A-BEB8-4A48B4BC38F7}"/>
              </a:ext>
            </a:extLst>
          </p:cNvPr>
          <p:cNvSpPr txBox="1"/>
          <p:nvPr/>
        </p:nvSpPr>
        <p:spPr>
          <a:xfrm>
            <a:off x="844731" y="317719"/>
            <a:ext cx="10058400" cy="2949525"/>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Yêu cầu </a:t>
            </a:r>
            <a:endParaRPr lang="vi-VN" dirty="0"/>
          </a:p>
          <a:p>
            <a:pPr>
              <a:lnSpc>
                <a:spcPct val="150000"/>
              </a:lnSpc>
            </a:pPr>
            <a:r>
              <a:rPr lang="vi-VN" sz="1800" dirty="0">
                <a:solidFill>
                  <a:srgbClr val="231F20"/>
                </a:solidFill>
                <a:effectLst/>
                <a:latin typeface="Arial" panose="020B0604020202020204" pitchFamily="34" charset="0"/>
              </a:rPr>
              <a:t>Sử dụng phần mềm tạo sơ đồ tư duy như minh hoạ trong Hình 7.1 với dữ liệu đính kèm đã </a:t>
            </a:r>
            <a:endParaRPr lang="vi-VN" dirty="0"/>
          </a:p>
          <a:p>
            <a:pPr>
              <a:lnSpc>
                <a:spcPct val="150000"/>
              </a:lnSpc>
            </a:pPr>
            <a:r>
              <a:rPr lang="vi-VN" sz="1800" dirty="0">
                <a:solidFill>
                  <a:srgbClr val="231F20"/>
                </a:solidFill>
                <a:effectLst/>
                <a:latin typeface="Arial" panose="020B0604020202020204" pitchFamily="34" charset="0"/>
              </a:rPr>
              <a:t>chuẩn bị hoặc được cung cấp, ví dụ: </a:t>
            </a:r>
            <a:endParaRPr lang="vi-VN" dirty="0"/>
          </a:p>
          <a:p>
            <a:pPr>
              <a:lnSpc>
                <a:spcPct val="150000"/>
              </a:lnSpc>
            </a:pPr>
            <a:r>
              <a:rPr lang="vi-VN" sz="1800" dirty="0">
                <a:solidFill>
                  <a:srgbClr val="231F20"/>
                </a:solidFill>
                <a:effectLst/>
                <a:latin typeface="Arial" panose="020B0604020202020204" pitchFamily="34" charset="0"/>
              </a:rPr>
              <a:t>– Tệp bảng tính có tên là </a:t>
            </a:r>
            <a:r>
              <a:rPr lang="vi-VN" sz="1800" dirty="0">
                <a:solidFill>
                  <a:srgbClr val="ED028C"/>
                </a:solidFill>
                <a:effectLst/>
                <a:latin typeface="Arial" panose="020B0604020202020204" pitchFamily="34" charset="0"/>
              </a:rPr>
              <a:t>KinhPhi.xlsx</a:t>
            </a:r>
            <a:r>
              <a:rPr lang="vi-VN" sz="1800" dirty="0">
                <a:solidFill>
                  <a:srgbClr val="231F20"/>
                </a:solidFill>
                <a:effectLst/>
                <a:latin typeface="Arial" panose="020B0604020202020204" pitchFamily="34" charset="0"/>
              </a:rPr>
              <a:t> để tính toán chi phí triển lãm (Hình 8.1). </a:t>
            </a:r>
            <a:endParaRPr lang="vi-VN" dirty="0"/>
          </a:p>
          <a:p>
            <a:pPr>
              <a:lnSpc>
                <a:spcPct val="150000"/>
              </a:lnSpc>
            </a:pPr>
            <a:r>
              <a:rPr lang="vi-VN" sz="1800" dirty="0">
                <a:solidFill>
                  <a:srgbClr val="231F20"/>
                </a:solidFill>
                <a:effectLst/>
                <a:latin typeface="Arial" panose="020B0604020202020204" pitchFamily="34" charset="0"/>
              </a:rPr>
              <a:t>– Tệp hình ảnh có tên là </a:t>
            </a:r>
            <a:r>
              <a:rPr lang="vi-VN" sz="1800" dirty="0">
                <a:solidFill>
                  <a:srgbClr val="ED028C"/>
                </a:solidFill>
                <a:effectLst/>
                <a:latin typeface="Arial" panose="020B0604020202020204" pitchFamily="34" charset="0"/>
              </a:rPr>
              <a:t>Pascaline.png</a:t>
            </a:r>
            <a:r>
              <a:rPr lang="vi-VN" sz="1800" dirty="0">
                <a:solidFill>
                  <a:srgbClr val="231F20"/>
                </a:solidFill>
                <a:effectLst/>
                <a:latin typeface="Arial" panose="020B0604020202020204" pitchFamily="34" charset="0"/>
              </a:rPr>
              <a:t>, minh hoạ cho máy tính cơ học Pascaline. </a:t>
            </a:r>
            <a:endParaRPr lang="vi-VN" dirty="0"/>
          </a:p>
          <a:p>
            <a:pPr>
              <a:lnSpc>
                <a:spcPct val="150000"/>
              </a:lnSpc>
            </a:pPr>
            <a:r>
              <a:rPr lang="vi-VN" sz="1800" dirty="0">
                <a:solidFill>
                  <a:srgbClr val="231F20"/>
                </a:solidFill>
                <a:effectLst/>
                <a:latin typeface="Arial" panose="020B0604020202020204" pitchFamily="34" charset="0"/>
              </a:rPr>
              <a:t>– Tệp văn bản có tên là </a:t>
            </a:r>
            <a:r>
              <a:rPr lang="vi-VN" sz="1800" dirty="0">
                <a:solidFill>
                  <a:srgbClr val="ED028C"/>
                </a:solidFill>
                <a:effectLst/>
                <a:latin typeface="Arial" panose="020B0604020202020204" pitchFamily="34" charset="0"/>
              </a:rPr>
              <a:t>CharlesBabbage.docx</a:t>
            </a:r>
            <a:r>
              <a:rPr lang="vi-VN" sz="1800" dirty="0">
                <a:solidFill>
                  <a:srgbClr val="231F20"/>
                </a:solidFill>
                <a:effectLst/>
                <a:latin typeface="Arial" panose="020B0604020202020204" pitchFamily="34" charset="0"/>
              </a:rPr>
              <a:t> chứa tiểu sử nhà khoa học Charles Babbage. </a:t>
            </a:r>
            <a:endParaRPr lang="vi-VN" dirty="0"/>
          </a:p>
          <a:p>
            <a:pPr>
              <a:lnSpc>
                <a:spcPct val="150000"/>
              </a:lnSpc>
            </a:pPr>
            <a:r>
              <a:rPr lang="vi-VN" sz="1800" dirty="0">
                <a:solidFill>
                  <a:srgbClr val="231F20"/>
                </a:solidFill>
                <a:effectLst/>
                <a:latin typeface="Arial" panose="020B0604020202020204" pitchFamily="34" charset="0"/>
              </a:rPr>
              <a:t>– Đường liên kết đến video về nhà khoa học Charles Babbage trên Internet. </a:t>
            </a:r>
            <a:endParaRPr lang="vi-VN" dirty="0"/>
          </a:p>
        </p:txBody>
      </p:sp>
      <p:sp>
        <p:nvSpPr>
          <p:cNvPr id="5" name="TextBox 4">
            <a:extLst>
              <a:ext uri="{FF2B5EF4-FFF2-40B4-BE49-F238E27FC236}">
                <a16:creationId xmlns:a16="http://schemas.microsoft.com/office/drawing/2014/main" id="{89B317D6-FAD0-4A57-A6C5-D20F2AF3E676}"/>
              </a:ext>
            </a:extLst>
          </p:cNvPr>
          <p:cNvSpPr txBox="1"/>
          <p:nvPr/>
        </p:nvSpPr>
        <p:spPr>
          <a:xfrm>
            <a:off x="1937657" y="5856713"/>
            <a:ext cx="8081554" cy="456535"/>
          </a:xfrm>
          <a:prstGeom prst="rect">
            <a:avLst/>
          </a:prstGeom>
          <a:noFill/>
        </p:spPr>
        <p:txBody>
          <a:bodyPr wrap="square">
            <a:spAutoFit/>
          </a:bodyPr>
          <a:lstStyle/>
          <a:p>
            <a:pPr>
              <a:lnSpc>
                <a:spcPct val="150000"/>
              </a:lnSpc>
            </a:pPr>
            <a:r>
              <a:rPr lang="vi-VN" sz="1800" i="1" dirty="0">
                <a:solidFill>
                  <a:srgbClr val="231F20"/>
                </a:solidFill>
                <a:effectLst/>
                <a:latin typeface="Arial" panose="020B0604020202020204" pitchFamily="34" charset="0"/>
              </a:rPr>
              <a:t>Hình 8.1. Bảng tính chi phí cho phần nội dung </a:t>
            </a:r>
            <a:r>
              <a:rPr lang="vi-VN" sz="1800" i="1" dirty="0">
                <a:solidFill>
                  <a:srgbClr val="ED028C"/>
                </a:solidFill>
                <a:effectLst/>
                <a:latin typeface="Arial" panose="020B0604020202020204" pitchFamily="34" charset="0"/>
              </a:rPr>
              <a:t>Lược sử công cụ tính toán</a:t>
            </a:r>
            <a:endParaRPr lang="en-US" dirty="0"/>
          </a:p>
        </p:txBody>
      </p:sp>
      <p:pic>
        <p:nvPicPr>
          <p:cNvPr id="7" name="Picture 6">
            <a:extLst>
              <a:ext uri="{FF2B5EF4-FFF2-40B4-BE49-F238E27FC236}">
                <a16:creationId xmlns:a16="http://schemas.microsoft.com/office/drawing/2014/main" id="{95CDC20C-413A-46E3-94B9-9747BF0D53D6}"/>
              </a:ext>
            </a:extLst>
          </p:cNvPr>
          <p:cNvPicPr>
            <a:picLocks noChangeAspect="1"/>
          </p:cNvPicPr>
          <p:nvPr/>
        </p:nvPicPr>
        <p:blipFill>
          <a:blip r:embed="rId2"/>
          <a:stretch>
            <a:fillRect/>
          </a:stretch>
        </p:blipFill>
        <p:spPr>
          <a:xfrm>
            <a:off x="1423850" y="3429000"/>
            <a:ext cx="8514835" cy="2314502"/>
          </a:xfrm>
          <a:prstGeom prst="rect">
            <a:avLst/>
          </a:prstGeom>
        </p:spPr>
      </p:pic>
    </p:spTree>
    <p:extLst>
      <p:ext uri="{BB962C8B-B14F-4D97-AF65-F5344CB8AC3E}">
        <p14:creationId xmlns:p14="http://schemas.microsoft.com/office/powerpoint/2010/main" val="182765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5036C-FFE1-41B4-AFF2-609F1A347B31}"/>
              </a:ext>
            </a:extLst>
          </p:cNvPr>
          <p:cNvSpPr txBox="1"/>
          <p:nvPr/>
        </p:nvSpPr>
        <p:spPr>
          <a:xfrm>
            <a:off x="1088569" y="231338"/>
            <a:ext cx="8577943" cy="2118529"/>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Tạo sơ đồ tư duy </a:t>
            </a:r>
            <a:endParaRPr lang="vi-VN" dirty="0"/>
          </a:p>
          <a:p>
            <a:pPr>
              <a:lnSpc>
                <a:spcPct val="150000"/>
              </a:lnSpc>
            </a:pPr>
            <a:r>
              <a:rPr lang="vi-VN" sz="1800" dirty="0">
                <a:solidFill>
                  <a:srgbClr val="231F20"/>
                </a:solidFill>
                <a:effectLst/>
                <a:latin typeface="Arial" panose="020B0604020202020204" pitchFamily="34" charset="0"/>
              </a:rPr>
              <a:t>– Khởi động phần mềm tạo sơ đồ tư duy MindMaple Lite. </a:t>
            </a:r>
            <a:endParaRPr lang="vi-VN" dirty="0"/>
          </a:p>
          <a:p>
            <a:pPr>
              <a:lnSpc>
                <a:spcPct val="150000"/>
              </a:lnSpc>
            </a:pPr>
            <a:r>
              <a:rPr lang="vi-VN" sz="1800" dirty="0">
                <a:solidFill>
                  <a:srgbClr val="231F20"/>
                </a:solidFill>
                <a:effectLst/>
                <a:latin typeface="Arial" panose="020B0604020202020204" pitchFamily="34" charset="0"/>
              </a:rPr>
              <a:t>– Tạo một sơ đồ tư duy mới với chủ đề chính và các chủ đề nhánh như Hình 7.1. </a:t>
            </a:r>
            <a:endParaRPr lang="vi-VN" dirty="0"/>
          </a:p>
          <a:p>
            <a:pPr>
              <a:lnSpc>
                <a:spcPct val="150000"/>
              </a:lnSpc>
            </a:pPr>
            <a:r>
              <a:rPr lang="vi-VN" sz="1800" dirty="0">
                <a:solidFill>
                  <a:srgbClr val="231F20"/>
                </a:solidFill>
                <a:effectLst/>
                <a:latin typeface="Arial" panose="020B0604020202020204" pitchFamily="34" charset="0"/>
              </a:rPr>
              <a:t>– Lưu tệp với tên </a:t>
            </a:r>
            <a:r>
              <a:rPr lang="vi-VN" sz="1800" dirty="0">
                <a:solidFill>
                  <a:srgbClr val="ED028C"/>
                </a:solidFill>
                <a:effectLst/>
                <a:latin typeface="Arial" panose="020B0604020202020204" pitchFamily="34" charset="0"/>
              </a:rPr>
              <a:t>LuocSu.emm</a:t>
            </a:r>
            <a:r>
              <a:rPr lang="vi-VN" sz="1800" dirty="0">
                <a:solidFill>
                  <a:srgbClr val="231F20"/>
                </a:solidFill>
                <a:effectLst/>
                <a:latin typeface="Arial" panose="020B0604020202020204" pitchFamily="34" charset="0"/>
              </a:rPr>
              <a:t>.</a:t>
            </a:r>
            <a:endParaRPr lang="en-US" dirty="0"/>
          </a:p>
        </p:txBody>
      </p:sp>
      <p:sp>
        <p:nvSpPr>
          <p:cNvPr id="5" name="TextBox 4">
            <a:extLst>
              <a:ext uri="{FF2B5EF4-FFF2-40B4-BE49-F238E27FC236}">
                <a16:creationId xmlns:a16="http://schemas.microsoft.com/office/drawing/2014/main" id="{7CC0B9B8-849A-468A-881F-B221089D0ABB}"/>
              </a:ext>
            </a:extLst>
          </p:cNvPr>
          <p:cNvSpPr txBox="1"/>
          <p:nvPr/>
        </p:nvSpPr>
        <p:spPr>
          <a:xfrm>
            <a:off x="1088569" y="2367032"/>
            <a:ext cx="9257213" cy="1287532"/>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Đính kèm tệp </a:t>
            </a:r>
            <a:endParaRPr lang="vi-VN" dirty="0"/>
          </a:p>
          <a:p>
            <a:pPr>
              <a:lnSpc>
                <a:spcPct val="150000"/>
              </a:lnSpc>
            </a:pPr>
            <a:r>
              <a:rPr lang="vi-VN" sz="1800" i="1" dirty="0">
                <a:solidFill>
                  <a:srgbClr val="231F20"/>
                </a:solidFill>
                <a:effectLst/>
                <a:latin typeface="Arial-ItalicMT"/>
              </a:rPr>
              <a:t>– </a:t>
            </a:r>
            <a:r>
              <a:rPr lang="vi-VN" sz="1800" dirty="0">
                <a:solidFill>
                  <a:srgbClr val="231F20"/>
                </a:solidFill>
                <a:effectLst/>
                <a:latin typeface="Arial" panose="020B0604020202020204" pitchFamily="34" charset="0"/>
              </a:rPr>
              <a:t>Chọn nhánh của sơ đồ tư duy cần đính kèm tệp. </a:t>
            </a:r>
            <a:endParaRPr lang="vi-VN" dirty="0"/>
          </a:p>
          <a:p>
            <a:pPr>
              <a:lnSpc>
                <a:spcPct val="150000"/>
              </a:lnSpc>
            </a:pPr>
            <a:r>
              <a:rPr lang="vi-VN" sz="1800" i="1" dirty="0">
                <a:solidFill>
                  <a:srgbClr val="231F20"/>
                </a:solidFill>
                <a:effectLst/>
                <a:latin typeface="Arial-ItalicMT"/>
              </a:rPr>
              <a:t>– </a:t>
            </a:r>
            <a:r>
              <a:rPr lang="vi-VN" sz="1800" dirty="0">
                <a:solidFill>
                  <a:srgbClr val="231F20"/>
                </a:solidFill>
                <a:effectLst/>
                <a:latin typeface="Arial" panose="020B0604020202020204" pitchFamily="34" charset="0"/>
              </a:rPr>
              <a:t>Chọn </a:t>
            </a:r>
            <a:r>
              <a:rPr lang="vi-VN" sz="1800" b="1" dirty="0">
                <a:solidFill>
                  <a:srgbClr val="231F20"/>
                </a:solidFill>
                <a:effectLst/>
                <a:latin typeface="Arial" panose="020B0604020202020204" pitchFamily="34" charset="0"/>
              </a:rPr>
              <a:t>Insert/Attachment/Attachment</a:t>
            </a:r>
            <a:r>
              <a:rPr lang="vi-VN" sz="1800" dirty="0">
                <a:solidFill>
                  <a:srgbClr val="231F20"/>
                </a:solidFill>
                <a:effectLst/>
                <a:latin typeface="Arial" panose="020B0604020202020204" pitchFamily="34" charset="0"/>
              </a:rPr>
              <a:t> như minh hoạ trong Hình 8.2. </a:t>
            </a:r>
            <a:endParaRPr lang="en-US" dirty="0"/>
          </a:p>
        </p:txBody>
      </p:sp>
      <p:pic>
        <p:nvPicPr>
          <p:cNvPr id="7" name="Picture 6">
            <a:extLst>
              <a:ext uri="{FF2B5EF4-FFF2-40B4-BE49-F238E27FC236}">
                <a16:creationId xmlns:a16="http://schemas.microsoft.com/office/drawing/2014/main" id="{E915A911-C6AB-478A-BAA1-2D1551291D0A}"/>
              </a:ext>
            </a:extLst>
          </p:cNvPr>
          <p:cNvPicPr>
            <a:picLocks noChangeAspect="1"/>
          </p:cNvPicPr>
          <p:nvPr/>
        </p:nvPicPr>
        <p:blipFill>
          <a:blip r:embed="rId2"/>
          <a:stretch>
            <a:fillRect/>
          </a:stretch>
        </p:blipFill>
        <p:spPr>
          <a:xfrm>
            <a:off x="2449829" y="3988132"/>
            <a:ext cx="6891747" cy="1949289"/>
          </a:xfrm>
          <a:prstGeom prst="rect">
            <a:avLst/>
          </a:prstGeom>
        </p:spPr>
      </p:pic>
      <p:sp>
        <p:nvSpPr>
          <p:cNvPr id="9" name="TextBox 8">
            <a:extLst>
              <a:ext uri="{FF2B5EF4-FFF2-40B4-BE49-F238E27FC236}">
                <a16:creationId xmlns:a16="http://schemas.microsoft.com/office/drawing/2014/main" id="{300CE44D-4727-4D67-9DA0-B6031C7C786E}"/>
              </a:ext>
            </a:extLst>
          </p:cNvPr>
          <p:cNvSpPr txBox="1"/>
          <p:nvPr/>
        </p:nvSpPr>
        <p:spPr>
          <a:xfrm>
            <a:off x="3897084" y="5937421"/>
            <a:ext cx="7284722"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8.2. Đính kèm tệp vào sơ đồ tư duy</a:t>
            </a:r>
            <a:endParaRPr lang="en-US" dirty="0"/>
          </a:p>
        </p:txBody>
      </p:sp>
    </p:spTree>
    <p:extLst>
      <p:ext uri="{BB962C8B-B14F-4D97-AF65-F5344CB8AC3E}">
        <p14:creationId xmlns:p14="http://schemas.microsoft.com/office/powerpoint/2010/main" val="260780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4E181F-C186-44F9-AFD8-4BABF17F73CE}"/>
              </a:ext>
            </a:extLst>
          </p:cNvPr>
          <p:cNvPicPr>
            <a:picLocks noChangeAspect="1"/>
          </p:cNvPicPr>
          <p:nvPr/>
        </p:nvPicPr>
        <p:blipFill>
          <a:blip r:embed="rId2"/>
          <a:stretch>
            <a:fillRect/>
          </a:stretch>
        </p:blipFill>
        <p:spPr>
          <a:xfrm>
            <a:off x="5182400" y="1606582"/>
            <a:ext cx="5776994" cy="3134327"/>
          </a:xfrm>
          <a:prstGeom prst="rect">
            <a:avLst/>
          </a:prstGeom>
        </p:spPr>
      </p:pic>
      <p:sp>
        <p:nvSpPr>
          <p:cNvPr id="5" name="TextBox 4">
            <a:extLst>
              <a:ext uri="{FF2B5EF4-FFF2-40B4-BE49-F238E27FC236}">
                <a16:creationId xmlns:a16="http://schemas.microsoft.com/office/drawing/2014/main" id="{DDE17EEC-0B80-4CB6-BBA0-476DFE229FF8}"/>
              </a:ext>
            </a:extLst>
          </p:cNvPr>
          <p:cNvSpPr txBox="1"/>
          <p:nvPr/>
        </p:nvSpPr>
        <p:spPr>
          <a:xfrm>
            <a:off x="5104022" y="4962938"/>
            <a:ext cx="7184571" cy="338554"/>
          </a:xfrm>
          <a:prstGeom prst="rect">
            <a:avLst/>
          </a:prstGeom>
          <a:noFill/>
        </p:spPr>
        <p:txBody>
          <a:bodyPr wrap="square">
            <a:spAutoFit/>
          </a:bodyPr>
          <a:lstStyle/>
          <a:p>
            <a:r>
              <a:rPr lang="vi-VN" sz="1600" i="1" dirty="0">
                <a:solidFill>
                  <a:srgbClr val="231F20"/>
                </a:solidFill>
                <a:effectLst/>
                <a:latin typeface="Arial" panose="020B0604020202020204" pitchFamily="34" charset="0"/>
              </a:rPr>
              <a:t>Hình 8.3. Chọn tệp từ thư mục lưu trữ để chèn vào sơ đồ tư duy</a:t>
            </a:r>
            <a:endParaRPr lang="en-US" sz="1600" dirty="0"/>
          </a:p>
        </p:txBody>
      </p:sp>
      <p:sp>
        <p:nvSpPr>
          <p:cNvPr id="7" name="TextBox 6">
            <a:extLst>
              <a:ext uri="{FF2B5EF4-FFF2-40B4-BE49-F238E27FC236}">
                <a16:creationId xmlns:a16="http://schemas.microsoft.com/office/drawing/2014/main" id="{5D08CB8A-4BAD-4E0F-9B69-A44021EF5CD1}"/>
              </a:ext>
            </a:extLst>
          </p:cNvPr>
          <p:cNvSpPr txBox="1"/>
          <p:nvPr/>
        </p:nvSpPr>
        <p:spPr>
          <a:xfrm>
            <a:off x="818604" y="954547"/>
            <a:ext cx="4285418" cy="4438395"/>
          </a:xfrm>
          <a:prstGeom prst="rect">
            <a:avLst/>
          </a:prstGeom>
          <a:noFill/>
        </p:spPr>
        <p:txBody>
          <a:bodyPr wrap="square">
            <a:spAutoFit/>
          </a:bodyPr>
          <a:lstStyle/>
          <a:p>
            <a:pPr>
              <a:lnSpc>
                <a:spcPct val="200000"/>
              </a:lnSpc>
            </a:pPr>
            <a:r>
              <a:rPr lang="vi-VN" sz="1800" i="1" dirty="0">
                <a:solidFill>
                  <a:srgbClr val="231F20"/>
                </a:solidFill>
                <a:effectLst/>
                <a:latin typeface="Arial-ItalicMT"/>
              </a:rPr>
              <a:t>– </a:t>
            </a:r>
            <a:r>
              <a:rPr lang="vi-VN" sz="1800" dirty="0">
                <a:solidFill>
                  <a:srgbClr val="231F20"/>
                </a:solidFill>
                <a:effectLst/>
                <a:latin typeface="Arial" panose="020B0604020202020204" pitchFamily="34" charset="0"/>
              </a:rPr>
              <a:t>Khi hộp thoại mở tệp xuất hiện, chọn tệp cần chèn như minh hoạ ở Hình 8.3. Nháy chuột chọn </a:t>
            </a:r>
            <a:r>
              <a:rPr lang="vi-VN" sz="1800" b="1" dirty="0">
                <a:solidFill>
                  <a:srgbClr val="231F20"/>
                </a:solidFill>
                <a:effectLst/>
                <a:latin typeface="Arial" panose="020B0604020202020204" pitchFamily="34" charset="0"/>
              </a:rPr>
              <a:t>Open</a:t>
            </a:r>
            <a:r>
              <a:rPr lang="vi-VN" sz="1800" dirty="0">
                <a:solidFill>
                  <a:srgbClr val="231F20"/>
                </a:solidFill>
                <a:effectLst/>
                <a:latin typeface="Arial" panose="020B0604020202020204" pitchFamily="34" charset="0"/>
              </a:rPr>
              <a:t>. Biểu tượng tệp đính kèm xuất hiện ở nhánh của sơ đồ (Hình 7.1). </a:t>
            </a:r>
          </a:p>
          <a:p>
            <a:pPr>
              <a:lnSpc>
                <a:spcPct val="200000"/>
              </a:lnSpc>
            </a:pPr>
            <a:r>
              <a:rPr lang="vi-VN" sz="1800" i="1" dirty="0">
                <a:solidFill>
                  <a:srgbClr val="231F20"/>
                </a:solidFill>
                <a:effectLst/>
                <a:latin typeface="Arial-ItalicMT"/>
              </a:rPr>
              <a:t>– </a:t>
            </a:r>
            <a:r>
              <a:rPr lang="vi-VN" sz="1800" dirty="0">
                <a:solidFill>
                  <a:srgbClr val="231F20"/>
                </a:solidFill>
                <a:effectLst/>
                <a:latin typeface="Arial" panose="020B0604020202020204" pitchFamily="34" charset="0"/>
              </a:rPr>
              <a:t>Thực hiện tương tự để hoàn thành việc đính kèm các tệp văn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bản, hình ảnh, bảng tính vào sơ đồ tư duy</a:t>
            </a:r>
            <a:endParaRPr lang="en-US" dirty="0"/>
          </a:p>
        </p:txBody>
      </p:sp>
    </p:spTree>
    <p:extLst>
      <p:ext uri="{BB962C8B-B14F-4D97-AF65-F5344CB8AC3E}">
        <p14:creationId xmlns:p14="http://schemas.microsoft.com/office/powerpoint/2010/main" val="201833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481CB0-2493-4A33-936F-A0A81C30FEAC}"/>
              </a:ext>
            </a:extLst>
          </p:cNvPr>
          <p:cNvSpPr txBox="1"/>
          <p:nvPr/>
        </p:nvSpPr>
        <p:spPr>
          <a:xfrm>
            <a:off x="975359" y="374490"/>
            <a:ext cx="10075818" cy="2118529"/>
          </a:xfrm>
          <a:prstGeom prst="rect">
            <a:avLst/>
          </a:prstGeom>
          <a:noFill/>
        </p:spPr>
        <p:txBody>
          <a:bodyPr wrap="square">
            <a:spAutoFit/>
          </a:bodyPr>
          <a:lstStyle/>
          <a:p>
            <a:pPr>
              <a:lnSpc>
                <a:spcPct val="150000"/>
              </a:lnSpc>
            </a:pPr>
            <a:r>
              <a:rPr lang="vi-VN" b="1" i="1" dirty="0">
                <a:solidFill>
                  <a:srgbClr val="231F20"/>
                </a:solidFill>
                <a:effectLst/>
                <a:latin typeface="Arial" panose="020B0604020202020204" pitchFamily="34" charset="0"/>
              </a:rPr>
              <a:t>c) Đính kèm đường liên kết </a:t>
            </a:r>
            <a:endParaRPr lang="vi-VN" dirty="0"/>
          </a:p>
          <a:p>
            <a:pPr>
              <a:lnSpc>
                <a:spcPct val="150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Chọn nhánh của sơ đồ tư duy cần đính kèm đường liên kết. </a:t>
            </a:r>
            <a:endParaRPr lang="vi-VN" dirty="0"/>
          </a:p>
          <a:p>
            <a:pPr>
              <a:lnSpc>
                <a:spcPct val="150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Chọn </a:t>
            </a:r>
            <a:r>
              <a:rPr lang="vi-VN" b="1" dirty="0">
                <a:solidFill>
                  <a:srgbClr val="231F20"/>
                </a:solidFill>
                <a:effectLst/>
                <a:latin typeface="Arial" panose="020B0604020202020204" pitchFamily="34" charset="0"/>
              </a:rPr>
              <a:t>Insert/Hyperlink</a:t>
            </a:r>
            <a:r>
              <a:rPr lang="vi-VN" dirty="0">
                <a:solidFill>
                  <a:srgbClr val="231F20"/>
                </a:solidFill>
                <a:effectLst/>
                <a:latin typeface="Arial" panose="020B0604020202020204" pitchFamily="34" charset="0"/>
              </a:rPr>
              <a:t>. Khi hộp thoại </a:t>
            </a:r>
            <a:r>
              <a:rPr lang="vi-VN" b="1" dirty="0">
                <a:solidFill>
                  <a:srgbClr val="231F20"/>
                </a:solidFill>
                <a:effectLst/>
                <a:latin typeface="Arial" panose="020B0604020202020204" pitchFamily="34" charset="0"/>
              </a:rPr>
              <a:t>Hyperlink</a:t>
            </a:r>
            <a:r>
              <a:rPr lang="vi-VN" dirty="0">
                <a:solidFill>
                  <a:srgbClr val="231F20"/>
                </a:solidFill>
                <a:effectLst/>
                <a:latin typeface="Arial" panose="020B0604020202020204" pitchFamily="34" charset="0"/>
              </a:rPr>
              <a:t> xuất hiện, sao chép đường liên kết đến video vào ô </a:t>
            </a:r>
            <a:r>
              <a:rPr lang="vi-VN" b="1" dirty="0">
                <a:solidFill>
                  <a:srgbClr val="231F20"/>
                </a:solidFill>
                <a:effectLst/>
                <a:latin typeface="Arial" panose="020B0604020202020204" pitchFamily="34" charset="0"/>
              </a:rPr>
              <a:t>Link to:</a:t>
            </a:r>
            <a:r>
              <a:rPr lang="vi-VN" dirty="0">
                <a:solidFill>
                  <a:srgbClr val="231F20"/>
                </a:solidFill>
                <a:effectLst/>
                <a:latin typeface="Arial" panose="020B0604020202020204" pitchFamily="34" charset="0"/>
              </a:rPr>
              <a:t> (Hình 8.4). </a:t>
            </a:r>
          </a:p>
          <a:p>
            <a:pPr>
              <a:lnSpc>
                <a:spcPct val="150000"/>
              </a:lnSpc>
            </a:pPr>
            <a:r>
              <a:rPr lang="vi-VN" i="1" dirty="0">
                <a:solidFill>
                  <a:srgbClr val="231F20"/>
                </a:solidFill>
                <a:effectLst/>
                <a:latin typeface="Arial-ItalicMT"/>
              </a:rPr>
              <a:t>– </a:t>
            </a:r>
            <a:r>
              <a:rPr lang="vi-VN" dirty="0">
                <a:solidFill>
                  <a:srgbClr val="231F20"/>
                </a:solidFill>
                <a:effectLst/>
                <a:latin typeface="Arial" panose="020B0604020202020204" pitchFamily="34" charset="0"/>
              </a:rPr>
              <a:t>Chọn </a:t>
            </a:r>
            <a:r>
              <a:rPr lang="vi-VN" b="1" dirty="0">
                <a:solidFill>
                  <a:srgbClr val="231F20"/>
                </a:solidFill>
                <a:effectLst/>
                <a:latin typeface="Arial-BoldMT"/>
              </a:rPr>
              <a:t>OK</a:t>
            </a:r>
            <a:r>
              <a:rPr lang="vi-VN" dirty="0">
                <a:solidFill>
                  <a:srgbClr val="231F20"/>
                </a:solidFill>
                <a:effectLst/>
                <a:latin typeface="Arial" panose="020B0604020202020204" pitchFamily="34" charset="0"/>
              </a:rPr>
              <a:t> để hoàn thành việc chèn đường liên kết.</a:t>
            </a:r>
            <a:endParaRPr lang="en-US" dirty="0"/>
          </a:p>
        </p:txBody>
      </p:sp>
      <p:pic>
        <p:nvPicPr>
          <p:cNvPr id="5" name="Picture 4">
            <a:extLst>
              <a:ext uri="{FF2B5EF4-FFF2-40B4-BE49-F238E27FC236}">
                <a16:creationId xmlns:a16="http://schemas.microsoft.com/office/drawing/2014/main" id="{CA16944B-F666-4A13-AC64-26D5ED9200C7}"/>
              </a:ext>
            </a:extLst>
          </p:cNvPr>
          <p:cNvPicPr>
            <a:picLocks noChangeAspect="1"/>
          </p:cNvPicPr>
          <p:nvPr/>
        </p:nvPicPr>
        <p:blipFill>
          <a:blip r:embed="rId2"/>
          <a:stretch>
            <a:fillRect/>
          </a:stretch>
        </p:blipFill>
        <p:spPr>
          <a:xfrm>
            <a:off x="2700195" y="2710733"/>
            <a:ext cx="6626146" cy="3149508"/>
          </a:xfrm>
          <a:prstGeom prst="rect">
            <a:avLst/>
          </a:prstGeom>
        </p:spPr>
      </p:pic>
      <p:sp>
        <p:nvSpPr>
          <p:cNvPr id="9" name="TextBox 8">
            <a:extLst>
              <a:ext uri="{FF2B5EF4-FFF2-40B4-BE49-F238E27FC236}">
                <a16:creationId xmlns:a16="http://schemas.microsoft.com/office/drawing/2014/main" id="{9B08F40A-DA65-407A-A9E8-16F321248411}"/>
              </a:ext>
            </a:extLst>
          </p:cNvPr>
          <p:cNvSpPr txBox="1"/>
          <p:nvPr/>
        </p:nvSpPr>
        <p:spPr>
          <a:xfrm>
            <a:off x="3008813" y="5972294"/>
            <a:ext cx="60960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8.4. Chèn đường liên kết đến video trên Internet</a:t>
            </a:r>
            <a:endParaRPr lang="en-US" dirty="0"/>
          </a:p>
        </p:txBody>
      </p:sp>
    </p:spTree>
    <p:extLst>
      <p:ext uri="{BB962C8B-B14F-4D97-AF65-F5344CB8AC3E}">
        <p14:creationId xmlns:p14="http://schemas.microsoft.com/office/powerpoint/2010/main" val="74316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7191" y="1114278"/>
            <a:ext cx="8856910" cy="270759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974117" y="1317706"/>
            <a:ext cx="7706865" cy="2193806"/>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mj-lt"/>
              </a:rPr>
              <a:t>NHIỆM VỤ 2. TRÌNH BÀY SƠ ĐỒ TƯ DUY</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13EF5-82ED-4C0B-A258-1D36F1E90BD5}"/>
              </a:ext>
            </a:extLst>
          </p:cNvPr>
          <p:cNvSpPr txBox="1"/>
          <p:nvPr/>
        </p:nvSpPr>
        <p:spPr>
          <a:xfrm>
            <a:off x="914401" y="835746"/>
            <a:ext cx="10189028" cy="4651979"/>
          </a:xfrm>
          <a:prstGeom prst="rect">
            <a:avLst/>
          </a:prstGeom>
          <a:noFill/>
        </p:spPr>
        <p:txBody>
          <a:bodyPr wrap="square">
            <a:spAutoFit/>
          </a:bodyPr>
          <a:lstStyle/>
          <a:p>
            <a:pPr>
              <a:lnSpc>
                <a:spcPct val="150000"/>
              </a:lnSpc>
            </a:pPr>
            <a:r>
              <a:rPr lang="vi-VN" sz="2000" b="1" dirty="0">
                <a:solidFill>
                  <a:srgbClr val="EF387A"/>
                </a:solidFill>
                <a:effectLst/>
                <a:latin typeface="Arial" panose="020B0604020202020204" pitchFamily="34" charset="0"/>
              </a:rPr>
              <a:t>Yêu cầu </a:t>
            </a:r>
            <a:endParaRPr lang="vi-VN" sz="2000" dirty="0"/>
          </a:p>
          <a:p>
            <a:pPr>
              <a:lnSpc>
                <a:spcPct val="150000"/>
              </a:lnSpc>
            </a:pPr>
            <a:r>
              <a:rPr lang="vi-VN" sz="2000" dirty="0">
                <a:solidFill>
                  <a:srgbClr val="231F20"/>
                </a:solidFill>
                <a:effectLst/>
                <a:latin typeface="Arial" panose="020B0604020202020204" pitchFamily="34" charset="0"/>
              </a:rPr>
              <a:t>Trình bày sơ đồ tư duy trước nhóm để các thành viên trao đổi, bổ sung nội dung cho sơ đồ </a:t>
            </a:r>
            <a:r>
              <a:rPr lang="en-US" sz="2000" dirty="0"/>
              <a:t>t</a:t>
            </a:r>
            <a:r>
              <a:rPr lang="vi-VN" sz="2000" dirty="0">
                <a:solidFill>
                  <a:srgbClr val="231F20"/>
                </a:solidFill>
                <a:effectLst/>
                <a:latin typeface="Arial" panose="020B0604020202020204" pitchFamily="34" charset="0"/>
              </a:rPr>
              <a:t>ư duy. </a:t>
            </a:r>
            <a:endParaRPr lang="vi-VN" sz="2000" dirty="0"/>
          </a:p>
          <a:p>
            <a:pPr>
              <a:lnSpc>
                <a:spcPct val="150000"/>
              </a:lnSpc>
            </a:pPr>
            <a:r>
              <a:rPr lang="vi-VN" sz="2000" b="1" dirty="0">
                <a:solidFill>
                  <a:srgbClr val="EF387A"/>
                </a:solidFill>
                <a:effectLst/>
                <a:latin typeface="Arial" panose="020B0604020202020204" pitchFamily="34" charset="0"/>
              </a:rPr>
              <a:t>Hướng dẫn </a:t>
            </a:r>
            <a:endParaRPr lang="vi-VN" sz="2000" dirty="0"/>
          </a:p>
          <a:p>
            <a:pPr>
              <a:lnSpc>
                <a:spcPct val="150000"/>
              </a:lnSpc>
            </a:pPr>
            <a:r>
              <a:rPr lang="vi-VN" sz="2000" dirty="0">
                <a:solidFill>
                  <a:srgbClr val="231F20"/>
                </a:solidFill>
                <a:effectLst/>
                <a:latin typeface="Arial" panose="020B0604020202020204" pitchFamily="34" charset="0"/>
              </a:rPr>
              <a:t>– Lựa chọn một trong các cách sử dụng sơ đồ tư duy để trình bày thông tin (mà em đã học ở Bài 7). Chọn một thành viên đóng vai trò trưởng nhóm trình bày nội dung chuẩn bị về </a:t>
            </a:r>
            <a:r>
              <a:rPr lang="vi-VN" sz="2000" dirty="0">
                <a:solidFill>
                  <a:srgbClr val="ED028C"/>
                </a:solidFill>
                <a:effectLst/>
                <a:latin typeface="Arial" panose="020B0604020202020204" pitchFamily="34" charset="0"/>
              </a:rPr>
              <a:t>Lược sử công cụ tính toán</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dirty="0">
                <a:solidFill>
                  <a:srgbClr val="231F20"/>
                </a:solidFill>
                <a:effectLst/>
                <a:latin typeface="Arial" panose="020B0604020202020204" pitchFamily="34" charset="0"/>
              </a:rPr>
              <a:t>– Trao đổi, thảo luận để bổ sung thêm nội dung cần chuẩn bị. </a:t>
            </a:r>
            <a:endParaRPr lang="vi-VN" sz="2000" dirty="0"/>
          </a:p>
          <a:p>
            <a:pPr>
              <a:lnSpc>
                <a:spcPct val="150000"/>
              </a:lnSpc>
            </a:pPr>
            <a:r>
              <a:rPr lang="vi-VN" sz="2000" dirty="0">
                <a:solidFill>
                  <a:srgbClr val="231F20"/>
                </a:solidFill>
                <a:effectLst/>
                <a:latin typeface="Arial" panose="020B0604020202020204" pitchFamily="34" charset="0"/>
              </a:rPr>
              <a:t>– Phân công công việc để các thành viên của nhóm tiếp tục hoàn thành những nội dung </a:t>
            </a:r>
            <a:endParaRPr lang="vi-VN" sz="2000" dirty="0"/>
          </a:p>
          <a:p>
            <a:pPr>
              <a:lnSpc>
                <a:spcPct val="150000"/>
              </a:lnSpc>
            </a:pPr>
            <a:r>
              <a:rPr lang="vi-VN" sz="2000" dirty="0">
                <a:solidFill>
                  <a:srgbClr val="231F20"/>
                </a:solidFill>
                <a:effectLst/>
                <a:latin typeface="Arial" panose="020B0604020202020204" pitchFamily="34" charset="0"/>
              </a:rPr>
              <a:t>cần chuẩn bị</a:t>
            </a:r>
            <a:endParaRPr lang="en-US" sz="2000" dirty="0"/>
          </a:p>
        </p:txBody>
      </p:sp>
    </p:spTree>
    <p:extLst>
      <p:ext uri="{BB962C8B-B14F-4D97-AF65-F5344CB8AC3E}">
        <p14:creationId xmlns:p14="http://schemas.microsoft.com/office/powerpoint/2010/main" val="340264632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3617</TotalTime>
  <Words>1005</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Arial-BoldMT</vt:lpstr>
      <vt:lpstr>Arial-ItalicMT</vt:lpstr>
      <vt:lpstr>Bahnschrift Condensed</vt:lpstr>
      <vt:lpstr>UTM Cookies</vt:lpstr>
      <vt:lpstr>UTM Avo</vt:lpstr>
      <vt:lpstr>Bahnschrift SemiBold SemiConden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371</cp:revision>
  <dcterms:created xsi:type="dcterms:W3CDTF">2021-06-02T01:34:28Z</dcterms:created>
  <dcterms:modified xsi:type="dcterms:W3CDTF">2023-12-25T13:44:55Z</dcterms:modified>
</cp:coreProperties>
</file>