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24"/>
  </p:notesMasterIdLst>
  <p:handoutMasterIdLst>
    <p:handoutMasterId r:id="rId25"/>
  </p:handoutMasterIdLst>
  <p:sldIdLst>
    <p:sldId id="256" r:id="rId3"/>
    <p:sldId id="3357" r:id="rId4"/>
    <p:sldId id="295" r:id="rId5"/>
    <p:sldId id="3081" r:id="rId6"/>
    <p:sldId id="3309" r:id="rId7"/>
    <p:sldId id="3354" r:id="rId8"/>
    <p:sldId id="3361" r:id="rId9"/>
    <p:sldId id="3371" r:id="rId10"/>
    <p:sldId id="3328" r:id="rId11"/>
    <p:sldId id="3372" r:id="rId12"/>
    <p:sldId id="3373" r:id="rId13"/>
    <p:sldId id="3374" r:id="rId14"/>
    <p:sldId id="3375" r:id="rId15"/>
    <p:sldId id="3376" r:id="rId16"/>
    <p:sldId id="3377" r:id="rId17"/>
    <p:sldId id="3378" r:id="rId18"/>
    <p:sldId id="3379" r:id="rId19"/>
    <p:sldId id="3380" r:id="rId20"/>
    <p:sldId id="3381" r:id="rId21"/>
    <p:sldId id="3083" r:id="rId22"/>
    <p:sldId id="3351" r:id="rId23"/>
  </p:sldIdLst>
  <p:sldSz cx="12192000" cy="6858000"/>
  <p:notesSz cx="6858000" cy="9144000"/>
  <p:embeddedFontLst>
    <p:embeddedFont>
      <p:font typeface="Bahnschrift Condensed" panose="020B0502040204020203" pitchFamily="34" charset="0"/>
      <p:regular r:id="rId26"/>
      <p:bold r:id="rId27"/>
    </p:embeddedFont>
    <p:embeddedFont>
      <p:font typeface="Bahnschrift SemiBold SemiConden" panose="020B0502040204020203" pitchFamily="34" charset="0"/>
      <p:bold r:id="rId28"/>
    </p:embeddedFont>
    <p:embeddedFont>
      <p:font typeface="Calibri" panose="020F0502020204030204" pitchFamily="34" charset="0"/>
      <p:regular r:id="rId29"/>
      <p:bold r:id="rId30"/>
      <p:italic r:id="rId31"/>
      <p:boldItalic r:id="rId32"/>
    </p:embeddedFont>
    <p:embeddedFont>
      <p:font typeface="Segoe Print" panose="02000600000000000000" pitchFamily="2" charset="0"/>
      <p:regular r:id="rId33"/>
      <p:bold r:id="rId34"/>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9999"/>
    <a:srgbClr val="6679A0"/>
    <a:srgbClr val="FFCCFF"/>
    <a:srgbClr val="CCFF99"/>
    <a:srgbClr val="002060"/>
    <a:srgbClr val="D34CD6"/>
    <a:srgbClr val="35B6B4"/>
    <a:srgbClr val="FF6600"/>
    <a:srgbClr val="84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8" autoAdjust="0"/>
    <p:restoredTop sz="94660"/>
  </p:normalViewPr>
  <p:slideViewPr>
    <p:cSldViewPr snapToGrid="0">
      <p:cViewPr varScale="1">
        <p:scale>
          <a:sx n="73" d="100"/>
          <a:sy n="73" d="100"/>
        </p:scale>
        <p:origin x="304" y="3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12/26/2023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4b</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79619" y="352609"/>
            <a:ext cx="7422324" cy="523220"/>
          </a:xfrm>
          <a:prstGeom prst="rect">
            <a:avLst/>
          </a:prstGeom>
          <a:noFill/>
        </p:spPr>
        <p:txBody>
          <a:bodyPr wrap="square" rtlCol="0">
            <a:spAutoFit/>
          </a:bodyPr>
          <a:lstStyle/>
          <a:p>
            <a:pPr algn="ctr"/>
            <a:r>
              <a:rPr lang="en-US" sz="2800" dirty="0">
                <a:solidFill>
                  <a:schemeClr val="accent5">
                    <a:lumMod val="75000"/>
                  </a:schemeClr>
                </a:solidFill>
                <a:latin typeface="+mj-lt"/>
              </a:rPr>
              <a:t>LÀM QUEN VỚI PHẦN MỀM LÀM VIDEO</a:t>
            </a:r>
          </a:p>
        </p:txBody>
      </p:sp>
      <p:sp>
        <p:nvSpPr>
          <p:cNvPr id="8" name="TextBox 7">
            <a:extLst>
              <a:ext uri="{FF2B5EF4-FFF2-40B4-BE49-F238E27FC236}">
                <a16:creationId xmlns:a16="http://schemas.microsoft.com/office/drawing/2014/main" id="{D05E2FA4-701D-4C92-898E-7EE4AF07FEBA}"/>
              </a:ext>
            </a:extLst>
          </p:cNvPr>
          <p:cNvSpPr txBox="1"/>
          <p:nvPr/>
        </p:nvSpPr>
        <p:spPr>
          <a:xfrm>
            <a:off x="3304902" y="2151017"/>
            <a:ext cx="5455921" cy="2977290"/>
          </a:xfrm>
          <a:prstGeom prst="rect">
            <a:avLst/>
          </a:prstGeom>
          <a:noFill/>
          <a:ln>
            <a:noFill/>
          </a:ln>
        </p:spPr>
        <p:txBody>
          <a:bodyPr wrap="square" rtlCol="0">
            <a:spAutoFit/>
          </a:bodyPr>
          <a:lstStyle/>
          <a:p>
            <a:pPr algn="ctr">
              <a:lnSpc>
                <a:spcPct val="120000"/>
              </a:lnSpc>
            </a:pPr>
            <a:r>
              <a:rPr lang="en-US" sz="5400" b="1" dirty="0" err="1">
                <a:ln w="19050">
                  <a:solidFill>
                    <a:schemeClr val="bg1"/>
                  </a:solidFill>
                </a:ln>
                <a:solidFill>
                  <a:srgbClr val="002060"/>
                </a:solidFill>
                <a:latin typeface="Bahnschrift Condensed" panose="020B0502040204020203" pitchFamily="34" charset="0"/>
              </a:rPr>
              <a:t>Bài</a:t>
            </a:r>
            <a:r>
              <a:rPr lang="en-US" sz="5400" b="1" dirty="0">
                <a:ln w="19050">
                  <a:solidFill>
                    <a:schemeClr val="bg1"/>
                  </a:solidFill>
                </a:ln>
                <a:solidFill>
                  <a:srgbClr val="002060"/>
                </a:solidFill>
                <a:latin typeface="Bahnschrift Condensed" panose="020B0502040204020203" pitchFamily="34" charset="0"/>
              </a:rPr>
              <a:t> 9b. CÁC CHỨC NĂNG CHÍNH CỦA PHẦN MỀM LÀM VIDEO</a:t>
            </a:r>
            <a:endParaRPr lang="vi-VN" sz="54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00891" y="828631"/>
            <a:ext cx="10584840" cy="2382447"/>
            <a:chOff x="1117200" y="3528268"/>
            <a:chExt cx="10337399" cy="326041"/>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326041"/>
              <a:chOff x="1493120" y="3891280"/>
              <a:chExt cx="10337399" cy="326041"/>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222245"/>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lang="en-US" sz="2400" b="1" dirty="0">
                    <a:solidFill>
                      <a:schemeClr val="bg1"/>
                    </a:solidFill>
                    <a:latin typeface="UTM Avo" panose="02040603050506020204" pitchFamily="18" charset="0"/>
                    <a:cs typeface="Times New Roman" panose="02020603050405020304" pitchFamily="18" charset="0"/>
                  </a:rPr>
                  <a:t> 2</a:t>
                </a:r>
                <a:endPar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857722" y="3554568"/>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Em</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biết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những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phần</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mềm</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làm</a:t>
              </a:r>
              <a:r>
                <a:rPr lang="en-US" sz="2400" b="1" dirty="0">
                  <a:solidFill>
                    <a:srgbClr val="002060"/>
                  </a:solidFill>
                  <a:latin typeface="UTM Avo" panose="02040603050506020204" pitchFamily="18" charset="0"/>
                  <a:cs typeface="Times New Roman" panose="02020603050405020304" pitchFamily="18" charset="0"/>
                </a:rPr>
                <a:t> video </a:t>
              </a:r>
              <a:r>
                <a:rPr lang="en-US" sz="2400" b="1" dirty="0" err="1">
                  <a:solidFill>
                    <a:srgbClr val="002060"/>
                  </a:solidFill>
                  <a:latin typeface="UTM Avo" panose="02040603050506020204" pitchFamily="18" charset="0"/>
                  <a:cs typeface="Times New Roman" panose="02020603050405020304" pitchFamily="18" charset="0"/>
                </a:rPr>
                <a:t>nào</a:t>
              </a:r>
              <a:r>
                <a:rPr lang="en-US" sz="2400" b="1" dirty="0">
                  <a:solidFill>
                    <a:srgbClr val="002060"/>
                  </a:solidFill>
                  <a:latin typeface="UTM Avo" panose="02040603050506020204" pitchFamily="18" charset="0"/>
                  <a:cs typeface="Times New Roman" panose="02020603050405020304" pitchFamily="18" charset="0"/>
                </a:rPr>
                <a:t>?</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83F966ED-BFF5-4D4D-B462-FF9BD916896D}"/>
              </a:ext>
            </a:extLst>
          </p:cNvPr>
          <p:cNvSpPr txBox="1"/>
          <p:nvPr/>
        </p:nvSpPr>
        <p:spPr>
          <a:xfrm>
            <a:off x="828427" y="1647220"/>
            <a:ext cx="10127086" cy="1227965"/>
          </a:xfrm>
          <a:prstGeom prst="rect">
            <a:avLst/>
          </a:prstGeom>
          <a:noFill/>
        </p:spPr>
        <p:txBody>
          <a:bodyPr wrap="square">
            <a:spAutoFit/>
          </a:bodyPr>
          <a:lstStyle/>
          <a:p>
            <a:pPr algn="just">
              <a:lnSpc>
                <a:spcPct val="200000"/>
              </a:lnSpc>
            </a:pPr>
            <a:r>
              <a:rPr lang="vi-VN" sz="2000" dirty="0">
                <a:solidFill>
                  <a:srgbClr val="231F20"/>
                </a:solidFill>
                <a:effectLst/>
                <a:latin typeface="Arial" panose="020B0604020202020204" pitchFamily="34" charset="0"/>
              </a:rPr>
              <a:t>1. Em hãy kể tên một vài phần mềm làm video mà em biết. </a:t>
            </a:r>
          </a:p>
          <a:p>
            <a:pPr algn="just">
              <a:lnSpc>
                <a:spcPct val="200000"/>
              </a:lnSpc>
            </a:pPr>
            <a:r>
              <a:rPr lang="vi-VN" sz="2000" dirty="0">
                <a:solidFill>
                  <a:srgbClr val="231F20"/>
                </a:solidFill>
                <a:effectLst/>
                <a:latin typeface="Arial" panose="020B0604020202020204" pitchFamily="34" charset="0"/>
              </a:rPr>
              <a:t>2. Em muốn sử dụng một phần mềm làm video có những chức năng gì?</a:t>
            </a:r>
            <a:endParaRPr lang="vi-VN" sz="2000" dirty="0"/>
          </a:p>
        </p:txBody>
      </p:sp>
      <p:pic>
        <p:nvPicPr>
          <p:cNvPr id="2052" name="Picture 4" descr="Cắt video YouTube online trên YouTube đơn giản, nên biết">
            <a:extLst>
              <a:ext uri="{FF2B5EF4-FFF2-40B4-BE49-F238E27FC236}">
                <a16:creationId xmlns:a16="http://schemas.microsoft.com/office/drawing/2014/main" id="{4B680F22-8D7E-469B-9273-44B5B3BA8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953" y="3396391"/>
            <a:ext cx="4586287" cy="25812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47270EE-7C5C-4A83-8375-C06A2B89C34C}"/>
              </a:ext>
            </a:extLst>
          </p:cNvPr>
          <p:cNvPicPr>
            <a:picLocks noChangeAspect="1"/>
          </p:cNvPicPr>
          <p:nvPr/>
        </p:nvPicPr>
        <p:blipFill>
          <a:blip r:embed="rId3"/>
          <a:stretch>
            <a:fillRect/>
          </a:stretch>
        </p:blipFill>
        <p:spPr>
          <a:xfrm>
            <a:off x="1813387" y="3509425"/>
            <a:ext cx="2681824" cy="2151145"/>
          </a:xfrm>
          <a:prstGeom prst="rect">
            <a:avLst/>
          </a:prstGeom>
        </p:spPr>
      </p:pic>
    </p:spTree>
    <p:extLst>
      <p:ext uri="{BB962C8B-B14F-4D97-AF65-F5344CB8AC3E}">
        <p14:creationId xmlns:p14="http://schemas.microsoft.com/office/powerpoint/2010/main" val="179039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765980" y="527231"/>
            <a:ext cx="888648" cy="885725"/>
          </a:xfrm>
          <a:prstGeom prst="rect">
            <a:avLst/>
          </a:prstGeom>
        </p:spPr>
      </p:pic>
      <p:sp>
        <p:nvSpPr>
          <p:cNvPr id="6" name="TextBox 5">
            <a:extLst>
              <a:ext uri="{FF2B5EF4-FFF2-40B4-BE49-F238E27FC236}">
                <a16:creationId xmlns:a16="http://schemas.microsoft.com/office/drawing/2014/main" id="{1968BD52-2312-460B-94DD-C80DBAE47CEB}"/>
              </a:ext>
            </a:extLst>
          </p:cNvPr>
          <p:cNvSpPr txBox="1"/>
          <p:nvPr/>
        </p:nvSpPr>
        <p:spPr>
          <a:xfrm>
            <a:off x="1733006" y="405164"/>
            <a:ext cx="9231086" cy="2534027"/>
          </a:xfrm>
          <a:prstGeom prst="rect">
            <a:avLst/>
          </a:prstGeom>
          <a:noFill/>
        </p:spPr>
        <p:txBody>
          <a:bodyPr wrap="square">
            <a:spAutoFit/>
          </a:bodyPr>
          <a:lstStyle/>
          <a:p>
            <a:pPr>
              <a:lnSpc>
                <a:spcPct val="150000"/>
              </a:lnSpc>
            </a:pPr>
            <a:r>
              <a:rPr lang="vi-VN" sz="1800" dirty="0">
                <a:solidFill>
                  <a:schemeClr val="accent6">
                    <a:lumMod val="75000"/>
                  </a:schemeClr>
                </a:solidFill>
                <a:effectLst/>
                <a:latin typeface="Arial" panose="020B0604020202020204" pitchFamily="34" charset="0"/>
              </a:rPr>
              <a:t>Có nhiều phần mềm làm video, trong đó có loại miễn phí, trả phí, có loại chuyên nghiệp, không chuyên nghiệp. Video Editor (Hình 9b.5) là một phần mềm làm video (được tích hợp sẵn trong hệ điều hành Windows 10, Windows 11) giúp người sử dụng làm video, chỉnh sửa video với các thao tác cơ bản. Video Editor hỗ trợ nhiều định dạng tệp như mp3, wma, wav, mp4, avi, mpg, jpg, bmp, png,... Đây là phần mềm được rất nhiều người sử dụng vì những ưu điểm sau:</a:t>
            </a:r>
            <a:endParaRPr lang="en-US" b="1" dirty="0">
              <a:solidFill>
                <a:schemeClr val="accent6">
                  <a:lumMod val="75000"/>
                </a:schemeClr>
              </a:solidFill>
            </a:endParaRPr>
          </a:p>
        </p:txBody>
      </p:sp>
      <p:pic>
        <p:nvPicPr>
          <p:cNvPr id="5" name="Picture 4">
            <a:extLst>
              <a:ext uri="{FF2B5EF4-FFF2-40B4-BE49-F238E27FC236}">
                <a16:creationId xmlns:a16="http://schemas.microsoft.com/office/drawing/2014/main" id="{1E31E825-8757-4322-9ED6-99634AAAC2DE}"/>
              </a:ext>
            </a:extLst>
          </p:cNvPr>
          <p:cNvPicPr>
            <a:picLocks noChangeAspect="1"/>
          </p:cNvPicPr>
          <p:nvPr/>
        </p:nvPicPr>
        <p:blipFill>
          <a:blip r:embed="rId3"/>
          <a:stretch>
            <a:fillRect/>
          </a:stretch>
        </p:blipFill>
        <p:spPr>
          <a:xfrm>
            <a:off x="5169727" y="3276860"/>
            <a:ext cx="2061552" cy="2582043"/>
          </a:xfrm>
          <a:prstGeom prst="rect">
            <a:avLst/>
          </a:prstGeom>
        </p:spPr>
      </p:pic>
      <p:sp>
        <p:nvSpPr>
          <p:cNvPr id="10" name="TextBox 9">
            <a:extLst>
              <a:ext uri="{FF2B5EF4-FFF2-40B4-BE49-F238E27FC236}">
                <a16:creationId xmlns:a16="http://schemas.microsoft.com/office/drawing/2014/main" id="{B8ED8E29-D663-47A5-A04A-ED48CBB9D5D6}"/>
              </a:ext>
            </a:extLst>
          </p:cNvPr>
          <p:cNvSpPr txBox="1"/>
          <p:nvPr/>
        </p:nvSpPr>
        <p:spPr>
          <a:xfrm>
            <a:off x="7515497" y="3247841"/>
            <a:ext cx="2751909" cy="872034"/>
          </a:xfrm>
          <a:prstGeom prst="rect">
            <a:avLst/>
          </a:prstGeom>
          <a:solidFill>
            <a:schemeClr val="accent1">
              <a:lumMod val="10000"/>
              <a:lumOff val="90000"/>
            </a:schemeClr>
          </a:solidFill>
        </p:spPr>
        <p:txBody>
          <a:bodyPr wrap="square">
            <a:spAutoFit/>
          </a:bodyPr>
          <a:lstStyle/>
          <a:p>
            <a:pPr marL="285750" indent="-285750" algn="ctr">
              <a:lnSpc>
                <a:spcPct val="150000"/>
              </a:lnSpc>
              <a:buFont typeface="Arial" panose="020B0604020202020204" pitchFamily="34" charset="0"/>
              <a:buChar char="•"/>
            </a:pPr>
            <a:r>
              <a:rPr lang="en-US" sz="1800" dirty="0">
                <a:solidFill>
                  <a:srgbClr val="231F20"/>
                </a:solidFill>
                <a:effectLst/>
                <a:latin typeface="Arial" panose="020B0604020202020204" pitchFamily="34" charset="0"/>
              </a:rPr>
              <a:t>Giao </a:t>
            </a:r>
            <a:r>
              <a:rPr lang="en-US" sz="1800" dirty="0" err="1">
                <a:solidFill>
                  <a:srgbClr val="231F20"/>
                </a:solidFill>
                <a:effectLst/>
                <a:latin typeface="Arial" panose="020B0604020202020204" pitchFamily="34" charset="0"/>
              </a:rPr>
              <a:t>diện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thân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thiện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dễ</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sử</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dụng</a:t>
            </a:r>
            <a:endParaRPr lang="en-US" dirty="0"/>
          </a:p>
        </p:txBody>
      </p:sp>
      <p:sp>
        <p:nvSpPr>
          <p:cNvPr id="14" name="TextBox 13">
            <a:extLst>
              <a:ext uri="{FF2B5EF4-FFF2-40B4-BE49-F238E27FC236}">
                <a16:creationId xmlns:a16="http://schemas.microsoft.com/office/drawing/2014/main" id="{D33ABB70-9099-4B52-B037-F5C85E4B1CFC}"/>
              </a:ext>
            </a:extLst>
          </p:cNvPr>
          <p:cNvSpPr txBox="1"/>
          <p:nvPr/>
        </p:nvSpPr>
        <p:spPr>
          <a:xfrm>
            <a:off x="1271451" y="3847011"/>
            <a:ext cx="3756167" cy="1754326"/>
          </a:xfrm>
          <a:prstGeom prst="rect">
            <a:avLst/>
          </a:prstGeom>
          <a:solidFill>
            <a:srgbClr val="FF9999"/>
          </a:solidFill>
        </p:spPr>
        <p:txBody>
          <a:bodyPr wrap="square">
            <a:spAutoFit/>
          </a:bodyPr>
          <a:lstStyle/>
          <a:p>
            <a:pPr marL="285750" indent="-285750" algn="ctr">
              <a:buFont typeface="Arial" panose="020B0604020202020204" pitchFamily="34" charset="0"/>
              <a:buChar char="•"/>
            </a:pPr>
            <a:r>
              <a:rPr lang="vi-VN" sz="1800" dirty="0">
                <a:solidFill>
                  <a:srgbClr val="231F20"/>
                </a:solidFill>
                <a:effectLst/>
                <a:latin typeface="Arial" panose="020B0604020202020204" pitchFamily="34" charset="0"/>
              </a:rPr>
              <a:t>Có đầy đủ những chức năng cơ bản và nâng cao để làm ra các video từ dữ liệu hình ảnh, video; thêm hiệu ứng, âm thanh, phụ đề; tự động tạo hoạt hình từ ảnh;...</a:t>
            </a:r>
            <a:endParaRPr lang="en-US" dirty="0"/>
          </a:p>
        </p:txBody>
      </p:sp>
      <p:sp>
        <p:nvSpPr>
          <p:cNvPr id="16" name="TextBox 15">
            <a:extLst>
              <a:ext uri="{FF2B5EF4-FFF2-40B4-BE49-F238E27FC236}">
                <a16:creationId xmlns:a16="http://schemas.microsoft.com/office/drawing/2014/main" id="{E210E9B8-992B-418E-8865-A56737EDBF6F}"/>
              </a:ext>
            </a:extLst>
          </p:cNvPr>
          <p:cNvSpPr txBox="1"/>
          <p:nvPr/>
        </p:nvSpPr>
        <p:spPr>
          <a:xfrm>
            <a:off x="7515497" y="5146776"/>
            <a:ext cx="2865120" cy="369332"/>
          </a:xfrm>
          <a:prstGeom prst="rect">
            <a:avLst/>
          </a:prstGeom>
          <a:solidFill>
            <a:srgbClr val="FDDEEB"/>
          </a:solidFill>
        </p:spPr>
        <p:txBody>
          <a:bodyPr wrap="square">
            <a:spAutoFit/>
          </a:bodyPr>
          <a:lstStyle/>
          <a:p>
            <a:pPr marL="285750" indent="-285750">
              <a:buFont typeface="Arial" panose="020B0604020202020204" pitchFamily="34" charset="0"/>
              <a:buChar char="•"/>
            </a:pPr>
            <a:r>
              <a:rPr lang="en-US" sz="1800" dirty="0" err="1">
                <a:solidFill>
                  <a:srgbClr val="231F20"/>
                </a:solidFill>
                <a:effectLst/>
                <a:latin typeface="Arial" panose="020B0604020202020204" pitchFamily="34" charset="0"/>
              </a:rPr>
              <a:t>Dễ</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dàng</a:t>
            </a:r>
            <a:r>
              <a:rPr lang="en-US" sz="1800" dirty="0">
                <a:solidFill>
                  <a:srgbClr val="231F20"/>
                </a:solidFill>
                <a:effectLst/>
                <a:latin typeface="Arial" panose="020B0604020202020204" pitchFamily="34" charset="0"/>
              </a:rPr>
              <a:t> chia </a:t>
            </a:r>
            <a:r>
              <a:rPr lang="en-US" sz="1800" dirty="0" err="1">
                <a:solidFill>
                  <a:srgbClr val="231F20"/>
                </a:solidFill>
                <a:effectLst/>
                <a:latin typeface="Arial" panose="020B0604020202020204" pitchFamily="34" charset="0"/>
              </a:rPr>
              <a:t>sẻ</a:t>
            </a:r>
            <a:r>
              <a:rPr lang="en-US" sz="1800" dirty="0">
                <a:solidFill>
                  <a:srgbClr val="231F20"/>
                </a:solidFill>
                <a:effectLst/>
                <a:latin typeface="Arial" panose="020B0604020202020204" pitchFamily="34" charset="0"/>
              </a:rPr>
              <a:t> video. </a:t>
            </a:r>
            <a:endParaRPr lang="en-US" dirty="0"/>
          </a:p>
        </p:txBody>
      </p:sp>
    </p:spTree>
    <p:extLst>
      <p:ext uri="{BB962C8B-B14F-4D97-AF65-F5344CB8AC3E}">
        <p14:creationId xmlns:p14="http://schemas.microsoft.com/office/powerpoint/2010/main" val="3066094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705585" y="522514"/>
            <a:ext cx="673782" cy="722847"/>
          </a:xfrm>
          <a:prstGeom prst="rect">
            <a:avLst/>
          </a:prstGeom>
        </p:spPr>
      </p:pic>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89"/>
            <a:ext cx="9192839" cy="1550125"/>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E52A3C-272F-492D-BDB8-24C8B0A180D7}"/>
              </a:ext>
            </a:extLst>
          </p:cNvPr>
          <p:cNvSpPr txBox="1"/>
          <p:nvPr/>
        </p:nvSpPr>
        <p:spPr>
          <a:xfrm>
            <a:off x="1619794" y="883937"/>
            <a:ext cx="8860972" cy="114069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vi-VN" sz="2400" dirty="0">
                <a:solidFill>
                  <a:schemeClr val="accent6">
                    <a:lumMod val="75000"/>
                  </a:schemeClr>
                </a:solidFill>
              </a:rPr>
              <a:t>Video Editor là phần mềm làm video được nhiều người sử dụng vì có đầy đủ các chức năng làm video cơ bản và nâng cao.</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pic>
        <p:nvPicPr>
          <p:cNvPr id="3074" name="Picture 2" descr="Free Video Editor - Tải về">
            <a:extLst>
              <a:ext uri="{FF2B5EF4-FFF2-40B4-BE49-F238E27FC236}">
                <a16:creationId xmlns:a16="http://schemas.microsoft.com/office/drawing/2014/main" id="{619EEE48-4352-441A-86D7-C2738211F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0280" y="2596159"/>
            <a:ext cx="4030027" cy="33779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6F34384-F123-4FEA-9500-A0F541AFB3C7}"/>
              </a:ext>
            </a:extLst>
          </p:cNvPr>
          <p:cNvPicPr>
            <a:picLocks noChangeAspect="1"/>
          </p:cNvPicPr>
          <p:nvPr/>
        </p:nvPicPr>
        <p:blipFill>
          <a:blip r:embed="rId4"/>
          <a:stretch>
            <a:fillRect/>
          </a:stretch>
        </p:blipFill>
        <p:spPr>
          <a:xfrm>
            <a:off x="1937657" y="2995548"/>
            <a:ext cx="3626981" cy="2621481"/>
          </a:xfrm>
          <a:prstGeom prst="rect">
            <a:avLst/>
          </a:prstGeom>
        </p:spPr>
      </p:pic>
    </p:spTree>
    <p:extLst>
      <p:ext uri="{BB962C8B-B14F-4D97-AF65-F5344CB8AC3E}">
        <p14:creationId xmlns:p14="http://schemas.microsoft.com/office/powerpoint/2010/main" val="366897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748166" y="448779"/>
            <a:ext cx="10501714" cy="3600707"/>
            <a:chOff x="601971" y="415703"/>
            <a:chExt cx="10501714" cy="3600707"/>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3"/>
              <a:ext cx="9922555" cy="3198487"/>
              <a:chOff x="1189762" y="4644162"/>
              <a:chExt cx="9922555" cy="3198487"/>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2"/>
                <a:ext cx="9900933" cy="3198487"/>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1" name="TextBox 10">
            <a:extLst>
              <a:ext uri="{FF2B5EF4-FFF2-40B4-BE49-F238E27FC236}">
                <a16:creationId xmlns:a16="http://schemas.microsoft.com/office/drawing/2014/main" id="{3C81FBD8-8DDE-4A1B-9937-17A4E87B6443}"/>
              </a:ext>
            </a:extLst>
          </p:cNvPr>
          <p:cNvSpPr txBox="1"/>
          <p:nvPr/>
        </p:nvSpPr>
        <p:spPr>
          <a:xfrm>
            <a:off x="1582154" y="990578"/>
            <a:ext cx="9373229" cy="2805320"/>
          </a:xfrm>
          <a:prstGeom prst="rect">
            <a:avLst/>
          </a:prstGeom>
          <a:noFill/>
        </p:spPr>
        <p:txBody>
          <a:bodyPr wrap="square">
            <a:spAutoFit/>
          </a:bodyPr>
          <a:lstStyle/>
          <a:p>
            <a:pPr>
              <a:lnSpc>
                <a:spcPct val="150000"/>
              </a:lnSpc>
            </a:pPr>
            <a:r>
              <a:rPr lang="vi-VN" sz="2000" b="1" dirty="0">
                <a:solidFill>
                  <a:srgbClr val="231F20"/>
                </a:solidFill>
                <a:effectLst/>
                <a:latin typeface="Arial" panose="020B0604020202020204" pitchFamily="34" charset="0"/>
              </a:rPr>
              <a:t>Chọn phương án ghép sai: </a:t>
            </a:r>
            <a:endParaRPr lang="vi-VN" sz="2400" b="1" dirty="0"/>
          </a:p>
          <a:p>
            <a:pPr>
              <a:lnSpc>
                <a:spcPct val="150000"/>
              </a:lnSpc>
            </a:pPr>
            <a:r>
              <a:rPr lang="vi-VN" sz="2000" b="1" dirty="0">
                <a:solidFill>
                  <a:srgbClr val="231F20"/>
                </a:solidFill>
                <a:effectLst/>
                <a:latin typeface="Arial" panose="020B0604020202020204" pitchFamily="34" charset="0"/>
              </a:rPr>
              <a:t>Video Editor là phần mềm làm video </a:t>
            </a:r>
            <a:endParaRPr lang="vi-VN" sz="2400" b="1" dirty="0"/>
          </a:p>
          <a:p>
            <a:pPr>
              <a:lnSpc>
                <a:spcPct val="150000"/>
              </a:lnSpc>
            </a:pPr>
            <a:r>
              <a:rPr lang="vi-VN" sz="2000" dirty="0">
                <a:solidFill>
                  <a:srgbClr val="231F20"/>
                </a:solidFill>
                <a:effectLst/>
                <a:latin typeface="Arial" panose="020B0604020202020204" pitchFamily="34" charset="0"/>
              </a:rPr>
              <a:t>A. có giao diện thân thiện, dễ sử dụng. </a:t>
            </a:r>
            <a:endParaRPr lang="vi-VN" sz="2400" dirty="0"/>
          </a:p>
          <a:p>
            <a:pPr>
              <a:lnSpc>
                <a:spcPct val="150000"/>
              </a:lnSpc>
            </a:pPr>
            <a:r>
              <a:rPr lang="vi-VN" sz="2000" dirty="0">
                <a:solidFill>
                  <a:srgbClr val="231F20"/>
                </a:solidFill>
                <a:effectLst/>
                <a:latin typeface="Arial" panose="020B0604020202020204" pitchFamily="34" charset="0"/>
              </a:rPr>
              <a:t>B. hỗ trợ nhiều định dạng tệp. </a:t>
            </a:r>
            <a:endParaRPr lang="vi-VN" sz="2400" dirty="0"/>
          </a:p>
          <a:p>
            <a:pPr>
              <a:lnSpc>
                <a:spcPct val="150000"/>
              </a:lnSpc>
            </a:pPr>
            <a:r>
              <a:rPr lang="vi-VN" sz="2000" dirty="0">
                <a:solidFill>
                  <a:srgbClr val="231F20"/>
                </a:solidFill>
                <a:effectLst/>
                <a:latin typeface="Arial" panose="020B0604020202020204" pitchFamily="34" charset="0"/>
              </a:rPr>
              <a:t>C. được tích hợp sẵn trong tất cả các hệ điều hành. </a:t>
            </a:r>
            <a:endParaRPr lang="vi-VN" sz="2400" dirty="0"/>
          </a:p>
          <a:p>
            <a:pPr>
              <a:lnSpc>
                <a:spcPct val="150000"/>
              </a:lnSpc>
            </a:pPr>
            <a:r>
              <a:rPr lang="vi-VN" sz="2000" dirty="0">
                <a:solidFill>
                  <a:srgbClr val="231F20"/>
                </a:solidFill>
                <a:effectLst/>
                <a:latin typeface="Arial" panose="020B0604020202020204" pitchFamily="34" charset="0"/>
              </a:rPr>
              <a:t>D. có đầy đủ những chức năng làm video cơ bản và nâng cao.</a:t>
            </a:r>
            <a:endParaRPr lang="en-US" sz="3200" dirty="0"/>
          </a:p>
        </p:txBody>
      </p:sp>
    </p:spTree>
    <p:extLst>
      <p:ext uri="{BB962C8B-B14F-4D97-AF65-F5344CB8AC3E}">
        <p14:creationId xmlns:p14="http://schemas.microsoft.com/office/powerpoint/2010/main" val="2951270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748166" y="448779"/>
            <a:ext cx="10501714" cy="3565873"/>
            <a:chOff x="601971" y="415703"/>
            <a:chExt cx="10501714" cy="3565873"/>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4"/>
              <a:ext cx="9922555" cy="3163652"/>
              <a:chOff x="1189762" y="4644163"/>
              <a:chExt cx="9922555" cy="3163652"/>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3"/>
                <a:ext cx="9900933" cy="3163652"/>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1" name="TextBox 10">
            <a:extLst>
              <a:ext uri="{FF2B5EF4-FFF2-40B4-BE49-F238E27FC236}">
                <a16:creationId xmlns:a16="http://schemas.microsoft.com/office/drawing/2014/main" id="{3C81FBD8-8DDE-4A1B-9937-17A4E87B6443}"/>
              </a:ext>
            </a:extLst>
          </p:cNvPr>
          <p:cNvSpPr txBox="1"/>
          <p:nvPr/>
        </p:nvSpPr>
        <p:spPr>
          <a:xfrm>
            <a:off x="1582154" y="990578"/>
            <a:ext cx="9373229" cy="2805320"/>
          </a:xfrm>
          <a:prstGeom prst="rect">
            <a:avLst/>
          </a:prstGeom>
          <a:noFill/>
        </p:spPr>
        <p:txBody>
          <a:bodyPr wrap="square">
            <a:spAutoFit/>
          </a:bodyPr>
          <a:lstStyle/>
          <a:p>
            <a:pPr>
              <a:lnSpc>
                <a:spcPct val="150000"/>
              </a:lnSpc>
            </a:pPr>
            <a:r>
              <a:rPr lang="vi-VN" sz="2000" b="1" dirty="0">
                <a:solidFill>
                  <a:srgbClr val="231F20"/>
                </a:solidFill>
                <a:effectLst/>
                <a:latin typeface="Arial" panose="020B0604020202020204" pitchFamily="34" charset="0"/>
              </a:rPr>
              <a:t>Chọn phương án ghép sai: </a:t>
            </a:r>
            <a:endParaRPr lang="vi-VN" sz="2400" b="1" dirty="0"/>
          </a:p>
          <a:p>
            <a:pPr>
              <a:lnSpc>
                <a:spcPct val="150000"/>
              </a:lnSpc>
            </a:pPr>
            <a:r>
              <a:rPr lang="vi-VN" sz="2000" b="1" dirty="0">
                <a:solidFill>
                  <a:srgbClr val="231F20"/>
                </a:solidFill>
                <a:effectLst/>
                <a:latin typeface="Arial" panose="020B0604020202020204" pitchFamily="34" charset="0"/>
              </a:rPr>
              <a:t>Video Editor là phần mềm làm video </a:t>
            </a:r>
            <a:endParaRPr lang="vi-VN" sz="2400" b="1" dirty="0"/>
          </a:p>
          <a:p>
            <a:pPr>
              <a:lnSpc>
                <a:spcPct val="150000"/>
              </a:lnSpc>
            </a:pPr>
            <a:r>
              <a:rPr lang="vi-VN" sz="2000" dirty="0">
                <a:solidFill>
                  <a:srgbClr val="231F20"/>
                </a:solidFill>
                <a:effectLst/>
                <a:latin typeface="Arial" panose="020B0604020202020204" pitchFamily="34" charset="0"/>
              </a:rPr>
              <a:t>A. có giao diện thân thiện, dễ sử dụng. </a:t>
            </a:r>
            <a:endParaRPr lang="vi-VN" sz="2400" dirty="0"/>
          </a:p>
          <a:p>
            <a:pPr>
              <a:lnSpc>
                <a:spcPct val="150000"/>
              </a:lnSpc>
            </a:pPr>
            <a:r>
              <a:rPr lang="vi-VN" sz="2000" dirty="0">
                <a:solidFill>
                  <a:srgbClr val="231F20"/>
                </a:solidFill>
                <a:effectLst/>
                <a:latin typeface="Arial" panose="020B0604020202020204" pitchFamily="34" charset="0"/>
              </a:rPr>
              <a:t>B. hỗ trợ nhiều định dạng tệp. </a:t>
            </a:r>
            <a:endParaRPr lang="vi-VN" sz="2400" dirty="0"/>
          </a:p>
          <a:p>
            <a:pPr>
              <a:lnSpc>
                <a:spcPct val="150000"/>
              </a:lnSpc>
            </a:pPr>
            <a:r>
              <a:rPr lang="vi-VN" sz="2000" dirty="0">
                <a:solidFill>
                  <a:srgbClr val="231F20"/>
                </a:solidFill>
                <a:effectLst/>
                <a:latin typeface="Arial" panose="020B0604020202020204" pitchFamily="34" charset="0"/>
              </a:rPr>
              <a:t>C. được tích hợp sẵn trong tất cả các hệ điều hành. </a:t>
            </a:r>
            <a:endParaRPr lang="vi-VN" sz="2400" dirty="0"/>
          </a:p>
          <a:p>
            <a:pPr>
              <a:lnSpc>
                <a:spcPct val="150000"/>
              </a:lnSpc>
            </a:pPr>
            <a:r>
              <a:rPr lang="vi-VN" sz="2000" dirty="0">
                <a:solidFill>
                  <a:srgbClr val="231F20"/>
                </a:solidFill>
                <a:effectLst/>
                <a:latin typeface="Arial" panose="020B0604020202020204" pitchFamily="34" charset="0"/>
              </a:rPr>
              <a:t>D. có đầy đủ những chức năng làm video cơ bản và nâng cao.</a:t>
            </a:r>
            <a:endParaRPr lang="en-US" sz="3200" dirty="0"/>
          </a:p>
        </p:txBody>
      </p:sp>
      <p:sp>
        <p:nvSpPr>
          <p:cNvPr id="9" name="TextBox 8">
            <a:extLst>
              <a:ext uri="{FF2B5EF4-FFF2-40B4-BE49-F238E27FC236}">
                <a16:creationId xmlns:a16="http://schemas.microsoft.com/office/drawing/2014/main" id="{DA340043-0F70-4B5C-B83E-973B17BE66C7}"/>
              </a:ext>
            </a:extLst>
          </p:cNvPr>
          <p:cNvSpPr txBox="1"/>
          <p:nvPr/>
        </p:nvSpPr>
        <p:spPr>
          <a:xfrm>
            <a:off x="1327325" y="4130686"/>
            <a:ext cx="6096000" cy="456535"/>
          </a:xfrm>
          <a:prstGeom prst="rect">
            <a:avLst/>
          </a:prstGeom>
          <a:noFill/>
        </p:spPr>
        <p:txBody>
          <a:bodyPr wrap="square">
            <a:spAutoFit/>
          </a:bodyPr>
          <a:lstStyle/>
          <a:p>
            <a:pPr algn="just">
              <a:lnSpc>
                <a:spcPct val="150000"/>
              </a:lnSpc>
            </a:pPr>
            <a:r>
              <a:rPr lang="en-US" b="1" dirty="0" err="1">
                <a:solidFill>
                  <a:srgbClr val="231F20"/>
                </a:solidFill>
                <a:latin typeface="Arial-BoldMT"/>
              </a:rPr>
              <a:t>Đáp</a:t>
            </a:r>
            <a:r>
              <a:rPr lang="en-US" b="1" dirty="0">
                <a:solidFill>
                  <a:srgbClr val="231F20"/>
                </a:solidFill>
                <a:latin typeface="Arial-BoldMT"/>
              </a:rPr>
              <a:t> </a:t>
            </a:r>
            <a:r>
              <a:rPr lang="en-US" b="1" dirty="0" err="1">
                <a:solidFill>
                  <a:srgbClr val="231F20"/>
                </a:solidFill>
                <a:latin typeface="Arial-BoldMT"/>
              </a:rPr>
              <a:t>án</a:t>
            </a:r>
            <a:r>
              <a:rPr lang="en-US" b="1" dirty="0">
                <a:solidFill>
                  <a:srgbClr val="231F20"/>
                </a:solidFill>
                <a:latin typeface="Arial-BoldMT"/>
              </a:rPr>
              <a:t>: C</a:t>
            </a:r>
            <a:r>
              <a:rPr lang="vi-VN" sz="1800" b="1" dirty="0">
                <a:solidFill>
                  <a:srgbClr val="231F20"/>
                </a:solidFill>
                <a:effectLst/>
                <a:latin typeface="Arial-BoldMT"/>
              </a:rPr>
              <a:t>. </a:t>
            </a:r>
          </a:p>
        </p:txBody>
      </p:sp>
      <p:sp>
        <p:nvSpPr>
          <p:cNvPr id="6" name="Oval 5">
            <a:extLst>
              <a:ext uri="{FF2B5EF4-FFF2-40B4-BE49-F238E27FC236}">
                <a16:creationId xmlns:a16="http://schemas.microsoft.com/office/drawing/2014/main" id="{43A89562-47DF-4854-AB2B-7F8FC0645E48}"/>
              </a:ext>
            </a:extLst>
          </p:cNvPr>
          <p:cNvSpPr/>
          <p:nvPr/>
        </p:nvSpPr>
        <p:spPr>
          <a:xfrm>
            <a:off x="1560532" y="2872013"/>
            <a:ext cx="455652" cy="45403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181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24276" y="1096595"/>
            <a:ext cx="8856910" cy="3493314"/>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252690" y="1708322"/>
            <a:ext cx="7368402" cy="2585323"/>
          </a:xfrm>
          <a:prstGeom prst="rect">
            <a:avLst/>
          </a:prstGeom>
          <a:noFill/>
        </p:spPr>
        <p:txBody>
          <a:bodyPr wrap="square" rtlCol="0">
            <a:spAutoFit/>
          </a:bodyPr>
          <a:lstStyle/>
          <a:p>
            <a:pPr algn="ctr"/>
            <a:r>
              <a:rPr lang="en-US" sz="5400" dirty="0">
                <a:solidFill>
                  <a:schemeClr val="accent3">
                    <a:lumMod val="50000"/>
                  </a:schemeClr>
                </a:solidFill>
                <a:latin typeface="+mj-lt"/>
              </a:rPr>
              <a:t> 3. THỰC HÀNH: LÀM QUEN VỚI PHẦN MỀM LÀM VIDEO</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2565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B7B07C0-8228-4E2C-B614-A51DE03563CE}"/>
              </a:ext>
            </a:extLst>
          </p:cNvPr>
          <p:cNvGrpSpPr/>
          <p:nvPr/>
        </p:nvGrpSpPr>
        <p:grpSpPr>
          <a:xfrm>
            <a:off x="1053737" y="415056"/>
            <a:ext cx="9605554" cy="2811026"/>
            <a:chOff x="1053737" y="415056"/>
            <a:chExt cx="9605554" cy="2811026"/>
          </a:xfrm>
        </p:grpSpPr>
        <p:sp>
          <p:nvSpPr>
            <p:cNvPr id="3" name="TextBox 2">
              <a:extLst>
                <a:ext uri="{FF2B5EF4-FFF2-40B4-BE49-F238E27FC236}">
                  <a16:creationId xmlns:a16="http://schemas.microsoft.com/office/drawing/2014/main" id="{06013497-F592-4D2C-8338-96E0D4AFA2E2}"/>
                </a:ext>
              </a:extLst>
            </p:cNvPr>
            <p:cNvSpPr txBox="1"/>
            <p:nvPr/>
          </p:nvSpPr>
          <p:spPr>
            <a:xfrm>
              <a:off x="1053737" y="415056"/>
              <a:ext cx="9605554" cy="2811026"/>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Nhiệm vụ:</a:t>
              </a:r>
              <a:r>
                <a:rPr lang="vi-VN" sz="1800" dirty="0">
                  <a:solidFill>
                    <a:srgbClr val="231F20"/>
                  </a:solidFill>
                  <a:effectLst/>
                  <a:latin typeface="Arial" panose="020B0604020202020204" pitchFamily="34" charset="0"/>
                </a:rPr>
                <a:t> Thực hiện được một số thao tác cơ bản trong sử dụng một phần mềm </a:t>
              </a:r>
              <a:endParaRPr lang="vi-VN" dirty="0"/>
            </a:p>
            <a:p>
              <a:pPr>
                <a:lnSpc>
                  <a:spcPct val="150000"/>
                </a:lnSpc>
              </a:pPr>
              <a:r>
                <a:rPr lang="vi-VN" sz="1800" dirty="0">
                  <a:solidFill>
                    <a:srgbClr val="231F20"/>
                  </a:solidFill>
                  <a:effectLst/>
                  <a:latin typeface="Arial" panose="020B0604020202020204" pitchFamily="34" charset="0"/>
                </a:rPr>
                <a:t>làm video. </a:t>
              </a:r>
              <a:r>
                <a:rPr lang="en-US" dirty="0">
                  <a:solidFill>
                    <a:srgbClr val="231F20"/>
                  </a:solidFill>
                  <a:latin typeface="Arial" panose="020B0604020202020204" pitchFamily="34" charset="0"/>
                </a:rPr>
                <a:t>(</a:t>
              </a:r>
              <a:r>
                <a:rPr lang="en-US" dirty="0" err="1">
                  <a:solidFill>
                    <a:srgbClr val="231F20"/>
                  </a:solidFill>
                  <a:latin typeface="Arial" panose="020B0604020202020204" pitchFamily="34" charset="0"/>
                </a:rPr>
                <a:t>Phần</a:t>
              </a:r>
              <a:r>
                <a:rPr lang="en-US" dirty="0">
                  <a:solidFill>
                    <a:srgbClr val="231F20"/>
                  </a:solidFill>
                  <a:latin typeface="Arial" panose="020B0604020202020204" pitchFamily="34" charset="0"/>
                </a:rPr>
                <a:t> </a:t>
              </a:r>
              <a:r>
                <a:rPr lang="en-US" dirty="0" err="1">
                  <a:solidFill>
                    <a:srgbClr val="231F20"/>
                  </a:solidFill>
                  <a:latin typeface="Arial" panose="020B0604020202020204" pitchFamily="34" charset="0"/>
                </a:rPr>
                <a:t>mềm</a:t>
              </a:r>
              <a:r>
                <a:rPr lang="en-US" dirty="0">
                  <a:solidFill>
                    <a:srgbClr val="231F20"/>
                  </a:solidFill>
                  <a:latin typeface="Arial" panose="020B0604020202020204" pitchFamily="34" charset="0"/>
                </a:rPr>
                <a:t> </a:t>
              </a:r>
              <a:r>
                <a:rPr lang="en-US" b="1" i="1" dirty="0">
                  <a:solidFill>
                    <a:srgbClr val="231F20"/>
                  </a:solidFill>
                  <a:latin typeface="Arial" panose="020B0604020202020204" pitchFamily="34" charset="0"/>
                </a:rPr>
                <a:t>Video Editor</a:t>
              </a:r>
              <a:r>
                <a:rPr lang="en-US" dirty="0">
                  <a:solidFill>
                    <a:srgbClr val="231F20"/>
                  </a:solidFill>
                  <a:latin typeface="Arial" panose="020B0604020202020204" pitchFamily="34" charset="0"/>
                </a:rPr>
                <a:t>)</a:t>
              </a:r>
              <a:endParaRPr lang="vi-VN" dirty="0"/>
            </a:p>
            <a:p>
              <a:pPr>
                <a:lnSpc>
                  <a:spcPct val="150000"/>
                </a:lnSpc>
              </a:pPr>
              <a:r>
                <a:rPr lang="vi-VN" sz="1800" b="1" dirty="0">
                  <a:solidFill>
                    <a:srgbClr val="EF387A"/>
                  </a:solidFill>
                  <a:effectLst/>
                  <a:latin typeface="Arial" panose="020B0604020202020204" pitchFamily="34" charset="0"/>
                </a:rPr>
                <a:t>Hướng dẫn </a:t>
              </a:r>
              <a:endParaRPr lang="en-US" sz="1800" b="1" dirty="0">
                <a:solidFill>
                  <a:srgbClr val="EF387A"/>
                </a:solidFill>
                <a:effectLst/>
                <a:latin typeface="Arial" panose="020B0604020202020204" pitchFamily="34" charset="0"/>
              </a:endParaRPr>
            </a:p>
            <a:p>
              <a:pPr>
                <a:lnSpc>
                  <a:spcPct val="150000"/>
                </a:lnSpc>
              </a:pPr>
              <a:r>
                <a:rPr lang="vi-VN" sz="1800" b="1" i="1" dirty="0">
                  <a:solidFill>
                    <a:srgbClr val="231F20"/>
                  </a:solidFill>
                  <a:effectLst/>
                  <a:latin typeface="Arial" panose="020B0604020202020204" pitchFamily="34" charset="0"/>
                </a:rPr>
                <a:t>a) Khởi động phần mềm và tạo một video mới </a:t>
              </a:r>
              <a:endParaRPr lang="vi-VN" dirty="0"/>
            </a:p>
            <a:p>
              <a:pPr>
                <a:lnSpc>
                  <a:spcPct val="150000"/>
                </a:lnSpc>
              </a:pPr>
              <a:r>
                <a:rPr lang="vi-VN" sz="1800" dirty="0">
                  <a:solidFill>
                    <a:srgbClr val="231F20"/>
                  </a:solidFill>
                  <a:effectLst/>
                  <a:latin typeface="Arial" panose="020B0604020202020204" pitchFamily="34" charset="0"/>
                </a:rPr>
                <a:t>– Nháy đúp chuột vào biểu tượng trên </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màn hình nền, phần mềm Video Editor </a:t>
              </a:r>
              <a:endParaRPr lang="en-US" sz="1800" dirty="0">
                <a:solidFill>
                  <a:srgbClr val="231F20"/>
                </a:solidFill>
                <a:effectLst/>
                <a:latin typeface="Arial" panose="020B0604020202020204" pitchFamily="34" charset="0"/>
              </a:endParaRPr>
            </a:p>
            <a:p>
              <a:endParaRPr lang="en-US" dirty="0">
                <a:solidFill>
                  <a:srgbClr val="231F20"/>
                </a:solidFill>
                <a:latin typeface="Arial" panose="020B0604020202020204" pitchFamily="34" charset="0"/>
              </a:endParaRPr>
            </a:p>
            <a:p>
              <a:pPr>
                <a:lnSpc>
                  <a:spcPct val="150000"/>
                </a:lnSpc>
              </a:pPr>
              <a:r>
                <a:rPr lang="vi-VN" sz="1800" dirty="0">
                  <a:solidFill>
                    <a:srgbClr val="231F20"/>
                  </a:solidFill>
                  <a:effectLst/>
                  <a:latin typeface="Arial" panose="020B0604020202020204" pitchFamily="34" charset="0"/>
                </a:rPr>
                <a:t>được mở ra với cửa sổ chào mừng tương tự như Hình 9b.6.</a:t>
              </a:r>
              <a:endParaRPr lang="en-US" dirty="0"/>
            </a:p>
          </p:txBody>
        </p:sp>
        <p:pic>
          <p:nvPicPr>
            <p:cNvPr id="5" name="Picture 4">
              <a:extLst>
                <a:ext uri="{FF2B5EF4-FFF2-40B4-BE49-F238E27FC236}">
                  <a16:creationId xmlns:a16="http://schemas.microsoft.com/office/drawing/2014/main" id="{EEA8D437-55A5-4F69-BCF3-5F634C81EFBC}"/>
                </a:ext>
              </a:extLst>
            </p:cNvPr>
            <p:cNvPicPr>
              <a:picLocks noChangeAspect="1"/>
            </p:cNvPicPr>
            <p:nvPr/>
          </p:nvPicPr>
          <p:blipFill>
            <a:blip r:embed="rId2"/>
            <a:stretch>
              <a:fillRect/>
            </a:stretch>
          </p:blipFill>
          <p:spPr>
            <a:xfrm>
              <a:off x="5138285" y="2084302"/>
              <a:ext cx="626790" cy="571343"/>
            </a:xfrm>
            <a:prstGeom prst="rect">
              <a:avLst/>
            </a:prstGeom>
          </p:spPr>
        </p:pic>
      </p:grpSp>
      <p:pic>
        <p:nvPicPr>
          <p:cNvPr id="7" name="Picture 6">
            <a:extLst>
              <a:ext uri="{FF2B5EF4-FFF2-40B4-BE49-F238E27FC236}">
                <a16:creationId xmlns:a16="http://schemas.microsoft.com/office/drawing/2014/main" id="{F9EB6691-5EB5-4D91-ACAD-CC0110223D8C}"/>
              </a:ext>
            </a:extLst>
          </p:cNvPr>
          <p:cNvPicPr>
            <a:picLocks noChangeAspect="1"/>
          </p:cNvPicPr>
          <p:nvPr/>
        </p:nvPicPr>
        <p:blipFill>
          <a:blip r:embed="rId3"/>
          <a:stretch>
            <a:fillRect/>
          </a:stretch>
        </p:blipFill>
        <p:spPr>
          <a:xfrm>
            <a:off x="2654770" y="3226082"/>
            <a:ext cx="6298531" cy="3139884"/>
          </a:xfrm>
          <a:prstGeom prst="rect">
            <a:avLst/>
          </a:prstGeom>
        </p:spPr>
      </p:pic>
    </p:spTree>
    <p:extLst>
      <p:ext uri="{BB962C8B-B14F-4D97-AF65-F5344CB8AC3E}">
        <p14:creationId xmlns:p14="http://schemas.microsoft.com/office/powerpoint/2010/main" val="3669125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A69C6B3-84D2-497D-8CDB-6ED317607D29}"/>
              </a:ext>
            </a:extLst>
          </p:cNvPr>
          <p:cNvGrpSpPr/>
          <p:nvPr/>
        </p:nvGrpSpPr>
        <p:grpSpPr>
          <a:xfrm>
            <a:off x="714102" y="410030"/>
            <a:ext cx="10354491" cy="872034"/>
            <a:chOff x="714102" y="410030"/>
            <a:chExt cx="10354491" cy="872034"/>
          </a:xfrm>
        </p:grpSpPr>
        <p:sp>
          <p:nvSpPr>
            <p:cNvPr id="3" name="TextBox 2">
              <a:extLst>
                <a:ext uri="{FF2B5EF4-FFF2-40B4-BE49-F238E27FC236}">
                  <a16:creationId xmlns:a16="http://schemas.microsoft.com/office/drawing/2014/main" id="{2B891690-D588-42F2-AB09-FA67BDB47F7D}"/>
                </a:ext>
              </a:extLst>
            </p:cNvPr>
            <p:cNvSpPr txBox="1"/>
            <p:nvPr/>
          </p:nvSpPr>
          <p:spPr>
            <a:xfrm>
              <a:off x="714102" y="410030"/>
              <a:ext cx="10354491" cy="872034"/>
            </a:xfrm>
            <a:prstGeom prst="rect">
              <a:avLst/>
            </a:prstGeom>
            <a:noFill/>
          </p:spPr>
          <p:txBody>
            <a:bodyPr wrap="square">
              <a:spAutoFit/>
            </a:bodyPr>
            <a:lstStyle/>
            <a:p>
              <a:pPr>
                <a:lnSpc>
                  <a:spcPct val="150000"/>
                </a:lnSpc>
              </a:pP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Nháy</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chuột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vào</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cửa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sổ</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chào</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mừng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bắt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đầu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thực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hiện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dự</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án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làm</a:t>
              </a:r>
              <a:r>
                <a:rPr lang="en-US" sz="1800" dirty="0">
                  <a:solidFill>
                    <a:srgbClr val="231F20"/>
                  </a:solidFill>
                  <a:effectLst/>
                  <a:latin typeface="Arial" panose="020B0604020202020204" pitchFamily="34" charset="0"/>
                </a:rPr>
                <a:t> video. </a:t>
              </a:r>
              <a:r>
                <a:rPr lang="en-US" sz="1800" dirty="0" err="1">
                  <a:solidFill>
                    <a:srgbClr val="231F20"/>
                  </a:solidFill>
                  <a:effectLst/>
                  <a:latin typeface="Arial" panose="020B0604020202020204" pitchFamily="34" charset="0"/>
                </a:rPr>
                <a:t>Phần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mềm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hiển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thị</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cửa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sổ</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cho</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em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nhập</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dự</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án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Nhập</a:t>
              </a:r>
              <a:r>
                <a:rPr lang="en-US" sz="1800" dirty="0">
                  <a:solidFill>
                    <a:srgbClr val="231F20"/>
                  </a:solidFill>
                  <a:effectLst/>
                  <a:latin typeface="Arial" panose="020B0604020202020204" pitchFamily="34" charset="0"/>
                </a:rPr>
                <a:t> </a:t>
              </a:r>
              <a:r>
                <a:rPr lang="en-US" sz="1800" dirty="0" err="1">
                  <a:solidFill>
                    <a:srgbClr val="ED028C"/>
                  </a:solidFill>
                  <a:effectLst/>
                  <a:latin typeface="Arial" panose="020B0604020202020204" pitchFamily="34" charset="0"/>
                </a:rPr>
                <a:t>SanPhamTinHoc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rồi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chọn</a:t>
              </a:r>
              <a:r>
                <a:rPr lang="en-US" sz="1800" dirty="0">
                  <a:solidFill>
                    <a:srgbClr val="231F20"/>
                  </a:solidFill>
                  <a:effectLst/>
                  <a:latin typeface="Arial" panose="020B0604020202020204" pitchFamily="34" charset="0"/>
                </a:rPr>
                <a:t> </a:t>
              </a:r>
              <a:r>
                <a:rPr lang="en-US" sz="1800" b="1" dirty="0">
                  <a:solidFill>
                    <a:srgbClr val="231F20"/>
                  </a:solidFill>
                  <a:effectLst/>
                  <a:latin typeface="Arial-BoldMT"/>
                </a:rPr>
                <a:t>OK</a:t>
              </a:r>
              <a:r>
                <a:rPr lang="en-US" sz="1800" dirty="0">
                  <a:solidFill>
                    <a:srgbClr val="231F20"/>
                  </a:solidFill>
                  <a:effectLst/>
                  <a:latin typeface="Arial" panose="020B0604020202020204" pitchFamily="34" charset="0"/>
                </a:rPr>
                <a:t>.</a:t>
              </a:r>
              <a:endParaRPr lang="en-US" dirty="0"/>
            </a:p>
          </p:txBody>
        </p:sp>
        <p:pic>
          <p:nvPicPr>
            <p:cNvPr id="5" name="Picture 4">
              <a:extLst>
                <a:ext uri="{FF2B5EF4-FFF2-40B4-BE49-F238E27FC236}">
                  <a16:creationId xmlns:a16="http://schemas.microsoft.com/office/drawing/2014/main" id="{8F603EE0-F059-4F81-A5E8-F246CAE8963B}"/>
                </a:ext>
              </a:extLst>
            </p:cNvPr>
            <p:cNvPicPr>
              <a:picLocks noChangeAspect="1"/>
            </p:cNvPicPr>
            <p:nvPr/>
          </p:nvPicPr>
          <p:blipFill>
            <a:blip r:embed="rId2"/>
            <a:stretch>
              <a:fillRect/>
            </a:stretch>
          </p:blipFill>
          <p:spPr>
            <a:xfrm>
              <a:off x="2695541" y="424434"/>
              <a:ext cx="1531120" cy="421613"/>
            </a:xfrm>
            <a:prstGeom prst="rect">
              <a:avLst/>
            </a:prstGeom>
          </p:spPr>
        </p:pic>
      </p:grpSp>
      <p:pic>
        <p:nvPicPr>
          <p:cNvPr id="7" name="Picture 6">
            <a:extLst>
              <a:ext uri="{FF2B5EF4-FFF2-40B4-BE49-F238E27FC236}">
                <a16:creationId xmlns:a16="http://schemas.microsoft.com/office/drawing/2014/main" id="{3E6A3948-59A5-4DB3-A6E8-DA87990A146F}"/>
              </a:ext>
            </a:extLst>
          </p:cNvPr>
          <p:cNvPicPr>
            <a:picLocks noChangeAspect="1"/>
          </p:cNvPicPr>
          <p:nvPr/>
        </p:nvPicPr>
        <p:blipFill>
          <a:blip r:embed="rId3"/>
          <a:stretch>
            <a:fillRect/>
          </a:stretch>
        </p:blipFill>
        <p:spPr>
          <a:xfrm>
            <a:off x="2937376" y="1438866"/>
            <a:ext cx="5731556" cy="1826847"/>
          </a:xfrm>
          <a:prstGeom prst="rect">
            <a:avLst/>
          </a:prstGeom>
        </p:spPr>
      </p:pic>
      <p:sp>
        <p:nvSpPr>
          <p:cNvPr id="9" name="TextBox 8">
            <a:extLst>
              <a:ext uri="{FF2B5EF4-FFF2-40B4-BE49-F238E27FC236}">
                <a16:creationId xmlns:a16="http://schemas.microsoft.com/office/drawing/2014/main" id="{C0169E24-2E29-461A-9B8D-20FAC9A1B572}"/>
              </a:ext>
            </a:extLst>
          </p:cNvPr>
          <p:cNvSpPr txBox="1"/>
          <p:nvPr/>
        </p:nvSpPr>
        <p:spPr>
          <a:xfrm>
            <a:off x="714102" y="3407622"/>
            <a:ext cx="8856617" cy="369332"/>
          </a:xfrm>
          <a:prstGeom prst="rect">
            <a:avLst/>
          </a:prstGeom>
          <a:noFill/>
        </p:spPr>
        <p:txBody>
          <a:bodyPr wrap="square">
            <a:spAutoFit/>
          </a:bodyPr>
          <a:lstStyle/>
          <a:p>
            <a:r>
              <a:rPr lang="vi-VN" sz="1800" dirty="0">
                <a:solidFill>
                  <a:srgbClr val="231F20"/>
                </a:solidFill>
                <a:effectLst/>
                <a:latin typeface="Arial" panose="020B0604020202020204" pitchFamily="34" charset="0"/>
              </a:rPr>
              <a:t>– Giao diện phần mềm mở ra như Hình 9b.8 để em bắt đầu làm video.</a:t>
            </a:r>
            <a:endParaRPr lang="en-US" dirty="0"/>
          </a:p>
        </p:txBody>
      </p:sp>
      <p:pic>
        <p:nvPicPr>
          <p:cNvPr id="11" name="Picture 10">
            <a:extLst>
              <a:ext uri="{FF2B5EF4-FFF2-40B4-BE49-F238E27FC236}">
                <a16:creationId xmlns:a16="http://schemas.microsoft.com/office/drawing/2014/main" id="{100195BB-E57E-4F78-A1C7-4C7F8AB75FBA}"/>
              </a:ext>
            </a:extLst>
          </p:cNvPr>
          <p:cNvPicPr>
            <a:picLocks noChangeAspect="1"/>
          </p:cNvPicPr>
          <p:nvPr/>
        </p:nvPicPr>
        <p:blipFill rotWithShape="1">
          <a:blip r:embed="rId4"/>
          <a:srcRect b="2246"/>
          <a:stretch/>
        </p:blipFill>
        <p:spPr>
          <a:xfrm>
            <a:off x="2836184" y="3756221"/>
            <a:ext cx="5959473" cy="2674331"/>
          </a:xfrm>
          <a:prstGeom prst="rect">
            <a:avLst/>
          </a:prstGeom>
        </p:spPr>
      </p:pic>
    </p:spTree>
    <p:extLst>
      <p:ext uri="{BB962C8B-B14F-4D97-AF65-F5344CB8AC3E}">
        <p14:creationId xmlns:p14="http://schemas.microsoft.com/office/powerpoint/2010/main" val="2288294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4C0DFE5-ED48-4B65-8B9F-D788797D6340}"/>
              </a:ext>
            </a:extLst>
          </p:cNvPr>
          <p:cNvGrpSpPr/>
          <p:nvPr/>
        </p:nvGrpSpPr>
        <p:grpSpPr>
          <a:xfrm>
            <a:off x="775063" y="199462"/>
            <a:ext cx="6096000" cy="2949525"/>
            <a:chOff x="1114697" y="998530"/>
            <a:chExt cx="6096000" cy="2949525"/>
          </a:xfrm>
        </p:grpSpPr>
        <p:sp>
          <p:nvSpPr>
            <p:cNvPr id="3" name="TextBox 2">
              <a:extLst>
                <a:ext uri="{FF2B5EF4-FFF2-40B4-BE49-F238E27FC236}">
                  <a16:creationId xmlns:a16="http://schemas.microsoft.com/office/drawing/2014/main" id="{61C7725C-1789-4534-901A-92EB4651C911}"/>
                </a:ext>
              </a:extLst>
            </p:cNvPr>
            <p:cNvSpPr txBox="1"/>
            <p:nvPr/>
          </p:nvSpPr>
          <p:spPr>
            <a:xfrm>
              <a:off x="1114697" y="998530"/>
              <a:ext cx="6096000" cy="2949525"/>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b) Nhập dữ liệu vào thư viện </a:t>
              </a:r>
              <a:endParaRPr lang="vi-VN" dirty="0"/>
            </a:p>
            <a:p>
              <a:pPr>
                <a:lnSpc>
                  <a:spcPct val="150000"/>
                </a:lnSpc>
              </a:pPr>
              <a:r>
                <a:rPr lang="vi-VN" sz="1800" dirty="0">
                  <a:solidFill>
                    <a:srgbClr val="231F20"/>
                  </a:solidFill>
                  <a:effectLst/>
                  <a:latin typeface="Arial" panose="020B0604020202020204" pitchFamily="34" charset="0"/>
                </a:rPr>
                <a:t>– Thư viện dữ liệu chứa những tệp hình ảnh, video mà em sử dụng để làm video. </a:t>
              </a:r>
              <a:endParaRPr lang="vi-VN" dirty="0"/>
            </a:p>
            <a:p>
              <a:pPr>
                <a:lnSpc>
                  <a:spcPct val="150000"/>
                </a:lnSpc>
              </a:pPr>
              <a:r>
                <a:rPr lang="vi-VN" sz="1800" dirty="0">
                  <a:solidFill>
                    <a:srgbClr val="231F20"/>
                  </a:solidFill>
                  <a:effectLst/>
                  <a:latin typeface="Arial" panose="020B0604020202020204" pitchFamily="34" charset="0"/>
                </a:rPr>
                <a:t>– Nháy chuột vào lệnh</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 </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,chọn </a:t>
              </a:r>
              <a:r>
                <a:rPr lang="vi-VN" sz="1800" b="1" dirty="0">
                  <a:solidFill>
                    <a:srgbClr val="231F20"/>
                  </a:solidFill>
                  <a:effectLst/>
                  <a:latin typeface="Arial" panose="020B0604020202020204" pitchFamily="34" charset="0"/>
                </a:rPr>
                <a:t>From this PC</a:t>
              </a:r>
              <a:r>
                <a:rPr lang="vi-VN" sz="1800" dirty="0">
                  <a:solidFill>
                    <a:srgbClr val="231F20"/>
                  </a:solidFill>
                  <a:effectLst/>
                  <a:latin typeface="Arial" panose="020B0604020202020204" pitchFamily="34" charset="0"/>
                </a:rPr>
                <a:t> để nhập dữ liệu từ máy tính vào thư viện (Hình 9b.9). </a:t>
              </a:r>
              <a:endParaRPr lang="vi-VN" dirty="0"/>
            </a:p>
            <a:p>
              <a:pPr>
                <a:lnSpc>
                  <a:spcPct val="150000"/>
                </a:lnSpc>
              </a:pPr>
              <a:r>
                <a:rPr lang="vi-VN" sz="1800" dirty="0">
                  <a:solidFill>
                    <a:srgbClr val="231F20"/>
                  </a:solidFill>
                  <a:effectLst/>
                  <a:latin typeface="Arial" panose="020B0604020202020204" pitchFamily="34" charset="0"/>
                </a:rPr>
                <a:t>– Nếu muốn xoá dữ liệu khỏi thư viện, em nháy chuột</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chọn dữ liệu, nháy nút phải chuột rồi chọn lệnh </a:t>
              </a:r>
              <a:r>
                <a:rPr lang="vi-VN" sz="1800" b="1" dirty="0">
                  <a:solidFill>
                    <a:srgbClr val="231F20"/>
                  </a:solidFill>
                  <a:effectLst/>
                  <a:latin typeface="Arial" panose="020B0604020202020204" pitchFamily="34" charset="0"/>
                </a:rPr>
                <a:t>Remove</a:t>
              </a:r>
              <a:r>
                <a:rPr lang="vi-VN" sz="1800" dirty="0">
                  <a:solidFill>
                    <a:srgbClr val="231F20"/>
                  </a:solidFill>
                  <a:effectLst/>
                  <a:latin typeface="Arial" panose="020B0604020202020204" pitchFamily="34" charset="0"/>
                </a:rPr>
                <a:t>.</a:t>
              </a:r>
              <a:endParaRPr lang="en-US" dirty="0"/>
            </a:p>
          </p:txBody>
        </p:sp>
        <p:pic>
          <p:nvPicPr>
            <p:cNvPr id="5" name="Picture 4">
              <a:extLst>
                <a:ext uri="{FF2B5EF4-FFF2-40B4-BE49-F238E27FC236}">
                  <a16:creationId xmlns:a16="http://schemas.microsoft.com/office/drawing/2014/main" id="{0BB1EAEF-2AC8-4024-89E5-9C2B0CE32096}"/>
                </a:ext>
              </a:extLst>
            </p:cNvPr>
            <p:cNvPicPr>
              <a:picLocks noChangeAspect="1"/>
            </p:cNvPicPr>
            <p:nvPr/>
          </p:nvPicPr>
          <p:blipFill>
            <a:blip r:embed="rId2"/>
            <a:stretch>
              <a:fillRect/>
            </a:stretch>
          </p:blipFill>
          <p:spPr>
            <a:xfrm>
              <a:off x="3580640" y="2231470"/>
              <a:ext cx="878148" cy="498180"/>
            </a:xfrm>
            <a:prstGeom prst="rect">
              <a:avLst/>
            </a:prstGeom>
          </p:spPr>
        </p:pic>
      </p:grpSp>
      <p:pic>
        <p:nvPicPr>
          <p:cNvPr id="7" name="Picture 6">
            <a:extLst>
              <a:ext uri="{FF2B5EF4-FFF2-40B4-BE49-F238E27FC236}">
                <a16:creationId xmlns:a16="http://schemas.microsoft.com/office/drawing/2014/main" id="{0586A493-940D-48F6-B6D1-1AF766764C74}"/>
              </a:ext>
            </a:extLst>
          </p:cNvPr>
          <p:cNvPicPr>
            <a:picLocks noChangeAspect="1"/>
          </p:cNvPicPr>
          <p:nvPr/>
        </p:nvPicPr>
        <p:blipFill>
          <a:blip r:embed="rId3"/>
          <a:stretch>
            <a:fillRect/>
          </a:stretch>
        </p:blipFill>
        <p:spPr>
          <a:xfrm>
            <a:off x="7435763" y="475028"/>
            <a:ext cx="3127734" cy="3108777"/>
          </a:xfrm>
          <a:prstGeom prst="rect">
            <a:avLst/>
          </a:prstGeom>
        </p:spPr>
      </p:pic>
      <p:grpSp>
        <p:nvGrpSpPr>
          <p:cNvPr id="19" name="Group 18">
            <a:extLst>
              <a:ext uri="{FF2B5EF4-FFF2-40B4-BE49-F238E27FC236}">
                <a16:creationId xmlns:a16="http://schemas.microsoft.com/office/drawing/2014/main" id="{40F5CF5C-E68D-4C5C-81B7-181456ED02B8}"/>
              </a:ext>
            </a:extLst>
          </p:cNvPr>
          <p:cNvGrpSpPr/>
          <p:nvPr/>
        </p:nvGrpSpPr>
        <p:grpSpPr>
          <a:xfrm>
            <a:off x="775062" y="3163522"/>
            <a:ext cx="10537371" cy="3365024"/>
            <a:chOff x="775062" y="3163522"/>
            <a:chExt cx="10537371" cy="3365024"/>
          </a:xfrm>
        </p:grpSpPr>
        <p:sp>
          <p:nvSpPr>
            <p:cNvPr id="10" name="TextBox 9">
              <a:extLst>
                <a:ext uri="{FF2B5EF4-FFF2-40B4-BE49-F238E27FC236}">
                  <a16:creationId xmlns:a16="http://schemas.microsoft.com/office/drawing/2014/main" id="{8202556E-5651-4AE6-AAA3-5B83DB334AB7}"/>
                </a:ext>
              </a:extLst>
            </p:cNvPr>
            <p:cNvSpPr txBox="1"/>
            <p:nvPr/>
          </p:nvSpPr>
          <p:spPr>
            <a:xfrm>
              <a:off x="775062" y="3163522"/>
              <a:ext cx="10537371" cy="3365024"/>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c) Đưa dữ liệu từ thư viện vào bàn dựng </a:t>
              </a:r>
              <a:endParaRPr lang="vi-VN" dirty="0"/>
            </a:p>
            <a:p>
              <a:pPr>
                <a:lnSpc>
                  <a:spcPct val="150000"/>
                </a:lnSpc>
              </a:pPr>
              <a:r>
                <a:rPr lang="vi-VN" sz="1800" dirty="0">
                  <a:solidFill>
                    <a:srgbClr val="231F20"/>
                  </a:solidFill>
                  <a:effectLst/>
                  <a:latin typeface="Arial" panose="020B0604020202020204" pitchFamily="34" charset="0"/>
                </a:rPr>
                <a:t>– Sau khi thư viện đã có dữ liệu, trên bàn dựng sẽ xuất hiện dòng hướng dẫn </a:t>
              </a:r>
              <a:endParaRPr lang="vi-VN" dirty="0"/>
            </a:p>
            <a:p>
              <a:pPr>
                <a:lnSpc>
                  <a:spcPct val="150000"/>
                </a:lnSpc>
              </a:pPr>
              <a:r>
                <a:rPr lang="vi-VN" sz="1800" dirty="0">
                  <a:solidFill>
                    <a:srgbClr val="231F20"/>
                  </a:solidFill>
                  <a:effectLst/>
                  <a:latin typeface="Arial" panose="020B0604020202020204" pitchFamily="34" charset="0"/>
                </a:rPr>
                <a:t>. Em dùng chuột kéo thả các tệp dữ liệu từ thư viện vào bàn dựng. </a:t>
              </a:r>
              <a:endParaRPr lang="vi-VN" dirty="0"/>
            </a:p>
            <a:p>
              <a:pPr>
                <a:lnSpc>
                  <a:spcPct val="150000"/>
                </a:lnSpc>
              </a:pPr>
              <a:r>
                <a:rPr lang="vi-VN" sz="1800" dirty="0">
                  <a:solidFill>
                    <a:srgbClr val="231F20"/>
                  </a:solidFill>
                  <a:effectLst/>
                  <a:latin typeface="Arial" panose="020B0604020202020204" pitchFamily="34" charset="0"/>
                </a:rPr>
                <a:t>– Nếu muốn xoá dữ liệu (một đoạn video, một hình ảnh,...) khỏi bàn dựng, em</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nháy chuột </a:t>
              </a:r>
              <a:endParaRPr lang="vi-VN" dirty="0"/>
            </a:p>
            <a:p>
              <a:pPr>
                <a:lnSpc>
                  <a:spcPct val="150000"/>
                </a:lnSpc>
              </a:pPr>
              <a:r>
                <a:rPr lang="vi-VN" sz="1800" dirty="0">
                  <a:solidFill>
                    <a:srgbClr val="231F20"/>
                  </a:solidFill>
                  <a:effectLst/>
                  <a:latin typeface="Arial" panose="020B0604020202020204" pitchFamily="34" charset="0"/>
                </a:rPr>
                <a:t>chọn dữ liệu rồi chọn biểu tượng</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 </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ở góc trên, bên phải bàn dựng. </a:t>
              </a:r>
              <a:endParaRPr lang="vi-VN" dirty="0"/>
            </a:p>
            <a:p>
              <a:pPr>
                <a:lnSpc>
                  <a:spcPct val="150000"/>
                </a:lnSpc>
              </a:pPr>
              <a:r>
                <a:rPr lang="vi-VN" sz="1800" dirty="0">
                  <a:solidFill>
                    <a:srgbClr val="231F20"/>
                  </a:solidFill>
                  <a:effectLst/>
                  <a:latin typeface="Arial" panose="020B0604020202020204" pitchFamily="34" charset="0"/>
                </a:rPr>
                <a:t>– Nếu muốn xoá tất cả dữ liệu đang có trong bàn dựng, em nháy chuột chọn biểu tượng </a:t>
              </a:r>
              <a:endParaRPr lang="vi-VN" dirty="0"/>
            </a:p>
            <a:p>
              <a:pPr>
                <a:lnSpc>
                  <a:spcPct val="150000"/>
                </a:lnSpc>
              </a:pPr>
              <a:r>
                <a:rPr lang="vi-VN" sz="1800" dirty="0">
                  <a:solidFill>
                    <a:srgbClr val="231F20"/>
                  </a:solidFill>
                  <a:effectLst/>
                  <a:latin typeface="Arial" panose="020B0604020202020204" pitchFamily="34" charset="0"/>
                </a:rPr>
                <a:t>ở góc trên, bên phải bàn dựng, chọn </a:t>
              </a:r>
              <a:endParaRPr lang="vi-VN" dirty="0"/>
            </a:p>
            <a:p>
              <a:pPr>
                <a:lnSpc>
                  <a:spcPct val="150000"/>
                </a:lnSpc>
              </a:pPr>
              <a:r>
                <a:rPr lang="vi-VN" sz="1800" dirty="0">
                  <a:solidFill>
                    <a:srgbClr val="231F20"/>
                  </a:solidFill>
                  <a:effectLst/>
                  <a:latin typeface="Arial" panose="020B0604020202020204" pitchFamily="34" charset="0"/>
                </a:rPr>
                <a:t>.</a:t>
              </a:r>
              <a:endParaRPr lang="en-US" dirty="0"/>
            </a:p>
          </p:txBody>
        </p:sp>
        <p:pic>
          <p:nvPicPr>
            <p:cNvPr id="12" name="Picture 11">
              <a:extLst>
                <a:ext uri="{FF2B5EF4-FFF2-40B4-BE49-F238E27FC236}">
                  <a16:creationId xmlns:a16="http://schemas.microsoft.com/office/drawing/2014/main" id="{BE0EC4E6-99F4-4470-8B03-6D192BA03EEF}"/>
                </a:ext>
              </a:extLst>
            </p:cNvPr>
            <p:cNvPicPr>
              <a:picLocks noChangeAspect="1"/>
            </p:cNvPicPr>
            <p:nvPr/>
          </p:nvPicPr>
          <p:blipFill>
            <a:blip r:embed="rId4"/>
            <a:stretch>
              <a:fillRect/>
            </a:stretch>
          </p:blipFill>
          <p:spPr>
            <a:xfrm>
              <a:off x="8743408" y="3591073"/>
              <a:ext cx="2504478" cy="501294"/>
            </a:xfrm>
            <a:prstGeom prst="rect">
              <a:avLst/>
            </a:prstGeom>
          </p:spPr>
        </p:pic>
        <p:pic>
          <p:nvPicPr>
            <p:cNvPr id="14" name="Picture 13">
              <a:extLst>
                <a:ext uri="{FF2B5EF4-FFF2-40B4-BE49-F238E27FC236}">
                  <a16:creationId xmlns:a16="http://schemas.microsoft.com/office/drawing/2014/main" id="{71031E08-FAB3-4054-8901-6C09B76700BD}"/>
                </a:ext>
              </a:extLst>
            </p:cNvPr>
            <p:cNvPicPr>
              <a:picLocks noChangeAspect="1"/>
            </p:cNvPicPr>
            <p:nvPr/>
          </p:nvPicPr>
          <p:blipFill>
            <a:blip r:embed="rId5"/>
            <a:stretch>
              <a:fillRect/>
            </a:stretch>
          </p:blipFill>
          <p:spPr>
            <a:xfrm>
              <a:off x="4228913" y="4846034"/>
              <a:ext cx="379373" cy="368216"/>
            </a:xfrm>
            <a:prstGeom prst="rect">
              <a:avLst/>
            </a:prstGeom>
          </p:spPr>
        </p:pic>
        <p:pic>
          <p:nvPicPr>
            <p:cNvPr id="16" name="Picture 15">
              <a:extLst>
                <a:ext uri="{FF2B5EF4-FFF2-40B4-BE49-F238E27FC236}">
                  <a16:creationId xmlns:a16="http://schemas.microsoft.com/office/drawing/2014/main" id="{85D01388-2775-4018-8EB7-C3E7B3B7BA31}"/>
                </a:ext>
              </a:extLst>
            </p:cNvPr>
            <p:cNvPicPr>
              <a:picLocks noChangeAspect="1"/>
            </p:cNvPicPr>
            <p:nvPr/>
          </p:nvPicPr>
          <p:blipFill>
            <a:blip r:embed="rId6"/>
            <a:stretch>
              <a:fillRect/>
            </a:stretch>
          </p:blipFill>
          <p:spPr>
            <a:xfrm>
              <a:off x="9903635" y="5292631"/>
              <a:ext cx="434581" cy="396792"/>
            </a:xfrm>
            <a:prstGeom prst="rect">
              <a:avLst/>
            </a:prstGeom>
          </p:spPr>
        </p:pic>
        <p:pic>
          <p:nvPicPr>
            <p:cNvPr id="18" name="Picture 17">
              <a:extLst>
                <a:ext uri="{FF2B5EF4-FFF2-40B4-BE49-F238E27FC236}">
                  <a16:creationId xmlns:a16="http://schemas.microsoft.com/office/drawing/2014/main" id="{4A3FCCA6-F8D0-4D39-BF02-D022C891D88B}"/>
                </a:ext>
              </a:extLst>
            </p:cNvPr>
            <p:cNvPicPr>
              <a:picLocks noChangeAspect="1"/>
            </p:cNvPicPr>
            <p:nvPr/>
          </p:nvPicPr>
          <p:blipFill>
            <a:blip r:embed="rId7"/>
            <a:stretch>
              <a:fillRect/>
            </a:stretch>
          </p:blipFill>
          <p:spPr>
            <a:xfrm>
              <a:off x="4696929" y="5689423"/>
              <a:ext cx="1284841" cy="368216"/>
            </a:xfrm>
            <a:prstGeom prst="rect">
              <a:avLst/>
            </a:prstGeom>
          </p:spPr>
        </p:pic>
      </p:grpSp>
    </p:spTree>
    <p:extLst>
      <p:ext uri="{BB962C8B-B14F-4D97-AF65-F5344CB8AC3E}">
        <p14:creationId xmlns:p14="http://schemas.microsoft.com/office/powerpoint/2010/main" val="2394523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DFE430-622E-443D-9153-513DFE6690ED}"/>
              </a:ext>
            </a:extLst>
          </p:cNvPr>
          <p:cNvSpPr txBox="1"/>
          <p:nvPr/>
        </p:nvSpPr>
        <p:spPr>
          <a:xfrm>
            <a:off x="836022" y="446829"/>
            <a:ext cx="10302240" cy="2118529"/>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d) Xem trước kết quả ở màn hình </a:t>
            </a:r>
            <a:endParaRPr lang="vi-VN" dirty="0"/>
          </a:p>
          <a:p>
            <a:pPr>
              <a:lnSpc>
                <a:spcPct val="150000"/>
              </a:lnSpc>
            </a:pPr>
            <a:r>
              <a:rPr lang="vi-VN" sz="1800" dirty="0">
                <a:solidFill>
                  <a:srgbClr val="231F20"/>
                </a:solidFill>
                <a:effectLst/>
                <a:latin typeface="Arial" panose="020B0604020202020204" pitchFamily="34" charset="0"/>
              </a:rPr>
              <a:t>– Sau khi bàn dựng đã có dữ liệu, màn hình xem trước sẽ hiển thị hình ảnh dữ liệu </a:t>
            </a:r>
            <a:endParaRPr lang="vi-VN" dirty="0"/>
          </a:p>
          <a:p>
            <a:pPr>
              <a:lnSpc>
                <a:spcPct val="150000"/>
              </a:lnSpc>
            </a:pPr>
            <a:r>
              <a:rPr lang="vi-VN" sz="1800" dirty="0">
                <a:solidFill>
                  <a:srgbClr val="231F20"/>
                </a:solidFill>
                <a:effectLst/>
                <a:latin typeface="Arial" panose="020B0604020202020204" pitchFamily="34" charset="0"/>
              </a:rPr>
              <a:t>(Hình 9b.10). Em có thể dùng các lệnh điều khiển video: </a:t>
            </a:r>
            <a:r>
              <a:rPr lang="vi-VN" sz="1800" b="1" dirty="0">
                <a:solidFill>
                  <a:srgbClr val="231F20"/>
                </a:solidFill>
                <a:effectLst/>
                <a:latin typeface="Arial" panose="020B0604020202020204" pitchFamily="34" charset="0"/>
              </a:rPr>
              <a:t>Play</a:t>
            </a:r>
            <a:r>
              <a:rPr lang="vi-VN" sz="1800" dirty="0">
                <a:solidFill>
                  <a:srgbClr val="231F20"/>
                </a:solidFill>
                <a:effectLst/>
                <a:latin typeface="Arial" panose="020B0604020202020204" pitchFamily="34" charset="0"/>
              </a:rPr>
              <a:t> (mở video), </a:t>
            </a:r>
            <a:r>
              <a:rPr lang="vi-VN" sz="1800" b="1" dirty="0">
                <a:solidFill>
                  <a:srgbClr val="231F20"/>
                </a:solidFill>
                <a:effectLst/>
                <a:latin typeface="Arial" panose="020B0604020202020204" pitchFamily="34" charset="0"/>
              </a:rPr>
              <a:t>Pause </a:t>
            </a:r>
            <a:r>
              <a:rPr lang="vi-VN" sz="1800" dirty="0">
                <a:solidFill>
                  <a:srgbClr val="231F20"/>
                </a:solidFill>
                <a:effectLst/>
                <a:latin typeface="Arial" panose="020B0604020202020204" pitchFamily="34" charset="0"/>
              </a:rPr>
              <a:t>(tạm dừng), </a:t>
            </a:r>
            <a:r>
              <a:rPr lang="vi-VN" sz="1800" b="1" dirty="0">
                <a:solidFill>
                  <a:srgbClr val="231F20"/>
                </a:solidFill>
                <a:effectLst/>
                <a:latin typeface="Arial" panose="020B0604020202020204" pitchFamily="34" charset="0"/>
              </a:rPr>
              <a:t>Next Frame</a:t>
            </a:r>
            <a:r>
              <a:rPr lang="vi-VN" sz="1800" dirty="0">
                <a:solidFill>
                  <a:srgbClr val="231F20"/>
                </a:solidFill>
                <a:effectLst/>
                <a:latin typeface="Arial" panose="020B0604020202020204" pitchFamily="34" charset="0"/>
              </a:rPr>
              <a:t> (chuyển về khung hình tiếp theo), </a:t>
            </a:r>
            <a:r>
              <a:rPr lang="vi-VN" sz="1800" b="1" dirty="0">
                <a:solidFill>
                  <a:srgbClr val="231F20"/>
                </a:solidFill>
                <a:effectLst/>
                <a:latin typeface="Arial" panose="020B0604020202020204" pitchFamily="34" charset="0"/>
              </a:rPr>
              <a:t>Previous Frame</a:t>
            </a:r>
            <a:r>
              <a:rPr lang="vi-VN" sz="1800" dirty="0">
                <a:solidFill>
                  <a:srgbClr val="231F20"/>
                </a:solidFill>
                <a:effectLst/>
                <a:latin typeface="Arial" panose="020B0604020202020204" pitchFamily="34" charset="0"/>
              </a:rPr>
              <a:t> (chuyển về khung hình phía trước) hoặc dùng chuột kéo thả con chạy ở thanh điều khiển thời gian </a:t>
            </a:r>
            <a:r>
              <a:rPr lang="en-US" sz="1800" dirty="0">
                <a:solidFill>
                  <a:srgbClr val="231F20"/>
                </a:solidFill>
                <a:effectLst/>
                <a:latin typeface="Arial" panose="020B0604020202020204" pitchFamily="34" charset="0"/>
              </a:rPr>
              <a:t>đ</a:t>
            </a:r>
            <a:r>
              <a:rPr lang="vi-VN" sz="1800" dirty="0">
                <a:solidFill>
                  <a:srgbClr val="231F20"/>
                </a:solidFill>
                <a:effectLst/>
                <a:latin typeface="Arial" panose="020B0604020202020204" pitchFamily="34" charset="0"/>
              </a:rPr>
              <a:t>ể xem video. </a:t>
            </a:r>
            <a:endParaRPr lang="en-US" dirty="0"/>
          </a:p>
        </p:txBody>
      </p:sp>
      <p:pic>
        <p:nvPicPr>
          <p:cNvPr id="5" name="Picture 4">
            <a:extLst>
              <a:ext uri="{FF2B5EF4-FFF2-40B4-BE49-F238E27FC236}">
                <a16:creationId xmlns:a16="http://schemas.microsoft.com/office/drawing/2014/main" id="{F6834552-1FA6-4118-864D-772E09D07C7F}"/>
              </a:ext>
            </a:extLst>
          </p:cNvPr>
          <p:cNvPicPr>
            <a:picLocks noChangeAspect="1"/>
          </p:cNvPicPr>
          <p:nvPr/>
        </p:nvPicPr>
        <p:blipFill>
          <a:blip r:embed="rId2"/>
          <a:stretch>
            <a:fillRect/>
          </a:stretch>
        </p:blipFill>
        <p:spPr>
          <a:xfrm>
            <a:off x="2681957" y="2643738"/>
            <a:ext cx="6828085" cy="3682563"/>
          </a:xfrm>
          <a:prstGeom prst="rect">
            <a:avLst/>
          </a:prstGeom>
        </p:spPr>
      </p:pic>
    </p:spTree>
    <p:extLst>
      <p:ext uri="{BB962C8B-B14F-4D97-AF65-F5344CB8AC3E}">
        <p14:creationId xmlns:p14="http://schemas.microsoft.com/office/powerpoint/2010/main" val="4162077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77314-7358-4D89-BEE7-3B65FFF23FEB}"/>
              </a:ext>
            </a:extLst>
          </p:cNvPr>
          <p:cNvPicPr>
            <a:picLocks noChangeAspect="1"/>
          </p:cNvPicPr>
          <p:nvPr/>
        </p:nvPicPr>
        <p:blipFill>
          <a:blip r:embed="rId2"/>
          <a:stretch>
            <a:fillRect/>
          </a:stretch>
        </p:blipFill>
        <p:spPr>
          <a:xfrm>
            <a:off x="1796353" y="3338778"/>
            <a:ext cx="1619796" cy="2295606"/>
          </a:xfrm>
          <a:prstGeom prst="rect">
            <a:avLst/>
          </a:prstGeom>
        </p:spPr>
      </p:pic>
      <p:sp>
        <p:nvSpPr>
          <p:cNvPr id="4" name="Speech Bubble: Rectangle with Corners Rounded 3">
            <a:extLst>
              <a:ext uri="{FF2B5EF4-FFF2-40B4-BE49-F238E27FC236}">
                <a16:creationId xmlns:a16="http://schemas.microsoft.com/office/drawing/2014/main" id="{14700E8E-3672-43C0-BC06-86D0E45FAF06}"/>
              </a:ext>
            </a:extLst>
          </p:cNvPr>
          <p:cNvSpPr/>
          <p:nvPr/>
        </p:nvSpPr>
        <p:spPr>
          <a:xfrm>
            <a:off x="2952207" y="670560"/>
            <a:ext cx="7443440" cy="2873828"/>
          </a:xfrm>
          <a:prstGeom prst="wedgeRoundRectCallout">
            <a:avLst>
              <a:gd name="adj1" fmla="val -31928"/>
              <a:gd name="adj2" fmla="val 82320"/>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b="1" dirty="0">
                <a:solidFill>
                  <a:schemeClr val="accent6">
                    <a:lumMod val="75000"/>
                  </a:schemeClr>
                </a:solidFill>
                <a:effectLst/>
                <a:latin typeface="Arial" panose="020B0604020202020204" pitchFamily="34" charset="0"/>
              </a:rPr>
              <a:t>Video là dạng thông tin đặc biệt (kết hợp của văn bản, âm thanh, hình ảnh). Video tác động đến nhiều giác quan của người xem cùng lúc nên mang đến hiệu quả cao. </a:t>
            </a:r>
          </a:p>
          <a:p>
            <a:pPr algn="just">
              <a:lnSpc>
                <a:spcPct val="150000"/>
              </a:lnSpc>
            </a:pPr>
            <a:r>
              <a:rPr lang="vi-VN" sz="1800" b="1" dirty="0">
                <a:solidFill>
                  <a:schemeClr val="accent6">
                    <a:lumMod val="75000"/>
                  </a:schemeClr>
                </a:solidFill>
                <a:effectLst/>
                <a:latin typeface="Arial" panose="020B0604020202020204" pitchFamily="34" charset="0"/>
              </a:rPr>
              <a:t>Trong dự án Triển lãm tin học, nếu các em làm được những video minh hoạ cho các nội dung triển lãm thì sẽ mang đến ấn tượng mạnh cho người xem.</a:t>
            </a:r>
            <a:endParaRPr lang="en-US" b="1" dirty="0">
              <a:solidFill>
                <a:schemeClr val="accent6">
                  <a:lumMod val="75000"/>
                </a:schemeClr>
              </a:solidFill>
            </a:endParaRPr>
          </a:p>
        </p:txBody>
      </p:sp>
    </p:spTree>
    <p:extLst>
      <p:ext uri="{BB962C8B-B14F-4D97-AF65-F5344CB8AC3E}">
        <p14:creationId xmlns:p14="http://schemas.microsoft.com/office/powerpoint/2010/main" val="162266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18252" y="238799"/>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0CD2FC0-4890-48A2-ABF0-1BEE3561FDB6}"/>
              </a:ext>
            </a:extLst>
          </p:cNvPr>
          <p:cNvSpPr txBox="1"/>
          <p:nvPr/>
        </p:nvSpPr>
        <p:spPr>
          <a:xfrm>
            <a:off x="956071" y="905987"/>
            <a:ext cx="10016729" cy="5575309"/>
          </a:xfrm>
          <a:prstGeom prst="rect">
            <a:avLst/>
          </a:prstGeom>
          <a:noFill/>
        </p:spPr>
        <p:txBody>
          <a:bodyPr wrap="square">
            <a:spAutoFit/>
          </a:bodyPr>
          <a:lstStyle/>
          <a:p>
            <a:pPr algn="just">
              <a:lnSpc>
                <a:spcPct val="150000"/>
              </a:lnSpc>
            </a:pPr>
            <a:r>
              <a:rPr lang="en-US" sz="2000" dirty="0">
                <a:solidFill>
                  <a:schemeClr val="accent6">
                    <a:lumMod val="75000"/>
                  </a:schemeClr>
                </a:solidFill>
                <a:effectLst/>
                <a:latin typeface="Arial" panose="020B0604020202020204" pitchFamily="34" charset="0"/>
              </a:rPr>
              <a:t>1. </a:t>
            </a:r>
            <a:r>
              <a:rPr lang="en-US" sz="2000" dirty="0" err="1">
                <a:solidFill>
                  <a:schemeClr val="accent6">
                    <a:lumMod val="75000"/>
                  </a:schemeClr>
                </a:solidFill>
                <a:effectLst/>
                <a:latin typeface="Arial" panose="020B0604020202020204" pitchFamily="34" charset="0"/>
              </a:rPr>
              <a:t>Em</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hãy</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nêu</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các</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chức</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năng</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chính</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của</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phần</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mềm</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làm</a:t>
            </a:r>
            <a:r>
              <a:rPr lang="en-US" sz="2000" dirty="0">
                <a:solidFill>
                  <a:schemeClr val="accent6">
                    <a:lumMod val="75000"/>
                  </a:schemeClr>
                </a:solidFill>
                <a:effectLst/>
                <a:latin typeface="Arial" panose="020B0604020202020204" pitchFamily="34" charset="0"/>
              </a:rPr>
              <a:t> video.</a:t>
            </a:r>
          </a:p>
          <a:p>
            <a:pPr algn="just">
              <a:lnSpc>
                <a:spcPct val="150000"/>
              </a:lnSpc>
            </a:pPr>
            <a:r>
              <a:rPr lang="en-US" sz="2000" dirty="0">
                <a:solidFill>
                  <a:schemeClr val="accent6">
                    <a:lumMod val="75000"/>
                  </a:schemeClr>
                </a:solidFill>
                <a:effectLst/>
                <a:latin typeface="Arial" panose="020B0604020202020204" pitchFamily="34" charset="0"/>
              </a:rPr>
              <a:t>2</a:t>
            </a:r>
            <a:r>
              <a:rPr lang="en-US" sz="2000" dirty="0">
                <a:solidFill>
                  <a:srgbClr val="231F20"/>
                </a:solidFill>
                <a:effectLst/>
                <a:latin typeface="Arial" panose="020B0604020202020204" pitchFamily="34" charset="0"/>
              </a:rPr>
              <a:t>. </a:t>
            </a:r>
            <a:r>
              <a:rPr lang="vi-VN" sz="2000" dirty="0">
                <a:solidFill>
                  <a:schemeClr val="accent6">
                    <a:lumMod val="75000"/>
                  </a:schemeClr>
                </a:solidFill>
                <a:effectLst/>
                <a:latin typeface="Arial" panose="020B0604020202020204" pitchFamily="34" charset="0"/>
              </a:rPr>
              <a:t>Em hãy thu thập các tệp video, hình ảnh, tài liệu về các sản phẩm em đã làm được trong quá trình thực hiện các dự án (ví dụ </a:t>
            </a:r>
            <a:r>
              <a:rPr lang="vi-VN" sz="2000" b="1" dirty="0">
                <a:solidFill>
                  <a:schemeClr val="accent6">
                    <a:lumMod val="75000"/>
                  </a:schemeClr>
                </a:solidFill>
                <a:effectLst/>
                <a:latin typeface="Arial" panose="020B0604020202020204" pitchFamily="34" charset="0"/>
              </a:rPr>
              <a:t>Sổ lưu niệm</a:t>
            </a:r>
            <a:r>
              <a:rPr lang="vi-VN" sz="2000" dirty="0">
                <a:solidFill>
                  <a:schemeClr val="accent6">
                    <a:lumMod val="75000"/>
                  </a:schemeClr>
                </a:solidFill>
                <a:effectLst/>
                <a:latin typeface="Arial" panose="020B0604020202020204" pitchFamily="34" charset="0"/>
              </a:rPr>
              <a:t>, </a:t>
            </a:r>
            <a:r>
              <a:rPr lang="vi-VN" sz="2000" b="1" dirty="0">
                <a:solidFill>
                  <a:schemeClr val="accent6">
                    <a:lumMod val="75000"/>
                  </a:schemeClr>
                </a:solidFill>
                <a:effectLst/>
                <a:latin typeface="Arial" panose="020B0604020202020204" pitchFamily="34" charset="0"/>
              </a:rPr>
              <a:t>Trường học xanh</a:t>
            </a:r>
            <a:r>
              <a:rPr lang="vi-VN" sz="2000" dirty="0">
                <a:solidFill>
                  <a:schemeClr val="accent6">
                    <a:lumMod val="75000"/>
                  </a:schemeClr>
                </a:solidFill>
                <a:effectLst/>
                <a:latin typeface="Arial" panose="020B0604020202020204" pitchFamily="34" charset="0"/>
              </a:rPr>
              <a:t>, </a:t>
            </a:r>
            <a:r>
              <a:rPr lang="vi-VN" sz="2000" b="1" dirty="0">
                <a:solidFill>
                  <a:schemeClr val="accent6">
                    <a:lumMod val="75000"/>
                  </a:schemeClr>
                </a:solidFill>
                <a:effectLst/>
                <a:latin typeface="Arial" panose="020B0604020202020204" pitchFamily="34" charset="0"/>
              </a:rPr>
              <a:t>Thành lập CLB Tin học</a:t>
            </a:r>
            <a:r>
              <a:rPr lang="vi-VN" sz="2000" dirty="0">
                <a:solidFill>
                  <a:schemeClr val="accent6">
                    <a:lumMod val="75000"/>
                  </a:schemeClr>
                </a:solidFill>
                <a:effectLst/>
                <a:latin typeface="Arial" panose="020B0604020202020204" pitchFamily="34" charset="0"/>
              </a:rPr>
              <a:t>) khi học môn Tin học. Lưu các tệp vào một thư mục trong máy tính và thực hiện: </a:t>
            </a:r>
            <a:endParaRPr lang="vi-VN" sz="2000" dirty="0">
              <a:solidFill>
                <a:schemeClr val="accent6">
                  <a:lumMod val="75000"/>
                </a:schemeClr>
              </a:solidFill>
            </a:endParaRPr>
          </a:p>
          <a:p>
            <a:pPr algn="just">
              <a:lnSpc>
                <a:spcPct val="150000"/>
              </a:lnSpc>
            </a:pPr>
            <a:r>
              <a:rPr lang="vi-VN" sz="2000" dirty="0">
                <a:solidFill>
                  <a:schemeClr val="accent6">
                    <a:lumMod val="75000"/>
                  </a:schemeClr>
                </a:solidFill>
                <a:effectLst/>
                <a:latin typeface="Arial" panose="020B0604020202020204" pitchFamily="34" charset="0"/>
              </a:rPr>
              <a:t>a) Khởi động phần mềm Video Editor, mở dự án làm videoSanPhamTinHoc. </a:t>
            </a:r>
            <a:endParaRPr lang="vi-VN" sz="2000" dirty="0">
              <a:solidFill>
                <a:schemeClr val="accent6">
                  <a:lumMod val="75000"/>
                </a:schemeClr>
              </a:solidFill>
            </a:endParaRPr>
          </a:p>
          <a:p>
            <a:pPr algn="just">
              <a:lnSpc>
                <a:spcPct val="150000"/>
              </a:lnSpc>
            </a:pPr>
            <a:r>
              <a:rPr lang="vi-VN" sz="2000" dirty="0">
                <a:solidFill>
                  <a:schemeClr val="accent6">
                    <a:lumMod val="75000"/>
                  </a:schemeClr>
                </a:solidFill>
                <a:effectLst/>
                <a:latin typeface="Arial" panose="020B0604020202020204" pitchFamily="34" charset="0"/>
              </a:rPr>
              <a:t>b) Nhập các tệp dữ liệu em đã thu thập vào thư viện dữ liệu. </a:t>
            </a:r>
            <a:endParaRPr lang="vi-VN" sz="2000" dirty="0">
              <a:solidFill>
                <a:schemeClr val="accent6">
                  <a:lumMod val="75000"/>
                </a:schemeClr>
              </a:solidFill>
            </a:endParaRPr>
          </a:p>
          <a:p>
            <a:pPr algn="just">
              <a:lnSpc>
                <a:spcPct val="150000"/>
              </a:lnSpc>
            </a:pPr>
            <a:r>
              <a:rPr lang="vi-VN" sz="2000" dirty="0">
                <a:solidFill>
                  <a:schemeClr val="accent6">
                    <a:lumMod val="75000"/>
                  </a:schemeClr>
                </a:solidFill>
                <a:effectLst/>
                <a:latin typeface="Arial" panose="020B0604020202020204" pitchFamily="34" charset="0"/>
              </a:rPr>
              <a:t>c) Đưa dữ liệu vào bàn dựng. </a:t>
            </a:r>
            <a:endParaRPr lang="vi-VN" sz="2000" dirty="0">
              <a:solidFill>
                <a:schemeClr val="accent6">
                  <a:lumMod val="75000"/>
                </a:schemeClr>
              </a:solidFill>
            </a:endParaRPr>
          </a:p>
          <a:p>
            <a:pPr algn="just">
              <a:lnSpc>
                <a:spcPct val="150000"/>
              </a:lnSpc>
            </a:pPr>
            <a:r>
              <a:rPr lang="vi-VN" sz="2000" dirty="0">
                <a:solidFill>
                  <a:schemeClr val="accent6">
                    <a:lumMod val="75000"/>
                  </a:schemeClr>
                </a:solidFill>
                <a:effectLst/>
                <a:latin typeface="Arial" panose="020B0604020202020204" pitchFamily="34" charset="0"/>
              </a:rPr>
              <a:t>d) Dùng các nút điều khiển ở màn hình xem trước để xem video. </a:t>
            </a:r>
            <a:endParaRPr lang="vi-VN" sz="2000" dirty="0">
              <a:solidFill>
                <a:schemeClr val="accent6">
                  <a:lumMod val="75000"/>
                </a:schemeClr>
              </a:solidFill>
            </a:endParaRPr>
          </a:p>
          <a:p>
            <a:pPr algn="just">
              <a:lnSpc>
                <a:spcPct val="150000"/>
              </a:lnSpc>
            </a:pPr>
            <a:r>
              <a:rPr lang="vi-VN" sz="2000" dirty="0">
                <a:solidFill>
                  <a:schemeClr val="accent6">
                    <a:lumMod val="75000"/>
                  </a:schemeClr>
                </a:solidFill>
                <a:effectLst/>
                <a:latin typeface="Arial" panose="020B0604020202020204" pitchFamily="34" charset="0"/>
              </a:rPr>
              <a:t>e) Xoá bỏ lần lượt từng dữ liệu khỏi bàn dựng, quan sát xem dữ liệu trong thư viện có bị mất không. </a:t>
            </a:r>
            <a:endParaRPr lang="vi-VN" sz="2000" dirty="0">
              <a:solidFill>
                <a:schemeClr val="accent6">
                  <a:lumMod val="75000"/>
                </a:schemeClr>
              </a:solidFill>
            </a:endParaRPr>
          </a:p>
          <a:p>
            <a:pPr algn="just">
              <a:lnSpc>
                <a:spcPct val="150000"/>
              </a:lnSpc>
            </a:pPr>
            <a:r>
              <a:rPr lang="vi-VN" sz="2000" dirty="0">
                <a:solidFill>
                  <a:schemeClr val="accent6">
                    <a:lumMod val="75000"/>
                  </a:schemeClr>
                </a:solidFill>
                <a:effectLst/>
                <a:latin typeface="Arial" panose="020B0604020202020204" pitchFamily="34" charset="0"/>
              </a:rPr>
              <a:t>f) Xoá bỏ lần lượt từng dữ liệu khỏi thư viện.</a:t>
            </a:r>
            <a:endParaRPr lang="en-US" sz="2000" dirty="0">
              <a:solidFill>
                <a:schemeClr val="accent6">
                  <a:lumMod val="75000"/>
                </a:schemeClr>
              </a:solidFill>
            </a:endParaRPr>
          </a:p>
        </p:txBody>
      </p:sp>
    </p:spTree>
    <p:extLst>
      <p:ext uri="{BB962C8B-B14F-4D97-AF65-F5344CB8AC3E}">
        <p14:creationId xmlns:p14="http://schemas.microsoft.com/office/powerpoint/2010/main" val="1762006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C8ADAFF-6453-4F63-9318-8F09FC98C61B}"/>
              </a:ext>
            </a:extLst>
          </p:cNvPr>
          <p:cNvSpPr txBox="1"/>
          <p:nvPr/>
        </p:nvSpPr>
        <p:spPr>
          <a:xfrm>
            <a:off x="1055154" y="1276135"/>
            <a:ext cx="9856687" cy="4305730"/>
          </a:xfrm>
          <a:prstGeom prst="rect">
            <a:avLst/>
          </a:prstGeom>
          <a:noFill/>
        </p:spPr>
        <p:txBody>
          <a:bodyPr wrap="square">
            <a:spAutoFit/>
          </a:bodyPr>
          <a:lstStyle/>
          <a:p>
            <a:pPr>
              <a:lnSpc>
                <a:spcPct val="200000"/>
              </a:lnSpc>
            </a:pPr>
            <a:r>
              <a:rPr lang="vi-VN" sz="2000" dirty="0">
                <a:solidFill>
                  <a:srgbClr val="231F20"/>
                </a:solidFill>
                <a:effectLst/>
                <a:latin typeface="Arial" panose="020B0604020202020204" pitchFamily="34" charset="0"/>
              </a:rPr>
              <a:t>Em hãy làm video để giới thiệu về một vấn đề mà em quan tâm, ví dụ một cuốn sách, </a:t>
            </a:r>
            <a:endParaRPr lang="vi-VN" sz="2000" dirty="0"/>
          </a:p>
          <a:p>
            <a:pPr>
              <a:lnSpc>
                <a:spcPct val="200000"/>
              </a:lnSpc>
            </a:pPr>
            <a:r>
              <a:rPr lang="vi-VN" sz="2000" dirty="0">
                <a:solidFill>
                  <a:srgbClr val="231F20"/>
                </a:solidFill>
                <a:effectLst/>
                <a:latin typeface="Arial" panose="020B0604020202020204" pitchFamily="34" charset="0"/>
              </a:rPr>
              <a:t>một môn học, một địa danh ở địa phương,... Bắt đầu bằng việc thực hiện các công việc sau đây: </a:t>
            </a:r>
            <a:endParaRPr lang="vi-VN" sz="2000" dirty="0"/>
          </a:p>
          <a:p>
            <a:pPr>
              <a:lnSpc>
                <a:spcPct val="200000"/>
              </a:lnSpc>
            </a:pPr>
            <a:r>
              <a:rPr lang="vi-VN" sz="2000" dirty="0">
                <a:solidFill>
                  <a:srgbClr val="231F20"/>
                </a:solidFill>
                <a:effectLst/>
                <a:latin typeface="Arial" panose="020B0604020202020204" pitchFamily="34" charset="0"/>
              </a:rPr>
              <a:t>a) Dùng máy quay phim, điện thoại thông minh,... quay video, chụp ảnh; tìm kiếm các </a:t>
            </a:r>
            <a:endParaRPr lang="vi-VN" sz="2000" dirty="0"/>
          </a:p>
          <a:p>
            <a:pPr>
              <a:lnSpc>
                <a:spcPct val="200000"/>
              </a:lnSpc>
            </a:pPr>
            <a:r>
              <a:rPr lang="vi-VN" sz="2000" dirty="0">
                <a:solidFill>
                  <a:srgbClr val="231F20"/>
                </a:solidFill>
                <a:effectLst/>
                <a:latin typeface="Arial" panose="020B0604020202020204" pitchFamily="34" charset="0"/>
              </a:rPr>
              <a:t>thông tin liên quan đến vấn đề em muốn giới thiệu. Lưu các tệp dữ liệu em thu thập </a:t>
            </a:r>
            <a:endParaRPr lang="vi-VN" sz="2000" dirty="0"/>
          </a:p>
          <a:p>
            <a:pPr>
              <a:lnSpc>
                <a:spcPct val="200000"/>
              </a:lnSpc>
            </a:pPr>
            <a:r>
              <a:rPr lang="vi-VN" sz="2000" dirty="0">
                <a:solidFill>
                  <a:srgbClr val="231F20"/>
                </a:solidFill>
                <a:effectLst/>
                <a:latin typeface="Arial" panose="020B0604020202020204" pitchFamily="34" charset="0"/>
              </a:rPr>
              <a:t>được vào một thư mục trong máy tính có tên là </a:t>
            </a:r>
            <a:r>
              <a:rPr lang="vi-VN" sz="2000" dirty="0">
                <a:solidFill>
                  <a:srgbClr val="ED028C"/>
                </a:solidFill>
                <a:effectLst/>
                <a:latin typeface="Arial" panose="020B0604020202020204" pitchFamily="34" charset="0"/>
              </a:rPr>
              <a:t>DuLieuMyVideo</a:t>
            </a:r>
            <a:r>
              <a:rPr lang="vi-VN" sz="2000" dirty="0">
                <a:solidFill>
                  <a:srgbClr val="231F20"/>
                </a:solidFill>
                <a:effectLst/>
                <a:latin typeface="Arial" panose="020B0604020202020204" pitchFamily="34" charset="0"/>
              </a:rPr>
              <a:t>. </a:t>
            </a:r>
            <a:endParaRPr lang="vi-VN" sz="2000" dirty="0"/>
          </a:p>
          <a:p>
            <a:pPr>
              <a:lnSpc>
                <a:spcPct val="200000"/>
              </a:lnSpc>
            </a:pPr>
            <a:r>
              <a:rPr lang="vi-VN" sz="2000" dirty="0">
                <a:solidFill>
                  <a:srgbClr val="231F20"/>
                </a:solidFill>
                <a:effectLst/>
                <a:latin typeface="Arial" panose="020B0604020202020204" pitchFamily="34" charset="0"/>
              </a:rPr>
              <a:t>b) Sử dụng phần mềm Video Editor tạo một dự án làm video mới có tên </a:t>
            </a:r>
            <a:r>
              <a:rPr lang="vi-VN" sz="2000" dirty="0">
                <a:solidFill>
                  <a:srgbClr val="ED028C"/>
                </a:solidFill>
                <a:effectLst/>
                <a:latin typeface="Arial" panose="020B0604020202020204" pitchFamily="34" charset="0"/>
              </a:rPr>
              <a:t>MyVideo</a:t>
            </a:r>
            <a:r>
              <a:rPr lang="vi-VN" sz="2000" dirty="0">
                <a:solidFill>
                  <a:srgbClr val="231F20"/>
                </a:solidFill>
                <a:effectLst/>
                <a:latin typeface="Arial" panose="020B0604020202020204" pitchFamily="34" charset="0"/>
              </a:rPr>
              <a:t>. </a:t>
            </a:r>
            <a:endParaRPr lang="en-US" sz="20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41559" y="1121579"/>
            <a:ext cx="9730899" cy="232912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784205" y="1286807"/>
            <a:ext cx="6778064" cy="1813830"/>
          </a:xfrm>
          <a:prstGeom prst="rect">
            <a:avLst/>
          </a:prstGeom>
          <a:noFill/>
        </p:spPr>
        <p:txBody>
          <a:bodyPr wrap="square" rtlCol="0">
            <a:spAutoFit/>
          </a:bodyPr>
          <a:lstStyle/>
          <a:p>
            <a:pPr marL="1143000" indent="-1143000" algn="ctr">
              <a:lnSpc>
                <a:spcPct val="150000"/>
              </a:lnSpc>
              <a:buAutoNum type="arabicPeriod"/>
            </a:pPr>
            <a:r>
              <a:rPr lang="vi-VN" sz="4000" dirty="0">
                <a:solidFill>
                  <a:schemeClr val="accent3">
                    <a:lumMod val="50000"/>
                  </a:schemeClr>
                </a:solidFill>
                <a:latin typeface="Bahnschrift SemiBold SemiConden" panose="020B0502040204020203" pitchFamily="34" charset="0"/>
              </a:rPr>
              <a:t> PHẦN MỀM LÀM VIDEO VÀ CÁC CHỨC NĂNG CHÍNH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 name="Picture 35">
            <a:extLst>
              <a:ext uri="{FF2B5EF4-FFF2-40B4-BE49-F238E27FC236}">
                <a16:creationId xmlns:a16="http://schemas.microsoft.com/office/drawing/2014/main" id="{01FD97F9-4EEF-4402-8788-AE535FDE8FB3}"/>
              </a:ext>
            </a:extLst>
          </p:cNvPr>
          <p:cNvPicPr>
            <a:picLocks noChangeAspect="1"/>
          </p:cNvPicPr>
          <p:nvPr/>
        </p:nvPicPr>
        <p:blipFill>
          <a:blip r:embed="rId2"/>
          <a:stretch>
            <a:fillRect/>
          </a:stretch>
        </p:blipFill>
        <p:spPr>
          <a:xfrm>
            <a:off x="3283551" y="3593950"/>
            <a:ext cx="2723457" cy="261616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61862" y="506417"/>
            <a:ext cx="10649995" cy="5937927"/>
            <a:chOff x="1117200" y="3528268"/>
            <a:chExt cx="10337399" cy="81261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812613"/>
              <a:chOff x="1493120" y="3891280"/>
              <a:chExt cx="10337399" cy="81261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70881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857722" y="3556137"/>
              <a:ext cx="7528413" cy="64548"/>
            </a:xfrm>
            <a:prstGeom prst="rect">
              <a:avLst/>
            </a:prstGeom>
          </p:spPr>
          <p:txBody>
            <a:bodyPr wrap="square">
              <a:spAutoFit/>
            </a:bodyPr>
            <a:lstStyle/>
            <a:p>
              <a:pPr lvl="0" algn="ctr" defTabSz="342900">
                <a:lnSpc>
                  <a:spcPct val="135000"/>
                </a:lnSpc>
                <a:defRPr/>
              </a:pPr>
              <a:r>
                <a:rPr lang="en-US" sz="2000" b="1" dirty="0" err="1">
                  <a:solidFill>
                    <a:srgbClr val="002060"/>
                  </a:solidFill>
                  <a:latin typeface="UTM Avo" panose="02040603050506020204" pitchFamily="18" charset="0"/>
                  <a:cs typeface="Times New Roman" panose="02020603050405020304" pitchFamily="18" charset="0"/>
                </a:rPr>
                <a:t>Làm</a:t>
              </a:r>
              <a:r>
                <a:rPr lang="en-US" sz="2000" b="1" dirty="0">
                  <a:solidFill>
                    <a:srgbClr val="002060"/>
                  </a:solidFill>
                  <a:latin typeface="UTM Avo" panose="02040603050506020204" pitchFamily="18" charset="0"/>
                  <a:cs typeface="Times New Roman" panose="02020603050405020304" pitchFamily="18" charset="0"/>
                </a:rPr>
                <a:t> </a:t>
              </a:r>
              <a:r>
                <a:rPr lang="en-US" sz="2000" b="1" dirty="0" err="1">
                  <a:solidFill>
                    <a:srgbClr val="002060"/>
                  </a:solidFill>
                  <a:latin typeface="UTM Avo" panose="02040603050506020204" pitchFamily="18" charset="0"/>
                  <a:cs typeface="Times New Roman" panose="02020603050405020304" pitchFamily="18" charset="0"/>
                </a:rPr>
                <a:t>thế</a:t>
              </a:r>
              <a:r>
                <a:rPr lang="en-US" sz="2000" b="1" dirty="0">
                  <a:solidFill>
                    <a:srgbClr val="002060"/>
                  </a:solidFill>
                  <a:latin typeface="UTM Avo" panose="02040603050506020204" pitchFamily="18" charset="0"/>
                  <a:cs typeface="Times New Roman" panose="02020603050405020304" pitchFamily="18" charset="0"/>
                </a:rPr>
                <a:t> </a:t>
              </a:r>
              <a:r>
                <a:rPr lang="en-US" sz="2000" b="1" dirty="0" err="1">
                  <a:solidFill>
                    <a:srgbClr val="002060"/>
                  </a:solidFill>
                  <a:latin typeface="UTM Avo" panose="02040603050506020204" pitchFamily="18" charset="0"/>
                  <a:cs typeface="Times New Roman" panose="02020603050405020304" pitchFamily="18" charset="0"/>
                </a:rPr>
                <a:t>nào</a:t>
              </a:r>
              <a:r>
                <a:rPr lang="en-US" sz="2000" b="1" dirty="0">
                  <a:solidFill>
                    <a:srgbClr val="002060"/>
                  </a:solidFill>
                  <a:latin typeface="UTM Avo" panose="02040603050506020204" pitchFamily="18" charset="0"/>
                  <a:cs typeface="Times New Roman" panose="02020603050405020304" pitchFamily="18" charset="0"/>
                </a:rPr>
                <a:t> </a:t>
              </a:r>
              <a:r>
                <a:rPr lang="en-US" sz="2000" b="1" dirty="0" err="1">
                  <a:solidFill>
                    <a:srgbClr val="002060"/>
                  </a:solidFill>
                  <a:latin typeface="UTM Avo" panose="02040603050506020204" pitchFamily="18" charset="0"/>
                  <a:cs typeface="Times New Roman" panose="02020603050405020304" pitchFamily="18" charset="0"/>
                </a:rPr>
                <a:t>để</a:t>
              </a:r>
              <a:r>
                <a:rPr lang="en-US" sz="2000" b="1" dirty="0">
                  <a:solidFill>
                    <a:srgbClr val="002060"/>
                  </a:solidFill>
                  <a:latin typeface="UTM Avo" panose="02040603050506020204" pitchFamily="18" charset="0"/>
                  <a:cs typeface="Times New Roman" panose="02020603050405020304" pitchFamily="18" charset="0"/>
                </a:rPr>
                <a:t> </a:t>
              </a:r>
              <a:r>
                <a:rPr lang="en-US" sz="2000" b="1" dirty="0" err="1">
                  <a:solidFill>
                    <a:srgbClr val="002060"/>
                  </a:solidFill>
                  <a:latin typeface="UTM Avo" panose="02040603050506020204" pitchFamily="18" charset="0"/>
                  <a:cs typeface="Times New Roman" panose="02020603050405020304" pitchFamily="18" charset="0"/>
                </a:rPr>
                <a:t>tạo</a:t>
              </a:r>
              <a:r>
                <a:rPr lang="en-US" sz="2000" b="1" dirty="0">
                  <a:solidFill>
                    <a:srgbClr val="002060"/>
                  </a:solidFill>
                  <a:latin typeface="UTM Avo" panose="02040603050506020204" pitchFamily="18" charset="0"/>
                  <a:cs typeface="Times New Roman" panose="02020603050405020304" pitchFamily="18" charset="0"/>
                </a:rPr>
                <a:t> video </a:t>
              </a:r>
              <a:r>
                <a:rPr lang="en-US" sz="2000" b="1" dirty="0" err="1">
                  <a:solidFill>
                    <a:srgbClr val="002060"/>
                  </a:solidFill>
                  <a:latin typeface="UTM Avo" panose="02040603050506020204" pitchFamily="18" charset="0"/>
                  <a:cs typeface="Times New Roman" panose="02020603050405020304" pitchFamily="18" charset="0"/>
                </a:rPr>
                <a:t>từ</a:t>
              </a:r>
              <a:r>
                <a:rPr lang="en-US" sz="2000" b="1" dirty="0">
                  <a:solidFill>
                    <a:srgbClr val="002060"/>
                  </a:solidFill>
                  <a:latin typeface="UTM Avo" panose="02040603050506020204" pitchFamily="18" charset="0"/>
                  <a:cs typeface="Times New Roman" panose="02020603050405020304" pitchFamily="18" charset="0"/>
                </a:rPr>
                <a:t> </a:t>
              </a:r>
              <a:r>
                <a:rPr lang="en-US" sz="2000" b="1" dirty="0" err="1">
                  <a:solidFill>
                    <a:srgbClr val="002060"/>
                  </a:solidFill>
                  <a:latin typeface="UTM Avo" panose="02040603050506020204" pitchFamily="18" charset="0"/>
                  <a:cs typeface="Times New Roman" panose="02020603050405020304" pitchFamily="18" charset="0"/>
                </a:rPr>
                <a:t>văn</a:t>
              </a:r>
              <a:r>
                <a:rPr lang="en-US" sz="2000" b="1" dirty="0">
                  <a:solidFill>
                    <a:srgbClr val="002060"/>
                  </a:solidFill>
                  <a:latin typeface="UTM Avo" panose="02040603050506020204" pitchFamily="18" charset="0"/>
                  <a:cs typeface="Times New Roman" panose="02020603050405020304" pitchFamily="18" charset="0"/>
                </a:rPr>
                <a:t> </a:t>
              </a:r>
              <a:r>
                <a:rPr lang="en-US" sz="2000" b="1" dirty="0" err="1">
                  <a:solidFill>
                    <a:srgbClr val="002060"/>
                  </a:solidFill>
                  <a:latin typeface="UTM Avo" panose="02040603050506020204" pitchFamily="18" charset="0"/>
                  <a:cs typeface="Times New Roman" panose="02020603050405020304" pitchFamily="18" charset="0"/>
                </a:rPr>
                <a:t>bản</a:t>
              </a:r>
              <a:r>
                <a:rPr lang="en-US" sz="2000" b="1" dirty="0">
                  <a:solidFill>
                    <a:srgbClr val="002060"/>
                  </a:solidFill>
                  <a:latin typeface="UTM Avo" panose="02040603050506020204" pitchFamily="18" charset="0"/>
                  <a:cs typeface="Times New Roman" panose="02020603050405020304" pitchFamily="18" charset="0"/>
                </a:rPr>
                <a:t>, </a:t>
              </a:r>
              <a:r>
                <a:rPr lang="en-US" sz="2000" b="1" dirty="0" err="1">
                  <a:solidFill>
                    <a:srgbClr val="002060"/>
                  </a:solidFill>
                  <a:latin typeface="UTM Avo" panose="02040603050506020204" pitchFamily="18" charset="0"/>
                  <a:cs typeface="Times New Roman" panose="02020603050405020304" pitchFamily="18" charset="0"/>
                </a:rPr>
                <a:t>hình</a:t>
              </a:r>
              <a:r>
                <a:rPr lang="en-US" sz="2000" b="1" dirty="0">
                  <a:solidFill>
                    <a:srgbClr val="002060"/>
                  </a:solidFill>
                  <a:latin typeface="UTM Avo" panose="02040603050506020204" pitchFamily="18" charset="0"/>
                  <a:cs typeface="Times New Roman" panose="02020603050405020304" pitchFamily="18" charset="0"/>
                </a:rPr>
                <a:t> </a:t>
              </a:r>
              <a:r>
                <a:rPr lang="en-US" sz="2000" b="1" dirty="0" err="1">
                  <a:solidFill>
                    <a:srgbClr val="002060"/>
                  </a:solidFill>
                  <a:latin typeface="UTM Avo" panose="02040603050506020204" pitchFamily="18" charset="0"/>
                  <a:cs typeface="Times New Roman" panose="02020603050405020304" pitchFamily="18" charset="0"/>
                </a:rPr>
                <a:t>ảnh</a:t>
              </a:r>
              <a:r>
                <a:rPr lang="en-US" sz="2000" b="1" dirty="0">
                  <a:solidFill>
                    <a:srgbClr val="002060"/>
                  </a:solidFill>
                  <a:latin typeface="UTM Avo" panose="02040603050506020204" pitchFamily="18" charset="0"/>
                  <a:cs typeface="Times New Roman" panose="02020603050405020304" pitchFamily="18" charset="0"/>
                </a:rPr>
                <a:t>, </a:t>
              </a:r>
              <a:r>
                <a:rPr lang="en-US" sz="2000" b="1" dirty="0" err="1">
                  <a:solidFill>
                    <a:srgbClr val="002060"/>
                  </a:solidFill>
                  <a:latin typeface="UTM Avo" panose="02040603050506020204" pitchFamily="18" charset="0"/>
                  <a:cs typeface="Times New Roman" panose="02020603050405020304" pitchFamily="18" charset="0"/>
                </a:rPr>
                <a:t>âm</a:t>
              </a:r>
              <a:r>
                <a:rPr lang="en-US" sz="2000" b="1" dirty="0">
                  <a:solidFill>
                    <a:srgbClr val="002060"/>
                  </a:solidFill>
                  <a:latin typeface="UTM Avo" panose="02040603050506020204" pitchFamily="18" charset="0"/>
                  <a:cs typeface="Times New Roman" panose="02020603050405020304" pitchFamily="18" charset="0"/>
                </a:rPr>
                <a:t> </a:t>
              </a:r>
              <a:r>
                <a:rPr lang="en-US" sz="2000" b="1" dirty="0" err="1">
                  <a:solidFill>
                    <a:srgbClr val="002060"/>
                  </a:solidFill>
                  <a:latin typeface="UTM Avo" panose="02040603050506020204" pitchFamily="18" charset="0"/>
                  <a:cs typeface="Times New Roman" panose="02020603050405020304" pitchFamily="18" charset="0"/>
                </a:rPr>
                <a:t>thanh</a:t>
              </a:r>
              <a:r>
                <a:rPr lang="en-US" sz="2000" b="1" dirty="0">
                  <a:solidFill>
                    <a:srgbClr val="002060"/>
                  </a:solidFill>
                  <a:latin typeface="UTM Avo" panose="02040603050506020204" pitchFamily="18" charset="0"/>
                  <a:cs typeface="Times New Roman" panose="02020603050405020304" pitchFamily="18" charset="0"/>
                </a:rPr>
                <a:t>, video?</a:t>
              </a:r>
              <a:endParaRPr kumimoji="0" lang="vi-VN" sz="20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83F966ED-BFF5-4D4D-B462-FF9BD916896D}"/>
              </a:ext>
            </a:extLst>
          </p:cNvPr>
          <p:cNvSpPr txBox="1"/>
          <p:nvPr/>
        </p:nvSpPr>
        <p:spPr>
          <a:xfrm>
            <a:off x="792216" y="1325003"/>
            <a:ext cx="10189423" cy="2534027"/>
          </a:xfrm>
          <a:prstGeom prst="rect">
            <a:avLst/>
          </a:prstGeom>
          <a:noFill/>
        </p:spPr>
        <p:txBody>
          <a:bodyPr wrap="square">
            <a:spAutoFit/>
          </a:bodyPr>
          <a:lstStyle/>
          <a:p>
            <a:pPr algn="just">
              <a:lnSpc>
                <a:spcPct val="150000"/>
              </a:lnSpc>
            </a:pPr>
            <a:r>
              <a:rPr lang="vi-VN" sz="1800" dirty="0">
                <a:solidFill>
                  <a:srgbClr val="231F20"/>
                </a:solidFill>
                <a:effectLst/>
                <a:latin typeface="Arial" panose="020B0604020202020204" pitchFamily="34" charset="0"/>
              </a:rPr>
              <a:t>An dùng điện thoại thông minh quay một đoạn video về sản phẩm tin học đã thực hiện khi học môn Tin học ở lớp 6 là </a:t>
            </a:r>
            <a:r>
              <a:rPr lang="vi-VN" sz="1800" b="1" dirty="0">
                <a:solidFill>
                  <a:srgbClr val="231F20"/>
                </a:solidFill>
                <a:effectLst/>
                <a:latin typeface="Arial" panose="020B0604020202020204" pitchFamily="34" charset="0"/>
              </a:rPr>
              <a:t>Sổ lưu niệm</a:t>
            </a:r>
            <a:r>
              <a:rPr lang="vi-VN" sz="1800" dirty="0">
                <a:solidFill>
                  <a:srgbClr val="231F20"/>
                </a:solidFill>
                <a:effectLst/>
                <a:latin typeface="Arial" panose="020B0604020202020204" pitchFamily="34" charset="0"/>
              </a:rPr>
              <a:t>. Minh chụp ảnh cây xanh ở vườn trường, sân trường để minh hoạ cho sự thành công của dự án </a:t>
            </a:r>
            <a:r>
              <a:rPr lang="vi-VN" sz="1800" b="1" dirty="0">
                <a:solidFill>
                  <a:srgbClr val="231F20"/>
                </a:solidFill>
                <a:effectLst/>
                <a:latin typeface="Arial" panose="020B0604020202020204" pitchFamily="34" charset="0"/>
              </a:rPr>
              <a:t>Trường học xanh</a:t>
            </a:r>
            <a:r>
              <a:rPr lang="vi-VN" sz="1800" dirty="0">
                <a:solidFill>
                  <a:srgbClr val="231F20"/>
                </a:solidFill>
                <a:effectLst/>
                <a:latin typeface="Arial" panose="020B0604020202020204" pitchFamily="34" charset="0"/>
              </a:rPr>
              <a:t>. Khoa có hình ảnh tờ rơi quảng cáo và tài liệu của dự án </a:t>
            </a:r>
            <a:r>
              <a:rPr lang="vi-VN" sz="1800" b="1" dirty="0">
                <a:solidFill>
                  <a:srgbClr val="231F20"/>
                </a:solidFill>
                <a:effectLst/>
                <a:latin typeface="Arial" panose="020B0604020202020204" pitchFamily="34" charset="0"/>
              </a:rPr>
              <a:t>Thành lập CLB Tin học</a:t>
            </a:r>
            <a:r>
              <a:rPr lang="vi-VN" sz="1800" dirty="0">
                <a:solidFill>
                  <a:srgbClr val="231F20"/>
                </a:solidFill>
                <a:effectLst/>
                <a:latin typeface="Arial" panose="020B0604020202020204" pitchFamily="34" charset="0"/>
              </a:rPr>
              <a:t>,... Các bạn muốn làm ra một video kết hợp các đoạn video, hình ảnh đó và thêm vào lời bình, nhạc nền,... Theo em, làm thế nào để tạo được video tổng hợp từ những gì các bạn đã có để chiếu trong buổi triển lãm tin học? </a:t>
            </a:r>
            <a:endParaRPr lang="vi-VN" dirty="0"/>
          </a:p>
        </p:txBody>
      </p:sp>
      <p:pic>
        <p:nvPicPr>
          <p:cNvPr id="10" name="Picture 9">
            <a:extLst>
              <a:ext uri="{FF2B5EF4-FFF2-40B4-BE49-F238E27FC236}">
                <a16:creationId xmlns:a16="http://schemas.microsoft.com/office/drawing/2014/main" id="{E2B24C4C-17BE-4350-941E-35EAB62E5FE5}"/>
              </a:ext>
            </a:extLst>
          </p:cNvPr>
          <p:cNvPicPr>
            <a:picLocks noChangeAspect="1"/>
          </p:cNvPicPr>
          <p:nvPr/>
        </p:nvPicPr>
        <p:blipFill>
          <a:blip r:embed="rId2"/>
          <a:stretch>
            <a:fillRect/>
          </a:stretch>
        </p:blipFill>
        <p:spPr>
          <a:xfrm>
            <a:off x="1628503" y="3790107"/>
            <a:ext cx="8682445" cy="2465386"/>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765980" y="527231"/>
            <a:ext cx="888648" cy="885725"/>
          </a:xfrm>
          <a:prstGeom prst="rect">
            <a:avLst/>
          </a:prstGeom>
        </p:spPr>
      </p:pic>
      <p:sp>
        <p:nvSpPr>
          <p:cNvPr id="6" name="TextBox 5">
            <a:extLst>
              <a:ext uri="{FF2B5EF4-FFF2-40B4-BE49-F238E27FC236}">
                <a16:creationId xmlns:a16="http://schemas.microsoft.com/office/drawing/2014/main" id="{1968BD52-2312-460B-94DD-C80DBAE47CEB}"/>
              </a:ext>
            </a:extLst>
          </p:cNvPr>
          <p:cNvSpPr txBox="1"/>
          <p:nvPr/>
        </p:nvSpPr>
        <p:spPr>
          <a:xfrm>
            <a:off x="1654628" y="709494"/>
            <a:ext cx="9231086" cy="2534027"/>
          </a:xfrm>
          <a:prstGeom prst="rect">
            <a:avLst/>
          </a:prstGeom>
          <a:noFill/>
        </p:spPr>
        <p:txBody>
          <a:bodyPr wrap="square">
            <a:spAutoFit/>
          </a:bodyPr>
          <a:lstStyle/>
          <a:p>
            <a:pPr>
              <a:lnSpc>
                <a:spcPct val="150000"/>
              </a:lnSpc>
            </a:pPr>
            <a:r>
              <a:rPr lang="vi-VN" sz="1800" b="1" dirty="0">
                <a:solidFill>
                  <a:srgbClr val="231F20"/>
                </a:solidFill>
                <a:effectLst/>
                <a:latin typeface="Arial" panose="020B0604020202020204" pitchFamily="34" charset="0"/>
              </a:rPr>
              <a:t>Để tạo mới, chỉnh sửa, kết hợp các loại thông tin thành một video theo ý muốn </a:t>
            </a:r>
            <a:endParaRPr lang="vi-VN" b="1" dirty="0"/>
          </a:p>
          <a:p>
            <a:pPr>
              <a:lnSpc>
                <a:spcPct val="150000"/>
              </a:lnSpc>
            </a:pPr>
            <a:r>
              <a:rPr lang="vi-VN" sz="1800" b="1" dirty="0">
                <a:solidFill>
                  <a:srgbClr val="231F20"/>
                </a:solidFill>
                <a:effectLst/>
                <a:latin typeface="Arial" panose="020B0604020202020204" pitchFamily="34" charset="0"/>
              </a:rPr>
              <a:t>của mình, em cần sử dụng phần mềm làm video. Phần mềm làm video là phần mềm ứng dụng, được thiết kế với các chức năng chính: </a:t>
            </a:r>
            <a:r>
              <a:rPr lang="vi-VN" sz="1800" b="1" dirty="0">
                <a:solidFill>
                  <a:srgbClr val="ED028C"/>
                </a:solidFill>
                <a:effectLst/>
                <a:latin typeface="Arial" panose="020B0604020202020204" pitchFamily="34" charset="0"/>
              </a:rPr>
              <a:t>tạo mới video</a:t>
            </a:r>
            <a:r>
              <a:rPr lang="vi-VN" sz="1800" b="1" dirty="0">
                <a:solidFill>
                  <a:srgbClr val="231F20"/>
                </a:solidFill>
                <a:effectLst/>
                <a:latin typeface="Arial" panose="020B0604020202020204" pitchFamily="34" charset="0"/>
              </a:rPr>
              <a:t>, </a:t>
            </a:r>
            <a:r>
              <a:rPr lang="vi-VN" sz="1800" b="1" dirty="0">
                <a:solidFill>
                  <a:srgbClr val="ED028C"/>
                </a:solidFill>
                <a:effectLst/>
                <a:latin typeface="Arial" panose="020B0604020202020204" pitchFamily="34" charset="0"/>
              </a:rPr>
              <a:t>chỉnh sửa video</a:t>
            </a:r>
            <a:r>
              <a:rPr lang="vi-VN" sz="1800" b="1" dirty="0">
                <a:solidFill>
                  <a:srgbClr val="231F20"/>
                </a:solidFill>
                <a:effectLst/>
                <a:latin typeface="Arial" panose="020B0604020202020204" pitchFamily="34" charset="0"/>
              </a:rPr>
              <a:t>, </a:t>
            </a:r>
            <a:r>
              <a:rPr lang="vi-VN" sz="1800" b="1" dirty="0">
                <a:solidFill>
                  <a:srgbClr val="ED028C"/>
                </a:solidFill>
                <a:effectLst/>
                <a:latin typeface="Arial" panose="020B0604020202020204" pitchFamily="34" charset="0"/>
              </a:rPr>
              <a:t>thêm hiệu ứng</a:t>
            </a:r>
            <a:r>
              <a:rPr lang="vi-VN" sz="1800" b="1" dirty="0">
                <a:solidFill>
                  <a:srgbClr val="231F20"/>
                </a:solidFill>
                <a:effectLst/>
                <a:latin typeface="Arial" panose="020B0604020202020204" pitchFamily="34" charset="0"/>
              </a:rPr>
              <a:t>,</a:t>
            </a:r>
            <a:r>
              <a:rPr lang="vi-VN" sz="1800" b="1" dirty="0">
                <a:solidFill>
                  <a:srgbClr val="ED028C"/>
                </a:solidFill>
                <a:effectLst/>
                <a:latin typeface="Arial" panose="020B0604020202020204" pitchFamily="34" charset="0"/>
              </a:rPr>
              <a:t> tạo các video kết hợp từ nhiều loại thông tin</a:t>
            </a:r>
            <a:r>
              <a:rPr lang="vi-VN" sz="1800" b="1" dirty="0">
                <a:solidFill>
                  <a:srgbClr val="231F20"/>
                </a:solidFill>
                <a:effectLst/>
                <a:latin typeface="Arial" panose="020B0604020202020204" pitchFamily="34" charset="0"/>
              </a:rPr>
              <a:t> (chèn thêm âm thanh, phụ đề,...), </a:t>
            </a:r>
            <a:r>
              <a:rPr lang="vi-VN" sz="1800" b="1" dirty="0">
                <a:solidFill>
                  <a:srgbClr val="ED028C"/>
                </a:solidFill>
                <a:effectLst/>
                <a:latin typeface="Arial" panose="020B0604020202020204" pitchFamily="34" charset="0"/>
              </a:rPr>
              <a:t>tạo các đoạn hoạt hình từ ảnh</a:t>
            </a:r>
            <a:r>
              <a:rPr lang="vi-VN" sz="1800" b="1" dirty="0">
                <a:solidFill>
                  <a:srgbClr val="231F20"/>
                </a:solidFill>
                <a:effectLst/>
                <a:latin typeface="Arial" panose="020B0604020202020204" pitchFamily="34" charset="0"/>
              </a:rPr>
              <a:t>, </a:t>
            </a:r>
            <a:r>
              <a:rPr lang="vi-VN" sz="1800" b="1" dirty="0">
                <a:solidFill>
                  <a:srgbClr val="ED028C"/>
                </a:solidFill>
                <a:effectLst/>
                <a:latin typeface="Arial" panose="020B0604020202020204" pitchFamily="34" charset="0"/>
              </a:rPr>
              <a:t>ghi lại và chuyển đổi video sang các định dạng và độ phân giải khác nhau</a:t>
            </a:r>
            <a:r>
              <a:rPr lang="vi-VN" sz="1800" b="1" dirty="0">
                <a:solidFill>
                  <a:srgbClr val="231F20"/>
                </a:solidFill>
                <a:effectLst/>
                <a:latin typeface="Arial" panose="020B0604020202020204" pitchFamily="34" charset="0"/>
              </a:rPr>
              <a:t>.</a:t>
            </a:r>
            <a:endParaRPr lang="en-US" b="1" dirty="0"/>
          </a:p>
        </p:txBody>
      </p:sp>
      <p:pic>
        <p:nvPicPr>
          <p:cNvPr id="1026" name="Picture 2" descr="Phần Mềm Chỉnh Sửa Video Trên Điện Thoại Tốt Nhất Hiện Nay">
            <a:extLst>
              <a:ext uri="{FF2B5EF4-FFF2-40B4-BE49-F238E27FC236}">
                <a16:creationId xmlns:a16="http://schemas.microsoft.com/office/drawing/2014/main" id="{92E5F935-6964-4CD8-A8C0-F72C7A817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3425784"/>
            <a:ext cx="4704261" cy="261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54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705585" y="522514"/>
            <a:ext cx="673782" cy="722847"/>
          </a:xfrm>
          <a:prstGeom prst="rect">
            <a:avLst/>
          </a:prstGeom>
        </p:spPr>
      </p:pic>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89"/>
            <a:ext cx="9192839" cy="2438399"/>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E52A3C-272F-492D-BDB8-24C8B0A180D7}"/>
              </a:ext>
            </a:extLst>
          </p:cNvPr>
          <p:cNvSpPr txBox="1"/>
          <p:nvPr/>
        </p:nvSpPr>
        <p:spPr>
          <a:xfrm>
            <a:off x="1619794" y="883937"/>
            <a:ext cx="8860972" cy="224869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vi-VN" sz="2400" dirty="0">
                <a:solidFill>
                  <a:schemeClr val="accent6">
                    <a:lumMod val="75000"/>
                  </a:schemeClr>
                </a:solidFill>
              </a:rPr>
              <a:t>Chức năng chính của phần mềm làm video: tạo mới, chỉnh sửa, thêm hiệu ứng, tạo các video kết hợp từ nhiều loại thông tin, tạo các đoạn hoạt</a:t>
            </a:r>
            <a:r>
              <a:rPr lang="en-US" sz="2400" dirty="0">
                <a:solidFill>
                  <a:schemeClr val="accent6">
                    <a:lumMod val="75000"/>
                  </a:schemeClr>
                </a:solidFill>
              </a:rPr>
              <a:t> </a:t>
            </a:r>
            <a:r>
              <a:rPr lang="vi-VN" sz="2400" dirty="0">
                <a:solidFill>
                  <a:schemeClr val="accent6">
                    <a:lumMod val="75000"/>
                  </a:schemeClr>
                </a:solidFill>
              </a:rPr>
              <a:t>hình từ ảnh, ghi lại và chuyển đổi video sang các định dạng và độ phân giải khác nhau.</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2220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748166" y="448779"/>
            <a:ext cx="10501714" cy="4062261"/>
            <a:chOff x="601971" y="415703"/>
            <a:chExt cx="10501714" cy="4062261"/>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3"/>
              <a:ext cx="9922555" cy="3660041"/>
              <a:chOff x="1189762" y="4644162"/>
              <a:chExt cx="9922555" cy="3660041"/>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2"/>
                <a:ext cx="9900933" cy="3660041"/>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1" name="TextBox 10">
            <a:extLst>
              <a:ext uri="{FF2B5EF4-FFF2-40B4-BE49-F238E27FC236}">
                <a16:creationId xmlns:a16="http://schemas.microsoft.com/office/drawing/2014/main" id="{3C81FBD8-8DDE-4A1B-9937-17A4E87B6443}"/>
              </a:ext>
            </a:extLst>
          </p:cNvPr>
          <p:cNvSpPr txBox="1"/>
          <p:nvPr/>
        </p:nvSpPr>
        <p:spPr>
          <a:xfrm>
            <a:off x="1582154" y="990578"/>
            <a:ext cx="9373229" cy="3266985"/>
          </a:xfrm>
          <a:prstGeom prst="rect">
            <a:avLst/>
          </a:prstGeom>
          <a:noFill/>
        </p:spPr>
        <p:txBody>
          <a:bodyPr wrap="square">
            <a:spAutoFit/>
          </a:bodyPr>
          <a:lstStyle/>
          <a:p>
            <a:pPr algn="just">
              <a:lnSpc>
                <a:spcPct val="150000"/>
              </a:lnSpc>
            </a:pPr>
            <a:r>
              <a:rPr lang="vi-VN" sz="2000" b="1" dirty="0">
                <a:solidFill>
                  <a:srgbClr val="231F20"/>
                </a:solidFill>
                <a:effectLst/>
                <a:latin typeface="Arial-BoldMT"/>
              </a:rPr>
              <a:t>Em hãy chọn phương án ghép đúng:</a:t>
            </a:r>
          </a:p>
          <a:p>
            <a:pPr algn="just">
              <a:lnSpc>
                <a:spcPct val="150000"/>
              </a:lnSpc>
            </a:pPr>
            <a:r>
              <a:rPr lang="vi-VN" sz="2000" b="1" dirty="0">
                <a:solidFill>
                  <a:srgbClr val="231F20"/>
                </a:solidFill>
                <a:effectLst/>
                <a:latin typeface="Arial-BoldMT"/>
              </a:rPr>
              <a:t>Phần mềm làm video là</a:t>
            </a:r>
          </a:p>
          <a:p>
            <a:pPr algn="just">
              <a:lnSpc>
                <a:spcPct val="150000"/>
              </a:lnSpc>
            </a:pPr>
            <a:r>
              <a:rPr lang="vi-VN" sz="2000" dirty="0">
                <a:solidFill>
                  <a:srgbClr val="231F20"/>
                </a:solidFill>
                <a:effectLst/>
                <a:latin typeface="Arial-BoldMT"/>
              </a:rPr>
              <a:t>A. phần mềm ứng dụng giúp người sử dụng quay được video.</a:t>
            </a:r>
          </a:p>
          <a:p>
            <a:pPr algn="just">
              <a:lnSpc>
                <a:spcPct val="150000"/>
              </a:lnSpc>
            </a:pPr>
            <a:r>
              <a:rPr lang="vi-VN" sz="2000" dirty="0">
                <a:solidFill>
                  <a:srgbClr val="231F20"/>
                </a:solidFill>
                <a:effectLst/>
                <a:latin typeface="Arial-BoldMT"/>
              </a:rPr>
              <a:t>B. phần mềm ứng dụng giúp người sử dụng làm ra các video từ các dữ liệu dạng </a:t>
            </a:r>
          </a:p>
          <a:p>
            <a:pPr algn="just">
              <a:lnSpc>
                <a:spcPct val="150000"/>
              </a:lnSpc>
            </a:pPr>
            <a:r>
              <a:rPr lang="vi-VN" sz="2000" dirty="0">
                <a:solidFill>
                  <a:srgbClr val="231F20"/>
                </a:solidFill>
                <a:effectLst/>
                <a:latin typeface="Arial-BoldMT"/>
              </a:rPr>
              <a:t>văn bản, hình ảnh, âm thanh, video.</a:t>
            </a:r>
          </a:p>
          <a:p>
            <a:pPr algn="just">
              <a:lnSpc>
                <a:spcPct val="150000"/>
              </a:lnSpc>
            </a:pPr>
            <a:r>
              <a:rPr lang="vi-VN" sz="2000" dirty="0">
                <a:solidFill>
                  <a:srgbClr val="231F20"/>
                </a:solidFill>
                <a:effectLst/>
                <a:latin typeface="Arial-BoldMT"/>
              </a:rPr>
              <a:t>C. phần mềm hệ thống giúp người sử dụng xem video.</a:t>
            </a:r>
          </a:p>
          <a:p>
            <a:pPr algn="just">
              <a:lnSpc>
                <a:spcPct val="150000"/>
              </a:lnSpc>
            </a:pPr>
            <a:r>
              <a:rPr lang="vi-VN" sz="2000" dirty="0">
                <a:solidFill>
                  <a:srgbClr val="231F20"/>
                </a:solidFill>
                <a:effectLst/>
                <a:latin typeface="Arial-BoldMT"/>
              </a:rPr>
              <a:t>D. phần mềm hệ thống giúp người sử dụng phát video lên mạng.</a:t>
            </a:r>
            <a:endParaRPr lang="en-US" sz="2800" dirty="0"/>
          </a:p>
        </p:txBody>
      </p:sp>
    </p:spTree>
    <p:extLst>
      <p:ext uri="{BB962C8B-B14F-4D97-AF65-F5344CB8AC3E}">
        <p14:creationId xmlns:p14="http://schemas.microsoft.com/office/powerpoint/2010/main" val="2436035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748166" y="448779"/>
            <a:ext cx="10501714" cy="4062261"/>
            <a:chOff x="601971" y="415703"/>
            <a:chExt cx="10501714" cy="4062261"/>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3"/>
              <a:ext cx="9922555" cy="3660041"/>
              <a:chOff x="1189762" y="4644162"/>
              <a:chExt cx="9922555" cy="3660041"/>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2"/>
                <a:ext cx="9900933" cy="3660041"/>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1" name="TextBox 10">
            <a:extLst>
              <a:ext uri="{FF2B5EF4-FFF2-40B4-BE49-F238E27FC236}">
                <a16:creationId xmlns:a16="http://schemas.microsoft.com/office/drawing/2014/main" id="{3C81FBD8-8DDE-4A1B-9937-17A4E87B6443}"/>
              </a:ext>
            </a:extLst>
          </p:cNvPr>
          <p:cNvSpPr txBox="1"/>
          <p:nvPr/>
        </p:nvSpPr>
        <p:spPr>
          <a:xfrm>
            <a:off x="1582154" y="990578"/>
            <a:ext cx="9373229" cy="3266985"/>
          </a:xfrm>
          <a:prstGeom prst="rect">
            <a:avLst/>
          </a:prstGeom>
          <a:noFill/>
        </p:spPr>
        <p:txBody>
          <a:bodyPr wrap="square">
            <a:spAutoFit/>
          </a:bodyPr>
          <a:lstStyle/>
          <a:p>
            <a:pPr algn="just">
              <a:lnSpc>
                <a:spcPct val="150000"/>
              </a:lnSpc>
            </a:pPr>
            <a:r>
              <a:rPr lang="vi-VN" sz="2000" b="1" dirty="0">
                <a:solidFill>
                  <a:srgbClr val="231F20"/>
                </a:solidFill>
                <a:effectLst/>
                <a:latin typeface="Arial-BoldMT"/>
              </a:rPr>
              <a:t>Em hãy chọn phương án ghép đúng:</a:t>
            </a:r>
          </a:p>
          <a:p>
            <a:pPr algn="just">
              <a:lnSpc>
                <a:spcPct val="150000"/>
              </a:lnSpc>
            </a:pPr>
            <a:r>
              <a:rPr lang="vi-VN" sz="2000" b="1" dirty="0">
                <a:solidFill>
                  <a:srgbClr val="231F20"/>
                </a:solidFill>
                <a:effectLst/>
                <a:latin typeface="Arial-BoldMT"/>
              </a:rPr>
              <a:t>Phần mềm làm video là</a:t>
            </a:r>
          </a:p>
          <a:p>
            <a:pPr algn="just">
              <a:lnSpc>
                <a:spcPct val="150000"/>
              </a:lnSpc>
            </a:pPr>
            <a:r>
              <a:rPr lang="vi-VN" sz="2000" dirty="0">
                <a:solidFill>
                  <a:srgbClr val="231F20"/>
                </a:solidFill>
                <a:effectLst/>
                <a:latin typeface="Arial-BoldMT"/>
              </a:rPr>
              <a:t>A. phần mềm ứng dụng giúp người sử dụng quay được video.</a:t>
            </a:r>
          </a:p>
          <a:p>
            <a:pPr algn="just">
              <a:lnSpc>
                <a:spcPct val="150000"/>
              </a:lnSpc>
            </a:pPr>
            <a:r>
              <a:rPr lang="vi-VN" sz="2000" dirty="0">
                <a:solidFill>
                  <a:srgbClr val="231F20"/>
                </a:solidFill>
                <a:effectLst/>
                <a:latin typeface="Arial-BoldMT"/>
              </a:rPr>
              <a:t>B. phần mềm ứng dụng giúp người sử dụng làm ra các video từ các dữ liệu dạng </a:t>
            </a:r>
          </a:p>
          <a:p>
            <a:pPr algn="just">
              <a:lnSpc>
                <a:spcPct val="150000"/>
              </a:lnSpc>
            </a:pPr>
            <a:r>
              <a:rPr lang="vi-VN" sz="2000" dirty="0">
                <a:solidFill>
                  <a:srgbClr val="231F20"/>
                </a:solidFill>
                <a:effectLst/>
                <a:latin typeface="Arial-BoldMT"/>
              </a:rPr>
              <a:t>văn bản, hình ảnh, âm thanh, video.</a:t>
            </a:r>
          </a:p>
          <a:p>
            <a:pPr algn="just">
              <a:lnSpc>
                <a:spcPct val="150000"/>
              </a:lnSpc>
            </a:pPr>
            <a:r>
              <a:rPr lang="vi-VN" sz="2000" dirty="0">
                <a:solidFill>
                  <a:srgbClr val="231F20"/>
                </a:solidFill>
                <a:effectLst/>
                <a:latin typeface="Arial-BoldMT"/>
              </a:rPr>
              <a:t>C. phần mềm hệ thống giúp người sử dụng xem video.</a:t>
            </a:r>
          </a:p>
          <a:p>
            <a:pPr algn="just">
              <a:lnSpc>
                <a:spcPct val="150000"/>
              </a:lnSpc>
            </a:pPr>
            <a:r>
              <a:rPr lang="vi-VN" sz="2000" dirty="0">
                <a:solidFill>
                  <a:srgbClr val="231F20"/>
                </a:solidFill>
                <a:effectLst/>
                <a:latin typeface="Arial-BoldMT"/>
              </a:rPr>
              <a:t>D. phần mềm hệ thống giúp người sử dụng phát video lên mạng.</a:t>
            </a:r>
            <a:endParaRPr lang="en-US" sz="2800" dirty="0"/>
          </a:p>
        </p:txBody>
      </p:sp>
      <p:sp>
        <p:nvSpPr>
          <p:cNvPr id="9" name="TextBox 8">
            <a:extLst>
              <a:ext uri="{FF2B5EF4-FFF2-40B4-BE49-F238E27FC236}">
                <a16:creationId xmlns:a16="http://schemas.microsoft.com/office/drawing/2014/main" id="{DA340043-0F70-4B5C-B83E-973B17BE66C7}"/>
              </a:ext>
            </a:extLst>
          </p:cNvPr>
          <p:cNvSpPr txBox="1"/>
          <p:nvPr/>
        </p:nvSpPr>
        <p:spPr>
          <a:xfrm>
            <a:off x="1327325" y="4650618"/>
            <a:ext cx="6096000" cy="456535"/>
          </a:xfrm>
          <a:prstGeom prst="rect">
            <a:avLst/>
          </a:prstGeom>
          <a:noFill/>
        </p:spPr>
        <p:txBody>
          <a:bodyPr wrap="square">
            <a:spAutoFit/>
          </a:bodyPr>
          <a:lstStyle/>
          <a:p>
            <a:pPr algn="just">
              <a:lnSpc>
                <a:spcPct val="150000"/>
              </a:lnSpc>
            </a:pPr>
            <a:r>
              <a:rPr lang="en-US" b="1" dirty="0" err="1">
                <a:solidFill>
                  <a:srgbClr val="231F20"/>
                </a:solidFill>
                <a:latin typeface="Arial-BoldMT"/>
              </a:rPr>
              <a:t>Đáp</a:t>
            </a:r>
            <a:r>
              <a:rPr lang="en-US" b="1" dirty="0">
                <a:solidFill>
                  <a:srgbClr val="231F20"/>
                </a:solidFill>
                <a:latin typeface="Arial-BoldMT"/>
              </a:rPr>
              <a:t> </a:t>
            </a:r>
            <a:r>
              <a:rPr lang="en-US" b="1" dirty="0" err="1">
                <a:solidFill>
                  <a:srgbClr val="231F20"/>
                </a:solidFill>
                <a:latin typeface="Arial-BoldMT"/>
              </a:rPr>
              <a:t>án</a:t>
            </a:r>
            <a:r>
              <a:rPr lang="en-US" b="1" dirty="0">
                <a:solidFill>
                  <a:srgbClr val="231F20"/>
                </a:solidFill>
                <a:latin typeface="Arial-BoldMT"/>
              </a:rPr>
              <a:t> </a:t>
            </a:r>
            <a:r>
              <a:rPr lang="en-US" b="1" dirty="0" err="1">
                <a:solidFill>
                  <a:srgbClr val="231F20"/>
                </a:solidFill>
                <a:latin typeface="Arial-BoldMT"/>
              </a:rPr>
              <a:t>đúng</a:t>
            </a:r>
            <a:r>
              <a:rPr lang="en-US" b="1" dirty="0">
                <a:solidFill>
                  <a:srgbClr val="231F20"/>
                </a:solidFill>
                <a:latin typeface="Arial-BoldMT"/>
              </a:rPr>
              <a:t>: </a:t>
            </a:r>
            <a:r>
              <a:rPr lang="vi-VN" sz="1800" b="1" dirty="0">
                <a:solidFill>
                  <a:srgbClr val="231F20"/>
                </a:solidFill>
                <a:effectLst/>
                <a:latin typeface="Arial-BoldMT"/>
              </a:rPr>
              <a:t>B. </a:t>
            </a:r>
          </a:p>
        </p:txBody>
      </p:sp>
      <p:sp>
        <p:nvSpPr>
          <p:cNvPr id="6" name="Oval 5">
            <a:extLst>
              <a:ext uri="{FF2B5EF4-FFF2-40B4-BE49-F238E27FC236}">
                <a16:creationId xmlns:a16="http://schemas.microsoft.com/office/drawing/2014/main" id="{43A89562-47DF-4854-AB2B-7F8FC0645E48}"/>
              </a:ext>
            </a:extLst>
          </p:cNvPr>
          <p:cNvSpPr/>
          <p:nvPr/>
        </p:nvSpPr>
        <p:spPr>
          <a:xfrm>
            <a:off x="1490766" y="2418734"/>
            <a:ext cx="455652" cy="45403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05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36153" y="1096814"/>
            <a:ext cx="8856910" cy="2848909"/>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252690" y="1708322"/>
            <a:ext cx="7368402" cy="1754326"/>
          </a:xfrm>
          <a:prstGeom prst="rect">
            <a:avLst/>
          </a:prstGeom>
          <a:noFill/>
        </p:spPr>
        <p:txBody>
          <a:bodyPr wrap="square" rtlCol="0">
            <a:spAutoFit/>
          </a:bodyPr>
          <a:lstStyle/>
          <a:p>
            <a:pPr algn="ctr"/>
            <a:r>
              <a:rPr lang="en-US" sz="5400" dirty="0">
                <a:solidFill>
                  <a:schemeClr val="accent3">
                    <a:lumMod val="50000"/>
                  </a:schemeClr>
                </a:solidFill>
                <a:latin typeface="+mj-lt"/>
              </a:rPr>
              <a:t>2. PHẦN MỀM VIDEO EDITOR</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3830</TotalTime>
  <Words>1708</Words>
  <Application>Microsoft Office PowerPoint</Application>
  <PresentationFormat>Widescreen</PresentationFormat>
  <Paragraphs>91</Paragraphs>
  <Slides>21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Arial-BoldMT</vt:lpstr>
      <vt:lpstr>UTM Cookies</vt:lpstr>
      <vt:lpstr>Bahnschrift SemiBold SemiConden</vt:lpstr>
      <vt:lpstr>UTM Avo</vt:lpstr>
      <vt:lpstr>Bahnschrift Condensed</vt:lpstr>
      <vt:lpstr>Calibri</vt:lpstr>
      <vt:lpstr>Segoe Print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Nguyen Ha Giang</cp:lastModifiedBy>
  <cp:revision>377</cp:revision>
  <dcterms:created xsi:type="dcterms:W3CDTF">2021-06-02T01:34:28Z</dcterms:created>
  <dcterms:modified xsi:type="dcterms:W3CDTF">2023-12-26T13:30:14Z</dcterms:modified>
</cp:coreProperties>
</file>