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56" r:id="rId4"/>
    <p:sldId id="257" r:id="rId5"/>
    <p:sldId id="258" r:id="rId6"/>
    <p:sldId id="309" r:id="rId7"/>
    <p:sldId id="306" r:id="rId8"/>
    <p:sldId id="259" r:id="rId9"/>
    <p:sldId id="308" r:id="rId10"/>
    <p:sldId id="307" r:id="rId11"/>
    <p:sldId id="310" r:id="rId12"/>
    <p:sldId id="340" r:id="rId13"/>
    <p:sldId id="312" r:id="rId14"/>
    <p:sldId id="311" r:id="rId15"/>
    <p:sldId id="314" r:id="rId16"/>
    <p:sldId id="337" r:id="rId17"/>
    <p:sldId id="313" r:id="rId18"/>
    <p:sldId id="330" r:id="rId19"/>
    <p:sldId id="331" r:id="rId20"/>
    <p:sldId id="332" r:id="rId21"/>
    <p:sldId id="315" r:id="rId22"/>
    <p:sldId id="316" r:id="rId23"/>
    <p:sldId id="333" r:id="rId24"/>
    <p:sldId id="335" r:id="rId25"/>
    <p:sldId id="334" r:id="rId26"/>
    <p:sldId id="336" r:id="rId27"/>
    <p:sldId id="317" r:id="rId28"/>
    <p:sldId id="338" r:id="rId29"/>
    <p:sldId id="339" r:id="rId30"/>
    <p:sldId id="318" r:id="rId31"/>
    <p:sldId id="319" r:id="rId32"/>
    <p:sldId id="341" r:id="rId33"/>
    <p:sldId id="320" r:id="rId34"/>
    <p:sldId id="321" r:id="rId35"/>
    <p:sldId id="322" r:id="rId36"/>
    <p:sldId id="323" r:id="rId37"/>
    <p:sldId id="324" r:id="rId38"/>
    <p:sldId id="325" r:id="rId39"/>
    <p:sldId id="327" r:id="rId40"/>
    <p:sldId id="326" r:id="rId41"/>
    <p:sldId id="328" r:id="rId42"/>
    <p:sldId id="32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16" y="56"/>
      </p:cViewPr>
      <p:guideLst>
        <p:guide pos="416"/>
        <p:guide pos="7256"/>
        <p:guide orient="horz" pos="672"/>
        <p:guide orient="horz" pos="712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0D6F-B06C-444C-86FC-153226A7A63A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CFC-9033-418B-B7C3-7DA8857F1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8615-FE89-7D0E-57B8-92137BCD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B6509-3A03-A0B4-E933-C8622A6D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531A-922D-2DAE-0529-75B3B97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79A44-76AA-42CE-7696-78975D44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05EB-2505-9D0A-DB62-E4E3AAF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F17-B8C1-8357-2C17-DCC4FDC8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12A84-1A0B-3BE8-74E3-7F634CEC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8DCA-803C-E755-4F11-9E0F27E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C3FA-94B7-1443-A7FC-EAEBD70F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2449-D294-CACE-7C95-BE05C9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2860B-5678-9C1C-A1EB-D56BD72E1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E4654-125A-D9E6-6B6D-6BEE61B7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7D42A-2F82-86F5-C10E-1C3954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834B4-779C-D4E2-697F-7E80035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5802-047F-DD2C-E010-8CF2ECA2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3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0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5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88CE-1EDC-2E9A-0410-0CE6A39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AE22-CE17-F79A-1706-5DB23D19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A166-65CB-DA9F-17B9-99A232A4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D4DA4-809A-BBDE-4435-8519AA23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0365-5BAB-26D1-B0B1-CF29AE55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1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1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7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2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1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67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58B2-3E74-4683-7424-1A9F5CF0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1872F-A2A4-4537-AEC3-7DAAA84C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D9DE5-7D17-4AF7-08E3-4651D3DF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B989-1AD2-47AC-0852-1839A373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156EC-5D6E-173C-66AA-41F4939E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6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2777834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87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2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3FD4-0AEC-DDC9-796B-35C1B5AA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5CA5-A561-A397-87E9-8CDD76A0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79B76-0060-4F31-B5C4-639C4FD0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1C943-2BEC-D37E-4441-89A05BAC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A09E0-A241-4705-F1F5-E6B3CE0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FDC48-6906-5E85-38F3-45BF255B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7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7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27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6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57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6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D713-1529-F155-76A3-94D4627D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61249-E017-11FE-A9FB-59B18080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56FE3-0945-A4F1-9808-E58C2357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413AB-A869-2612-78CA-A157189B8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26B8-E290-BFA6-1115-F0675ED6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2E4D0-74D2-0BFD-ECCC-2419D512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A4528-EAC8-CCFA-B39E-DFFDC0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A79FA-EDD0-3DCD-AB78-4DC33DB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217-F526-E584-4BED-3F793E5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7F7EC-9FDC-E10C-5CE4-3A4DA64B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30075-2B97-CE0C-EB8C-9CBFD825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55C7F-5257-473F-F680-F3897A3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83915-5306-1BB4-738F-644DCD2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BDE51-C513-C8AC-C11D-93426564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9B16C-3FCF-11A7-DA81-4FB6B57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E803-61D9-5F5F-2D6D-9C2CA39E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73CEF-6650-7266-15AA-1B88E0A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E9786-D41C-6C6D-3DD1-921A1B19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9D426-156F-8F1D-EDC7-E21D881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F1467-AA7D-07DD-0B5A-CD67708C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0EF5F-A08F-60C4-BDDC-05C7F1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20A5-5879-3E35-0953-3463CB8D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16EF8-27AE-8490-0D49-BE2F987F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5110-D37C-E173-B259-C924602E3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278C9-0E47-B51A-A9E2-FBCA6682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D43FA-01E4-0DD0-3EDD-28D433A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99DE-D580-6C0B-ADBF-642832F2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25B1-2CAE-DD37-38EC-023656A6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5E58F-A6B5-AD3A-55E8-DBC41BA1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3495-D661-48BE-A95E-DCAA384FE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AA3DB-633B-451D-B8D9-7A93DF238BB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E49F-981C-617C-9F50-43183427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BEE2-3143-E9A7-1EEC-CF9912BC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/>
          </a:bodyPr>
          <a:lstStyle/>
          <a:p>
            <a:pPr marL="457200" algn="l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CỜ THÊU SÁU CHỮ VÀNG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99CB8-562A-5121-380B-2D265339904D}"/>
              </a:ext>
            </a:extLst>
          </p:cNvPr>
          <p:cNvSpPr txBox="1"/>
          <p:nvPr/>
        </p:nvSpPr>
        <p:spPr>
          <a:xfrm>
            <a:off x="2668385" y="2808743"/>
            <a:ext cx="1848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"Phá cường địch, báo hoàng ân"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6DFFEF-9C73-1BDB-8F92-647DA261A2A8}"/>
              </a:ext>
            </a:extLst>
          </p:cNvPr>
          <p:cNvSpPr txBox="1"/>
          <p:nvPr/>
        </p:nvSpPr>
        <p:spPr>
          <a:xfrm>
            <a:off x="343120" y="251055"/>
            <a:ext cx="79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Tóm tắt tình huống,cốt truyện: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4A222-C4FD-8FA7-D6D6-A56050666834}"/>
              </a:ext>
            </a:extLst>
          </p:cNvPr>
          <p:cNvSpPr txBox="1"/>
          <p:nvPr/>
        </p:nvSpPr>
        <p:spPr>
          <a:xfrm>
            <a:off x="465667" y="972673"/>
            <a:ext cx="113538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vô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chịu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giận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quyết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thuyền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Lính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Thánh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kiên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quyết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Khi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khẩn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bởi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giặc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mượn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khi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xong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gươm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gáy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chịu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xông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trách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tặng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cam. </a:t>
            </a:r>
            <a:endParaRPr lang="en-US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cầm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cam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bờ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giận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bóp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nát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cam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</a:t>
            </a:r>
            <a:r>
              <a:rPr lang="fr-FR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7" y="-935402"/>
            <a:ext cx="90468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937725" y="3070866"/>
            <a:ext cx="6309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II. 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PHÁ VĂN BẢN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2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D1841-97AC-469E-A585-8A6BB1BD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12344" y="0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752E17-35F3-CC3A-A941-762A8476F915}"/>
              </a:ext>
            </a:extLst>
          </p:cNvPr>
          <p:cNvGrpSpPr/>
          <p:nvPr/>
        </p:nvGrpSpPr>
        <p:grpSpPr>
          <a:xfrm>
            <a:off x="446026" y="133296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5BA1BB-DEF5-667A-FFAD-AC7435F584A9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AF1EA2-4362-AA52-0705-BFF3C974A9D8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Bối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cảnh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Ý nghĩa chính trị to lớn của Hội nghị Bình Than">
            <a:extLst>
              <a:ext uri="{FF2B5EF4-FFF2-40B4-BE49-F238E27FC236}">
                <a16:creationId xmlns:a16="http://schemas.microsoft.com/office/drawing/2014/main" id="{637D773E-7768-19C6-7F19-F29A106C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10" y="3429000"/>
            <a:ext cx="4572000" cy="2886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9A56-D800-9391-1464-A0A94CA1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10" y="3295650"/>
            <a:ext cx="4752975" cy="301942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A1638-A57F-1779-B72B-2BB9C335B043}"/>
              </a:ext>
            </a:extLst>
          </p:cNvPr>
          <p:cNvGrpSpPr/>
          <p:nvPr/>
        </p:nvGrpSpPr>
        <p:grpSpPr>
          <a:xfrm>
            <a:off x="1" y="1740940"/>
            <a:ext cx="4856084" cy="1035297"/>
            <a:chOff x="1460589" y="1740940"/>
            <a:chExt cx="4286739" cy="1035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851622-2EDC-16E8-3A91-3D516CE2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589" y="1740940"/>
              <a:ext cx="4286739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603681-F5AC-7B02-17E4-CC156B7B3AEA}"/>
                </a:ext>
              </a:extLst>
            </p:cNvPr>
            <p:cNvSpPr txBox="1"/>
            <p:nvPr/>
          </p:nvSpPr>
          <p:spPr>
            <a:xfrm>
              <a:off x="1634022" y="1931902"/>
              <a:ext cx="411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F6B3E4-ADC6-3A85-EC7C-D0D22DB68511}"/>
              </a:ext>
            </a:extLst>
          </p:cNvPr>
          <p:cNvGrpSpPr/>
          <p:nvPr/>
        </p:nvGrpSpPr>
        <p:grpSpPr>
          <a:xfrm>
            <a:off x="5340073" y="1676030"/>
            <a:ext cx="6038026" cy="1035297"/>
            <a:chOff x="6067302" y="1738693"/>
            <a:chExt cx="6285377" cy="10352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D985CB-D30A-0277-F4BC-7B3EEA1B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4699" y="1738693"/>
              <a:ext cx="6065777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3DDEB4-B3F9-850D-9E8D-69FEA71507B6}"/>
                </a:ext>
              </a:extLst>
            </p:cNvPr>
            <p:cNvSpPr txBox="1"/>
            <p:nvPr/>
          </p:nvSpPr>
          <p:spPr>
            <a:xfrm>
              <a:off x="6067302" y="1931901"/>
              <a:ext cx="628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F40208-97DB-89F2-A5F1-F10DAD463B97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B8E156-EF2A-47CD-404C-18037A14766C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CFC158-CD01-2AE2-61C0-D98AE7789A1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051BA8-0964-B601-C32D-427293A8B771}"/>
              </a:ext>
            </a:extLst>
          </p:cNvPr>
          <p:cNvSpPr txBox="1"/>
          <p:nvPr/>
        </p:nvSpPr>
        <p:spPr>
          <a:xfrm>
            <a:off x="2504622" y="868690"/>
            <a:ext cx="7170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Hoài Văn – Trần Quốc Toản)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9CA59D-5C2C-B1D2-AE48-AF0E9C368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64471"/>
              </p:ext>
            </p:extLst>
          </p:nvPr>
        </p:nvGraphicFramePr>
        <p:xfrm>
          <a:off x="660400" y="1945908"/>
          <a:ext cx="10858500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:a16="http://schemas.microsoft.com/office/drawing/2014/main" val="294793924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90506827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88464197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511616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a/ Tâm trạng của Trần Quốc Toản khi phải đứng trên bờ.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c/ Tâm trạng của Trần Quốc Toản sau khi gặp được vua.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5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86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Dáng vẻ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22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Suy nghĩ, tâm trạng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649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Nhận xét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6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602631" y="490178"/>
            <a:ext cx="11408853" cy="3369710"/>
            <a:chOff x="1094606" y="441040"/>
            <a:chExt cx="3853441" cy="307864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94606" y="2020915"/>
              <a:ext cx="3853441" cy="14987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1B017E-9F0D-B389-0CDD-69926E127D18}"/>
              </a:ext>
            </a:extLst>
          </p:cNvPr>
          <p:cNvSpPr txBox="1"/>
          <p:nvPr/>
        </p:nvSpPr>
        <p:spPr>
          <a:xfrm>
            <a:off x="1979721" y="2474893"/>
            <a:ext cx="9481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 Văn –Trần Quốc Toản – chàng thiếu niên trẻ tuổi thuộc dòng dõi nhà Trần, cháu ruột của Chiêu Thành Vương</a:t>
            </a:r>
            <a:r>
              <a:rPr lang="pt-BR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4B1AE3-D231-E3C5-466F-3C63764B7C5D}"/>
              </a:ext>
            </a:extLst>
          </p:cNvPr>
          <p:cNvSpPr/>
          <p:nvPr/>
        </p:nvSpPr>
        <p:spPr>
          <a:xfrm>
            <a:off x="594804" y="2286251"/>
            <a:ext cx="10335202" cy="107721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a.Tâm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bờ</a:t>
            </a:r>
            <a:endParaRPr lang="en-US" sz="32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60208-6D52-36B2-2190-B1110CF8C67D}"/>
              </a:ext>
            </a:extLst>
          </p:cNvPr>
          <p:cNvSpPr/>
          <p:nvPr/>
        </p:nvSpPr>
        <p:spPr>
          <a:xfrm>
            <a:off x="667666" y="4172847"/>
            <a:ext cx="3051691" cy="180523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5F8470-3F10-7422-6915-63ECBF70F655}"/>
              </a:ext>
            </a:extLst>
          </p:cNvPr>
          <p:cNvSpPr/>
          <p:nvPr/>
        </p:nvSpPr>
        <p:spPr>
          <a:xfrm>
            <a:off x="4563804" y="4172847"/>
            <a:ext cx="3051691" cy="180523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 vẻ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FFC5CA-8408-6139-13FA-6EE1CC51502D}"/>
              </a:ext>
            </a:extLst>
          </p:cNvPr>
          <p:cNvSpPr/>
          <p:nvPr/>
        </p:nvSpPr>
        <p:spPr>
          <a:xfrm>
            <a:off x="8459943" y="4232327"/>
            <a:ext cx="3051691" cy="174575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D6221-2EDD-8A89-9EF7-7F5189779D6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93512" y="3363469"/>
            <a:ext cx="3568893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endCxn id="9" idx="0"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429000"/>
            <a:ext cx="3873735" cy="305169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Nằn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534542"/>
            <a:ext cx="3141403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Tuốt gươm, mắt trừng lên một cách điên dại.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102511" y="252228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Hành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Thẫn thờ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29145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rách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840378" y="135589"/>
            <a:ext cx="2076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87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855767" y="1387120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22" y="1971530"/>
            <a:ext cx="1767762" cy="2310330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nghĩ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065087" y="469765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rìa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Muốn hét to: </a:t>
            </a:r>
            <a:r>
              <a:rPr lang="en-US" sz="2800" i="1">
                <a:latin typeface="Times New Roman" panose="02020603050405020304" pitchFamily="18" charset="0"/>
                <a:ea typeface="MS Mincho" panose="02020609040205080304" pitchFamily="49" charset="-128"/>
              </a:rPr>
              <a:t>xin quan gia cho đánh nhưng lại sợ phạm thượng.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thù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602110" y="2162029"/>
            <a:ext cx="745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  <a:latin typeface="等线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81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Dáng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vẻ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tâm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trạng</a:t>
              </a:r>
              <a:endParaRPr lang="en-US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Suy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</a:t>
              </a:r>
              <a:endParaRPr lang="en-US" sz="36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Gay gắt khi nghe nói có người chủ hoà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Run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nam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trạng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nghĩ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445586" y="544616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Lủi thủi lên bờ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66" y="1231370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124131" y="71767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0" y="1011391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306227" y="1002604"/>
            <a:ext cx="3141403" cy="200185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62358-47E4-7F97-2531-7F403C34A396}"/>
              </a:ext>
            </a:extLst>
          </p:cNvPr>
          <p:cNvSpPr/>
          <p:nvPr/>
        </p:nvSpPr>
        <p:spPr>
          <a:xfrm>
            <a:off x="681961" y="3626829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Quắc mắt, nắm chặt bàn tay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209285-C46F-40D6-7259-84E9D4699FD0}"/>
              </a:ext>
            </a:extLst>
          </p:cNvPr>
          <p:cNvSpPr/>
          <p:nvPr/>
        </p:nvSpPr>
        <p:spPr>
          <a:xfrm>
            <a:off x="4190729" y="3475825"/>
            <a:ext cx="3339075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Răng nghiến chặt, bàn tay nắm chặt lại như để nghiền nát một cái gì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0E3720-E8AB-ECC2-0F17-5526B2B15980}"/>
              </a:ext>
            </a:extLst>
          </p:cNvPr>
          <p:cNvSpPr/>
          <p:nvPr/>
        </p:nvSpPr>
        <p:spPr>
          <a:xfrm>
            <a:off x="8955849" y="355960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883556-0FAA-4D21-0664-301B79797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87" y="3993618"/>
            <a:ext cx="1709584" cy="215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5A890-D7B6-E00E-0833-D417E9DC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55" y="3839985"/>
            <a:ext cx="1709584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3F21867D-3B0F-736A-F10C-B1948F5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1" b="13590"/>
          <a:stretch/>
        </p:blipFill>
        <p:spPr>
          <a:xfrm>
            <a:off x="6256195" y="917637"/>
            <a:ext cx="4114626" cy="50227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350DDBF9-7C7E-A849-F12C-ED4526FDBDDE}"/>
              </a:ext>
            </a:extLst>
          </p:cNvPr>
          <p:cNvSpPr/>
          <p:nvPr/>
        </p:nvSpPr>
        <p:spPr>
          <a:xfrm>
            <a:off x="1325323" y="329727"/>
            <a:ext cx="3471863" cy="1175819"/>
          </a:xfrm>
          <a:prstGeom prst="downArrowCallout">
            <a:avLst>
              <a:gd name="adj1" fmla="val 46872"/>
              <a:gd name="adj2" fmla="val 5780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 quát</a:t>
            </a:r>
            <a:endParaRPr lang="en-US" sz="3600"/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0D22AE06-5521-8512-3F04-300C055E7A91}"/>
              </a:ext>
            </a:extLst>
          </p:cNvPr>
          <p:cNvSpPr/>
          <p:nvPr/>
        </p:nvSpPr>
        <p:spPr>
          <a:xfrm>
            <a:off x="796685" y="1616609"/>
            <a:ext cx="5027066" cy="4800600"/>
          </a:xfrm>
          <a:prstGeom prst="verticalScroll">
            <a:avLst>
              <a:gd name="adj" fmla="val 7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2565647" y="327609"/>
            <a:ext cx="6782539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Quốc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Toản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bóp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nát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2798930"/>
            <a:chOff x="1017985" y="1565860"/>
            <a:chExt cx="4011216" cy="1015415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214369" y="2113328"/>
            <a:ext cx="5237825" cy="2884800"/>
            <a:chOff x="6461522" y="1504056"/>
            <a:chExt cx="4011215" cy="1016334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CD7C22-3623-9A00-838F-B28054DD8167}"/>
              </a:ext>
            </a:extLst>
          </p:cNvPr>
          <p:cNvSpPr txBox="1"/>
          <p:nvPr/>
        </p:nvSpPr>
        <p:spPr>
          <a:xfrm>
            <a:off x="1139428" y="2467648"/>
            <a:ext cx="3592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 tiết bất ngờ, hấp dẫn. Hoài Văn tức giận vì sự cười nhạo, coi thường của người khác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89786-E778-6462-8140-4072A2596334}"/>
              </a:ext>
            </a:extLst>
          </p:cNvPr>
          <p:cNvSpPr txBox="1"/>
          <p:nvPr/>
        </p:nvSpPr>
        <p:spPr>
          <a:xfrm>
            <a:off x="6582967" y="2663850"/>
            <a:ext cx="486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hể hiện lòng căm thù, 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chí quyết tâm đánh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giặc của Hoài Văn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5FE406-C8DD-18BD-077A-FC88EF6BEEB6}"/>
              </a:ext>
            </a:extLst>
          </p:cNvPr>
          <p:cNvGrpSpPr/>
          <p:nvPr/>
        </p:nvGrpSpPr>
        <p:grpSpPr>
          <a:xfrm>
            <a:off x="4073803" y="161871"/>
            <a:ext cx="4197412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8DA2A-6DDD-7670-B0CC-2935D3B1C546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84419A-89D8-D31A-A1BB-ED0A0184D5AB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Vua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Thiệu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Bảo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622376" y="1437369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37368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1569660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Tặng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cam.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818449" y="780421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" y="780420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646331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nghiêm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thấu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lý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4321739" y="424380"/>
            <a:ext cx="3180732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Ngôn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1077218"/>
            <a:chOff x="1017985" y="1565860"/>
            <a:chExt cx="4011216" cy="1077218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kể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chuyện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461522" y="2137394"/>
            <a:ext cx="4011215" cy="1077218"/>
            <a:chOff x="6461522" y="1504056"/>
            <a:chExt cx="4011215" cy="1077218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nhân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2A0230-2F34-AD3E-2F8E-ACA1F0633444}"/>
              </a:ext>
            </a:extLst>
          </p:cNvPr>
          <p:cNvGrpSpPr/>
          <p:nvPr/>
        </p:nvGrpSpPr>
        <p:grpSpPr>
          <a:xfrm>
            <a:off x="1044377" y="4147333"/>
            <a:ext cx="10090545" cy="1754326"/>
            <a:chOff x="1139429" y="3513995"/>
            <a:chExt cx="10090545" cy="1754326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F33263BB-4280-C27A-0386-F591165FC827}"/>
                </a:ext>
              </a:extLst>
            </p:cNvPr>
            <p:cNvSpPr/>
            <p:nvPr/>
          </p:nvSpPr>
          <p:spPr>
            <a:xfrm>
              <a:off x="1139429" y="3537814"/>
              <a:ext cx="9955045" cy="1706689"/>
            </a:xfrm>
            <a:prstGeom prst="rect">
              <a:avLst/>
            </a:prstGeom>
            <a:solidFill>
              <a:srgbClr val="EF4239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FBB84D-33F8-71E7-B8F2-652AEB83FCB6}"/>
                </a:ext>
              </a:extLst>
            </p:cNvPr>
            <p:cNvSpPr txBox="1"/>
            <p:nvPr/>
          </p:nvSpPr>
          <p:spPr>
            <a:xfrm>
              <a:off x="1274929" y="3513995"/>
              <a:ext cx="99550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đậm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xưa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8A0A6F3-22EA-1B63-343E-20BE59B73A58}"/>
              </a:ext>
            </a:extLst>
          </p:cNvPr>
          <p:cNvSpPr/>
          <p:nvPr/>
        </p:nvSpPr>
        <p:spPr>
          <a:xfrm rot="5400000">
            <a:off x="5863809" y="1388476"/>
            <a:ext cx="451682" cy="485146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262F77B-7395-0D40-5F41-81645EF5CADE}"/>
              </a:ext>
            </a:extLst>
          </p:cNvPr>
          <p:cNvSpPr>
            <a:spLocks noEditPoints="1"/>
          </p:cNvSpPr>
          <p:nvPr/>
        </p:nvSpPr>
        <p:spPr bwMode="gray">
          <a:xfrm>
            <a:off x="428625" y="1251869"/>
            <a:ext cx="4629150" cy="510638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CDB13-CC77-4AE5-5DBB-1734A3ABDE37}"/>
              </a:ext>
            </a:extLst>
          </p:cNvPr>
          <p:cNvGrpSpPr/>
          <p:nvPr/>
        </p:nvGrpSpPr>
        <p:grpSpPr>
          <a:xfrm>
            <a:off x="4025989" y="4164681"/>
            <a:ext cx="1371600" cy="1441450"/>
            <a:chOff x="2863850" y="2820988"/>
            <a:chExt cx="1371600" cy="1441450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A9D1530E-0832-097C-D3F6-EF42577691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63850" y="2820988"/>
              <a:ext cx="1371600" cy="14414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42">
              <a:extLst>
                <a:ext uri="{FF2B5EF4-FFF2-40B4-BE49-F238E27FC236}">
                  <a16:creationId xmlns:a16="http://schemas.microsoft.com/office/drawing/2014/main" id="{98CF0595-675C-2399-33D1-31150C3C5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1769" y="2829369"/>
              <a:ext cx="1339020" cy="140457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43">
              <a:extLst>
                <a:ext uri="{FF2B5EF4-FFF2-40B4-BE49-F238E27FC236}">
                  <a16:creationId xmlns:a16="http://schemas.microsoft.com/office/drawing/2014/main" id="{841CC163-C908-995A-2D01-C7111F771F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4801" y="2842777"/>
              <a:ext cx="1273861" cy="13123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44">
              <a:extLst>
                <a:ext uri="{FF2B5EF4-FFF2-40B4-BE49-F238E27FC236}">
                  <a16:creationId xmlns:a16="http://schemas.microsoft.com/office/drawing/2014/main" id="{CABA4814-B5DD-874E-E237-38987CD4C5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476" y="2879652"/>
              <a:ext cx="1132140" cy="106600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C083F35D-B135-AF03-D559-1DD44A5D12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30638" y="3206492"/>
              <a:ext cx="1198928" cy="58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C69CCC-BC6E-FBA1-8335-5B2C9776B10D}"/>
              </a:ext>
            </a:extLst>
          </p:cNvPr>
          <p:cNvGrpSpPr/>
          <p:nvPr/>
        </p:nvGrpSpPr>
        <p:grpSpPr>
          <a:xfrm>
            <a:off x="1670470" y="841891"/>
            <a:ext cx="1072730" cy="933450"/>
            <a:chOff x="2706103" y="1725613"/>
            <a:chExt cx="1072730" cy="933450"/>
          </a:xfrm>
        </p:grpSpPr>
        <p:sp>
          <p:nvSpPr>
            <p:cNvPr id="10" name="Oval 49">
              <a:extLst>
                <a:ext uri="{FF2B5EF4-FFF2-40B4-BE49-F238E27FC236}">
                  <a16:creationId xmlns:a16="http://schemas.microsoft.com/office/drawing/2014/main" id="{8DC09EE6-B25E-0776-8250-317F5E4A0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7013" y="1725613"/>
              <a:ext cx="950912" cy="9334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" name="Text Box 57">
              <a:extLst>
                <a:ext uri="{FF2B5EF4-FFF2-40B4-BE49-F238E27FC236}">
                  <a16:creationId xmlns:a16="http://schemas.microsoft.com/office/drawing/2014/main" id="{A0BB4A3A-AC7A-ADD7-9D70-855EEE6EAD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06103" y="1896568"/>
              <a:ext cx="10727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F6FF0-B6DC-2A4B-DAE8-39AC1573C93A}"/>
              </a:ext>
            </a:extLst>
          </p:cNvPr>
          <p:cNvSpPr txBox="1"/>
          <p:nvPr/>
        </p:nvSpPr>
        <p:spPr>
          <a:xfrm>
            <a:off x="2804110" y="649155"/>
            <a:ext cx="704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chia sẻ những hiểu biết của mình về người anh hùng Trần Quốc Toản?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7893C3-51F5-7C87-A839-B30DCD5E317F}"/>
              </a:ext>
            </a:extLst>
          </p:cNvPr>
          <p:cNvSpPr txBox="1"/>
          <p:nvPr/>
        </p:nvSpPr>
        <p:spPr>
          <a:xfrm>
            <a:off x="5454603" y="4100576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lịch sử Việt Nam, ngoài Trần Quốc Toản, em còn biết thêm nhân vật thiếu nhi lỗi lạc nào nữa không?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5D3C15-EC4D-9805-5801-016AFE54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91" y="2043245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07DBF5-3727-B03F-A392-8EFA66F8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52" y="2043245"/>
            <a:ext cx="2906548" cy="17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843D57-8AFF-C65B-E50E-10D7317B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12" y="2043245"/>
            <a:ext cx="2861516" cy="17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1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9C109-B252-5E41-8E89-5575EE9111BD}"/>
              </a:ext>
            </a:extLst>
          </p:cNvPr>
          <p:cNvSpPr txBox="1"/>
          <p:nvPr/>
        </p:nvSpPr>
        <p:spPr>
          <a:xfrm>
            <a:off x="651932" y="630508"/>
            <a:ext cx="10972801" cy="104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1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 như đất nước có xâm lăng thì các em sẽ có tinh thần và thái độ như thế nào? </a:t>
            </a:r>
            <a:endParaRPr lang="en-U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34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5AFFA-D8E9-7229-A5B0-ADF0FAFCEB72}"/>
              </a:ext>
            </a:extLst>
          </p:cNvPr>
          <p:cNvSpPr txBox="1"/>
          <p:nvPr/>
        </p:nvSpPr>
        <p:spPr>
          <a:xfrm>
            <a:off x="-554379" y="221700"/>
            <a:ext cx="493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III.Tổng</a:t>
            </a:r>
            <a:r>
              <a:rPr lang="en-SG" sz="5400" dirty="0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endParaRPr lang="en-SG" sz="5400" dirty="0"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E1AC8-17CA-7C1B-C616-B4C79DC68CB3}"/>
              </a:ext>
            </a:extLst>
          </p:cNvPr>
          <p:cNvSpPr txBox="1"/>
          <p:nvPr/>
        </p:nvSpPr>
        <p:spPr>
          <a:xfrm>
            <a:off x="2434008" y="686128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en-SG" sz="4800" dirty="0">
              <a:solidFill>
                <a:srgbClr val="000000"/>
              </a:solidFill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9A04E522-C9D7-8BC2-D8BE-A56924187F4A}"/>
              </a:ext>
            </a:extLst>
          </p:cNvPr>
          <p:cNvGrpSpPr/>
          <p:nvPr/>
        </p:nvGrpSpPr>
        <p:grpSpPr>
          <a:xfrm>
            <a:off x="5112605" y="1781239"/>
            <a:ext cx="2587911" cy="4672935"/>
            <a:chOff x="3670300" y="1193801"/>
            <a:chExt cx="1789113" cy="323056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EDC8A4D-D66A-11B0-F209-E2DFDCB0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2277DC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661871A-38F4-1A74-D2B4-B9DA71BD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0867CB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94AAD9-646F-B01F-A850-EC517A0C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1AA60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85B0C1-0F27-C30E-6C8B-0C62F7F2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8BE7E8-DED5-04F2-0F6C-37F424C3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58D0EBB-45F7-8D80-79DA-46CF46D4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7A7788-A3E0-40EF-0880-E5D5AD704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1AA60F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80E5F2D-4907-8273-FD6D-9547737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846A54A-71BD-CA12-33CE-8B5E009A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4E25FE6-DD68-2922-AB5F-52D5C8D9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1AA6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8D30C36-1738-6710-2382-DC521674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0867C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1C74A-B7BE-4C23-470A-1CF8C37A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2277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F596E4C7-8D15-770F-1A44-0DD5C4A1D4F4}"/>
              </a:ext>
            </a:extLst>
          </p:cNvPr>
          <p:cNvCxnSpPr/>
          <p:nvPr/>
        </p:nvCxnSpPr>
        <p:spPr>
          <a:xfrm rot="5400000" flipV="1">
            <a:off x="4819134" y="233694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1AA60F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Connector 36">
            <a:extLst>
              <a:ext uri="{FF2B5EF4-FFF2-40B4-BE49-F238E27FC236}">
                <a16:creationId xmlns:a16="http://schemas.microsoft.com/office/drawing/2014/main" id="{2AB434B5-A717-DB39-5446-BE8A3BC16848}"/>
              </a:ext>
            </a:extLst>
          </p:cNvPr>
          <p:cNvCxnSpPr/>
          <p:nvPr/>
        </p:nvCxnSpPr>
        <p:spPr>
          <a:xfrm rot="5400000" flipV="1">
            <a:off x="4908433" y="4388107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2277DC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962F1100-DA26-4774-42A6-A566146D8483}"/>
              </a:ext>
            </a:extLst>
          </p:cNvPr>
          <p:cNvCxnSpPr/>
          <p:nvPr/>
        </p:nvCxnSpPr>
        <p:spPr>
          <a:xfrm rot="16200000" flipH="1" flipV="1">
            <a:off x="7998796" y="259641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0867CB"/>
            </a:solidFill>
            <a:prstDash val="solid"/>
            <a:miter lim="800000"/>
            <a:headEnd type="oval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2F96D-5A5F-D740-EAFA-8203528CD802}"/>
              </a:ext>
            </a:extLst>
          </p:cNvPr>
          <p:cNvSpPr txBox="1"/>
          <p:nvPr/>
        </p:nvSpPr>
        <p:spPr>
          <a:xfrm>
            <a:off x="551544" y="2174148"/>
            <a:ext cx="423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D1CF2-D1AA-52AB-4699-7401B192DF1E}"/>
              </a:ext>
            </a:extLst>
          </p:cNvPr>
          <p:cNvSpPr txBox="1"/>
          <p:nvPr/>
        </p:nvSpPr>
        <p:spPr>
          <a:xfrm>
            <a:off x="690236" y="3989337"/>
            <a:ext cx="3732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A095A-05B6-66FB-C4D2-B569D8ED8B7A}"/>
              </a:ext>
            </a:extLst>
          </p:cNvPr>
          <p:cNvSpPr txBox="1"/>
          <p:nvPr/>
        </p:nvSpPr>
        <p:spPr>
          <a:xfrm>
            <a:off x="8364977" y="2374920"/>
            <a:ext cx="2934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8E6B8-E4F5-5659-D3BC-BC32DE52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83" y="3566818"/>
            <a:ext cx="3638435" cy="24177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6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763772" y="1458418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4208382"/>
            <a:ext cx="1767762" cy="1591465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145191" y="776853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lĩnh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id="{C1D505DC-B630-6EDC-A52C-F2EB011E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BC3FC443-BB11-4B5F-F2C1-C0F12433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8AFB128-ABF2-A9D1-971F-EEC78B90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E5DE27DE-087B-BE72-C7FF-31F75803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6207ED3-5C20-4A31-3C94-4CF272FF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DE2998BB-28A2-F691-5C29-D2AAF8F6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0237D6-593E-A341-A3C9-AF078F09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C962B-E389-BE6E-BD80-F3691D6C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/>
          <a:stretch/>
        </p:blipFill>
        <p:spPr>
          <a:xfrm>
            <a:off x="492597" y="1473606"/>
            <a:ext cx="3849890" cy="3840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145EC9-4C03-5293-2F36-3A363845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ED6C6547-37A4-3076-9001-D7066F0B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B57C9-5408-A6AD-02E4-C5BCE4520AA6}"/>
              </a:ext>
            </a:extLst>
          </p:cNvPr>
          <p:cNvSpPr txBox="1"/>
          <p:nvPr/>
        </p:nvSpPr>
        <p:spPr>
          <a:xfrm>
            <a:off x="4917458" y="567343"/>
            <a:ext cx="64833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69D81-439F-16E3-3953-8ECA7793D9D3}"/>
              </a:ext>
            </a:extLst>
          </p:cNvPr>
          <p:cNvSpPr txBox="1"/>
          <p:nvPr/>
        </p:nvSpPr>
        <p:spPr>
          <a:xfrm>
            <a:off x="5673264" y="1715796"/>
            <a:ext cx="584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550B8-A947-5B2E-A255-DA7E952FD88F}"/>
              </a:ext>
            </a:extLst>
          </p:cNvPr>
          <p:cNvSpPr txBox="1"/>
          <p:nvPr/>
        </p:nvSpPr>
        <p:spPr>
          <a:xfrm>
            <a:off x="5883204" y="2864249"/>
            <a:ext cx="5635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B184FF-E190-B24F-9610-59AE1B53EEE6}"/>
              </a:ext>
            </a:extLst>
          </p:cNvPr>
          <p:cNvSpPr txBox="1"/>
          <p:nvPr/>
        </p:nvSpPr>
        <p:spPr>
          <a:xfrm>
            <a:off x="5603213" y="4012702"/>
            <a:ext cx="5915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4567D-088E-640F-8384-7A7E079731D4}"/>
              </a:ext>
            </a:extLst>
          </p:cNvPr>
          <p:cNvSpPr txBox="1"/>
          <p:nvPr/>
        </p:nvSpPr>
        <p:spPr>
          <a:xfrm>
            <a:off x="4936494" y="5161153"/>
            <a:ext cx="6582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lời kể chuyện có đôi chỗ xen vào những ý nghĩ thầm kín của nhân vật Trần Quốc Toản. Em hãy nêu một vài trường hợp và phân tích tác dụng của sự đan xen đó?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EC0E4-0D34-F1A3-64F4-1ACE35E0839D}"/>
              </a:ext>
            </a:extLst>
          </p:cNvPr>
          <p:cNvSpPr txBox="1"/>
          <p:nvPr/>
        </p:nvSpPr>
        <p:spPr>
          <a:xfrm>
            <a:off x="4256314" y="2257179"/>
            <a:ext cx="43905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7165" algn="ctr">
              <a:tabLst>
                <a:tab pos="57150" algn="l"/>
              </a:tabLs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19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805C2EC-5C3E-71B6-B136-A5667C26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AF68B-8EFA-0476-B583-D47B7A446C92}"/>
              </a:ext>
            </a:extLst>
          </p:cNvPr>
          <p:cNvSpPr txBox="1"/>
          <p:nvPr/>
        </p:nvSpPr>
        <p:spPr>
          <a:xfrm>
            <a:off x="1270000" y="653246"/>
            <a:ext cx="620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F06E-0EA4-2871-9384-BDA2FB4B6FC0}"/>
              </a:ext>
            </a:extLst>
          </p:cNvPr>
          <p:cNvSpPr txBox="1"/>
          <p:nvPr/>
        </p:nvSpPr>
        <p:spPr>
          <a:xfrm>
            <a:off x="783771" y="1936859"/>
            <a:ext cx="90133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ta</a:t>
            </a:r>
          </a:p>
          <a:p>
            <a:pPr algn="just"/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gụi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AFDE1D7-3E9B-9167-1743-32725B93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98423-07A5-6C08-CF50-9E1635C5833C}"/>
              </a:ext>
            </a:extLst>
          </p:cNvPr>
          <p:cNvSpPr txBox="1"/>
          <p:nvPr/>
        </p:nvSpPr>
        <p:spPr>
          <a:xfrm>
            <a:off x="2634342" y="776357"/>
            <a:ext cx="318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69378-622B-7103-2FE6-9CC38FA0920A}"/>
              </a:ext>
            </a:extLst>
          </p:cNvPr>
          <p:cNvSpPr txBox="1"/>
          <p:nvPr/>
        </p:nvSpPr>
        <p:spPr>
          <a:xfrm>
            <a:off x="1128484" y="1998768"/>
            <a:ext cx="86106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77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8A1723-D532-7F7B-7356-5951B913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"/>
          <a:stretch/>
        </p:blipFill>
        <p:spPr>
          <a:xfrm>
            <a:off x="0" y="-134710"/>
            <a:ext cx="12192000" cy="6992710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D62A596F-5236-4F94-0C1A-5E12D281A59A}"/>
              </a:ext>
            </a:extLst>
          </p:cNvPr>
          <p:cNvGrpSpPr/>
          <p:nvPr/>
        </p:nvGrpSpPr>
        <p:grpSpPr>
          <a:xfrm>
            <a:off x="457693" y="479651"/>
            <a:ext cx="3957145" cy="1535761"/>
            <a:chOff x="1736509" y="1671556"/>
            <a:chExt cx="4233329" cy="3678765"/>
          </a:xfrm>
        </p:grpSpPr>
        <p:sp>
          <p:nvSpPr>
            <p:cNvPr id="3" name="任意多边形 62">
              <a:extLst>
                <a:ext uri="{FF2B5EF4-FFF2-40B4-BE49-F238E27FC236}">
                  <a16:creationId xmlns:a16="http://schemas.microsoft.com/office/drawing/2014/main" id="{5D0E3C21-0755-EB9E-2F7F-8477823BC85C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88FE6F77-CC04-B268-AA00-9934187DE16C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D8CBDC-705B-57A5-0A89-A4E84AD67045}"/>
              </a:ext>
            </a:extLst>
          </p:cNvPr>
          <p:cNvSpPr txBox="1"/>
          <p:nvPr/>
        </p:nvSpPr>
        <p:spPr>
          <a:xfrm>
            <a:off x="946180" y="576302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383E2-F599-97F4-2A20-E0BBC2FF5330}"/>
              </a:ext>
            </a:extLst>
          </p:cNvPr>
          <p:cNvSpPr txBox="1"/>
          <p:nvPr/>
        </p:nvSpPr>
        <p:spPr>
          <a:xfrm>
            <a:off x="660400" y="2229692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8" name="Freeform 30">
            <a:extLst>
              <a:ext uri="{FF2B5EF4-FFF2-40B4-BE49-F238E27FC236}">
                <a16:creationId xmlns:a16="http://schemas.microsoft.com/office/drawing/2014/main" id="{1FD8BCC8-5107-46E8-B89F-DA9B789F167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2323584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2923D-950B-6990-FA5C-715C6F8775C5}"/>
              </a:ext>
            </a:extLst>
          </p:cNvPr>
          <p:cNvSpPr txBox="1"/>
          <p:nvPr/>
        </p:nvSpPr>
        <p:spPr>
          <a:xfrm>
            <a:off x="660400" y="407041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A9BDD509-19EF-9234-DAFA-55FF191B140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4131750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8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102D-1144-6DA7-F128-B132471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8042B-F504-44A2-0A93-5AD99051DD7A}"/>
              </a:ext>
            </a:extLst>
          </p:cNvPr>
          <p:cNvSpPr txBox="1"/>
          <p:nvPr/>
        </p:nvSpPr>
        <p:spPr>
          <a:xfrm>
            <a:off x="760435" y="405687"/>
            <a:ext cx="8496105" cy="481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THAM KHẢO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55054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Hoài Văn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126402" y="2654987"/>
            <a:ext cx="93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THÀNH KIẾN THỨC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FF7D5-2A20-0BC6-B1C7-0F4C4AE0C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8" b="17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ABFA5-420C-8942-37C0-231BDC5BD582}"/>
              </a:ext>
            </a:extLst>
          </p:cNvPr>
          <p:cNvSpPr txBox="1"/>
          <p:nvPr/>
        </p:nvSpPr>
        <p:spPr>
          <a:xfrm>
            <a:off x="2991241" y="53082"/>
            <a:ext cx="619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0EA929-9868-C9F4-0F17-E61950183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095"/>
              </p:ext>
            </p:extLst>
          </p:nvPr>
        </p:nvGraphicFramePr>
        <p:xfrm>
          <a:off x="1353345" y="1494472"/>
          <a:ext cx="9472611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875505">
                  <a:extLst>
                    <a:ext uri="{9D8B030D-6E8A-4147-A177-3AD203B41FA5}">
                      <a16:colId xmlns:a16="http://schemas.microsoft.com/office/drawing/2014/main" val="1596806189"/>
                    </a:ext>
                  </a:extLst>
                </a:gridCol>
                <a:gridCol w="6080945">
                  <a:extLst>
                    <a:ext uri="{9D8B030D-6E8A-4147-A177-3AD203B41FA5}">
                      <a16:colId xmlns:a16="http://schemas.microsoft.com/office/drawing/2014/main" val="935516397"/>
                    </a:ext>
                  </a:extLst>
                </a:gridCol>
                <a:gridCol w="1245359">
                  <a:extLst>
                    <a:ext uri="{9D8B030D-6E8A-4147-A177-3AD203B41FA5}">
                      <a16:colId xmlns:a16="http://schemas.microsoft.com/office/drawing/2014/main" val="419471558"/>
                    </a:ext>
                  </a:extLst>
                </a:gridCol>
                <a:gridCol w="1270802">
                  <a:extLst>
                    <a:ext uri="{9D8B030D-6E8A-4147-A177-3AD203B41FA5}">
                      <a16:colId xmlns:a16="http://schemas.microsoft.com/office/drawing/2014/main" val="373686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5643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7 - 9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60943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bóp nát quả cam.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1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8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5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6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36" y="-935402"/>
            <a:ext cx="88494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325950" y="3075057"/>
            <a:ext cx="767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>
                <a:solidFill>
                  <a:srgbClr val="0670EB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 – TÌM HIỂU 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7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00790C1-7991-A580-DF50-059779A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213098" y="1122215"/>
            <a:ext cx="4381748" cy="438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F829A-D275-C0D3-F6D4-9B723E553101}"/>
              </a:ext>
            </a:extLst>
          </p:cNvPr>
          <p:cNvSpPr txBox="1"/>
          <p:nvPr/>
        </p:nvSpPr>
        <p:spPr>
          <a:xfrm>
            <a:off x="6213098" y="5503963"/>
            <a:ext cx="458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(1912-1960)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D47E57-F8A2-CF6C-740A-98DAFAD973F2}"/>
              </a:ext>
            </a:extLst>
          </p:cNvPr>
          <p:cNvGrpSpPr/>
          <p:nvPr/>
        </p:nvGrpSpPr>
        <p:grpSpPr>
          <a:xfrm>
            <a:off x="1055626" y="728382"/>
            <a:ext cx="3853441" cy="947840"/>
            <a:chOff x="1055626" y="290286"/>
            <a:chExt cx="3853441" cy="9478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B0E259-EC9B-EA6E-95A2-82F040F92CE8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1C3F-F46C-3C5A-650A-0B36FDAFCEB6}"/>
                </a:ext>
              </a:extLst>
            </p:cNvPr>
            <p:cNvSpPr txBox="1"/>
            <p:nvPr/>
          </p:nvSpPr>
          <p:spPr>
            <a:xfrm>
              <a:off x="1830938" y="441040"/>
              <a:ext cx="24932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giả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B48CBE-DA06-8FAA-50C6-4F0302070E67}"/>
              </a:ext>
            </a:extLst>
          </p:cNvPr>
          <p:cNvSpPr txBox="1"/>
          <p:nvPr/>
        </p:nvSpPr>
        <p:spPr>
          <a:xfrm>
            <a:off x="610275" y="2180040"/>
            <a:ext cx="4298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2F8E5-F8C5-EDD1-11AE-3443AAF54B64}"/>
              </a:ext>
            </a:extLst>
          </p:cNvPr>
          <p:cNvSpPr txBox="1"/>
          <p:nvPr/>
        </p:nvSpPr>
        <p:spPr>
          <a:xfrm>
            <a:off x="610275" y="3859383"/>
            <a:ext cx="40667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2E0FAD1-D385-49A4-A011-809329A59359}"/>
              </a:ext>
            </a:extLst>
          </p:cNvPr>
          <p:cNvSpPr/>
          <p:nvPr/>
        </p:nvSpPr>
        <p:spPr>
          <a:xfrm>
            <a:off x="2947386" y="781235"/>
            <a:ext cx="6125593" cy="519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455AC23-9A38-4942-BD2E-47FBF7D5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52" t="86004" r="10194" b="4992"/>
          <a:stretch>
            <a:fillRect/>
          </a:stretch>
        </p:blipFill>
        <p:spPr>
          <a:xfrm>
            <a:off x="5089434" y="4107159"/>
            <a:ext cx="211070" cy="154215"/>
          </a:xfrm>
          <a:custGeom>
            <a:avLst/>
            <a:gdLst>
              <a:gd name="connsiteX0" fmla="*/ 0 w 211070"/>
              <a:gd name="connsiteY0" fmla="*/ 0 h 154215"/>
              <a:gd name="connsiteX1" fmla="*/ 211070 w 211070"/>
              <a:gd name="connsiteY1" fmla="*/ 154215 h 154215"/>
              <a:gd name="connsiteX2" fmla="*/ 210535 w 211070"/>
              <a:gd name="connsiteY2" fmla="*/ 154124 h 154215"/>
              <a:gd name="connsiteX3" fmla="*/ 183902 w 211070"/>
              <a:gd name="connsiteY3" fmla="*/ 136368 h 154215"/>
              <a:gd name="connsiteX4" fmla="*/ 86248 w 211070"/>
              <a:gd name="connsiteY4" fmla="*/ 91980 h 154215"/>
              <a:gd name="connsiteX5" fmla="*/ 41859 w 211070"/>
              <a:gd name="connsiteY5" fmla="*/ 47592 h 154215"/>
              <a:gd name="connsiteX6" fmla="*/ 13805 w 211070"/>
              <a:gd name="connsiteY6" fmla="*/ 17610 h 154215"/>
              <a:gd name="connsiteX7" fmla="*/ 0 w 211070"/>
              <a:gd name="connsiteY7" fmla="*/ 0 h 1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070" h="154215">
                <a:moveTo>
                  <a:pt x="0" y="0"/>
                </a:moveTo>
                <a:lnTo>
                  <a:pt x="211070" y="154215"/>
                </a:lnTo>
                <a:lnTo>
                  <a:pt x="210535" y="154124"/>
                </a:lnTo>
                <a:cubicBezTo>
                  <a:pt x="200226" y="151375"/>
                  <a:pt x="192780" y="142287"/>
                  <a:pt x="183902" y="136368"/>
                </a:cubicBezTo>
                <a:cubicBezTo>
                  <a:pt x="144213" y="109907"/>
                  <a:pt x="123954" y="104549"/>
                  <a:pt x="86248" y="91980"/>
                </a:cubicBezTo>
                <a:cubicBezTo>
                  <a:pt x="66397" y="85363"/>
                  <a:pt x="55999" y="63017"/>
                  <a:pt x="41859" y="47592"/>
                </a:cubicBezTo>
                <a:cubicBezTo>
                  <a:pt x="32641" y="37536"/>
                  <a:pt x="22986" y="27755"/>
                  <a:pt x="13805" y="176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D44634-C56E-4E81-BDAE-25C134A0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63" t="-3478" r="99398" b="96375"/>
          <a:stretch>
            <a:fillRect/>
          </a:stretch>
        </p:blipFill>
        <p:spPr>
          <a:xfrm>
            <a:off x="2991775" y="2574524"/>
            <a:ext cx="81534" cy="121660"/>
          </a:xfrm>
          <a:custGeom>
            <a:avLst/>
            <a:gdLst>
              <a:gd name="connsiteX0" fmla="*/ 0 w 81534"/>
              <a:gd name="connsiteY0" fmla="*/ 0 h 121660"/>
              <a:gd name="connsiteX1" fmla="*/ 81534 w 81534"/>
              <a:gd name="connsiteY1" fmla="*/ 59572 h 121660"/>
              <a:gd name="connsiteX2" fmla="*/ 66492 w 81534"/>
              <a:gd name="connsiteY2" fmla="*/ 59572 h 121660"/>
              <a:gd name="connsiteX3" fmla="*/ 66492 w 81534"/>
              <a:gd name="connsiteY3" fmla="*/ 121660 h 121660"/>
              <a:gd name="connsiteX4" fmla="*/ 62732 w 81534"/>
              <a:gd name="connsiteY4" fmla="*/ 119201 h 121660"/>
              <a:gd name="connsiteX5" fmla="*/ 0 w 81534"/>
              <a:gd name="connsiteY5" fmla="*/ 0 h 1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4" h="121660">
                <a:moveTo>
                  <a:pt x="0" y="0"/>
                </a:moveTo>
                <a:lnTo>
                  <a:pt x="81534" y="59572"/>
                </a:lnTo>
                <a:lnTo>
                  <a:pt x="66492" y="59572"/>
                </a:lnTo>
                <a:lnTo>
                  <a:pt x="66492" y="121660"/>
                </a:lnTo>
                <a:lnTo>
                  <a:pt x="62732" y="119201"/>
                </a:lnTo>
                <a:cubicBezTo>
                  <a:pt x="32347" y="88123"/>
                  <a:pt x="14540" y="36351"/>
                  <a:pt x="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E39F1-6B38-42CE-7A5B-D4770550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t="5457" r="14167" b="3680"/>
          <a:stretch/>
        </p:blipFill>
        <p:spPr>
          <a:xfrm>
            <a:off x="2940703" y="798840"/>
            <a:ext cx="6132276" cy="5192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44CB1E-E660-427C-9D00-C3904FBC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5" t="34636" r="38231" b="64500"/>
          <a:stretch>
            <a:fillRect/>
          </a:stretch>
        </p:blipFill>
        <p:spPr>
          <a:xfrm>
            <a:off x="4598143" y="3227332"/>
            <a:ext cx="2348" cy="14801"/>
          </a:xfrm>
          <a:custGeom>
            <a:avLst/>
            <a:gdLst>
              <a:gd name="connsiteX0" fmla="*/ 292 w 2348"/>
              <a:gd name="connsiteY0" fmla="*/ 813 h 14801"/>
              <a:gd name="connsiteX1" fmla="*/ 865 w 2348"/>
              <a:gd name="connsiteY1" fmla="*/ 3630 h 14801"/>
              <a:gd name="connsiteX2" fmla="*/ 1856 w 2348"/>
              <a:gd name="connsiteY2" fmla="*/ 10492 h 14801"/>
              <a:gd name="connsiteX3" fmla="*/ 292 w 2348"/>
              <a:gd name="connsiteY3" fmla="*/ 813 h 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" h="14801">
                <a:moveTo>
                  <a:pt x="292" y="813"/>
                </a:moveTo>
                <a:lnTo>
                  <a:pt x="865" y="3630"/>
                </a:lnTo>
                <a:lnTo>
                  <a:pt x="1856" y="10492"/>
                </a:lnTo>
                <a:cubicBezTo>
                  <a:pt x="3915" y="25871"/>
                  <a:pt x="-1247" y="-5331"/>
                  <a:pt x="292" y="813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8299345-7F8D-4C0C-B7DD-D3CCD633F0D4}"/>
              </a:ext>
            </a:extLst>
          </p:cNvPr>
          <p:cNvSpPr/>
          <p:nvPr/>
        </p:nvSpPr>
        <p:spPr>
          <a:xfrm>
            <a:off x="3073309" y="1219231"/>
            <a:ext cx="5892457" cy="4317443"/>
          </a:xfrm>
          <a:prstGeom prst="ellipse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 PHẨM  CHÍNH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096BD0-1F58-2172-B716-578F963F9B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691" b="76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4CB54E-28F1-D2AA-C0BF-AF43FC703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9987" b="9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2558D9F-AF03-0ABC-9F2D-6C468A8DDD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0348" b="103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4A5D091-F45D-8966-8BD6-EE47DA3EAE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8215" b="82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3FB31-DE6C-D116-B5CB-66F7B30CADBC}"/>
              </a:ext>
            </a:extLst>
          </p:cNvPr>
          <p:cNvGrpSpPr/>
          <p:nvPr/>
        </p:nvGrpSpPr>
        <p:grpSpPr>
          <a:xfrm>
            <a:off x="460540" y="380039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B2EA40-CF43-07A5-23D9-1CC9826140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CB7EBF-DF32-A5C6-1D09-5D34191A60D5}"/>
                </a:ext>
              </a:extLst>
            </p:cNvPr>
            <p:cNvSpPr txBox="1"/>
            <p:nvPr/>
          </p:nvSpPr>
          <p:spPr>
            <a:xfrm>
              <a:off x="1671280" y="441040"/>
              <a:ext cx="28426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2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phẩm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825720" y="1885954"/>
            <a:ext cx="243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825720" y="3429000"/>
            <a:ext cx="24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DF35E-C6A4-0E4D-4D89-CCD15CACB5CE}"/>
              </a:ext>
            </a:extLst>
          </p:cNvPr>
          <p:cNvSpPr txBox="1"/>
          <p:nvPr/>
        </p:nvSpPr>
        <p:spPr>
          <a:xfrm>
            <a:off x="2845334" y="1608955"/>
            <a:ext cx="6821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Lá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cờ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vàng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40DDD-C708-A32B-FC11-C997FB0A9874}"/>
              </a:ext>
            </a:extLst>
          </p:cNvPr>
          <p:cNvSpPr txBox="1"/>
          <p:nvPr/>
        </p:nvSpPr>
        <p:spPr>
          <a:xfrm>
            <a:off x="2986631" y="3436695"/>
            <a:ext cx="2970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5A8E6-CDC9-F1EF-FE23-DE9C48E1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75" y="2857473"/>
            <a:ext cx="5003787" cy="336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825720" y="4264255"/>
            <a:ext cx="557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5091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08" y="3801244"/>
            <a:ext cx="2150806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724399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… </a:t>
            </a:r>
          </a:p>
          <a:p>
            <a:pPr lvl="0"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nhãng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con” 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63" y="3783448"/>
            <a:ext cx="2150806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9183331" y="3534542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3: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746522" y="32117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6CED5C-0694-6415-D0F9-EB3FBAA83B94}"/>
              </a:ext>
            </a:extLst>
          </p:cNvPr>
          <p:cNvSpPr txBox="1"/>
          <p:nvPr/>
        </p:nvSpPr>
        <p:spPr>
          <a:xfrm>
            <a:off x="389602" y="6261250"/>
            <a:ext cx="60960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 trạng của Hoài Văn khi phải đứng trên bờ. </a:t>
            </a:r>
            <a:endParaRPr lang="en-U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E7AF5-366B-6E8D-8D64-0496F9989898}"/>
              </a:ext>
            </a:extLst>
          </p:cNvPr>
          <p:cNvSpPr txBox="1"/>
          <p:nvPr/>
        </p:nvSpPr>
        <p:spPr>
          <a:xfrm>
            <a:off x="4207939" y="6199854"/>
            <a:ext cx="6096000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140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 Hoài Văn quyết định xuống bến gặp vua. </a:t>
            </a:r>
            <a:endParaRPr lang="en-US" sz="1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5D26B-5FFD-EDCC-9722-181D9E039022}"/>
              </a:ext>
            </a:extLst>
          </p:cNvPr>
          <p:cNvSpPr txBox="1"/>
          <p:nvPr/>
        </p:nvSpPr>
        <p:spPr>
          <a:xfrm>
            <a:off x="8156274" y="6140748"/>
            <a:ext cx="6096000" cy="385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 trạng Hoài Văn sau khi gặp vua.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 Album_Reunion_AE - v2" id="{C96C8338-05E3-4382-BEF1-FAD390B7429A}" vid="{82A553AD-BE10-4E55-9649-5A3FC78EB3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1967</Words>
  <Application>Microsoft Office PowerPoint</Application>
  <PresentationFormat>Widescreen</PresentationFormat>
  <Paragraphs>202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等线</vt:lpstr>
      <vt:lpstr>微软雅黑</vt:lpstr>
      <vt:lpstr>Arial</vt:lpstr>
      <vt:lpstr>Calibri</vt:lpstr>
      <vt:lpstr>Calibri Light</vt:lpstr>
      <vt:lpstr>Century Schoolbook</vt:lpstr>
      <vt:lpstr>Google Sans</vt:lpstr>
      <vt:lpstr>Lucida Handwriting</vt:lpstr>
      <vt:lpstr>Times New Roman</vt:lpstr>
      <vt:lpstr>Wingdings</vt:lpstr>
      <vt:lpstr>方正静蕾简体</vt:lpstr>
      <vt:lpstr>Office Theme</vt:lpstr>
      <vt:lpstr>1_Office Theme</vt:lpstr>
      <vt:lpstr>2_Office Theme</vt:lpstr>
      <vt:lpstr>LÁ CỜ THÊU SÁU CHỮ VÀNG                  (Trích - Nguyễn Huy Tưởng)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 CỜ THÊU SÁU CHỮ VÀNG                  (Trích - Nguyễn Huy Tưởng)</dc:title>
  <dc:creator>Admin</dc:creator>
  <cp:lastModifiedBy>Hoàng Thu Hiền</cp:lastModifiedBy>
  <cp:revision>18</cp:revision>
  <dcterms:created xsi:type="dcterms:W3CDTF">2023-05-16T09:05:01Z</dcterms:created>
  <dcterms:modified xsi:type="dcterms:W3CDTF">2024-09-12T16:36:41Z</dcterms:modified>
</cp:coreProperties>
</file>