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58" r:id="rId5"/>
    <p:sldId id="257" r:id="rId6"/>
    <p:sldId id="260" r:id="rId7"/>
    <p:sldId id="261" r:id="rId8"/>
    <p:sldId id="262" r:id="rId9"/>
    <p:sldId id="263" r:id="rId10"/>
    <p:sldId id="264" r:id="rId11"/>
    <p:sldId id="266" r:id="rId12"/>
    <p:sldId id="268" r:id="rId13"/>
    <p:sldId id="265" r:id="rId14"/>
    <p:sldId id="267" r:id="rId15"/>
    <p:sldId id="269" r:id="rId16"/>
    <p:sldId id="270" r:id="rId17"/>
    <p:sldId id="271" r:id="rId18"/>
    <p:sldId id="272" r:id="rId19"/>
    <p:sldId id="273" r:id="rId20"/>
    <p:sldId id="274" r:id="rId21"/>
    <p:sldId id="275" r:id="rId22"/>
    <p:sldId id="276" r:id="rId23"/>
    <p:sldId id="277" r:id="rId24"/>
    <p:sldId id="278" r:id="rId25"/>
    <p:sldId id="280" r:id="rId26"/>
    <p:sldId id="279" r:id="rId27"/>
    <p:sldId id="281" r:id="rId28"/>
    <p:sldId id="282" r:id="rId29"/>
    <p:sldId id="283" r:id="rId30"/>
    <p:sldId id="284" r:id="rId31"/>
    <p:sldId id="285" r:id="rId32"/>
    <p:sldId id="286" r:id="rId33"/>
    <p:sldId id="287" r:id="rId34"/>
    <p:sldId id="288" r:id="rId35"/>
    <p:sldId id="289" r:id="rId36"/>
    <p:sldId id="291" r:id="rId37"/>
    <p:sldId id="290" r:id="rId38"/>
    <p:sldId id="292" r:id="rId39"/>
    <p:sldId id="293" r:id="rId40"/>
    <p:sldId id="294" r:id="rId41"/>
    <p:sldId id="296" r:id="rId42"/>
    <p:sldId id="297" r:id="rId43"/>
    <p:sldId id="298" r:id="rId44"/>
    <p:sldId id="299" r:id="rId45"/>
    <p:sldId id="300" r:id="rId46"/>
    <p:sldId id="295" r:id="rId47"/>
    <p:sldId id="301" r:id="rId48"/>
    <p:sldId id="302" r:id="rId49"/>
    <p:sldId id="303" r:id="rId50"/>
    <p:sldId id="304" r:id="rId51"/>
    <p:sldId id="305" r:id="rId52"/>
    <p:sldId id="30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3F8"/>
    <a:srgbClr val="FFFFCC"/>
    <a:srgbClr val="CFE0E8"/>
    <a:srgbClr val="EAD6D4"/>
    <a:srgbClr val="EFD685"/>
    <a:srgbClr val="F6D4D0"/>
    <a:srgbClr val="DAE6D5"/>
    <a:srgbClr val="EA83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70" d="100"/>
          <a:sy n="70" d="100"/>
        </p:scale>
        <p:origin x="6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A756-A6CA-3613-36E5-42BD608A58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54F2BB-535E-0A11-CCCE-F355F1ED65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327B7A-EE74-46E5-6E60-8502CCBAA25A}"/>
              </a:ext>
            </a:extLst>
          </p:cNvPr>
          <p:cNvSpPr>
            <a:spLocks noGrp="1"/>
          </p:cNvSpPr>
          <p:nvPr>
            <p:ph type="dt" sz="half" idx="10"/>
          </p:nvPr>
        </p:nvSpPr>
        <p:spPr/>
        <p:txBody>
          <a:bodyPr/>
          <a:lstStyle/>
          <a:p>
            <a:fld id="{42B0341F-F85B-4FB4-8612-5C1D740D556B}" type="datetimeFigureOut">
              <a:rPr lang="en-US" smtClean="0"/>
              <a:t>23/05/2024</a:t>
            </a:fld>
            <a:endParaRPr lang="en-US"/>
          </a:p>
        </p:txBody>
      </p:sp>
      <p:sp>
        <p:nvSpPr>
          <p:cNvPr id="5" name="Footer Placeholder 4">
            <a:extLst>
              <a:ext uri="{FF2B5EF4-FFF2-40B4-BE49-F238E27FC236}">
                <a16:creationId xmlns:a16="http://schemas.microsoft.com/office/drawing/2014/main" id="{62745DAB-9420-B707-51A9-E60B3F300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4CBF5-AFAC-C083-4B45-50EE0DF24211}"/>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169785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1B97-5893-DAEC-72C0-B35D5FDDD0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6C9194-4A12-4DCE-EF96-BEDF250E6A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67619-3B77-16BE-34FC-004DC6258C4D}"/>
              </a:ext>
            </a:extLst>
          </p:cNvPr>
          <p:cNvSpPr>
            <a:spLocks noGrp="1"/>
          </p:cNvSpPr>
          <p:nvPr>
            <p:ph type="dt" sz="half" idx="10"/>
          </p:nvPr>
        </p:nvSpPr>
        <p:spPr/>
        <p:txBody>
          <a:bodyPr/>
          <a:lstStyle/>
          <a:p>
            <a:fld id="{42B0341F-F85B-4FB4-8612-5C1D740D556B}" type="datetimeFigureOut">
              <a:rPr lang="en-US" smtClean="0"/>
              <a:t>23/05/2024</a:t>
            </a:fld>
            <a:endParaRPr lang="en-US"/>
          </a:p>
        </p:txBody>
      </p:sp>
      <p:sp>
        <p:nvSpPr>
          <p:cNvPr id="5" name="Footer Placeholder 4">
            <a:extLst>
              <a:ext uri="{FF2B5EF4-FFF2-40B4-BE49-F238E27FC236}">
                <a16:creationId xmlns:a16="http://schemas.microsoft.com/office/drawing/2014/main" id="{92E32F47-6A23-0638-4F40-212BAA0E3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117E6-440B-9543-3B1A-E36F5128F0A8}"/>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505708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BB894E-67D9-4662-62FD-82461D59F7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D1D232-FFA8-F340-F7D2-7C7E072FD1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12F85-913A-FA18-1D9C-C14C7C4A4ED8}"/>
              </a:ext>
            </a:extLst>
          </p:cNvPr>
          <p:cNvSpPr>
            <a:spLocks noGrp="1"/>
          </p:cNvSpPr>
          <p:nvPr>
            <p:ph type="dt" sz="half" idx="10"/>
          </p:nvPr>
        </p:nvSpPr>
        <p:spPr/>
        <p:txBody>
          <a:bodyPr/>
          <a:lstStyle/>
          <a:p>
            <a:fld id="{42B0341F-F85B-4FB4-8612-5C1D740D556B}" type="datetimeFigureOut">
              <a:rPr lang="en-US" smtClean="0"/>
              <a:t>23/05/2024</a:t>
            </a:fld>
            <a:endParaRPr lang="en-US"/>
          </a:p>
        </p:txBody>
      </p:sp>
      <p:sp>
        <p:nvSpPr>
          <p:cNvPr id="5" name="Footer Placeholder 4">
            <a:extLst>
              <a:ext uri="{FF2B5EF4-FFF2-40B4-BE49-F238E27FC236}">
                <a16:creationId xmlns:a16="http://schemas.microsoft.com/office/drawing/2014/main" id="{19FEC527-79A1-2E35-AE56-E9893A99B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EAD1E-9123-63ED-32CF-8354D15A5B40}"/>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3879710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23/05/2024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50043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D2EF-801A-5EBD-81B9-AAC524BA6F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4F6571-4D7D-7CF1-D588-8509267E96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96A82-7301-FB69-780B-3744EEA530C2}"/>
              </a:ext>
            </a:extLst>
          </p:cNvPr>
          <p:cNvSpPr>
            <a:spLocks noGrp="1"/>
          </p:cNvSpPr>
          <p:nvPr>
            <p:ph type="dt" sz="half" idx="10"/>
          </p:nvPr>
        </p:nvSpPr>
        <p:spPr/>
        <p:txBody>
          <a:bodyPr/>
          <a:lstStyle/>
          <a:p>
            <a:fld id="{42B0341F-F85B-4FB4-8612-5C1D740D556B}" type="datetimeFigureOut">
              <a:rPr lang="en-US" smtClean="0"/>
              <a:t>23/05/2024</a:t>
            </a:fld>
            <a:endParaRPr lang="en-US"/>
          </a:p>
        </p:txBody>
      </p:sp>
      <p:sp>
        <p:nvSpPr>
          <p:cNvPr id="5" name="Footer Placeholder 4">
            <a:extLst>
              <a:ext uri="{FF2B5EF4-FFF2-40B4-BE49-F238E27FC236}">
                <a16:creationId xmlns:a16="http://schemas.microsoft.com/office/drawing/2014/main" id="{7DC66EE0-93BE-5201-D7B4-E8717DB09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E03CE-34EB-9A8F-4730-38FC3CE6F702}"/>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160916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6C15-5CE2-B084-A27F-C8B371218A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84995F-2961-8048-E122-0D3C35EC3A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441704-C3A4-769F-9AAE-8650F259AA6B}"/>
              </a:ext>
            </a:extLst>
          </p:cNvPr>
          <p:cNvSpPr>
            <a:spLocks noGrp="1"/>
          </p:cNvSpPr>
          <p:nvPr>
            <p:ph type="dt" sz="half" idx="10"/>
          </p:nvPr>
        </p:nvSpPr>
        <p:spPr/>
        <p:txBody>
          <a:bodyPr/>
          <a:lstStyle/>
          <a:p>
            <a:fld id="{42B0341F-F85B-4FB4-8612-5C1D740D556B}" type="datetimeFigureOut">
              <a:rPr lang="en-US" smtClean="0"/>
              <a:t>23/05/2024</a:t>
            </a:fld>
            <a:endParaRPr lang="en-US"/>
          </a:p>
        </p:txBody>
      </p:sp>
      <p:sp>
        <p:nvSpPr>
          <p:cNvPr id="5" name="Footer Placeholder 4">
            <a:extLst>
              <a:ext uri="{FF2B5EF4-FFF2-40B4-BE49-F238E27FC236}">
                <a16:creationId xmlns:a16="http://schemas.microsoft.com/office/drawing/2014/main" id="{E800F76F-E7C8-6144-4CFE-9C261FE8C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73799-C0F7-46D5-B5B3-A65F9C3D5B1A}"/>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247570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7A35-1402-45E8-FE82-27F51A95BB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A3D995-77D8-811E-9D3F-EEC7B3E5DB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CE3775-9A42-8A3E-4714-83423DFE00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5D7C3D-476D-5EF9-6ACA-237DC36318CE}"/>
              </a:ext>
            </a:extLst>
          </p:cNvPr>
          <p:cNvSpPr>
            <a:spLocks noGrp="1"/>
          </p:cNvSpPr>
          <p:nvPr>
            <p:ph type="dt" sz="half" idx="10"/>
          </p:nvPr>
        </p:nvSpPr>
        <p:spPr/>
        <p:txBody>
          <a:bodyPr/>
          <a:lstStyle/>
          <a:p>
            <a:fld id="{42B0341F-F85B-4FB4-8612-5C1D740D556B}" type="datetimeFigureOut">
              <a:rPr lang="en-US" smtClean="0"/>
              <a:t>23/05/2024</a:t>
            </a:fld>
            <a:endParaRPr lang="en-US"/>
          </a:p>
        </p:txBody>
      </p:sp>
      <p:sp>
        <p:nvSpPr>
          <p:cNvPr id="6" name="Footer Placeholder 5">
            <a:extLst>
              <a:ext uri="{FF2B5EF4-FFF2-40B4-BE49-F238E27FC236}">
                <a16:creationId xmlns:a16="http://schemas.microsoft.com/office/drawing/2014/main" id="{C0049ACC-04FC-C64F-EF5D-77F203586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251B98-7FF2-65D9-69F4-1C123612B725}"/>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1077951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1558-4D76-B4DE-3045-795FD17B5D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8C95E6-FC4F-4F41-2B09-EB3AA48E51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CED33-E2FF-B1A1-C4C8-B70F59B7D0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9EE2D7-BAE8-BEAD-CF72-2A24DC8040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E3F28E-7D8B-F4ED-6B7F-F9B0D37AC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5AB3BA-8040-0849-AEAE-FAB4F77EE074}"/>
              </a:ext>
            </a:extLst>
          </p:cNvPr>
          <p:cNvSpPr>
            <a:spLocks noGrp="1"/>
          </p:cNvSpPr>
          <p:nvPr>
            <p:ph type="dt" sz="half" idx="10"/>
          </p:nvPr>
        </p:nvSpPr>
        <p:spPr/>
        <p:txBody>
          <a:bodyPr/>
          <a:lstStyle/>
          <a:p>
            <a:fld id="{42B0341F-F85B-4FB4-8612-5C1D740D556B}" type="datetimeFigureOut">
              <a:rPr lang="en-US" smtClean="0"/>
              <a:t>23/05/2024</a:t>
            </a:fld>
            <a:endParaRPr lang="en-US"/>
          </a:p>
        </p:txBody>
      </p:sp>
      <p:sp>
        <p:nvSpPr>
          <p:cNvPr id="8" name="Footer Placeholder 7">
            <a:extLst>
              <a:ext uri="{FF2B5EF4-FFF2-40B4-BE49-F238E27FC236}">
                <a16:creationId xmlns:a16="http://schemas.microsoft.com/office/drawing/2014/main" id="{5CA78331-47B7-9E4D-48F1-C6239410E9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66A907-4A48-F9C9-BDC1-FD4495FFD856}"/>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369561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7191-7494-7D53-8DF7-59B50FC2D4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6DB683-A178-4E3B-C623-45632DDAB4A4}"/>
              </a:ext>
            </a:extLst>
          </p:cNvPr>
          <p:cNvSpPr>
            <a:spLocks noGrp="1"/>
          </p:cNvSpPr>
          <p:nvPr>
            <p:ph type="dt" sz="half" idx="10"/>
          </p:nvPr>
        </p:nvSpPr>
        <p:spPr/>
        <p:txBody>
          <a:bodyPr/>
          <a:lstStyle/>
          <a:p>
            <a:fld id="{42B0341F-F85B-4FB4-8612-5C1D740D556B}" type="datetimeFigureOut">
              <a:rPr lang="en-US" smtClean="0"/>
              <a:t>23/05/2024</a:t>
            </a:fld>
            <a:endParaRPr lang="en-US"/>
          </a:p>
        </p:txBody>
      </p:sp>
      <p:sp>
        <p:nvSpPr>
          <p:cNvPr id="4" name="Footer Placeholder 3">
            <a:extLst>
              <a:ext uri="{FF2B5EF4-FFF2-40B4-BE49-F238E27FC236}">
                <a16:creationId xmlns:a16="http://schemas.microsoft.com/office/drawing/2014/main" id="{413224A8-62E1-DB41-1FA0-CBF128F641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E1C9B3-10C9-A79E-59A4-C49BBA3F1830}"/>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755201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2B389-7AC7-46FD-08B5-EF30E7136AC8}"/>
              </a:ext>
            </a:extLst>
          </p:cNvPr>
          <p:cNvSpPr>
            <a:spLocks noGrp="1"/>
          </p:cNvSpPr>
          <p:nvPr>
            <p:ph type="dt" sz="half" idx="10"/>
          </p:nvPr>
        </p:nvSpPr>
        <p:spPr/>
        <p:txBody>
          <a:bodyPr/>
          <a:lstStyle/>
          <a:p>
            <a:fld id="{42B0341F-F85B-4FB4-8612-5C1D740D556B}" type="datetimeFigureOut">
              <a:rPr lang="en-US" smtClean="0"/>
              <a:t>23/05/2024</a:t>
            </a:fld>
            <a:endParaRPr lang="en-US"/>
          </a:p>
        </p:txBody>
      </p:sp>
      <p:sp>
        <p:nvSpPr>
          <p:cNvPr id="3" name="Footer Placeholder 2">
            <a:extLst>
              <a:ext uri="{FF2B5EF4-FFF2-40B4-BE49-F238E27FC236}">
                <a16:creationId xmlns:a16="http://schemas.microsoft.com/office/drawing/2014/main" id="{2E92973A-0392-D23E-EB23-BB0D5B8EA2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FBC025-805A-FF31-5E0B-2433111BE705}"/>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279340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35929-14D9-B57B-0937-0FC0D77478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1BE77-48C0-B282-D817-238FDD5EDA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669509-1E89-262B-17D8-72EAEE112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7848B-CCA2-718C-BBDC-0FABE537FA60}"/>
              </a:ext>
            </a:extLst>
          </p:cNvPr>
          <p:cNvSpPr>
            <a:spLocks noGrp="1"/>
          </p:cNvSpPr>
          <p:nvPr>
            <p:ph type="dt" sz="half" idx="10"/>
          </p:nvPr>
        </p:nvSpPr>
        <p:spPr/>
        <p:txBody>
          <a:bodyPr/>
          <a:lstStyle/>
          <a:p>
            <a:fld id="{42B0341F-F85B-4FB4-8612-5C1D740D556B}" type="datetimeFigureOut">
              <a:rPr lang="en-US" smtClean="0"/>
              <a:t>23/05/2024</a:t>
            </a:fld>
            <a:endParaRPr lang="en-US"/>
          </a:p>
        </p:txBody>
      </p:sp>
      <p:sp>
        <p:nvSpPr>
          <p:cNvPr id="6" name="Footer Placeholder 5">
            <a:extLst>
              <a:ext uri="{FF2B5EF4-FFF2-40B4-BE49-F238E27FC236}">
                <a16:creationId xmlns:a16="http://schemas.microsoft.com/office/drawing/2014/main" id="{A71108ED-2DD3-860C-F539-A422382E9E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38EFE9-6C59-0924-EE52-DD16514E6519}"/>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117416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ED399-A122-EAB9-5754-95EDDF5E7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B10240-4A8F-20E6-C01D-8867617FF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D4217-B4F3-6D93-6ED0-90DCB3D45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ABCB3F-A8EC-07D9-5210-499A35709998}"/>
              </a:ext>
            </a:extLst>
          </p:cNvPr>
          <p:cNvSpPr>
            <a:spLocks noGrp="1"/>
          </p:cNvSpPr>
          <p:nvPr>
            <p:ph type="dt" sz="half" idx="10"/>
          </p:nvPr>
        </p:nvSpPr>
        <p:spPr/>
        <p:txBody>
          <a:bodyPr/>
          <a:lstStyle/>
          <a:p>
            <a:fld id="{42B0341F-F85B-4FB4-8612-5C1D740D556B}" type="datetimeFigureOut">
              <a:rPr lang="en-US" smtClean="0"/>
              <a:t>23/05/2024</a:t>
            </a:fld>
            <a:endParaRPr lang="en-US"/>
          </a:p>
        </p:txBody>
      </p:sp>
      <p:sp>
        <p:nvSpPr>
          <p:cNvPr id="6" name="Footer Placeholder 5">
            <a:extLst>
              <a:ext uri="{FF2B5EF4-FFF2-40B4-BE49-F238E27FC236}">
                <a16:creationId xmlns:a16="http://schemas.microsoft.com/office/drawing/2014/main" id="{2F6BB210-0279-E969-8733-FB6CD8FC0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375DBE-2031-D50A-865C-316D80E22EF4}"/>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276173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A312C-34B8-2B0C-DAF9-D9B7BA465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8D9431-A5D5-DDBF-8527-09D9C5780C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43703-2CD0-D31F-95AC-3089855FD4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0341F-F85B-4FB4-8612-5C1D740D556B}" type="datetimeFigureOut">
              <a:rPr lang="en-US" smtClean="0"/>
              <a:t>23/05/2024</a:t>
            </a:fld>
            <a:endParaRPr lang="en-US"/>
          </a:p>
        </p:txBody>
      </p:sp>
      <p:sp>
        <p:nvSpPr>
          <p:cNvPr id="5" name="Footer Placeholder 4">
            <a:extLst>
              <a:ext uri="{FF2B5EF4-FFF2-40B4-BE49-F238E27FC236}">
                <a16:creationId xmlns:a16="http://schemas.microsoft.com/office/drawing/2014/main" id="{FDF474DA-0C14-299C-2534-AA23296DF8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F4DBFB-B6C4-1F07-602B-348EB3B1CF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70AEF-6AF9-4F96-933A-6DC7A7973A72}" type="slidenum">
              <a:rPr lang="en-US" smtClean="0"/>
              <a:t>‹#›</a:t>
            </a:fld>
            <a:endParaRPr lang="en-US"/>
          </a:p>
        </p:txBody>
      </p:sp>
    </p:spTree>
    <p:extLst>
      <p:ext uri="{BB962C8B-B14F-4D97-AF65-F5344CB8AC3E}">
        <p14:creationId xmlns:p14="http://schemas.microsoft.com/office/powerpoint/2010/main" val="204656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23/05/2024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39727776"/>
      </p:ext>
    </p:extLst>
  </p:cSld>
  <p:clrMap bg1="lt1" tx1="dk1" bg2="lt2" tx2="dk2" accent1="accent1" accent2="accent2" accent3="accent3" accent4="accent4" accent5="accent5" accent6="accent6" hlink="hlink" folHlink="folHlink"/>
  <p:sldLayoutIdLst>
    <p:sldLayoutId id="2147483661" r:id="rId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6.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45.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12.xml"/><Relationship Id="rId10" Type="http://schemas.openxmlformats.org/officeDocument/2006/relationships/image" Target="../media/image47.svg"/><Relationship Id="rId4" Type="http://schemas.openxmlformats.org/officeDocument/2006/relationships/audio" Target="../media/media2.mp3"/><Relationship Id="rId9" Type="http://schemas.openxmlformats.org/officeDocument/2006/relationships/image" Target="../media/image59.png"/></Relationships>
</file>

<file path=ppt/slides/_rels/slide41.xml.rels><?xml version="1.0" encoding="UTF-8" standalone="yes"?>
<Relationships xmlns="http://schemas.openxmlformats.org/package/2006/relationships"><Relationship Id="rId8" Type="http://schemas.openxmlformats.org/officeDocument/2006/relationships/image" Target="../media/image45.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12.xml"/><Relationship Id="rId10" Type="http://schemas.openxmlformats.org/officeDocument/2006/relationships/image" Target="../media/image47.svg"/><Relationship Id="rId4" Type="http://schemas.openxmlformats.org/officeDocument/2006/relationships/audio" Target="../media/media2.mp3"/><Relationship Id="rId9" Type="http://schemas.openxmlformats.org/officeDocument/2006/relationships/image" Target="../media/image59.png"/></Relationships>
</file>

<file path=ppt/slides/_rels/slide42.xml.rels><?xml version="1.0" encoding="UTF-8" standalone="yes"?>
<Relationships xmlns="http://schemas.openxmlformats.org/package/2006/relationships"><Relationship Id="rId8" Type="http://schemas.openxmlformats.org/officeDocument/2006/relationships/image" Target="../media/image45.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12.xml"/><Relationship Id="rId10" Type="http://schemas.openxmlformats.org/officeDocument/2006/relationships/image" Target="../media/image47.svg"/><Relationship Id="rId4" Type="http://schemas.openxmlformats.org/officeDocument/2006/relationships/audio" Target="../media/media2.mp3"/><Relationship Id="rId9" Type="http://schemas.openxmlformats.org/officeDocument/2006/relationships/image" Target="../media/image59.png"/></Relationships>
</file>

<file path=ppt/slides/_rels/slide43.xml.rels><?xml version="1.0" encoding="UTF-8" standalone="yes"?>
<Relationships xmlns="http://schemas.openxmlformats.org/package/2006/relationships"><Relationship Id="rId8" Type="http://schemas.openxmlformats.org/officeDocument/2006/relationships/image" Target="../media/image45.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12.xml"/><Relationship Id="rId10" Type="http://schemas.openxmlformats.org/officeDocument/2006/relationships/image" Target="../media/image47.svg"/><Relationship Id="rId4" Type="http://schemas.openxmlformats.org/officeDocument/2006/relationships/audio" Target="../media/media2.mp3"/><Relationship Id="rId9" Type="http://schemas.openxmlformats.org/officeDocument/2006/relationships/image" Target="../media/image59.png"/></Relationships>
</file>

<file path=ppt/slides/_rels/slide44.xml.rels><?xml version="1.0" encoding="UTF-8" standalone="yes"?>
<Relationships xmlns="http://schemas.openxmlformats.org/package/2006/relationships"><Relationship Id="rId8" Type="http://schemas.openxmlformats.org/officeDocument/2006/relationships/image" Target="../media/image45.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12.xml"/><Relationship Id="rId10" Type="http://schemas.openxmlformats.org/officeDocument/2006/relationships/image" Target="../media/image47.svg"/><Relationship Id="rId4" Type="http://schemas.openxmlformats.org/officeDocument/2006/relationships/audio" Target="../media/media2.mp3"/><Relationship Id="rId9" Type="http://schemas.openxmlformats.org/officeDocument/2006/relationships/image" Target="../media/image59.png"/></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64.png"/><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5.svg"/><Relationship Id="rId5" Type="http://schemas.openxmlformats.org/officeDocument/2006/relationships/image" Target="../media/image67.png"/><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C2C4D5C-BB05-4A0F-86A0-AD33B658BD42}"/>
              </a:ext>
            </a:extLst>
          </p:cNvPr>
          <p:cNvPicPr>
            <a:picLocks noChangeAspect="1"/>
          </p:cNvPicPr>
          <p:nvPr/>
        </p:nvPicPr>
        <p:blipFill>
          <a:blip r:embed="rId2">
            <a:alphaModFix amt="20000"/>
          </a:blip>
          <a:stretch>
            <a:fillRect/>
          </a:stretch>
        </p:blipFill>
        <p:spPr>
          <a:xfrm>
            <a:off x="8811841" y="3711810"/>
            <a:ext cx="6168530" cy="5981920"/>
          </a:xfrm>
          <a:prstGeom prst="rect">
            <a:avLst/>
          </a:prstGeom>
        </p:spPr>
      </p:pic>
      <p:pic>
        <p:nvPicPr>
          <p:cNvPr id="7" name="Picture 2">
            <a:extLst>
              <a:ext uri="{FF2B5EF4-FFF2-40B4-BE49-F238E27FC236}">
                <a16:creationId xmlns:a16="http://schemas.microsoft.com/office/drawing/2014/main" id="{650E9501-CBFF-FD63-AB8D-F8A2D8498045}"/>
              </a:ext>
            </a:extLst>
          </p:cNvPr>
          <p:cNvPicPr>
            <a:picLocks noChangeAspect="1"/>
          </p:cNvPicPr>
          <p:nvPr/>
        </p:nvPicPr>
        <p:blipFill>
          <a:blip r:embed="rId3"/>
          <a:srcRect/>
          <a:stretch>
            <a:fillRect/>
          </a:stretch>
        </p:blipFill>
        <p:spPr>
          <a:xfrm>
            <a:off x="2729843" y="4846722"/>
            <a:ext cx="6732313" cy="2011278"/>
          </a:xfrm>
          <a:prstGeom prst="rect">
            <a:avLst/>
          </a:prstGeom>
        </p:spPr>
      </p:pic>
      <p:pic>
        <p:nvPicPr>
          <p:cNvPr id="11" name="Picture 10">
            <a:extLst>
              <a:ext uri="{FF2B5EF4-FFF2-40B4-BE49-F238E27FC236}">
                <a16:creationId xmlns:a16="http://schemas.microsoft.com/office/drawing/2014/main" id="{099D1330-CD7B-546F-6988-8542CF34C097}"/>
              </a:ext>
            </a:extLst>
          </p:cNvPr>
          <p:cNvPicPr>
            <a:picLocks noChangeAspect="1"/>
          </p:cNvPicPr>
          <p:nvPr/>
        </p:nvPicPr>
        <p:blipFill>
          <a:blip r:embed="rId2">
            <a:alphaModFix amt="20000"/>
          </a:blip>
          <a:stretch>
            <a:fillRect/>
          </a:stretch>
        </p:blipFill>
        <p:spPr>
          <a:xfrm>
            <a:off x="-1109226" y="-1297336"/>
            <a:ext cx="3627434" cy="3517697"/>
          </a:xfrm>
          <a:prstGeom prst="rect">
            <a:avLst/>
          </a:prstGeom>
        </p:spPr>
      </p:pic>
      <p:sp>
        <p:nvSpPr>
          <p:cNvPr id="13" name="TextBox 12">
            <a:extLst>
              <a:ext uri="{FF2B5EF4-FFF2-40B4-BE49-F238E27FC236}">
                <a16:creationId xmlns:a16="http://schemas.microsoft.com/office/drawing/2014/main" id="{496DF78F-0458-C1D3-A550-9696B8304020}"/>
              </a:ext>
            </a:extLst>
          </p:cNvPr>
          <p:cNvSpPr txBox="1"/>
          <p:nvPr/>
        </p:nvSpPr>
        <p:spPr>
          <a:xfrm>
            <a:off x="316636" y="1804614"/>
            <a:ext cx="11558726" cy="2474652"/>
          </a:xfrm>
          <a:prstGeom prst="rect">
            <a:avLst/>
          </a:prstGeom>
          <a:noFill/>
        </p:spPr>
        <p:txBody>
          <a:bodyPr wrap="square" rtlCol="0">
            <a:spAutoFit/>
          </a:bodyPr>
          <a:lstStyle/>
          <a:p>
            <a:pPr algn="ctr">
              <a:lnSpc>
                <a:spcPct val="150000"/>
              </a:lnSpc>
            </a:pPr>
            <a:r>
              <a:rPr lang="en-US" sz="5500" b="1">
                <a:solidFill>
                  <a:schemeClr val="accent2">
                    <a:lumMod val="50000"/>
                  </a:schemeClr>
                </a:solidFill>
                <a:latin typeface="Arial" panose="020B0604020202020204" pitchFamily="34" charset="0"/>
                <a:cs typeface="Arial" panose="020B0604020202020204" pitchFamily="34" charset="0"/>
              </a:rPr>
              <a:t>CHÀO MỪNG CÁC EM ĐẾN VỚI BÀI HỌC NGÀY HÔM NAY!</a:t>
            </a:r>
          </a:p>
        </p:txBody>
      </p:sp>
    </p:spTree>
    <p:extLst>
      <p:ext uri="{BB962C8B-B14F-4D97-AF65-F5344CB8AC3E}">
        <p14:creationId xmlns:p14="http://schemas.microsoft.com/office/powerpoint/2010/main" val="983130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sp>
        <p:nvSpPr>
          <p:cNvPr id="14" name="TextBox 13">
            <a:extLst>
              <a:ext uri="{FF2B5EF4-FFF2-40B4-BE49-F238E27FC236}">
                <a16:creationId xmlns:a16="http://schemas.microsoft.com/office/drawing/2014/main" id="{E74FFC5F-7C47-F446-31D7-1F17C5726A30}"/>
              </a:ext>
            </a:extLst>
          </p:cNvPr>
          <p:cNvSpPr txBox="1"/>
          <p:nvPr/>
        </p:nvSpPr>
        <p:spPr>
          <a:xfrm>
            <a:off x="4769020" y="4242344"/>
            <a:ext cx="6418052" cy="2329420"/>
          </a:xfrm>
          <a:prstGeom prst="rect">
            <a:avLst/>
          </a:prstGeom>
          <a:noFill/>
        </p:spPr>
        <p:txBody>
          <a:bodyPr wrap="square" rtlCol="0">
            <a:spAutoFit/>
          </a:bodyPr>
          <a:lstStyle/>
          <a:p>
            <a:pPr algn="just">
              <a:lnSpc>
                <a:spcPct val="150000"/>
              </a:lnSpc>
            </a:pPr>
            <a:r>
              <a:rPr lang="en-US" sz="2500" b="1" i="1">
                <a:latin typeface="Arial" panose="020B0604020202020204" pitchFamily="34" charset="0"/>
                <a:cs typeface="Arial" panose="020B0604020202020204" pitchFamily="34" charset="0"/>
              </a:rPr>
              <a:t>Các hình chiếu có trong hình là:</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Hình chiếu đứng (từ trước) </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Hình chiếu bằng (từ trên)</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Hình chiếu cạnh (từ trái)</a:t>
            </a:r>
          </a:p>
        </p:txBody>
      </p:sp>
      <p:pic>
        <p:nvPicPr>
          <p:cNvPr id="3" name="Picture 2">
            <a:extLst>
              <a:ext uri="{FF2B5EF4-FFF2-40B4-BE49-F238E27FC236}">
                <a16:creationId xmlns:a16="http://schemas.microsoft.com/office/drawing/2014/main" id="{7A0EE1BA-2F6F-F8B4-3E7F-207C4D626E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515" y="3943069"/>
            <a:ext cx="3146764" cy="2865126"/>
          </a:xfrm>
          <a:prstGeom prst="rect">
            <a:avLst/>
          </a:prstGeom>
        </p:spPr>
      </p:pic>
      <p:pic>
        <p:nvPicPr>
          <p:cNvPr id="7" name="Picture 6">
            <a:extLst>
              <a:ext uri="{FF2B5EF4-FFF2-40B4-BE49-F238E27FC236}">
                <a16:creationId xmlns:a16="http://schemas.microsoft.com/office/drawing/2014/main" id="{60CCD596-4E36-4336-B2E3-9C4CFA5B75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515" y="1113900"/>
            <a:ext cx="2641585" cy="2767691"/>
          </a:xfrm>
          <a:prstGeom prst="rect">
            <a:avLst/>
          </a:prstGeom>
        </p:spPr>
      </p:pic>
      <p:sp>
        <p:nvSpPr>
          <p:cNvPr id="9" name="TextBox 8">
            <a:extLst>
              <a:ext uri="{FF2B5EF4-FFF2-40B4-BE49-F238E27FC236}">
                <a16:creationId xmlns:a16="http://schemas.microsoft.com/office/drawing/2014/main" id="{AE0226E8-D47C-2896-F75D-6AE8FA45B94B}"/>
              </a:ext>
            </a:extLst>
          </p:cNvPr>
          <p:cNvSpPr txBox="1"/>
          <p:nvPr/>
        </p:nvSpPr>
        <p:spPr>
          <a:xfrm>
            <a:off x="4769020" y="1096865"/>
            <a:ext cx="6418052" cy="2906501"/>
          </a:xfrm>
          <a:prstGeom prst="rect">
            <a:avLst/>
          </a:prstGeom>
          <a:noFill/>
        </p:spPr>
        <p:txBody>
          <a:bodyPr wrap="square" rtlCol="0">
            <a:spAutoFit/>
          </a:bodyPr>
          <a:lstStyle/>
          <a:p>
            <a:pPr algn="just">
              <a:lnSpc>
                <a:spcPct val="150000"/>
              </a:lnSpc>
            </a:pPr>
            <a:r>
              <a:rPr lang="en-US" sz="2500" b="1" i="1">
                <a:latin typeface="Arial" panose="020B0604020202020204" pitchFamily="34" charset="0"/>
                <a:cs typeface="Arial" panose="020B0604020202020204" pitchFamily="34" charset="0"/>
              </a:rPr>
              <a:t>Có 3 mặt phẳng hình chiếu:</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Mặt phẳng hình chiếu đứng (thẳng đứng, chính diện).</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Mặt phẳng hình chiếu cạnh (nằm ngang).</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Mặt phẳng hình chiếu bằng </a:t>
            </a:r>
          </a:p>
        </p:txBody>
      </p:sp>
    </p:spTree>
    <p:extLst>
      <p:ext uri="{BB962C8B-B14F-4D97-AF65-F5344CB8AC3E}">
        <p14:creationId xmlns:p14="http://schemas.microsoft.com/office/powerpoint/2010/main" val="536832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500"/>
                                        <p:tgtEl>
                                          <p:spTgt spid="9">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barn(inVertical)">
                                      <p:cBhvr>
                                        <p:cTn id="18" dur="500"/>
                                        <p:tgtEl>
                                          <p:spTgt spid="9">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barn(inVertical)">
                                      <p:cBhvr>
                                        <p:cTn id="21" dur="500"/>
                                        <p:tgtEl>
                                          <p:spTgt spid="9">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barn(inVertical)">
                                      <p:cBhvr>
                                        <p:cTn id="24" dur="500"/>
                                        <p:tgtEl>
                                          <p:spTgt spid="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wipe(down)">
                                      <p:cBhvr>
                                        <p:cTn id="29" dur="500"/>
                                        <p:tgtEl>
                                          <p:spTgt spid="14">
                                            <p:txEl>
                                              <p:pRg st="0" end="0"/>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wipe(down)">
                                      <p:cBhvr>
                                        <p:cTn id="32" dur="500"/>
                                        <p:tgtEl>
                                          <p:spTgt spid="14">
                                            <p:txEl>
                                              <p:pRg st="1" end="1"/>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wipe(down)">
                                      <p:cBhvr>
                                        <p:cTn id="35" dur="500"/>
                                        <p:tgtEl>
                                          <p:spTgt spid="14">
                                            <p:txEl>
                                              <p:pRg st="2" end="2"/>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wipe(down)">
                                      <p:cBhvr>
                                        <p:cTn id="38"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grpSp>
        <p:nvGrpSpPr>
          <p:cNvPr id="12" name="Group 11">
            <a:extLst>
              <a:ext uri="{FF2B5EF4-FFF2-40B4-BE49-F238E27FC236}">
                <a16:creationId xmlns:a16="http://schemas.microsoft.com/office/drawing/2014/main" id="{538C2EC8-FE7E-6388-B494-383A6396B5F5}"/>
              </a:ext>
            </a:extLst>
          </p:cNvPr>
          <p:cNvGrpSpPr/>
          <p:nvPr/>
        </p:nvGrpSpPr>
        <p:grpSpPr>
          <a:xfrm>
            <a:off x="971909" y="1224195"/>
            <a:ext cx="10248182" cy="1826151"/>
            <a:chOff x="971909" y="1215546"/>
            <a:chExt cx="10248182" cy="1826151"/>
          </a:xfrm>
        </p:grpSpPr>
        <p:sp>
          <p:nvSpPr>
            <p:cNvPr id="3" name="Rectangle: Rounded Corners 2">
              <a:extLst>
                <a:ext uri="{FF2B5EF4-FFF2-40B4-BE49-F238E27FC236}">
                  <a16:creationId xmlns:a16="http://schemas.microsoft.com/office/drawing/2014/main" id="{2F0C789D-1074-DA4D-103D-373F467557FC}"/>
                </a:ext>
              </a:extLst>
            </p:cNvPr>
            <p:cNvSpPr/>
            <p:nvPr/>
          </p:nvSpPr>
          <p:spPr>
            <a:xfrm>
              <a:off x="971909" y="1663514"/>
              <a:ext cx="10248182" cy="1378183"/>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Phương pháp xây dựng hình chiếu này được gọi là phương pháp chiếu góc thứ nhất. </a:t>
              </a:r>
              <a:endParaRPr lang="en-US" sz="2500">
                <a:solidFill>
                  <a:schemeClr val="tx1"/>
                </a:solidFill>
              </a:endParaRPr>
            </a:p>
          </p:txBody>
        </p:sp>
        <p:pic>
          <p:nvPicPr>
            <p:cNvPr id="6" name="Picture 5">
              <a:extLst>
                <a:ext uri="{FF2B5EF4-FFF2-40B4-BE49-F238E27FC236}">
                  <a16:creationId xmlns:a16="http://schemas.microsoft.com/office/drawing/2014/main" id="{05DBF924-F84E-72E6-525B-08F4938FC78F}"/>
                </a:ext>
              </a:extLst>
            </p:cNvPr>
            <p:cNvPicPr>
              <a:picLocks noChangeAspect="1"/>
            </p:cNvPicPr>
            <p:nvPr/>
          </p:nvPicPr>
          <p:blipFill>
            <a:blip r:embed="rId2"/>
            <a:stretch>
              <a:fillRect/>
            </a:stretch>
          </p:blipFill>
          <p:spPr>
            <a:xfrm>
              <a:off x="6096000" y="1215546"/>
              <a:ext cx="639567" cy="639567"/>
            </a:xfrm>
            <a:prstGeom prst="rect">
              <a:avLst/>
            </a:prstGeom>
          </p:spPr>
        </p:pic>
      </p:grpSp>
      <p:grpSp>
        <p:nvGrpSpPr>
          <p:cNvPr id="11" name="Group 10">
            <a:extLst>
              <a:ext uri="{FF2B5EF4-FFF2-40B4-BE49-F238E27FC236}">
                <a16:creationId xmlns:a16="http://schemas.microsoft.com/office/drawing/2014/main" id="{8C8329B8-EA2E-7BA9-86CB-4EC133F8FFF7}"/>
              </a:ext>
            </a:extLst>
          </p:cNvPr>
          <p:cNvGrpSpPr/>
          <p:nvPr/>
        </p:nvGrpSpPr>
        <p:grpSpPr>
          <a:xfrm>
            <a:off x="1658364" y="3148542"/>
            <a:ext cx="2973983" cy="3416162"/>
            <a:chOff x="1768415" y="3333208"/>
            <a:chExt cx="2973983" cy="3416162"/>
          </a:xfrm>
        </p:grpSpPr>
        <p:pic>
          <p:nvPicPr>
            <p:cNvPr id="7" name="Picture 6">
              <a:extLst>
                <a:ext uri="{FF2B5EF4-FFF2-40B4-BE49-F238E27FC236}">
                  <a16:creationId xmlns:a16="http://schemas.microsoft.com/office/drawing/2014/main" id="{28463184-3F63-555B-AE62-BD0B71370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1403" y="3333208"/>
              <a:ext cx="2908005" cy="3046830"/>
            </a:xfrm>
            <a:prstGeom prst="rect">
              <a:avLst/>
            </a:prstGeom>
          </p:spPr>
        </p:pic>
        <p:sp>
          <p:nvSpPr>
            <p:cNvPr id="8" name="TextBox 7">
              <a:extLst>
                <a:ext uri="{FF2B5EF4-FFF2-40B4-BE49-F238E27FC236}">
                  <a16:creationId xmlns:a16="http://schemas.microsoft.com/office/drawing/2014/main" id="{07D30F9F-F84D-6E04-E021-6981AAC35A1E}"/>
                </a:ext>
              </a:extLst>
            </p:cNvPr>
            <p:cNvSpPr txBox="1"/>
            <p:nvPr/>
          </p:nvSpPr>
          <p:spPr>
            <a:xfrm>
              <a:off x="1768415" y="6380038"/>
              <a:ext cx="2973983"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Các mặt phẳng hình chiếu </a:t>
              </a:r>
            </a:p>
          </p:txBody>
        </p:sp>
      </p:grpSp>
      <p:grpSp>
        <p:nvGrpSpPr>
          <p:cNvPr id="10" name="Group 9">
            <a:extLst>
              <a:ext uri="{FF2B5EF4-FFF2-40B4-BE49-F238E27FC236}">
                <a16:creationId xmlns:a16="http://schemas.microsoft.com/office/drawing/2014/main" id="{CFD57C42-2E09-F13F-B698-6506142F8936}"/>
              </a:ext>
            </a:extLst>
          </p:cNvPr>
          <p:cNvGrpSpPr/>
          <p:nvPr/>
        </p:nvGrpSpPr>
        <p:grpSpPr>
          <a:xfrm>
            <a:off x="7057192" y="3194316"/>
            <a:ext cx="3789871" cy="3370388"/>
            <a:chOff x="7005433" y="3378982"/>
            <a:chExt cx="3789871" cy="3370388"/>
          </a:xfrm>
        </p:grpSpPr>
        <p:pic>
          <p:nvPicPr>
            <p:cNvPr id="2050" name="Picture 2" descr="Lý thuyết bài Bài 2: Hình chiếu vuông góc - Lib24.Vn">
              <a:extLst>
                <a:ext uri="{FF2B5EF4-FFF2-40B4-BE49-F238E27FC236}">
                  <a16:creationId xmlns:a16="http://schemas.microsoft.com/office/drawing/2014/main" id="{3E31D9F0-8B77-D915-5F2F-89ADAE6A50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433" y="3378982"/>
              <a:ext cx="3789871" cy="27913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9C8F1D-B7D4-57C9-B1B5-F27BFF5E82B8}"/>
                </a:ext>
              </a:extLst>
            </p:cNvPr>
            <p:cNvSpPr txBox="1"/>
            <p:nvPr/>
          </p:nvSpPr>
          <p:spPr>
            <a:xfrm>
              <a:off x="7005433" y="6380038"/>
              <a:ext cx="3669102"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Các hướng chiếu và hình chiếu </a:t>
              </a:r>
            </a:p>
          </p:txBody>
        </p:sp>
      </p:grpSp>
    </p:spTree>
    <p:extLst>
      <p:ext uri="{BB962C8B-B14F-4D97-AF65-F5344CB8AC3E}">
        <p14:creationId xmlns:p14="http://schemas.microsoft.com/office/powerpoint/2010/main" val="1075728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pic>
        <p:nvPicPr>
          <p:cNvPr id="18" name="Picture 17">
            <a:extLst>
              <a:ext uri="{FF2B5EF4-FFF2-40B4-BE49-F238E27FC236}">
                <a16:creationId xmlns:a16="http://schemas.microsoft.com/office/drawing/2014/main" id="{44D5F00E-B599-0DEA-8815-06D54351B8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806" y="2948176"/>
            <a:ext cx="4223598" cy="3845582"/>
          </a:xfrm>
          <a:prstGeom prst="rect">
            <a:avLst/>
          </a:prstGeom>
        </p:spPr>
      </p:pic>
      <p:grpSp>
        <p:nvGrpSpPr>
          <p:cNvPr id="20" name="Group 19">
            <a:extLst>
              <a:ext uri="{FF2B5EF4-FFF2-40B4-BE49-F238E27FC236}">
                <a16:creationId xmlns:a16="http://schemas.microsoft.com/office/drawing/2014/main" id="{B25CFF24-3CF4-150D-95EF-4DE10DAC80C4}"/>
              </a:ext>
            </a:extLst>
          </p:cNvPr>
          <p:cNvGrpSpPr/>
          <p:nvPr/>
        </p:nvGrpSpPr>
        <p:grpSpPr>
          <a:xfrm>
            <a:off x="538722" y="1398143"/>
            <a:ext cx="11114556" cy="1550033"/>
            <a:chOff x="573656" y="1177443"/>
            <a:chExt cx="11114556" cy="1550033"/>
          </a:xfrm>
        </p:grpSpPr>
        <p:sp>
          <p:nvSpPr>
            <p:cNvPr id="16" name="TextBox 15">
              <a:extLst>
                <a:ext uri="{FF2B5EF4-FFF2-40B4-BE49-F238E27FC236}">
                  <a16:creationId xmlns:a16="http://schemas.microsoft.com/office/drawing/2014/main" id="{41565206-A0D0-344D-2C57-B2CEC3F7BC4D}"/>
                </a:ext>
              </a:extLst>
            </p:cNvPr>
            <p:cNvSpPr txBox="1"/>
            <p:nvPr/>
          </p:nvSpPr>
          <p:spPr>
            <a:xfrm>
              <a:off x="573656" y="1177443"/>
              <a:ext cx="11044688" cy="1310359"/>
            </a:xfrm>
            <a:prstGeom prst="roundRect">
              <a:avLst/>
            </a:prstGeom>
            <a:solidFill>
              <a:schemeClr val="accent6">
                <a:lumMod val="20000"/>
                <a:lumOff val="80000"/>
              </a:schemeClr>
            </a:solidFill>
          </p:spPr>
          <p:txBody>
            <a:bodyPr wrap="square">
              <a:spAutoFit/>
            </a:bodyPr>
            <a:lstStyle/>
            <a:p>
              <a:pPr algn="just">
                <a:lnSpc>
                  <a:spcPct val="150000"/>
                </a:lnSpc>
              </a:pPr>
              <a:r>
                <a:rPr lang="vi-VN" sz="2500"/>
                <a:t>Quan sát Hình 2.3 và cho biết: Làm thế nào để nhận được hình chiếu vuông góc của vật thể?</a:t>
              </a:r>
              <a:endParaRPr lang="en-US" sz="2500"/>
            </a:p>
          </p:txBody>
        </p:sp>
        <p:pic>
          <p:nvPicPr>
            <p:cNvPr id="19" name="Picture 6">
              <a:extLst>
                <a:ext uri="{FF2B5EF4-FFF2-40B4-BE49-F238E27FC236}">
                  <a16:creationId xmlns:a16="http://schemas.microsoft.com/office/drawing/2014/main" id="{51C4B864-6CDE-80BE-87C2-8A5FD14497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845888" y="1905157"/>
              <a:ext cx="842324" cy="822319"/>
            </a:xfrm>
            <a:prstGeom prst="rect">
              <a:avLst/>
            </a:prstGeom>
          </p:spPr>
        </p:pic>
      </p:grpSp>
      <p:sp>
        <p:nvSpPr>
          <p:cNvPr id="22" name="TextBox 21">
            <a:extLst>
              <a:ext uri="{FF2B5EF4-FFF2-40B4-BE49-F238E27FC236}">
                <a16:creationId xmlns:a16="http://schemas.microsoft.com/office/drawing/2014/main" id="{324EEDD4-7BC2-D3FA-0839-F1039140B205}"/>
              </a:ext>
            </a:extLst>
          </p:cNvPr>
          <p:cNvSpPr txBox="1"/>
          <p:nvPr/>
        </p:nvSpPr>
        <p:spPr>
          <a:xfrm>
            <a:off x="4308798" y="3083401"/>
            <a:ext cx="7295268" cy="477054"/>
          </a:xfrm>
          <a:prstGeom prst="rect">
            <a:avLst/>
          </a:prstGeom>
          <a:noFill/>
        </p:spPr>
        <p:txBody>
          <a:bodyPr wrap="square">
            <a:spAutoFit/>
          </a:bodyPr>
          <a:lstStyle/>
          <a:p>
            <a:r>
              <a:rPr lang="en-US" sz="2500">
                <a:sym typeface="Wingdings" panose="05000000000000000000" pitchFamily="2" charset="2"/>
              </a:rPr>
              <a:t> </a:t>
            </a:r>
            <a:r>
              <a:rPr lang="vi-VN" sz="2500"/>
              <a:t>Lần lượt chiếu vuông góc vật thể theo hướng</a:t>
            </a:r>
            <a:r>
              <a:rPr lang="en-US" sz="2500">
                <a:latin typeface="Arial" panose="020B0604020202020204" pitchFamily="34" charset="0"/>
                <a:cs typeface="Arial" panose="020B0604020202020204" pitchFamily="34" charset="0"/>
              </a:rPr>
              <a:t>:</a:t>
            </a:r>
            <a:r>
              <a:rPr lang="vi-VN" sz="2500"/>
              <a:t> </a:t>
            </a:r>
            <a:endParaRPr lang="en-US" sz="2500"/>
          </a:p>
        </p:txBody>
      </p:sp>
      <p:sp>
        <p:nvSpPr>
          <p:cNvPr id="23" name="Rectangle: Rounded Corners 22">
            <a:extLst>
              <a:ext uri="{FF2B5EF4-FFF2-40B4-BE49-F238E27FC236}">
                <a16:creationId xmlns:a16="http://schemas.microsoft.com/office/drawing/2014/main" id="{603AE0A7-3D84-15FB-AD28-541ED0EF64E0}"/>
              </a:ext>
            </a:extLst>
          </p:cNvPr>
          <p:cNvSpPr/>
          <p:nvPr/>
        </p:nvSpPr>
        <p:spPr>
          <a:xfrm>
            <a:off x="4039913" y="3800129"/>
            <a:ext cx="2059033" cy="698740"/>
          </a:xfrm>
          <a:prstGeom prst="roundRect">
            <a:avLst/>
          </a:prstGeom>
          <a:solidFill>
            <a:srgbClr val="EAD6D4"/>
          </a:solidFill>
          <a:ln>
            <a:solidFill>
              <a:srgbClr val="EAD6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trước ra sau </a:t>
            </a:r>
          </a:p>
        </p:txBody>
      </p:sp>
      <p:sp>
        <p:nvSpPr>
          <p:cNvPr id="24" name="Rectangle: Rounded Corners 23">
            <a:extLst>
              <a:ext uri="{FF2B5EF4-FFF2-40B4-BE49-F238E27FC236}">
                <a16:creationId xmlns:a16="http://schemas.microsoft.com/office/drawing/2014/main" id="{6B629649-5680-25B1-A236-C58210669823}"/>
              </a:ext>
            </a:extLst>
          </p:cNvPr>
          <p:cNvSpPr/>
          <p:nvPr/>
        </p:nvSpPr>
        <p:spPr>
          <a:xfrm>
            <a:off x="6287634" y="3800129"/>
            <a:ext cx="2642558" cy="698740"/>
          </a:xfrm>
          <a:prstGeom prst="roundRect">
            <a:avLst/>
          </a:prstGeom>
          <a:solidFill>
            <a:srgbClr val="EAD6D4"/>
          </a:solidFill>
          <a:ln>
            <a:solidFill>
              <a:srgbClr val="EAD6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trên xuống dưới</a:t>
            </a:r>
          </a:p>
        </p:txBody>
      </p:sp>
      <p:sp>
        <p:nvSpPr>
          <p:cNvPr id="25" name="Rectangle: Rounded Corners 24">
            <a:extLst>
              <a:ext uri="{FF2B5EF4-FFF2-40B4-BE49-F238E27FC236}">
                <a16:creationId xmlns:a16="http://schemas.microsoft.com/office/drawing/2014/main" id="{CEB678AC-4450-18AE-2E0C-D4983C7810FF}"/>
              </a:ext>
            </a:extLst>
          </p:cNvPr>
          <p:cNvSpPr/>
          <p:nvPr/>
        </p:nvSpPr>
        <p:spPr>
          <a:xfrm>
            <a:off x="9118880" y="3800129"/>
            <a:ext cx="2534398" cy="698740"/>
          </a:xfrm>
          <a:prstGeom prst="roundRect">
            <a:avLst/>
          </a:prstGeom>
          <a:solidFill>
            <a:srgbClr val="EAD6D4"/>
          </a:solidFill>
          <a:ln>
            <a:solidFill>
              <a:srgbClr val="EAD6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trái sang phải</a:t>
            </a:r>
          </a:p>
        </p:txBody>
      </p:sp>
      <p:pic>
        <p:nvPicPr>
          <p:cNvPr id="27" name="Graphic 26" descr="Back with solid fill">
            <a:extLst>
              <a:ext uri="{FF2B5EF4-FFF2-40B4-BE49-F238E27FC236}">
                <a16:creationId xmlns:a16="http://schemas.microsoft.com/office/drawing/2014/main" id="{ED75D73C-F18E-5259-BAE3-3F77E140316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flipV="1">
            <a:off x="4419404" y="5221878"/>
            <a:ext cx="920516" cy="698741"/>
          </a:xfrm>
          <a:prstGeom prst="rect">
            <a:avLst/>
          </a:prstGeom>
        </p:spPr>
      </p:pic>
      <p:sp>
        <p:nvSpPr>
          <p:cNvPr id="29" name="TextBox 28">
            <a:extLst>
              <a:ext uri="{FF2B5EF4-FFF2-40B4-BE49-F238E27FC236}">
                <a16:creationId xmlns:a16="http://schemas.microsoft.com/office/drawing/2014/main" id="{865D9F51-5ADE-BCD9-8BB2-03BF9A7CAAA5}"/>
              </a:ext>
            </a:extLst>
          </p:cNvPr>
          <p:cNvSpPr txBox="1"/>
          <p:nvPr/>
        </p:nvSpPr>
        <p:spPr>
          <a:xfrm>
            <a:off x="5339920" y="4735767"/>
            <a:ext cx="6094562" cy="175233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Hình chiếu A: Hình chiếu đứng</a:t>
            </a:r>
          </a:p>
          <a:p>
            <a:pPr marL="342900" indent="-342900">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Hình chiếu B: Hình chiếu bằng</a:t>
            </a:r>
          </a:p>
          <a:p>
            <a:pPr marL="342900" indent="-342900">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Hình chiếu C: Hình chiếu từ trái</a:t>
            </a:r>
          </a:p>
        </p:txBody>
      </p:sp>
    </p:spTree>
    <p:extLst>
      <p:ext uri="{BB962C8B-B14F-4D97-AF65-F5344CB8AC3E}">
        <p14:creationId xmlns:p14="http://schemas.microsoft.com/office/powerpoint/2010/main" val="4046157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36" dur="500"/>
                                        <p:tgtEl>
                                          <p:spTgt spid="29">
                                            <p:txEl>
                                              <p:pRg st="0" end="0"/>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39" dur="500"/>
                                        <p:tgtEl>
                                          <p:spTgt spid="29">
                                            <p:txEl>
                                              <p:pRg st="1" end="1"/>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42"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sp>
        <p:nvSpPr>
          <p:cNvPr id="3" name="TextBox 2">
            <a:extLst>
              <a:ext uri="{FF2B5EF4-FFF2-40B4-BE49-F238E27FC236}">
                <a16:creationId xmlns:a16="http://schemas.microsoft.com/office/drawing/2014/main" id="{D2EFC582-C86F-FF8F-6E45-60B2F19BFE34}"/>
              </a:ext>
            </a:extLst>
          </p:cNvPr>
          <p:cNvSpPr txBox="1"/>
          <p:nvPr/>
        </p:nvSpPr>
        <p:spPr>
          <a:xfrm>
            <a:off x="1524357" y="1370902"/>
            <a:ext cx="9143281" cy="553998"/>
          </a:xfrm>
          <a:prstGeom prst="rect">
            <a:avLst/>
          </a:prstGeom>
          <a:noFill/>
        </p:spPr>
        <p:txBody>
          <a:bodyPr wrap="square">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2. Bố trí các hình chiếu </a:t>
            </a:r>
          </a:p>
        </p:txBody>
      </p:sp>
      <p:sp>
        <p:nvSpPr>
          <p:cNvPr id="10" name="TextBox 9">
            <a:extLst>
              <a:ext uri="{FF2B5EF4-FFF2-40B4-BE49-F238E27FC236}">
                <a16:creationId xmlns:a16="http://schemas.microsoft.com/office/drawing/2014/main" id="{3F8ACCAE-E5B8-0D0F-5022-73663F5F3E9D}"/>
              </a:ext>
            </a:extLst>
          </p:cNvPr>
          <p:cNvSpPr txBox="1"/>
          <p:nvPr/>
        </p:nvSpPr>
        <p:spPr>
          <a:xfrm>
            <a:off x="782125" y="2243380"/>
            <a:ext cx="10627743" cy="2906501"/>
          </a:xfrm>
          <a:prstGeom prst="rect">
            <a:avLst/>
          </a:prstGeom>
          <a:noFill/>
        </p:spPr>
        <p:txBody>
          <a:bodyPr wrap="square">
            <a:spAutoFit/>
          </a:bodyPr>
          <a:lstStyle/>
          <a:p>
            <a:pPr algn="just">
              <a:lnSpc>
                <a:spcPct val="150000"/>
              </a:lnSpc>
            </a:pPr>
            <a:r>
              <a:rPr lang="vi-VN" sz="2500"/>
              <a:t>Vị trí các hình chiếu trên mặt phẳng giấy vẽ so với hình chiếu A như sau:</a:t>
            </a:r>
            <a:endParaRPr lang="en-US" sz="2500"/>
          </a:p>
          <a:p>
            <a:pPr marL="342900" indent="-342900" algn="just">
              <a:lnSpc>
                <a:spcPct val="150000"/>
              </a:lnSpc>
              <a:buFont typeface="Arial" panose="020B0604020202020204" pitchFamily="34" charset="0"/>
              <a:buChar char="•"/>
            </a:pPr>
            <a:r>
              <a:rPr lang="vi-VN" sz="2500"/>
              <a:t>Hình chiếu B: được đặt bên dưới, theo phương nằm ngang với hình chiếu A.</a:t>
            </a:r>
          </a:p>
          <a:p>
            <a:pPr marL="342900" indent="-342900" algn="just">
              <a:lnSpc>
                <a:spcPct val="150000"/>
              </a:lnSpc>
              <a:buFont typeface="Arial" panose="020B0604020202020204" pitchFamily="34" charset="0"/>
              <a:buChar char="•"/>
            </a:pPr>
            <a:r>
              <a:rPr lang="vi-VN" sz="2500"/>
              <a:t>Hình chiếu C: được đặt ở bên phải, theo phương nằm ngang với hình chiếu A. </a:t>
            </a:r>
          </a:p>
        </p:txBody>
      </p:sp>
      <p:pic>
        <p:nvPicPr>
          <p:cNvPr id="12" name="Picture 11">
            <a:extLst>
              <a:ext uri="{FF2B5EF4-FFF2-40B4-BE49-F238E27FC236}">
                <a16:creationId xmlns:a16="http://schemas.microsoft.com/office/drawing/2014/main" id="{249F83E0-4AD0-A435-487B-00042D5EBCC0}"/>
              </a:ext>
            </a:extLst>
          </p:cNvPr>
          <p:cNvPicPr>
            <a:picLocks noChangeAspect="1"/>
          </p:cNvPicPr>
          <p:nvPr/>
        </p:nvPicPr>
        <p:blipFill>
          <a:blip r:embed="rId2">
            <a:alphaModFix amt="20000"/>
          </a:blip>
          <a:stretch>
            <a:fillRect/>
          </a:stretch>
        </p:blipFill>
        <p:spPr>
          <a:xfrm>
            <a:off x="-665918" y="5149881"/>
            <a:ext cx="2474589" cy="2483554"/>
          </a:xfrm>
          <a:prstGeom prst="rect">
            <a:avLst/>
          </a:prstGeom>
        </p:spPr>
      </p:pic>
      <p:pic>
        <p:nvPicPr>
          <p:cNvPr id="13" name="Picture 12">
            <a:extLst>
              <a:ext uri="{FF2B5EF4-FFF2-40B4-BE49-F238E27FC236}">
                <a16:creationId xmlns:a16="http://schemas.microsoft.com/office/drawing/2014/main" id="{04A93272-A0C3-2CF0-4AA7-2085ED7507D9}"/>
              </a:ext>
            </a:extLst>
          </p:cNvPr>
          <p:cNvPicPr>
            <a:picLocks noChangeAspect="1"/>
          </p:cNvPicPr>
          <p:nvPr/>
        </p:nvPicPr>
        <p:blipFill>
          <a:blip r:embed="rId2">
            <a:alphaModFix amt="20000"/>
          </a:blip>
          <a:stretch>
            <a:fillRect/>
          </a:stretch>
        </p:blipFill>
        <p:spPr>
          <a:xfrm>
            <a:off x="10954705" y="-710330"/>
            <a:ext cx="2474589" cy="2483554"/>
          </a:xfrm>
          <a:prstGeom prst="rect">
            <a:avLst/>
          </a:prstGeom>
        </p:spPr>
      </p:pic>
    </p:spTree>
    <p:extLst>
      <p:ext uri="{BB962C8B-B14F-4D97-AF65-F5344CB8AC3E}">
        <p14:creationId xmlns:p14="http://schemas.microsoft.com/office/powerpoint/2010/main" val="3911398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5" dur="500"/>
                                        <p:tgtEl>
                                          <p:spTgt spid="10">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pic>
        <p:nvPicPr>
          <p:cNvPr id="12" name="Picture 11">
            <a:extLst>
              <a:ext uri="{FF2B5EF4-FFF2-40B4-BE49-F238E27FC236}">
                <a16:creationId xmlns:a16="http://schemas.microsoft.com/office/drawing/2014/main" id="{249F83E0-4AD0-A435-487B-00042D5EBCC0}"/>
              </a:ext>
            </a:extLst>
          </p:cNvPr>
          <p:cNvPicPr>
            <a:picLocks noChangeAspect="1"/>
          </p:cNvPicPr>
          <p:nvPr/>
        </p:nvPicPr>
        <p:blipFill>
          <a:blip r:embed="rId2">
            <a:alphaModFix amt="20000"/>
          </a:blip>
          <a:stretch>
            <a:fillRect/>
          </a:stretch>
        </p:blipFill>
        <p:spPr>
          <a:xfrm>
            <a:off x="-665918" y="5149881"/>
            <a:ext cx="2474589" cy="2483554"/>
          </a:xfrm>
          <a:prstGeom prst="rect">
            <a:avLst/>
          </a:prstGeom>
        </p:spPr>
      </p:pic>
      <p:pic>
        <p:nvPicPr>
          <p:cNvPr id="13" name="Picture 12">
            <a:extLst>
              <a:ext uri="{FF2B5EF4-FFF2-40B4-BE49-F238E27FC236}">
                <a16:creationId xmlns:a16="http://schemas.microsoft.com/office/drawing/2014/main" id="{04A93272-A0C3-2CF0-4AA7-2085ED7507D9}"/>
              </a:ext>
            </a:extLst>
          </p:cNvPr>
          <p:cNvPicPr>
            <a:picLocks noChangeAspect="1"/>
          </p:cNvPicPr>
          <p:nvPr/>
        </p:nvPicPr>
        <p:blipFill>
          <a:blip r:embed="rId2">
            <a:alphaModFix amt="20000"/>
          </a:blip>
          <a:stretch>
            <a:fillRect/>
          </a:stretch>
        </p:blipFill>
        <p:spPr>
          <a:xfrm>
            <a:off x="10954705" y="-710330"/>
            <a:ext cx="2474589" cy="2483554"/>
          </a:xfrm>
          <a:prstGeom prst="rect">
            <a:avLst/>
          </a:prstGeom>
        </p:spPr>
      </p:pic>
      <p:pic>
        <p:nvPicPr>
          <p:cNvPr id="9" name="Picture 8">
            <a:extLst>
              <a:ext uri="{FF2B5EF4-FFF2-40B4-BE49-F238E27FC236}">
                <a16:creationId xmlns:a16="http://schemas.microsoft.com/office/drawing/2014/main" id="{BE24CC7A-8CDF-7E97-D1E7-E3EFFAB363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224" y="3085869"/>
            <a:ext cx="6121776" cy="3441431"/>
          </a:xfrm>
          <a:prstGeom prst="rect">
            <a:avLst/>
          </a:prstGeom>
        </p:spPr>
      </p:pic>
      <p:grpSp>
        <p:nvGrpSpPr>
          <p:cNvPr id="14" name="Group 13">
            <a:extLst>
              <a:ext uri="{FF2B5EF4-FFF2-40B4-BE49-F238E27FC236}">
                <a16:creationId xmlns:a16="http://schemas.microsoft.com/office/drawing/2014/main" id="{A975C1BB-D074-8A81-7610-E23A8E7CED97}"/>
              </a:ext>
            </a:extLst>
          </p:cNvPr>
          <p:cNvGrpSpPr/>
          <p:nvPr/>
        </p:nvGrpSpPr>
        <p:grpSpPr>
          <a:xfrm>
            <a:off x="696897" y="1360918"/>
            <a:ext cx="10620653" cy="1553180"/>
            <a:chOff x="902563" y="1379192"/>
            <a:chExt cx="10620653" cy="1553180"/>
          </a:xfrm>
        </p:grpSpPr>
        <p:sp>
          <p:nvSpPr>
            <p:cNvPr id="7" name="TextBox 6">
              <a:extLst>
                <a:ext uri="{FF2B5EF4-FFF2-40B4-BE49-F238E27FC236}">
                  <a16:creationId xmlns:a16="http://schemas.microsoft.com/office/drawing/2014/main" id="{836588C4-C211-CDCA-E2CD-717FC619CE88}"/>
                </a:ext>
              </a:extLst>
            </p:cNvPr>
            <p:cNvSpPr txBox="1"/>
            <p:nvPr/>
          </p:nvSpPr>
          <p:spPr>
            <a:xfrm>
              <a:off x="902563" y="1379192"/>
              <a:ext cx="10386873" cy="1300286"/>
            </a:xfrm>
            <a:prstGeom prst="roundRect">
              <a:avLst/>
            </a:prstGeom>
            <a:solidFill>
              <a:srgbClr val="D8F3F8"/>
            </a:solidFill>
            <a:ln>
              <a:solidFill>
                <a:srgbClr val="D8F3F8"/>
              </a:solidFill>
            </a:ln>
          </p:spPr>
          <p:txBody>
            <a:bodyPr wrap="square">
              <a:spAutoFit/>
            </a:bodyPr>
            <a:lstStyle/>
            <a:p>
              <a:pPr algn="just">
                <a:lnSpc>
                  <a:spcPct val="150000"/>
                </a:lnSpc>
              </a:pPr>
              <a:r>
                <a:rPr lang="en-US" sz="2500">
                  <a:latin typeface="Arial" panose="020B0604020202020204" pitchFamily="34" charset="0"/>
                  <a:cs typeface="Arial" panose="020B0604020202020204" pitchFamily="34" charset="0"/>
                </a:rPr>
                <a:t>Quan sát hình 2.4, mô tả vị trí của các hình chiếu B và C trên mặt phẳng giấy vẽ so với hình chiếu A. </a:t>
              </a:r>
            </a:p>
          </p:txBody>
        </p:sp>
        <p:pic>
          <p:nvPicPr>
            <p:cNvPr id="11" name="Picture 6">
              <a:extLst>
                <a:ext uri="{FF2B5EF4-FFF2-40B4-BE49-F238E27FC236}">
                  <a16:creationId xmlns:a16="http://schemas.microsoft.com/office/drawing/2014/main" id="{DBB0E9A9-44A3-F6C9-4A59-B3075F040E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651156" y="2081023"/>
              <a:ext cx="872060" cy="851349"/>
            </a:xfrm>
            <a:prstGeom prst="rect">
              <a:avLst/>
            </a:prstGeom>
          </p:spPr>
        </p:pic>
      </p:grpSp>
      <p:grpSp>
        <p:nvGrpSpPr>
          <p:cNvPr id="17" name="Group 16">
            <a:extLst>
              <a:ext uri="{FF2B5EF4-FFF2-40B4-BE49-F238E27FC236}">
                <a16:creationId xmlns:a16="http://schemas.microsoft.com/office/drawing/2014/main" id="{1AD6BC04-CC95-8E17-9BB5-5688571132C1}"/>
              </a:ext>
            </a:extLst>
          </p:cNvPr>
          <p:cNvGrpSpPr/>
          <p:nvPr/>
        </p:nvGrpSpPr>
        <p:grpSpPr>
          <a:xfrm>
            <a:off x="6468910" y="3032112"/>
            <a:ext cx="5081445" cy="3482900"/>
            <a:chOff x="6522176" y="3020517"/>
            <a:chExt cx="5081445" cy="3482900"/>
          </a:xfrm>
        </p:grpSpPr>
        <p:sp>
          <p:nvSpPr>
            <p:cNvPr id="15" name="Rectangle 14">
              <a:extLst>
                <a:ext uri="{FF2B5EF4-FFF2-40B4-BE49-F238E27FC236}">
                  <a16:creationId xmlns:a16="http://schemas.microsoft.com/office/drawing/2014/main" id="{C93E4FC2-67D0-602A-A04A-BCB00F73FA09}"/>
                </a:ext>
              </a:extLst>
            </p:cNvPr>
            <p:cNvSpPr/>
            <p:nvPr/>
          </p:nvSpPr>
          <p:spPr>
            <a:xfrm>
              <a:off x="6522176" y="3431743"/>
              <a:ext cx="5081445" cy="3071674"/>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300">
                  <a:solidFill>
                    <a:schemeClr val="tx1"/>
                  </a:solidFill>
                </a:rPr>
                <a:t>Trên mặt phẳng giấy vẽ chỉ biểu diễn các hình chiếu như Hình 2.4b</a:t>
              </a:r>
              <a:r>
                <a:rPr lang="en-US" sz="2300">
                  <a:solidFill>
                    <a:schemeClr val="tx1"/>
                  </a:solidFill>
                </a:rPr>
                <a:t>.</a:t>
              </a:r>
            </a:p>
            <a:p>
              <a:pPr marL="342900" indent="-342900" algn="just">
                <a:lnSpc>
                  <a:spcPct val="150000"/>
                </a:lnSpc>
                <a:buFont typeface="Arial" panose="020B0604020202020204" pitchFamily="34" charset="0"/>
                <a:buChar char="•"/>
              </a:pPr>
              <a:r>
                <a:rPr lang="vi-VN" sz="2300">
                  <a:solidFill>
                    <a:schemeClr val="tx1"/>
                  </a:solidFill>
                </a:rPr>
                <a:t>Bố trí khoảng cách các hình chiếu không xa quá hoặc không gần nhau quá.</a:t>
              </a:r>
              <a:endParaRPr lang="en-US" sz="2300">
                <a:solidFill>
                  <a:schemeClr val="tx1"/>
                </a:solidFill>
              </a:endParaRPr>
            </a:p>
          </p:txBody>
        </p:sp>
        <p:pic>
          <p:nvPicPr>
            <p:cNvPr id="16" name="Picture 15">
              <a:extLst>
                <a:ext uri="{FF2B5EF4-FFF2-40B4-BE49-F238E27FC236}">
                  <a16:creationId xmlns:a16="http://schemas.microsoft.com/office/drawing/2014/main" id="{CF69FBA3-CDE7-261C-D3E5-AE4AD79C423A}"/>
                </a:ext>
              </a:extLst>
            </p:cNvPr>
            <p:cNvPicPr>
              <a:picLocks noChangeAspect="1"/>
            </p:cNvPicPr>
            <p:nvPr/>
          </p:nvPicPr>
          <p:blipFill>
            <a:blip r:embed="rId6"/>
            <a:stretch>
              <a:fillRect/>
            </a:stretch>
          </p:blipFill>
          <p:spPr>
            <a:xfrm>
              <a:off x="9160368" y="3020517"/>
              <a:ext cx="639567" cy="639567"/>
            </a:xfrm>
            <a:prstGeom prst="rect">
              <a:avLst/>
            </a:prstGeom>
          </p:spPr>
        </p:pic>
      </p:grpSp>
    </p:spTree>
    <p:extLst>
      <p:ext uri="{BB962C8B-B14F-4D97-AF65-F5344CB8AC3E}">
        <p14:creationId xmlns:p14="http://schemas.microsoft.com/office/powerpoint/2010/main" val="34488768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43240CB-1336-D997-CA5F-462FAD6D23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6256" y="1138063"/>
            <a:ext cx="2503917" cy="2679333"/>
          </a:xfrm>
          <a:prstGeom prst="rect">
            <a:avLst/>
          </a:prstGeom>
        </p:spPr>
      </p:pic>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pic>
        <p:nvPicPr>
          <p:cNvPr id="12" name="Picture 11">
            <a:extLst>
              <a:ext uri="{FF2B5EF4-FFF2-40B4-BE49-F238E27FC236}">
                <a16:creationId xmlns:a16="http://schemas.microsoft.com/office/drawing/2014/main" id="{249F83E0-4AD0-A435-487B-00042D5EBCC0}"/>
              </a:ext>
            </a:extLst>
          </p:cNvPr>
          <p:cNvPicPr>
            <a:picLocks noChangeAspect="1"/>
          </p:cNvPicPr>
          <p:nvPr/>
        </p:nvPicPr>
        <p:blipFill>
          <a:blip r:embed="rId3">
            <a:alphaModFix amt="20000"/>
          </a:blip>
          <a:stretch>
            <a:fillRect/>
          </a:stretch>
        </p:blipFill>
        <p:spPr>
          <a:xfrm>
            <a:off x="-665918" y="5149881"/>
            <a:ext cx="2474589" cy="2483554"/>
          </a:xfrm>
          <a:prstGeom prst="rect">
            <a:avLst/>
          </a:prstGeom>
        </p:spPr>
      </p:pic>
      <p:pic>
        <p:nvPicPr>
          <p:cNvPr id="13" name="Picture 12">
            <a:extLst>
              <a:ext uri="{FF2B5EF4-FFF2-40B4-BE49-F238E27FC236}">
                <a16:creationId xmlns:a16="http://schemas.microsoft.com/office/drawing/2014/main" id="{04A93272-A0C3-2CF0-4AA7-2085ED7507D9}"/>
              </a:ext>
            </a:extLst>
          </p:cNvPr>
          <p:cNvPicPr>
            <a:picLocks noChangeAspect="1"/>
          </p:cNvPicPr>
          <p:nvPr/>
        </p:nvPicPr>
        <p:blipFill>
          <a:blip r:embed="rId3">
            <a:alphaModFix amt="20000"/>
          </a:blip>
          <a:stretch>
            <a:fillRect/>
          </a:stretch>
        </p:blipFill>
        <p:spPr>
          <a:xfrm>
            <a:off x="10954705" y="-710330"/>
            <a:ext cx="2474589" cy="2483554"/>
          </a:xfrm>
          <a:prstGeom prst="rect">
            <a:avLst/>
          </a:prstGeom>
        </p:spPr>
      </p:pic>
      <p:sp>
        <p:nvSpPr>
          <p:cNvPr id="3" name="TextBox 2">
            <a:extLst>
              <a:ext uri="{FF2B5EF4-FFF2-40B4-BE49-F238E27FC236}">
                <a16:creationId xmlns:a16="http://schemas.microsoft.com/office/drawing/2014/main" id="{FD286924-CDE0-45D4-DA5E-AC0FB567B9CF}"/>
              </a:ext>
            </a:extLst>
          </p:cNvPr>
          <p:cNvSpPr txBox="1"/>
          <p:nvPr/>
        </p:nvSpPr>
        <p:spPr>
          <a:xfrm>
            <a:off x="753374" y="1361583"/>
            <a:ext cx="10299939" cy="477054"/>
          </a:xfrm>
          <a:prstGeom prst="rect">
            <a:avLst/>
          </a:prstGeom>
          <a:noFill/>
        </p:spPr>
        <p:txBody>
          <a:bodyPr wrap="square" rtlCol="0">
            <a:spAutoFit/>
          </a:bodyPr>
          <a:lstStyle/>
          <a:p>
            <a:pPr algn="ctr"/>
            <a:r>
              <a:rPr lang="en-US" sz="2500" b="1">
                <a:solidFill>
                  <a:srgbClr val="0070C0"/>
                </a:solidFill>
                <a:latin typeface="Arial" panose="020B0604020202020204" pitchFamily="34" charset="0"/>
                <a:cs typeface="Arial" panose="020B0604020202020204" pitchFamily="34" charset="0"/>
              </a:rPr>
              <a:t>THẢO LUẬN NHÓM </a:t>
            </a:r>
          </a:p>
        </p:txBody>
      </p:sp>
      <p:grpSp>
        <p:nvGrpSpPr>
          <p:cNvPr id="20" name="Group 19">
            <a:extLst>
              <a:ext uri="{FF2B5EF4-FFF2-40B4-BE49-F238E27FC236}">
                <a16:creationId xmlns:a16="http://schemas.microsoft.com/office/drawing/2014/main" id="{25AD1634-8D21-AC31-35E3-AC59C5E08710}"/>
              </a:ext>
            </a:extLst>
          </p:cNvPr>
          <p:cNvGrpSpPr/>
          <p:nvPr/>
        </p:nvGrpSpPr>
        <p:grpSpPr>
          <a:xfrm>
            <a:off x="411578" y="2147798"/>
            <a:ext cx="7942308" cy="4527552"/>
            <a:chOff x="411578" y="2147798"/>
            <a:chExt cx="7942308" cy="4527552"/>
          </a:xfrm>
        </p:grpSpPr>
        <p:sp>
          <p:nvSpPr>
            <p:cNvPr id="8" name="TextBox 7">
              <a:extLst>
                <a:ext uri="{FF2B5EF4-FFF2-40B4-BE49-F238E27FC236}">
                  <a16:creationId xmlns:a16="http://schemas.microsoft.com/office/drawing/2014/main" id="{40205372-4790-E9F1-B058-CF25020E5B78}"/>
                </a:ext>
              </a:extLst>
            </p:cNvPr>
            <p:cNvSpPr txBox="1"/>
            <p:nvPr/>
          </p:nvSpPr>
          <p:spPr>
            <a:xfrm>
              <a:off x="411578" y="2147798"/>
              <a:ext cx="7161074" cy="4527552"/>
            </a:xfrm>
            <a:prstGeom prst="roundRect">
              <a:avLst/>
            </a:prstGeom>
            <a:solidFill>
              <a:srgbClr val="D8F3F8"/>
            </a:solidFill>
            <a:ln>
              <a:solidFill>
                <a:srgbClr val="D8F3F8"/>
              </a:solidFill>
            </a:ln>
          </p:spPr>
          <p:txBody>
            <a:bodyPr wrap="square">
              <a:spAutoFit/>
            </a:bodyPr>
            <a:lstStyle/>
            <a:p>
              <a:pPr>
                <a:lnSpc>
                  <a:spcPct val="150000"/>
                </a:lnSpc>
              </a:pPr>
              <a:r>
                <a:rPr lang="vi-VN" sz="2200"/>
                <a:t>1. Quan sát Hình 2.4 và đọc tên các hình chiếu theo hướng chiếu tương ứng</a:t>
              </a:r>
            </a:p>
            <a:p>
              <a:pPr>
                <a:lnSpc>
                  <a:spcPct val="150000"/>
                </a:lnSpc>
              </a:pPr>
              <a:r>
                <a:rPr lang="vi-VN" sz="2200"/>
                <a:t>2. Vì sao phải xoay các mặt phẳng hình chiếu về trùng với mặt phẳng hình chiếu đứng?</a:t>
              </a:r>
            </a:p>
            <a:p>
              <a:pPr>
                <a:lnSpc>
                  <a:spcPct val="150000"/>
                </a:lnSpc>
              </a:pPr>
              <a:r>
                <a:rPr lang="vi-VN" sz="2200"/>
                <a:t>3. Cho biết vị trí các hình chiếu bằng, hình chiếu cạnh so với hình chiếu đứng trên mặt phẳng giấy vẽ</a:t>
              </a:r>
            </a:p>
            <a:p>
              <a:pPr>
                <a:lnSpc>
                  <a:spcPct val="150000"/>
                </a:lnSpc>
              </a:pPr>
              <a:r>
                <a:rPr lang="vi-VN" sz="2200"/>
                <a:t>4. Nét đứt mảnh trên hình chiếu B (Hình 2.4) thể hiện cạnh nào của vật thể? </a:t>
              </a:r>
            </a:p>
          </p:txBody>
        </p:sp>
        <p:pic>
          <p:nvPicPr>
            <p:cNvPr id="10" name="Picture 6">
              <a:extLst>
                <a:ext uri="{FF2B5EF4-FFF2-40B4-BE49-F238E27FC236}">
                  <a16:creationId xmlns:a16="http://schemas.microsoft.com/office/drawing/2014/main" id="{D30CFA48-7CA7-6B6E-8403-4E0334A44A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136621" y="3817396"/>
              <a:ext cx="1217265" cy="1188355"/>
            </a:xfrm>
            <a:prstGeom prst="rect">
              <a:avLst/>
            </a:prstGeom>
          </p:spPr>
        </p:pic>
      </p:grpSp>
      <p:pic>
        <p:nvPicPr>
          <p:cNvPr id="19" name="Picture 18">
            <a:extLst>
              <a:ext uri="{FF2B5EF4-FFF2-40B4-BE49-F238E27FC236}">
                <a16:creationId xmlns:a16="http://schemas.microsoft.com/office/drawing/2014/main" id="{B0B62284-F157-A671-2372-442C6E5F3B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9152" y="3932807"/>
            <a:ext cx="2705183" cy="2925193"/>
          </a:xfrm>
          <a:prstGeom prst="rect">
            <a:avLst/>
          </a:prstGeom>
        </p:spPr>
      </p:pic>
    </p:spTree>
    <p:extLst>
      <p:ext uri="{BB962C8B-B14F-4D97-AF65-F5344CB8AC3E}">
        <p14:creationId xmlns:p14="http://schemas.microsoft.com/office/powerpoint/2010/main" val="3440952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14"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pic>
        <p:nvPicPr>
          <p:cNvPr id="12" name="Picture 11">
            <a:extLst>
              <a:ext uri="{FF2B5EF4-FFF2-40B4-BE49-F238E27FC236}">
                <a16:creationId xmlns:a16="http://schemas.microsoft.com/office/drawing/2014/main" id="{249F83E0-4AD0-A435-487B-00042D5EBCC0}"/>
              </a:ext>
            </a:extLst>
          </p:cNvPr>
          <p:cNvPicPr>
            <a:picLocks noChangeAspect="1"/>
          </p:cNvPicPr>
          <p:nvPr/>
        </p:nvPicPr>
        <p:blipFill>
          <a:blip r:embed="rId2">
            <a:alphaModFix amt="20000"/>
          </a:blip>
          <a:stretch>
            <a:fillRect/>
          </a:stretch>
        </p:blipFill>
        <p:spPr>
          <a:xfrm>
            <a:off x="-665918" y="5149881"/>
            <a:ext cx="2474589" cy="2483554"/>
          </a:xfrm>
          <a:prstGeom prst="rect">
            <a:avLst/>
          </a:prstGeom>
        </p:spPr>
      </p:pic>
      <p:pic>
        <p:nvPicPr>
          <p:cNvPr id="13" name="Picture 12">
            <a:extLst>
              <a:ext uri="{FF2B5EF4-FFF2-40B4-BE49-F238E27FC236}">
                <a16:creationId xmlns:a16="http://schemas.microsoft.com/office/drawing/2014/main" id="{04A93272-A0C3-2CF0-4AA7-2085ED7507D9}"/>
              </a:ext>
            </a:extLst>
          </p:cNvPr>
          <p:cNvPicPr>
            <a:picLocks noChangeAspect="1"/>
          </p:cNvPicPr>
          <p:nvPr/>
        </p:nvPicPr>
        <p:blipFill>
          <a:blip r:embed="rId2">
            <a:alphaModFix amt="20000"/>
          </a:blip>
          <a:stretch>
            <a:fillRect/>
          </a:stretch>
        </p:blipFill>
        <p:spPr>
          <a:xfrm>
            <a:off x="10954705" y="-710330"/>
            <a:ext cx="2474589" cy="2483554"/>
          </a:xfrm>
          <a:prstGeom prst="rect">
            <a:avLst/>
          </a:prstGeom>
        </p:spPr>
      </p:pic>
      <p:pic>
        <p:nvPicPr>
          <p:cNvPr id="6" name="Picture 5">
            <a:extLst>
              <a:ext uri="{FF2B5EF4-FFF2-40B4-BE49-F238E27FC236}">
                <a16:creationId xmlns:a16="http://schemas.microsoft.com/office/drawing/2014/main" id="{F1411687-3BE4-805A-EC8E-D1E609F5C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651" y="1898924"/>
            <a:ext cx="2574563" cy="2492083"/>
          </a:xfrm>
          <a:prstGeom prst="rect">
            <a:avLst/>
          </a:prstGeom>
        </p:spPr>
      </p:pic>
      <p:pic>
        <p:nvPicPr>
          <p:cNvPr id="7" name="Picture 6">
            <a:extLst>
              <a:ext uri="{FF2B5EF4-FFF2-40B4-BE49-F238E27FC236}">
                <a16:creationId xmlns:a16="http://schemas.microsoft.com/office/drawing/2014/main" id="{F53C5B67-A5E5-DD99-E0CC-F059F504B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215" y="1898924"/>
            <a:ext cx="2447281" cy="2492083"/>
          </a:xfrm>
          <a:prstGeom prst="rect">
            <a:avLst/>
          </a:prstGeom>
        </p:spPr>
      </p:pic>
      <p:pic>
        <p:nvPicPr>
          <p:cNvPr id="9" name="Picture 8">
            <a:extLst>
              <a:ext uri="{FF2B5EF4-FFF2-40B4-BE49-F238E27FC236}">
                <a16:creationId xmlns:a16="http://schemas.microsoft.com/office/drawing/2014/main" id="{5DBAD894-EA16-7845-E96F-5E2798BFB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2675" y="1838637"/>
            <a:ext cx="2537645" cy="2450540"/>
          </a:xfrm>
          <a:prstGeom prst="rect">
            <a:avLst/>
          </a:prstGeom>
        </p:spPr>
      </p:pic>
      <p:sp>
        <p:nvSpPr>
          <p:cNvPr id="16" name="Rectangle: Rounded Corners 15">
            <a:extLst>
              <a:ext uri="{FF2B5EF4-FFF2-40B4-BE49-F238E27FC236}">
                <a16:creationId xmlns:a16="http://schemas.microsoft.com/office/drawing/2014/main" id="{33487126-B8F5-8274-FC34-111D5B7CBC59}"/>
              </a:ext>
            </a:extLst>
          </p:cNvPr>
          <p:cNvSpPr/>
          <p:nvPr/>
        </p:nvSpPr>
        <p:spPr>
          <a:xfrm>
            <a:off x="584513" y="5403947"/>
            <a:ext cx="3204839" cy="1180732"/>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chemeClr val="tx1"/>
                </a:solidFill>
                <a:latin typeface="Arial" panose="020B0604020202020204" pitchFamily="34" charset="0"/>
                <a:cs typeface="Arial" panose="020B0604020202020204" pitchFamily="34" charset="0"/>
              </a:rPr>
              <a:t>Hình chiếu từ trước </a:t>
            </a:r>
          </a:p>
          <a:p>
            <a:pPr algn="ctr">
              <a:lnSpc>
                <a:spcPct val="150000"/>
              </a:lnSpc>
            </a:pPr>
            <a:r>
              <a:rPr lang="en-US" sz="2500">
                <a:solidFill>
                  <a:schemeClr val="tx1"/>
                </a:solidFill>
                <a:latin typeface="Arial" panose="020B0604020202020204" pitchFamily="34" charset="0"/>
                <a:cs typeface="Arial" panose="020B0604020202020204" pitchFamily="34" charset="0"/>
              </a:rPr>
              <a:t>(hình chiếu đứng) </a:t>
            </a:r>
          </a:p>
        </p:txBody>
      </p:sp>
      <p:sp>
        <p:nvSpPr>
          <p:cNvPr id="17" name="Rectangle: Rounded Corners 16">
            <a:extLst>
              <a:ext uri="{FF2B5EF4-FFF2-40B4-BE49-F238E27FC236}">
                <a16:creationId xmlns:a16="http://schemas.microsoft.com/office/drawing/2014/main" id="{609CF624-0E5F-5C79-7D89-7982263A840F}"/>
              </a:ext>
            </a:extLst>
          </p:cNvPr>
          <p:cNvSpPr/>
          <p:nvPr/>
        </p:nvSpPr>
        <p:spPr>
          <a:xfrm>
            <a:off x="4493578" y="5403947"/>
            <a:ext cx="3204839" cy="1180732"/>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chemeClr val="tx1"/>
                </a:solidFill>
                <a:latin typeface="Arial" panose="020B0604020202020204" pitchFamily="34" charset="0"/>
                <a:cs typeface="Arial" panose="020B0604020202020204" pitchFamily="34" charset="0"/>
              </a:rPr>
              <a:t>Hình chiếu từ trên </a:t>
            </a:r>
          </a:p>
          <a:p>
            <a:pPr algn="ctr">
              <a:lnSpc>
                <a:spcPct val="150000"/>
              </a:lnSpc>
            </a:pPr>
            <a:r>
              <a:rPr lang="en-US" sz="2500">
                <a:solidFill>
                  <a:schemeClr val="tx1"/>
                </a:solidFill>
                <a:latin typeface="Arial" panose="020B0604020202020204" pitchFamily="34" charset="0"/>
                <a:cs typeface="Arial" panose="020B0604020202020204" pitchFamily="34" charset="0"/>
              </a:rPr>
              <a:t>(hình chiếu bằng) </a:t>
            </a:r>
          </a:p>
        </p:txBody>
      </p:sp>
      <p:sp>
        <p:nvSpPr>
          <p:cNvPr id="20" name="Arrow: Down 19">
            <a:extLst>
              <a:ext uri="{FF2B5EF4-FFF2-40B4-BE49-F238E27FC236}">
                <a16:creationId xmlns:a16="http://schemas.microsoft.com/office/drawing/2014/main" id="{2CDFD108-B6DC-DD3E-CC71-C9650B65110D}"/>
              </a:ext>
            </a:extLst>
          </p:cNvPr>
          <p:cNvSpPr/>
          <p:nvPr/>
        </p:nvSpPr>
        <p:spPr>
          <a:xfrm>
            <a:off x="1963844" y="4675146"/>
            <a:ext cx="326595" cy="4319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87127192-20E1-E43A-CF19-A63762EDFF4F}"/>
              </a:ext>
            </a:extLst>
          </p:cNvPr>
          <p:cNvSpPr/>
          <p:nvPr/>
        </p:nvSpPr>
        <p:spPr>
          <a:xfrm>
            <a:off x="5932701" y="4681506"/>
            <a:ext cx="326595" cy="4319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FDBF6E02-B167-EE7D-7118-1DC45C84945E}"/>
              </a:ext>
            </a:extLst>
          </p:cNvPr>
          <p:cNvSpPr/>
          <p:nvPr/>
        </p:nvSpPr>
        <p:spPr>
          <a:xfrm>
            <a:off x="9853087" y="4675146"/>
            <a:ext cx="326595" cy="4319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546D14B-163D-AF6E-78A3-16FD1BAC77B8}"/>
              </a:ext>
            </a:extLst>
          </p:cNvPr>
          <p:cNvSpPr/>
          <p:nvPr/>
        </p:nvSpPr>
        <p:spPr>
          <a:xfrm>
            <a:off x="8439631" y="5403947"/>
            <a:ext cx="3204839" cy="1180732"/>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chemeClr val="tx1"/>
                </a:solidFill>
                <a:latin typeface="Arial" panose="020B0604020202020204" pitchFamily="34" charset="0"/>
                <a:cs typeface="Arial" panose="020B0604020202020204" pitchFamily="34" charset="0"/>
              </a:rPr>
              <a:t>Hình chiếu từ trái </a:t>
            </a:r>
          </a:p>
          <a:p>
            <a:pPr algn="ctr">
              <a:lnSpc>
                <a:spcPct val="150000"/>
              </a:lnSpc>
            </a:pPr>
            <a:r>
              <a:rPr lang="en-US" sz="2500">
                <a:solidFill>
                  <a:schemeClr val="tx1"/>
                </a:solidFill>
                <a:latin typeface="Arial" panose="020B0604020202020204" pitchFamily="34" charset="0"/>
                <a:cs typeface="Arial" panose="020B0604020202020204" pitchFamily="34" charset="0"/>
              </a:rPr>
              <a:t>(hình chiếu cạnh) </a:t>
            </a:r>
          </a:p>
        </p:txBody>
      </p:sp>
      <p:sp>
        <p:nvSpPr>
          <p:cNvPr id="24" name="TextBox 23">
            <a:extLst>
              <a:ext uri="{FF2B5EF4-FFF2-40B4-BE49-F238E27FC236}">
                <a16:creationId xmlns:a16="http://schemas.microsoft.com/office/drawing/2014/main" id="{DF871E81-B07C-72C3-4601-B3DA4F8ADA2D}"/>
              </a:ext>
            </a:extLst>
          </p:cNvPr>
          <p:cNvSpPr txBox="1"/>
          <p:nvPr/>
        </p:nvSpPr>
        <p:spPr>
          <a:xfrm>
            <a:off x="571376" y="1273441"/>
            <a:ext cx="6889072" cy="477054"/>
          </a:xfrm>
          <a:prstGeom prst="rect">
            <a:avLst/>
          </a:prstGeom>
          <a:noFill/>
        </p:spPr>
        <p:txBody>
          <a:bodyPr wrap="square" rtlCol="0">
            <a:spAutoFit/>
          </a:bodyPr>
          <a:lstStyle/>
          <a:p>
            <a:r>
              <a:rPr lang="en-US" sz="2500">
                <a:latin typeface="Arial" panose="020B0604020202020204" pitchFamily="34" charset="0"/>
                <a:cs typeface="Arial" panose="020B0604020202020204" pitchFamily="34" charset="0"/>
              </a:rPr>
              <a:t>1. Tên các hình chiếu theo các hướng chiếu: </a:t>
            </a:r>
          </a:p>
        </p:txBody>
      </p:sp>
    </p:spTree>
    <p:extLst>
      <p:ext uri="{BB962C8B-B14F-4D97-AF65-F5344CB8AC3E}">
        <p14:creationId xmlns:p14="http://schemas.microsoft.com/office/powerpoint/2010/main" val="4075027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1" grpId="0" animBg="1"/>
      <p:bldP spid="22" grpId="0" animBg="1"/>
      <p:bldP spid="23"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pic>
        <p:nvPicPr>
          <p:cNvPr id="12" name="Picture 11">
            <a:extLst>
              <a:ext uri="{FF2B5EF4-FFF2-40B4-BE49-F238E27FC236}">
                <a16:creationId xmlns:a16="http://schemas.microsoft.com/office/drawing/2014/main" id="{249F83E0-4AD0-A435-487B-00042D5EBCC0}"/>
              </a:ext>
            </a:extLst>
          </p:cNvPr>
          <p:cNvPicPr>
            <a:picLocks noChangeAspect="1"/>
          </p:cNvPicPr>
          <p:nvPr/>
        </p:nvPicPr>
        <p:blipFill>
          <a:blip r:embed="rId2">
            <a:alphaModFix amt="20000"/>
          </a:blip>
          <a:stretch>
            <a:fillRect/>
          </a:stretch>
        </p:blipFill>
        <p:spPr>
          <a:xfrm>
            <a:off x="-665918" y="5149881"/>
            <a:ext cx="2474589" cy="2483554"/>
          </a:xfrm>
          <a:prstGeom prst="rect">
            <a:avLst/>
          </a:prstGeom>
        </p:spPr>
      </p:pic>
      <p:pic>
        <p:nvPicPr>
          <p:cNvPr id="13" name="Picture 12">
            <a:extLst>
              <a:ext uri="{FF2B5EF4-FFF2-40B4-BE49-F238E27FC236}">
                <a16:creationId xmlns:a16="http://schemas.microsoft.com/office/drawing/2014/main" id="{04A93272-A0C3-2CF0-4AA7-2085ED7507D9}"/>
              </a:ext>
            </a:extLst>
          </p:cNvPr>
          <p:cNvPicPr>
            <a:picLocks noChangeAspect="1"/>
          </p:cNvPicPr>
          <p:nvPr/>
        </p:nvPicPr>
        <p:blipFill>
          <a:blip r:embed="rId2">
            <a:alphaModFix amt="20000"/>
          </a:blip>
          <a:stretch>
            <a:fillRect/>
          </a:stretch>
        </p:blipFill>
        <p:spPr>
          <a:xfrm>
            <a:off x="10954705" y="-710330"/>
            <a:ext cx="2474589" cy="2483554"/>
          </a:xfrm>
          <a:prstGeom prst="rect">
            <a:avLst/>
          </a:prstGeom>
        </p:spPr>
      </p:pic>
      <p:sp>
        <p:nvSpPr>
          <p:cNvPr id="24" name="TextBox 23">
            <a:extLst>
              <a:ext uri="{FF2B5EF4-FFF2-40B4-BE49-F238E27FC236}">
                <a16:creationId xmlns:a16="http://schemas.microsoft.com/office/drawing/2014/main" id="{DF871E81-B07C-72C3-4601-B3DA4F8ADA2D}"/>
              </a:ext>
            </a:extLst>
          </p:cNvPr>
          <p:cNvSpPr txBox="1"/>
          <p:nvPr/>
        </p:nvSpPr>
        <p:spPr>
          <a:xfrm>
            <a:off x="966363" y="1601273"/>
            <a:ext cx="7094561" cy="5093702"/>
          </a:xfrm>
          <a:prstGeom prst="rect">
            <a:avLst/>
          </a:prstGeom>
          <a:noFill/>
        </p:spPr>
        <p:txBody>
          <a:bodyPr wrap="square" rtlCol="0">
            <a:spAutoFit/>
          </a:bodyPr>
          <a:lstStyle/>
          <a:p>
            <a:pPr>
              <a:lnSpc>
                <a:spcPct val="150000"/>
              </a:lnSpc>
            </a:pPr>
            <a:r>
              <a:rPr lang="en-US" sz="2500">
                <a:latin typeface="Arial" panose="020B0604020202020204" pitchFamily="34" charset="0"/>
                <a:cs typeface="Arial" panose="020B0604020202020204" pitchFamily="34" charset="0"/>
              </a:rPr>
              <a:t>2. </a:t>
            </a:r>
            <a:r>
              <a:rPr lang="vi-VN" sz="2500">
                <a:latin typeface="Arial" panose="020B0604020202020204" pitchFamily="34" charset="0"/>
                <a:cs typeface="Arial" panose="020B0604020202020204" pitchFamily="34" charset="0"/>
              </a:rPr>
              <a:t>Vì khi lập bản vẽ, người ta thể hiện trên mặt phẳng giấy.</a:t>
            </a:r>
            <a:endParaRPr lang="en-US" sz="2500">
              <a:latin typeface="Arial" panose="020B0604020202020204" pitchFamily="34" charset="0"/>
              <a:cs typeface="Arial" panose="020B0604020202020204" pitchFamily="34" charset="0"/>
            </a:endParaRPr>
          </a:p>
          <a:p>
            <a:pPr>
              <a:lnSpc>
                <a:spcPct val="150000"/>
              </a:lnSpc>
            </a:pPr>
            <a:r>
              <a:rPr lang="en-US" sz="2500">
                <a:latin typeface="Arial" panose="020B0604020202020204" pitchFamily="34" charset="0"/>
                <a:cs typeface="Arial" panose="020B0604020202020204" pitchFamily="34" charset="0"/>
              </a:rPr>
              <a:t>3. </a:t>
            </a:r>
          </a:p>
          <a:p>
            <a:pPr marL="342900" indent="-342900">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Hình chiếu đứng: ở góc trái bản vẽ</a:t>
            </a:r>
          </a:p>
          <a:p>
            <a:pPr marL="342900" indent="-342900">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Hình chiếu bằng: ở dưới hình chiếu đứng</a:t>
            </a:r>
          </a:p>
          <a:p>
            <a:pPr marL="342900" indent="-342900">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Hình chiếu cạnh: ở bên phải hình chiếu đứng</a:t>
            </a:r>
            <a:endParaRPr lang="en-US" sz="2500">
              <a:latin typeface="Arial" panose="020B0604020202020204" pitchFamily="34" charset="0"/>
              <a:cs typeface="Arial" panose="020B0604020202020204" pitchFamily="34" charset="0"/>
            </a:endParaRPr>
          </a:p>
          <a:p>
            <a:pPr>
              <a:lnSpc>
                <a:spcPct val="150000"/>
              </a:lnSpc>
            </a:pPr>
            <a:r>
              <a:rPr lang="en-US" sz="2500">
                <a:latin typeface="Arial" panose="020B0604020202020204" pitchFamily="34" charset="0"/>
                <a:cs typeface="Arial" panose="020B0604020202020204" pitchFamily="34" charset="0"/>
              </a:rPr>
              <a:t>4. </a:t>
            </a:r>
            <a:r>
              <a:rPr lang="vi-VN" sz="2500">
                <a:latin typeface="Arial" panose="020B0604020202020204" pitchFamily="34" charset="0"/>
                <a:cs typeface="Arial" panose="020B0604020202020204" pitchFamily="34" charset="0"/>
              </a:rPr>
              <a:t>Nét đứt mảnh trên hình chiếu B thể hiện cạnh khuất của vật thể.</a:t>
            </a:r>
          </a:p>
          <a:p>
            <a:endParaRPr lang="en-US" sz="250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64EFEC04-F333-EFBC-C3E6-4CEF90466DAD}"/>
              </a:ext>
            </a:extLst>
          </p:cNvPr>
          <p:cNvGrpSpPr/>
          <p:nvPr/>
        </p:nvGrpSpPr>
        <p:grpSpPr>
          <a:xfrm>
            <a:off x="8591519" y="2122964"/>
            <a:ext cx="2974019" cy="3419922"/>
            <a:chOff x="8591519" y="2034186"/>
            <a:chExt cx="2974019" cy="3419922"/>
          </a:xfrm>
        </p:grpSpPr>
        <p:pic>
          <p:nvPicPr>
            <p:cNvPr id="3" name="Picture 2">
              <a:extLst>
                <a:ext uri="{FF2B5EF4-FFF2-40B4-BE49-F238E27FC236}">
                  <a16:creationId xmlns:a16="http://schemas.microsoft.com/office/drawing/2014/main" id="{22667481-59B1-083C-B7EC-F8774182C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790" y="2034186"/>
              <a:ext cx="2739477" cy="2789628"/>
            </a:xfrm>
            <a:prstGeom prst="rect">
              <a:avLst/>
            </a:prstGeom>
          </p:spPr>
        </p:pic>
        <p:sp>
          <p:nvSpPr>
            <p:cNvPr id="8" name="TextBox 7">
              <a:extLst>
                <a:ext uri="{FF2B5EF4-FFF2-40B4-BE49-F238E27FC236}">
                  <a16:creationId xmlns:a16="http://schemas.microsoft.com/office/drawing/2014/main" id="{A0FDE5C4-138F-5BB0-8EE0-4E240F50AEC5}"/>
                </a:ext>
              </a:extLst>
            </p:cNvPr>
            <p:cNvSpPr txBox="1"/>
            <p:nvPr/>
          </p:nvSpPr>
          <p:spPr>
            <a:xfrm>
              <a:off x="8591519" y="5084776"/>
              <a:ext cx="2974019"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Nét đứt trên hình chiếu </a:t>
              </a:r>
            </a:p>
          </p:txBody>
        </p:sp>
      </p:grpSp>
    </p:spTree>
    <p:extLst>
      <p:ext uri="{BB962C8B-B14F-4D97-AF65-F5344CB8AC3E}">
        <p14:creationId xmlns:p14="http://schemas.microsoft.com/office/powerpoint/2010/main" val="57143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12" dur="500"/>
                                        <p:tgtEl>
                                          <p:spTgt spid="24">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15" dur="500"/>
                                        <p:tgtEl>
                                          <p:spTgt spid="24">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4">
                                            <p:txEl>
                                              <p:pRg st="3" end="3"/>
                                            </p:txEl>
                                          </p:spTgt>
                                        </p:tgtEl>
                                        <p:attrNameLst>
                                          <p:attrName>style.visibility</p:attrName>
                                        </p:attrNameLst>
                                      </p:cBhvr>
                                      <p:to>
                                        <p:strVal val="visible"/>
                                      </p:to>
                                    </p:set>
                                    <p:animEffect transition="in" filter="randombar(horizontal)">
                                      <p:cBhvr>
                                        <p:cTn id="18" dur="500"/>
                                        <p:tgtEl>
                                          <p:spTgt spid="24">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4">
                                            <p:txEl>
                                              <p:pRg st="4" end="4"/>
                                            </p:txEl>
                                          </p:spTgt>
                                        </p:tgtEl>
                                        <p:attrNameLst>
                                          <p:attrName>style.visibility</p:attrName>
                                        </p:attrNameLst>
                                      </p:cBhvr>
                                      <p:to>
                                        <p:strVal val="visible"/>
                                      </p:to>
                                    </p:set>
                                    <p:animEffect transition="in" filter="randombar(horizontal)">
                                      <p:cBhvr>
                                        <p:cTn id="21" dur="500"/>
                                        <p:tgtEl>
                                          <p:spTgt spid="2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4">
                                            <p:txEl>
                                              <p:pRg st="5" end="5"/>
                                            </p:txEl>
                                          </p:spTgt>
                                        </p:tgtEl>
                                        <p:attrNameLst>
                                          <p:attrName>style.visibility</p:attrName>
                                        </p:attrNameLst>
                                      </p:cBhvr>
                                      <p:to>
                                        <p:strVal val="visible"/>
                                      </p:to>
                                    </p:set>
                                    <p:animEffect transition="in" filter="randombar(horizontal)">
                                      <p:cBhvr>
                                        <p:cTn id="26" dur="500"/>
                                        <p:tgtEl>
                                          <p:spTgt spid="24">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6" name="TextBox 5">
            <a:extLst>
              <a:ext uri="{FF2B5EF4-FFF2-40B4-BE49-F238E27FC236}">
                <a16:creationId xmlns:a16="http://schemas.microsoft.com/office/drawing/2014/main" id="{F938CE92-CB1A-B0F4-E9AF-3E798F60E156}"/>
              </a:ext>
            </a:extLst>
          </p:cNvPr>
          <p:cNvSpPr txBox="1"/>
          <p:nvPr/>
        </p:nvSpPr>
        <p:spPr>
          <a:xfrm>
            <a:off x="1524359" y="1250006"/>
            <a:ext cx="9143281" cy="553998"/>
          </a:xfrm>
          <a:prstGeom prst="rect">
            <a:avLst/>
          </a:prstGeom>
          <a:noFill/>
        </p:spPr>
        <p:txBody>
          <a:bodyPr wrap="square">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1. Khối đa diện </a:t>
            </a:r>
          </a:p>
        </p:txBody>
      </p:sp>
      <p:grpSp>
        <p:nvGrpSpPr>
          <p:cNvPr id="14" name="Group 13">
            <a:extLst>
              <a:ext uri="{FF2B5EF4-FFF2-40B4-BE49-F238E27FC236}">
                <a16:creationId xmlns:a16="http://schemas.microsoft.com/office/drawing/2014/main" id="{ADE4344C-E5BB-B58D-974F-D5FFD8E1FAB7}"/>
              </a:ext>
            </a:extLst>
          </p:cNvPr>
          <p:cNvGrpSpPr/>
          <p:nvPr/>
        </p:nvGrpSpPr>
        <p:grpSpPr>
          <a:xfrm>
            <a:off x="635067" y="1850336"/>
            <a:ext cx="7195039" cy="2577231"/>
            <a:chOff x="2046616" y="2769405"/>
            <a:chExt cx="7195039" cy="2577231"/>
          </a:xfrm>
        </p:grpSpPr>
        <p:sp>
          <p:nvSpPr>
            <p:cNvPr id="9" name="TextBox 8">
              <a:extLst>
                <a:ext uri="{FF2B5EF4-FFF2-40B4-BE49-F238E27FC236}">
                  <a16:creationId xmlns:a16="http://schemas.microsoft.com/office/drawing/2014/main" id="{BA1CC695-6B30-C452-42A7-DC32F1C052EA}"/>
                </a:ext>
              </a:extLst>
            </p:cNvPr>
            <p:cNvSpPr txBox="1"/>
            <p:nvPr/>
          </p:nvSpPr>
          <p:spPr>
            <a:xfrm>
              <a:off x="2046616" y="2769405"/>
              <a:ext cx="6821338" cy="2577231"/>
            </a:xfrm>
            <a:prstGeom prst="roundRect">
              <a:avLst/>
            </a:prstGeom>
            <a:solidFill>
              <a:schemeClr val="accent6">
                <a:lumMod val="20000"/>
                <a:lumOff val="80000"/>
              </a:schemeClr>
            </a:solidFill>
            <a:ln>
              <a:solidFill>
                <a:schemeClr val="accent6">
                  <a:lumMod val="20000"/>
                  <a:lumOff val="80000"/>
                </a:schemeClr>
              </a:solidFill>
            </a:ln>
          </p:spPr>
          <p:txBody>
            <a:bodyPr wrap="square">
              <a:spAutoFit/>
            </a:bodyPr>
            <a:lstStyle/>
            <a:p>
              <a:pPr>
                <a:lnSpc>
                  <a:spcPct val="150000"/>
                </a:lnSpc>
              </a:pPr>
              <a:r>
                <a:rPr lang="en-US" sz="2500">
                  <a:latin typeface="Arial" panose="020B0604020202020204" pitchFamily="34" charset="0"/>
                  <a:cs typeface="Arial" panose="020B0604020202020204" pitchFamily="34" charset="0"/>
                </a:rPr>
                <a:t>Đọc nội dung mục III.1 SGK trang 11 kết hợp quan sát Hình 2.6 và trả lời các câu hỏi:</a:t>
              </a:r>
            </a:p>
            <a:p>
              <a:pPr marL="342900" indent="-342900">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Khối đa diện là gì?</a:t>
              </a:r>
            </a:p>
            <a:p>
              <a:pPr marL="342900" indent="-342900">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Kể tên một số khối đa diện thường gặp</a:t>
              </a:r>
              <a:r>
                <a:rPr lang="en-US" sz="2500">
                  <a:latin typeface="Arial" panose="020B0604020202020204" pitchFamily="34" charset="0"/>
                  <a:cs typeface="Arial" panose="020B0604020202020204" pitchFamily="34" charset="0"/>
                </a:rPr>
                <a:t>.</a:t>
              </a:r>
              <a:endParaRPr lang="vi-VN" sz="2500">
                <a:latin typeface="Arial" panose="020B0604020202020204" pitchFamily="34" charset="0"/>
                <a:cs typeface="Arial" panose="020B0604020202020204" pitchFamily="34" charset="0"/>
              </a:endParaRPr>
            </a:p>
          </p:txBody>
        </p:sp>
        <p:pic>
          <p:nvPicPr>
            <p:cNvPr id="11" name="Picture 6">
              <a:extLst>
                <a:ext uri="{FF2B5EF4-FFF2-40B4-BE49-F238E27FC236}">
                  <a16:creationId xmlns:a16="http://schemas.microsoft.com/office/drawing/2014/main" id="{D8F1B1EB-0B7A-2301-F45E-97EA0B0E7BB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143912" y="3614076"/>
              <a:ext cx="1097743" cy="1071672"/>
            </a:xfrm>
            <a:prstGeom prst="rect">
              <a:avLst/>
            </a:prstGeom>
          </p:spPr>
        </p:pic>
      </p:grpSp>
      <p:grpSp>
        <p:nvGrpSpPr>
          <p:cNvPr id="18" name="Group 17">
            <a:extLst>
              <a:ext uri="{FF2B5EF4-FFF2-40B4-BE49-F238E27FC236}">
                <a16:creationId xmlns:a16="http://schemas.microsoft.com/office/drawing/2014/main" id="{EB417C38-7180-B91D-8EE3-7534FF1E4C77}"/>
              </a:ext>
            </a:extLst>
          </p:cNvPr>
          <p:cNvGrpSpPr/>
          <p:nvPr/>
        </p:nvGrpSpPr>
        <p:grpSpPr>
          <a:xfrm>
            <a:off x="569552" y="4473899"/>
            <a:ext cx="6821339" cy="2306386"/>
            <a:chOff x="759333" y="4553856"/>
            <a:chExt cx="6821339" cy="2306386"/>
          </a:xfrm>
        </p:grpSpPr>
        <p:pic>
          <p:nvPicPr>
            <p:cNvPr id="16" name="Picture 15">
              <a:extLst>
                <a:ext uri="{FF2B5EF4-FFF2-40B4-BE49-F238E27FC236}">
                  <a16:creationId xmlns:a16="http://schemas.microsoft.com/office/drawing/2014/main" id="{AD99FB4A-F4BF-3AC4-ADB4-576838FF1E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333" y="4553856"/>
              <a:ext cx="6821339" cy="1928122"/>
            </a:xfrm>
            <a:prstGeom prst="rect">
              <a:avLst/>
            </a:prstGeom>
          </p:spPr>
        </p:pic>
        <p:sp>
          <p:nvSpPr>
            <p:cNvPr id="17" name="TextBox 16">
              <a:extLst>
                <a:ext uri="{FF2B5EF4-FFF2-40B4-BE49-F238E27FC236}">
                  <a16:creationId xmlns:a16="http://schemas.microsoft.com/office/drawing/2014/main" id="{42E71162-DD8D-AB3F-2612-F651B2399720}"/>
                </a:ext>
              </a:extLst>
            </p:cNvPr>
            <p:cNvSpPr txBox="1"/>
            <p:nvPr/>
          </p:nvSpPr>
          <p:spPr>
            <a:xfrm>
              <a:off x="2311827" y="6537077"/>
              <a:ext cx="3467818" cy="323165"/>
            </a:xfrm>
            <a:prstGeom prst="rect">
              <a:avLst/>
            </a:prstGeom>
            <a:noFill/>
          </p:spPr>
          <p:txBody>
            <a:bodyPr wrap="square" rtlCol="0">
              <a:spAutoFit/>
            </a:bodyPr>
            <a:lstStyle/>
            <a:p>
              <a:pPr algn="ctr"/>
              <a:r>
                <a:rPr lang="en-US" sz="1500">
                  <a:solidFill>
                    <a:srgbClr val="0070C0"/>
                  </a:solidFill>
                  <a:latin typeface="Arial" panose="020B0604020202020204" pitchFamily="34" charset="0"/>
                  <a:cs typeface="Arial" panose="020B0604020202020204" pitchFamily="34" charset="0"/>
                </a:rPr>
                <a:t>Hình 2.6. Một số khối đa diện </a:t>
              </a:r>
            </a:p>
          </p:txBody>
        </p:sp>
      </p:grpSp>
      <p:pic>
        <p:nvPicPr>
          <p:cNvPr id="20" name="Graphic 19" descr="Back with solid fill">
            <a:extLst>
              <a:ext uri="{FF2B5EF4-FFF2-40B4-BE49-F238E27FC236}">
                <a16:creationId xmlns:a16="http://schemas.microsoft.com/office/drawing/2014/main" id="{DCA8908A-9A4A-C08F-8996-4069B2E62B7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flipV="1">
            <a:off x="7677761" y="3528203"/>
            <a:ext cx="914400" cy="777627"/>
          </a:xfrm>
          <a:prstGeom prst="rect">
            <a:avLst/>
          </a:prstGeom>
        </p:spPr>
      </p:pic>
      <p:sp>
        <p:nvSpPr>
          <p:cNvPr id="21" name="TextBox 20">
            <a:extLst>
              <a:ext uri="{FF2B5EF4-FFF2-40B4-BE49-F238E27FC236}">
                <a16:creationId xmlns:a16="http://schemas.microsoft.com/office/drawing/2014/main" id="{80FB214C-7B05-3901-80D1-905DE97EF028}"/>
              </a:ext>
            </a:extLst>
          </p:cNvPr>
          <p:cNvSpPr txBox="1"/>
          <p:nvPr/>
        </p:nvSpPr>
        <p:spPr>
          <a:xfrm>
            <a:off x="8592161" y="2175225"/>
            <a:ext cx="3088257" cy="3483582"/>
          </a:xfrm>
          <a:prstGeom prst="rect">
            <a:avLst/>
          </a:prstGeom>
          <a:noFill/>
        </p:spPr>
        <p:txBody>
          <a:bodyPr wrap="square" rtlCol="0">
            <a:spAutoFit/>
          </a:bodyPr>
          <a:lstStyle/>
          <a:p>
            <a:pPr algn="just">
              <a:lnSpc>
                <a:spcPct val="150000"/>
              </a:lnSpc>
            </a:pPr>
            <a:r>
              <a:rPr lang="nl-NL" sz="2500" b="1">
                <a:effectLst/>
                <a:latin typeface="Arial" panose="020B0604020202020204" pitchFamily="34" charset="0"/>
                <a:ea typeface="Times New Roman" panose="02020603050405020304" pitchFamily="18" charset="0"/>
                <a:cs typeface="Arial" panose="020B0604020202020204" pitchFamily="34" charset="0"/>
              </a:rPr>
              <a:t>Khái niệm: </a:t>
            </a:r>
          </a:p>
          <a:p>
            <a:pPr algn="just">
              <a:lnSpc>
                <a:spcPct val="150000"/>
              </a:lnSpc>
            </a:pPr>
            <a:r>
              <a:rPr lang="nl-NL" sz="2500">
                <a:effectLst/>
                <a:latin typeface="Arial" panose="020B0604020202020204" pitchFamily="34" charset="0"/>
                <a:ea typeface="Times New Roman" panose="02020603050405020304" pitchFamily="18" charset="0"/>
                <a:cs typeface="Arial" panose="020B0604020202020204" pitchFamily="34" charset="0"/>
              </a:rPr>
              <a:t>Khối đa diện là khối hình không gian được bao bởi các mặt là các hình đa giác phẳng.</a:t>
            </a:r>
            <a:endParaRPr lang="en-US" sz="2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572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21" name="TextBox 20">
            <a:extLst>
              <a:ext uri="{FF2B5EF4-FFF2-40B4-BE49-F238E27FC236}">
                <a16:creationId xmlns:a16="http://schemas.microsoft.com/office/drawing/2014/main" id="{80FB214C-7B05-3901-80D1-905DE97EF028}"/>
              </a:ext>
            </a:extLst>
          </p:cNvPr>
          <p:cNvSpPr txBox="1"/>
          <p:nvPr/>
        </p:nvSpPr>
        <p:spPr>
          <a:xfrm>
            <a:off x="759333" y="1598429"/>
            <a:ext cx="7815784" cy="598177"/>
          </a:xfrm>
          <a:prstGeom prst="rect">
            <a:avLst/>
          </a:prstGeom>
          <a:noFill/>
        </p:spPr>
        <p:txBody>
          <a:bodyPr wrap="square" rtlCol="0">
            <a:spAutoFit/>
          </a:bodyPr>
          <a:lstStyle/>
          <a:p>
            <a:pPr algn="just">
              <a:lnSpc>
                <a:spcPct val="150000"/>
              </a:lnSpc>
            </a:pPr>
            <a:r>
              <a:rPr lang="nl-NL" sz="2500">
                <a:effectLst/>
                <a:latin typeface="Arial" panose="020B0604020202020204" pitchFamily="34" charset="0"/>
                <a:ea typeface="Times New Roman" panose="02020603050405020304" pitchFamily="18" charset="0"/>
                <a:cs typeface="Arial" panose="020B0604020202020204" pitchFamily="34" charset="0"/>
              </a:rPr>
              <a:t>Một số khối đa diện thường gặp: </a:t>
            </a:r>
            <a:endParaRPr lang="en-US" sz="250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2CB97B0-3984-BE71-9931-D16816362FC1}"/>
              </a:ext>
            </a:extLst>
          </p:cNvPr>
          <p:cNvGrpSpPr/>
          <p:nvPr/>
        </p:nvGrpSpPr>
        <p:grpSpPr>
          <a:xfrm>
            <a:off x="241748" y="2562041"/>
            <a:ext cx="3301028" cy="3666813"/>
            <a:chOff x="241748" y="2562041"/>
            <a:chExt cx="3301028" cy="3666813"/>
          </a:xfrm>
        </p:grpSpPr>
        <p:pic>
          <p:nvPicPr>
            <p:cNvPr id="16" name="Picture 15">
              <a:extLst>
                <a:ext uri="{FF2B5EF4-FFF2-40B4-BE49-F238E27FC236}">
                  <a16:creationId xmlns:a16="http://schemas.microsoft.com/office/drawing/2014/main" id="{AD99FB4A-F4BF-3AC4-ADB4-576838FF1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859" y="2562041"/>
              <a:ext cx="2948886" cy="3134314"/>
            </a:xfrm>
            <a:prstGeom prst="rect">
              <a:avLst/>
            </a:prstGeom>
          </p:spPr>
        </p:pic>
        <p:sp>
          <p:nvSpPr>
            <p:cNvPr id="8" name="TextBox 7">
              <a:extLst>
                <a:ext uri="{FF2B5EF4-FFF2-40B4-BE49-F238E27FC236}">
                  <a16:creationId xmlns:a16="http://schemas.microsoft.com/office/drawing/2014/main" id="{D9794926-128B-9FF4-BC3B-C4DDAD9F5886}"/>
                </a:ext>
              </a:extLst>
            </p:cNvPr>
            <p:cNvSpPr txBox="1"/>
            <p:nvPr/>
          </p:nvSpPr>
          <p:spPr>
            <a:xfrm>
              <a:off x="241748" y="5859522"/>
              <a:ext cx="3301028" cy="369332"/>
            </a:xfrm>
            <a:prstGeom prst="rect">
              <a:avLst/>
            </a:prstGeom>
            <a:noFill/>
          </p:spPr>
          <p:txBody>
            <a:bodyPr wrap="square" rtlCol="0">
              <a:spAutoFit/>
            </a:bodyPr>
            <a:lstStyle/>
            <a:p>
              <a:r>
                <a:rPr lang="nl-NL">
                  <a:effectLst/>
                  <a:latin typeface="Arial" panose="020B0604020202020204" pitchFamily="34" charset="0"/>
                  <a:ea typeface="Times New Roman" panose="02020603050405020304" pitchFamily="18" charset="0"/>
                  <a:cs typeface="Arial" panose="020B0604020202020204" pitchFamily="34" charset="0"/>
                </a:rPr>
                <a:t>Hình 2.6 a: Khối hộp chữ nhật</a:t>
              </a:r>
              <a:endParaRPr lang="en-US">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3" name="Group 12">
            <a:extLst>
              <a:ext uri="{FF2B5EF4-FFF2-40B4-BE49-F238E27FC236}">
                <a16:creationId xmlns:a16="http://schemas.microsoft.com/office/drawing/2014/main" id="{9F576AD3-8D80-7AA9-49F9-827AD78AFA54}"/>
              </a:ext>
            </a:extLst>
          </p:cNvPr>
          <p:cNvGrpSpPr/>
          <p:nvPr/>
        </p:nvGrpSpPr>
        <p:grpSpPr>
          <a:xfrm>
            <a:off x="4011162" y="2558388"/>
            <a:ext cx="4108841" cy="3670466"/>
            <a:chOff x="4011162" y="2558388"/>
            <a:chExt cx="4108841" cy="3670466"/>
          </a:xfrm>
        </p:grpSpPr>
        <p:pic>
          <p:nvPicPr>
            <p:cNvPr id="3" name="Picture 2">
              <a:extLst>
                <a:ext uri="{FF2B5EF4-FFF2-40B4-BE49-F238E27FC236}">
                  <a16:creationId xmlns:a16="http://schemas.microsoft.com/office/drawing/2014/main" id="{9C1AB928-F0B0-74CD-03A2-91FBEB41E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991" y="2558388"/>
              <a:ext cx="3286576" cy="3137967"/>
            </a:xfrm>
            <a:prstGeom prst="rect">
              <a:avLst/>
            </a:prstGeom>
          </p:spPr>
        </p:pic>
        <p:sp>
          <p:nvSpPr>
            <p:cNvPr id="12" name="TextBox 11">
              <a:extLst>
                <a:ext uri="{FF2B5EF4-FFF2-40B4-BE49-F238E27FC236}">
                  <a16:creationId xmlns:a16="http://schemas.microsoft.com/office/drawing/2014/main" id="{072D2D37-CDCD-D364-C102-B9A8B3E7770A}"/>
                </a:ext>
              </a:extLst>
            </p:cNvPr>
            <p:cNvSpPr txBox="1"/>
            <p:nvPr/>
          </p:nvSpPr>
          <p:spPr>
            <a:xfrm>
              <a:off x="4011162" y="5859522"/>
              <a:ext cx="4108841" cy="369332"/>
            </a:xfrm>
            <a:prstGeom prst="rect">
              <a:avLst/>
            </a:prstGeom>
            <a:noFill/>
          </p:spPr>
          <p:txBody>
            <a:bodyPr wrap="square" rtlCol="0">
              <a:spAutoFit/>
            </a:bodyPr>
            <a:lstStyle/>
            <a:p>
              <a:r>
                <a:rPr lang="nl-NL">
                  <a:effectLst/>
                  <a:latin typeface="Arial" panose="020B0604020202020204" pitchFamily="34" charset="0"/>
                  <a:ea typeface="Times New Roman" panose="02020603050405020304" pitchFamily="18" charset="0"/>
                  <a:cs typeface="Arial" panose="020B0604020202020204" pitchFamily="34" charset="0"/>
                </a:rPr>
                <a:t>Hình 2.6 b: Khối lăng trụ tam giác đều</a:t>
              </a:r>
              <a:endParaRPr lang="en-US">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9" name="Group 18">
            <a:extLst>
              <a:ext uri="{FF2B5EF4-FFF2-40B4-BE49-F238E27FC236}">
                <a16:creationId xmlns:a16="http://schemas.microsoft.com/office/drawing/2014/main" id="{B7074293-2508-A1D2-1CF5-56A7EFE4AE8A}"/>
              </a:ext>
            </a:extLst>
          </p:cNvPr>
          <p:cNvGrpSpPr/>
          <p:nvPr/>
        </p:nvGrpSpPr>
        <p:grpSpPr>
          <a:xfrm>
            <a:off x="8290607" y="2491768"/>
            <a:ext cx="3896593" cy="3737086"/>
            <a:chOff x="8290607" y="2491768"/>
            <a:chExt cx="3896593" cy="3737086"/>
          </a:xfrm>
        </p:grpSpPr>
        <p:pic>
          <p:nvPicPr>
            <p:cNvPr id="7" name="Picture 6">
              <a:extLst>
                <a:ext uri="{FF2B5EF4-FFF2-40B4-BE49-F238E27FC236}">
                  <a16:creationId xmlns:a16="http://schemas.microsoft.com/office/drawing/2014/main" id="{DD139675-E117-34C4-4188-FA2B7515DF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0607" y="2491768"/>
              <a:ext cx="3868106" cy="3367754"/>
            </a:xfrm>
            <a:prstGeom prst="rect">
              <a:avLst/>
            </a:prstGeom>
          </p:spPr>
        </p:pic>
        <p:sp>
          <p:nvSpPr>
            <p:cNvPr id="15" name="TextBox 14">
              <a:extLst>
                <a:ext uri="{FF2B5EF4-FFF2-40B4-BE49-F238E27FC236}">
                  <a16:creationId xmlns:a16="http://schemas.microsoft.com/office/drawing/2014/main" id="{F02B29C4-2202-9906-5D5F-FE64069DA1B4}"/>
                </a:ext>
              </a:extLst>
            </p:cNvPr>
            <p:cNvSpPr txBox="1"/>
            <p:nvPr/>
          </p:nvSpPr>
          <p:spPr>
            <a:xfrm>
              <a:off x="8290607" y="5859522"/>
              <a:ext cx="3896593" cy="369332"/>
            </a:xfrm>
            <a:prstGeom prst="rect">
              <a:avLst/>
            </a:prstGeom>
            <a:noFill/>
          </p:spPr>
          <p:txBody>
            <a:bodyPr wrap="square" rtlCol="0">
              <a:spAutoFit/>
            </a:bodyPr>
            <a:lstStyle/>
            <a:p>
              <a:pPr algn="ctr"/>
              <a:r>
                <a:rPr lang="nl-NL">
                  <a:effectLst/>
                  <a:latin typeface="Arial" panose="020B0604020202020204" pitchFamily="34" charset="0"/>
                  <a:ea typeface="Times New Roman" panose="02020603050405020304" pitchFamily="18" charset="0"/>
                  <a:cs typeface="Arial" panose="020B0604020202020204" pitchFamily="34" charset="0"/>
                </a:rPr>
                <a:t>Hình 2.6 c: Khối chóp tứ giác đều</a:t>
              </a:r>
              <a:endParaRPr lang="en-US">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2842093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B195B6-3BB4-533C-2218-A04EC586B07E}"/>
              </a:ext>
            </a:extLst>
          </p:cNvPr>
          <p:cNvSpPr/>
          <p:nvPr/>
        </p:nvSpPr>
        <p:spPr>
          <a:xfrm>
            <a:off x="-89140" y="0"/>
            <a:ext cx="12370279" cy="116456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35546" y="345057"/>
            <a:ext cx="5520905"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KHỞI ĐỘNG </a:t>
            </a:r>
          </a:p>
        </p:txBody>
      </p:sp>
      <p:grpSp>
        <p:nvGrpSpPr>
          <p:cNvPr id="49" name="Group 48">
            <a:extLst>
              <a:ext uri="{FF2B5EF4-FFF2-40B4-BE49-F238E27FC236}">
                <a16:creationId xmlns:a16="http://schemas.microsoft.com/office/drawing/2014/main" id="{3209D2A0-91B1-DF3C-BA3C-5A76B730DB17}"/>
              </a:ext>
            </a:extLst>
          </p:cNvPr>
          <p:cNvGrpSpPr/>
          <p:nvPr/>
        </p:nvGrpSpPr>
        <p:grpSpPr>
          <a:xfrm>
            <a:off x="75765" y="1679463"/>
            <a:ext cx="7397958" cy="4995593"/>
            <a:chOff x="75765" y="1679463"/>
            <a:chExt cx="7397958" cy="4995593"/>
          </a:xfrm>
        </p:grpSpPr>
        <p:cxnSp>
          <p:nvCxnSpPr>
            <p:cNvPr id="11" name="Straight Connector 10">
              <a:extLst>
                <a:ext uri="{FF2B5EF4-FFF2-40B4-BE49-F238E27FC236}">
                  <a16:creationId xmlns:a16="http://schemas.microsoft.com/office/drawing/2014/main" id="{E7C41BBC-F2E5-3873-07D3-83693EDE53AB}"/>
                </a:ext>
              </a:extLst>
            </p:cNvPr>
            <p:cNvCxnSpPr>
              <a:cxnSpLocks/>
            </p:cNvCxnSpPr>
            <p:nvPr/>
          </p:nvCxnSpPr>
          <p:spPr>
            <a:xfrm>
              <a:off x="534837" y="6199955"/>
              <a:ext cx="64353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F50059BB-0E81-EB60-4BA3-5B485F0C5ED9}"/>
                </a:ext>
              </a:extLst>
            </p:cNvPr>
            <p:cNvGrpSpPr/>
            <p:nvPr/>
          </p:nvGrpSpPr>
          <p:grpSpPr>
            <a:xfrm>
              <a:off x="1006412" y="3504347"/>
              <a:ext cx="810883" cy="2721550"/>
              <a:chOff x="2700067" y="2083363"/>
              <a:chExt cx="810883" cy="2721550"/>
            </a:xfrm>
          </p:grpSpPr>
          <p:cxnSp>
            <p:nvCxnSpPr>
              <p:cNvPr id="9" name="Straight Connector 8">
                <a:extLst>
                  <a:ext uri="{FF2B5EF4-FFF2-40B4-BE49-F238E27FC236}">
                    <a16:creationId xmlns:a16="http://schemas.microsoft.com/office/drawing/2014/main" id="{801CC665-29F4-A724-C5A7-085A225EA7D8}"/>
                  </a:ext>
                </a:extLst>
              </p:cNvPr>
              <p:cNvCxnSpPr>
                <a:cxnSpLocks/>
              </p:cNvCxnSpPr>
              <p:nvPr/>
            </p:nvCxnSpPr>
            <p:spPr>
              <a:xfrm>
                <a:off x="2700067" y="2083363"/>
                <a:ext cx="0" cy="27215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Isosceles Triangle 18">
                <a:extLst>
                  <a:ext uri="{FF2B5EF4-FFF2-40B4-BE49-F238E27FC236}">
                    <a16:creationId xmlns:a16="http://schemas.microsoft.com/office/drawing/2014/main" id="{AC457F2C-82A8-9DF0-50C4-FEDB49AA27A7}"/>
                  </a:ext>
                </a:extLst>
              </p:cNvPr>
              <p:cNvSpPr/>
              <p:nvPr/>
            </p:nvSpPr>
            <p:spPr>
              <a:xfrm rot="5400000">
                <a:off x="2789853" y="1993578"/>
                <a:ext cx="631312" cy="81088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682FAB0A-90A2-5E91-80CB-2C9B83EDCD96}"/>
                  </a:ext>
                </a:extLst>
              </p:cNvPr>
              <p:cNvSpPr/>
              <p:nvPr/>
            </p:nvSpPr>
            <p:spPr>
              <a:xfrm>
                <a:off x="2764403" y="2228262"/>
                <a:ext cx="341106" cy="341514"/>
              </a:xfrm>
              <a:prstGeom prst="star5">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
              <a:extLst>
                <a:ext uri="{FF2B5EF4-FFF2-40B4-BE49-F238E27FC236}">
                  <a16:creationId xmlns:a16="http://schemas.microsoft.com/office/drawing/2014/main" id="{8492C5EC-47EE-AC1D-8CA5-E7ED5F1B75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884837" y="2271079"/>
              <a:ext cx="901417" cy="886770"/>
            </a:xfrm>
            <a:prstGeom prst="rect">
              <a:avLst/>
            </a:prstGeom>
          </p:spPr>
        </p:pic>
        <p:sp>
          <p:nvSpPr>
            <p:cNvPr id="30" name="TextBox 29">
              <a:extLst>
                <a:ext uri="{FF2B5EF4-FFF2-40B4-BE49-F238E27FC236}">
                  <a16:creationId xmlns:a16="http://schemas.microsoft.com/office/drawing/2014/main" id="{C946DE52-8FC6-8651-9A04-6F859EEA3AB6}"/>
                </a:ext>
              </a:extLst>
            </p:cNvPr>
            <p:cNvSpPr txBox="1"/>
            <p:nvPr/>
          </p:nvSpPr>
          <p:spPr>
            <a:xfrm>
              <a:off x="2378013" y="6274946"/>
              <a:ext cx="2260121" cy="400110"/>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Mặt đất </a:t>
              </a:r>
            </a:p>
          </p:txBody>
        </p:sp>
        <p:grpSp>
          <p:nvGrpSpPr>
            <p:cNvPr id="36" name="Group 35">
              <a:extLst>
                <a:ext uri="{FF2B5EF4-FFF2-40B4-BE49-F238E27FC236}">
                  <a16:creationId xmlns:a16="http://schemas.microsoft.com/office/drawing/2014/main" id="{8E1FF07F-5ED6-30BE-91FE-DD4C877B8768}"/>
                </a:ext>
              </a:extLst>
            </p:cNvPr>
            <p:cNvGrpSpPr/>
            <p:nvPr/>
          </p:nvGrpSpPr>
          <p:grpSpPr>
            <a:xfrm>
              <a:off x="3240656" y="3463736"/>
              <a:ext cx="810883" cy="2721550"/>
              <a:chOff x="2700067" y="2083363"/>
              <a:chExt cx="810883" cy="2721550"/>
            </a:xfrm>
          </p:grpSpPr>
          <p:cxnSp>
            <p:nvCxnSpPr>
              <p:cNvPr id="37" name="Straight Connector 36">
                <a:extLst>
                  <a:ext uri="{FF2B5EF4-FFF2-40B4-BE49-F238E27FC236}">
                    <a16:creationId xmlns:a16="http://schemas.microsoft.com/office/drawing/2014/main" id="{D1B7809F-6E75-D5CC-ACFA-1BDF4DA4B900}"/>
                  </a:ext>
                </a:extLst>
              </p:cNvPr>
              <p:cNvCxnSpPr>
                <a:cxnSpLocks/>
              </p:cNvCxnSpPr>
              <p:nvPr/>
            </p:nvCxnSpPr>
            <p:spPr>
              <a:xfrm>
                <a:off x="2700067" y="2083363"/>
                <a:ext cx="0" cy="27215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Isosceles Triangle 37">
                <a:extLst>
                  <a:ext uri="{FF2B5EF4-FFF2-40B4-BE49-F238E27FC236}">
                    <a16:creationId xmlns:a16="http://schemas.microsoft.com/office/drawing/2014/main" id="{62B6DA70-376C-0215-27CA-149BBF394673}"/>
                  </a:ext>
                </a:extLst>
              </p:cNvPr>
              <p:cNvSpPr/>
              <p:nvPr/>
            </p:nvSpPr>
            <p:spPr>
              <a:xfrm rot="5400000">
                <a:off x="2789853" y="1993578"/>
                <a:ext cx="631312" cy="81088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tar: 5 Points 38">
                <a:extLst>
                  <a:ext uri="{FF2B5EF4-FFF2-40B4-BE49-F238E27FC236}">
                    <a16:creationId xmlns:a16="http://schemas.microsoft.com/office/drawing/2014/main" id="{1B38AD5D-438C-2A80-F901-218FF7B27DBD}"/>
                  </a:ext>
                </a:extLst>
              </p:cNvPr>
              <p:cNvSpPr/>
              <p:nvPr/>
            </p:nvSpPr>
            <p:spPr>
              <a:xfrm>
                <a:off x="2764403" y="2228262"/>
                <a:ext cx="341106" cy="341514"/>
              </a:xfrm>
              <a:prstGeom prst="star5">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7B036C0E-B06E-C19C-B890-AA4FCE2FFA5B}"/>
                </a:ext>
              </a:extLst>
            </p:cNvPr>
            <p:cNvGrpSpPr/>
            <p:nvPr/>
          </p:nvGrpSpPr>
          <p:grpSpPr>
            <a:xfrm>
              <a:off x="5863084" y="3478405"/>
              <a:ext cx="810883" cy="2721550"/>
              <a:chOff x="2700067" y="2083363"/>
              <a:chExt cx="810883" cy="2721550"/>
            </a:xfrm>
          </p:grpSpPr>
          <p:cxnSp>
            <p:nvCxnSpPr>
              <p:cNvPr id="41" name="Straight Connector 40">
                <a:extLst>
                  <a:ext uri="{FF2B5EF4-FFF2-40B4-BE49-F238E27FC236}">
                    <a16:creationId xmlns:a16="http://schemas.microsoft.com/office/drawing/2014/main" id="{1DB398A2-2387-5826-284E-8EBE9DCA27C5}"/>
                  </a:ext>
                </a:extLst>
              </p:cNvPr>
              <p:cNvCxnSpPr>
                <a:cxnSpLocks/>
              </p:cNvCxnSpPr>
              <p:nvPr/>
            </p:nvCxnSpPr>
            <p:spPr>
              <a:xfrm>
                <a:off x="2700067" y="2083363"/>
                <a:ext cx="0" cy="27215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Isosceles Triangle 41">
                <a:extLst>
                  <a:ext uri="{FF2B5EF4-FFF2-40B4-BE49-F238E27FC236}">
                    <a16:creationId xmlns:a16="http://schemas.microsoft.com/office/drawing/2014/main" id="{6224B0F0-D864-AE4A-41EB-26DAAD5F34B8}"/>
                  </a:ext>
                </a:extLst>
              </p:cNvPr>
              <p:cNvSpPr/>
              <p:nvPr/>
            </p:nvSpPr>
            <p:spPr>
              <a:xfrm rot="5400000">
                <a:off x="2789853" y="1993578"/>
                <a:ext cx="631312" cy="81088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tar: 5 Points 42">
                <a:extLst>
                  <a:ext uri="{FF2B5EF4-FFF2-40B4-BE49-F238E27FC236}">
                    <a16:creationId xmlns:a16="http://schemas.microsoft.com/office/drawing/2014/main" id="{C6E00001-4C07-5784-1863-13364E8AA3E8}"/>
                  </a:ext>
                </a:extLst>
              </p:cNvPr>
              <p:cNvSpPr/>
              <p:nvPr/>
            </p:nvSpPr>
            <p:spPr>
              <a:xfrm>
                <a:off x="2764403" y="2228262"/>
                <a:ext cx="341106" cy="341514"/>
              </a:xfrm>
              <a:prstGeom prst="star5">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2">
              <a:extLst>
                <a:ext uri="{FF2B5EF4-FFF2-40B4-BE49-F238E27FC236}">
                  <a16:creationId xmlns:a16="http://schemas.microsoft.com/office/drawing/2014/main" id="{72BE1151-018F-F90F-A955-F5E2BB02C91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5765" y="3950149"/>
              <a:ext cx="680009" cy="668960"/>
            </a:xfrm>
            <a:prstGeom prst="rect">
              <a:avLst/>
            </a:prstGeom>
          </p:spPr>
        </p:pic>
        <p:pic>
          <p:nvPicPr>
            <p:cNvPr id="45" name="Picture 2">
              <a:extLst>
                <a:ext uri="{FF2B5EF4-FFF2-40B4-BE49-F238E27FC236}">
                  <a16:creationId xmlns:a16="http://schemas.microsoft.com/office/drawing/2014/main" id="{D38A637A-42DA-E121-DA80-25B4176A09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793714" y="2894382"/>
              <a:ext cx="680009" cy="668960"/>
            </a:xfrm>
            <a:prstGeom prst="rect">
              <a:avLst/>
            </a:prstGeom>
          </p:spPr>
        </p:pic>
        <p:sp>
          <p:nvSpPr>
            <p:cNvPr id="46" name="Rectangle: Rounded Corners 45">
              <a:extLst>
                <a:ext uri="{FF2B5EF4-FFF2-40B4-BE49-F238E27FC236}">
                  <a16:creationId xmlns:a16="http://schemas.microsoft.com/office/drawing/2014/main" id="{260DE300-6EA8-B090-6391-2C92613CF897}"/>
                </a:ext>
              </a:extLst>
            </p:cNvPr>
            <p:cNvSpPr/>
            <p:nvPr/>
          </p:nvSpPr>
          <p:spPr>
            <a:xfrm>
              <a:off x="453959" y="1682344"/>
              <a:ext cx="1233578" cy="418598"/>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Sáng </a:t>
              </a:r>
            </a:p>
          </p:txBody>
        </p:sp>
        <p:sp>
          <p:nvSpPr>
            <p:cNvPr id="47" name="Rectangle: Rounded Corners 46">
              <a:extLst>
                <a:ext uri="{FF2B5EF4-FFF2-40B4-BE49-F238E27FC236}">
                  <a16:creationId xmlns:a16="http://schemas.microsoft.com/office/drawing/2014/main" id="{F8131ABE-AA36-B69F-51D8-B3F15ED0A403}"/>
                </a:ext>
              </a:extLst>
            </p:cNvPr>
            <p:cNvSpPr/>
            <p:nvPr/>
          </p:nvSpPr>
          <p:spPr>
            <a:xfrm>
              <a:off x="2718756" y="1679463"/>
              <a:ext cx="1233578" cy="418598"/>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Trưa </a:t>
              </a:r>
            </a:p>
          </p:txBody>
        </p:sp>
        <p:sp>
          <p:nvSpPr>
            <p:cNvPr id="48" name="Rectangle: Rounded Corners 47">
              <a:extLst>
                <a:ext uri="{FF2B5EF4-FFF2-40B4-BE49-F238E27FC236}">
                  <a16:creationId xmlns:a16="http://schemas.microsoft.com/office/drawing/2014/main" id="{BCE124C3-1175-E86A-05E2-C2297A903155}"/>
                </a:ext>
              </a:extLst>
            </p:cNvPr>
            <p:cNvSpPr/>
            <p:nvPr/>
          </p:nvSpPr>
          <p:spPr>
            <a:xfrm>
              <a:off x="5246295" y="1679463"/>
              <a:ext cx="1233578" cy="418598"/>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Chiều</a:t>
              </a:r>
            </a:p>
          </p:txBody>
        </p:sp>
      </p:grpSp>
      <p:grpSp>
        <p:nvGrpSpPr>
          <p:cNvPr id="52" name="Group 51">
            <a:extLst>
              <a:ext uri="{FF2B5EF4-FFF2-40B4-BE49-F238E27FC236}">
                <a16:creationId xmlns:a16="http://schemas.microsoft.com/office/drawing/2014/main" id="{2103B6EC-6078-5C6C-C968-3290ADAE0F56}"/>
              </a:ext>
            </a:extLst>
          </p:cNvPr>
          <p:cNvGrpSpPr/>
          <p:nvPr/>
        </p:nvGrpSpPr>
        <p:grpSpPr>
          <a:xfrm>
            <a:off x="7729679" y="1742515"/>
            <a:ext cx="4183807" cy="4496490"/>
            <a:chOff x="7674629" y="1688796"/>
            <a:chExt cx="4183807" cy="4496490"/>
          </a:xfrm>
        </p:grpSpPr>
        <p:sp>
          <p:nvSpPr>
            <p:cNvPr id="50" name="Rectangle: Rounded Corners 49">
              <a:extLst>
                <a:ext uri="{FF2B5EF4-FFF2-40B4-BE49-F238E27FC236}">
                  <a16:creationId xmlns:a16="http://schemas.microsoft.com/office/drawing/2014/main" id="{DDCB7A10-487D-7C20-17B9-A2790B49506D}"/>
                </a:ext>
              </a:extLst>
            </p:cNvPr>
            <p:cNvSpPr/>
            <p:nvPr/>
          </p:nvSpPr>
          <p:spPr>
            <a:xfrm>
              <a:off x="7674629" y="2570818"/>
              <a:ext cx="4183807" cy="3614468"/>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Em hãy nhận xét bóng của cột cờ khác nhau như thế nào khi Mặt Trời chiếu vào buổi sáng, buổi trưa và buổi chiều?</a:t>
              </a:r>
              <a:endParaRPr lang="en-US" sz="2500">
                <a:solidFill>
                  <a:schemeClr val="tx1"/>
                </a:solidFill>
              </a:endParaRPr>
            </a:p>
          </p:txBody>
        </p:sp>
        <p:pic>
          <p:nvPicPr>
            <p:cNvPr id="51" name="Picture 6">
              <a:extLst>
                <a:ext uri="{FF2B5EF4-FFF2-40B4-BE49-F238E27FC236}">
                  <a16:creationId xmlns:a16="http://schemas.microsoft.com/office/drawing/2014/main" id="{5A6F056A-E896-BD51-6782-FDEDF3907A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307163" y="1688796"/>
              <a:ext cx="1192897" cy="1164566"/>
            </a:xfrm>
            <a:prstGeom prst="rect">
              <a:avLst/>
            </a:prstGeom>
          </p:spPr>
        </p:pic>
      </p:grpSp>
    </p:spTree>
    <p:extLst>
      <p:ext uri="{BB962C8B-B14F-4D97-AF65-F5344CB8AC3E}">
        <p14:creationId xmlns:p14="http://schemas.microsoft.com/office/powerpoint/2010/main" val="1258803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par>
                                <p:cTn id="13" presetID="16" presetClass="entr" presetSubtype="21"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6" name="TextBox 5">
            <a:extLst>
              <a:ext uri="{FF2B5EF4-FFF2-40B4-BE49-F238E27FC236}">
                <a16:creationId xmlns:a16="http://schemas.microsoft.com/office/drawing/2014/main" id="{CF0A035B-57AF-BF50-3738-0F0DB23F1F96}"/>
              </a:ext>
            </a:extLst>
          </p:cNvPr>
          <p:cNvSpPr txBox="1"/>
          <p:nvPr/>
        </p:nvSpPr>
        <p:spPr>
          <a:xfrm>
            <a:off x="753374" y="1361583"/>
            <a:ext cx="10299939" cy="477054"/>
          </a:xfrm>
          <a:prstGeom prst="rect">
            <a:avLst/>
          </a:prstGeom>
          <a:noFill/>
        </p:spPr>
        <p:txBody>
          <a:bodyPr wrap="square" rtlCol="0">
            <a:spAutoFit/>
          </a:bodyPr>
          <a:lstStyle/>
          <a:p>
            <a:pPr algn="ctr"/>
            <a:r>
              <a:rPr lang="en-US" sz="2500" b="1">
                <a:solidFill>
                  <a:srgbClr val="0070C0"/>
                </a:solidFill>
                <a:latin typeface="Arial" panose="020B0604020202020204" pitchFamily="34" charset="0"/>
                <a:cs typeface="Arial" panose="020B0604020202020204" pitchFamily="34" charset="0"/>
              </a:rPr>
              <a:t>THẢO LUẬN NHÓM </a:t>
            </a:r>
          </a:p>
        </p:txBody>
      </p:sp>
      <p:sp>
        <p:nvSpPr>
          <p:cNvPr id="11" name="TextBox 10">
            <a:extLst>
              <a:ext uri="{FF2B5EF4-FFF2-40B4-BE49-F238E27FC236}">
                <a16:creationId xmlns:a16="http://schemas.microsoft.com/office/drawing/2014/main" id="{A2D1E99F-EA0B-3A2D-892E-95F53690E96D}"/>
              </a:ext>
            </a:extLst>
          </p:cNvPr>
          <p:cNvSpPr txBox="1"/>
          <p:nvPr/>
        </p:nvSpPr>
        <p:spPr>
          <a:xfrm>
            <a:off x="1928673" y="1909271"/>
            <a:ext cx="8928717" cy="477054"/>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Thảo luận nhóm trả lời câu hỏi Khám phá mục III.1 trang 11: </a:t>
            </a:r>
          </a:p>
        </p:txBody>
      </p:sp>
      <p:grpSp>
        <p:nvGrpSpPr>
          <p:cNvPr id="14" name="Group 13">
            <a:extLst>
              <a:ext uri="{FF2B5EF4-FFF2-40B4-BE49-F238E27FC236}">
                <a16:creationId xmlns:a16="http://schemas.microsoft.com/office/drawing/2014/main" id="{555C0A65-90B2-2309-8F40-0BF7A679D577}"/>
              </a:ext>
            </a:extLst>
          </p:cNvPr>
          <p:cNvGrpSpPr/>
          <p:nvPr/>
        </p:nvGrpSpPr>
        <p:grpSpPr>
          <a:xfrm>
            <a:off x="2492673" y="4233323"/>
            <a:ext cx="6821339" cy="2306386"/>
            <a:chOff x="759333" y="4553856"/>
            <a:chExt cx="6821339" cy="2306386"/>
          </a:xfrm>
        </p:grpSpPr>
        <p:pic>
          <p:nvPicPr>
            <p:cNvPr id="17" name="Picture 16">
              <a:extLst>
                <a:ext uri="{FF2B5EF4-FFF2-40B4-BE49-F238E27FC236}">
                  <a16:creationId xmlns:a16="http://schemas.microsoft.com/office/drawing/2014/main" id="{F8971097-B147-5C89-7989-846C8B430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333" y="4553856"/>
              <a:ext cx="6821339" cy="1928122"/>
            </a:xfrm>
            <a:prstGeom prst="rect">
              <a:avLst/>
            </a:prstGeom>
          </p:spPr>
        </p:pic>
        <p:sp>
          <p:nvSpPr>
            <p:cNvPr id="18" name="TextBox 17">
              <a:extLst>
                <a:ext uri="{FF2B5EF4-FFF2-40B4-BE49-F238E27FC236}">
                  <a16:creationId xmlns:a16="http://schemas.microsoft.com/office/drawing/2014/main" id="{559FE302-EB4D-F9DE-EBFB-A3D6FF759E57}"/>
                </a:ext>
              </a:extLst>
            </p:cNvPr>
            <p:cNvSpPr txBox="1"/>
            <p:nvPr/>
          </p:nvSpPr>
          <p:spPr>
            <a:xfrm>
              <a:off x="2311827" y="6537077"/>
              <a:ext cx="3467818" cy="323165"/>
            </a:xfrm>
            <a:prstGeom prst="rect">
              <a:avLst/>
            </a:prstGeom>
            <a:noFill/>
          </p:spPr>
          <p:txBody>
            <a:bodyPr wrap="square" rtlCol="0">
              <a:spAutoFit/>
            </a:bodyPr>
            <a:lstStyle/>
            <a:p>
              <a:pPr algn="ctr"/>
              <a:r>
                <a:rPr lang="en-US" sz="1500">
                  <a:solidFill>
                    <a:srgbClr val="0070C0"/>
                  </a:solidFill>
                  <a:latin typeface="Arial" panose="020B0604020202020204" pitchFamily="34" charset="0"/>
                  <a:cs typeface="Arial" panose="020B0604020202020204" pitchFamily="34" charset="0"/>
                </a:rPr>
                <a:t>Hình 2.6. Một số khối đa diện </a:t>
              </a:r>
            </a:p>
          </p:txBody>
        </p:sp>
      </p:grpSp>
      <p:sp>
        <p:nvSpPr>
          <p:cNvPr id="22" name="TextBox 21">
            <a:extLst>
              <a:ext uri="{FF2B5EF4-FFF2-40B4-BE49-F238E27FC236}">
                <a16:creationId xmlns:a16="http://schemas.microsoft.com/office/drawing/2014/main" id="{4C0AE3DD-2B8A-EB63-63D3-19BB5CDD4890}"/>
              </a:ext>
            </a:extLst>
          </p:cNvPr>
          <p:cNvSpPr txBox="1"/>
          <p:nvPr/>
        </p:nvSpPr>
        <p:spPr>
          <a:xfrm>
            <a:off x="759333" y="2567791"/>
            <a:ext cx="10673333" cy="1300286"/>
          </a:xfrm>
          <a:prstGeom prst="roundRect">
            <a:avLst/>
          </a:prstGeom>
          <a:solidFill>
            <a:schemeClr val="accent6">
              <a:lumMod val="20000"/>
              <a:lumOff val="80000"/>
            </a:schemeClr>
          </a:solidFill>
        </p:spPr>
        <p:txBody>
          <a:bodyPr wrap="square">
            <a:spAutoFit/>
          </a:bodyPr>
          <a:lstStyle/>
          <a:p>
            <a:pPr>
              <a:lnSpc>
                <a:spcPct val="150000"/>
              </a:lnSpc>
            </a:pPr>
            <a:r>
              <a:rPr lang="vi-VN" sz="2500"/>
              <a:t>1. Các mặt đáy, mặt bên của các khối đa diện là hình gì?</a:t>
            </a:r>
          </a:p>
          <a:p>
            <a:pPr>
              <a:lnSpc>
                <a:spcPct val="150000"/>
              </a:lnSpc>
            </a:pPr>
            <a:r>
              <a:rPr lang="vi-VN" sz="2500"/>
              <a:t>2. Mỗi khối đa diện có những kích thước nào được thể hiện trên hình?</a:t>
            </a:r>
          </a:p>
        </p:txBody>
      </p:sp>
    </p:spTree>
    <p:extLst>
      <p:ext uri="{BB962C8B-B14F-4D97-AF65-F5344CB8AC3E}">
        <p14:creationId xmlns:p14="http://schemas.microsoft.com/office/powerpoint/2010/main" val="2030553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20" name="TextBox 19">
            <a:extLst>
              <a:ext uri="{FF2B5EF4-FFF2-40B4-BE49-F238E27FC236}">
                <a16:creationId xmlns:a16="http://schemas.microsoft.com/office/drawing/2014/main" id="{8C23910A-96D2-BC60-521C-9627E3002850}"/>
              </a:ext>
            </a:extLst>
          </p:cNvPr>
          <p:cNvSpPr txBox="1"/>
          <p:nvPr/>
        </p:nvSpPr>
        <p:spPr>
          <a:xfrm>
            <a:off x="298235" y="5054489"/>
            <a:ext cx="3158277" cy="161948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300">
                <a:latin typeface="Arial" panose="020B0604020202020204" pitchFamily="34" charset="0"/>
                <a:cs typeface="Arial" panose="020B0604020202020204" pitchFamily="34" charset="0"/>
              </a:rPr>
              <a:t>hai mặt đáy</a:t>
            </a:r>
          </a:p>
          <a:p>
            <a:pPr marL="342900" indent="-342900">
              <a:lnSpc>
                <a:spcPct val="150000"/>
              </a:lnSpc>
              <a:buFont typeface="Arial" panose="020B0604020202020204" pitchFamily="34" charset="0"/>
              <a:buChar char="•"/>
            </a:pPr>
            <a:r>
              <a:rPr lang="en-US" sz="2300">
                <a:latin typeface="Arial" panose="020B0604020202020204" pitchFamily="34" charset="0"/>
                <a:cs typeface="Arial" panose="020B0604020202020204" pitchFamily="34" charset="0"/>
              </a:rPr>
              <a:t>bốn mặt bên</a:t>
            </a:r>
          </a:p>
          <a:p>
            <a:pPr>
              <a:lnSpc>
                <a:spcPct val="150000"/>
              </a:lnSpc>
            </a:pPr>
            <a:r>
              <a:rPr lang="en-US" sz="2300">
                <a:latin typeface="Arial" panose="020B0604020202020204" pitchFamily="34" charset="0"/>
                <a:cs typeface="Arial" panose="020B0604020202020204" pitchFamily="34" charset="0"/>
                <a:sym typeface="Wingdings" panose="05000000000000000000" pitchFamily="2" charset="2"/>
              </a:rPr>
              <a:t> Hình chữ nhật </a:t>
            </a:r>
            <a:endParaRPr lang="en-US" sz="23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43B2693-1342-B174-67EF-6972DE681FAB}"/>
              </a:ext>
            </a:extLst>
          </p:cNvPr>
          <p:cNvSpPr txBox="1"/>
          <p:nvPr/>
        </p:nvSpPr>
        <p:spPr>
          <a:xfrm>
            <a:off x="3517346" y="5108573"/>
            <a:ext cx="4173321" cy="108856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300">
                <a:latin typeface="Arial" panose="020B0604020202020204" pitchFamily="34" charset="0"/>
                <a:cs typeface="Arial" panose="020B0604020202020204" pitchFamily="34" charset="0"/>
              </a:rPr>
              <a:t>hai mặt đáy: tam giác đều </a:t>
            </a:r>
          </a:p>
          <a:p>
            <a:pPr marL="342900" indent="-342900">
              <a:lnSpc>
                <a:spcPct val="150000"/>
              </a:lnSpc>
              <a:buFont typeface="Arial" panose="020B0604020202020204" pitchFamily="34" charset="0"/>
              <a:buChar char="•"/>
            </a:pPr>
            <a:r>
              <a:rPr lang="en-US" sz="2300">
                <a:latin typeface="Arial" panose="020B0604020202020204" pitchFamily="34" charset="0"/>
                <a:cs typeface="Arial" panose="020B0604020202020204" pitchFamily="34" charset="0"/>
              </a:rPr>
              <a:t>các mặt bên: hình chữ nhật.</a:t>
            </a:r>
          </a:p>
        </p:txBody>
      </p:sp>
      <p:sp>
        <p:nvSpPr>
          <p:cNvPr id="23" name="TextBox 22">
            <a:extLst>
              <a:ext uri="{FF2B5EF4-FFF2-40B4-BE49-F238E27FC236}">
                <a16:creationId xmlns:a16="http://schemas.microsoft.com/office/drawing/2014/main" id="{EC5CC542-F95D-7806-2B0E-6822C4302CA0}"/>
              </a:ext>
            </a:extLst>
          </p:cNvPr>
          <p:cNvSpPr txBox="1"/>
          <p:nvPr/>
        </p:nvSpPr>
        <p:spPr>
          <a:xfrm>
            <a:off x="8204343" y="5054489"/>
            <a:ext cx="3790064" cy="1619482"/>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300">
                <a:latin typeface="Arial" panose="020B0604020202020204" pitchFamily="34" charset="0"/>
                <a:cs typeface="Arial" panose="020B0604020202020204" pitchFamily="34" charset="0"/>
              </a:rPr>
              <a:t>mặt đáy là hình vuông</a:t>
            </a:r>
          </a:p>
          <a:p>
            <a:pPr marL="342900" indent="-342900" algn="just">
              <a:lnSpc>
                <a:spcPct val="150000"/>
              </a:lnSpc>
              <a:buFont typeface="Arial" panose="020B0604020202020204" pitchFamily="34" charset="0"/>
              <a:buChar char="•"/>
            </a:pPr>
            <a:r>
              <a:rPr lang="en-US" sz="2300">
                <a:latin typeface="Arial" panose="020B0604020202020204" pitchFamily="34" charset="0"/>
                <a:cs typeface="Arial" panose="020B0604020202020204" pitchFamily="34" charset="0"/>
              </a:rPr>
              <a:t>mặt bên là tam giác cân có chung đỉnh.</a:t>
            </a:r>
          </a:p>
        </p:txBody>
      </p:sp>
      <p:pic>
        <p:nvPicPr>
          <p:cNvPr id="24" name="Picture 23">
            <a:extLst>
              <a:ext uri="{FF2B5EF4-FFF2-40B4-BE49-F238E27FC236}">
                <a16:creationId xmlns:a16="http://schemas.microsoft.com/office/drawing/2014/main" id="{0B58EBE6-CACC-3783-5DFB-467BFD4F69D9}"/>
              </a:ext>
            </a:extLst>
          </p:cNvPr>
          <p:cNvPicPr>
            <a:picLocks noChangeAspect="1"/>
          </p:cNvPicPr>
          <p:nvPr/>
        </p:nvPicPr>
        <p:blipFill>
          <a:blip r:embed="rId2"/>
          <a:stretch>
            <a:fillRect/>
          </a:stretch>
        </p:blipFill>
        <p:spPr>
          <a:xfrm>
            <a:off x="559788" y="1813265"/>
            <a:ext cx="2867659" cy="3005921"/>
          </a:xfrm>
          <a:prstGeom prst="rect">
            <a:avLst/>
          </a:prstGeom>
        </p:spPr>
      </p:pic>
      <p:pic>
        <p:nvPicPr>
          <p:cNvPr id="25" name="Picture 24">
            <a:extLst>
              <a:ext uri="{FF2B5EF4-FFF2-40B4-BE49-F238E27FC236}">
                <a16:creationId xmlns:a16="http://schemas.microsoft.com/office/drawing/2014/main" id="{DA5EC613-6E02-CD03-97F7-869C433C473C}"/>
              </a:ext>
            </a:extLst>
          </p:cNvPr>
          <p:cNvPicPr>
            <a:picLocks noChangeAspect="1"/>
          </p:cNvPicPr>
          <p:nvPr/>
        </p:nvPicPr>
        <p:blipFill>
          <a:blip r:embed="rId3"/>
          <a:stretch>
            <a:fillRect/>
          </a:stretch>
        </p:blipFill>
        <p:spPr>
          <a:xfrm>
            <a:off x="4204299" y="2053960"/>
            <a:ext cx="3158277" cy="2765226"/>
          </a:xfrm>
          <a:prstGeom prst="rect">
            <a:avLst/>
          </a:prstGeom>
        </p:spPr>
      </p:pic>
      <p:pic>
        <p:nvPicPr>
          <p:cNvPr id="26" name="Picture 25">
            <a:extLst>
              <a:ext uri="{FF2B5EF4-FFF2-40B4-BE49-F238E27FC236}">
                <a16:creationId xmlns:a16="http://schemas.microsoft.com/office/drawing/2014/main" id="{A0036AD4-5A22-FFEC-63BA-87A4CA03FE31}"/>
              </a:ext>
            </a:extLst>
          </p:cNvPr>
          <p:cNvPicPr>
            <a:picLocks noChangeAspect="1"/>
          </p:cNvPicPr>
          <p:nvPr/>
        </p:nvPicPr>
        <p:blipFill>
          <a:blip r:embed="rId4"/>
          <a:stretch>
            <a:fillRect/>
          </a:stretch>
        </p:blipFill>
        <p:spPr>
          <a:xfrm>
            <a:off x="8473935" y="2160105"/>
            <a:ext cx="3158277" cy="2659081"/>
          </a:xfrm>
          <a:prstGeom prst="rect">
            <a:avLst/>
          </a:prstGeom>
        </p:spPr>
      </p:pic>
      <p:sp>
        <p:nvSpPr>
          <p:cNvPr id="27" name="TextBox 26">
            <a:extLst>
              <a:ext uri="{FF2B5EF4-FFF2-40B4-BE49-F238E27FC236}">
                <a16:creationId xmlns:a16="http://schemas.microsoft.com/office/drawing/2014/main" id="{6426D4C7-F6FA-9703-49A4-572D9F449694}"/>
              </a:ext>
            </a:extLst>
          </p:cNvPr>
          <p:cNvSpPr txBox="1"/>
          <p:nvPr/>
        </p:nvSpPr>
        <p:spPr>
          <a:xfrm>
            <a:off x="559788" y="1347214"/>
            <a:ext cx="10576914" cy="477054"/>
          </a:xfrm>
          <a:prstGeom prst="rect">
            <a:avLst/>
          </a:prstGeom>
          <a:noFill/>
        </p:spPr>
        <p:txBody>
          <a:bodyPr wrap="square" rtlCol="0">
            <a:spAutoFit/>
          </a:bodyPr>
          <a:lstStyle/>
          <a:p>
            <a:r>
              <a:rPr lang="en-US" sz="2500">
                <a:latin typeface="Arial" panose="020B0604020202020204" pitchFamily="34" charset="0"/>
                <a:cs typeface="Arial" panose="020B0604020202020204" pitchFamily="34" charset="0"/>
              </a:rPr>
              <a:t>1. Các mặt đáy, mặt bên của hình đa diện là các hình: </a:t>
            </a:r>
          </a:p>
        </p:txBody>
      </p:sp>
    </p:spTree>
    <p:extLst>
      <p:ext uri="{BB962C8B-B14F-4D97-AF65-F5344CB8AC3E}">
        <p14:creationId xmlns:p14="http://schemas.microsoft.com/office/powerpoint/2010/main" val="34283185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6" presetClass="entr" presetSubtype="21"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16" presetClass="entr" presetSubtype="21"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6" name="TextBox 5">
            <a:extLst>
              <a:ext uri="{FF2B5EF4-FFF2-40B4-BE49-F238E27FC236}">
                <a16:creationId xmlns:a16="http://schemas.microsoft.com/office/drawing/2014/main" id="{CFEA8B90-B1FF-BC1D-A412-94FF980A14E7}"/>
              </a:ext>
            </a:extLst>
          </p:cNvPr>
          <p:cNvSpPr txBox="1"/>
          <p:nvPr/>
        </p:nvSpPr>
        <p:spPr>
          <a:xfrm>
            <a:off x="559788" y="1347214"/>
            <a:ext cx="10576914" cy="477054"/>
          </a:xfrm>
          <a:prstGeom prst="rect">
            <a:avLst/>
          </a:prstGeom>
          <a:noFill/>
        </p:spPr>
        <p:txBody>
          <a:bodyPr wrap="square" rtlCol="0">
            <a:spAutoFit/>
          </a:bodyPr>
          <a:lstStyle/>
          <a:p>
            <a:r>
              <a:rPr lang="en-US" sz="2500">
                <a:latin typeface="Arial" panose="020B0604020202020204" pitchFamily="34" charset="0"/>
                <a:cs typeface="Arial" panose="020B0604020202020204" pitchFamily="34" charset="0"/>
              </a:rPr>
              <a:t>2. </a:t>
            </a:r>
            <a:r>
              <a:rPr lang="vi-VN" sz="2500">
                <a:latin typeface="Arial" panose="020B0604020202020204" pitchFamily="34" charset="0"/>
                <a:cs typeface="Arial" panose="020B0604020202020204" pitchFamily="34" charset="0"/>
              </a:rPr>
              <a:t>Những kích thước được thể hiện trên khối đa diện là:</a:t>
            </a:r>
            <a:endParaRPr lang="en-US" sz="2500">
              <a:latin typeface="Arial" panose="020B0604020202020204" pitchFamily="34" charset="0"/>
              <a:cs typeface="Arial" panose="020B0604020202020204" pitchFamily="34" charset="0"/>
            </a:endParaRPr>
          </a:p>
        </p:txBody>
      </p:sp>
      <p:sp>
        <p:nvSpPr>
          <p:cNvPr id="11" name="Speech Bubble: Rectangle with Corners Rounded 10">
            <a:extLst>
              <a:ext uri="{FF2B5EF4-FFF2-40B4-BE49-F238E27FC236}">
                <a16:creationId xmlns:a16="http://schemas.microsoft.com/office/drawing/2014/main" id="{68114D46-F02B-958E-9A72-A6346C0F09EB}"/>
              </a:ext>
            </a:extLst>
          </p:cNvPr>
          <p:cNvSpPr/>
          <p:nvPr/>
        </p:nvSpPr>
        <p:spPr>
          <a:xfrm>
            <a:off x="682924" y="2160105"/>
            <a:ext cx="10826150" cy="979910"/>
          </a:xfrm>
          <a:prstGeom prst="wedgeRoundRectCallout">
            <a:avLst>
              <a:gd name="adj1" fmla="val -53502"/>
              <a:gd name="adj2" fmla="val -31680"/>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latin typeface="Arial" panose="020B0604020202020204" pitchFamily="34" charset="0"/>
                <a:cs typeface="Arial" panose="020B0604020202020204" pitchFamily="34" charset="0"/>
              </a:rPr>
              <a:t>Khối hộp chữ nhật: </a:t>
            </a:r>
            <a:r>
              <a:rPr lang="en-US" sz="2500">
                <a:solidFill>
                  <a:schemeClr val="tx1"/>
                </a:solidFill>
                <a:latin typeface="Arial" panose="020B0604020202020204" pitchFamily="34" charset="0"/>
                <a:cs typeface="Arial" panose="020B0604020202020204" pitchFamily="34" charset="0"/>
              </a:rPr>
              <a:t>chiều dài, chiều rộng, chiều cao.</a:t>
            </a:r>
          </a:p>
        </p:txBody>
      </p:sp>
      <p:sp>
        <p:nvSpPr>
          <p:cNvPr id="14" name="Speech Bubble: Rectangle with Corners Rounded 13">
            <a:extLst>
              <a:ext uri="{FF2B5EF4-FFF2-40B4-BE49-F238E27FC236}">
                <a16:creationId xmlns:a16="http://schemas.microsoft.com/office/drawing/2014/main" id="{833D7F97-1027-C7CD-9E6E-9E80EA1717A7}"/>
              </a:ext>
            </a:extLst>
          </p:cNvPr>
          <p:cNvSpPr/>
          <p:nvPr/>
        </p:nvSpPr>
        <p:spPr>
          <a:xfrm>
            <a:off x="682924" y="3481603"/>
            <a:ext cx="10826150" cy="979910"/>
          </a:xfrm>
          <a:prstGeom prst="wedgeRoundRectCallout">
            <a:avLst>
              <a:gd name="adj1" fmla="val 54307"/>
              <a:gd name="adj2" fmla="val 49310"/>
              <a:gd name="adj3" fmla="val 16667"/>
            </a:avLst>
          </a:prstGeom>
          <a:solidFill>
            <a:srgbClr val="D8F3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latin typeface="Arial" panose="020B0604020202020204" pitchFamily="34" charset="0"/>
                <a:cs typeface="Arial" panose="020B0604020202020204" pitchFamily="34" charset="0"/>
              </a:rPr>
              <a:t>Khối lăng trụ tam giác đều: </a:t>
            </a:r>
            <a:r>
              <a:rPr lang="en-US" sz="2500">
                <a:solidFill>
                  <a:schemeClr val="tx1"/>
                </a:solidFill>
                <a:latin typeface="Arial" panose="020B0604020202020204" pitchFamily="34" charset="0"/>
                <a:cs typeface="Arial" panose="020B0604020202020204" pitchFamily="34" charset="0"/>
              </a:rPr>
              <a:t>chiều dài cạnh đáy, chiều cao lăng trụ.</a:t>
            </a:r>
          </a:p>
        </p:txBody>
      </p:sp>
      <p:sp>
        <p:nvSpPr>
          <p:cNvPr id="17" name="Speech Bubble: Rectangle with Corners Rounded 16">
            <a:extLst>
              <a:ext uri="{FF2B5EF4-FFF2-40B4-BE49-F238E27FC236}">
                <a16:creationId xmlns:a16="http://schemas.microsoft.com/office/drawing/2014/main" id="{F27311AE-A646-D6FF-E6A0-2D7AD48C7A29}"/>
              </a:ext>
            </a:extLst>
          </p:cNvPr>
          <p:cNvSpPr/>
          <p:nvPr/>
        </p:nvSpPr>
        <p:spPr>
          <a:xfrm>
            <a:off x="682924" y="5020831"/>
            <a:ext cx="10826150" cy="979910"/>
          </a:xfrm>
          <a:prstGeom prst="wedgeRoundRectCallout">
            <a:avLst>
              <a:gd name="adj1" fmla="val -53502"/>
              <a:gd name="adj2" fmla="val -3168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latin typeface="Arial" panose="020B0604020202020204" pitchFamily="34" charset="0"/>
                <a:cs typeface="Arial" panose="020B0604020202020204" pitchFamily="34" charset="0"/>
              </a:rPr>
              <a:t>Khối chóp tứ giác đều: </a:t>
            </a:r>
            <a:r>
              <a:rPr lang="en-US" sz="2500">
                <a:solidFill>
                  <a:schemeClr val="tx1"/>
                </a:solidFill>
                <a:latin typeface="Arial" panose="020B0604020202020204" pitchFamily="34" charset="0"/>
                <a:cs typeface="Arial" panose="020B0604020202020204" pitchFamily="34" charset="0"/>
              </a:rPr>
              <a:t>chiều dài cạnh đáy, chiều cao khối chóp. </a:t>
            </a:r>
          </a:p>
        </p:txBody>
      </p:sp>
    </p:spTree>
    <p:extLst>
      <p:ext uri="{BB962C8B-B14F-4D97-AF65-F5344CB8AC3E}">
        <p14:creationId xmlns:p14="http://schemas.microsoft.com/office/powerpoint/2010/main" val="19600891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4"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3" name="TextBox 2">
            <a:extLst>
              <a:ext uri="{FF2B5EF4-FFF2-40B4-BE49-F238E27FC236}">
                <a16:creationId xmlns:a16="http://schemas.microsoft.com/office/drawing/2014/main" id="{4BB8E6F3-7735-943C-D220-C5CCADD75B98}"/>
              </a:ext>
            </a:extLst>
          </p:cNvPr>
          <p:cNvSpPr txBox="1"/>
          <p:nvPr/>
        </p:nvSpPr>
        <p:spPr>
          <a:xfrm>
            <a:off x="1524357" y="1370902"/>
            <a:ext cx="9143281" cy="553998"/>
          </a:xfrm>
          <a:prstGeom prst="rect">
            <a:avLst/>
          </a:prstGeom>
          <a:noFill/>
        </p:spPr>
        <p:txBody>
          <a:bodyPr wrap="square">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2. Vẽ hình chiếu vuông góc của khối đa diện</a:t>
            </a:r>
          </a:p>
        </p:txBody>
      </p:sp>
      <p:sp>
        <p:nvSpPr>
          <p:cNvPr id="9" name="TextBox 8">
            <a:extLst>
              <a:ext uri="{FF2B5EF4-FFF2-40B4-BE49-F238E27FC236}">
                <a16:creationId xmlns:a16="http://schemas.microsoft.com/office/drawing/2014/main" id="{ADD2F8B4-FE5C-17FF-8EFD-11710FB0ACBA}"/>
              </a:ext>
            </a:extLst>
          </p:cNvPr>
          <p:cNvSpPr txBox="1"/>
          <p:nvPr/>
        </p:nvSpPr>
        <p:spPr>
          <a:xfrm>
            <a:off x="759333" y="2243380"/>
            <a:ext cx="4942727" cy="477054"/>
          </a:xfrm>
          <a:prstGeom prst="rect">
            <a:avLst/>
          </a:prstGeom>
          <a:noFill/>
        </p:spPr>
        <p:txBody>
          <a:bodyPr wrap="square" rtlCol="0">
            <a:spAutoFit/>
          </a:bodyPr>
          <a:lstStyle/>
          <a:p>
            <a:r>
              <a:rPr lang="en-US" sz="2500" b="1">
                <a:latin typeface="Arial" panose="020B0604020202020204" pitchFamily="34" charset="0"/>
                <a:cs typeface="Arial" panose="020B0604020202020204" pitchFamily="34" charset="0"/>
              </a:rPr>
              <a:t>Bước 1. </a:t>
            </a:r>
            <a:r>
              <a:rPr lang="en-US" sz="2500">
                <a:latin typeface="Arial" panose="020B0604020202020204" pitchFamily="34" charset="0"/>
                <a:cs typeface="Arial" panose="020B0604020202020204" pitchFamily="34" charset="0"/>
              </a:rPr>
              <a:t>Vẽ hình chiếu đứng</a:t>
            </a:r>
          </a:p>
        </p:txBody>
      </p:sp>
      <p:sp>
        <p:nvSpPr>
          <p:cNvPr id="13" name="TextBox 12">
            <a:extLst>
              <a:ext uri="{FF2B5EF4-FFF2-40B4-BE49-F238E27FC236}">
                <a16:creationId xmlns:a16="http://schemas.microsoft.com/office/drawing/2014/main" id="{52E1AACE-E7C5-7AF4-7A54-D8A09EEA7181}"/>
              </a:ext>
            </a:extLst>
          </p:cNvPr>
          <p:cNvSpPr txBox="1"/>
          <p:nvPr/>
        </p:nvSpPr>
        <p:spPr>
          <a:xfrm>
            <a:off x="6855333" y="2243380"/>
            <a:ext cx="4942727" cy="477054"/>
          </a:xfrm>
          <a:prstGeom prst="rect">
            <a:avLst/>
          </a:prstGeom>
          <a:noFill/>
        </p:spPr>
        <p:txBody>
          <a:bodyPr wrap="square" rtlCol="0">
            <a:spAutoFit/>
          </a:bodyPr>
          <a:lstStyle/>
          <a:p>
            <a:r>
              <a:rPr lang="en-US" sz="2500" b="1">
                <a:latin typeface="Arial" panose="020B0604020202020204" pitchFamily="34" charset="0"/>
                <a:cs typeface="Arial" panose="020B0604020202020204" pitchFamily="34" charset="0"/>
              </a:rPr>
              <a:t>Bước 2. </a:t>
            </a:r>
            <a:r>
              <a:rPr lang="en-US" sz="2500">
                <a:latin typeface="Arial" panose="020B0604020202020204" pitchFamily="34" charset="0"/>
                <a:cs typeface="Arial" panose="020B0604020202020204" pitchFamily="34" charset="0"/>
              </a:rPr>
              <a:t>Vẽ hình chiếu bằng </a:t>
            </a:r>
          </a:p>
        </p:txBody>
      </p:sp>
      <p:pic>
        <p:nvPicPr>
          <p:cNvPr id="16" name="Picture 15">
            <a:extLst>
              <a:ext uri="{FF2B5EF4-FFF2-40B4-BE49-F238E27FC236}">
                <a16:creationId xmlns:a16="http://schemas.microsoft.com/office/drawing/2014/main" id="{4EF0FA87-35FB-594F-2652-D22914BBA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82" y="3429000"/>
            <a:ext cx="1815289" cy="2239480"/>
          </a:xfrm>
          <a:prstGeom prst="rect">
            <a:avLst/>
          </a:prstGeom>
        </p:spPr>
      </p:pic>
      <p:sp>
        <p:nvSpPr>
          <p:cNvPr id="18" name="TextBox 17">
            <a:extLst>
              <a:ext uri="{FF2B5EF4-FFF2-40B4-BE49-F238E27FC236}">
                <a16:creationId xmlns:a16="http://schemas.microsoft.com/office/drawing/2014/main" id="{F25C535E-8E40-01E5-7F60-6DC74A6B16C0}"/>
              </a:ext>
            </a:extLst>
          </p:cNvPr>
          <p:cNvSpPr txBox="1"/>
          <p:nvPr/>
        </p:nvSpPr>
        <p:spPr>
          <a:xfrm>
            <a:off x="1984075" y="3146080"/>
            <a:ext cx="3027872" cy="280532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Chọn tỉ lệ phù hợp với khổ giấy vẽ.</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Dựa vào hình dạng, kích thước mặt trước để vẽ hình chiếu đứng bằng nét mảnh. </a:t>
            </a:r>
          </a:p>
        </p:txBody>
      </p:sp>
      <p:pic>
        <p:nvPicPr>
          <p:cNvPr id="20" name="Picture 19">
            <a:extLst>
              <a:ext uri="{FF2B5EF4-FFF2-40B4-BE49-F238E27FC236}">
                <a16:creationId xmlns:a16="http://schemas.microsoft.com/office/drawing/2014/main" id="{C40AA37D-1D67-3B42-E412-48F50D7D2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513" y="2974637"/>
            <a:ext cx="1345174" cy="3561012"/>
          </a:xfrm>
          <a:prstGeom prst="rect">
            <a:avLst/>
          </a:prstGeom>
        </p:spPr>
      </p:pic>
      <p:sp>
        <p:nvSpPr>
          <p:cNvPr id="21" name="TextBox 20">
            <a:extLst>
              <a:ext uri="{FF2B5EF4-FFF2-40B4-BE49-F238E27FC236}">
                <a16:creationId xmlns:a16="http://schemas.microsoft.com/office/drawing/2014/main" id="{0D017FAC-4630-9C31-6FEB-603B6C7F0824}"/>
              </a:ext>
            </a:extLst>
          </p:cNvPr>
          <p:cNvSpPr txBox="1"/>
          <p:nvPr/>
        </p:nvSpPr>
        <p:spPr>
          <a:xfrm>
            <a:off x="8097326" y="3173329"/>
            <a:ext cx="3180063" cy="280532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dirty="0">
                <a:latin typeface="Arial" panose="020B0604020202020204" pitchFamily="34" charset="0"/>
                <a:cs typeface="Arial" panose="020B0604020202020204" pitchFamily="34" charset="0"/>
              </a:rPr>
              <a:t>Kẻ đường gióng từ hình chiếu đứng để vẽ vị trí hình chiếu bằng</a:t>
            </a:r>
          </a:p>
          <a:p>
            <a:pPr marL="342900" indent="-342900" algn="just">
              <a:lnSpc>
                <a:spcPct val="150000"/>
              </a:lnSpc>
              <a:buFont typeface="Arial" panose="020B0604020202020204" pitchFamily="34" charset="0"/>
              <a:buChar char="•"/>
            </a:pPr>
            <a:r>
              <a:rPr lang="vi-VN" sz="2000" dirty="0">
                <a:latin typeface="Arial" panose="020B0604020202020204" pitchFamily="34" charset="0"/>
                <a:cs typeface="Arial" panose="020B0604020202020204" pitchFamily="34" charset="0"/>
              </a:rPr>
              <a:t>Căn cứ và hình dạng, kích thước mặt đáy để vẽ hình chiếu bằng</a:t>
            </a:r>
          </a:p>
        </p:txBody>
      </p:sp>
    </p:spTree>
    <p:extLst>
      <p:ext uri="{BB962C8B-B14F-4D97-AF65-F5344CB8AC3E}">
        <p14:creationId xmlns:p14="http://schemas.microsoft.com/office/powerpoint/2010/main" val="2310713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p:bldP spid="18"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9" name="TextBox 8">
            <a:extLst>
              <a:ext uri="{FF2B5EF4-FFF2-40B4-BE49-F238E27FC236}">
                <a16:creationId xmlns:a16="http://schemas.microsoft.com/office/drawing/2014/main" id="{ADD2F8B4-FE5C-17FF-8EFD-11710FB0ACBA}"/>
              </a:ext>
            </a:extLst>
          </p:cNvPr>
          <p:cNvSpPr txBox="1"/>
          <p:nvPr/>
        </p:nvSpPr>
        <p:spPr>
          <a:xfrm>
            <a:off x="673069" y="2281852"/>
            <a:ext cx="4942727" cy="477054"/>
          </a:xfrm>
          <a:prstGeom prst="rect">
            <a:avLst/>
          </a:prstGeom>
          <a:noFill/>
        </p:spPr>
        <p:txBody>
          <a:bodyPr wrap="square" rtlCol="0">
            <a:spAutoFit/>
          </a:bodyPr>
          <a:lstStyle/>
          <a:p>
            <a:r>
              <a:rPr lang="en-US" sz="2500" b="1" dirty="0" err="1">
                <a:latin typeface="Arial" panose="020B0604020202020204" pitchFamily="34" charset="0"/>
                <a:cs typeface="Arial" panose="020B0604020202020204" pitchFamily="34" charset="0"/>
              </a:rPr>
              <a:t>Bước</a:t>
            </a:r>
            <a:r>
              <a:rPr lang="en-US" sz="2500" b="1" dirty="0">
                <a:latin typeface="Arial" panose="020B0604020202020204" pitchFamily="34" charset="0"/>
                <a:cs typeface="Arial" panose="020B0604020202020204" pitchFamily="34" charset="0"/>
              </a:rPr>
              <a:t> 3. </a:t>
            </a:r>
            <a:r>
              <a:rPr lang="en-US" sz="2500" dirty="0" err="1">
                <a:latin typeface="Arial" panose="020B0604020202020204" pitchFamily="34" charset="0"/>
                <a:cs typeface="Arial" panose="020B0604020202020204" pitchFamily="34" charset="0"/>
              </a:rPr>
              <a:t>Vẽ</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hình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chiếu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cạnh</a:t>
            </a:r>
            <a:r>
              <a:rPr lang="en-US" sz="2500" dirty="0">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F25C535E-8E40-01E5-7F60-6DC74A6B16C0}"/>
              </a:ext>
            </a:extLst>
          </p:cNvPr>
          <p:cNvSpPr txBox="1"/>
          <p:nvPr/>
        </p:nvSpPr>
        <p:spPr>
          <a:xfrm>
            <a:off x="517497" y="3115858"/>
            <a:ext cx="4836488" cy="234365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Kẻ</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nghiêng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gióng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đứng</a:t>
            </a:r>
            <a:r>
              <a:rPr lang="en-US" sz="2000" dirty="0">
                <a:latin typeface="Arial" panose="020B0604020202020204" pitchFamily="34" charset="0"/>
                <a:cs typeface="Arial" panose="020B0604020202020204" pitchFamily="34" charset="0"/>
              </a:rPr>
              <a:t> sang </a:t>
            </a:r>
            <a:r>
              <a:rPr lang="en-US" sz="2000" dirty="0" err="1">
                <a:latin typeface="Arial" panose="020B0604020202020204" pitchFamily="34" charset="0"/>
                <a:cs typeface="Arial" panose="020B0604020202020204" pitchFamily="34" charset="0"/>
              </a:rPr>
              <a:t>nhằm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cạnh</a:t>
            </a:r>
            <a:r>
              <a:rPr lang="en-US" sz="2000" dirty="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Căn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cạnh</a:t>
            </a:r>
            <a:r>
              <a:rPr lang="en-US" sz="2000" dirty="0">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CDC02889-EB82-CDB6-9814-B3FA20776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319" y="1738648"/>
            <a:ext cx="4489840" cy="4887171"/>
          </a:xfrm>
          <a:prstGeom prst="rect">
            <a:avLst/>
          </a:prstGeom>
        </p:spPr>
      </p:pic>
    </p:spTree>
    <p:extLst>
      <p:ext uri="{BB962C8B-B14F-4D97-AF65-F5344CB8AC3E}">
        <p14:creationId xmlns:p14="http://schemas.microsoft.com/office/powerpoint/2010/main" val="2584888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13" name="TextBox 12">
            <a:extLst>
              <a:ext uri="{FF2B5EF4-FFF2-40B4-BE49-F238E27FC236}">
                <a16:creationId xmlns:a16="http://schemas.microsoft.com/office/drawing/2014/main" id="{52E1AACE-E7C5-7AF4-7A54-D8A09EEA7181}"/>
              </a:ext>
            </a:extLst>
          </p:cNvPr>
          <p:cNvSpPr txBox="1"/>
          <p:nvPr/>
        </p:nvSpPr>
        <p:spPr>
          <a:xfrm>
            <a:off x="652941" y="2381403"/>
            <a:ext cx="4942727" cy="477054"/>
          </a:xfrm>
          <a:prstGeom prst="rect">
            <a:avLst/>
          </a:prstGeom>
          <a:noFill/>
        </p:spPr>
        <p:txBody>
          <a:bodyPr wrap="square" rtlCol="0">
            <a:spAutoFit/>
          </a:bodyPr>
          <a:lstStyle/>
          <a:p>
            <a:r>
              <a:rPr lang="en-US" sz="2500" b="1">
                <a:latin typeface="Arial" panose="020B0604020202020204" pitchFamily="34" charset="0"/>
                <a:cs typeface="Arial" panose="020B0604020202020204" pitchFamily="34" charset="0"/>
              </a:rPr>
              <a:t>Bước 4. </a:t>
            </a:r>
            <a:r>
              <a:rPr lang="en-US" sz="2500">
                <a:latin typeface="Arial" panose="020B0604020202020204" pitchFamily="34" charset="0"/>
                <a:cs typeface="Arial" panose="020B0604020202020204" pitchFamily="34" charset="0"/>
              </a:rPr>
              <a:t>Hoàn thiện bản vẽ </a:t>
            </a:r>
          </a:p>
        </p:txBody>
      </p:sp>
      <p:sp>
        <p:nvSpPr>
          <p:cNvPr id="21" name="TextBox 20">
            <a:extLst>
              <a:ext uri="{FF2B5EF4-FFF2-40B4-BE49-F238E27FC236}">
                <a16:creationId xmlns:a16="http://schemas.microsoft.com/office/drawing/2014/main" id="{0D017FAC-4630-9C31-6FEB-603B6C7F0824}"/>
              </a:ext>
            </a:extLst>
          </p:cNvPr>
          <p:cNvSpPr txBox="1"/>
          <p:nvPr/>
        </p:nvSpPr>
        <p:spPr>
          <a:xfrm>
            <a:off x="652941" y="3176937"/>
            <a:ext cx="4218317" cy="188199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Tẩy bỏ nét thừa, đường gióng, đường phụ trợ, tô đậm các nét theo quy định</a:t>
            </a:r>
            <a:r>
              <a:rPr lang="en-US" sz="200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Ghi kích thước cho bản vẽ. </a:t>
            </a:r>
          </a:p>
        </p:txBody>
      </p:sp>
      <p:pic>
        <p:nvPicPr>
          <p:cNvPr id="10" name="Picture 9">
            <a:extLst>
              <a:ext uri="{FF2B5EF4-FFF2-40B4-BE49-F238E27FC236}">
                <a16:creationId xmlns:a16="http://schemas.microsoft.com/office/drawing/2014/main" id="{39C8CD5A-1503-E722-E158-6DF25791C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406" y="1939031"/>
            <a:ext cx="4881129" cy="4648965"/>
          </a:xfrm>
          <a:prstGeom prst="rect">
            <a:avLst/>
          </a:prstGeom>
        </p:spPr>
      </p:pic>
    </p:spTree>
    <p:extLst>
      <p:ext uri="{BB962C8B-B14F-4D97-AF65-F5344CB8AC3E}">
        <p14:creationId xmlns:p14="http://schemas.microsoft.com/office/powerpoint/2010/main" val="2797344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21" name="TextBox 20">
            <a:extLst>
              <a:ext uri="{FF2B5EF4-FFF2-40B4-BE49-F238E27FC236}">
                <a16:creationId xmlns:a16="http://schemas.microsoft.com/office/drawing/2014/main" id="{0D017FAC-4630-9C31-6FEB-603B6C7F0824}"/>
              </a:ext>
            </a:extLst>
          </p:cNvPr>
          <p:cNvSpPr txBox="1"/>
          <p:nvPr/>
        </p:nvSpPr>
        <p:spPr>
          <a:xfrm>
            <a:off x="1311318" y="1261873"/>
            <a:ext cx="9569361" cy="598177"/>
          </a:xfrm>
          <a:prstGeom prst="rect">
            <a:avLst/>
          </a:prstGeom>
          <a:noFill/>
        </p:spPr>
        <p:txBody>
          <a:bodyPr wrap="square" rtlCol="0">
            <a:spAutoFit/>
          </a:bodyPr>
          <a:lstStyle/>
          <a:p>
            <a:pPr algn="ctr">
              <a:lnSpc>
                <a:spcPct val="150000"/>
              </a:lnSpc>
            </a:pPr>
            <a:r>
              <a:rPr lang="nl-NL" sz="2500">
                <a:effectLst/>
                <a:latin typeface="Arial" panose="020B0604020202020204" pitchFamily="34" charset="0"/>
                <a:ea typeface="Times New Roman" panose="02020603050405020304" pitchFamily="18" charset="0"/>
                <a:cs typeface="Arial" panose="020B0604020202020204" pitchFamily="34" charset="0"/>
              </a:rPr>
              <a:t>Đọc và trả lời các câu hỏi Khám phá mục III.2 SGK trang 13:</a:t>
            </a:r>
            <a:endParaRPr lang="vi-VN" sz="25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AD79E2E-105D-5DAB-AF66-74476D787A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240" y="2156604"/>
            <a:ext cx="4850333" cy="4426224"/>
          </a:xfrm>
          <a:prstGeom prst="rect">
            <a:avLst/>
          </a:prstGeom>
        </p:spPr>
      </p:pic>
      <p:sp>
        <p:nvSpPr>
          <p:cNvPr id="8" name="Rectangle: Rounded Corners 7">
            <a:extLst>
              <a:ext uri="{FF2B5EF4-FFF2-40B4-BE49-F238E27FC236}">
                <a16:creationId xmlns:a16="http://schemas.microsoft.com/office/drawing/2014/main" id="{18296AE6-F4FE-891D-4AF1-5D050CBC09E8}"/>
              </a:ext>
            </a:extLst>
          </p:cNvPr>
          <p:cNvSpPr/>
          <p:nvPr/>
        </p:nvSpPr>
        <p:spPr>
          <a:xfrm>
            <a:off x="5538158" y="2156604"/>
            <a:ext cx="6400800" cy="4426224"/>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300">
                <a:solidFill>
                  <a:schemeClr val="tx1"/>
                </a:solidFill>
              </a:rPr>
              <a:t>1. Từ hình chiếu đứng, xác định vị trí hình chiếu bằng như thế nào?</a:t>
            </a:r>
          </a:p>
          <a:p>
            <a:pPr algn="just">
              <a:lnSpc>
                <a:spcPct val="150000"/>
              </a:lnSpc>
            </a:pPr>
            <a:r>
              <a:rPr lang="vi-VN" sz="2300">
                <a:solidFill>
                  <a:schemeClr val="tx1"/>
                </a:solidFill>
              </a:rPr>
              <a:t>2. Các hình chiếu của khối hộp chữ nhật là các hình gì? Mỗi hình chiếu thể hiện kích thước nào của khối hộp?</a:t>
            </a:r>
          </a:p>
          <a:p>
            <a:pPr algn="just">
              <a:lnSpc>
                <a:spcPct val="150000"/>
              </a:lnSpc>
            </a:pPr>
            <a:r>
              <a:rPr lang="vi-VN" sz="2300">
                <a:solidFill>
                  <a:schemeClr val="tx1"/>
                </a:solidFill>
              </a:rPr>
              <a:t>3. Quan sát Hình 2.8 và cho biết:</a:t>
            </a:r>
          </a:p>
          <a:p>
            <a:pPr algn="just">
              <a:lnSpc>
                <a:spcPct val="150000"/>
              </a:lnSpc>
            </a:pPr>
            <a:r>
              <a:rPr lang="vi-VN" sz="2300">
                <a:solidFill>
                  <a:schemeClr val="tx1"/>
                </a:solidFill>
              </a:rPr>
              <a:t>- Các hình chiếu của khối lăng trụ tam giác đều là các hình gì?</a:t>
            </a:r>
          </a:p>
        </p:txBody>
      </p:sp>
    </p:spTree>
    <p:extLst>
      <p:ext uri="{BB962C8B-B14F-4D97-AF65-F5344CB8AC3E}">
        <p14:creationId xmlns:p14="http://schemas.microsoft.com/office/powerpoint/2010/main" val="96061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21" name="TextBox 20">
            <a:extLst>
              <a:ext uri="{FF2B5EF4-FFF2-40B4-BE49-F238E27FC236}">
                <a16:creationId xmlns:a16="http://schemas.microsoft.com/office/drawing/2014/main" id="{0D017FAC-4630-9C31-6FEB-603B6C7F0824}"/>
              </a:ext>
            </a:extLst>
          </p:cNvPr>
          <p:cNvSpPr txBox="1"/>
          <p:nvPr/>
        </p:nvSpPr>
        <p:spPr>
          <a:xfrm>
            <a:off x="1311318" y="1261873"/>
            <a:ext cx="9569361" cy="598177"/>
          </a:xfrm>
          <a:prstGeom prst="rect">
            <a:avLst/>
          </a:prstGeom>
          <a:noFill/>
        </p:spPr>
        <p:txBody>
          <a:bodyPr wrap="square" rtlCol="0">
            <a:spAutoFit/>
          </a:bodyPr>
          <a:lstStyle/>
          <a:p>
            <a:pPr algn="ctr">
              <a:lnSpc>
                <a:spcPct val="150000"/>
              </a:lnSpc>
            </a:pPr>
            <a:r>
              <a:rPr lang="nl-NL" sz="2500" u="sng">
                <a:effectLst/>
                <a:latin typeface="Arial" panose="020B0604020202020204" pitchFamily="34" charset="0"/>
                <a:ea typeface="Times New Roman" panose="02020603050405020304" pitchFamily="18" charset="0"/>
                <a:cs typeface="Arial" panose="020B0604020202020204" pitchFamily="34" charset="0"/>
              </a:rPr>
              <a:t>Trả lời câu hỏi mục Khám phá mục III.2 SGK trang 13:</a:t>
            </a:r>
            <a:endParaRPr lang="vi-VN" sz="2500" u="sng">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C731472-D186-2977-6F10-C8687595E154}"/>
              </a:ext>
            </a:extLst>
          </p:cNvPr>
          <p:cNvSpPr txBox="1"/>
          <p:nvPr/>
        </p:nvSpPr>
        <p:spPr>
          <a:xfrm>
            <a:off x="648521" y="2097041"/>
            <a:ext cx="10894954" cy="1631216"/>
          </a:xfrm>
          <a:prstGeom prst="rect">
            <a:avLst/>
          </a:prstGeom>
          <a:noFill/>
        </p:spPr>
        <p:txBody>
          <a:bodyPr wrap="square" rtlCol="0">
            <a:spAutoFit/>
          </a:bodyPr>
          <a:lstStyle/>
          <a:p>
            <a:pPr algn="just">
              <a:lnSpc>
                <a:spcPct val="150000"/>
              </a:lnSpc>
            </a:pPr>
            <a:r>
              <a:rPr lang="en-US" sz="2500">
                <a:latin typeface="Arial" panose="020B0604020202020204" pitchFamily="34" charset="0"/>
                <a:cs typeface="Arial" panose="020B0604020202020204" pitchFamily="34" charset="0"/>
              </a:rPr>
              <a:t>1. </a:t>
            </a:r>
            <a:r>
              <a:rPr lang="nl-NL" sz="2500">
                <a:effectLst/>
                <a:latin typeface="Arial" panose="020B0604020202020204" pitchFamily="34" charset="0"/>
                <a:ea typeface="Times New Roman" panose="02020603050405020304" pitchFamily="18" charset="0"/>
                <a:cs typeface="Arial" panose="020B0604020202020204" pitchFamily="34" charset="0"/>
              </a:rPr>
              <a:t>Hình chiếu bằng ở dưới hình chiếu đứng. Kẻ đường gióng từ hình chiếu đứng để vẽ vị trí hình chiếu bằng.</a:t>
            </a:r>
            <a:endParaRPr lang="en-US" sz="2500">
              <a:effectLst/>
              <a:latin typeface="Arial" panose="020B0604020202020204" pitchFamily="34" charset="0"/>
              <a:ea typeface="Times New Roman" panose="02020603050405020304" pitchFamily="18" charset="0"/>
              <a:cs typeface="Arial" panose="020B0604020202020204" pitchFamily="34" charset="0"/>
            </a:endParaRPr>
          </a:p>
          <a:p>
            <a:r>
              <a:rPr lang="en-US" sz="2500">
                <a:latin typeface="Arial" panose="020B0604020202020204" pitchFamily="34" charset="0"/>
                <a:cs typeface="Arial" panose="020B0604020202020204" pitchFamily="34" charset="0"/>
              </a:rPr>
              <a:t>2. </a:t>
            </a:r>
          </a:p>
        </p:txBody>
      </p:sp>
      <p:graphicFrame>
        <p:nvGraphicFramePr>
          <p:cNvPr id="6" name="Table 5">
            <a:extLst>
              <a:ext uri="{FF2B5EF4-FFF2-40B4-BE49-F238E27FC236}">
                <a16:creationId xmlns:a16="http://schemas.microsoft.com/office/drawing/2014/main" id="{5C2E9D27-BDED-93BF-EF47-71002E1A3E15}"/>
              </a:ext>
            </a:extLst>
          </p:cNvPr>
          <p:cNvGraphicFramePr>
            <a:graphicFrameLocks noGrp="1"/>
          </p:cNvGraphicFramePr>
          <p:nvPr>
            <p:extLst>
              <p:ext uri="{D42A27DB-BD31-4B8C-83A1-F6EECF244321}">
                <p14:modId xmlns:p14="http://schemas.microsoft.com/office/powerpoint/2010/main" val="3512440014"/>
              </p:ext>
            </p:extLst>
          </p:nvPr>
        </p:nvGraphicFramePr>
        <p:xfrm>
          <a:off x="1763461" y="3965249"/>
          <a:ext cx="8665078" cy="2512316"/>
        </p:xfrm>
        <a:graphic>
          <a:graphicData uri="http://schemas.openxmlformats.org/drawingml/2006/table">
            <a:tbl>
              <a:tblPr firstRow="1" firstCol="1" bandRow="1"/>
              <a:tblGrid>
                <a:gridCol w="1918108">
                  <a:extLst>
                    <a:ext uri="{9D8B030D-6E8A-4147-A177-3AD203B41FA5}">
                      <a16:colId xmlns:a16="http://schemas.microsoft.com/office/drawing/2014/main" val="3824452946"/>
                    </a:ext>
                  </a:extLst>
                </a:gridCol>
                <a:gridCol w="3378903">
                  <a:extLst>
                    <a:ext uri="{9D8B030D-6E8A-4147-A177-3AD203B41FA5}">
                      <a16:colId xmlns:a16="http://schemas.microsoft.com/office/drawing/2014/main" val="2713445627"/>
                    </a:ext>
                  </a:extLst>
                </a:gridCol>
                <a:gridCol w="3368067">
                  <a:extLst>
                    <a:ext uri="{9D8B030D-6E8A-4147-A177-3AD203B41FA5}">
                      <a16:colId xmlns:a16="http://schemas.microsoft.com/office/drawing/2014/main" val="1334455529"/>
                    </a:ext>
                  </a:extLst>
                </a:gridCol>
              </a:tblGrid>
              <a:tr h="628079">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Hình chiếu</a:t>
                      </a:r>
                      <a:endParaRPr lang="en-US" sz="2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Hình dạng</a:t>
                      </a:r>
                      <a:endParaRPr lang="en-US" sz="2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Kích thước</a:t>
                      </a:r>
                      <a:endParaRPr lang="en-US" sz="2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78560332"/>
                  </a:ext>
                </a:extLst>
              </a:tr>
              <a:tr h="628079">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Đứng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Hình chữ nhật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Chiều cao 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64865467"/>
                  </a:ext>
                </a:extLst>
              </a:tr>
              <a:tr h="628079">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Bằng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Hình chữ nhật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Chiều dài a, bề rộng b</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8554452"/>
                  </a:ext>
                </a:extLst>
              </a:tr>
              <a:tr h="628079">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Cạnh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Hình chữ nhật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1766584"/>
                  </a:ext>
                </a:extLst>
              </a:tr>
            </a:tbl>
          </a:graphicData>
        </a:graphic>
      </p:graphicFrame>
    </p:spTree>
    <p:extLst>
      <p:ext uri="{BB962C8B-B14F-4D97-AF65-F5344CB8AC3E}">
        <p14:creationId xmlns:p14="http://schemas.microsoft.com/office/powerpoint/2010/main" val="27355850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21" name="TextBox 20">
            <a:extLst>
              <a:ext uri="{FF2B5EF4-FFF2-40B4-BE49-F238E27FC236}">
                <a16:creationId xmlns:a16="http://schemas.microsoft.com/office/drawing/2014/main" id="{0D017FAC-4630-9C31-6FEB-603B6C7F0824}"/>
              </a:ext>
            </a:extLst>
          </p:cNvPr>
          <p:cNvSpPr txBox="1"/>
          <p:nvPr/>
        </p:nvSpPr>
        <p:spPr>
          <a:xfrm>
            <a:off x="1311318" y="1261873"/>
            <a:ext cx="9569361" cy="598177"/>
          </a:xfrm>
          <a:prstGeom prst="rect">
            <a:avLst/>
          </a:prstGeom>
          <a:noFill/>
        </p:spPr>
        <p:txBody>
          <a:bodyPr wrap="square" rtlCol="0">
            <a:spAutoFit/>
          </a:bodyPr>
          <a:lstStyle/>
          <a:p>
            <a:pPr algn="ctr">
              <a:lnSpc>
                <a:spcPct val="150000"/>
              </a:lnSpc>
            </a:pPr>
            <a:r>
              <a:rPr lang="nl-NL" sz="2500" u="sng">
                <a:effectLst/>
                <a:latin typeface="Arial" panose="020B0604020202020204" pitchFamily="34" charset="0"/>
                <a:ea typeface="Times New Roman" panose="02020603050405020304" pitchFamily="18" charset="0"/>
                <a:cs typeface="Arial" panose="020B0604020202020204" pitchFamily="34" charset="0"/>
              </a:rPr>
              <a:t>Trả lời câu hỏi mục Khám phá mục III.2 SGK trang 13:</a:t>
            </a:r>
            <a:endParaRPr lang="vi-VN" sz="2500" u="sng">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C731472-D186-2977-6F10-C8687595E154}"/>
              </a:ext>
            </a:extLst>
          </p:cNvPr>
          <p:cNvSpPr txBox="1"/>
          <p:nvPr/>
        </p:nvSpPr>
        <p:spPr>
          <a:xfrm>
            <a:off x="648521" y="2097041"/>
            <a:ext cx="1439071" cy="598177"/>
          </a:xfrm>
          <a:prstGeom prst="rect">
            <a:avLst/>
          </a:prstGeom>
          <a:noFill/>
        </p:spPr>
        <p:txBody>
          <a:bodyPr wrap="square" rtlCol="0">
            <a:spAutoFit/>
          </a:bodyPr>
          <a:lstStyle/>
          <a:p>
            <a:pPr algn="just">
              <a:lnSpc>
                <a:spcPct val="150000"/>
              </a:lnSpc>
            </a:pPr>
            <a:r>
              <a:rPr lang="en-US" sz="2500">
                <a:latin typeface="Arial" panose="020B0604020202020204" pitchFamily="34" charset="0"/>
                <a:cs typeface="Arial" panose="020B0604020202020204" pitchFamily="34" charset="0"/>
              </a:rPr>
              <a:t>3. </a:t>
            </a:r>
          </a:p>
        </p:txBody>
      </p:sp>
      <p:graphicFrame>
        <p:nvGraphicFramePr>
          <p:cNvPr id="7" name="Table 6">
            <a:extLst>
              <a:ext uri="{FF2B5EF4-FFF2-40B4-BE49-F238E27FC236}">
                <a16:creationId xmlns:a16="http://schemas.microsoft.com/office/drawing/2014/main" id="{56219B27-CBD6-F3BC-D068-133623E713E7}"/>
              </a:ext>
            </a:extLst>
          </p:cNvPr>
          <p:cNvGraphicFramePr>
            <a:graphicFrameLocks noGrp="1"/>
          </p:cNvGraphicFramePr>
          <p:nvPr>
            <p:extLst>
              <p:ext uri="{D42A27DB-BD31-4B8C-83A1-F6EECF244321}">
                <p14:modId xmlns:p14="http://schemas.microsoft.com/office/powerpoint/2010/main" val="3590561156"/>
              </p:ext>
            </p:extLst>
          </p:nvPr>
        </p:nvGraphicFramePr>
        <p:xfrm>
          <a:off x="1425963" y="3066689"/>
          <a:ext cx="9340069" cy="3227621"/>
        </p:xfrm>
        <a:graphic>
          <a:graphicData uri="http://schemas.openxmlformats.org/drawingml/2006/table">
            <a:tbl>
              <a:tblPr firstRow="1" firstCol="1" bandRow="1"/>
              <a:tblGrid>
                <a:gridCol w="2067524">
                  <a:extLst>
                    <a:ext uri="{9D8B030D-6E8A-4147-A177-3AD203B41FA5}">
                      <a16:colId xmlns:a16="http://schemas.microsoft.com/office/drawing/2014/main" val="3840037162"/>
                    </a:ext>
                  </a:extLst>
                </a:gridCol>
                <a:gridCol w="3642113">
                  <a:extLst>
                    <a:ext uri="{9D8B030D-6E8A-4147-A177-3AD203B41FA5}">
                      <a16:colId xmlns:a16="http://schemas.microsoft.com/office/drawing/2014/main" val="2332890348"/>
                    </a:ext>
                  </a:extLst>
                </a:gridCol>
                <a:gridCol w="3630432">
                  <a:extLst>
                    <a:ext uri="{9D8B030D-6E8A-4147-A177-3AD203B41FA5}">
                      <a16:colId xmlns:a16="http://schemas.microsoft.com/office/drawing/2014/main" val="3190550393"/>
                    </a:ext>
                  </a:extLst>
                </a:gridCol>
              </a:tblGrid>
              <a:tr h="772066">
                <a:tc>
                  <a:txBody>
                    <a:bodyPr/>
                    <a:lstStyle/>
                    <a:p>
                      <a:pPr marL="0" marR="0" algn="ctr">
                        <a:lnSpc>
                          <a:spcPct val="150000"/>
                        </a:lnSpc>
                        <a:spcBef>
                          <a:spcPts val="0"/>
                        </a:spcBef>
                        <a:spcAft>
                          <a:spcPts val="0"/>
                        </a:spcAft>
                      </a:pPr>
                      <a:r>
                        <a:rPr lang="nl-NL" sz="2500" b="1">
                          <a:effectLst/>
                          <a:latin typeface="Arial" panose="020B0604020202020204" pitchFamily="34" charset="0"/>
                          <a:ea typeface="Times New Roman" panose="02020603050405020304" pitchFamily="18" charset="0"/>
                          <a:cs typeface="Arial" panose="020B0604020202020204" pitchFamily="34" charset="0"/>
                        </a:rPr>
                        <a:t>Hình chiếu</a:t>
                      </a:r>
                      <a:endParaRPr lang="en-US" sz="2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nl-NL" sz="2500" b="1">
                          <a:effectLst/>
                          <a:latin typeface="Arial" panose="020B0604020202020204" pitchFamily="34" charset="0"/>
                          <a:ea typeface="Times New Roman" panose="02020603050405020304" pitchFamily="18" charset="0"/>
                          <a:cs typeface="Arial" panose="020B0604020202020204" pitchFamily="34" charset="0"/>
                        </a:rPr>
                        <a:t>Hình dạng</a:t>
                      </a:r>
                      <a:endParaRPr lang="en-US" sz="2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nl-NL" sz="2500" b="1">
                          <a:effectLst/>
                          <a:latin typeface="Arial" panose="020B0604020202020204" pitchFamily="34" charset="0"/>
                          <a:ea typeface="Times New Roman" panose="02020603050405020304" pitchFamily="18" charset="0"/>
                          <a:cs typeface="Arial" panose="020B0604020202020204" pitchFamily="34" charset="0"/>
                        </a:rPr>
                        <a:t>Kích thước</a:t>
                      </a:r>
                      <a:endParaRPr lang="en-US" sz="2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48062365"/>
                  </a:ext>
                </a:extLst>
              </a:tr>
              <a:tr h="593011">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Đứng</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Hình chữ nhật</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Chiều cao h</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82027478"/>
                  </a:ext>
                </a:extLst>
              </a:tr>
              <a:tr h="1269533">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Bằng</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Tam giác đều</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Chiều dài cạnh đáy và chiều cao đáy</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29119415"/>
                  </a:ext>
                </a:extLst>
              </a:tr>
              <a:tr h="593011">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Cạnh</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Hình chữ nhật</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 </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60209383"/>
                  </a:ext>
                </a:extLst>
              </a:tr>
            </a:tbl>
          </a:graphicData>
        </a:graphic>
      </p:graphicFrame>
    </p:spTree>
    <p:extLst>
      <p:ext uri="{BB962C8B-B14F-4D97-AF65-F5344CB8AC3E}">
        <p14:creationId xmlns:p14="http://schemas.microsoft.com/office/powerpoint/2010/main" val="3744114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6" name="TextBox 5">
            <a:extLst>
              <a:ext uri="{FF2B5EF4-FFF2-40B4-BE49-F238E27FC236}">
                <a16:creationId xmlns:a16="http://schemas.microsoft.com/office/drawing/2014/main" id="{32825AF8-F3C2-6CC4-5CD2-46CA11FDDBE6}"/>
              </a:ext>
            </a:extLst>
          </p:cNvPr>
          <p:cNvSpPr txBox="1"/>
          <p:nvPr/>
        </p:nvSpPr>
        <p:spPr>
          <a:xfrm>
            <a:off x="1524357" y="1370902"/>
            <a:ext cx="9143281" cy="553998"/>
          </a:xfrm>
          <a:prstGeom prst="rect">
            <a:avLst/>
          </a:prstGeom>
          <a:noFill/>
        </p:spPr>
        <p:txBody>
          <a:bodyPr wrap="square">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1. Khối tròn xoay</a:t>
            </a:r>
          </a:p>
        </p:txBody>
      </p:sp>
      <p:sp>
        <p:nvSpPr>
          <p:cNvPr id="9" name="TextBox 8">
            <a:extLst>
              <a:ext uri="{FF2B5EF4-FFF2-40B4-BE49-F238E27FC236}">
                <a16:creationId xmlns:a16="http://schemas.microsoft.com/office/drawing/2014/main" id="{545AD194-80C0-8CB5-A852-B5D6868F9C6A}"/>
              </a:ext>
            </a:extLst>
          </p:cNvPr>
          <p:cNvSpPr txBox="1"/>
          <p:nvPr/>
        </p:nvSpPr>
        <p:spPr>
          <a:xfrm>
            <a:off x="554966" y="1924900"/>
            <a:ext cx="11490385" cy="598177"/>
          </a:xfrm>
          <a:prstGeom prst="rect">
            <a:avLst/>
          </a:prstGeom>
          <a:noFill/>
        </p:spPr>
        <p:txBody>
          <a:bodyPr wrap="square">
            <a:spAutoFit/>
          </a:bodyPr>
          <a:lstStyle/>
          <a:p>
            <a:pPr algn="ctr">
              <a:lnSpc>
                <a:spcPct val="150000"/>
              </a:lnSpc>
            </a:pPr>
            <a:r>
              <a:rPr lang="en-US" sz="2500">
                <a:latin typeface="Arial" panose="020B0604020202020204" pitchFamily="34" charset="0"/>
                <a:cs typeface="Arial" panose="020B0604020202020204" pitchFamily="34" charset="0"/>
              </a:rPr>
              <a:t>Đọc nội dung mục IV SGK trang 13, quan sát Hình 2.9 và trả lời các câu hỏi:</a:t>
            </a:r>
          </a:p>
        </p:txBody>
      </p:sp>
      <p:pic>
        <p:nvPicPr>
          <p:cNvPr id="11" name="Picture 10">
            <a:extLst>
              <a:ext uri="{FF2B5EF4-FFF2-40B4-BE49-F238E27FC236}">
                <a16:creationId xmlns:a16="http://schemas.microsoft.com/office/drawing/2014/main" id="{6505E48E-F314-4A4A-C0EC-A5EACA1FDF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2901" y="4040386"/>
            <a:ext cx="6457010" cy="2784152"/>
          </a:xfrm>
          <a:prstGeom prst="rect">
            <a:avLst/>
          </a:prstGeom>
        </p:spPr>
      </p:pic>
      <p:grpSp>
        <p:nvGrpSpPr>
          <p:cNvPr id="14" name="Group 13">
            <a:extLst>
              <a:ext uri="{FF2B5EF4-FFF2-40B4-BE49-F238E27FC236}">
                <a16:creationId xmlns:a16="http://schemas.microsoft.com/office/drawing/2014/main" id="{69A5C709-698C-62A5-5015-2F24507EF36D}"/>
              </a:ext>
            </a:extLst>
          </p:cNvPr>
          <p:cNvGrpSpPr/>
          <p:nvPr/>
        </p:nvGrpSpPr>
        <p:grpSpPr>
          <a:xfrm>
            <a:off x="2434084" y="2626594"/>
            <a:ext cx="7995252" cy="1413792"/>
            <a:chOff x="2434084" y="2626594"/>
            <a:chExt cx="7995252" cy="1413792"/>
          </a:xfrm>
        </p:grpSpPr>
        <p:sp>
          <p:nvSpPr>
            <p:cNvPr id="12" name="TextBox 11">
              <a:extLst>
                <a:ext uri="{FF2B5EF4-FFF2-40B4-BE49-F238E27FC236}">
                  <a16:creationId xmlns:a16="http://schemas.microsoft.com/office/drawing/2014/main" id="{29254C3C-57A9-E919-9ECB-FBAA75C70B23}"/>
                </a:ext>
              </a:extLst>
            </p:cNvPr>
            <p:cNvSpPr txBox="1"/>
            <p:nvPr/>
          </p:nvSpPr>
          <p:spPr>
            <a:xfrm>
              <a:off x="2434084" y="2626594"/>
              <a:ext cx="7323826" cy="1413792"/>
            </a:xfrm>
            <a:prstGeom prst="round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marL="342900" marR="3175" indent="-342900" algn="just">
                <a:lnSpc>
                  <a:spcPct val="150000"/>
                </a:lnSpc>
                <a:spcBef>
                  <a:spcPts val="0"/>
                </a:spcBef>
                <a:spcAft>
                  <a:spcPts val="800"/>
                </a:spcAft>
                <a:buFont typeface="Arial" panose="020B0604020202020204" pitchFamily="34" charset="0"/>
                <a:buChar char="•"/>
              </a:pPr>
              <a:r>
                <a:rPr lang="nl-NL" sz="2500">
                  <a:effectLst/>
                  <a:latin typeface="Arial" panose="020B0604020202020204" pitchFamily="34" charset="0"/>
                  <a:ea typeface="Times New Roman" panose="02020603050405020304" pitchFamily="18" charset="0"/>
                  <a:cs typeface="Arial" panose="020B0604020202020204" pitchFamily="34" charset="0"/>
                </a:rPr>
                <a:t>Khối tròn xoay là gì?</a:t>
              </a:r>
              <a:endParaRPr lang="en-US" sz="2500">
                <a:latin typeface="Arial" panose="020B0604020202020204" pitchFamily="34" charset="0"/>
                <a:ea typeface="Times New Roman" panose="02020603050405020304" pitchFamily="18" charset="0"/>
                <a:cs typeface="Arial" panose="020B0604020202020204" pitchFamily="34" charset="0"/>
              </a:endParaRPr>
            </a:p>
            <a:p>
              <a:pPr marL="342900" marR="3175" indent="-342900" algn="just">
                <a:lnSpc>
                  <a:spcPct val="150000"/>
                </a:lnSpc>
                <a:spcBef>
                  <a:spcPts val="0"/>
                </a:spcBef>
                <a:spcAft>
                  <a:spcPts val="800"/>
                </a:spcAft>
                <a:buFont typeface="Arial" panose="020B0604020202020204" pitchFamily="34" charset="0"/>
                <a:buChar char="•"/>
              </a:pPr>
              <a:r>
                <a:rPr lang="nl-NL" sz="2500">
                  <a:effectLst/>
                  <a:latin typeface="Arial" panose="020B0604020202020204" pitchFamily="34" charset="0"/>
                  <a:ea typeface="Times New Roman" panose="02020603050405020304" pitchFamily="18" charset="0"/>
                  <a:cs typeface="Arial" panose="020B0604020202020204" pitchFamily="34" charset="0"/>
                </a:rPr>
                <a:t>Kể tên một số khối tròn xoay thường gặp.</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6">
              <a:extLst>
                <a:ext uri="{FF2B5EF4-FFF2-40B4-BE49-F238E27FC236}">
                  <a16:creationId xmlns:a16="http://schemas.microsoft.com/office/drawing/2014/main" id="{BF6DF375-D9BC-6409-E71C-BABA54ECBF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537270" y="2942903"/>
              <a:ext cx="892066" cy="870879"/>
            </a:xfrm>
            <a:prstGeom prst="rect">
              <a:avLst/>
            </a:prstGeom>
          </p:spPr>
        </p:pic>
      </p:grpSp>
    </p:spTree>
    <p:extLst>
      <p:ext uri="{BB962C8B-B14F-4D97-AF65-F5344CB8AC3E}">
        <p14:creationId xmlns:p14="http://schemas.microsoft.com/office/powerpoint/2010/main" val="3692430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4B439F-0FB0-B8E7-B2F4-966FDB42DB8B}"/>
              </a:ext>
            </a:extLst>
          </p:cNvPr>
          <p:cNvSpPr/>
          <p:nvPr/>
        </p:nvSpPr>
        <p:spPr>
          <a:xfrm>
            <a:off x="-238664" y="2070340"/>
            <a:ext cx="12430664" cy="340743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CAFBF4-165F-BA4D-2457-29CF6D94FD48}"/>
              </a:ext>
            </a:extLst>
          </p:cNvPr>
          <p:cNvSpPr/>
          <p:nvPr/>
        </p:nvSpPr>
        <p:spPr>
          <a:xfrm>
            <a:off x="8678174" y="0"/>
            <a:ext cx="3513826" cy="6858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548AE5-A43E-5CA2-D07B-9A03AA61C15B}"/>
              </a:ext>
            </a:extLst>
          </p:cNvPr>
          <p:cNvSpPr/>
          <p:nvPr/>
        </p:nvSpPr>
        <p:spPr>
          <a:xfrm>
            <a:off x="8678175" y="1971135"/>
            <a:ext cx="3500886" cy="2738887"/>
          </a:xfrm>
          <a:prstGeom prst="rect">
            <a:avLst/>
          </a:prstGeom>
          <a:solidFill>
            <a:srgbClr val="EAD6D4"/>
          </a:solidFill>
          <a:ln>
            <a:solidFill>
              <a:srgbClr val="EAD6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6C7A1440-CD83-2DB1-1275-3CE3A8A640F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874769" y="2260057"/>
            <a:ext cx="3120636" cy="2161041"/>
          </a:xfrm>
          <a:prstGeom prst="rect">
            <a:avLst/>
          </a:prstGeom>
        </p:spPr>
      </p:pic>
      <p:sp>
        <p:nvSpPr>
          <p:cNvPr id="13" name="TextBox 12">
            <a:extLst>
              <a:ext uri="{FF2B5EF4-FFF2-40B4-BE49-F238E27FC236}">
                <a16:creationId xmlns:a16="http://schemas.microsoft.com/office/drawing/2014/main" id="{153227D3-E10A-6EE5-370D-193D4C9ED283}"/>
              </a:ext>
            </a:extLst>
          </p:cNvPr>
          <p:cNvSpPr txBox="1"/>
          <p:nvPr/>
        </p:nvSpPr>
        <p:spPr>
          <a:xfrm>
            <a:off x="-430966" y="2224277"/>
            <a:ext cx="9694632" cy="2485745"/>
          </a:xfrm>
          <a:prstGeom prst="rect">
            <a:avLst/>
          </a:prstGeom>
          <a:noFill/>
        </p:spPr>
        <p:txBody>
          <a:bodyPr wrap="square">
            <a:spAutoFit/>
          </a:bodyPr>
          <a:lstStyle/>
          <a:p>
            <a:pPr marL="0" marR="0" algn="ctr">
              <a:lnSpc>
                <a:spcPct val="150000"/>
              </a:lnSpc>
              <a:spcBef>
                <a:spcPts val="0"/>
              </a:spcBef>
              <a:spcAft>
                <a:spcPts val="0"/>
              </a:spcAft>
            </a:pPr>
            <a:r>
              <a:rPr lang="nl-NL"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marL="0" marR="0" algn="ctr">
              <a:lnSpc>
                <a:spcPct val="150000"/>
              </a:lnSpc>
              <a:spcBef>
                <a:spcPts val="0"/>
              </a:spcBef>
              <a:spcAft>
                <a:spcPts val="0"/>
              </a:spcAft>
            </a:pPr>
            <a:r>
              <a:rPr lang="nl-NL"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CHIẾU VUÔNG GÓC CỦA </a:t>
            </a:r>
            <a:endParaRPr lang="nl-NL" sz="3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nl-NL" sz="3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 </a:t>
            </a:r>
            <a:r>
              <a:rPr lang="nl-NL"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HỌC </a:t>
            </a:r>
            <a:r>
              <a:rPr lang="nl-NL" sz="3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 </a:t>
            </a:r>
            <a:r>
              <a:rPr lang="nl-NL"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900752" y="5477774"/>
            <a:ext cx="6782938"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GV: LÊ THU HÀ- THCS HOÀNG ĐỘNG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10965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9" name="TextBox 8">
            <a:extLst>
              <a:ext uri="{FF2B5EF4-FFF2-40B4-BE49-F238E27FC236}">
                <a16:creationId xmlns:a16="http://schemas.microsoft.com/office/drawing/2014/main" id="{545AD194-80C0-8CB5-A852-B5D6868F9C6A}"/>
              </a:ext>
            </a:extLst>
          </p:cNvPr>
          <p:cNvSpPr txBox="1"/>
          <p:nvPr/>
        </p:nvSpPr>
        <p:spPr>
          <a:xfrm>
            <a:off x="641231" y="1536691"/>
            <a:ext cx="7681049" cy="4060663"/>
          </a:xfrm>
          <a:prstGeom prst="rect">
            <a:avLst/>
          </a:prstGeom>
          <a:noFill/>
        </p:spPr>
        <p:txBody>
          <a:bodyPr wrap="square">
            <a:spAutoFit/>
          </a:bodyPr>
          <a:lstStyle/>
          <a:p>
            <a:pPr algn="just">
              <a:lnSpc>
                <a:spcPct val="150000"/>
              </a:lnSpc>
            </a:pPr>
            <a:r>
              <a:rPr lang="en-US" sz="2500" b="1">
                <a:latin typeface="Arial" panose="020B0604020202020204" pitchFamily="34" charset="0"/>
                <a:cs typeface="Arial" panose="020B0604020202020204" pitchFamily="34" charset="0"/>
              </a:rPr>
              <a:t>Khái niệm: </a:t>
            </a:r>
          </a:p>
          <a:p>
            <a:pPr algn="just">
              <a:lnSpc>
                <a:spcPct val="150000"/>
              </a:lnSpc>
            </a:pPr>
            <a:r>
              <a:rPr lang="vi-VN" sz="2500">
                <a:latin typeface="Arial" panose="020B0604020202020204" pitchFamily="34" charset="0"/>
                <a:cs typeface="Arial" panose="020B0604020202020204" pitchFamily="34" charset="0"/>
              </a:rPr>
              <a:t>Khối tròn xoay được tạo thành khi quay một hình phẳng quanh một trục cố định.</a:t>
            </a:r>
            <a:endParaRPr lang="en-US" sz="2500">
              <a:latin typeface="Arial" panose="020B0604020202020204" pitchFamily="34" charset="0"/>
              <a:cs typeface="Arial" panose="020B0604020202020204" pitchFamily="34" charset="0"/>
            </a:endParaRPr>
          </a:p>
          <a:p>
            <a:pPr algn="just">
              <a:lnSpc>
                <a:spcPct val="150000"/>
              </a:lnSpc>
            </a:pPr>
            <a:r>
              <a:rPr lang="en-US" sz="2500" b="1">
                <a:latin typeface="Arial" panose="020B0604020202020204" pitchFamily="34" charset="0"/>
                <a:cs typeface="Arial" panose="020B0604020202020204" pitchFamily="34" charset="0"/>
              </a:rPr>
              <a:t>Một số khối tròn xoay: </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Khối trụ</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Khối nón</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Khối cầu </a:t>
            </a:r>
          </a:p>
        </p:txBody>
      </p:sp>
      <p:pic>
        <p:nvPicPr>
          <p:cNvPr id="11" name="Picture 10">
            <a:extLst>
              <a:ext uri="{FF2B5EF4-FFF2-40B4-BE49-F238E27FC236}">
                <a16:creationId xmlns:a16="http://schemas.microsoft.com/office/drawing/2014/main" id="{6505E48E-F314-4A4A-C0EC-A5EACA1FDFDF}"/>
              </a:ext>
            </a:extLst>
          </p:cNvPr>
          <p:cNvPicPr>
            <a:picLocks noChangeAspect="1"/>
          </p:cNvPicPr>
          <p:nvPr/>
        </p:nvPicPr>
        <p:blipFill rotWithShape="1">
          <a:blip r:embed="rId2">
            <a:extLst>
              <a:ext uri="{28A0092B-C50C-407E-A947-70E740481C1C}">
                <a14:useLocalDpi xmlns:a14="http://schemas.microsoft.com/office/drawing/2010/main" val="0"/>
              </a:ext>
            </a:extLst>
          </a:blip>
          <a:srcRect t="5594" r="69010" b="8393"/>
          <a:stretch/>
        </p:blipFill>
        <p:spPr>
          <a:xfrm>
            <a:off x="6199517" y="3161511"/>
            <a:ext cx="3021458" cy="3514249"/>
          </a:xfrm>
          <a:prstGeom prst="rect">
            <a:avLst/>
          </a:prstGeom>
        </p:spPr>
      </p:pic>
      <p:pic>
        <p:nvPicPr>
          <p:cNvPr id="3" name="Picture 2">
            <a:extLst>
              <a:ext uri="{FF2B5EF4-FFF2-40B4-BE49-F238E27FC236}">
                <a16:creationId xmlns:a16="http://schemas.microsoft.com/office/drawing/2014/main" id="{4CA90068-FF36-5AB2-60B4-CF74A1C6DFE2}"/>
              </a:ext>
            </a:extLst>
          </p:cNvPr>
          <p:cNvPicPr>
            <a:picLocks noChangeAspect="1"/>
          </p:cNvPicPr>
          <p:nvPr/>
        </p:nvPicPr>
        <p:blipFill rotWithShape="1">
          <a:blip r:embed="rId2">
            <a:extLst>
              <a:ext uri="{28A0092B-C50C-407E-A947-70E740481C1C}">
                <a14:useLocalDpi xmlns:a14="http://schemas.microsoft.com/office/drawing/2010/main" val="0"/>
              </a:ext>
            </a:extLst>
          </a:blip>
          <a:srcRect l="72451" r="1" b="6193"/>
          <a:stretch/>
        </p:blipFill>
        <p:spPr>
          <a:xfrm>
            <a:off x="9342408" y="1163059"/>
            <a:ext cx="2518913" cy="3594583"/>
          </a:xfrm>
          <a:prstGeom prst="rect">
            <a:avLst/>
          </a:prstGeom>
        </p:spPr>
      </p:pic>
    </p:spTree>
    <p:extLst>
      <p:ext uri="{BB962C8B-B14F-4D97-AF65-F5344CB8AC3E}">
        <p14:creationId xmlns:p14="http://schemas.microsoft.com/office/powerpoint/2010/main" val="3273089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arn(inVertical)">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barn(inVertical)">
                                      <p:cBhvr>
                                        <p:cTn id="15" dur="500"/>
                                        <p:tgtEl>
                                          <p:spTgt spid="9">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barn(inVertical)">
                                      <p:cBhvr>
                                        <p:cTn id="18" dur="500"/>
                                        <p:tgtEl>
                                          <p:spTgt spid="9">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barn(inVertical)">
                                      <p:cBhvr>
                                        <p:cTn id="21" dur="500"/>
                                        <p:tgtEl>
                                          <p:spTgt spid="9">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barn(inVertical)">
                                      <p:cBhvr>
                                        <p:cTn id="24" dur="500"/>
                                        <p:tgtEl>
                                          <p:spTgt spid="9">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9" name="TextBox 8">
            <a:extLst>
              <a:ext uri="{FF2B5EF4-FFF2-40B4-BE49-F238E27FC236}">
                <a16:creationId xmlns:a16="http://schemas.microsoft.com/office/drawing/2014/main" id="{545AD194-80C0-8CB5-A852-B5D6868F9C6A}"/>
              </a:ext>
            </a:extLst>
          </p:cNvPr>
          <p:cNvSpPr txBox="1"/>
          <p:nvPr/>
        </p:nvSpPr>
        <p:spPr>
          <a:xfrm>
            <a:off x="572216" y="1122646"/>
            <a:ext cx="11047561" cy="598177"/>
          </a:xfrm>
          <a:prstGeom prst="rect">
            <a:avLst/>
          </a:prstGeom>
          <a:noFill/>
        </p:spPr>
        <p:txBody>
          <a:bodyPr wrap="square">
            <a:spAutoFit/>
          </a:bodyPr>
          <a:lstStyle/>
          <a:p>
            <a:pPr algn="ctr">
              <a:lnSpc>
                <a:spcPct val="150000"/>
              </a:lnSpc>
            </a:pPr>
            <a:r>
              <a:rPr lang="en-US" sz="2500">
                <a:latin typeface="Arial" panose="020B0604020202020204" pitchFamily="34" charset="0"/>
                <a:cs typeface="Arial" panose="020B0604020202020204" pitchFamily="34" charset="0"/>
              </a:rPr>
              <a:t>Các em quan sát hình và trả lời phần Khám phá mục IV.1 SGK trang 14:</a:t>
            </a:r>
          </a:p>
        </p:txBody>
      </p:sp>
      <p:pic>
        <p:nvPicPr>
          <p:cNvPr id="6" name="Picture 5">
            <a:extLst>
              <a:ext uri="{FF2B5EF4-FFF2-40B4-BE49-F238E27FC236}">
                <a16:creationId xmlns:a16="http://schemas.microsoft.com/office/drawing/2014/main" id="{3F826D6A-F125-47AE-8750-1E8FE07D93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7620" y="3830129"/>
            <a:ext cx="6876758" cy="2965140"/>
          </a:xfrm>
          <a:prstGeom prst="rect">
            <a:avLst/>
          </a:prstGeom>
        </p:spPr>
      </p:pic>
      <p:grpSp>
        <p:nvGrpSpPr>
          <p:cNvPr id="10" name="Group 9">
            <a:extLst>
              <a:ext uri="{FF2B5EF4-FFF2-40B4-BE49-F238E27FC236}">
                <a16:creationId xmlns:a16="http://schemas.microsoft.com/office/drawing/2014/main" id="{EC28E726-FD34-77A2-1888-3CD67B1F725D}"/>
              </a:ext>
            </a:extLst>
          </p:cNvPr>
          <p:cNvGrpSpPr/>
          <p:nvPr/>
        </p:nvGrpSpPr>
        <p:grpSpPr>
          <a:xfrm>
            <a:off x="984847" y="2018581"/>
            <a:ext cx="10410647" cy="2120776"/>
            <a:chOff x="984847" y="2018581"/>
            <a:chExt cx="10410647" cy="2120776"/>
          </a:xfrm>
        </p:grpSpPr>
        <p:sp>
          <p:nvSpPr>
            <p:cNvPr id="7" name="Rectangle: Rounded Corners 6">
              <a:extLst>
                <a:ext uri="{FF2B5EF4-FFF2-40B4-BE49-F238E27FC236}">
                  <a16:creationId xmlns:a16="http://schemas.microsoft.com/office/drawing/2014/main" id="{E2B0C0C9-CE74-5D10-A62D-0E9EA07BF322}"/>
                </a:ext>
              </a:extLst>
            </p:cNvPr>
            <p:cNvSpPr/>
            <p:nvPr/>
          </p:nvSpPr>
          <p:spPr>
            <a:xfrm>
              <a:off x="984847" y="2018581"/>
              <a:ext cx="10222297" cy="1639019"/>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Quan sát Hình 2.9 và cho biết: Khi quay hình chữ nhật, hình tam giác vuông, nửa hình tròn quanh một trục cố định ta được các khối tròn xoay nào?</a:t>
              </a:r>
              <a:endParaRPr lang="en-US" sz="2500">
                <a:solidFill>
                  <a:schemeClr val="tx1"/>
                </a:solidFill>
              </a:endParaRPr>
            </a:p>
          </p:txBody>
        </p:sp>
        <p:pic>
          <p:nvPicPr>
            <p:cNvPr id="8" name="Picture 6">
              <a:extLst>
                <a:ext uri="{FF2B5EF4-FFF2-40B4-BE49-F238E27FC236}">
                  <a16:creationId xmlns:a16="http://schemas.microsoft.com/office/drawing/2014/main" id="{0E1D6296-0654-88AB-74D9-15F0F2B6C3B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408538" y="3175842"/>
              <a:ext cx="986956" cy="963515"/>
            </a:xfrm>
            <a:prstGeom prst="rect">
              <a:avLst/>
            </a:prstGeom>
          </p:spPr>
        </p:pic>
      </p:grpSp>
    </p:spTree>
    <p:extLst>
      <p:ext uri="{BB962C8B-B14F-4D97-AF65-F5344CB8AC3E}">
        <p14:creationId xmlns:p14="http://schemas.microsoft.com/office/powerpoint/2010/main" val="1349735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9" name="TextBox 8">
            <a:extLst>
              <a:ext uri="{FF2B5EF4-FFF2-40B4-BE49-F238E27FC236}">
                <a16:creationId xmlns:a16="http://schemas.microsoft.com/office/drawing/2014/main" id="{545AD194-80C0-8CB5-A852-B5D6868F9C6A}"/>
              </a:ext>
            </a:extLst>
          </p:cNvPr>
          <p:cNvSpPr txBox="1"/>
          <p:nvPr/>
        </p:nvSpPr>
        <p:spPr>
          <a:xfrm>
            <a:off x="572216" y="1122646"/>
            <a:ext cx="11047561" cy="598177"/>
          </a:xfrm>
          <a:prstGeom prst="rect">
            <a:avLst/>
          </a:prstGeom>
          <a:noFill/>
        </p:spPr>
        <p:txBody>
          <a:bodyPr wrap="square">
            <a:spAutoFit/>
          </a:bodyPr>
          <a:lstStyle/>
          <a:p>
            <a:pPr algn="ctr">
              <a:lnSpc>
                <a:spcPct val="150000"/>
              </a:lnSpc>
            </a:pPr>
            <a:r>
              <a:rPr lang="en-US" sz="2500" u="sng">
                <a:latin typeface="Arial" panose="020B0604020202020204" pitchFamily="34" charset="0"/>
                <a:cs typeface="Arial" panose="020B0604020202020204" pitchFamily="34" charset="0"/>
              </a:rPr>
              <a:t>Trả lời Khám phá mục IV.1 SGK trang 14:</a:t>
            </a:r>
          </a:p>
        </p:txBody>
      </p:sp>
      <p:pic>
        <p:nvPicPr>
          <p:cNvPr id="6" name="Picture 5">
            <a:extLst>
              <a:ext uri="{FF2B5EF4-FFF2-40B4-BE49-F238E27FC236}">
                <a16:creationId xmlns:a16="http://schemas.microsoft.com/office/drawing/2014/main" id="{3F826D6A-F125-47AE-8750-1E8FE07D93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7616" y="3743865"/>
            <a:ext cx="6876758" cy="2965140"/>
          </a:xfrm>
          <a:prstGeom prst="rect">
            <a:avLst/>
          </a:prstGeom>
        </p:spPr>
      </p:pic>
      <p:sp>
        <p:nvSpPr>
          <p:cNvPr id="11" name="TextBox 10">
            <a:extLst>
              <a:ext uri="{FF2B5EF4-FFF2-40B4-BE49-F238E27FC236}">
                <a16:creationId xmlns:a16="http://schemas.microsoft.com/office/drawing/2014/main" id="{CFF70A4C-0498-1CC6-6A42-ECCF207FF6E2}"/>
              </a:ext>
            </a:extLst>
          </p:cNvPr>
          <p:cNvSpPr txBox="1"/>
          <p:nvPr/>
        </p:nvSpPr>
        <p:spPr>
          <a:xfrm>
            <a:off x="736015" y="1856174"/>
            <a:ext cx="10774393" cy="175233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vi-VN" sz="2500"/>
              <a:t>Khi quay hình chữ nhật quanh một trục cố định ta được khối trụ</a:t>
            </a:r>
          </a:p>
          <a:p>
            <a:pPr marL="342900" indent="-342900">
              <a:lnSpc>
                <a:spcPct val="150000"/>
              </a:lnSpc>
              <a:buFont typeface="Arial" panose="020B0604020202020204" pitchFamily="34" charset="0"/>
              <a:buChar char="•"/>
            </a:pPr>
            <a:r>
              <a:rPr lang="vi-VN" sz="2500"/>
              <a:t>Khi quay hình tam giác vuông quanh một trục cố định ta được khối tròn</a:t>
            </a:r>
          </a:p>
          <a:p>
            <a:pPr marL="342900" indent="-342900">
              <a:lnSpc>
                <a:spcPct val="150000"/>
              </a:lnSpc>
              <a:buFont typeface="Arial" panose="020B0604020202020204" pitchFamily="34" charset="0"/>
              <a:buChar char="•"/>
            </a:pPr>
            <a:r>
              <a:rPr lang="vi-VN" sz="2500"/>
              <a:t>Khi quay nửa hình tròn quanh một trục cố định ta được khối cầu. </a:t>
            </a:r>
          </a:p>
        </p:txBody>
      </p:sp>
    </p:spTree>
    <p:extLst>
      <p:ext uri="{BB962C8B-B14F-4D97-AF65-F5344CB8AC3E}">
        <p14:creationId xmlns:p14="http://schemas.microsoft.com/office/powerpoint/2010/main" val="20051864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3" name="TextBox 2">
            <a:extLst>
              <a:ext uri="{FF2B5EF4-FFF2-40B4-BE49-F238E27FC236}">
                <a16:creationId xmlns:a16="http://schemas.microsoft.com/office/drawing/2014/main" id="{9C457014-EAB9-3A42-2571-6E996546FB9C}"/>
              </a:ext>
            </a:extLst>
          </p:cNvPr>
          <p:cNvSpPr txBox="1"/>
          <p:nvPr/>
        </p:nvSpPr>
        <p:spPr>
          <a:xfrm>
            <a:off x="1524357" y="1370902"/>
            <a:ext cx="9143281" cy="553998"/>
          </a:xfrm>
          <a:prstGeom prst="rect">
            <a:avLst/>
          </a:prstGeom>
          <a:noFill/>
        </p:spPr>
        <p:txBody>
          <a:bodyPr wrap="square">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2. Vẽ hình chiếu vuông góc của khối tròn xoay</a:t>
            </a:r>
          </a:p>
        </p:txBody>
      </p:sp>
      <p:sp>
        <p:nvSpPr>
          <p:cNvPr id="7" name="TextBox 6">
            <a:extLst>
              <a:ext uri="{FF2B5EF4-FFF2-40B4-BE49-F238E27FC236}">
                <a16:creationId xmlns:a16="http://schemas.microsoft.com/office/drawing/2014/main" id="{16B85098-9769-4BB8-5810-AE50283D783C}"/>
              </a:ext>
            </a:extLst>
          </p:cNvPr>
          <p:cNvSpPr txBox="1"/>
          <p:nvPr/>
        </p:nvSpPr>
        <p:spPr>
          <a:xfrm>
            <a:off x="973242" y="2042606"/>
            <a:ext cx="10299939" cy="477054"/>
          </a:xfrm>
          <a:prstGeom prst="rect">
            <a:avLst/>
          </a:prstGeom>
          <a:noFill/>
        </p:spPr>
        <p:txBody>
          <a:bodyPr wrap="square" rtlCol="0">
            <a:spAutoFit/>
          </a:bodyPr>
          <a:lstStyle/>
          <a:p>
            <a:pPr algn="ctr"/>
            <a:r>
              <a:rPr lang="en-US" sz="2500" b="1">
                <a:solidFill>
                  <a:schemeClr val="accent2">
                    <a:lumMod val="75000"/>
                  </a:schemeClr>
                </a:solidFill>
                <a:latin typeface="Arial" panose="020B0604020202020204" pitchFamily="34" charset="0"/>
                <a:cs typeface="Arial" panose="020B0604020202020204" pitchFamily="34" charset="0"/>
              </a:rPr>
              <a:t>THẢO LUẬN NHÓM </a:t>
            </a:r>
          </a:p>
        </p:txBody>
      </p:sp>
      <p:grpSp>
        <p:nvGrpSpPr>
          <p:cNvPr id="12" name="Group 11">
            <a:extLst>
              <a:ext uri="{FF2B5EF4-FFF2-40B4-BE49-F238E27FC236}">
                <a16:creationId xmlns:a16="http://schemas.microsoft.com/office/drawing/2014/main" id="{68601607-8275-7CAF-0BF0-77DDBAACBD38}"/>
              </a:ext>
            </a:extLst>
          </p:cNvPr>
          <p:cNvGrpSpPr/>
          <p:nvPr/>
        </p:nvGrpSpPr>
        <p:grpSpPr>
          <a:xfrm>
            <a:off x="370936" y="2677880"/>
            <a:ext cx="5342632" cy="3320921"/>
            <a:chOff x="782123" y="2579546"/>
            <a:chExt cx="5342632" cy="3320921"/>
          </a:xfrm>
        </p:grpSpPr>
        <p:sp>
          <p:nvSpPr>
            <p:cNvPr id="8" name="Rectangle: Rounded Corners 7">
              <a:extLst>
                <a:ext uri="{FF2B5EF4-FFF2-40B4-BE49-F238E27FC236}">
                  <a16:creationId xmlns:a16="http://schemas.microsoft.com/office/drawing/2014/main" id="{5CD7B150-FC8B-B86C-7266-F549682A7EC5}"/>
                </a:ext>
              </a:extLst>
            </p:cNvPr>
            <p:cNvSpPr/>
            <p:nvPr/>
          </p:nvSpPr>
          <p:spPr>
            <a:xfrm>
              <a:off x="782123" y="3140014"/>
              <a:ext cx="5342632" cy="276045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Tại sao các khối tròn xoay thường chỉ biểu diễn hai hình chiếu? Đó là những hình chiếu nào?</a:t>
              </a:r>
              <a:endParaRPr lang="en-US" sz="2500">
                <a:solidFill>
                  <a:schemeClr val="tx1"/>
                </a:solidFill>
              </a:endParaRPr>
            </a:p>
          </p:txBody>
        </p:sp>
        <p:pic>
          <p:nvPicPr>
            <p:cNvPr id="10" name="Picture 6">
              <a:extLst>
                <a:ext uri="{FF2B5EF4-FFF2-40B4-BE49-F238E27FC236}">
                  <a16:creationId xmlns:a16="http://schemas.microsoft.com/office/drawing/2014/main" id="{6B35323C-2FEF-9AC3-0129-5684F951C65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879336" y="2579546"/>
              <a:ext cx="1148206" cy="1120935"/>
            </a:xfrm>
            <a:prstGeom prst="rect">
              <a:avLst/>
            </a:prstGeom>
          </p:spPr>
        </p:pic>
      </p:grpSp>
      <p:pic>
        <p:nvPicPr>
          <p:cNvPr id="14" name="Graphic 13" descr="Back with solid fill">
            <a:extLst>
              <a:ext uri="{FF2B5EF4-FFF2-40B4-BE49-F238E27FC236}">
                <a16:creationId xmlns:a16="http://schemas.microsoft.com/office/drawing/2014/main" id="{482D8E34-EED4-709C-2114-B0B05DD4E7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flipV="1">
            <a:off x="5856486" y="4238202"/>
            <a:ext cx="1043621" cy="760743"/>
          </a:xfrm>
          <a:prstGeom prst="rect">
            <a:avLst/>
          </a:prstGeom>
        </p:spPr>
      </p:pic>
      <p:sp>
        <p:nvSpPr>
          <p:cNvPr id="16" name="TextBox 15">
            <a:extLst>
              <a:ext uri="{FF2B5EF4-FFF2-40B4-BE49-F238E27FC236}">
                <a16:creationId xmlns:a16="http://schemas.microsoft.com/office/drawing/2014/main" id="{A4A89DB9-238A-F55C-C171-038B3A3A0759}"/>
              </a:ext>
            </a:extLst>
          </p:cNvPr>
          <p:cNvSpPr txBox="1"/>
          <p:nvPr/>
        </p:nvSpPr>
        <p:spPr>
          <a:xfrm>
            <a:off x="7043025" y="3062730"/>
            <a:ext cx="4695981" cy="3111686"/>
          </a:xfrm>
          <a:prstGeom prst="rect">
            <a:avLst/>
          </a:prstGeom>
          <a:noFill/>
        </p:spPr>
        <p:txBody>
          <a:bodyPr wrap="square">
            <a:spAutoFit/>
          </a:bodyPr>
          <a:lstStyle/>
          <a:p>
            <a:pPr marL="0" marR="0" algn="just">
              <a:lnSpc>
                <a:spcPct val="150000"/>
              </a:lnSpc>
              <a:spcBef>
                <a:spcPts val="0"/>
              </a:spcBef>
              <a:spcAft>
                <a:spcPts val="800"/>
              </a:spcAft>
            </a:pPr>
            <a:r>
              <a:rPr lang="nl-NL" sz="2500">
                <a:effectLst/>
                <a:latin typeface="Arial" panose="020B0604020202020204" pitchFamily="34" charset="0"/>
                <a:ea typeface="Times New Roman" panose="02020603050405020304" pitchFamily="18" charset="0"/>
                <a:cs typeface="Arial" panose="020B0604020202020204" pitchFamily="34" charset="0"/>
              </a:rPr>
              <a:t>Do tính đối xứng:</a:t>
            </a:r>
            <a:endParaRPr lang="en-US" sz="250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lgn="just">
              <a:lnSpc>
                <a:spcPct val="150000"/>
              </a:lnSpc>
              <a:spcBef>
                <a:spcPts val="0"/>
              </a:spcBef>
              <a:spcAft>
                <a:spcPts val="800"/>
              </a:spcAft>
              <a:buFont typeface="Arial" panose="020B0604020202020204" pitchFamily="34" charset="0"/>
              <a:buChar char="•"/>
            </a:pPr>
            <a:r>
              <a:rPr lang="nl-NL" sz="2500">
                <a:effectLst/>
                <a:latin typeface="Arial" panose="020B0604020202020204" pitchFamily="34" charset="0"/>
                <a:ea typeface="Times New Roman" panose="02020603050405020304" pitchFamily="18" charset="0"/>
                <a:cs typeface="Arial" panose="020B0604020202020204" pitchFamily="34" charset="0"/>
              </a:rPr>
              <a:t>Hình chiếu đứng và hình chiếu bằng</a:t>
            </a:r>
            <a:endParaRPr lang="en-US" sz="250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lgn="just">
              <a:lnSpc>
                <a:spcPct val="150000"/>
              </a:lnSpc>
              <a:spcBef>
                <a:spcPts val="0"/>
              </a:spcBef>
              <a:spcAft>
                <a:spcPts val="800"/>
              </a:spcAft>
              <a:buFont typeface="Arial" panose="020B0604020202020204" pitchFamily="34" charset="0"/>
              <a:buChar char="•"/>
            </a:pPr>
            <a:r>
              <a:rPr lang="nl-NL" sz="2500">
                <a:effectLst/>
                <a:latin typeface="Arial" panose="020B0604020202020204" pitchFamily="34" charset="0"/>
                <a:ea typeface="Times New Roman" panose="02020603050405020304" pitchFamily="18" charset="0"/>
                <a:cs typeface="Arial" panose="020B0604020202020204" pitchFamily="34" charset="0"/>
              </a:rPr>
              <a:t>Hình chiếu đứng và hình chiếu cạnh</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96723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7" name="TextBox 6">
            <a:extLst>
              <a:ext uri="{FF2B5EF4-FFF2-40B4-BE49-F238E27FC236}">
                <a16:creationId xmlns:a16="http://schemas.microsoft.com/office/drawing/2014/main" id="{16B85098-9769-4BB8-5810-AE50283D783C}"/>
              </a:ext>
            </a:extLst>
          </p:cNvPr>
          <p:cNvSpPr txBox="1"/>
          <p:nvPr/>
        </p:nvSpPr>
        <p:spPr>
          <a:xfrm>
            <a:off x="973242" y="1326901"/>
            <a:ext cx="10299939" cy="477054"/>
          </a:xfrm>
          <a:prstGeom prst="rect">
            <a:avLst/>
          </a:prstGeom>
          <a:noFill/>
        </p:spPr>
        <p:txBody>
          <a:bodyPr wrap="square" rtlCol="0">
            <a:spAutoFit/>
          </a:bodyPr>
          <a:lstStyle/>
          <a:p>
            <a:pPr algn="ctr"/>
            <a:r>
              <a:rPr lang="en-US" sz="2500" b="1">
                <a:solidFill>
                  <a:schemeClr val="accent5">
                    <a:lumMod val="75000"/>
                  </a:schemeClr>
                </a:solidFill>
                <a:latin typeface="Arial" panose="020B0604020202020204" pitchFamily="34" charset="0"/>
                <a:cs typeface="Arial" panose="020B0604020202020204" pitchFamily="34" charset="0"/>
              </a:rPr>
              <a:t>THẢO LUẬN NHÓM </a:t>
            </a:r>
          </a:p>
        </p:txBody>
      </p:sp>
      <p:sp>
        <p:nvSpPr>
          <p:cNvPr id="11" name="TextBox 10">
            <a:extLst>
              <a:ext uri="{FF2B5EF4-FFF2-40B4-BE49-F238E27FC236}">
                <a16:creationId xmlns:a16="http://schemas.microsoft.com/office/drawing/2014/main" id="{B17E20D3-6557-4E14-E032-3C5005495BB0}"/>
              </a:ext>
            </a:extLst>
          </p:cNvPr>
          <p:cNvSpPr txBox="1"/>
          <p:nvPr/>
        </p:nvSpPr>
        <p:spPr>
          <a:xfrm>
            <a:off x="1" y="1826805"/>
            <a:ext cx="12191999" cy="59817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Nhóm 1 + 2: </a:t>
            </a:r>
            <a:r>
              <a:rPr kumimoji="0" 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Tìm hiểu hình chiếu vuông góc của khối trụ</a:t>
            </a:r>
          </a:p>
        </p:txBody>
      </p:sp>
      <p:pic>
        <p:nvPicPr>
          <p:cNvPr id="15" name="Picture 14">
            <a:extLst>
              <a:ext uri="{FF2B5EF4-FFF2-40B4-BE49-F238E27FC236}">
                <a16:creationId xmlns:a16="http://schemas.microsoft.com/office/drawing/2014/main" id="{6A9FC64D-2988-719E-4663-1ADC22E177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114" y="2424982"/>
            <a:ext cx="2968067" cy="4307961"/>
          </a:xfrm>
          <a:prstGeom prst="rect">
            <a:avLst/>
          </a:prstGeom>
        </p:spPr>
      </p:pic>
      <p:grpSp>
        <p:nvGrpSpPr>
          <p:cNvPr id="18" name="Group 17">
            <a:extLst>
              <a:ext uri="{FF2B5EF4-FFF2-40B4-BE49-F238E27FC236}">
                <a16:creationId xmlns:a16="http://schemas.microsoft.com/office/drawing/2014/main" id="{4232DB65-7758-0C02-7035-BBE5547F4C85}"/>
              </a:ext>
            </a:extLst>
          </p:cNvPr>
          <p:cNvGrpSpPr/>
          <p:nvPr/>
        </p:nvGrpSpPr>
        <p:grpSpPr>
          <a:xfrm>
            <a:off x="862089" y="2679224"/>
            <a:ext cx="6471354" cy="3746331"/>
            <a:chOff x="862089" y="2679224"/>
            <a:chExt cx="6471354" cy="3746331"/>
          </a:xfrm>
        </p:grpSpPr>
        <p:sp>
          <p:nvSpPr>
            <p:cNvPr id="6" name="Rectangle: Rounded Corners 5">
              <a:extLst>
                <a:ext uri="{FF2B5EF4-FFF2-40B4-BE49-F238E27FC236}">
                  <a16:creationId xmlns:a16="http://schemas.microsoft.com/office/drawing/2014/main" id="{86CF2623-F5E9-BE5F-6467-7D1EBD6F0439}"/>
                </a:ext>
              </a:extLst>
            </p:cNvPr>
            <p:cNvSpPr/>
            <p:nvPr/>
          </p:nvSpPr>
          <p:spPr>
            <a:xfrm>
              <a:off x="862089" y="3344890"/>
              <a:ext cx="6471354" cy="308066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latin typeface="Arial" panose="020B0604020202020204" pitchFamily="34" charset="0"/>
                  <a:cs typeface="Arial" panose="020B0604020202020204" pitchFamily="34" charset="0"/>
                </a:rPr>
                <a:t>Quan sát Hình 2.10a và trả lời các câu hỏi: Các hình chiếu vuông góc của khối trụ là hình gì? Chúng thể hiện các kích thước nào của khối trụ?</a:t>
              </a:r>
              <a:endParaRPr lang="en-US" sz="2500">
                <a:solidFill>
                  <a:schemeClr val="tx1"/>
                </a:solidFill>
                <a:latin typeface="Arial" panose="020B0604020202020204" pitchFamily="34" charset="0"/>
                <a:cs typeface="Arial" panose="020B0604020202020204" pitchFamily="34" charset="0"/>
              </a:endParaRPr>
            </a:p>
          </p:txBody>
        </p:sp>
        <p:pic>
          <p:nvPicPr>
            <p:cNvPr id="17" name="Picture 6">
              <a:extLst>
                <a:ext uri="{FF2B5EF4-FFF2-40B4-BE49-F238E27FC236}">
                  <a16:creationId xmlns:a16="http://schemas.microsoft.com/office/drawing/2014/main" id="{FD5B41F4-39D3-B004-3DF1-3763B8DD10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507243" y="2679224"/>
              <a:ext cx="1065590" cy="1040281"/>
            </a:xfrm>
            <a:prstGeom prst="rect">
              <a:avLst/>
            </a:prstGeom>
          </p:spPr>
        </p:pic>
      </p:grpSp>
    </p:spTree>
    <p:extLst>
      <p:ext uri="{BB962C8B-B14F-4D97-AF65-F5344CB8AC3E}">
        <p14:creationId xmlns:p14="http://schemas.microsoft.com/office/powerpoint/2010/main" val="1491166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7" name="TextBox 6">
            <a:extLst>
              <a:ext uri="{FF2B5EF4-FFF2-40B4-BE49-F238E27FC236}">
                <a16:creationId xmlns:a16="http://schemas.microsoft.com/office/drawing/2014/main" id="{16B85098-9769-4BB8-5810-AE50283D783C}"/>
              </a:ext>
            </a:extLst>
          </p:cNvPr>
          <p:cNvSpPr txBox="1"/>
          <p:nvPr/>
        </p:nvSpPr>
        <p:spPr>
          <a:xfrm>
            <a:off x="973242" y="1326901"/>
            <a:ext cx="10299939" cy="477054"/>
          </a:xfrm>
          <a:prstGeom prst="rect">
            <a:avLst/>
          </a:prstGeom>
          <a:noFill/>
        </p:spPr>
        <p:txBody>
          <a:bodyPr wrap="square" rtlCol="0">
            <a:spAutoFit/>
          </a:bodyPr>
          <a:lstStyle/>
          <a:p>
            <a:pPr algn="ctr"/>
            <a:r>
              <a:rPr lang="en-US" sz="2500" b="1">
                <a:solidFill>
                  <a:schemeClr val="accent5">
                    <a:lumMod val="75000"/>
                  </a:schemeClr>
                </a:solidFill>
                <a:latin typeface="Arial" panose="020B0604020202020204" pitchFamily="34" charset="0"/>
                <a:cs typeface="Arial" panose="020B0604020202020204" pitchFamily="34" charset="0"/>
              </a:rPr>
              <a:t>THẢO LUẬN NHÓM </a:t>
            </a:r>
          </a:p>
        </p:txBody>
      </p:sp>
      <p:sp>
        <p:nvSpPr>
          <p:cNvPr id="11" name="TextBox 10">
            <a:extLst>
              <a:ext uri="{FF2B5EF4-FFF2-40B4-BE49-F238E27FC236}">
                <a16:creationId xmlns:a16="http://schemas.microsoft.com/office/drawing/2014/main" id="{B17E20D3-6557-4E14-E032-3C5005495BB0}"/>
              </a:ext>
            </a:extLst>
          </p:cNvPr>
          <p:cNvSpPr txBox="1"/>
          <p:nvPr/>
        </p:nvSpPr>
        <p:spPr>
          <a:xfrm>
            <a:off x="1" y="1826805"/>
            <a:ext cx="12191999" cy="59817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Nhóm 3 + 4: </a:t>
            </a:r>
            <a:r>
              <a:rPr kumimoji="0" 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Tìm hiểu hình chiếu vuông góc của khối cầu</a:t>
            </a:r>
          </a:p>
        </p:txBody>
      </p:sp>
      <p:grpSp>
        <p:nvGrpSpPr>
          <p:cNvPr id="18" name="Group 17">
            <a:extLst>
              <a:ext uri="{FF2B5EF4-FFF2-40B4-BE49-F238E27FC236}">
                <a16:creationId xmlns:a16="http://schemas.microsoft.com/office/drawing/2014/main" id="{4232DB65-7758-0C02-7035-BBE5547F4C85}"/>
              </a:ext>
            </a:extLst>
          </p:cNvPr>
          <p:cNvGrpSpPr/>
          <p:nvPr/>
        </p:nvGrpSpPr>
        <p:grpSpPr>
          <a:xfrm>
            <a:off x="1131755" y="2594008"/>
            <a:ext cx="6399105" cy="3678021"/>
            <a:chOff x="430768" y="2710870"/>
            <a:chExt cx="6399105" cy="3678021"/>
          </a:xfrm>
        </p:grpSpPr>
        <p:sp>
          <p:nvSpPr>
            <p:cNvPr id="6" name="Rectangle: Rounded Corners 5">
              <a:extLst>
                <a:ext uri="{FF2B5EF4-FFF2-40B4-BE49-F238E27FC236}">
                  <a16:creationId xmlns:a16="http://schemas.microsoft.com/office/drawing/2014/main" id="{86CF2623-F5E9-BE5F-6467-7D1EBD6F0439}"/>
                </a:ext>
              </a:extLst>
            </p:cNvPr>
            <p:cNvSpPr/>
            <p:nvPr/>
          </p:nvSpPr>
          <p:spPr>
            <a:xfrm>
              <a:off x="430768" y="3308226"/>
              <a:ext cx="6399105" cy="308066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latin typeface="Arial" panose="020B0604020202020204" pitchFamily="34" charset="0"/>
                  <a:cs typeface="Arial" panose="020B0604020202020204" pitchFamily="34" charset="0"/>
                </a:rPr>
                <a:t>Đọc mục IV.2 SGK, trả lời câu hỏi: Quan sát Hình 2.10b và nêu đặc điểm các hình chiếu của hình cầu. </a:t>
              </a:r>
              <a:endParaRPr lang="en-US" sz="2500">
                <a:solidFill>
                  <a:schemeClr val="tx1"/>
                </a:solidFill>
                <a:latin typeface="Arial" panose="020B0604020202020204" pitchFamily="34" charset="0"/>
                <a:cs typeface="Arial" panose="020B0604020202020204" pitchFamily="34" charset="0"/>
              </a:endParaRPr>
            </a:p>
          </p:txBody>
        </p:sp>
        <p:pic>
          <p:nvPicPr>
            <p:cNvPr id="17" name="Picture 6">
              <a:extLst>
                <a:ext uri="{FF2B5EF4-FFF2-40B4-BE49-F238E27FC236}">
                  <a16:creationId xmlns:a16="http://schemas.microsoft.com/office/drawing/2014/main" id="{FD5B41F4-39D3-B004-3DF1-3763B8DD10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097525" y="2710870"/>
              <a:ext cx="1065590" cy="1040281"/>
            </a:xfrm>
            <a:prstGeom prst="rect">
              <a:avLst/>
            </a:prstGeom>
          </p:spPr>
        </p:pic>
      </p:grpSp>
      <p:pic>
        <p:nvPicPr>
          <p:cNvPr id="8" name="Picture 7">
            <a:extLst>
              <a:ext uri="{FF2B5EF4-FFF2-40B4-BE49-F238E27FC236}">
                <a16:creationId xmlns:a16="http://schemas.microsoft.com/office/drawing/2014/main" id="{119845CE-A0C3-188E-63BC-20CFCAEA4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577" y="2424982"/>
            <a:ext cx="2972004" cy="4428705"/>
          </a:xfrm>
          <a:prstGeom prst="rect">
            <a:avLst/>
          </a:prstGeom>
        </p:spPr>
      </p:pic>
    </p:spTree>
    <p:extLst>
      <p:ext uri="{BB962C8B-B14F-4D97-AF65-F5344CB8AC3E}">
        <p14:creationId xmlns:p14="http://schemas.microsoft.com/office/powerpoint/2010/main" val="2425476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11" name="TextBox 10">
            <a:extLst>
              <a:ext uri="{FF2B5EF4-FFF2-40B4-BE49-F238E27FC236}">
                <a16:creationId xmlns:a16="http://schemas.microsoft.com/office/drawing/2014/main" id="{B17E20D3-6557-4E14-E032-3C5005495BB0}"/>
              </a:ext>
            </a:extLst>
          </p:cNvPr>
          <p:cNvSpPr txBox="1"/>
          <p:nvPr/>
        </p:nvSpPr>
        <p:spPr>
          <a:xfrm>
            <a:off x="810883" y="1585264"/>
            <a:ext cx="10570233" cy="4637744"/>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vi-VN"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Hình chiếu vuông góc của khối trụ</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5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Nếu hướng chiếu dọc theo đường trục của hình trụ thì hình chiếu thu được là hình tròn.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5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Nếu hướng chiếu vuông góc với đường trục thì hình chiếu thu được là hình chữ nhật.</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vi-VN"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Các hình chiếu vuông góc của hình cầu</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5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Các hình chiếu vuông góc của hình cầu đều là hình tròn, có đường kính bằng đường kính hình cầu.</a:t>
            </a:r>
          </a:p>
        </p:txBody>
      </p:sp>
    </p:spTree>
    <p:extLst>
      <p:ext uri="{BB962C8B-B14F-4D97-AF65-F5344CB8AC3E}">
        <p14:creationId xmlns:p14="http://schemas.microsoft.com/office/powerpoint/2010/main" val="510539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6" name="TextBox 5">
            <a:extLst>
              <a:ext uri="{FF2B5EF4-FFF2-40B4-BE49-F238E27FC236}">
                <a16:creationId xmlns:a16="http://schemas.microsoft.com/office/drawing/2014/main" id="{44BBADAF-6FA4-88C7-9DCD-E5B2AD60FCF4}"/>
              </a:ext>
            </a:extLst>
          </p:cNvPr>
          <p:cNvSpPr txBox="1"/>
          <p:nvPr/>
        </p:nvSpPr>
        <p:spPr>
          <a:xfrm>
            <a:off x="2620633" y="1472426"/>
            <a:ext cx="6950734"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Câu hỏi Khám phá mục IV.2 SGK trang 14:</a:t>
            </a:r>
          </a:p>
        </p:txBody>
      </p:sp>
      <p:pic>
        <p:nvPicPr>
          <p:cNvPr id="12" name="Picture 11">
            <a:extLst>
              <a:ext uri="{FF2B5EF4-FFF2-40B4-BE49-F238E27FC236}">
                <a16:creationId xmlns:a16="http://schemas.microsoft.com/office/drawing/2014/main" id="{F3378EAA-67FE-6AA2-C8DA-905B89B3E3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363" y="2241686"/>
            <a:ext cx="6113172" cy="4213723"/>
          </a:xfrm>
          <a:prstGeom prst="rect">
            <a:avLst/>
          </a:prstGeom>
        </p:spPr>
      </p:pic>
      <p:grpSp>
        <p:nvGrpSpPr>
          <p:cNvPr id="15" name="Group 14">
            <a:extLst>
              <a:ext uri="{FF2B5EF4-FFF2-40B4-BE49-F238E27FC236}">
                <a16:creationId xmlns:a16="http://schemas.microsoft.com/office/drawing/2014/main" id="{80245D2B-AFFC-3B13-50CA-42BCCEDFEF5F}"/>
              </a:ext>
            </a:extLst>
          </p:cNvPr>
          <p:cNvGrpSpPr/>
          <p:nvPr/>
        </p:nvGrpSpPr>
        <p:grpSpPr>
          <a:xfrm>
            <a:off x="753027" y="2369484"/>
            <a:ext cx="5095336" cy="3704949"/>
            <a:chOff x="779467" y="2369484"/>
            <a:chExt cx="5095336" cy="3704949"/>
          </a:xfrm>
        </p:grpSpPr>
        <p:sp>
          <p:nvSpPr>
            <p:cNvPr id="13" name="Rectangle: Rounded Corners 12">
              <a:extLst>
                <a:ext uri="{FF2B5EF4-FFF2-40B4-BE49-F238E27FC236}">
                  <a16:creationId xmlns:a16="http://schemas.microsoft.com/office/drawing/2014/main" id="{B3938263-47F3-7AAB-8FED-2B4D5DCC75A7}"/>
                </a:ext>
              </a:extLst>
            </p:cNvPr>
            <p:cNvSpPr/>
            <p:nvPr/>
          </p:nvSpPr>
          <p:spPr>
            <a:xfrm>
              <a:off x="779467" y="2776267"/>
              <a:ext cx="5095336" cy="3298166"/>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Quan sát Hình 2.10 em hãy cho biết h và d thể hiện kích thước nào của vật thể?</a:t>
              </a:r>
              <a:endParaRPr lang="en-US" sz="2500">
                <a:solidFill>
                  <a:schemeClr val="tx1"/>
                </a:solidFill>
              </a:endParaRPr>
            </a:p>
          </p:txBody>
        </p:sp>
        <p:pic>
          <p:nvPicPr>
            <p:cNvPr id="14" name="Picture 6">
              <a:extLst>
                <a:ext uri="{FF2B5EF4-FFF2-40B4-BE49-F238E27FC236}">
                  <a16:creationId xmlns:a16="http://schemas.microsoft.com/office/drawing/2014/main" id="{6141F958-E886-9E10-E8E8-2E7DA700085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794340" y="2369484"/>
              <a:ext cx="1065590" cy="1040281"/>
            </a:xfrm>
            <a:prstGeom prst="rect">
              <a:avLst/>
            </a:prstGeom>
          </p:spPr>
        </p:pic>
      </p:grpSp>
    </p:spTree>
    <p:extLst>
      <p:ext uri="{BB962C8B-B14F-4D97-AF65-F5344CB8AC3E}">
        <p14:creationId xmlns:p14="http://schemas.microsoft.com/office/powerpoint/2010/main" val="479937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6" name="TextBox 5">
            <a:extLst>
              <a:ext uri="{FF2B5EF4-FFF2-40B4-BE49-F238E27FC236}">
                <a16:creationId xmlns:a16="http://schemas.microsoft.com/office/drawing/2014/main" id="{44BBADAF-6FA4-88C7-9DCD-E5B2AD60FCF4}"/>
              </a:ext>
            </a:extLst>
          </p:cNvPr>
          <p:cNvSpPr txBox="1"/>
          <p:nvPr/>
        </p:nvSpPr>
        <p:spPr>
          <a:xfrm>
            <a:off x="2269286" y="1326901"/>
            <a:ext cx="7653427" cy="477054"/>
          </a:xfrm>
          <a:prstGeom prst="rect">
            <a:avLst/>
          </a:prstGeom>
          <a:noFill/>
        </p:spPr>
        <p:txBody>
          <a:bodyPr wrap="square">
            <a:spAutoFit/>
          </a:bodyPr>
          <a:lstStyle/>
          <a:p>
            <a:pPr algn="ctr"/>
            <a:r>
              <a:rPr lang="en-US" sz="2500" u="sng">
                <a:latin typeface="Arial" panose="020B0604020202020204" pitchFamily="34" charset="0"/>
                <a:cs typeface="Arial" panose="020B0604020202020204" pitchFamily="34" charset="0"/>
              </a:rPr>
              <a:t>Trả lời câu hỏi Khám phá mục IV.2 SGK trang 14:</a:t>
            </a:r>
          </a:p>
        </p:txBody>
      </p:sp>
      <p:grpSp>
        <p:nvGrpSpPr>
          <p:cNvPr id="10" name="Group 9">
            <a:extLst>
              <a:ext uri="{FF2B5EF4-FFF2-40B4-BE49-F238E27FC236}">
                <a16:creationId xmlns:a16="http://schemas.microsoft.com/office/drawing/2014/main" id="{9F714094-DD2B-FC0E-5274-D9D39388DE43}"/>
              </a:ext>
            </a:extLst>
          </p:cNvPr>
          <p:cNvGrpSpPr/>
          <p:nvPr/>
        </p:nvGrpSpPr>
        <p:grpSpPr>
          <a:xfrm>
            <a:off x="4316470" y="2846717"/>
            <a:ext cx="7364804" cy="2820837"/>
            <a:chOff x="4496517" y="3027872"/>
            <a:chExt cx="7364804" cy="2820837"/>
          </a:xfrm>
        </p:grpSpPr>
        <p:sp>
          <p:nvSpPr>
            <p:cNvPr id="9" name="Rectangle: Rounded Corners 8">
              <a:extLst>
                <a:ext uri="{FF2B5EF4-FFF2-40B4-BE49-F238E27FC236}">
                  <a16:creationId xmlns:a16="http://schemas.microsoft.com/office/drawing/2014/main" id="{3BFEF252-1294-F8E2-C35C-8FF2364B536A}"/>
                </a:ext>
              </a:extLst>
            </p:cNvPr>
            <p:cNvSpPr/>
            <p:nvPr/>
          </p:nvSpPr>
          <p:spPr>
            <a:xfrm>
              <a:off x="4496517" y="3027872"/>
              <a:ext cx="7364804" cy="2820837"/>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8DFC8D-A1BD-48D8-C4B9-5CFCA849A5B6}"/>
                </a:ext>
              </a:extLst>
            </p:cNvPr>
            <p:cNvSpPr txBox="1"/>
            <p:nvPr/>
          </p:nvSpPr>
          <p:spPr>
            <a:xfrm>
              <a:off x="4889019" y="3562120"/>
              <a:ext cx="6579799" cy="175233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vi-VN" sz="2500"/>
                <a:t>h là chiều cao khối trụ</a:t>
              </a:r>
              <a:r>
                <a:rPr lang="en-US" sz="2500"/>
                <a:t>.</a:t>
              </a:r>
              <a:endParaRPr lang="vi-VN" sz="2500"/>
            </a:p>
            <a:p>
              <a:pPr marL="342900" indent="-342900">
                <a:lnSpc>
                  <a:spcPct val="150000"/>
                </a:lnSpc>
                <a:buFont typeface="Arial" panose="020B0604020202020204" pitchFamily="34" charset="0"/>
                <a:buChar char="•"/>
              </a:pPr>
              <a:r>
                <a:rPr lang="vi-VN" sz="2500"/>
                <a:t>d là đường kính mặt đáy hình tròn của khối trụ và đường kính hình cầu. </a:t>
              </a:r>
            </a:p>
          </p:txBody>
        </p:sp>
      </p:grpSp>
      <p:pic>
        <p:nvPicPr>
          <p:cNvPr id="8" name="Picture 7">
            <a:extLst>
              <a:ext uri="{FF2B5EF4-FFF2-40B4-BE49-F238E27FC236}">
                <a16:creationId xmlns:a16="http://schemas.microsoft.com/office/drawing/2014/main" id="{6A8704EB-E2D3-6EC3-6FF5-78EC7BE44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82" y="2078434"/>
            <a:ext cx="3149651" cy="4571518"/>
          </a:xfrm>
          <a:prstGeom prst="rect">
            <a:avLst/>
          </a:prstGeom>
        </p:spPr>
      </p:pic>
    </p:spTree>
    <p:extLst>
      <p:ext uri="{BB962C8B-B14F-4D97-AF65-F5344CB8AC3E}">
        <p14:creationId xmlns:p14="http://schemas.microsoft.com/office/powerpoint/2010/main" val="1112714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2665666" y="-707368"/>
            <a:ext cx="68606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rgbClr val="D8F3F8"/>
            </a:solidFill>
            <a:ln>
              <a:solidFill>
                <a:srgbClr val="D8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LUYỆN TẬP</a:t>
              </a:r>
            </a:p>
          </p:txBody>
        </p:sp>
      </p:grpSp>
      <p:grpSp>
        <p:nvGrpSpPr>
          <p:cNvPr id="11" name="Group 10">
            <a:extLst>
              <a:ext uri="{FF2B5EF4-FFF2-40B4-BE49-F238E27FC236}">
                <a16:creationId xmlns:a16="http://schemas.microsoft.com/office/drawing/2014/main" id="{58121B20-1F73-9DF6-CFB0-47B113DE2F89}"/>
              </a:ext>
            </a:extLst>
          </p:cNvPr>
          <p:cNvGrpSpPr/>
          <p:nvPr/>
        </p:nvGrpSpPr>
        <p:grpSpPr>
          <a:xfrm>
            <a:off x="2646519" y="1498529"/>
            <a:ext cx="6890570" cy="971773"/>
            <a:chOff x="1570008" y="1984075"/>
            <a:chExt cx="6890570" cy="971773"/>
          </a:xfrm>
        </p:grpSpPr>
        <p:pic>
          <p:nvPicPr>
            <p:cNvPr id="3074" name="Picture 2" descr="brain process ">
              <a:extLst>
                <a:ext uri="{FF2B5EF4-FFF2-40B4-BE49-F238E27FC236}">
                  <a16:creationId xmlns:a16="http://schemas.microsoft.com/office/drawing/2014/main" id="{F12EC471-75EC-2AA8-A4A4-BC96C8740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008" y="1984075"/>
              <a:ext cx="971773" cy="9717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8FFB3F-A100-3444-F552-F22A970B00F2}"/>
                </a:ext>
              </a:extLst>
            </p:cNvPr>
            <p:cNvSpPr txBox="1"/>
            <p:nvPr/>
          </p:nvSpPr>
          <p:spPr>
            <a:xfrm>
              <a:off x="2689506" y="2231434"/>
              <a:ext cx="5771072" cy="477054"/>
            </a:xfrm>
            <a:prstGeom prst="rect">
              <a:avLst/>
            </a:prstGeom>
            <a:noFill/>
          </p:spPr>
          <p:txBody>
            <a:bodyPr wrap="square" rtlCol="0">
              <a:spAutoFit/>
            </a:bodyPr>
            <a:lstStyle/>
            <a:p>
              <a:r>
                <a:rPr lang="en-US" sz="2500" b="1" i="1">
                  <a:latin typeface="Arial" panose="020B0604020202020204" pitchFamily="34" charset="0"/>
                  <a:cs typeface="Arial" panose="020B0604020202020204" pitchFamily="34" charset="0"/>
                </a:rPr>
                <a:t>Các kiến thức cần ghi nhớ trong bài: </a:t>
              </a:r>
            </a:p>
          </p:txBody>
        </p:sp>
      </p:grpSp>
      <p:sp>
        <p:nvSpPr>
          <p:cNvPr id="13" name="TextBox 12">
            <a:extLst>
              <a:ext uri="{FF2B5EF4-FFF2-40B4-BE49-F238E27FC236}">
                <a16:creationId xmlns:a16="http://schemas.microsoft.com/office/drawing/2014/main" id="{969C5786-6998-D6F0-F7D3-F9762ED4CB68}"/>
              </a:ext>
            </a:extLst>
          </p:cNvPr>
          <p:cNvSpPr txBox="1"/>
          <p:nvPr/>
        </p:nvSpPr>
        <p:spPr>
          <a:xfrm>
            <a:off x="614031" y="2798028"/>
            <a:ext cx="10955546" cy="2906501"/>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500"/>
              <a:t>Bản vẽ kĩ thuật sử dụng phép chiếu vuông góc để biểu diễn vật thể</a:t>
            </a:r>
          </a:p>
          <a:p>
            <a:pPr marL="342900" indent="-342900" algn="just">
              <a:lnSpc>
                <a:spcPct val="150000"/>
              </a:lnSpc>
              <a:buFont typeface="Arial" panose="020B0604020202020204" pitchFamily="34" charset="0"/>
              <a:buChar char="•"/>
            </a:pPr>
            <a:r>
              <a:rPr lang="vi-VN" sz="2500"/>
              <a:t>Trên mặt phẳng giấy vẽ, các hình chiếu phải đặt đúng vị trí theo quy định</a:t>
            </a:r>
          </a:p>
          <a:p>
            <a:pPr marL="342900" indent="-342900" algn="just">
              <a:lnSpc>
                <a:spcPct val="150000"/>
              </a:lnSpc>
              <a:buFont typeface="Arial" panose="020B0604020202020204" pitchFamily="34" charset="0"/>
              <a:buChar char="•"/>
            </a:pPr>
            <a:r>
              <a:rPr lang="vi-VN" sz="2500"/>
              <a:t>Khối đa diện là hình không gian được bao bởi các mặt là các đa giác</a:t>
            </a:r>
          </a:p>
          <a:p>
            <a:pPr marL="342900" indent="-342900" algn="just">
              <a:lnSpc>
                <a:spcPct val="150000"/>
              </a:lnSpc>
              <a:buFont typeface="Arial" panose="020B0604020202020204" pitchFamily="34" charset="0"/>
              <a:buChar char="•"/>
            </a:pPr>
            <a:r>
              <a:rPr lang="vi-VN" sz="2500"/>
              <a:t>Khối tròn xoay được tạo thành khi quay một hình phẳng quanh một trục cố định</a:t>
            </a:r>
          </a:p>
        </p:txBody>
      </p:sp>
    </p:spTree>
    <p:extLst>
      <p:ext uri="{BB962C8B-B14F-4D97-AF65-F5344CB8AC3E}">
        <p14:creationId xmlns:p14="http://schemas.microsoft.com/office/powerpoint/2010/main" val="2049598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barn(inVertical)">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barn(inVertical)">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barn(inVertical)">
                                      <p:cBhvr>
                                        <p:cTn id="3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6264C0-D891-5B90-0889-599CB3959413}"/>
              </a:ext>
            </a:extLst>
          </p:cNvPr>
          <p:cNvSpPr/>
          <p:nvPr/>
        </p:nvSpPr>
        <p:spPr>
          <a:xfrm>
            <a:off x="-434196" y="5995360"/>
            <a:ext cx="13060392" cy="1440611"/>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61650E9-A338-004E-A96C-E84C5FE53272}"/>
              </a:ext>
            </a:extLst>
          </p:cNvPr>
          <p:cNvSpPr txBox="1"/>
          <p:nvPr/>
        </p:nvSpPr>
        <p:spPr>
          <a:xfrm>
            <a:off x="3124200" y="612475"/>
            <a:ext cx="594360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NỘI DUNG BÀI HỌC </a:t>
            </a:r>
          </a:p>
        </p:txBody>
      </p:sp>
      <p:sp>
        <p:nvSpPr>
          <p:cNvPr id="8" name="Rectangle 7">
            <a:extLst>
              <a:ext uri="{FF2B5EF4-FFF2-40B4-BE49-F238E27FC236}">
                <a16:creationId xmlns:a16="http://schemas.microsoft.com/office/drawing/2014/main" id="{FE9E66A5-E615-D6BC-1132-84A9AF59A768}"/>
              </a:ext>
            </a:extLst>
          </p:cNvPr>
          <p:cNvSpPr/>
          <p:nvPr/>
        </p:nvSpPr>
        <p:spPr>
          <a:xfrm>
            <a:off x="-155275" y="0"/>
            <a:ext cx="1863305" cy="7375585"/>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Pentagon 8">
            <a:extLst>
              <a:ext uri="{FF2B5EF4-FFF2-40B4-BE49-F238E27FC236}">
                <a16:creationId xmlns:a16="http://schemas.microsoft.com/office/drawing/2014/main" id="{D44DE45A-B8C1-0B41-D99B-3D30D0D2B9AA}"/>
              </a:ext>
            </a:extLst>
          </p:cNvPr>
          <p:cNvSpPr/>
          <p:nvPr/>
        </p:nvSpPr>
        <p:spPr>
          <a:xfrm>
            <a:off x="1585822" y="1759789"/>
            <a:ext cx="802257" cy="785004"/>
          </a:xfrm>
          <a:prstGeom prst="homePlat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1</a:t>
            </a:r>
          </a:p>
        </p:txBody>
      </p:sp>
      <p:sp>
        <p:nvSpPr>
          <p:cNvPr id="10" name="Arrow: Pentagon 9">
            <a:extLst>
              <a:ext uri="{FF2B5EF4-FFF2-40B4-BE49-F238E27FC236}">
                <a16:creationId xmlns:a16="http://schemas.microsoft.com/office/drawing/2014/main" id="{8F9F6F30-BB55-D19A-A45C-1015538926E3}"/>
              </a:ext>
            </a:extLst>
          </p:cNvPr>
          <p:cNvSpPr/>
          <p:nvPr/>
        </p:nvSpPr>
        <p:spPr>
          <a:xfrm>
            <a:off x="1585821" y="2953940"/>
            <a:ext cx="802257" cy="785004"/>
          </a:xfrm>
          <a:prstGeom prst="homePlat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2</a:t>
            </a:r>
          </a:p>
        </p:txBody>
      </p:sp>
      <p:sp>
        <p:nvSpPr>
          <p:cNvPr id="11" name="Arrow: Pentagon 10">
            <a:extLst>
              <a:ext uri="{FF2B5EF4-FFF2-40B4-BE49-F238E27FC236}">
                <a16:creationId xmlns:a16="http://schemas.microsoft.com/office/drawing/2014/main" id="{DFB57CDC-0DB2-0083-0211-D6D6F80A03E8}"/>
              </a:ext>
            </a:extLst>
          </p:cNvPr>
          <p:cNvSpPr/>
          <p:nvPr/>
        </p:nvSpPr>
        <p:spPr>
          <a:xfrm>
            <a:off x="1585821" y="4148091"/>
            <a:ext cx="802257" cy="785004"/>
          </a:xfrm>
          <a:prstGeom prst="homePlat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3</a:t>
            </a:r>
          </a:p>
        </p:txBody>
      </p:sp>
      <p:sp>
        <p:nvSpPr>
          <p:cNvPr id="12" name="TextBox 11">
            <a:extLst>
              <a:ext uri="{FF2B5EF4-FFF2-40B4-BE49-F238E27FC236}">
                <a16:creationId xmlns:a16="http://schemas.microsoft.com/office/drawing/2014/main" id="{2209DFB0-EB76-2406-9C31-E58D051DD094}"/>
              </a:ext>
            </a:extLst>
          </p:cNvPr>
          <p:cNvSpPr txBox="1"/>
          <p:nvPr/>
        </p:nvSpPr>
        <p:spPr>
          <a:xfrm>
            <a:off x="2784175" y="1836820"/>
            <a:ext cx="6623649" cy="630942"/>
          </a:xfrm>
          <a:prstGeom prst="rect">
            <a:avLst/>
          </a:prstGeom>
          <a:noFill/>
        </p:spPr>
        <p:txBody>
          <a:bodyPr wrap="square" rtlCol="0">
            <a:spAutoFit/>
          </a:bodyPr>
          <a:lstStyle/>
          <a:p>
            <a:r>
              <a:rPr lang="en-US" sz="3500">
                <a:latin typeface="Arial" panose="020B0604020202020204" pitchFamily="34" charset="0"/>
                <a:cs typeface="Arial" panose="020B0604020202020204" pitchFamily="34" charset="0"/>
              </a:rPr>
              <a:t>Khái niệm hình chiếu </a:t>
            </a:r>
          </a:p>
        </p:txBody>
      </p:sp>
      <p:sp>
        <p:nvSpPr>
          <p:cNvPr id="13" name="TextBox 12">
            <a:extLst>
              <a:ext uri="{FF2B5EF4-FFF2-40B4-BE49-F238E27FC236}">
                <a16:creationId xmlns:a16="http://schemas.microsoft.com/office/drawing/2014/main" id="{06578DB1-C6C6-A9E2-25B4-CCA646D7E4B5}"/>
              </a:ext>
            </a:extLst>
          </p:cNvPr>
          <p:cNvSpPr txBox="1"/>
          <p:nvPr/>
        </p:nvSpPr>
        <p:spPr>
          <a:xfrm>
            <a:off x="2784175" y="2953940"/>
            <a:ext cx="6623649" cy="630942"/>
          </a:xfrm>
          <a:prstGeom prst="rect">
            <a:avLst/>
          </a:prstGeom>
          <a:noFill/>
        </p:spPr>
        <p:txBody>
          <a:bodyPr wrap="square" rtlCol="0">
            <a:spAutoFit/>
          </a:bodyPr>
          <a:lstStyle/>
          <a:p>
            <a:r>
              <a:rPr lang="en-US" sz="3500">
                <a:latin typeface="Arial" panose="020B0604020202020204" pitchFamily="34" charset="0"/>
                <a:cs typeface="Arial" panose="020B0604020202020204" pitchFamily="34" charset="0"/>
              </a:rPr>
              <a:t>Hình chiếu vuông góc </a:t>
            </a:r>
          </a:p>
        </p:txBody>
      </p:sp>
      <p:sp>
        <p:nvSpPr>
          <p:cNvPr id="14" name="Arrow: Pentagon 13">
            <a:extLst>
              <a:ext uri="{FF2B5EF4-FFF2-40B4-BE49-F238E27FC236}">
                <a16:creationId xmlns:a16="http://schemas.microsoft.com/office/drawing/2014/main" id="{EEC7594F-3510-8084-6280-B73EA12C87C1}"/>
              </a:ext>
            </a:extLst>
          </p:cNvPr>
          <p:cNvSpPr/>
          <p:nvPr/>
        </p:nvSpPr>
        <p:spPr>
          <a:xfrm>
            <a:off x="1613857" y="5342242"/>
            <a:ext cx="802257" cy="785004"/>
          </a:xfrm>
          <a:prstGeom prst="homePlat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3</a:t>
            </a:r>
          </a:p>
        </p:txBody>
      </p:sp>
      <p:sp>
        <p:nvSpPr>
          <p:cNvPr id="15" name="TextBox 14">
            <a:extLst>
              <a:ext uri="{FF2B5EF4-FFF2-40B4-BE49-F238E27FC236}">
                <a16:creationId xmlns:a16="http://schemas.microsoft.com/office/drawing/2014/main" id="{FB9E9981-7BD3-96AD-23AC-38137EA8EB2E}"/>
              </a:ext>
            </a:extLst>
          </p:cNvPr>
          <p:cNvSpPr txBox="1"/>
          <p:nvPr/>
        </p:nvSpPr>
        <p:spPr>
          <a:xfrm>
            <a:off x="2784174" y="4180168"/>
            <a:ext cx="8041977" cy="630942"/>
          </a:xfrm>
          <a:prstGeom prst="rect">
            <a:avLst/>
          </a:prstGeom>
          <a:noFill/>
        </p:spPr>
        <p:txBody>
          <a:bodyPr wrap="square" rtlCol="0">
            <a:spAutoFit/>
          </a:bodyPr>
          <a:lstStyle/>
          <a:p>
            <a:r>
              <a:rPr lang="en-US" sz="3500">
                <a:latin typeface="Arial" panose="020B0604020202020204" pitchFamily="34" charset="0"/>
                <a:cs typeface="Arial" panose="020B0604020202020204" pitchFamily="34" charset="0"/>
              </a:rPr>
              <a:t>Hình chiếu vuông góc của khối đa diện </a:t>
            </a:r>
          </a:p>
        </p:txBody>
      </p:sp>
      <p:sp>
        <p:nvSpPr>
          <p:cNvPr id="16" name="TextBox 15">
            <a:extLst>
              <a:ext uri="{FF2B5EF4-FFF2-40B4-BE49-F238E27FC236}">
                <a16:creationId xmlns:a16="http://schemas.microsoft.com/office/drawing/2014/main" id="{5AFECE47-A48A-F1DF-0E97-3707B2FE8049}"/>
              </a:ext>
            </a:extLst>
          </p:cNvPr>
          <p:cNvSpPr txBox="1"/>
          <p:nvPr/>
        </p:nvSpPr>
        <p:spPr>
          <a:xfrm>
            <a:off x="2784175" y="5342242"/>
            <a:ext cx="8430297" cy="630942"/>
          </a:xfrm>
          <a:prstGeom prst="rect">
            <a:avLst/>
          </a:prstGeom>
          <a:noFill/>
        </p:spPr>
        <p:txBody>
          <a:bodyPr wrap="square" rtlCol="0">
            <a:spAutoFit/>
          </a:bodyPr>
          <a:lstStyle/>
          <a:p>
            <a:r>
              <a:rPr lang="en-US" sz="3500">
                <a:latin typeface="Arial" panose="020B0604020202020204" pitchFamily="34" charset="0"/>
                <a:cs typeface="Arial" panose="020B0604020202020204" pitchFamily="34" charset="0"/>
              </a:rPr>
              <a:t>Hình chiếu vuông góc của khối tròn xoay</a:t>
            </a:r>
          </a:p>
        </p:txBody>
      </p:sp>
      <p:pic>
        <p:nvPicPr>
          <p:cNvPr id="17" name="Picture 9">
            <a:extLst>
              <a:ext uri="{FF2B5EF4-FFF2-40B4-BE49-F238E27FC236}">
                <a16:creationId xmlns:a16="http://schemas.microsoft.com/office/drawing/2014/main" id="{BB1E8997-B094-42B7-E5E9-29EDB17CFB9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92155">
            <a:off x="10733448" y="344523"/>
            <a:ext cx="962049" cy="876667"/>
          </a:xfrm>
          <a:prstGeom prst="rect">
            <a:avLst/>
          </a:prstGeom>
        </p:spPr>
      </p:pic>
      <p:pic>
        <p:nvPicPr>
          <p:cNvPr id="19" name="Picture 6">
            <a:extLst>
              <a:ext uri="{FF2B5EF4-FFF2-40B4-BE49-F238E27FC236}">
                <a16:creationId xmlns:a16="http://schemas.microsoft.com/office/drawing/2014/main" id="{F4AB9872-748D-CBCE-59C1-4094E371DD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1895" y="257181"/>
            <a:ext cx="1280777" cy="949376"/>
          </a:xfrm>
          <a:prstGeom prst="rect">
            <a:avLst/>
          </a:prstGeom>
        </p:spPr>
      </p:pic>
      <p:pic>
        <p:nvPicPr>
          <p:cNvPr id="20" name="Picture 6">
            <a:extLst>
              <a:ext uri="{FF2B5EF4-FFF2-40B4-BE49-F238E27FC236}">
                <a16:creationId xmlns:a16="http://schemas.microsoft.com/office/drawing/2014/main" id="{B8526111-F78A-DA9B-457D-7E48F2BFE6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1895" y="1677603"/>
            <a:ext cx="1280777" cy="949376"/>
          </a:xfrm>
          <a:prstGeom prst="rect">
            <a:avLst/>
          </a:prstGeom>
        </p:spPr>
      </p:pic>
      <p:pic>
        <p:nvPicPr>
          <p:cNvPr id="21" name="Picture 6">
            <a:extLst>
              <a:ext uri="{FF2B5EF4-FFF2-40B4-BE49-F238E27FC236}">
                <a16:creationId xmlns:a16="http://schemas.microsoft.com/office/drawing/2014/main" id="{20EDD586-2445-22B9-AEB5-51684DBF4F1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1894" y="3320701"/>
            <a:ext cx="1280777" cy="949376"/>
          </a:xfrm>
          <a:prstGeom prst="rect">
            <a:avLst/>
          </a:prstGeom>
        </p:spPr>
      </p:pic>
      <p:pic>
        <p:nvPicPr>
          <p:cNvPr id="22" name="Picture 6">
            <a:extLst>
              <a:ext uri="{FF2B5EF4-FFF2-40B4-BE49-F238E27FC236}">
                <a16:creationId xmlns:a16="http://schemas.microsoft.com/office/drawing/2014/main" id="{2C692700-98C2-793E-267B-AD62560040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7036" y="4963799"/>
            <a:ext cx="1280777" cy="949376"/>
          </a:xfrm>
          <a:prstGeom prst="rect">
            <a:avLst/>
          </a:prstGeom>
        </p:spPr>
      </p:pic>
      <p:pic>
        <p:nvPicPr>
          <p:cNvPr id="23" name="Picture 6">
            <a:extLst>
              <a:ext uri="{FF2B5EF4-FFF2-40B4-BE49-F238E27FC236}">
                <a16:creationId xmlns:a16="http://schemas.microsoft.com/office/drawing/2014/main" id="{03CB5850-6AE2-9465-D910-3B4CEE65D0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7035" y="6468496"/>
            <a:ext cx="1280777" cy="949376"/>
          </a:xfrm>
          <a:prstGeom prst="rect">
            <a:avLst/>
          </a:prstGeom>
        </p:spPr>
      </p:pic>
    </p:spTree>
    <p:extLst>
      <p:ext uri="{BB962C8B-B14F-4D97-AF65-F5344CB8AC3E}">
        <p14:creationId xmlns:p14="http://schemas.microsoft.com/office/powerpoint/2010/main" val="35341254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animBg="1"/>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214581" y="989254"/>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Câu 1: </a:t>
            </a:r>
            <a:r>
              <a:rPr kumimoji="0" lang="vi-VN" sz="2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Khi chiếu một vật thể lên một mặt phẳng, hình nhận được trên mặt phẳng đó gọi là:</a:t>
            </a:r>
          </a:p>
        </p:txBody>
      </p:sp>
      <p:sp>
        <p:nvSpPr>
          <p:cNvPr id="5" name="Đáp án đúng">
            <a:extLst>
              <a:ext uri="{FF2B5EF4-FFF2-40B4-BE49-F238E27FC236}">
                <a16:creationId xmlns:a16="http://schemas.microsoft.com/office/drawing/2014/main" id="{8B66CBE4-2DB9-BCF7-D1C4-281B894BFE17}"/>
              </a:ext>
            </a:extLst>
          </p:cNvPr>
          <p:cNvSpPr/>
          <p:nvPr/>
        </p:nvSpPr>
        <p:spPr>
          <a:xfrm>
            <a:off x="1214581" y="319020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chiếu </a:t>
            </a:r>
          </a:p>
        </p:txBody>
      </p:sp>
      <p:sp>
        <p:nvSpPr>
          <p:cNvPr id="6" name="Đáp án sai 1">
            <a:extLst>
              <a:ext uri="{FF2B5EF4-FFF2-40B4-BE49-F238E27FC236}">
                <a16:creationId xmlns:a16="http://schemas.microsoft.com/office/drawing/2014/main" id="{3FCD9830-5FD1-BD44-878B-228BD96CE996}"/>
              </a:ext>
            </a:extLst>
          </p:cNvPr>
          <p:cNvSpPr/>
          <p:nvPr/>
        </p:nvSpPr>
        <p:spPr>
          <a:xfrm>
            <a:off x="1214581" y="4825039"/>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Vật chiếu </a:t>
            </a:r>
          </a:p>
        </p:txBody>
      </p:sp>
      <p:sp>
        <p:nvSpPr>
          <p:cNvPr id="7" name="Đáp án sai 2">
            <a:extLst>
              <a:ext uri="{FF2B5EF4-FFF2-40B4-BE49-F238E27FC236}">
                <a16:creationId xmlns:a16="http://schemas.microsoft.com/office/drawing/2014/main" id="{6A919885-0285-0403-1E09-FA94D8BC080B}"/>
              </a:ext>
            </a:extLst>
          </p:cNvPr>
          <p:cNvSpPr/>
          <p:nvPr/>
        </p:nvSpPr>
        <p:spPr>
          <a:xfrm>
            <a:off x="6442363" y="319020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Mặt phẳng chiếu </a:t>
            </a:r>
          </a:p>
        </p:txBody>
      </p:sp>
      <p:sp>
        <p:nvSpPr>
          <p:cNvPr id="8" name="Đáp án sai 3">
            <a:extLst>
              <a:ext uri="{FF2B5EF4-FFF2-40B4-BE49-F238E27FC236}">
                <a16:creationId xmlns:a16="http://schemas.microsoft.com/office/drawing/2014/main" id="{2E7D83A4-3758-8699-4DD0-010A80780539}"/>
              </a:ext>
            </a:extLst>
          </p:cNvPr>
          <p:cNvSpPr/>
          <p:nvPr/>
        </p:nvSpPr>
        <p:spPr>
          <a:xfrm>
            <a:off x="6442362" y="4825039"/>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Vật thể</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4816431" y="3483975"/>
            <a:ext cx="853046" cy="742494"/>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127295" y="3461522"/>
            <a:ext cx="850122" cy="757381"/>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127295" y="5111365"/>
            <a:ext cx="850122" cy="757381"/>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819355" y="5111365"/>
            <a:ext cx="850122" cy="757381"/>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
        <p:nvSpPr>
          <p:cNvPr id="9" name="TextBox 8">
            <a:extLst>
              <a:ext uri="{FF2B5EF4-FFF2-40B4-BE49-F238E27FC236}">
                <a16:creationId xmlns:a16="http://schemas.microsoft.com/office/drawing/2014/main" id="{4030492A-2079-BCE7-2226-FBB3F942CC99}"/>
              </a:ext>
            </a:extLst>
          </p:cNvPr>
          <p:cNvSpPr txBox="1"/>
          <p:nvPr/>
        </p:nvSpPr>
        <p:spPr>
          <a:xfrm>
            <a:off x="0" y="255364"/>
            <a:ext cx="12191999"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CÂU HỎI TRẮC NGHIỆM </a:t>
            </a:r>
          </a:p>
        </p:txBody>
      </p:sp>
    </p:spTree>
    <p:extLst>
      <p:ext uri="{BB962C8B-B14F-4D97-AF65-F5344CB8AC3E}">
        <p14:creationId xmlns:p14="http://schemas.microsoft.com/office/powerpoint/2010/main" val="572538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214581" y="777010"/>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Câu 2: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Để diễn tả chính xác hình dạng vật thể, ta chiếu vuông góc vật thể theo:</a:t>
            </a:r>
          </a:p>
        </p:txBody>
      </p:sp>
      <p:sp>
        <p:nvSpPr>
          <p:cNvPr id="5" name="Đáp án đúng">
            <a:extLst>
              <a:ext uri="{FF2B5EF4-FFF2-40B4-BE49-F238E27FC236}">
                <a16:creationId xmlns:a16="http://schemas.microsoft.com/office/drawing/2014/main" id="{8B66CBE4-2DB9-BCF7-D1C4-281B894BFE17}"/>
              </a:ext>
            </a:extLst>
          </p:cNvPr>
          <p:cNvSpPr/>
          <p:nvPr/>
        </p:nvSpPr>
        <p:spPr>
          <a:xfrm>
            <a:off x="6442362"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Ba hướng </a:t>
            </a:r>
          </a:p>
        </p:txBody>
      </p:sp>
      <p:sp>
        <p:nvSpPr>
          <p:cNvPr id="6" name="Đáp án sai 1">
            <a:extLst>
              <a:ext uri="{FF2B5EF4-FFF2-40B4-BE49-F238E27FC236}">
                <a16:creationId xmlns:a16="http://schemas.microsoft.com/office/drawing/2014/main" id="{3FCD9830-5FD1-BD44-878B-228BD96CE996}"/>
              </a:ext>
            </a:extLst>
          </p:cNvPr>
          <p:cNvSpPr/>
          <p:nvPr/>
        </p:nvSpPr>
        <p:spPr>
          <a:xfrm>
            <a:off x="1214581"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Một hướng </a:t>
            </a:r>
          </a:p>
        </p:txBody>
      </p:sp>
      <p:sp>
        <p:nvSpPr>
          <p:cNvPr id="7" name="Đáp án sai 2">
            <a:extLst>
              <a:ext uri="{FF2B5EF4-FFF2-40B4-BE49-F238E27FC236}">
                <a16:creationId xmlns:a16="http://schemas.microsoft.com/office/drawing/2014/main" id="{6A919885-0285-0403-1E09-FA94D8BC080B}"/>
              </a:ext>
            </a:extLst>
          </p:cNvPr>
          <p:cNvSpPr/>
          <p:nvPr/>
        </p:nvSpPr>
        <p:spPr>
          <a:xfrm>
            <a:off x="1214581" y="471746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Hai hướng </a:t>
            </a:r>
          </a:p>
        </p:txBody>
      </p:sp>
      <p:sp>
        <p:nvSpPr>
          <p:cNvPr id="8" name="Đáp án sai 3">
            <a:extLst>
              <a:ext uri="{FF2B5EF4-FFF2-40B4-BE49-F238E27FC236}">
                <a16:creationId xmlns:a16="http://schemas.microsoft.com/office/drawing/2014/main" id="{2E7D83A4-3758-8699-4DD0-010A80780539}"/>
              </a:ext>
            </a:extLst>
          </p:cNvPr>
          <p:cNvSpPr/>
          <p:nvPr/>
        </p:nvSpPr>
        <p:spPr>
          <a:xfrm>
            <a:off x="6442362" y="4711698"/>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 </a:t>
            </a:r>
            <a:r>
              <a:rPr kumimoji="0" lang="it-IT"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Bốn hướng </a:t>
            </a:r>
            <a:endPar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051095" y="3370634"/>
            <a:ext cx="853046" cy="742494"/>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819357" y="4998024"/>
            <a:ext cx="850122" cy="757381"/>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127295" y="4998024"/>
            <a:ext cx="850122" cy="757381"/>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819357" y="3348181"/>
            <a:ext cx="850122" cy="757381"/>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486645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214581" y="777010"/>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Câu 3: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chiếu đứng của hình hộp chữ nhật có </a:t>
            </a:r>
            <a:endParaRPr kumimoji="0" lang="en-US" sz="3000" b="0" i="0" u="none" strike="noStrike" kern="1200" cap="none" spc="0" normalizeH="0" baseline="0" noProof="1">
              <a:ln>
                <a:noFill/>
              </a:ln>
              <a:solidFill>
                <a:prstClr val="black"/>
              </a:solidFill>
              <a:effectLst/>
              <a:uLnTx/>
              <a:uFillTx/>
              <a:latin typeface="Calibri"/>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dạng:</a:t>
            </a:r>
          </a:p>
        </p:txBody>
      </p:sp>
      <p:sp>
        <p:nvSpPr>
          <p:cNvPr id="5" name="Đáp án đúng">
            <a:extLst>
              <a:ext uri="{FF2B5EF4-FFF2-40B4-BE49-F238E27FC236}">
                <a16:creationId xmlns:a16="http://schemas.microsoft.com/office/drawing/2014/main" id="{8B66CBE4-2DB9-BCF7-D1C4-281B894BFE17}"/>
              </a:ext>
            </a:extLst>
          </p:cNvPr>
          <p:cNvSpPr/>
          <p:nvPr/>
        </p:nvSpPr>
        <p:spPr>
          <a:xfrm>
            <a:off x="6442362" y="471746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chữ nhật</a:t>
            </a:r>
          </a:p>
        </p:txBody>
      </p:sp>
      <p:sp>
        <p:nvSpPr>
          <p:cNvPr id="6" name="Đáp án sai 1">
            <a:extLst>
              <a:ext uri="{FF2B5EF4-FFF2-40B4-BE49-F238E27FC236}">
                <a16:creationId xmlns:a16="http://schemas.microsoft.com/office/drawing/2014/main" id="{3FCD9830-5FD1-BD44-878B-228BD96CE996}"/>
              </a:ext>
            </a:extLst>
          </p:cNvPr>
          <p:cNvSpPr/>
          <p:nvPr/>
        </p:nvSpPr>
        <p:spPr>
          <a:xfrm>
            <a:off x="1214581"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 Hình vuông </a:t>
            </a:r>
            <a:endPar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214581" y="471746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lăng trụ </a:t>
            </a:r>
          </a:p>
        </p:txBody>
      </p:sp>
      <p:sp>
        <p:nvSpPr>
          <p:cNvPr id="8" name="Đáp án sai 3">
            <a:extLst>
              <a:ext uri="{FF2B5EF4-FFF2-40B4-BE49-F238E27FC236}">
                <a16:creationId xmlns:a16="http://schemas.microsoft.com/office/drawing/2014/main" id="{2E7D83A4-3758-8699-4DD0-010A80780539}"/>
              </a:ext>
            </a:extLst>
          </p:cNvPr>
          <p:cNvSpPr/>
          <p:nvPr/>
        </p:nvSpPr>
        <p:spPr>
          <a:xfrm>
            <a:off x="6442362" y="3076863"/>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 Hình tam giác </a:t>
            </a:r>
            <a:endPar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127295" y="5012911"/>
            <a:ext cx="853046" cy="742494"/>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819357" y="4998024"/>
            <a:ext cx="850122" cy="757381"/>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127295" y="3348180"/>
            <a:ext cx="850122" cy="757381"/>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819357" y="3348181"/>
            <a:ext cx="850122" cy="757381"/>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4094377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214581" y="777010"/>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Câu 4: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nón có hình chiếu đứng là tam giác cân, hình chiếu bằng là:</a:t>
            </a:r>
          </a:p>
        </p:txBody>
      </p:sp>
      <p:sp>
        <p:nvSpPr>
          <p:cNvPr id="5" name="Đáp án đúng">
            <a:extLst>
              <a:ext uri="{FF2B5EF4-FFF2-40B4-BE49-F238E27FC236}">
                <a16:creationId xmlns:a16="http://schemas.microsoft.com/office/drawing/2014/main" id="{8B66CBE4-2DB9-BCF7-D1C4-281B894BFE17}"/>
              </a:ext>
            </a:extLst>
          </p:cNvPr>
          <p:cNvSpPr/>
          <p:nvPr/>
        </p:nvSpPr>
        <p:spPr>
          <a:xfrm>
            <a:off x="6442362"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tròn </a:t>
            </a:r>
          </a:p>
        </p:txBody>
      </p:sp>
      <p:sp>
        <p:nvSpPr>
          <p:cNvPr id="6" name="Đáp án sai 1">
            <a:extLst>
              <a:ext uri="{FF2B5EF4-FFF2-40B4-BE49-F238E27FC236}">
                <a16:creationId xmlns:a16="http://schemas.microsoft.com/office/drawing/2014/main" id="{3FCD9830-5FD1-BD44-878B-228BD96CE996}"/>
              </a:ext>
            </a:extLst>
          </p:cNvPr>
          <p:cNvSpPr/>
          <p:nvPr/>
        </p:nvSpPr>
        <p:spPr>
          <a:xfrm>
            <a:off x="1214581"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Tam giác </a:t>
            </a:r>
          </a:p>
        </p:txBody>
      </p:sp>
      <p:sp>
        <p:nvSpPr>
          <p:cNvPr id="7" name="Đáp án sai 2">
            <a:extLst>
              <a:ext uri="{FF2B5EF4-FFF2-40B4-BE49-F238E27FC236}">
                <a16:creationId xmlns:a16="http://schemas.microsoft.com/office/drawing/2014/main" id="{6A919885-0285-0403-1E09-FA94D8BC080B}"/>
              </a:ext>
            </a:extLst>
          </p:cNvPr>
          <p:cNvSpPr/>
          <p:nvPr/>
        </p:nvSpPr>
        <p:spPr>
          <a:xfrm>
            <a:off x="1214581" y="471746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Tam giác cân </a:t>
            </a:r>
          </a:p>
        </p:txBody>
      </p:sp>
      <p:sp>
        <p:nvSpPr>
          <p:cNvPr id="8" name="Đáp án sai 3">
            <a:extLst>
              <a:ext uri="{FF2B5EF4-FFF2-40B4-BE49-F238E27FC236}">
                <a16:creationId xmlns:a16="http://schemas.microsoft.com/office/drawing/2014/main" id="{2E7D83A4-3758-8699-4DD0-010A80780539}"/>
              </a:ext>
            </a:extLst>
          </p:cNvPr>
          <p:cNvSpPr/>
          <p:nvPr/>
        </p:nvSpPr>
        <p:spPr>
          <a:xfrm>
            <a:off x="6442362" y="4711698"/>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 </a:t>
            </a:r>
            <a:r>
              <a:rPr kumimoji="0" lang="it-IT"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Đáp án khác</a:t>
            </a:r>
            <a:endPar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051095" y="3370634"/>
            <a:ext cx="853046" cy="742494"/>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819357" y="4998024"/>
            <a:ext cx="850122" cy="757381"/>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127295" y="4998024"/>
            <a:ext cx="850122" cy="757381"/>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819357" y="3348181"/>
            <a:ext cx="850122" cy="757381"/>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377134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214581" y="777010"/>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Câu 5: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Khi quay nửa hình tròn một vòng quanh đường kính cố định, ta được:</a:t>
            </a:r>
          </a:p>
        </p:txBody>
      </p:sp>
      <p:sp>
        <p:nvSpPr>
          <p:cNvPr id="5" name="Đáp án đúng">
            <a:extLst>
              <a:ext uri="{FF2B5EF4-FFF2-40B4-BE49-F238E27FC236}">
                <a16:creationId xmlns:a16="http://schemas.microsoft.com/office/drawing/2014/main" id="{8B66CBE4-2DB9-BCF7-D1C4-281B894BFE17}"/>
              </a:ext>
            </a:extLst>
          </p:cNvPr>
          <p:cNvSpPr/>
          <p:nvPr/>
        </p:nvSpPr>
        <p:spPr>
          <a:xfrm>
            <a:off x="6442362"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cầu </a:t>
            </a:r>
          </a:p>
        </p:txBody>
      </p:sp>
      <p:sp>
        <p:nvSpPr>
          <p:cNvPr id="6" name="Đáp án sai 1">
            <a:extLst>
              <a:ext uri="{FF2B5EF4-FFF2-40B4-BE49-F238E27FC236}">
                <a16:creationId xmlns:a16="http://schemas.microsoft.com/office/drawing/2014/main" id="{3FCD9830-5FD1-BD44-878B-228BD96CE996}"/>
              </a:ext>
            </a:extLst>
          </p:cNvPr>
          <p:cNvSpPr/>
          <p:nvPr/>
        </p:nvSpPr>
        <p:spPr>
          <a:xfrm>
            <a:off x="1214581"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trụ </a:t>
            </a:r>
          </a:p>
        </p:txBody>
      </p:sp>
      <p:sp>
        <p:nvSpPr>
          <p:cNvPr id="7" name="Đáp án sai 2">
            <a:extLst>
              <a:ext uri="{FF2B5EF4-FFF2-40B4-BE49-F238E27FC236}">
                <a16:creationId xmlns:a16="http://schemas.microsoft.com/office/drawing/2014/main" id="{6A919885-0285-0403-1E09-FA94D8BC080B}"/>
              </a:ext>
            </a:extLst>
          </p:cNvPr>
          <p:cNvSpPr/>
          <p:nvPr/>
        </p:nvSpPr>
        <p:spPr>
          <a:xfrm>
            <a:off x="1214581" y="471746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nón </a:t>
            </a:r>
          </a:p>
        </p:txBody>
      </p:sp>
      <p:sp>
        <p:nvSpPr>
          <p:cNvPr id="8" name="Đáp án sai 3">
            <a:extLst>
              <a:ext uri="{FF2B5EF4-FFF2-40B4-BE49-F238E27FC236}">
                <a16:creationId xmlns:a16="http://schemas.microsoft.com/office/drawing/2014/main" id="{2E7D83A4-3758-8699-4DD0-010A80780539}"/>
              </a:ext>
            </a:extLst>
          </p:cNvPr>
          <p:cNvSpPr/>
          <p:nvPr/>
        </p:nvSpPr>
        <p:spPr>
          <a:xfrm>
            <a:off x="6442362" y="4711698"/>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 </a:t>
            </a:r>
            <a:r>
              <a:rPr kumimoji="0" lang="it-IT"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chóp</a:t>
            </a:r>
            <a:endPar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051095" y="3370634"/>
            <a:ext cx="853046" cy="742494"/>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819357" y="4998024"/>
            <a:ext cx="850122" cy="757381"/>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127295" y="4998024"/>
            <a:ext cx="850122" cy="757381"/>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819357" y="3348181"/>
            <a:ext cx="850122" cy="757381"/>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292293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2665666" y="-707368"/>
            <a:ext cx="68606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rgbClr val="D8F3F8"/>
            </a:solidFill>
            <a:ln>
              <a:solidFill>
                <a:srgbClr val="D8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LUYỆN TẬP</a:t>
              </a:r>
            </a:p>
          </p:txBody>
        </p:sp>
      </p:grpSp>
      <p:sp>
        <p:nvSpPr>
          <p:cNvPr id="13" name="TextBox 12">
            <a:extLst>
              <a:ext uri="{FF2B5EF4-FFF2-40B4-BE49-F238E27FC236}">
                <a16:creationId xmlns:a16="http://schemas.microsoft.com/office/drawing/2014/main" id="{969C5786-6998-D6F0-F7D3-F9762ED4CB68}"/>
              </a:ext>
            </a:extLst>
          </p:cNvPr>
          <p:cNvSpPr txBox="1"/>
          <p:nvPr/>
        </p:nvSpPr>
        <p:spPr>
          <a:xfrm>
            <a:off x="645438" y="1930055"/>
            <a:ext cx="10955546" cy="1175258"/>
          </a:xfrm>
          <a:prstGeom prst="rect">
            <a:avLst/>
          </a:prstGeom>
          <a:noFill/>
        </p:spPr>
        <p:txBody>
          <a:bodyPr wrap="square">
            <a:spAutoFit/>
          </a:bodyPr>
          <a:lstStyle/>
          <a:p>
            <a:pPr algn="just">
              <a:lnSpc>
                <a:spcPct val="150000"/>
              </a:lnSpc>
            </a:pPr>
            <a:r>
              <a:rPr lang="vi-VN" sz="2500"/>
              <a:t>1. Cho vật thể với các hướng chiếu A, B, C (Hình 2.5 a) và các hình chiếu 1, 2, 3 (Hình 2.5b). Hãy ghép cặp hình chiếu với hướng chiếu tương ứng</a:t>
            </a:r>
          </a:p>
        </p:txBody>
      </p:sp>
      <p:sp>
        <p:nvSpPr>
          <p:cNvPr id="6" name="TextBox 5">
            <a:extLst>
              <a:ext uri="{FF2B5EF4-FFF2-40B4-BE49-F238E27FC236}">
                <a16:creationId xmlns:a16="http://schemas.microsoft.com/office/drawing/2014/main" id="{68C0AE9C-F70B-A3F3-BFC5-95FDDF423A99}"/>
              </a:ext>
            </a:extLst>
          </p:cNvPr>
          <p:cNvSpPr txBox="1"/>
          <p:nvPr/>
        </p:nvSpPr>
        <p:spPr>
          <a:xfrm>
            <a:off x="973242" y="1326901"/>
            <a:ext cx="10299939" cy="477054"/>
          </a:xfrm>
          <a:prstGeom prst="rect">
            <a:avLst/>
          </a:prstGeom>
          <a:noFill/>
        </p:spPr>
        <p:txBody>
          <a:bodyPr wrap="square" rtlCol="0">
            <a:spAutoFit/>
          </a:bodyPr>
          <a:lstStyle/>
          <a:p>
            <a:pPr algn="ctr"/>
            <a:r>
              <a:rPr lang="en-US" sz="2500" b="1">
                <a:solidFill>
                  <a:schemeClr val="accent5">
                    <a:lumMod val="75000"/>
                  </a:schemeClr>
                </a:solidFill>
                <a:latin typeface="Arial" panose="020B0604020202020204" pitchFamily="34" charset="0"/>
                <a:cs typeface="Arial" panose="020B0604020202020204" pitchFamily="34" charset="0"/>
              </a:rPr>
              <a:t>THẢO LUẬN NHÓM </a:t>
            </a:r>
          </a:p>
        </p:txBody>
      </p:sp>
      <p:pic>
        <p:nvPicPr>
          <p:cNvPr id="8" name="Picture 7">
            <a:extLst>
              <a:ext uri="{FF2B5EF4-FFF2-40B4-BE49-F238E27FC236}">
                <a16:creationId xmlns:a16="http://schemas.microsoft.com/office/drawing/2014/main" id="{820B8F27-E4F0-3DD5-6377-C054B1B99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538" y="3231413"/>
            <a:ext cx="8314532" cy="3587095"/>
          </a:xfrm>
          <a:prstGeom prst="rect">
            <a:avLst/>
          </a:prstGeom>
        </p:spPr>
      </p:pic>
    </p:spTree>
    <p:extLst>
      <p:ext uri="{BB962C8B-B14F-4D97-AF65-F5344CB8AC3E}">
        <p14:creationId xmlns:p14="http://schemas.microsoft.com/office/powerpoint/2010/main" val="4002718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2665666" y="-707368"/>
            <a:ext cx="68606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rgbClr val="D8F3F8"/>
            </a:solidFill>
            <a:ln>
              <a:solidFill>
                <a:srgbClr val="D8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LUYỆN TẬP</a:t>
              </a:r>
            </a:p>
          </p:txBody>
        </p:sp>
      </p:grpSp>
      <p:sp>
        <p:nvSpPr>
          <p:cNvPr id="13" name="TextBox 12">
            <a:extLst>
              <a:ext uri="{FF2B5EF4-FFF2-40B4-BE49-F238E27FC236}">
                <a16:creationId xmlns:a16="http://schemas.microsoft.com/office/drawing/2014/main" id="{969C5786-6998-D6F0-F7D3-F9762ED4CB68}"/>
              </a:ext>
            </a:extLst>
          </p:cNvPr>
          <p:cNvSpPr txBox="1"/>
          <p:nvPr/>
        </p:nvSpPr>
        <p:spPr>
          <a:xfrm>
            <a:off x="645438" y="1930055"/>
            <a:ext cx="10955546" cy="2329420"/>
          </a:xfrm>
          <a:prstGeom prst="rect">
            <a:avLst/>
          </a:prstGeom>
          <a:noFill/>
        </p:spPr>
        <p:txBody>
          <a:bodyPr wrap="square">
            <a:spAutoFit/>
          </a:bodyPr>
          <a:lstStyle/>
          <a:p>
            <a:pPr algn="just">
              <a:lnSpc>
                <a:spcPct val="150000"/>
              </a:lnSpc>
            </a:pPr>
            <a:r>
              <a:rPr lang="vi-VN" sz="2500"/>
              <a:t>2. Vẽ các hình chiếu của khối chóp tứ giác đều. Hình 2.6c với kích thước a = 60 mm, h = 100 mm. </a:t>
            </a:r>
            <a:endParaRPr lang="en-US" sz="2500"/>
          </a:p>
          <a:p>
            <a:pPr algn="just">
              <a:lnSpc>
                <a:spcPct val="150000"/>
              </a:lnSpc>
            </a:pPr>
            <a:r>
              <a:rPr lang="vi-VN" sz="2500"/>
              <a:t>3. Cho các hình chiếu vuông góc (Hình 2.11a) và các khối tròn xoay (Hình 2.11b). Hãy ghép cặp khối tròn xoay với hình chiếu vuông góc tương ứng.</a:t>
            </a:r>
          </a:p>
        </p:txBody>
      </p:sp>
      <p:sp>
        <p:nvSpPr>
          <p:cNvPr id="6" name="TextBox 5">
            <a:extLst>
              <a:ext uri="{FF2B5EF4-FFF2-40B4-BE49-F238E27FC236}">
                <a16:creationId xmlns:a16="http://schemas.microsoft.com/office/drawing/2014/main" id="{68C0AE9C-F70B-A3F3-BFC5-95FDDF423A99}"/>
              </a:ext>
            </a:extLst>
          </p:cNvPr>
          <p:cNvSpPr txBox="1"/>
          <p:nvPr/>
        </p:nvSpPr>
        <p:spPr>
          <a:xfrm>
            <a:off x="973242" y="1326901"/>
            <a:ext cx="10299939" cy="477054"/>
          </a:xfrm>
          <a:prstGeom prst="rect">
            <a:avLst/>
          </a:prstGeom>
          <a:noFill/>
        </p:spPr>
        <p:txBody>
          <a:bodyPr wrap="square" rtlCol="0">
            <a:spAutoFit/>
          </a:bodyPr>
          <a:lstStyle/>
          <a:p>
            <a:pPr algn="ctr"/>
            <a:r>
              <a:rPr lang="en-US" sz="2500" b="1">
                <a:solidFill>
                  <a:schemeClr val="accent5">
                    <a:lumMod val="75000"/>
                  </a:schemeClr>
                </a:solidFill>
                <a:latin typeface="Arial" panose="020B0604020202020204" pitchFamily="34" charset="0"/>
                <a:cs typeface="Arial" panose="020B0604020202020204" pitchFamily="34" charset="0"/>
              </a:rPr>
              <a:t>THẢO LUẬN NHÓM </a:t>
            </a:r>
          </a:p>
        </p:txBody>
      </p:sp>
      <p:grpSp>
        <p:nvGrpSpPr>
          <p:cNvPr id="12" name="Group 11">
            <a:extLst>
              <a:ext uri="{FF2B5EF4-FFF2-40B4-BE49-F238E27FC236}">
                <a16:creationId xmlns:a16="http://schemas.microsoft.com/office/drawing/2014/main" id="{51E85547-0C2A-94E2-E32F-EB00AA6998C6}"/>
              </a:ext>
            </a:extLst>
          </p:cNvPr>
          <p:cNvGrpSpPr/>
          <p:nvPr/>
        </p:nvGrpSpPr>
        <p:grpSpPr>
          <a:xfrm>
            <a:off x="154365" y="4652760"/>
            <a:ext cx="7787681" cy="2015550"/>
            <a:chOff x="154365" y="4652760"/>
            <a:chExt cx="7787681" cy="2015550"/>
          </a:xfrm>
        </p:grpSpPr>
        <p:pic>
          <p:nvPicPr>
            <p:cNvPr id="10" name="Picture 9">
              <a:extLst>
                <a:ext uri="{FF2B5EF4-FFF2-40B4-BE49-F238E27FC236}">
                  <a16:creationId xmlns:a16="http://schemas.microsoft.com/office/drawing/2014/main" id="{F219728C-8A1B-7683-068F-49B8DF2E2242}"/>
                </a:ext>
              </a:extLst>
            </p:cNvPr>
            <p:cNvPicPr>
              <a:picLocks noChangeAspect="1"/>
            </p:cNvPicPr>
            <p:nvPr/>
          </p:nvPicPr>
          <p:blipFill rotWithShape="1">
            <a:blip r:embed="rId2">
              <a:extLst>
                <a:ext uri="{28A0092B-C50C-407E-A947-70E740481C1C}">
                  <a14:useLocalDpi xmlns:a14="http://schemas.microsoft.com/office/drawing/2010/main" val="0"/>
                </a:ext>
              </a:extLst>
            </a:blip>
            <a:srcRect l="1194"/>
            <a:stretch/>
          </p:blipFill>
          <p:spPr>
            <a:xfrm>
              <a:off x="154365" y="4652760"/>
              <a:ext cx="7787681" cy="1535910"/>
            </a:xfrm>
            <a:prstGeom prst="rect">
              <a:avLst/>
            </a:prstGeom>
          </p:spPr>
        </p:pic>
        <p:sp>
          <p:nvSpPr>
            <p:cNvPr id="11" name="TextBox 10">
              <a:extLst>
                <a:ext uri="{FF2B5EF4-FFF2-40B4-BE49-F238E27FC236}">
                  <a16:creationId xmlns:a16="http://schemas.microsoft.com/office/drawing/2014/main" id="{79DE372A-C0D1-5B2F-68CA-F280D73BF184}"/>
                </a:ext>
              </a:extLst>
            </p:cNvPr>
            <p:cNvSpPr txBox="1"/>
            <p:nvPr/>
          </p:nvSpPr>
          <p:spPr>
            <a:xfrm>
              <a:off x="2665666" y="6297374"/>
              <a:ext cx="2096219" cy="370936"/>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Hình 2.11a</a:t>
              </a:r>
            </a:p>
          </p:txBody>
        </p:sp>
      </p:grpSp>
      <p:grpSp>
        <p:nvGrpSpPr>
          <p:cNvPr id="15" name="Group 14">
            <a:extLst>
              <a:ext uri="{FF2B5EF4-FFF2-40B4-BE49-F238E27FC236}">
                <a16:creationId xmlns:a16="http://schemas.microsoft.com/office/drawing/2014/main" id="{925066BA-E84A-71E1-1BC5-80ABB8284C6F}"/>
              </a:ext>
            </a:extLst>
          </p:cNvPr>
          <p:cNvGrpSpPr/>
          <p:nvPr/>
        </p:nvGrpSpPr>
        <p:grpSpPr>
          <a:xfrm>
            <a:off x="7942046" y="4574234"/>
            <a:ext cx="4205259" cy="2094076"/>
            <a:chOff x="7942046" y="4574234"/>
            <a:chExt cx="4205259" cy="2094076"/>
          </a:xfrm>
        </p:grpSpPr>
        <p:pic>
          <p:nvPicPr>
            <p:cNvPr id="7" name="Picture 6">
              <a:extLst>
                <a:ext uri="{FF2B5EF4-FFF2-40B4-BE49-F238E27FC236}">
                  <a16:creationId xmlns:a16="http://schemas.microsoft.com/office/drawing/2014/main" id="{F1FFF437-01B4-F6CB-67FB-607425C7A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2046" y="4574234"/>
              <a:ext cx="4205259" cy="1692962"/>
            </a:xfrm>
            <a:prstGeom prst="rect">
              <a:avLst/>
            </a:prstGeom>
          </p:spPr>
        </p:pic>
        <p:sp>
          <p:nvSpPr>
            <p:cNvPr id="14" name="TextBox 13">
              <a:extLst>
                <a:ext uri="{FF2B5EF4-FFF2-40B4-BE49-F238E27FC236}">
                  <a16:creationId xmlns:a16="http://schemas.microsoft.com/office/drawing/2014/main" id="{1C9B5FF4-C086-4B63-3945-8E045E842035}"/>
                </a:ext>
              </a:extLst>
            </p:cNvPr>
            <p:cNvSpPr txBox="1"/>
            <p:nvPr/>
          </p:nvSpPr>
          <p:spPr>
            <a:xfrm>
              <a:off x="8996565" y="6297374"/>
              <a:ext cx="2096219" cy="370936"/>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Hình 2.11b</a:t>
              </a:r>
            </a:p>
          </p:txBody>
        </p:sp>
      </p:grpSp>
    </p:spTree>
    <p:extLst>
      <p:ext uri="{BB962C8B-B14F-4D97-AF65-F5344CB8AC3E}">
        <p14:creationId xmlns:p14="http://schemas.microsoft.com/office/powerpoint/2010/main" val="4172687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2665666" y="-707368"/>
            <a:ext cx="68606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rgbClr val="D8F3F8"/>
            </a:solidFill>
            <a:ln>
              <a:solidFill>
                <a:srgbClr val="D8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LUYỆN TẬP</a:t>
              </a:r>
            </a:p>
          </p:txBody>
        </p:sp>
      </p:grpSp>
      <p:sp>
        <p:nvSpPr>
          <p:cNvPr id="13" name="TextBox 12">
            <a:extLst>
              <a:ext uri="{FF2B5EF4-FFF2-40B4-BE49-F238E27FC236}">
                <a16:creationId xmlns:a16="http://schemas.microsoft.com/office/drawing/2014/main" id="{969C5786-6998-D6F0-F7D3-F9762ED4CB68}"/>
              </a:ext>
            </a:extLst>
          </p:cNvPr>
          <p:cNvSpPr txBox="1"/>
          <p:nvPr/>
        </p:nvSpPr>
        <p:spPr>
          <a:xfrm>
            <a:off x="679944" y="2704308"/>
            <a:ext cx="4521785" cy="2906501"/>
          </a:xfrm>
          <a:prstGeom prst="rect">
            <a:avLst/>
          </a:prstGeom>
          <a:noFill/>
        </p:spPr>
        <p:txBody>
          <a:bodyPr wrap="square">
            <a:spAutoFit/>
          </a:bodyPr>
          <a:lstStyle/>
          <a:p>
            <a:pPr algn="just">
              <a:lnSpc>
                <a:spcPct val="150000"/>
              </a:lnSpc>
            </a:pPr>
            <a:r>
              <a:rPr lang="en-US" sz="2500">
                <a:latin typeface="Arial" panose="020B0604020202020204" pitchFamily="34" charset="0"/>
                <a:cs typeface="Arial" panose="020B0604020202020204" pitchFamily="34" charset="0"/>
              </a:rPr>
              <a:t>1.</a:t>
            </a:r>
          </a:p>
          <a:p>
            <a:pPr marL="342900" indent="-342900" algn="just">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Hướng chiếu A – Hình 1</a:t>
            </a:r>
          </a:p>
          <a:p>
            <a:pPr marL="342900" indent="-342900" algn="just">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Hướng chiếu B – Hình 3</a:t>
            </a:r>
          </a:p>
          <a:p>
            <a:pPr marL="342900" indent="-342900" algn="just">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Hướng chiếu C – Hình 2</a:t>
            </a:r>
          </a:p>
          <a:p>
            <a:pPr algn="just">
              <a:lnSpc>
                <a:spcPct val="150000"/>
              </a:lnSpc>
            </a:pPr>
            <a:endParaRPr lang="vi-VN" sz="2500"/>
          </a:p>
        </p:txBody>
      </p:sp>
      <p:sp>
        <p:nvSpPr>
          <p:cNvPr id="6" name="TextBox 5">
            <a:extLst>
              <a:ext uri="{FF2B5EF4-FFF2-40B4-BE49-F238E27FC236}">
                <a16:creationId xmlns:a16="http://schemas.microsoft.com/office/drawing/2014/main" id="{68C0AE9C-F70B-A3F3-BFC5-95FDDF423A99}"/>
              </a:ext>
            </a:extLst>
          </p:cNvPr>
          <p:cNvSpPr txBox="1"/>
          <p:nvPr/>
        </p:nvSpPr>
        <p:spPr>
          <a:xfrm>
            <a:off x="973242" y="1326901"/>
            <a:ext cx="10299939" cy="477054"/>
          </a:xfrm>
          <a:prstGeom prst="rect">
            <a:avLst/>
          </a:prstGeom>
          <a:noFill/>
        </p:spPr>
        <p:txBody>
          <a:bodyPr wrap="square" rtlCol="0">
            <a:spAutoFit/>
          </a:bodyPr>
          <a:lstStyle/>
          <a:p>
            <a:pPr algn="ctr"/>
            <a:r>
              <a:rPr lang="en-US" sz="2500" b="1">
                <a:latin typeface="Arial" panose="020B0604020202020204" pitchFamily="34" charset="0"/>
                <a:cs typeface="Arial" panose="020B0604020202020204" pitchFamily="34" charset="0"/>
              </a:rPr>
              <a:t>Hướng dẫn trả lời câu hỏi</a:t>
            </a:r>
          </a:p>
        </p:txBody>
      </p:sp>
      <p:pic>
        <p:nvPicPr>
          <p:cNvPr id="3" name="Picture 2">
            <a:extLst>
              <a:ext uri="{FF2B5EF4-FFF2-40B4-BE49-F238E27FC236}">
                <a16:creationId xmlns:a16="http://schemas.microsoft.com/office/drawing/2014/main" id="{5D1E9EA8-735F-C24A-E034-3F0BB8FAC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729" y="2864898"/>
            <a:ext cx="6364751" cy="2745911"/>
          </a:xfrm>
          <a:prstGeom prst="rect">
            <a:avLst/>
          </a:prstGeom>
        </p:spPr>
      </p:pic>
    </p:spTree>
    <p:extLst>
      <p:ext uri="{BB962C8B-B14F-4D97-AF65-F5344CB8AC3E}">
        <p14:creationId xmlns:p14="http://schemas.microsoft.com/office/powerpoint/2010/main" val="2287241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2665666" y="-707368"/>
            <a:ext cx="68606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rgbClr val="D8F3F8"/>
            </a:solidFill>
            <a:ln>
              <a:solidFill>
                <a:srgbClr val="D8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LUYỆN TẬP</a:t>
              </a:r>
            </a:p>
          </p:txBody>
        </p:sp>
      </p:grpSp>
      <p:sp>
        <p:nvSpPr>
          <p:cNvPr id="13" name="TextBox 12">
            <a:extLst>
              <a:ext uri="{FF2B5EF4-FFF2-40B4-BE49-F238E27FC236}">
                <a16:creationId xmlns:a16="http://schemas.microsoft.com/office/drawing/2014/main" id="{969C5786-6998-D6F0-F7D3-F9762ED4CB68}"/>
              </a:ext>
            </a:extLst>
          </p:cNvPr>
          <p:cNvSpPr txBox="1"/>
          <p:nvPr/>
        </p:nvSpPr>
        <p:spPr>
          <a:xfrm>
            <a:off x="705825" y="1865610"/>
            <a:ext cx="1631936" cy="598177"/>
          </a:xfrm>
          <a:prstGeom prst="rect">
            <a:avLst/>
          </a:prstGeom>
          <a:noFill/>
        </p:spPr>
        <p:txBody>
          <a:bodyPr wrap="square">
            <a:spAutoFit/>
          </a:bodyPr>
          <a:lstStyle/>
          <a:p>
            <a:pPr algn="just">
              <a:lnSpc>
                <a:spcPct val="150000"/>
              </a:lnSpc>
            </a:pPr>
            <a:r>
              <a:rPr lang="en-US" sz="2500">
                <a:latin typeface="Arial" panose="020B0604020202020204" pitchFamily="34" charset="0"/>
                <a:cs typeface="Arial" panose="020B0604020202020204" pitchFamily="34" charset="0"/>
              </a:rPr>
              <a:t>2. </a:t>
            </a:r>
          </a:p>
        </p:txBody>
      </p:sp>
      <p:sp>
        <p:nvSpPr>
          <p:cNvPr id="6" name="TextBox 5">
            <a:extLst>
              <a:ext uri="{FF2B5EF4-FFF2-40B4-BE49-F238E27FC236}">
                <a16:creationId xmlns:a16="http://schemas.microsoft.com/office/drawing/2014/main" id="{68C0AE9C-F70B-A3F3-BFC5-95FDDF423A99}"/>
              </a:ext>
            </a:extLst>
          </p:cNvPr>
          <p:cNvSpPr txBox="1"/>
          <p:nvPr/>
        </p:nvSpPr>
        <p:spPr>
          <a:xfrm>
            <a:off x="973242" y="1326901"/>
            <a:ext cx="10299939" cy="477054"/>
          </a:xfrm>
          <a:prstGeom prst="rect">
            <a:avLst/>
          </a:prstGeom>
          <a:noFill/>
        </p:spPr>
        <p:txBody>
          <a:bodyPr wrap="square" rtlCol="0">
            <a:spAutoFit/>
          </a:bodyPr>
          <a:lstStyle/>
          <a:p>
            <a:pPr algn="ctr"/>
            <a:r>
              <a:rPr lang="en-US" sz="2500" b="1">
                <a:latin typeface="Arial" panose="020B0604020202020204" pitchFamily="34" charset="0"/>
                <a:cs typeface="Arial" panose="020B0604020202020204" pitchFamily="34" charset="0"/>
              </a:rPr>
              <a:t>Hướng dẫn trả lời câu hỏi</a:t>
            </a:r>
          </a:p>
        </p:txBody>
      </p:sp>
      <p:pic>
        <p:nvPicPr>
          <p:cNvPr id="8" name="Picture 7">
            <a:extLst>
              <a:ext uri="{FF2B5EF4-FFF2-40B4-BE49-F238E27FC236}">
                <a16:creationId xmlns:a16="http://schemas.microsoft.com/office/drawing/2014/main" id="{74EA7706-7BA5-4334-97EE-E202BF5C0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36" y="3062377"/>
            <a:ext cx="4109868" cy="3605933"/>
          </a:xfrm>
          <a:prstGeom prst="rect">
            <a:avLst/>
          </a:prstGeom>
        </p:spPr>
      </p:pic>
      <p:sp>
        <p:nvSpPr>
          <p:cNvPr id="9" name="TextBox 8">
            <a:extLst>
              <a:ext uri="{FF2B5EF4-FFF2-40B4-BE49-F238E27FC236}">
                <a16:creationId xmlns:a16="http://schemas.microsoft.com/office/drawing/2014/main" id="{DA41C9C4-ABB2-FDF1-12D6-55AE03816EE2}"/>
              </a:ext>
            </a:extLst>
          </p:cNvPr>
          <p:cNvSpPr txBox="1"/>
          <p:nvPr/>
        </p:nvSpPr>
        <p:spPr>
          <a:xfrm>
            <a:off x="6215229" y="2052259"/>
            <a:ext cx="1631936" cy="598177"/>
          </a:xfrm>
          <a:prstGeom prst="rect">
            <a:avLst/>
          </a:prstGeom>
          <a:noFill/>
        </p:spPr>
        <p:txBody>
          <a:bodyPr wrap="square">
            <a:spAutoFit/>
          </a:bodyPr>
          <a:lstStyle/>
          <a:p>
            <a:pPr algn="just">
              <a:lnSpc>
                <a:spcPct val="150000"/>
              </a:lnSpc>
            </a:pPr>
            <a:r>
              <a:rPr lang="en-US" sz="2500">
                <a:latin typeface="Arial" panose="020B0604020202020204" pitchFamily="34" charset="0"/>
                <a:cs typeface="Arial" panose="020B0604020202020204" pitchFamily="34" charset="0"/>
              </a:rPr>
              <a:t>3. </a:t>
            </a:r>
          </a:p>
        </p:txBody>
      </p:sp>
      <p:pic>
        <p:nvPicPr>
          <p:cNvPr id="12" name="Picture 11">
            <a:extLst>
              <a:ext uri="{FF2B5EF4-FFF2-40B4-BE49-F238E27FC236}">
                <a16:creationId xmlns:a16="http://schemas.microsoft.com/office/drawing/2014/main" id="{A86BA5C0-866D-57B5-E16F-5FC96EB1D2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725"/>
          <a:stretch/>
        </p:blipFill>
        <p:spPr>
          <a:xfrm>
            <a:off x="5543856" y="2934338"/>
            <a:ext cx="2366520" cy="1692962"/>
          </a:xfrm>
          <a:prstGeom prst="rect">
            <a:avLst/>
          </a:prstGeom>
        </p:spPr>
      </p:pic>
      <p:pic>
        <p:nvPicPr>
          <p:cNvPr id="15" name="Picture 14">
            <a:extLst>
              <a:ext uri="{FF2B5EF4-FFF2-40B4-BE49-F238E27FC236}">
                <a16:creationId xmlns:a16="http://schemas.microsoft.com/office/drawing/2014/main" id="{563E1738-C7C3-9BD6-60BD-6A6E50F913E2}"/>
              </a:ext>
            </a:extLst>
          </p:cNvPr>
          <p:cNvPicPr>
            <a:picLocks noChangeAspect="1"/>
          </p:cNvPicPr>
          <p:nvPr/>
        </p:nvPicPr>
        <p:blipFill rotWithShape="1">
          <a:blip r:embed="rId4">
            <a:extLst>
              <a:ext uri="{28A0092B-C50C-407E-A947-70E740481C1C}">
                <a14:useLocalDpi xmlns:a14="http://schemas.microsoft.com/office/drawing/2010/main" val="0"/>
              </a:ext>
            </a:extLst>
          </a:blip>
          <a:srcRect l="50238"/>
          <a:stretch/>
        </p:blipFill>
        <p:spPr>
          <a:xfrm>
            <a:off x="8143336" y="3125347"/>
            <a:ext cx="3922137" cy="1535910"/>
          </a:xfrm>
          <a:prstGeom prst="rect">
            <a:avLst/>
          </a:prstGeom>
        </p:spPr>
      </p:pic>
      <p:pic>
        <p:nvPicPr>
          <p:cNvPr id="17" name="Picture 16">
            <a:extLst>
              <a:ext uri="{FF2B5EF4-FFF2-40B4-BE49-F238E27FC236}">
                <a16:creationId xmlns:a16="http://schemas.microsoft.com/office/drawing/2014/main" id="{8C4B52CF-3409-74C3-9691-061DD9D5BD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40" r="-2149"/>
          <a:stretch/>
        </p:blipFill>
        <p:spPr>
          <a:xfrm>
            <a:off x="5543856" y="5046510"/>
            <a:ext cx="2199743" cy="1692962"/>
          </a:xfrm>
          <a:prstGeom prst="rect">
            <a:avLst/>
          </a:prstGeom>
        </p:spPr>
      </p:pic>
      <p:pic>
        <p:nvPicPr>
          <p:cNvPr id="18" name="Picture 17">
            <a:extLst>
              <a:ext uri="{FF2B5EF4-FFF2-40B4-BE49-F238E27FC236}">
                <a16:creationId xmlns:a16="http://schemas.microsoft.com/office/drawing/2014/main" id="{476C4900-5466-A7B1-86A7-7199BB327908}"/>
              </a:ext>
            </a:extLst>
          </p:cNvPr>
          <p:cNvPicPr>
            <a:picLocks noChangeAspect="1"/>
          </p:cNvPicPr>
          <p:nvPr/>
        </p:nvPicPr>
        <p:blipFill rotWithShape="1">
          <a:blip r:embed="rId4">
            <a:extLst>
              <a:ext uri="{28A0092B-C50C-407E-A947-70E740481C1C}">
                <a14:useLocalDpi xmlns:a14="http://schemas.microsoft.com/office/drawing/2010/main" val="0"/>
              </a:ext>
            </a:extLst>
          </a:blip>
          <a:srcRect l="402" t="508" r="49836" b="-508"/>
          <a:stretch/>
        </p:blipFill>
        <p:spPr>
          <a:xfrm>
            <a:off x="8269863" y="5203562"/>
            <a:ext cx="3922137" cy="1535910"/>
          </a:xfrm>
          <a:prstGeom prst="rect">
            <a:avLst/>
          </a:prstGeom>
        </p:spPr>
      </p:pic>
      <p:pic>
        <p:nvPicPr>
          <p:cNvPr id="20" name="Graphic 19" descr="Back with solid fill">
            <a:extLst>
              <a:ext uri="{FF2B5EF4-FFF2-40B4-BE49-F238E27FC236}">
                <a16:creationId xmlns:a16="http://schemas.microsoft.com/office/drawing/2014/main" id="{07EED674-8B69-92ED-0C59-CBF7D346E0A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flipH="1">
            <a:off x="7637230" y="3429000"/>
            <a:ext cx="546292" cy="649857"/>
          </a:xfrm>
          <a:prstGeom prst="rect">
            <a:avLst/>
          </a:prstGeom>
        </p:spPr>
      </p:pic>
      <p:pic>
        <p:nvPicPr>
          <p:cNvPr id="21" name="Graphic 20" descr="Back with solid fill">
            <a:extLst>
              <a:ext uri="{FF2B5EF4-FFF2-40B4-BE49-F238E27FC236}">
                <a16:creationId xmlns:a16="http://schemas.microsoft.com/office/drawing/2014/main" id="{8B926260-457A-3B36-7394-1EB3BCC3BC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flipH="1">
            <a:off x="7637230" y="5378973"/>
            <a:ext cx="546292" cy="649857"/>
          </a:xfrm>
          <a:prstGeom prst="rect">
            <a:avLst/>
          </a:prstGeom>
        </p:spPr>
      </p:pic>
    </p:spTree>
    <p:extLst>
      <p:ext uri="{BB962C8B-B14F-4D97-AF65-F5344CB8AC3E}">
        <p14:creationId xmlns:p14="http://schemas.microsoft.com/office/powerpoint/2010/main" val="516662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2665666" y="-707368"/>
            <a:ext cx="68606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VẬN DỤNG </a:t>
              </a:r>
            </a:p>
          </p:txBody>
        </p:sp>
      </p:grpSp>
      <p:pic>
        <p:nvPicPr>
          <p:cNvPr id="7" name="Picture 4">
            <a:extLst>
              <a:ext uri="{FF2B5EF4-FFF2-40B4-BE49-F238E27FC236}">
                <a16:creationId xmlns:a16="http://schemas.microsoft.com/office/drawing/2014/main" id="{45A02512-C9F3-5F10-CA8F-F993E8C9E22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672485" y="5013269"/>
            <a:ext cx="4838638" cy="1844731"/>
          </a:xfrm>
          <a:prstGeom prst="rect">
            <a:avLst/>
          </a:prstGeom>
        </p:spPr>
      </p:pic>
      <p:grpSp>
        <p:nvGrpSpPr>
          <p:cNvPr id="11" name="Group 10">
            <a:extLst>
              <a:ext uri="{FF2B5EF4-FFF2-40B4-BE49-F238E27FC236}">
                <a16:creationId xmlns:a16="http://schemas.microsoft.com/office/drawing/2014/main" id="{20B5CF38-083F-B03D-D85C-B4FABD3BA4C9}"/>
              </a:ext>
            </a:extLst>
          </p:cNvPr>
          <p:cNvGrpSpPr/>
          <p:nvPr/>
        </p:nvGrpSpPr>
        <p:grpSpPr>
          <a:xfrm>
            <a:off x="519140" y="1431852"/>
            <a:ext cx="11145328" cy="2536638"/>
            <a:chOff x="519140" y="1431852"/>
            <a:chExt cx="11145328" cy="2536638"/>
          </a:xfrm>
        </p:grpSpPr>
        <p:sp>
          <p:nvSpPr>
            <p:cNvPr id="3" name="Rectangle: Rounded Corners 2">
              <a:extLst>
                <a:ext uri="{FF2B5EF4-FFF2-40B4-BE49-F238E27FC236}">
                  <a16:creationId xmlns:a16="http://schemas.microsoft.com/office/drawing/2014/main" id="{85631BB5-6541-84FE-6DC8-B0C0A04393B2}"/>
                </a:ext>
              </a:extLst>
            </p:cNvPr>
            <p:cNvSpPr/>
            <p:nvPr/>
          </p:nvSpPr>
          <p:spPr>
            <a:xfrm>
              <a:off x="519140" y="1794634"/>
              <a:ext cx="11145328" cy="2173856"/>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500">
                  <a:solidFill>
                    <a:schemeClr val="tx1"/>
                  </a:solidFill>
                </a:rPr>
                <a:t>Sưu tầm một sản phẩm công nghệ có hình dạng là khối đa diện hoặc khối tròn xoay và trao đổi với các bạn trong lớp về hình dạng của sản phẩm đó. </a:t>
              </a:r>
              <a:endParaRPr lang="en-US" sz="2500">
                <a:solidFill>
                  <a:schemeClr val="tx1"/>
                </a:solidFill>
              </a:endParaRPr>
            </a:p>
          </p:txBody>
        </p:sp>
        <p:pic>
          <p:nvPicPr>
            <p:cNvPr id="10" name="Picture 9">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a:off x="5828581" y="1431852"/>
              <a:ext cx="725564" cy="725564"/>
            </a:xfrm>
            <a:prstGeom prst="rect">
              <a:avLst/>
            </a:prstGeom>
          </p:spPr>
        </p:pic>
      </p:grpSp>
    </p:spTree>
    <p:extLst>
      <p:ext uri="{BB962C8B-B14F-4D97-AF65-F5344CB8AC3E}">
        <p14:creationId xmlns:p14="http://schemas.microsoft.com/office/powerpoint/2010/main" val="2446540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 Khái niệm về hình chiếu</a:t>
              </a:r>
            </a:p>
          </p:txBody>
        </p:sp>
      </p:grpSp>
      <p:sp>
        <p:nvSpPr>
          <p:cNvPr id="6" name="TextBox 5">
            <a:extLst>
              <a:ext uri="{FF2B5EF4-FFF2-40B4-BE49-F238E27FC236}">
                <a16:creationId xmlns:a16="http://schemas.microsoft.com/office/drawing/2014/main" id="{8E0A88C5-E221-8646-5E07-8FEDF1911AF2}"/>
              </a:ext>
            </a:extLst>
          </p:cNvPr>
          <p:cNvSpPr txBox="1"/>
          <p:nvPr/>
        </p:nvSpPr>
        <p:spPr>
          <a:xfrm>
            <a:off x="595583" y="1164893"/>
            <a:ext cx="11000834" cy="477054"/>
          </a:xfrm>
          <a:prstGeom prst="rect">
            <a:avLst/>
          </a:prstGeom>
          <a:noFill/>
        </p:spPr>
        <p:txBody>
          <a:bodyPr wrap="square">
            <a:spAutoFit/>
          </a:bodyPr>
          <a:lstStyle/>
          <a:p>
            <a:pPr algn="ctr"/>
            <a:r>
              <a:rPr lang="en-US" sz="2500" dirty="0" err="1">
                <a:latin typeface="Arial" panose="020B0604020202020204" pitchFamily="34" charset="0"/>
                <a:cs typeface="Arial" panose="020B0604020202020204" pitchFamily="34" charset="0"/>
              </a:rPr>
              <a:t>Đọc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nội</a:t>
            </a:r>
            <a:r>
              <a:rPr lang="en-US" sz="2500" dirty="0">
                <a:latin typeface="Arial" panose="020B0604020202020204" pitchFamily="34" charset="0"/>
                <a:cs typeface="Arial" panose="020B0604020202020204" pitchFamily="34" charset="0"/>
              </a:rPr>
              <a:t> dung </a:t>
            </a:r>
            <a:r>
              <a:rPr lang="en-US" sz="2500" dirty="0" err="1">
                <a:latin typeface="Arial" panose="020B0604020202020204" pitchFamily="34" charset="0"/>
                <a:cs typeface="Arial" panose="020B0604020202020204" pitchFamily="34" charset="0"/>
              </a:rPr>
              <a:t>mục</a:t>
            </a:r>
            <a:r>
              <a:rPr lang="en-US" sz="2500" dirty="0">
                <a:latin typeface="Arial" panose="020B0604020202020204" pitchFamily="34" charset="0"/>
                <a:cs typeface="Arial" panose="020B0604020202020204" pitchFamily="34" charset="0"/>
              </a:rPr>
              <a:t> I SGK </a:t>
            </a:r>
            <a:r>
              <a:rPr lang="en-US" sz="2500" dirty="0" err="1">
                <a:latin typeface="Arial" panose="020B0604020202020204" pitchFamily="34" charset="0"/>
                <a:cs typeface="Arial" panose="020B0604020202020204" pitchFamily="34" charset="0"/>
              </a:rPr>
              <a:t>trang</a:t>
            </a:r>
            <a:r>
              <a:rPr lang="en-US" sz="2500" dirty="0">
                <a:latin typeface="Arial" panose="020B0604020202020204" pitchFamily="34" charset="0"/>
                <a:cs typeface="Arial" panose="020B0604020202020204" pitchFamily="34" charset="0"/>
              </a:rPr>
              <a:t> 8, </a:t>
            </a:r>
            <a:r>
              <a:rPr lang="en-US" sz="2500" dirty="0" err="1">
                <a:latin typeface="Arial" panose="020B0604020202020204" pitchFamily="34" charset="0"/>
                <a:cs typeface="Arial" panose="020B0604020202020204" pitchFamily="34" charset="0"/>
              </a:rPr>
              <a:t>quan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sát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Hình</a:t>
            </a:r>
            <a:r>
              <a:rPr lang="en-US" sz="2500" dirty="0">
                <a:latin typeface="Arial" panose="020B0604020202020204" pitchFamily="34" charset="0"/>
                <a:cs typeface="Arial" panose="020B0604020202020204" pitchFamily="34" charset="0"/>
              </a:rPr>
              <a:t> 2.1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trả</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các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câu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hỏi</a:t>
            </a:r>
            <a:r>
              <a:rPr lang="en-US" sz="25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id="{E3FBC59F-6DF0-D0B8-8EB7-DE26C86C1181}"/>
              </a:ext>
            </a:extLst>
          </p:cNvPr>
          <p:cNvGrpSpPr/>
          <p:nvPr/>
        </p:nvGrpSpPr>
        <p:grpSpPr>
          <a:xfrm>
            <a:off x="363435" y="1754418"/>
            <a:ext cx="5074423" cy="4649732"/>
            <a:chOff x="517946" y="1914972"/>
            <a:chExt cx="5074423" cy="4649732"/>
          </a:xfrm>
        </p:grpSpPr>
        <p:sp>
          <p:nvSpPr>
            <p:cNvPr id="10" name="TextBox 9">
              <a:extLst>
                <a:ext uri="{FF2B5EF4-FFF2-40B4-BE49-F238E27FC236}">
                  <a16:creationId xmlns:a16="http://schemas.microsoft.com/office/drawing/2014/main" id="{ABE708AB-6161-DAE1-9236-2433294EF29B}"/>
                </a:ext>
              </a:extLst>
            </p:cNvPr>
            <p:cNvSpPr txBox="1"/>
            <p:nvPr/>
          </p:nvSpPr>
          <p:spPr>
            <a:xfrm>
              <a:off x="517946" y="2972182"/>
              <a:ext cx="5074423" cy="3592522"/>
            </a:xfrm>
            <a:prstGeom prst="rect">
              <a:avLst/>
            </a:prstGeom>
            <a:solidFill>
              <a:schemeClr val="bg1">
                <a:lumMod val="95000"/>
              </a:schemeClr>
            </a:solidFill>
          </p:spPr>
          <p:txBody>
            <a:bodyPr wrap="square">
              <a:spAutoFit/>
            </a:bodyPr>
            <a:lstStyle/>
            <a:p>
              <a:pPr marL="342900" indent="-342900">
                <a:lnSpc>
                  <a:spcPct val="150000"/>
                </a:lnSpc>
                <a:buFont typeface="Arial" panose="020B0604020202020204" pitchFamily="34" charset="0"/>
                <a:buChar char="•"/>
              </a:pPr>
              <a:r>
                <a:rPr lang="vi-VN" sz="2200" dirty="0"/>
                <a:t>Hình biểu diễn của vật thể trên bản vẽ được xây dựng bằng cách nào? </a:t>
              </a:r>
              <a:endParaRPr lang="en-US" sz="2200" dirty="0"/>
            </a:p>
            <a:p>
              <a:pPr marL="342900" indent="-342900">
                <a:lnSpc>
                  <a:spcPct val="150000"/>
                </a:lnSpc>
                <a:buFont typeface="Arial" panose="020B0604020202020204" pitchFamily="34" charset="0"/>
                <a:buChar char="•"/>
              </a:pPr>
              <a:r>
                <a:rPr lang="en-US" sz="2200" dirty="0" err="1">
                  <a:latin typeface="Arial" panose="020B0604020202020204" pitchFamily="34" charset="0"/>
                  <a:cs typeface="Arial" panose="020B0604020202020204" pitchFamily="34" charset="0"/>
                </a:rPr>
                <a:t>Hình</a:t>
              </a:r>
              <a:r>
                <a:rPr lang="en-US" sz="2200" dirty="0">
                  <a:latin typeface="Arial" panose="020B0604020202020204" pitchFamily="34" charset="0"/>
                  <a:cs typeface="Arial" panose="020B0604020202020204" pitchFamily="34" charset="0"/>
                </a:rPr>
                <a:t> 2.1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mấy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phép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chiếu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những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phép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chiếu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nào</a:t>
              </a:r>
              <a:r>
                <a:rPr lang="en-US" sz="2200" dirty="0">
                  <a:latin typeface="Arial" panose="020B0604020202020204" pitchFamily="34" charset="0"/>
                  <a:cs typeface="Arial" panose="020B0604020202020204" pitchFamily="34" charset="0"/>
                </a:rPr>
                <a:t>?</a:t>
              </a:r>
            </a:p>
            <a:p>
              <a:pPr marL="342900" indent="-342900">
                <a:lnSpc>
                  <a:spcPct val="150000"/>
                </a:lnSpc>
                <a:buFont typeface="Arial" panose="020B0604020202020204" pitchFamily="34" charset="0"/>
                <a:buChar char="•"/>
              </a:pPr>
              <a:r>
                <a:rPr lang="en-US" sz="2200" dirty="0" err="1">
                  <a:latin typeface="Arial" panose="020B0604020202020204" pitchFamily="34" charset="0"/>
                  <a:cs typeface="Arial" panose="020B0604020202020204" pitchFamily="34" charset="0"/>
                </a:rPr>
                <a:t>Hình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chiếu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gì</a:t>
              </a:r>
              <a:r>
                <a:rPr lang="en-US" sz="2200" dirty="0">
                  <a:latin typeface="Arial" panose="020B0604020202020204" pitchFamily="34" charset="0"/>
                  <a:cs typeface="Arial" panose="020B0604020202020204" pitchFamily="34" charset="0"/>
                </a:rPr>
                <a:t>? </a:t>
              </a:r>
            </a:p>
            <a:p>
              <a:pPr marL="342900" indent="-342900">
                <a:lnSpc>
                  <a:spcPct val="150000"/>
                </a:lnSpc>
                <a:buFont typeface="Arial" panose="020B0604020202020204" pitchFamily="34" charset="0"/>
                <a:buChar char="•"/>
              </a:pPr>
              <a:r>
                <a:rPr lang="vi-VN" sz="2200" dirty="0"/>
                <a:t>Các điểm A’. B’, C’ trong hình 2.1 được gọi là gì? </a:t>
              </a:r>
              <a:endParaRPr lang="en-US" sz="2200" dirty="0"/>
            </a:p>
          </p:txBody>
        </p:sp>
        <p:pic>
          <p:nvPicPr>
            <p:cNvPr id="7" name="Picture 6">
              <a:extLst>
                <a:ext uri="{FF2B5EF4-FFF2-40B4-BE49-F238E27FC236}">
                  <a16:creationId xmlns:a16="http://schemas.microsoft.com/office/drawing/2014/main" id="{AAC432A6-BDBD-9A7F-F8F2-16F19B8C81E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458708" y="1914972"/>
              <a:ext cx="1192897" cy="1164566"/>
            </a:xfrm>
            <a:prstGeom prst="rect">
              <a:avLst/>
            </a:prstGeom>
          </p:spPr>
        </p:pic>
      </p:grpSp>
      <p:pic>
        <p:nvPicPr>
          <p:cNvPr id="14" name="Picture 13">
            <a:extLst>
              <a:ext uri="{FF2B5EF4-FFF2-40B4-BE49-F238E27FC236}">
                <a16:creationId xmlns:a16="http://schemas.microsoft.com/office/drawing/2014/main" id="{A1F31A03-6309-3D63-05D6-6C9ACA5328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7856" y="2112135"/>
            <a:ext cx="6607931" cy="4292015"/>
          </a:xfrm>
          <a:prstGeom prst="rect">
            <a:avLst/>
          </a:prstGeom>
        </p:spPr>
      </p:pic>
    </p:spTree>
    <p:extLst>
      <p:ext uri="{BB962C8B-B14F-4D97-AF65-F5344CB8AC3E}">
        <p14:creationId xmlns:p14="http://schemas.microsoft.com/office/powerpoint/2010/main" val="2668211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520343" y="-569346"/>
            <a:ext cx="13224294"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HƯỚNG DẪN VỀ NHÀ </a:t>
              </a:r>
            </a:p>
          </p:txBody>
        </p:sp>
      </p:grpSp>
      <p:pic>
        <p:nvPicPr>
          <p:cNvPr id="6" name="Picture 9">
            <a:extLst>
              <a:ext uri="{FF2B5EF4-FFF2-40B4-BE49-F238E27FC236}">
                <a16:creationId xmlns:a16="http://schemas.microsoft.com/office/drawing/2014/main" id="{F93AEC9C-7926-4C45-1A71-9DCE18B206E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92155">
            <a:off x="10767954" y="415053"/>
            <a:ext cx="962049" cy="876667"/>
          </a:xfrm>
          <a:prstGeom prst="rect">
            <a:avLst/>
          </a:prstGeom>
        </p:spPr>
      </p:pic>
      <p:pic>
        <p:nvPicPr>
          <p:cNvPr id="8" name="Picture 9">
            <a:extLst>
              <a:ext uri="{FF2B5EF4-FFF2-40B4-BE49-F238E27FC236}">
                <a16:creationId xmlns:a16="http://schemas.microsoft.com/office/drawing/2014/main" id="{5E9353BA-3991-AD1B-E3D4-81CD3888F26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92155" flipH="1" flipV="1">
            <a:off x="438140" y="5939091"/>
            <a:ext cx="672010" cy="612369"/>
          </a:xfrm>
          <a:prstGeom prst="rect">
            <a:avLst/>
          </a:prstGeom>
        </p:spPr>
      </p:pic>
      <p:grpSp>
        <p:nvGrpSpPr>
          <p:cNvPr id="18" name="Group 17">
            <a:extLst>
              <a:ext uri="{FF2B5EF4-FFF2-40B4-BE49-F238E27FC236}">
                <a16:creationId xmlns:a16="http://schemas.microsoft.com/office/drawing/2014/main" id="{5FDAECFF-7C29-A418-A853-A42E35C11E88}"/>
              </a:ext>
            </a:extLst>
          </p:cNvPr>
          <p:cNvGrpSpPr/>
          <p:nvPr/>
        </p:nvGrpSpPr>
        <p:grpSpPr>
          <a:xfrm>
            <a:off x="773088" y="1932654"/>
            <a:ext cx="4960585" cy="3945425"/>
            <a:chOff x="1004176" y="1759438"/>
            <a:chExt cx="4960585" cy="3945425"/>
          </a:xfrm>
        </p:grpSpPr>
        <p:pic>
          <p:nvPicPr>
            <p:cNvPr id="9" name="Picture 4">
              <a:extLst>
                <a:ext uri="{FF2B5EF4-FFF2-40B4-BE49-F238E27FC236}">
                  <a16:creationId xmlns:a16="http://schemas.microsoft.com/office/drawing/2014/main" id="{EBB4C90D-BC5D-657A-D8A8-50FC44E73017}"/>
                </a:ext>
              </a:extLst>
            </p:cNvPr>
            <p:cNvPicPr>
              <a:picLocks noChangeAspect="1"/>
            </p:cNvPicPr>
            <p:nvPr/>
          </p:nvPicPr>
          <p:blipFill>
            <a:blip r:embed="rId5" cstate="print">
              <a:alphaModFix amt="44999"/>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04176" y="1932656"/>
              <a:ext cx="4960585" cy="3772207"/>
            </a:xfrm>
            <a:prstGeom prst="rect">
              <a:avLst/>
            </a:prstGeom>
          </p:spPr>
        </p:pic>
        <p:sp>
          <p:nvSpPr>
            <p:cNvPr id="12" name="TextBox 11">
              <a:extLst>
                <a:ext uri="{FF2B5EF4-FFF2-40B4-BE49-F238E27FC236}">
                  <a16:creationId xmlns:a16="http://schemas.microsoft.com/office/drawing/2014/main" id="{59416A58-4557-1C47-CFA8-4456D01270A9}"/>
                </a:ext>
              </a:extLst>
            </p:cNvPr>
            <p:cNvSpPr txBox="1"/>
            <p:nvPr/>
          </p:nvSpPr>
          <p:spPr>
            <a:xfrm>
              <a:off x="1345721" y="2942589"/>
              <a:ext cx="4442604" cy="1752339"/>
            </a:xfrm>
            <a:prstGeom prst="rect">
              <a:avLst/>
            </a:prstGeom>
            <a:noFill/>
          </p:spPr>
          <p:txBody>
            <a:bodyPr wrap="square" rtlCol="0">
              <a:spAutoFit/>
            </a:bodyPr>
            <a:lstStyle/>
            <a:p>
              <a:pPr algn="ctr">
                <a:lnSpc>
                  <a:spcPct val="150000"/>
                </a:lnSpc>
              </a:pPr>
              <a:r>
                <a:rPr lang="en-US" sz="2500">
                  <a:latin typeface="Arial" panose="020B0604020202020204" pitchFamily="34" charset="0"/>
                  <a:cs typeface="Arial" panose="020B0604020202020204" pitchFamily="34" charset="0"/>
                </a:rPr>
                <a:t>Ôn tập lại kiến thức trong bài học ngày hôm nay. Hoàn thành các bài tập về nhà </a:t>
              </a:r>
            </a:p>
          </p:txBody>
        </p:sp>
        <p:sp>
          <p:nvSpPr>
            <p:cNvPr id="15" name="Star: 5 Points 14">
              <a:extLst>
                <a:ext uri="{FF2B5EF4-FFF2-40B4-BE49-F238E27FC236}">
                  <a16:creationId xmlns:a16="http://schemas.microsoft.com/office/drawing/2014/main" id="{D5BF25C7-B6FE-EB7C-4BED-E8F8A0FC359D}"/>
                </a:ext>
              </a:extLst>
            </p:cNvPr>
            <p:cNvSpPr/>
            <p:nvPr/>
          </p:nvSpPr>
          <p:spPr>
            <a:xfrm>
              <a:off x="3109823" y="175943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969B918-245C-3260-EE1A-73B6C6DCE02A}"/>
              </a:ext>
            </a:extLst>
          </p:cNvPr>
          <p:cNvGrpSpPr/>
          <p:nvPr/>
        </p:nvGrpSpPr>
        <p:grpSpPr>
          <a:xfrm>
            <a:off x="6529361" y="1802833"/>
            <a:ext cx="4960585" cy="4075246"/>
            <a:chOff x="6486229" y="1629615"/>
            <a:chExt cx="4960585" cy="4075246"/>
          </a:xfrm>
        </p:grpSpPr>
        <p:pic>
          <p:nvPicPr>
            <p:cNvPr id="13" name="Picture 4">
              <a:extLst>
                <a:ext uri="{FF2B5EF4-FFF2-40B4-BE49-F238E27FC236}">
                  <a16:creationId xmlns:a16="http://schemas.microsoft.com/office/drawing/2014/main" id="{B8823DF7-4756-87CA-BD4C-B838261BE72B}"/>
                </a:ext>
              </a:extLst>
            </p:cNvPr>
            <p:cNvPicPr>
              <a:picLocks noChangeAspect="1"/>
            </p:cNvPicPr>
            <p:nvPr/>
          </p:nvPicPr>
          <p:blipFill>
            <a:blip r:embed="rId5" cstate="print">
              <a:alphaModFix amt="44999"/>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486229" y="1932654"/>
              <a:ext cx="4960585" cy="3772207"/>
            </a:xfrm>
            <a:prstGeom prst="rect">
              <a:avLst/>
            </a:prstGeom>
          </p:spPr>
        </p:pic>
        <p:sp>
          <p:nvSpPr>
            <p:cNvPr id="14" name="TextBox 13">
              <a:extLst>
                <a:ext uri="{FF2B5EF4-FFF2-40B4-BE49-F238E27FC236}">
                  <a16:creationId xmlns:a16="http://schemas.microsoft.com/office/drawing/2014/main" id="{8F73E654-EB8A-2EDA-69F8-C0E70EEEF539}"/>
                </a:ext>
              </a:extLst>
            </p:cNvPr>
            <p:cNvSpPr txBox="1"/>
            <p:nvPr/>
          </p:nvSpPr>
          <p:spPr>
            <a:xfrm>
              <a:off x="6745220" y="3155375"/>
              <a:ext cx="4442604" cy="1175258"/>
            </a:xfrm>
            <a:prstGeom prst="rect">
              <a:avLst/>
            </a:prstGeom>
            <a:noFill/>
          </p:spPr>
          <p:txBody>
            <a:bodyPr wrap="square" rtlCol="0">
              <a:spAutoFit/>
            </a:bodyPr>
            <a:lstStyle/>
            <a:p>
              <a:pPr algn="ctr">
                <a:lnSpc>
                  <a:spcPct val="150000"/>
                </a:lnSpc>
              </a:pPr>
              <a:r>
                <a:rPr lang="en-US" sz="2500">
                  <a:latin typeface="Arial" panose="020B0604020202020204" pitchFamily="34" charset="0"/>
                  <a:cs typeface="Arial" panose="020B0604020202020204" pitchFamily="34" charset="0"/>
                </a:rPr>
                <a:t>Đọc và chuẩn bị trước </a:t>
              </a:r>
            </a:p>
            <a:p>
              <a:pPr algn="ctr">
                <a:lnSpc>
                  <a:spcPct val="150000"/>
                </a:lnSpc>
              </a:pPr>
              <a:r>
                <a:rPr lang="en-US" sz="2500" b="1">
                  <a:latin typeface="Arial" panose="020B0604020202020204" pitchFamily="34" charset="0"/>
                  <a:cs typeface="Arial" panose="020B0604020202020204" pitchFamily="34" charset="0"/>
                </a:rPr>
                <a:t>Bài 3. Bản vẽ chi tiết </a:t>
              </a:r>
            </a:p>
          </p:txBody>
        </p:sp>
        <p:sp>
          <p:nvSpPr>
            <p:cNvPr id="16" name="Star: 5 Points 15">
              <a:extLst>
                <a:ext uri="{FF2B5EF4-FFF2-40B4-BE49-F238E27FC236}">
                  <a16:creationId xmlns:a16="http://schemas.microsoft.com/office/drawing/2014/main" id="{1A99D9A6-BE20-114A-89BD-D80630156E16}"/>
                </a:ext>
              </a:extLst>
            </p:cNvPr>
            <p:cNvSpPr/>
            <p:nvPr/>
          </p:nvSpPr>
          <p:spPr>
            <a:xfrm>
              <a:off x="8509322" y="1629615"/>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9347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C2C4D5C-BB05-4A0F-86A0-AD33B658BD42}"/>
              </a:ext>
            </a:extLst>
          </p:cNvPr>
          <p:cNvPicPr>
            <a:picLocks noChangeAspect="1"/>
          </p:cNvPicPr>
          <p:nvPr/>
        </p:nvPicPr>
        <p:blipFill>
          <a:blip r:embed="rId2">
            <a:alphaModFix amt="20000"/>
          </a:blip>
          <a:stretch>
            <a:fillRect/>
          </a:stretch>
        </p:blipFill>
        <p:spPr>
          <a:xfrm>
            <a:off x="8811841" y="3711810"/>
            <a:ext cx="6168530" cy="5981920"/>
          </a:xfrm>
          <a:prstGeom prst="rect">
            <a:avLst/>
          </a:prstGeom>
        </p:spPr>
      </p:pic>
      <p:pic>
        <p:nvPicPr>
          <p:cNvPr id="7" name="Picture 2">
            <a:extLst>
              <a:ext uri="{FF2B5EF4-FFF2-40B4-BE49-F238E27FC236}">
                <a16:creationId xmlns:a16="http://schemas.microsoft.com/office/drawing/2014/main" id="{650E9501-CBFF-FD63-AB8D-F8A2D8498045}"/>
              </a:ext>
            </a:extLst>
          </p:cNvPr>
          <p:cNvPicPr>
            <a:picLocks noChangeAspect="1"/>
          </p:cNvPicPr>
          <p:nvPr/>
        </p:nvPicPr>
        <p:blipFill>
          <a:blip r:embed="rId3"/>
          <a:srcRect/>
          <a:stretch>
            <a:fillRect/>
          </a:stretch>
        </p:blipFill>
        <p:spPr>
          <a:xfrm>
            <a:off x="2729843" y="4846722"/>
            <a:ext cx="6732313" cy="2011278"/>
          </a:xfrm>
          <a:prstGeom prst="rect">
            <a:avLst/>
          </a:prstGeom>
        </p:spPr>
      </p:pic>
      <p:pic>
        <p:nvPicPr>
          <p:cNvPr id="11" name="Picture 10">
            <a:extLst>
              <a:ext uri="{FF2B5EF4-FFF2-40B4-BE49-F238E27FC236}">
                <a16:creationId xmlns:a16="http://schemas.microsoft.com/office/drawing/2014/main" id="{099D1330-CD7B-546F-6988-8542CF34C097}"/>
              </a:ext>
            </a:extLst>
          </p:cNvPr>
          <p:cNvPicPr>
            <a:picLocks noChangeAspect="1"/>
          </p:cNvPicPr>
          <p:nvPr/>
        </p:nvPicPr>
        <p:blipFill>
          <a:blip r:embed="rId2">
            <a:alphaModFix amt="20000"/>
          </a:blip>
          <a:stretch>
            <a:fillRect/>
          </a:stretch>
        </p:blipFill>
        <p:spPr>
          <a:xfrm>
            <a:off x="-1109226" y="-1297336"/>
            <a:ext cx="3627434" cy="3517697"/>
          </a:xfrm>
          <a:prstGeom prst="rect">
            <a:avLst/>
          </a:prstGeom>
        </p:spPr>
      </p:pic>
      <p:sp>
        <p:nvSpPr>
          <p:cNvPr id="13" name="TextBox 12">
            <a:extLst>
              <a:ext uri="{FF2B5EF4-FFF2-40B4-BE49-F238E27FC236}">
                <a16:creationId xmlns:a16="http://schemas.microsoft.com/office/drawing/2014/main" id="{496DF78F-0458-C1D3-A550-9696B8304020}"/>
              </a:ext>
            </a:extLst>
          </p:cNvPr>
          <p:cNvSpPr txBox="1"/>
          <p:nvPr/>
        </p:nvSpPr>
        <p:spPr>
          <a:xfrm>
            <a:off x="316636" y="1804614"/>
            <a:ext cx="11558726" cy="2474652"/>
          </a:xfrm>
          <a:prstGeom prst="rect">
            <a:avLst/>
          </a:prstGeom>
          <a:noFill/>
        </p:spPr>
        <p:txBody>
          <a:bodyPr wrap="square" rtlCol="0">
            <a:spAutoFit/>
          </a:bodyPr>
          <a:lstStyle/>
          <a:p>
            <a:pPr algn="ctr">
              <a:lnSpc>
                <a:spcPct val="150000"/>
              </a:lnSpc>
            </a:pPr>
            <a:r>
              <a:rPr lang="en-US" sz="5500" b="1">
                <a:solidFill>
                  <a:schemeClr val="accent2">
                    <a:lumMod val="50000"/>
                  </a:schemeClr>
                </a:solidFill>
                <a:latin typeface="Arial" panose="020B0604020202020204" pitchFamily="34" charset="0"/>
                <a:cs typeface="Arial" panose="020B0604020202020204" pitchFamily="34" charset="0"/>
              </a:rPr>
              <a:t>CẢM ƠN CÁC EM ĐÃ CHÚ Ý LẮNG NGHE BÀI GIẢNG!</a:t>
            </a:r>
          </a:p>
        </p:txBody>
      </p:sp>
    </p:spTree>
    <p:extLst>
      <p:ext uri="{BB962C8B-B14F-4D97-AF65-F5344CB8AC3E}">
        <p14:creationId xmlns:p14="http://schemas.microsoft.com/office/powerpoint/2010/main" val="1572490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 Khái niệm về hình chiếu</a:t>
              </a:r>
            </a:p>
          </p:txBody>
        </p:sp>
      </p:grpSp>
      <p:pic>
        <p:nvPicPr>
          <p:cNvPr id="14" name="Picture 13">
            <a:extLst>
              <a:ext uri="{FF2B5EF4-FFF2-40B4-BE49-F238E27FC236}">
                <a16:creationId xmlns:a16="http://schemas.microsoft.com/office/drawing/2014/main" id="{A1F31A03-6309-3D63-05D6-6C9ACA532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523" y="3363206"/>
            <a:ext cx="4639888" cy="3224978"/>
          </a:xfrm>
          <a:prstGeom prst="rect">
            <a:avLst/>
          </a:prstGeom>
        </p:spPr>
      </p:pic>
      <p:sp>
        <p:nvSpPr>
          <p:cNvPr id="3" name="Rectangle: Rounded Corners 2">
            <a:extLst>
              <a:ext uri="{FF2B5EF4-FFF2-40B4-BE49-F238E27FC236}">
                <a16:creationId xmlns:a16="http://schemas.microsoft.com/office/drawing/2014/main" id="{A35D79E3-8DF9-2F28-DDEC-DF573F5FD29C}"/>
              </a:ext>
            </a:extLst>
          </p:cNvPr>
          <p:cNvSpPr/>
          <p:nvPr/>
        </p:nvSpPr>
        <p:spPr>
          <a:xfrm>
            <a:off x="712882" y="1742512"/>
            <a:ext cx="3873261" cy="99203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tx1"/>
                </a:solidFill>
                <a:latin typeface="Arial" panose="020B0604020202020204" pitchFamily="34" charset="0"/>
                <a:cs typeface="Arial" panose="020B0604020202020204" pitchFamily="34" charset="0"/>
              </a:rPr>
              <a:t>Hình được biểu diễn trên mặt phẳng bằng</a:t>
            </a:r>
          </a:p>
        </p:txBody>
      </p:sp>
      <p:sp>
        <p:nvSpPr>
          <p:cNvPr id="8" name="Arrow: Down 7">
            <a:extLst>
              <a:ext uri="{FF2B5EF4-FFF2-40B4-BE49-F238E27FC236}">
                <a16:creationId xmlns:a16="http://schemas.microsoft.com/office/drawing/2014/main" id="{0CE6DAD8-7ACC-02A6-005C-EC9BA7441D54}"/>
              </a:ext>
            </a:extLst>
          </p:cNvPr>
          <p:cNvSpPr/>
          <p:nvPr/>
        </p:nvSpPr>
        <p:spPr>
          <a:xfrm>
            <a:off x="2443857" y="2964230"/>
            <a:ext cx="411309" cy="39897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1A87BAF-29FF-E325-CDFD-50C7A91B736E}"/>
              </a:ext>
            </a:extLst>
          </p:cNvPr>
          <p:cNvSpPr/>
          <p:nvPr/>
        </p:nvSpPr>
        <p:spPr>
          <a:xfrm>
            <a:off x="712882" y="3576692"/>
            <a:ext cx="3873261" cy="61894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tx1"/>
                </a:solidFill>
                <a:latin typeface="Arial" panose="020B0604020202020204" pitchFamily="34" charset="0"/>
                <a:cs typeface="Arial" panose="020B0604020202020204" pitchFamily="34" charset="0"/>
              </a:rPr>
              <a:t>Các phép chiếu</a:t>
            </a:r>
          </a:p>
        </p:txBody>
      </p:sp>
      <p:sp>
        <p:nvSpPr>
          <p:cNvPr id="11" name="Arrow: Down 10">
            <a:extLst>
              <a:ext uri="{FF2B5EF4-FFF2-40B4-BE49-F238E27FC236}">
                <a16:creationId xmlns:a16="http://schemas.microsoft.com/office/drawing/2014/main" id="{1A9B0A1D-9E43-935F-A5BA-03BCB21C2BC3}"/>
              </a:ext>
            </a:extLst>
          </p:cNvPr>
          <p:cNvSpPr/>
          <p:nvPr/>
        </p:nvSpPr>
        <p:spPr>
          <a:xfrm>
            <a:off x="2443856" y="4409125"/>
            <a:ext cx="411309" cy="39897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086F415-ED1D-6304-9E39-88F78F5FD749}"/>
              </a:ext>
            </a:extLst>
          </p:cNvPr>
          <p:cNvSpPr/>
          <p:nvPr/>
        </p:nvSpPr>
        <p:spPr>
          <a:xfrm>
            <a:off x="166542" y="5210325"/>
            <a:ext cx="1539157" cy="61894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tx1"/>
                </a:solidFill>
                <a:latin typeface="Arial" panose="020B0604020202020204" pitchFamily="34" charset="0"/>
                <a:cs typeface="Arial" panose="020B0604020202020204" pitchFamily="34" charset="0"/>
              </a:rPr>
              <a:t>xuyên tâm </a:t>
            </a:r>
          </a:p>
        </p:txBody>
      </p:sp>
      <p:sp>
        <p:nvSpPr>
          <p:cNvPr id="15" name="Rectangle: Rounded Corners 14">
            <a:extLst>
              <a:ext uri="{FF2B5EF4-FFF2-40B4-BE49-F238E27FC236}">
                <a16:creationId xmlns:a16="http://schemas.microsoft.com/office/drawing/2014/main" id="{5DE17FAD-AEDF-7592-4D74-B06CF5F4B4A1}"/>
              </a:ext>
            </a:extLst>
          </p:cNvPr>
          <p:cNvSpPr/>
          <p:nvPr/>
        </p:nvSpPr>
        <p:spPr>
          <a:xfrm>
            <a:off x="1885803" y="5210324"/>
            <a:ext cx="1539157" cy="61894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tx1"/>
                </a:solidFill>
                <a:latin typeface="Arial" panose="020B0604020202020204" pitchFamily="34" charset="0"/>
                <a:cs typeface="Arial" panose="020B0604020202020204" pitchFamily="34" charset="0"/>
              </a:rPr>
              <a:t>vuông góc</a:t>
            </a:r>
          </a:p>
        </p:txBody>
      </p:sp>
      <p:sp>
        <p:nvSpPr>
          <p:cNvPr id="16" name="Rectangle: Rounded Corners 15">
            <a:extLst>
              <a:ext uri="{FF2B5EF4-FFF2-40B4-BE49-F238E27FC236}">
                <a16:creationId xmlns:a16="http://schemas.microsoft.com/office/drawing/2014/main" id="{AEE60B3A-CC49-4844-E55F-7D721878C4E5}"/>
              </a:ext>
            </a:extLst>
          </p:cNvPr>
          <p:cNvSpPr/>
          <p:nvPr/>
        </p:nvSpPr>
        <p:spPr>
          <a:xfrm>
            <a:off x="3605064" y="5210324"/>
            <a:ext cx="1539157" cy="61894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tx1"/>
                </a:solidFill>
                <a:latin typeface="Arial" panose="020B0604020202020204" pitchFamily="34" charset="0"/>
                <a:cs typeface="Arial" panose="020B0604020202020204" pitchFamily="34" charset="0"/>
              </a:rPr>
              <a:t>song song</a:t>
            </a:r>
          </a:p>
        </p:txBody>
      </p:sp>
      <p:sp>
        <p:nvSpPr>
          <p:cNvPr id="17" name="TextBox 16">
            <a:extLst>
              <a:ext uri="{FF2B5EF4-FFF2-40B4-BE49-F238E27FC236}">
                <a16:creationId xmlns:a16="http://schemas.microsoft.com/office/drawing/2014/main" id="{49F1D0AD-C1A5-2B81-F7D3-37D5DEACEB6E}"/>
              </a:ext>
            </a:extLst>
          </p:cNvPr>
          <p:cNvSpPr txBox="1"/>
          <p:nvPr/>
        </p:nvSpPr>
        <p:spPr>
          <a:xfrm>
            <a:off x="5003324" y="1559290"/>
            <a:ext cx="6556076" cy="1752339"/>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500" b="1">
                <a:latin typeface="Arial" panose="020B0604020202020204" pitchFamily="34" charset="0"/>
                <a:cs typeface="Arial" panose="020B0604020202020204" pitchFamily="34" charset="0"/>
              </a:rPr>
              <a:t>Khái niệm hình chiếu: </a:t>
            </a:r>
            <a:r>
              <a:rPr lang="nl-NL" sz="2500">
                <a:effectLst/>
                <a:latin typeface="Arial" panose="020B0604020202020204" pitchFamily="34" charset="0"/>
                <a:ea typeface="Times New Roman" panose="02020603050405020304" pitchFamily="18" charset="0"/>
                <a:cs typeface="Arial" panose="020B0604020202020204" pitchFamily="34" charset="0"/>
              </a:rPr>
              <a:t>là hình biểu diễn nhận được trên mặt phẳng hình chiếu. </a:t>
            </a:r>
          </a:p>
          <a:p>
            <a:pPr marL="342900" indent="-342900" algn="just">
              <a:lnSpc>
                <a:spcPct val="150000"/>
              </a:lnSpc>
              <a:buFont typeface="Arial" panose="020B0604020202020204" pitchFamily="34" charset="0"/>
              <a:buChar char="•"/>
            </a:pPr>
            <a:r>
              <a:rPr lang="nl-NL" sz="2500">
                <a:latin typeface="Arial" panose="020B0604020202020204" pitchFamily="34" charset="0"/>
                <a:cs typeface="Arial" panose="020B0604020202020204" pitchFamily="34" charset="0"/>
              </a:rPr>
              <a:t>Các điểm A’, B’, C’ là các hình chiếu.</a:t>
            </a:r>
            <a:endParaRPr lang="en-US" sz="2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422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Effect transition="in" filter="barn(inVertical)">
                                      <p:cBhvr>
                                        <p:cTn id="40" dur="500"/>
                                        <p:tgtEl>
                                          <p:spTgt spid="1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barn(inVertical)">
                                      <p:cBhvr>
                                        <p:cTn id="45" dur="500"/>
                                        <p:tgtEl>
                                          <p:spTgt spid="17">
                                            <p:txEl>
                                              <p:pRg st="1" end="1"/>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1" grpId="0" animBg="1"/>
      <p:bldP spid="13"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 Khái niệm về hình chiếu</a:t>
              </a:r>
            </a:p>
          </p:txBody>
        </p:sp>
      </p:grpSp>
      <p:sp>
        <p:nvSpPr>
          <p:cNvPr id="6" name="TextBox 5">
            <a:extLst>
              <a:ext uri="{FF2B5EF4-FFF2-40B4-BE49-F238E27FC236}">
                <a16:creationId xmlns:a16="http://schemas.microsoft.com/office/drawing/2014/main" id="{C0806D67-B569-A86F-29BD-8756AF778F87}"/>
              </a:ext>
            </a:extLst>
          </p:cNvPr>
          <p:cNvSpPr txBox="1"/>
          <p:nvPr/>
        </p:nvSpPr>
        <p:spPr>
          <a:xfrm>
            <a:off x="753374" y="1361583"/>
            <a:ext cx="10299939" cy="477054"/>
          </a:xfrm>
          <a:prstGeom prst="rect">
            <a:avLst/>
          </a:prstGeom>
          <a:noFill/>
        </p:spPr>
        <p:txBody>
          <a:bodyPr wrap="square" rtlCol="0">
            <a:spAutoFit/>
          </a:bodyPr>
          <a:lstStyle/>
          <a:p>
            <a:pPr algn="ctr"/>
            <a:r>
              <a:rPr lang="en-US" sz="2500" b="1">
                <a:solidFill>
                  <a:srgbClr val="0070C0"/>
                </a:solidFill>
                <a:latin typeface="Arial" panose="020B0604020202020204" pitchFamily="34" charset="0"/>
                <a:cs typeface="Arial" panose="020B0604020202020204" pitchFamily="34" charset="0"/>
              </a:rPr>
              <a:t>THẢO LUẬN NHÓM </a:t>
            </a:r>
          </a:p>
        </p:txBody>
      </p:sp>
      <p:grpSp>
        <p:nvGrpSpPr>
          <p:cNvPr id="18" name="Group 17">
            <a:extLst>
              <a:ext uri="{FF2B5EF4-FFF2-40B4-BE49-F238E27FC236}">
                <a16:creationId xmlns:a16="http://schemas.microsoft.com/office/drawing/2014/main" id="{034B2504-47B5-C829-CD8F-5CF54B9F6044}"/>
              </a:ext>
            </a:extLst>
          </p:cNvPr>
          <p:cNvGrpSpPr/>
          <p:nvPr/>
        </p:nvGrpSpPr>
        <p:grpSpPr>
          <a:xfrm>
            <a:off x="423558" y="1237643"/>
            <a:ext cx="4710741" cy="2723997"/>
            <a:chOff x="354548" y="2295367"/>
            <a:chExt cx="4710741" cy="2723997"/>
          </a:xfrm>
        </p:grpSpPr>
        <p:sp>
          <p:nvSpPr>
            <p:cNvPr id="10" name="TextBox 9">
              <a:extLst>
                <a:ext uri="{FF2B5EF4-FFF2-40B4-BE49-F238E27FC236}">
                  <a16:creationId xmlns:a16="http://schemas.microsoft.com/office/drawing/2014/main" id="{FAE3BDA5-37B3-DA3D-8140-B61834621180}"/>
                </a:ext>
              </a:extLst>
            </p:cNvPr>
            <p:cNvSpPr txBox="1"/>
            <p:nvPr/>
          </p:nvSpPr>
          <p:spPr>
            <a:xfrm>
              <a:off x="354548" y="3080606"/>
              <a:ext cx="4710741" cy="1938758"/>
            </a:xfrm>
            <a:prstGeom prst="roundRect">
              <a:avLst/>
            </a:prstGeom>
            <a:solidFill>
              <a:schemeClr val="accent5">
                <a:lumMod val="20000"/>
                <a:lumOff val="80000"/>
              </a:schemeClr>
            </a:solidFill>
          </p:spPr>
          <p:txBody>
            <a:bodyPr wrap="square">
              <a:spAutoFit/>
            </a:bodyPr>
            <a:lstStyle/>
            <a:p>
              <a:pPr marL="0" marR="0" algn="just">
                <a:lnSpc>
                  <a:spcPct val="150000"/>
                </a:lnSpc>
                <a:spcBef>
                  <a:spcPts val="0"/>
                </a:spcBef>
                <a:spcAft>
                  <a:spcPts val="800"/>
                </a:spcAft>
              </a:pPr>
              <a:r>
                <a:rPr lang="nl-NL" sz="2500">
                  <a:effectLst/>
                  <a:latin typeface="Arial" panose="020B0604020202020204" pitchFamily="34" charset="0"/>
                  <a:ea typeface="Times New Roman" panose="02020603050405020304" pitchFamily="18" charset="0"/>
                  <a:cs typeface="Arial" panose="020B0604020202020204" pitchFamily="34" charset="0"/>
                </a:rPr>
                <a:t>Quan sát Hình 2.1 và cho biết tia chiếu ở các phép chiếu khác nhau như thế nào?</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6">
              <a:extLst>
                <a:ext uri="{FF2B5EF4-FFF2-40B4-BE49-F238E27FC236}">
                  <a16:creationId xmlns:a16="http://schemas.microsoft.com/office/drawing/2014/main" id="{A00E21B3-7E53-70E9-13A8-6B205A7A985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83706" y="2295367"/>
              <a:ext cx="1052424" cy="1027429"/>
            </a:xfrm>
            <a:prstGeom prst="rect">
              <a:avLst/>
            </a:prstGeom>
          </p:spPr>
        </p:pic>
      </p:grpSp>
      <p:pic>
        <p:nvPicPr>
          <p:cNvPr id="19" name="Picture 18">
            <a:extLst>
              <a:ext uri="{FF2B5EF4-FFF2-40B4-BE49-F238E27FC236}">
                <a16:creationId xmlns:a16="http://schemas.microsoft.com/office/drawing/2014/main" id="{59AC75D5-F941-3839-085C-9E11CD0B0A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8" y="3911812"/>
            <a:ext cx="4414169" cy="2870839"/>
          </a:xfrm>
          <a:prstGeom prst="rect">
            <a:avLst/>
          </a:prstGeom>
        </p:spPr>
      </p:pic>
      <p:graphicFrame>
        <p:nvGraphicFramePr>
          <p:cNvPr id="20" name="Table 19">
            <a:extLst>
              <a:ext uri="{FF2B5EF4-FFF2-40B4-BE49-F238E27FC236}">
                <a16:creationId xmlns:a16="http://schemas.microsoft.com/office/drawing/2014/main" id="{D646485D-A7DF-3DD9-C252-3E1CDBB8DAFA}"/>
              </a:ext>
            </a:extLst>
          </p:cNvPr>
          <p:cNvGraphicFramePr>
            <a:graphicFrameLocks noGrp="1"/>
          </p:cNvGraphicFramePr>
          <p:nvPr>
            <p:extLst>
              <p:ext uri="{D42A27DB-BD31-4B8C-83A1-F6EECF244321}">
                <p14:modId xmlns:p14="http://schemas.microsoft.com/office/powerpoint/2010/main" val="4158383228"/>
              </p:ext>
            </p:extLst>
          </p:nvPr>
        </p:nvGraphicFramePr>
        <p:xfrm>
          <a:off x="5665757" y="3079609"/>
          <a:ext cx="6392893" cy="3657600"/>
        </p:xfrm>
        <a:graphic>
          <a:graphicData uri="http://schemas.openxmlformats.org/drawingml/2006/table">
            <a:tbl>
              <a:tblPr firstRow="1" firstCol="1" bandRow="1"/>
              <a:tblGrid>
                <a:gridCol w="1908219">
                  <a:extLst>
                    <a:ext uri="{9D8B030D-6E8A-4147-A177-3AD203B41FA5}">
                      <a16:colId xmlns:a16="http://schemas.microsoft.com/office/drawing/2014/main" val="3363208055"/>
                    </a:ext>
                  </a:extLst>
                </a:gridCol>
                <a:gridCol w="2353309">
                  <a:extLst>
                    <a:ext uri="{9D8B030D-6E8A-4147-A177-3AD203B41FA5}">
                      <a16:colId xmlns:a16="http://schemas.microsoft.com/office/drawing/2014/main" val="3603777358"/>
                    </a:ext>
                  </a:extLst>
                </a:gridCol>
                <a:gridCol w="2131365">
                  <a:extLst>
                    <a:ext uri="{9D8B030D-6E8A-4147-A177-3AD203B41FA5}">
                      <a16:colId xmlns:a16="http://schemas.microsoft.com/office/drawing/2014/main" val="2728274075"/>
                    </a:ext>
                  </a:extLst>
                </a:gridCol>
              </a:tblGrid>
              <a:tr h="0">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Loại phép chiếu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Đặc điểm của các tia chiếu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Tia chiếu đối với mặt chiếu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89304843"/>
                  </a:ext>
                </a:extLst>
              </a:tr>
              <a:tr h="0">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Phép chiếu xuyên tâm</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13613603"/>
                  </a:ext>
                </a:extLst>
              </a:tr>
              <a:tr h="0">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Phép chiếu song song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50495"/>
                  </a:ext>
                </a:extLst>
              </a:tr>
              <a:tr h="0">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Phép chiếu vuông góc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65293083"/>
                  </a:ext>
                </a:extLst>
              </a:tr>
            </a:tbl>
          </a:graphicData>
        </a:graphic>
      </p:graphicFrame>
      <p:sp>
        <p:nvSpPr>
          <p:cNvPr id="21" name="TextBox 20">
            <a:extLst>
              <a:ext uri="{FF2B5EF4-FFF2-40B4-BE49-F238E27FC236}">
                <a16:creationId xmlns:a16="http://schemas.microsoft.com/office/drawing/2014/main" id="{A138B084-173D-F037-75F1-1A6DC778399D}"/>
              </a:ext>
            </a:extLst>
          </p:cNvPr>
          <p:cNvSpPr txBox="1"/>
          <p:nvPr/>
        </p:nvSpPr>
        <p:spPr>
          <a:xfrm>
            <a:off x="5399058" y="2165210"/>
            <a:ext cx="6659592" cy="537391"/>
          </a:xfrm>
          <a:prstGeom prst="rect">
            <a:avLst/>
          </a:prstGeom>
          <a:noFill/>
        </p:spPr>
        <p:txBody>
          <a:bodyPr wrap="square" rtlCol="0">
            <a:spAutoFit/>
          </a:bodyPr>
          <a:lstStyle/>
          <a:p>
            <a:pPr>
              <a:lnSpc>
                <a:spcPct val="150000"/>
              </a:lnSpc>
            </a:pPr>
            <a:r>
              <a:rPr lang="en-US" sz="2200" b="1" i="1">
                <a:latin typeface="Arial" panose="020B0604020202020204" pitchFamily="34" charset="0"/>
                <a:cs typeface="Arial" panose="020B0604020202020204" pitchFamily="34" charset="0"/>
                <a:sym typeface="Wingdings" panose="05000000000000000000" pitchFamily="2" charset="2"/>
              </a:rPr>
              <a:t> </a:t>
            </a:r>
            <a:r>
              <a:rPr lang="en-US" sz="2200" b="1" i="1">
                <a:latin typeface="Arial" panose="020B0604020202020204" pitchFamily="34" charset="0"/>
                <a:cs typeface="Arial" panose="020B0604020202020204" pitchFamily="34" charset="0"/>
              </a:rPr>
              <a:t>Các em trình bày theo hình thức kẻ bảng: </a:t>
            </a:r>
          </a:p>
        </p:txBody>
      </p:sp>
    </p:spTree>
    <p:extLst>
      <p:ext uri="{BB962C8B-B14F-4D97-AF65-F5344CB8AC3E}">
        <p14:creationId xmlns:p14="http://schemas.microsoft.com/office/powerpoint/2010/main" val="390898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6" presetClass="entr" presetSubtype="2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 Khái niệm về hình chiếu</a:t>
              </a:r>
            </a:p>
          </p:txBody>
        </p:sp>
      </p:grpSp>
      <p:graphicFrame>
        <p:nvGraphicFramePr>
          <p:cNvPr id="20" name="Table 19">
            <a:extLst>
              <a:ext uri="{FF2B5EF4-FFF2-40B4-BE49-F238E27FC236}">
                <a16:creationId xmlns:a16="http://schemas.microsoft.com/office/drawing/2014/main" id="{D646485D-A7DF-3DD9-C252-3E1CDBB8DAFA}"/>
              </a:ext>
            </a:extLst>
          </p:cNvPr>
          <p:cNvGraphicFramePr>
            <a:graphicFrameLocks noGrp="1"/>
          </p:cNvGraphicFramePr>
          <p:nvPr>
            <p:extLst>
              <p:ext uri="{D42A27DB-BD31-4B8C-83A1-F6EECF244321}">
                <p14:modId xmlns:p14="http://schemas.microsoft.com/office/powerpoint/2010/main" val="186318549"/>
              </p:ext>
            </p:extLst>
          </p:nvPr>
        </p:nvGraphicFramePr>
        <p:xfrm>
          <a:off x="247291" y="2062923"/>
          <a:ext cx="11697418" cy="4603756"/>
        </p:xfrm>
        <a:graphic>
          <a:graphicData uri="http://schemas.openxmlformats.org/drawingml/2006/table">
            <a:tbl>
              <a:tblPr firstRow="1" firstCol="1" bandRow="1"/>
              <a:tblGrid>
                <a:gridCol w="3491570">
                  <a:extLst>
                    <a:ext uri="{9D8B030D-6E8A-4147-A177-3AD203B41FA5}">
                      <a16:colId xmlns:a16="http://schemas.microsoft.com/office/drawing/2014/main" val="3363208055"/>
                    </a:ext>
                  </a:extLst>
                </a:gridCol>
                <a:gridCol w="4305976">
                  <a:extLst>
                    <a:ext uri="{9D8B030D-6E8A-4147-A177-3AD203B41FA5}">
                      <a16:colId xmlns:a16="http://schemas.microsoft.com/office/drawing/2014/main" val="3603777358"/>
                    </a:ext>
                  </a:extLst>
                </a:gridCol>
                <a:gridCol w="3899872">
                  <a:extLst>
                    <a:ext uri="{9D8B030D-6E8A-4147-A177-3AD203B41FA5}">
                      <a16:colId xmlns:a16="http://schemas.microsoft.com/office/drawing/2014/main" val="2728274075"/>
                    </a:ext>
                  </a:extLst>
                </a:gridCol>
              </a:tblGrid>
              <a:tr h="1150939">
                <a:tc>
                  <a:txBody>
                    <a:bodyPr/>
                    <a:lstStyle/>
                    <a:p>
                      <a:pPr marL="0" marR="0" algn="ctr">
                        <a:lnSpc>
                          <a:spcPct val="150000"/>
                        </a:lnSpc>
                        <a:spcBef>
                          <a:spcPts val="0"/>
                        </a:spcBef>
                        <a:spcAft>
                          <a:spcPts val="0"/>
                        </a:spcAft>
                      </a:pPr>
                      <a:r>
                        <a:rPr lang="nl-NL" sz="2000" b="1" dirty="0">
                          <a:effectLst/>
                          <a:latin typeface="Arial" panose="020B0604020202020204" pitchFamily="34" charset="0"/>
                          <a:ea typeface="Times New Roman" panose="02020603050405020304" pitchFamily="18" charset="0"/>
                          <a:cs typeface="Arial" panose="020B0604020202020204" pitchFamily="34" charset="0"/>
                        </a:rPr>
                        <a:t>Loại phép chiếu</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Đặc điểm của các tia chiếu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Tia chiếu đối với mặt chiếu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89304843"/>
                  </a:ext>
                </a:extLst>
              </a:tr>
              <a:tr h="1150939">
                <a:tc>
                  <a:txBody>
                    <a:bodyPr/>
                    <a:lstStyle/>
                    <a:p>
                      <a:pPr marL="0" marR="0" algn="ctr">
                        <a:lnSpc>
                          <a:spcPct val="150000"/>
                        </a:lnSpc>
                        <a:spcBef>
                          <a:spcPts val="0"/>
                        </a:spcBef>
                        <a:spcAft>
                          <a:spcPts val="0"/>
                        </a:spcAft>
                      </a:pPr>
                      <a:r>
                        <a:rPr lang="nl-NL" sz="2000" dirty="0">
                          <a:effectLst/>
                          <a:latin typeface="Arial" panose="020B0604020202020204" pitchFamily="34" charset="0"/>
                          <a:ea typeface="Times New Roman" panose="02020603050405020304" pitchFamily="18" charset="0"/>
                          <a:cs typeface="Arial" panose="020B0604020202020204" pitchFamily="34" charset="0"/>
                        </a:rPr>
                        <a:t>Phép chiếu xuyên tâm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13613603"/>
                  </a:ext>
                </a:extLst>
              </a:tr>
              <a:tr h="1150939">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Phép chiếu song song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50495"/>
                  </a:ext>
                </a:extLst>
              </a:tr>
              <a:tr h="1150939">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Phép chiếu vuông góc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65293083"/>
                  </a:ext>
                </a:extLst>
              </a:tr>
            </a:tbl>
          </a:graphicData>
        </a:graphic>
      </p:graphicFrame>
      <p:sp>
        <p:nvSpPr>
          <p:cNvPr id="7" name="TextBox 6">
            <a:extLst>
              <a:ext uri="{FF2B5EF4-FFF2-40B4-BE49-F238E27FC236}">
                <a16:creationId xmlns:a16="http://schemas.microsoft.com/office/drawing/2014/main" id="{145013BB-1EE5-CAB5-9C84-1EFC29D2601B}"/>
              </a:ext>
            </a:extLst>
          </p:cNvPr>
          <p:cNvSpPr txBox="1"/>
          <p:nvPr/>
        </p:nvSpPr>
        <p:spPr>
          <a:xfrm>
            <a:off x="3048719" y="1319145"/>
            <a:ext cx="6094562" cy="477054"/>
          </a:xfrm>
          <a:prstGeom prst="rect">
            <a:avLst/>
          </a:prstGeom>
          <a:noFill/>
        </p:spPr>
        <p:txBody>
          <a:bodyPr wrap="square">
            <a:spAutoFit/>
          </a:bodyPr>
          <a:lstStyle/>
          <a:p>
            <a:pPr algn="ctr"/>
            <a:r>
              <a:rPr lang="en-US" sz="2500" u="sng">
                <a:latin typeface="Arial" panose="020B0604020202020204" pitchFamily="34" charset="0"/>
                <a:cs typeface="Arial" panose="020B0604020202020204" pitchFamily="34" charset="0"/>
              </a:rPr>
              <a:t>Trả lời Khám phá mục I SGK trang 8:</a:t>
            </a:r>
          </a:p>
        </p:txBody>
      </p:sp>
      <p:sp>
        <p:nvSpPr>
          <p:cNvPr id="9" name="TextBox 8">
            <a:extLst>
              <a:ext uri="{FF2B5EF4-FFF2-40B4-BE49-F238E27FC236}">
                <a16:creationId xmlns:a16="http://schemas.microsoft.com/office/drawing/2014/main" id="{2DCF3ED1-5571-BBD3-054B-A8F8ADBFA330}"/>
              </a:ext>
            </a:extLst>
          </p:cNvPr>
          <p:cNvSpPr txBox="1"/>
          <p:nvPr/>
        </p:nvSpPr>
        <p:spPr>
          <a:xfrm>
            <a:off x="4246353" y="3584927"/>
            <a:ext cx="3293134" cy="400110"/>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Các tia chiếu đồng quy</a:t>
            </a:r>
          </a:p>
        </p:txBody>
      </p:sp>
      <p:sp>
        <p:nvSpPr>
          <p:cNvPr id="11" name="TextBox 10">
            <a:extLst>
              <a:ext uri="{FF2B5EF4-FFF2-40B4-BE49-F238E27FC236}">
                <a16:creationId xmlns:a16="http://schemas.microsoft.com/office/drawing/2014/main" id="{53B07A0B-F4E9-5A52-D2BA-49518478E54D}"/>
              </a:ext>
            </a:extLst>
          </p:cNvPr>
          <p:cNvSpPr txBox="1"/>
          <p:nvPr/>
        </p:nvSpPr>
        <p:spPr>
          <a:xfrm>
            <a:off x="4246353" y="4723612"/>
            <a:ext cx="3293134" cy="400110"/>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Các tia chiếu song song</a:t>
            </a:r>
          </a:p>
        </p:txBody>
      </p:sp>
      <p:sp>
        <p:nvSpPr>
          <p:cNvPr id="13" name="TextBox 12">
            <a:extLst>
              <a:ext uri="{FF2B5EF4-FFF2-40B4-BE49-F238E27FC236}">
                <a16:creationId xmlns:a16="http://schemas.microsoft.com/office/drawing/2014/main" id="{BD49B5B6-399C-1597-D687-04023AD8D15F}"/>
              </a:ext>
            </a:extLst>
          </p:cNvPr>
          <p:cNvSpPr txBox="1"/>
          <p:nvPr/>
        </p:nvSpPr>
        <p:spPr>
          <a:xfrm>
            <a:off x="4246353" y="5862297"/>
            <a:ext cx="3293134" cy="400110"/>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Các tia chiếu song song</a:t>
            </a:r>
          </a:p>
        </p:txBody>
      </p:sp>
      <p:sp>
        <p:nvSpPr>
          <p:cNvPr id="14" name="TextBox 13">
            <a:extLst>
              <a:ext uri="{FF2B5EF4-FFF2-40B4-BE49-F238E27FC236}">
                <a16:creationId xmlns:a16="http://schemas.microsoft.com/office/drawing/2014/main" id="{D756CDA2-77BD-2A6B-1B32-A5D40A877D39}"/>
              </a:ext>
            </a:extLst>
          </p:cNvPr>
          <p:cNvSpPr txBox="1"/>
          <p:nvPr/>
        </p:nvSpPr>
        <p:spPr>
          <a:xfrm>
            <a:off x="8431962" y="3584927"/>
            <a:ext cx="3293134" cy="400110"/>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Xiên góc</a:t>
            </a:r>
          </a:p>
        </p:txBody>
      </p:sp>
      <p:sp>
        <p:nvSpPr>
          <p:cNvPr id="15" name="TextBox 14">
            <a:extLst>
              <a:ext uri="{FF2B5EF4-FFF2-40B4-BE49-F238E27FC236}">
                <a16:creationId xmlns:a16="http://schemas.microsoft.com/office/drawing/2014/main" id="{F824A927-CBB7-AA64-8F45-F4A25076E449}"/>
              </a:ext>
            </a:extLst>
          </p:cNvPr>
          <p:cNvSpPr txBox="1"/>
          <p:nvPr/>
        </p:nvSpPr>
        <p:spPr>
          <a:xfrm>
            <a:off x="8506725" y="4723612"/>
            <a:ext cx="3293134" cy="400110"/>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Xiên góc</a:t>
            </a:r>
          </a:p>
        </p:txBody>
      </p:sp>
      <p:sp>
        <p:nvSpPr>
          <p:cNvPr id="16" name="TextBox 15">
            <a:extLst>
              <a:ext uri="{FF2B5EF4-FFF2-40B4-BE49-F238E27FC236}">
                <a16:creationId xmlns:a16="http://schemas.microsoft.com/office/drawing/2014/main" id="{5AA18825-AC41-88A7-9785-7D2389BB8CAD}"/>
              </a:ext>
            </a:extLst>
          </p:cNvPr>
          <p:cNvSpPr txBox="1"/>
          <p:nvPr/>
        </p:nvSpPr>
        <p:spPr>
          <a:xfrm>
            <a:off x="8431962" y="5862297"/>
            <a:ext cx="3293134" cy="400110"/>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Vuông góc</a:t>
            </a:r>
          </a:p>
        </p:txBody>
      </p:sp>
    </p:spTree>
    <p:extLst>
      <p:ext uri="{BB962C8B-B14F-4D97-AF65-F5344CB8AC3E}">
        <p14:creationId xmlns:p14="http://schemas.microsoft.com/office/powerpoint/2010/main" val="5388342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pic>
        <p:nvPicPr>
          <p:cNvPr id="10" name="Picture 9">
            <a:extLst>
              <a:ext uri="{FF2B5EF4-FFF2-40B4-BE49-F238E27FC236}">
                <a16:creationId xmlns:a16="http://schemas.microsoft.com/office/drawing/2014/main" id="{456860A5-207E-2EFE-95E0-3AB4F0C528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6411" y="2201543"/>
            <a:ext cx="6775928" cy="4146997"/>
          </a:xfrm>
          <a:prstGeom prst="rect">
            <a:avLst/>
          </a:prstGeom>
        </p:spPr>
      </p:pic>
      <p:grpSp>
        <p:nvGrpSpPr>
          <p:cNvPr id="17" name="Group 16">
            <a:extLst>
              <a:ext uri="{FF2B5EF4-FFF2-40B4-BE49-F238E27FC236}">
                <a16:creationId xmlns:a16="http://schemas.microsoft.com/office/drawing/2014/main" id="{52B8F96F-56B1-1F88-8F07-73ABB78FA4FF}"/>
              </a:ext>
            </a:extLst>
          </p:cNvPr>
          <p:cNvGrpSpPr/>
          <p:nvPr/>
        </p:nvGrpSpPr>
        <p:grpSpPr>
          <a:xfrm>
            <a:off x="231342" y="2064934"/>
            <a:ext cx="4979011" cy="4283606"/>
            <a:chOff x="447004" y="1519260"/>
            <a:chExt cx="4979011" cy="4283606"/>
          </a:xfrm>
        </p:grpSpPr>
        <p:sp>
          <p:nvSpPr>
            <p:cNvPr id="6" name="TextBox 5">
              <a:extLst>
                <a:ext uri="{FF2B5EF4-FFF2-40B4-BE49-F238E27FC236}">
                  <a16:creationId xmlns:a16="http://schemas.microsoft.com/office/drawing/2014/main" id="{AE6E555D-EC07-DE75-71E1-05EB73A0F465}"/>
                </a:ext>
              </a:extLst>
            </p:cNvPr>
            <p:cNvSpPr txBox="1"/>
            <p:nvPr/>
          </p:nvSpPr>
          <p:spPr>
            <a:xfrm>
              <a:off x="447004" y="2399026"/>
              <a:ext cx="4979011" cy="3403840"/>
            </a:xfrm>
            <a:prstGeom prst="roundRect">
              <a:avLst/>
            </a:prstGeom>
            <a:solidFill>
              <a:schemeClr val="accent5">
                <a:lumMod val="20000"/>
                <a:lumOff val="80000"/>
              </a:schemeClr>
            </a:solidFill>
            <a:ln>
              <a:solidFill>
                <a:schemeClr val="accent5">
                  <a:lumMod val="20000"/>
                  <a:lumOff val="80000"/>
                </a:schemeClr>
              </a:solidFill>
            </a:ln>
          </p:spPr>
          <p:txBody>
            <a:bodyPr wrap="square">
              <a:spAutoFit/>
            </a:bodyPr>
            <a:lstStyle/>
            <a:p>
              <a:pPr>
                <a:lnSpc>
                  <a:spcPct val="150000"/>
                </a:lnSpc>
              </a:pPr>
              <a:r>
                <a:rPr lang="en-US" sz="2200">
                  <a:latin typeface="Arial" panose="020B0604020202020204" pitchFamily="34" charset="0"/>
                  <a:cs typeface="Arial" panose="020B0604020202020204" pitchFamily="34" charset="0"/>
                </a:rPr>
                <a:t>Đọc nội dung mục II.1 SGK trang 9, quan sát Hình 2.2 và 2.3 SGK và trả lời câu hỏi:</a:t>
              </a:r>
            </a:p>
            <a:p>
              <a:pPr marL="342900" indent="-342900">
                <a:lnSpc>
                  <a:spcPct val="150000"/>
                </a:lnSpc>
                <a:buFont typeface="Arial" panose="020B0604020202020204" pitchFamily="34" charset="0"/>
                <a:buChar char="•"/>
              </a:pPr>
              <a:r>
                <a:rPr lang="en-US" sz="2200">
                  <a:latin typeface="Arial" panose="020B0604020202020204" pitchFamily="34" charset="0"/>
                  <a:cs typeface="Arial" panose="020B0604020202020204" pitchFamily="34" charset="0"/>
                </a:rPr>
                <a:t>Kể tên các mặt phẳng hình chiếu (H2.2).</a:t>
              </a:r>
            </a:p>
            <a:p>
              <a:pPr marL="342900" indent="-342900">
                <a:lnSpc>
                  <a:spcPct val="150000"/>
                </a:lnSpc>
                <a:buFont typeface="Arial" panose="020B0604020202020204" pitchFamily="34" charset="0"/>
                <a:buChar char="•"/>
              </a:pPr>
              <a:r>
                <a:rPr lang="en-US" sz="2200">
                  <a:latin typeface="Arial" panose="020B0604020202020204" pitchFamily="34" charset="0"/>
                  <a:cs typeface="Arial" panose="020B0604020202020204" pitchFamily="34" charset="0"/>
                </a:rPr>
                <a:t>Kể tên các hình chiếu (H2.3).</a:t>
              </a:r>
            </a:p>
          </p:txBody>
        </p:sp>
        <p:pic>
          <p:nvPicPr>
            <p:cNvPr id="12" name="Picture 6">
              <a:extLst>
                <a:ext uri="{FF2B5EF4-FFF2-40B4-BE49-F238E27FC236}">
                  <a16:creationId xmlns:a16="http://schemas.microsoft.com/office/drawing/2014/main" id="{9DB9FEAE-E887-E7E4-D07A-C44B9F3B95D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431863" y="1519260"/>
              <a:ext cx="1165351" cy="1137674"/>
            </a:xfrm>
            <a:prstGeom prst="rect">
              <a:avLst/>
            </a:prstGeom>
          </p:spPr>
        </p:pic>
      </p:grpSp>
      <p:sp>
        <p:nvSpPr>
          <p:cNvPr id="19" name="TextBox 18">
            <a:extLst>
              <a:ext uri="{FF2B5EF4-FFF2-40B4-BE49-F238E27FC236}">
                <a16:creationId xmlns:a16="http://schemas.microsoft.com/office/drawing/2014/main" id="{D15B3824-88BA-D2D4-E6A7-884A5624D57E}"/>
              </a:ext>
            </a:extLst>
          </p:cNvPr>
          <p:cNvSpPr txBox="1"/>
          <p:nvPr/>
        </p:nvSpPr>
        <p:spPr>
          <a:xfrm>
            <a:off x="1524359" y="1250006"/>
            <a:ext cx="9143281" cy="553998"/>
          </a:xfrm>
          <a:prstGeom prst="rect">
            <a:avLst/>
          </a:prstGeom>
          <a:noFill/>
        </p:spPr>
        <p:txBody>
          <a:bodyPr wrap="square">
            <a:spAutoFit/>
          </a:bodyPr>
          <a:lstStyle/>
          <a:p>
            <a:pPr algn="ctr"/>
            <a:r>
              <a:rPr lang="vi-VN" sz="3000" b="1">
                <a:solidFill>
                  <a:schemeClr val="accent5">
                    <a:lumMod val="75000"/>
                  </a:schemeClr>
                </a:solidFill>
              </a:rPr>
              <a:t>1. Phương pháp xây dựng hình chiếu vuông góc</a:t>
            </a:r>
            <a:endParaRPr lang="en-US" sz="3000" b="1">
              <a:solidFill>
                <a:schemeClr val="accent5">
                  <a:lumMod val="75000"/>
                </a:schemeClr>
              </a:solidFill>
            </a:endParaRPr>
          </a:p>
        </p:txBody>
      </p:sp>
    </p:spTree>
    <p:extLst>
      <p:ext uri="{BB962C8B-B14F-4D97-AF65-F5344CB8AC3E}">
        <p14:creationId xmlns:p14="http://schemas.microsoft.com/office/powerpoint/2010/main" val="971407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par>
                                <p:cTn id="18" presetID="14"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2758</Words>
  <Application>Microsoft Office PowerPoint</Application>
  <PresentationFormat>Widescreen</PresentationFormat>
  <Paragraphs>320</Paragraphs>
  <Slides>51</Slides>
  <Notes>0</Notes>
  <HiddenSlides>0</HiddenSlides>
  <MMClips>10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Arial</vt:lpstr>
      <vt:lpstr>Calibri</vt:lpstr>
      <vt:lpstr>Calibri Light</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Thảo Đào</dc:creator>
  <cp:lastModifiedBy>Admin</cp:lastModifiedBy>
  <cp:revision>11</cp:revision>
  <dcterms:created xsi:type="dcterms:W3CDTF">2023-02-22T06:24:19Z</dcterms:created>
  <dcterms:modified xsi:type="dcterms:W3CDTF">2024-05-23T10:50:08Z</dcterms:modified>
</cp:coreProperties>
</file>