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7" r:id="rId3"/>
    <p:sldId id="271" r:id="rId4"/>
    <p:sldId id="256" r:id="rId5"/>
    <p:sldId id="267" r:id="rId6"/>
    <p:sldId id="263" r:id="rId7"/>
    <p:sldId id="285" r:id="rId8"/>
    <p:sldId id="286" r:id="rId9"/>
    <p:sldId id="287" r:id="rId10"/>
    <p:sldId id="273" r:id="rId11"/>
    <p:sldId id="276" r:id="rId12"/>
    <p:sldId id="258" r:id="rId13"/>
    <p:sldId id="277" r:id="rId14"/>
    <p:sldId id="288" r:id="rId15"/>
    <p:sldId id="289" r:id="rId16"/>
    <p:sldId id="259" r:id="rId17"/>
    <p:sldId id="278" r:id="rId18"/>
    <p:sldId id="280" r:id="rId19"/>
    <p:sldId id="281" r:id="rId20"/>
    <p:sldId id="282" r:id="rId21"/>
    <p:sldId id="261" r:id="rId22"/>
    <p:sldId id="283" r:id="rId23"/>
    <p:sldId id="284" r:id="rId24"/>
    <p:sldId id="269" r:id="rId25"/>
    <p:sldId id="266" r:id="rId26"/>
    <p:sldId id="265" r:id="rId27"/>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FFFFF"/>
    <a:srgbClr val="7EB8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22" autoAdjust="0"/>
  </p:normalViewPr>
  <p:slideViewPr>
    <p:cSldViewPr>
      <p:cViewPr varScale="1">
        <p:scale>
          <a:sx n="47" d="100"/>
          <a:sy n="47" d="100"/>
        </p:scale>
        <p:origin x="5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23/05/2024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7.sv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6.sv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sv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3.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2.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4.jpg"/><Relationship Id="rId1" Type="http://schemas.openxmlformats.org/officeDocument/2006/relationships/slideLayout" Target="../slideLayouts/slideLayout7.xml"/><Relationship Id="rId10" Type="http://schemas.openxmlformats.org/officeDocument/2006/relationships/image" Target="../media/image13.sv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png"/><Relationship Id="rId3" Type="http://schemas.microsoft.com/office/2007/relationships/media" Target="../media/media2.mp3"/><Relationship Id="rId7" Type="http://schemas.openxmlformats.org/officeDocument/2006/relationships/image" Target="../media/image13.svg"/><Relationship Id="rId12" Type="http://schemas.openxmlformats.org/officeDocument/2006/relationships/image" Target="../media/image2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25.png"/><Relationship Id="rId1" Type="http://schemas.microsoft.com/office/2007/relationships/media" Target="../media/media1.mp3"/><Relationship Id="rId6" Type="http://schemas.openxmlformats.org/officeDocument/2006/relationships/image" Target="../media/image1.png"/><Relationship Id="rId11" Type="http://schemas.openxmlformats.org/officeDocument/2006/relationships/image" Target="../media/image7.svg"/><Relationship Id="rId5" Type="http://schemas.openxmlformats.org/officeDocument/2006/relationships/slideLayout" Target="../slideLayouts/slideLayout7.xml"/><Relationship Id="rId15" Type="http://schemas.openxmlformats.org/officeDocument/2006/relationships/image" Target="../media/image3.svg"/><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66.svg"/><Relationship Id="rId5" Type="http://schemas.openxmlformats.org/officeDocument/2006/relationships/image" Target="../media/image30.png"/><Relationship Id="rId4" Type="http://schemas.openxmlformats.org/officeDocument/2006/relationships/image" Target="../media/image64.svg"/></Relationships>
</file>

<file path=ppt/slides/_rels/slide25.xml.rels><?xml version="1.0" encoding="UTF-8" standalone="yes"?>
<Relationships xmlns="http://schemas.openxmlformats.org/package/2006/relationships"><Relationship Id="rId8" Type="http://schemas.openxmlformats.org/officeDocument/2006/relationships/image" Target="../media/image50.svg"/><Relationship Id="rId7"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33.png"/><Relationship Id="rId5" Type="http://schemas.openxmlformats.org/officeDocument/2006/relationships/image" Target="../media/image31.png"/><Relationship Id="rId10" Type="http://schemas.openxmlformats.org/officeDocument/2006/relationships/image" Target="../media/image52.svg"/><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13.svg"/><Relationship Id="rId7" Type="http://schemas.openxmlformats.org/officeDocument/2006/relationships/image" Target="../media/image7.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11.sv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7"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7.svg"/></Relationships>
</file>

<file path=ppt/slides/_rels/slide6.xml.rels><?xml version="1.0" encoding="UTF-8" standalone="yes"?>
<Relationships xmlns="http://schemas.openxmlformats.org/package/2006/relationships"><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7.svg"/></Relationships>
</file>

<file path=ppt/slides/_rels/slide8.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 name="Group 4"/>
          <p:cNvGrpSpPr/>
          <p:nvPr/>
        </p:nvGrpSpPr>
        <p:grpSpPr>
          <a:xfrm>
            <a:off x="16309163" y="8927729"/>
            <a:ext cx="1187175" cy="118717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6" name="Group 6"/>
          <p:cNvGrpSpPr/>
          <p:nvPr/>
        </p:nvGrpSpPr>
        <p:grpSpPr>
          <a:xfrm>
            <a:off x="2166855" y="9534937"/>
            <a:ext cx="1968903" cy="1968903"/>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8" name="Group 8"/>
          <p:cNvGrpSpPr/>
          <p:nvPr/>
        </p:nvGrpSpPr>
        <p:grpSpPr>
          <a:xfrm>
            <a:off x="-940203" y="-309990"/>
            <a:ext cx="1968903" cy="1968903"/>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0" name="Freeform 10"/>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sp>
        <p:nvSpPr>
          <p:cNvPr id="11" name="Freeform 11"/>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grpSp>
        <p:nvGrpSpPr>
          <p:cNvPr id="12" name="Group 12"/>
          <p:cNvGrpSpPr/>
          <p:nvPr/>
        </p:nvGrpSpPr>
        <p:grpSpPr>
          <a:xfrm>
            <a:off x="5852952" y="0"/>
            <a:ext cx="6390028" cy="3210815"/>
            <a:chOff x="0" y="0"/>
            <a:chExt cx="2354580" cy="1352744"/>
          </a:xfrm>
        </p:grpSpPr>
        <p:sp>
          <p:nvSpPr>
            <p:cNvPr id="13" name="Freeform 13"/>
            <p:cNvSpPr/>
            <p:nvPr/>
          </p:nvSpPr>
          <p:spPr>
            <a:xfrm>
              <a:off x="0" y="0"/>
              <a:ext cx="2353310" cy="1352744"/>
            </a:xfrm>
            <a:custGeom>
              <a:avLst/>
              <a:gdLst/>
              <a:ahLst/>
              <a:cxnLst/>
              <a:rect l="l" t="t" r="r" b="b"/>
              <a:pathLst>
                <a:path w="2353310" h="1352744">
                  <a:moveTo>
                    <a:pt x="784860" y="1285434"/>
                  </a:moveTo>
                  <a:cubicBezTo>
                    <a:pt x="905510" y="1326074"/>
                    <a:pt x="1042670" y="1352744"/>
                    <a:pt x="1177290" y="1352744"/>
                  </a:cubicBezTo>
                  <a:cubicBezTo>
                    <a:pt x="1311910" y="1352744"/>
                    <a:pt x="1441450" y="1329884"/>
                    <a:pt x="1560830" y="1289244"/>
                  </a:cubicBezTo>
                  <a:cubicBezTo>
                    <a:pt x="1563370" y="1287974"/>
                    <a:pt x="1565910" y="1287974"/>
                    <a:pt x="1568450" y="1286704"/>
                  </a:cubicBezTo>
                  <a:cubicBezTo>
                    <a:pt x="2016760" y="1124144"/>
                    <a:pt x="2346960" y="694884"/>
                    <a:pt x="2353310" y="197900"/>
                  </a:cubicBezTo>
                  <a:lnTo>
                    <a:pt x="2353310" y="0"/>
                  </a:lnTo>
                  <a:lnTo>
                    <a:pt x="0" y="0"/>
                  </a:lnTo>
                  <a:lnTo>
                    <a:pt x="0" y="197796"/>
                  </a:lnTo>
                  <a:cubicBezTo>
                    <a:pt x="6350" y="697424"/>
                    <a:pt x="331470" y="1126684"/>
                    <a:pt x="784860" y="1285434"/>
                  </a:cubicBezTo>
                  <a:close/>
                </a:path>
              </a:pathLst>
            </a:custGeom>
            <a:solidFill>
              <a:srgbClr val="7EB8CB"/>
            </a:solidFill>
          </p:spPr>
        </p:sp>
      </p:grpSp>
      <p:sp>
        <p:nvSpPr>
          <p:cNvPr id="14" name="TextBox 14"/>
          <p:cNvSpPr txBox="1"/>
          <p:nvPr/>
        </p:nvSpPr>
        <p:spPr>
          <a:xfrm>
            <a:off x="1176616" y="3283113"/>
            <a:ext cx="15709570" cy="3877985"/>
          </a:xfrm>
          <a:prstGeom prst="rect">
            <a:avLst/>
          </a:prstGeom>
        </p:spPr>
        <p:txBody>
          <a:bodyPr wrap="square" lIns="0" tIns="0" rIns="0" bIns="0" rtlCol="0" anchor="t">
            <a:spAutoFit/>
          </a:bodyPr>
          <a:lstStyle/>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CHÀO MỪNG CÁC EM</a:t>
            </a:r>
          </a:p>
          <a:p>
            <a:pPr algn="ctr">
              <a:lnSpc>
                <a:spcPct val="150000"/>
              </a:lnSpc>
              <a:spcBef>
                <a:spcPct val="0"/>
              </a:spcBef>
            </a:pPr>
            <a:r>
              <a:rPr lang="vi-VN" sz="8400" b="1" dirty="0" smtClean="0">
                <a:solidFill>
                  <a:srgbClr val="002060"/>
                </a:solidFill>
                <a:latin typeface="Arial" panose="020B0604020202020204" pitchFamily="34" charset="0"/>
                <a:cs typeface="Arial" panose="020B0604020202020204" pitchFamily="34" charset="0"/>
              </a:rPr>
              <a:t> ĐẾN VỚI TIẾT HỌC HÔM NAY!</a:t>
            </a:r>
            <a:endParaRPr lang="en-US" sz="84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15" name="Oval 14"/>
          <p:cNvSpPr/>
          <p:nvPr/>
        </p:nvSpPr>
        <p:spPr>
          <a:xfrm>
            <a:off x="553638" y="898386"/>
            <a:ext cx="2667000" cy="2667000"/>
          </a:xfrm>
          <a:prstGeom prst="ellipse">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đứng</a:t>
            </a:r>
            <a:endParaRPr lang="en-US" sz="4000" b="1" dirty="0">
              <a:solidFill>
                <a:schemeClr val="bg1"/>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15544800" y="8277219"/>
            <a:ext cx="2121592" cy="1767993"/>
          </a:xfrm>
          <a:prstGeom prst="rect">
            <a:avLst/>
          </a:prstGeom>
        </p:spPr>
      </p:pic>
      <p:sp>
        <p:nvSpPr>
          <p:cNvPr id="4" name="Rectangle 3"/>
          <p:cNvSpPr/>
          <p:nvPr/>
        </p:nvSpPr>
        <p:spPr>
          <a:xfrm>
            <a:off x="4495800" y="339099"/>
            <a:ext cx="12649200"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đứng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a:t>
            </a:r>
          </a:p>
        </p:txBody>
      </p:sp>
      <p:sp>
        <p:nvSpPr>
          <p:cNvPr id="5" name="Rectangle 4"/>
          <p:cNvSpPr/>
          <p:nvPr/>
        </p:nvSpPr>
        <p:spPr>
          <a:xfrm>
            <a:off x="4495800" y="2857500"/>
            <a:ext cx="9398727"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dạng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bên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ngoài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a:t>
            </a:r>
          </a:p>
        </p:txBody>
      </p:sp>
      <p:cxnSp>
        <p:nvCxnSpPr>
          <p:cNvPr id="7" name="Elbow Connector 6"/>
          <p:cNvCxnSpPr>
            <a:stCxn id="15" idx="6"/>
            <a:endCxn id="4" idx="1"/>
          </p:cNvCxnSpPr>
          <p:nvPr/>
        </p:nvCxnSpPr>
        <p:spPr>
          <a:xfrm flipV="1">
            <a:off x="3220638" y="1308595"/>
            <a:ext cx="1275162" cy="92329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15" idx="6"/>
            <a:endCxn id="5" idx="1"/>
          </p:cNvCxnSpPr>
          <p:nvPr/>
        </p:nvCxnSpPr>
        <p:spPr>
          <a:xfrm>
            <a:off x="3220638" y="2231886"/>
            <a:ext cx="1275162" cy="97955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53638" y="5545313"/>
            <a:ext cx="2667000" cy="26670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cắt</a:t>
            </a:r>
            <a:endParaRPr lang="en-US" sz="40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4495800" y="4163845"/>
            <a:ext cx="12725400" cy="2762936"/>
          </a:xfrm>
          <a:prstGeom prst="rect">
            <a:avLst/>
          </a:prstGeom>
        </p:spPr>
        <p:txBody>
          <a:bodyPr wrap="square">
            <a:spAutoFit/>
          </a:bodyPr>
          <a:lstStyle/>
          <a:p>
            <a:pPr algn="just">
              <a:lnSpc>
                <a:spcPct val="150000"/>
              </a:lnSpc>
            </a:pPr>
            <a:r>
              <a:rPr lang="vi-VN" sz="4000" dirty="0"/>
              <a:t>Là hình biểu diễn nhận được khi dùng mặt phẳng cắt vuông góc với mặt đất, cắt theo chiều dọc hay ngang của ngôi nhà.</a:t>
            </a:r>
            <a:endParaRPr lang="en-US" sz="4000" dirty="0"/>
          </a:p>
        </p:txBody>
      </p:sp>
      <p:sp>
        <p:nvSpPr>
          <p:cNvPr id="13" name="Rectangle 12"/>
          <p:cNvSpPr/>
          <p:nvPr/>
        </p:nvSpPr>
        <p:spPr>
          <a:xfrm>
            <a:off x="4495800" y="7307723"/>
            <a:ext cx="12725400" cy="193899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Cho thấy các bộ phận và kích thước các tầng của ngôi nhà theo chiều cao.</a:t>
            </a:r>
            <a:endParaRPr lang="en-US" sz="4000" dirty="0">
              <a:latin typeface="Arial" panose="020B0604020202020204" pitchFamily="34" charset="0"/>
              <a:cs typeface="Arial" panose="020B0604020202020204" pitchFamily="34" charset="0"/>
            </a:endParaRPr>
          </a:p>
        </p:txBody>
      </p:sp>
      <p:cxnSp>
        <p:nvCxnSpPr>
          <p:cNvPr id="20" name="Elbow Connector 19"/>
          <p:cNvCxnSpPr>
            <a:stCxn id="18" idx="6"/>
            <a:endCxn id="12" idx="1"/>
          </p:cNvCxnSpPr>
          <p:nvPr/>
        </p:nvCxnSpPr>
        <p:spPr>
          <a:xfrm flipV="1">
            <a:off x="3220638" y="5545313"/>
            <a:ext cx="1275162" cy="1333500"/>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8" idx="6"/>
            <a:endCxn id="13" idx="1"/>
          </p:cNvCxnSpPr>
          <p:nvPr/>
        </p:nvCxnSpPr>
        <p:spPr>
          <a:xfrm>
            <a:off x="3220638" y="6878813"/>
            <a:ext cx="1275162" cy="139840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62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5" grpId="0"/>
      <p:bldP spid="18" grpId="0" animBg="1"/>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 name="Group 1"/>
          <p:cNvGrpSpPr/>
          <p:nvPr/>
        </p:nvGrpSpPr>
        <p:grpSpPr>
          <a:xfrm>
            <a:off x="640674" y="656169"/>
            <a:ext cx="15420272" cy="788614"/>
            <a:chOff x="640674" y="656169"/>
            <a:chExt cx="15420272" cy="788614"/>
          </a:xfrm>
        </p:grpSpPr>
        <p:sp>
          <p:nvSpPr>
            <p:cNvPr id="6" name="Freeform 6"/>
            <p:cNvSpPr/>
            <p:nvPr/>
          </p:nvSpPr>
          <p:spPr>
            <a:xfrm flipH="1">
              <a:off x="640674" y="715940"/>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39" name="TextBox 39"/>
            <p:cNvSpPr txBox="1"/>
            <p:nvPr/>
          </p:nvSpPr>
          <p:spPr>
            <a:xfrm>
              <a:off x="1472140" y="656169"/>
              <a:ext cx="14588806" cy="788614"/>
            </a:xfrm>
            <a:prstGeom prst="rect">
              <a:avLst/>
            </a:prstGeom>
          </p:spPr>
          <p:txBody>
            <a:bodyPr wrap="square" lIns="0" tIns="0" rIns="0" bIns="0" rtlCol="0" anchor="t">
              <a:spAutoFit/>
            </a:bodyPr>
            <a:lstStyle/>
            <a:p>
              <a:pPr algn="just">
                <a:lnSpc>
                  <a:spcPct val="130000"/>
                </a:lnSpc>
              </a:pPr>
              <a:r>
                <a:rPr lang="vi-VN" sz="4400" b="1" dirty="0">
                  <a:solidFill>
                    <a:srgbClr val="C00000"/>
                  </a:solidFill>
                  <a:cs typeface="Arial" panose="020B0604020202020204" pitchFamily="34" charset="0"/>
                </a:rPr>
                <a:t>2</a:t>
              </a:r>
              <a:r>
                <a:rPr lang="vi-VN" sz="4400" b="1" dirty="0" smtClean="0">
                  <a:solidFill>
                    <a:srgbClr val="C00000"/>
                  </a:solidFill>
                  <a:cs typeface="Arial" panose="020B0604020202020204" pitchFamily="34" charset="0"/>
                </a:rPr>
                <a:t>. Kí </a:t>
              </a:r>
              <a:r>
                <a:rPr lang="vi-VN" sz="4400" b="1" dirty="0">
                  <a:solidFill>
                    <a:srgbClr val="C00000"/>
                  </a:solidFill>
                  <a:cs typeface="Arial" panose="020B0604020202020204" pitchFamily="34" charset="0"/>
                </a:rPr>
                <a:t>hiệu quy ước một số bộ phận của ngôi nhà</a:t>
              </a:r>
              <a:endParaRPr lang="en-US" sz="4400" b="1" dirty="0">
                <a:solidFill>
                  <a:srgbClr val="C00000"/>
                </a:solidFill>
                <a:latin typeface="Arial" panose="020B0604020202020204" pitchFamily="34" charset="0"/>
                <a:cs typeface="Arial" panose="020B0604020202020204" pitchFamily="34" charset="0"/>
              </a:endParaRPr>
            </a:p>
          </p:txBody>
        </p:sp>
      </p:grpSp>
      <p:grpSp>
        <p:nvGrpSpPr>
          <p:cNvPr id="10" name="Group 9"/>
          <p:cNvGrpSpPr/>
          <p:nvPr/>
        </p:nvGrpSpPr>
        <p:grpSpPr>
          <a:xfrm>
            <a:off x="1110972" y="1759669"/>
            <a:ext cx="15210677" cy="1938992"/>
            <a:chOff x="1110972" y="1759669"/>
            <a:chExt cx="15210677" cy="1938992"/>
          </a:xfrm>
        </p:grpSpPr>
        <p:pic>
          <p:nvPicPr>
            <p:cNvPr id="47" name="Picture 46"/>
            <p:cNvPicPr>
              <a:picLocks noChangeAspect="1"/>
            </p:cNvPicPr>
            <p:nvPr/>
          </p:nvPicPr>
          <p:blipFill>
            <a:blip r:embed="rId5"/>
            <a:stretch>
              <a:fillRect/>
            </a:stretch>
          </p:blipFill>
          <p:spPr>
            <a:xfrm>
              <a:off x="1110972" y="2039263"/>
              <a:ext cx="945746" cy="1420684"/>
            </a:xfrm>
            <a:prstGeom prst="rect">
              <a:avLst/>
            </a:prstGeom>
          </p:spPr>
        </p:pic>
        <p:sp>
          <p:nvSpPr>
            <p:cNvPr id="9" name="Rectangle 8"/>
            <p:cNvSpPr/>
            <p:nvPr/>
          </p:nvSpPr>
          <p:spPr>
            <a:xfrm>
              <a:off x="2351044" y="1759669"/>
              <a:ext cx="13970605" cy="1938992"/>
            </a:xfrm>
            <a:prstGeom prst="rect">
              <a:avLst/>
            </a:prstGeom>
          </p:spPr>
          <p:txBody>
            <a:bodyPr wrap="square">
              <a:spAutoFit/>
            </a:bodyPr>
            <a:lstStyle/>
            <a:p>
              <a:pPr algn="just">
                <a:lnSpc>
                  <a:spcPct val="150000"/>
                </a:lnSpc>
              </a:pPr>
              <a:r>
                <a:rPr lang="vi-VN" sz="4000" i="1" dirty="0">
                  <a:solidFill>
                    <a:srgbClr val="002060"/>
                  </a:solidFill>
                  <a:latin typeface="Arial" panose="020B0604020202020204" pitchFamily="34" charset="0"/>
                  <a:cs typeface="Arial" panose="020B0604020202020204" pitchFamily="34" charset="0"/>
                </a:rPr>
                <a:t>Những kí hiệu nào trong bảng kí hiệu quy ước được sử dụng ở Hình 5.1?</a:t>
              </a:r>
              <a:endParaRPr lang="en-US" sz="4000" i="1" dirty="0">
                <a:solidFill>
                  <a:srgbClr val="002060"/>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674" y="3774833"/>
            <a:ext cx="16993477" cy="6172200"/>
          </a:xfrm>
          <a:prstGeom prst="rect">
            <a:avLst/>
          </a:prstGeom>
        </p:spPr>
      </p:pic>
    </p:spTree>
    <p:extLst>
      <p:ext uri="{BB962C8B-B14F-4D97-AF65-F5344CB8AC3E}">
        <p14:creationId xmlns:p14="http://schemas.microsoft.com/office/powerpoint/2010/main" val="217991966"/>
      </p:ext>
    </p:extLst>
  </p:cSld>
  <p:clrMapOvr>
    <a:masterClrMapping/>
  </p:clrMapOvr>
  <mc:AlternateContent xmlns:mc="http://schemas.openxmlformats.org/markup-compatibility/2006" xmlns:p14="http://schemas.microsoft.com/office/powerpoint/2010/main">
    <mc:Choice Requires="p14">
      <p:transition spd="med">
        <p14:wheelReverse spokes="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0" y="-1365706"/>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grpSp>
        <p:nvGrpSpPr>
          <p:cNvPr id="7" name="Group 7"/>
          <p:cNvGrpSpPr/>
          <p:nvPr/>
        </p:nvGrpSpPr>
        <p:grpSpPr>
          <a:xfrm>
            <a:off x="16309163" y="8927729"/>
            <a:ext cx="1187175" cy="1187175"/>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1" name="Freeform 11"/>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6">
              <a:extLst>
                <a:ext uri="{96DAC541-7B7A-43D3-8B79-37D633B846F1}">
                  <asvg:svgBlip xmlns:asvg="http://schemas.microsoft.com/office/drawing/2016/SVG/main" xmlns="" r:embed="rId7"/>
                </a:ext>
              </a:extLst>
            </a:blip>
            <a:stretch>
              <a:fillRect r="-49638" b="-235516"/>
            </a:stretch>
          </a:blipFill>
        </p:spPr>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5150" y="304800"/>
            <a:ext cx="12952361" cy="9772004"/>
          </a:xfrm>
          <a:prstGeom prst="rect">
            <a:avLst/>
          </a:prstGeom>
        </p:spPr>
      </p:pic>
      <p:cxnSp>
        <p:nvCxnSpPr>
          <p:cNvPr id="5" name="Straight Arrow Connector 4"/>
          <p:cNvCxnSpPr/>
          <p:nvPr/>
        </p:nvCxnSpPr>
        <p:spPr>
          <a:xfrm flipV="1">
            <a:off x="6686550" y="6782364"/>
            <a:ext cx="2209800" cy="1066800"/>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915400" y="6459198"/>
            <a:ext cx="5029200" cy="646331"/>
          </a:xfrm>
          <a:prstGeom prst="rect">
            <a:avLst/>
          </a:prstGeom>
          <a:noFill/>
        </p:spPr>
        <p:txBody>
          <a:bodyPr wrap="square" rtlCol="0">
            <a:spAutoFit/>
          </a:bodyPr>
          <a:lstStyle/>
          <a:p>
            <a:r>
              <a:rPr lang="vi-VN" sz="3600" dirty="0" smtClean="0">
                <a:solidFill>
                  <a:srgbClr val="0070C0"/>
                </a:solidFill>
                <a:latin typeface="Arial" panose="020B0604020202020204" pitchFamily="34" charset="0"/>
                <a:cs typeface="Arial" panose="020B0604020202020204" pitchFamily="34" charset="0"/>
              </a:rPr>
              <a:t>Cửa đi đơn bốn cánh</a:t>
            </a:r>
            <a:endParaRPr lang="en-US" sz="3600" dirty="0">
              <a:solidFill>
                <a:srgbClr val="0070C0"/>
              </a:solidFill>
              <a:latin typeface="Arial" panose="020B0604020202020204" pitchFamily="34" charset="0"/>
              <a:cs typeface="Arial" panose="020B0604020202020204" pitchFamily="34" charset="0"/>
            </a:endParaRPr>
          </a:p>
        </p:txBody>
      </p:sp>
      <p:cxnSp>
        <p:nvCxnSpPr>
          <p:cNvPr id="13" name="Straight Arrow Connector 12"/>
          <p:cNvCxnSpPr>
            <a:endCxn id="16" idx="1"/>
          </p:cNvCxnSpPr>
          <p:nvPr/>
        </p:nvCxnSpPr>
        <p:spPr>
          <a:xfrm flipV="1">
            <a:off x="5924550" y="4859525"/>
            <a:ext cx="2935387" cy="1084639"/>
          </a:xfrm>
          <a:prstGeom prst="straightConnector1">
            <a:avLst/>
          </a:prstGeom>
          <a:ln w="571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859937" y="4536359"/>
            <a:ext cx="5029200" cy="646331"/>
          </a:xfrm>
          <a:prstGeom prst="rect">
            <a:avLst/>
          </a:prstGeom>
          <a:noFill/>
        </p:spPr>
        <p:txBody>
          <a:bodyPr wrap="square" rtlCol="0">
            <a:spAutoFit/>
          </a:bodyPr>
          <a:lstStyle/>
          <a:p>
            <a:r>
              <a:rPr lang="vi-VN" sz="3600" dirty="0" smtClean="0">
                <a:solidFill>
                  <a:srgbClr val="0070C0"/>
                </a:solidFill>
                <a:latin typeface="Arial" panose="020B0604020202020204" pitchFamily="34" charset="0"/>
                <a:cs typeface="Arial" panose="020B0604020202020204" pitchFamily="34" charset="0"/>
              </a:rPr>
              <a:t>Cửa đi đơn một cánh</a:t>
            </a:r>
            <a:endParaRPr lang="en-US" sz="3600" dirty="0">
              <a:solidFill>
                <a:srgbClr val="0070C0"/>
              </a:solidFill>
              <a:latin typeface="Arial" panose="020B0604020202020204" pitchFamily="34" charset="0"/>
              <a:cs typeface="Arial" panose="020B0604020202020204" pitchFamily="34" charset="0"/>
            </a:endParaRPr>
          </a:p>
        </p:txBody>
      </p:sp>
      <p:cxnSp>
        <p:nvCxnSpPr>
          <p:cNvPr id="18" name="Straight Arrow Connector 17"/>
          <p:cNvCxnSpPr/>
          <p:nvPr/>
        </p:nvCxnSpPr>
        <p:spPr>
          <a:xfrm flipV="1">
            <a:off x="9810750" y="2591364"/>
            <a:ext cx="1066800" cy="194499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1950" y="3240695"/>
            <a:ext cx="2743200" cy="646331"/>
          </a:xfrm>
          <a:prstGeom prst="rect">
            <a:avLst/>
          </a:prstGeom>
          <a:noFill/>
        </p:spPr>
        <p:txBody>
          <a:bodyPr wrap="square" rtlCol="0">
            <a:spAutoFit/>
          </a:bodyPr>
          <a:lstStyle/>
          <a:p>
            <a:pPr algn="ctr"/>
            <a:r>
              <a:rPr lang="vi-VN" sz="3600" dirty="0" smtClean="0">
                <a:solidFill>
                  <a:srgbClr val="0070C0"/>
                </a:solidFill>
                <a:latin typeface="Arial" panose="020B0604020202020204" pitchFamily="34" charset="0"/>
                <a:cs typeface="Arial" panose="020B0604020202020204" pitchFamily="34" charset="0"/>
              </a:rPr>
              <a:t>Cửa sổ đơn</a:t>
            </a:r>
            <a:endParaRPr lang="en-US" sz="3600" dirty="0">
              <a:solidFill>
                <a:srgbClr val="0070C0"/>
              </a:solidFill>
              <a:latin typeface="Arial" panose="020B0604020202020204" pitchFamily="34" charset="0"/>
              <a:cs typeface="Arial" panose="020B0604020202020204" pitchFamily="34" charset="0"/>
            </a:endParaRPr>
          </a:p>
        </p:txBody>
      </p:sp>
      <p:cxnSp>
        <p:nvCxnSpPr>
          <p:cNvPr id="25" name="Straight Arrow Connector 24"/>
          <p:cNvCxnSpPr>
            <a:stCxn id="26" idx="3"/>
          </p:cNvCxnSpPr>
          <p:nvPr/>
        </p:nvCxnSpPr>
        <p:spPr>
          <a:xfrm flipV="1">
            <a:off x="3105150" y="2476500"/>
            <a:ext cx="1695450" cy="1087361"/>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6" idx="3"/>
          </p:cNvCxnSpPr>
          <p:nvPr/>
        </p:nvCxnSpPr>
        <p:spPr>
          <a:xfrm>
            <a:off x="3105150" y="3563861"/>
            <a:ext cx="996975" cy="1837983"/>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1"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up)">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flipH="1">
            <a:off x="1187055" y="692354"/>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grpSp>
        <p:nvGrpSpPr>
          <p:cNvPr id="2" name="Group 1"/>
          <p:cNvGrpSpPr/>
          <p:nvPr/>
        </p:nvGrpSpPr>
        <p:grpSpPr>
          <a:xfrm flipH="1">
            <a:off x="-4769673" y="9182100"/>
            <a:ext cx="11403698" cy="3596850"/>
            <a:chOff x="10604037" y="9143542"/>
            <a:chExt cx="11403698" cy="3596850"/>
          </a:xfrm>
        </p:grpSpPr>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sp>
        <p:nvSpPr>
          <p:cNvPr id="39" name="TextBox 39"/>
          <p:cNvSpPr txBox="1"/>
          <p:nvPr/>
        </p:nvSpPr>
        <p:spPr>
          <a:xfrm>
            <a:off x="1630232" y="601480"/>
            <a:ext cx="14588806" cy="1080296"/>
          </a:xfrm>
          <a:prstGeom prst="rect">
            <a:avLst/>
          </a:prstGeom>
        </p:spPr>
        <p:txBody>
          <a:bodyPr wrap="square" lIns="0" tIns="0" rIns="0" bIns="0" rtlCol="0" anchor="t">
            <a:spAutoFit/>
          </a:bodyPr>
          <a:lstStyle/>
          <a:p>
            <a:pPr algn="ctr">
              <a:lnSpc>
                <a:spcPct val="130000"/>
              </a:lnSpc>
            </a:pPr>
            <a:r>
              <a:rPr lang="vi-VN" sz="5400" b="1" dirty="0" smtClean="0">
                <a:solidFill>
                  <a:srgbClr val="C00000"/>
                </a:solidFill>
                <a:cs typeface="Arial" panose="020B0604020202020204" pitchFamily="34" charset="0"/>
              </a:rPr>
              <a:t>II. Đọc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8" name="Rectangle 7"/>
          <p:cNvSpPr/>
          <p:nvPr/>
        </p:nvSpPr>
        <p:spPr>
          <a:xfrm>
            <a:off x="1187055" y="2125116"/>
            <a:ext cx="8337945" cy="1938992"/>
          </a:xfrm>
          <a:prstGeom prst="rect">
            <a:avLst/>
          </a:prstGeom>
        </p:spPr>
        <p:txBody>
          <a:bodyPr wrap="square">
            <a:spAutoFit/>
          </a:bodyPr>
          <a:lstStyle/>
          <a:p>
            <a:pPr algn="just">
              <a:lnSpc>
                <a:spcPct val="150000"/>
              </a:lnSpc>
            </a:pPr>
            <a:r>
              <a:rPr lang="vi-VN" sz="4000" i="1" dirty="0" smtClean="0">
                <a:latin typeface="Arial" panose="020B0604020202020204" pitchFamily="34" charset="0"/>
                <a:cs typeface="Arial" panose="020B0604020202020204" pitchFamily="34" charset="0"/>
              </a:rPr>
              <a:t>Đọc </a:t>
            </a:r>
            <a:r>
              <a:rPr lang="en-US" sz="4000" i="1" dirty="0" err="1" smtClean="0">
                <a:latin typeface="Arial" panose="020B0604020202020204" pitchFamily="34" charset="0"/>
                <a:cs typeface="Arial" panose="020B0604020202020204" pitchFamily="34" charset="0"/>
              </a:rPr>
              <a:t>nội</a:t>
            </a:r>
            <a:r>
              <a:rPr lang="en-US" sz="4000" i="1" dirty="0" smtClean="0">
                <a:latin typeface="Arial" panose="020B0604020202020204" pitchFamily="34" charset="0"/>
                <a:cs typeface="Arial" panose="020B0604020202020204" pitchFamily="34" charset="0"/>
              </a:rPr>
              <a:t> </a:t>
            </a:r>
            <a:r>
              <a:rPr lang="en-US" sz="4000" i="1" dirty="0">
                <a:latin typeface="Arial" panose="020B0604020202020204" pitchFamily="34" charset="0"/>
                <a:cs typeface="Arial" panose="020B0604020202020204" pitchFamily="34" charset="0"/>
              </a:rPr>
              <a:t>dung </a:t>
            </a:r>
            <a:r>
              <a:rPr lang="en-US" sz="4000" i="1" dirty="0" err="1">
                <a:latin typeface="Arial" panose="020B0604020202020204" pitchFamily="34" charset="0"/>
                <a:cs typeface="Arial" panose="020B0604020202020204" pitchFamily="34" charset="0"/>
              </a:rPr>
              <a:t>mục</a:t>
            </a:r>
            <a:r>
              <a:rPr lang="en-US" sz="4000" i="1" dirty="0">
                <a:latin typeface="Arial" panose="020B0604020202020204" pitchFamily="34" charset="0"/>
                <a:cs typeface="Arial" panose="020B0604020202020204" pitchFamily="34" charset="0"/>
              </a:rPr>
              <a:t> </a:t>
            </a:r>
            <a:r>
              <a:rPr lang="en-US" sz="4000" i="1" dirty="0" smtClean="0">
                <a:latin typeface="Arial" panose="020B0604020202020204" pitchFamily="34" charset="0"/>
                <a:cs typeface="Arial" panose="020B0604020202020204" pitchFamily="34" charset="0"/>
              </a:rPr>
              <a:t>II </a:t>
            </a:r>
            <a:r>
              <a:rPr lang="en-US" sz="4000" i="1" dirty="0">
                <a:latin typeface="Arial" panose="020B0604020202020204" pitchFamily="34" charset="0"/>
                <a:cs typeface="Arial" panose="020B0604020202020204" pitchFamily="34" charset="0"/>
              </a:rPr>
              <a:t>SGK </a:t>
            </a:r>
            <a:r>
              <a:rPr lang="en-US" sz="4000" i="1" dirty="0" smtClean="0">
                <a:latin typeface="Arial" panose="020B0604020202020204" pitchFamily="34" charset="0"/>
                <a:cs typeface="Arial" panose="020B0604020202020204" pitchFamily="34" charset="0"/>
              </a:rPr>
              <a:t>tr.29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vi-VN" sz="4000" i="1" dirty="0" smtClean="0">
                <a:latin typeface="Arial" panose="020B0604020202020204" pitchFamily="34" charset="0"/>
                <a:cs typeface="Arial" panose="020B0604020202020204" pitchFamily="34" charset="0"/>
              </a:rPr>
              <a:t>nêu</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trình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tự</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đọc</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bản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vẽ</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ngôi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nhà</a:t>
            </a:r>
            <a:r>
              <a:rPr lang="en-US" sz="4000" i="1" dirty="0" smtClean="0">
                <a:latin typeface="Arial" panose="020B0604020202020204" pitchFamily="34" charset="0"/>
                <a:cs typeface="Arial" panose="020B0604020202020204" pitchFamily="34" charset="0"/>
              </a:rPr>
              <a:t>.</a:t>
            </a:r>
            <a:endParaRPr lang="en-US" sz="4000" i="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16079210" y="67450"/>
            <a:ext cx="1911697" cy="1835229"/>
          </a:xfrm>
          <a:prstGeom prst="rect">
            <a:avLst/>
          </a:prstGeom>
        </p:spPr>
      </p:pic>
      <p:sp>
        <p:nvSpPr>
          <p:cNvPr id="33" name="Rectangle 32"/>
          <p:cNvSpPr/>
          <p:nvPr/>
        </p:nvSpPr>
        <p:spPr>
          <a:xfrm>
            <a:off x="1187055" y="4539721"/>
            <a:ext cx="7728345" cy="707886"/>
          </a:xfrm>
          <a:prstGeom prst="rect">
            <a:avLst/>
          </a:prstGeom>
        </p:spPr>
        <p:txBody>
          <a:bodyPr wrap="square">
            <a:spAutoFit/>
          </a:bodyPr>
          <a:lstStyle/>
          <a:p>
            <a:r>
              <a:rPr lang="vi-VN" sz="4000" b="1" dirty="0" err="1" smtClean="0">
                <a:solidFill>
                  <a:srgbClr val="002060"/>
                </a:solidFill>
                <a:latin typeface="Arial" panose="020B0604020202020204" pitchFamily="34" charset="0"/>
                <a:cs typeface="Arial" panose="020B0604020202020204" pitchFamily="34" charset="0"/>
              </a:rPr>
              <a:t>T</a:t>
            </a:r>
            <a:r>
              <a:rPr lang="en-US" sz="4000" b="1" dirty="0" err="1" smtClean="0">
                <a:solidFill>
                  <a:srgbClr val="002060"/>
                </a:solidFill>
                <a:latin typeface="Arial" panose="020B0604020202020204" pitchFamily="34" charset="0"/>
                <a:cs typeface="Arial" panose="020B0604020202020204" pitchFamily="34" charset="0"/>
              </a:rPr>
              <a:t>rình</a:t>
            </a:r>
            <a:r>
              <a:rPr lang="en-US" sz="4000" b="1" dirty="0" smtClean="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tự</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đọc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bản</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vẽ</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ngôi</a:t>
            </a:r>
            <a:r>
              <a:rPr lang="en-US" sz="4000" b="1" dirty="0">
                <a:solidFill>
                  <a:srgbClr val="002060"/>
                </a:solidFill>
                <a:latin typeface="Arial" panose="020B0604020202020204" pitchFamily="34" charset="0"/>
                <a:cs typeface="Arial" panose="020B0604020202020204" pitchFamily="34" charset="0"/>
              </a:rPr>
              <a:t> </a:t>
            </a:r>
            <a:r>
              <a:rPr lang="en-US" sz="4000" b="1" dirty="0" err="1" smtClean="0">
                <a:solidFill>
                  <a:srgbClr val="002060"/>
                </a:solidFill>
                <a:latin typeface="Arial" panose="020B0604020202020204" pitchFamily="34" charset="0"/>
                <a:cs typeface="Arial" panose="020B0604020202020204" pitchFamily="34" charset="0"/>
              </a:rPr>
              <a:t>nhà</a:t>
            </a:r>
            <a:r>
              <a:rPr lang="vi-VN" sz="4000" b="1" dirty="0" smtClean="0">
                <a:solidFill>
                  <a:srgbClr val="002060"/>
                </a:solidFill>
                <a:latin typeface="Arial" panose="020B0604020202020204" pitchFamily="34" charset="0"/>
                <a:cs typeface="Arial" panose="020B0604020202020204" pitchFamily="34" charset="0"/>
              </a:rPr>
              <a:t>:</a:t>
            </a:r>
            <a:endParaRPr lang="en-US" sz="4000" b="1"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13387" y="2414689"/>
            <a:ext cx="8374613" cy="6318289"/>
          </a:xfrm>
          <a:prstGeom prst="rect">
            <a:avLst/>
          </a:prstGeom>
        </p:spPr>
      </p:pic>
      <p:grpSp>
        <p:nvGrpSpPr>
          <p:cNvPr id="22" name="Group 21"/>
          <p:cNvGrpSpPr/>
          <p:nvPr/>
        </p:nvGrpSpPr>
        <p:grpSpPr>
          <a:xfrm>
            <a:off x="1187055" y="5856925"/>
            <a:ext cx="8298266" cy="2876053"/>
            <a:chOff x="1187055" y="5856925"/>
            <a:chExt cx="8298266" cy="2876053"/>
          </a:xfrm>
        </p:grpSpPr>
        <p:sp>
          <p:nvSpPr>
            <p:cNvPr id="11" name="Rounded Rectangle 10"/>
            <p:cNvSpPr/>
            <p:nvPr/>
          </p:nvSpPr>
          <p:spPr>
            <a:xfrm>
              <a:off x="1187055" y="5856925"/>
              <a:ext cx="3655109" cy="994686"/>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Khung tên</a:t>
              </a:r>
              <a:endParaRPr lang="en-US" sz="4000" dirty="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5830212" y="5856925"/>
              <a:ext cx="3655109" cy="994686"/>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Hình biểu diễn</a:t>
              </a:r>
              <a:endParaRPr lang="en-US" sz="4000" dirty="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5830212" y="7738292"/>
              <a:ext cx="3655109" cy="994686"/>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Kích thước</a:t>
              </a:r>
              <a:endParaRPr lang="en-US" sz="4000" dirty="0">
                <a:solidFill>
                  <a:schemeClr val="tx1"/>
                </a:solidFill>
                <a:latin typeface="Arial" panose="020B0604020202020204" pitchFamily="34" charset="0"/>
                <a:cs typeface="Arial" panose="020B0604020202020204" pitchFamily="34" charset="0"/>
              </a:endParaRPr>
            </a:p>
          </p:txBody>
        </p:sp>
        <p:sp>
          <p:nvSpPr>
            <p:cNvPr id="32" name="Rounded Rectangle 31"/>
            <p:cNvSpPr/>
            <p:nvPr/>
          </p:nvSpPr>
          <p:spPr>
            <a:xfrm>
              <a:off x="1187055" y="7738292"/>
              <a:ext cx="3655109" cy="994686"/>
            </a:xfrm>
            <a:prstGeom prst="round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smtClean="0">
                  <a:solidFill>
                    <a:schemeClr val="tx1"/>
                  </a:solidFill>
                  <a:latin typeface="Arial" panose="020B0604020202020204" pitchFamily="34" charset="0"/>
                  <a:cs typeface="Arial" panose="020B0604020202020204" pitchFamily="34" charset="0"/>
                </a:rPr>
                <a:t>Các bộ phận</a:t>
              </a:r>
              <a:endParaRPr lang="en-US" sz="4000" dirty="0">
                <a:solidFill>
                  <a:schemeClr val="tx1"/>
                </a:solidFill>
                <a:latin typeface="Arial" panose="020B0604020202020204" pitchFamily="34" charset="0"/>
                <a:cs typeface="Arial" panose="020B0604020202020204" pitchFamily="34" charset="0"/>
              </a:endParaRPr>
            </a:p>
          </p:txBody>
        </p:sp>
        <p:cxnSp>
          <p:nvCxnSpPr>
            <p:cNvPr id="14" name="Straight Arrow Connector 13"/>
            <p:cNvCxnSpPr>
              <a:stCxn id="11" idx="3"/>
              <a:endCxn id="30" idx="1"/>
            </p:cNvCxnSpPr>
            <p:nvPr/>
          </p:nvCxnSpPr>
          <p:spPr>
            <a:xfrm>
              <a:off x="4842164" y="6354268"/>
              <a:ext cx="9880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0" idx="2"/>
              <a:endCxn id="31" idx="0"/>
            </p:cNvCxnSpPr>
            <p:nvPr/>
          </p:nvCxnSpPr>
          <p:spPr>
            <a:xfrm>
              <a:off x="7657767" y="6851611"/>
              <a:ext cx="0" cy="88668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1" idx="1"/>
            </p:cNvCxnSpPr>
            <p:nvPr/>
          </p:nvCxnSpPr>
          <p:spPr>
            <a:xfrm flipH="1">
              <a:off x="4842164" y="8235635"/>
              <a:ext cx="988048" cy="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7977134"/>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8"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rot="16200000" flipH="1">
            <a:off x="-6037024" y="4627324"/>
            <a:ext cx="11403698" cy="3596850"/>
            <a:chOff x="10604037" y="9143542"/>
            <a:chExt cx="11403698" cy="3596850"/>
          </a:xfrm>
        </p:grpSpPr>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sp>
        <p:nvSpPr>
          <p:cNvPr id="5" name="TextBox 4"/>
          <p:cNvSpPr txBox="1"/>
          <p:nvPr/>
        </p:nvSpPr>
        <p:spPr>
          <a:xfrm rot="16200000">
            <a:off x="-3878660" y="4599685"/>
            <a:ext cx="9144000" cy="707886"/>
          </a:xfrm>
          <a:prstGeom prst="rect">
            <a:avLst/>
          </a:prstGeom>
          <a:noFill/>
        </p:spPr>
        <p:txBody>
          <a:bodyPr wrap="square" rtlCol="0">
            <a:spAutoFit/>
          </a:bodyPr>
          <a:lstStyle/>
          <a:p>
            <a:pPr algn="ctr"/>
            <a:r>
              <a:rPr lang="vi-VN" sz="4000" b="1" dirty="0" smtClean="0">
                <a:solidFill>
                  <a:schemeClr val="bg1"/>
                </a:solidFill>
                <a:latin typeface="Arial" panose="020B0604020202020204" pitchFamily="34" charset="0"/>
                <a:cs typeface="Arial" panose="020B0604020202020204" pitchFamily="34" charset="0"/>
              </a:rPr>
              <a:t>Nội dung đọc bản vẽ nhà</a:t>
            </a:r>
            <a:endParaRPr lang="en-US" sz="4000" b="1"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1215716"/>
              </p:ext>
            </p:extLst>
          </p:nvPr>
        </p:nvGraphicFramePr>
        <p:xfrm>
          <a:off x="2012100" y="172274"/>
          <a:ext cx="15611636" cy="9904980"/>
        </p:xfrm>
        <a:graphic>
          <a:graphicData uri="http://schemas.openxmlformats.org/drawingml/2006/table">
            <a:tbl>
              <a:tblPr firstRow="1" firstCol="1" bandRow="1"/>
              <a:tblGrid>
                <a:gridCol w="6010436">
                  <a:extLst>
                    <a:ext uri="{9D8B030D-6E8A-4147-A177-3AD203B41FA5}">
                      <a16:colId xmlns:a16="http://schemas.microsoft.com/office/drawing/2014/main" val="20000"/>
                    </a:ext>
                  </a:extLst>
                </a:gridCol>
                <a:gridCol w="9601200">
                  <a:extLst>
                    <a:ext uri="{9D8B030D-6E8A-4147-A177-3AD203B41FA5}">
                      <a16:colId xmlns:a16="http://schemas.microsoft.com/office/drawing/2014/main" val="20001"/>
                    </a:ext>
                  </a:extLst>
                </a:gridCol>
              </a:tblGrid>
              <a:tr h="903472">
                <a:tc>
                  <a:txBody>
                    <a:bodyPr/>
                    <a:lstStyle/>
                    <a:p>
                      <a:pPr algn="ctr">
                        <a:lnSpc>
                          <a:spcPct val="150000"/>
                        </a:lnSpc>
                        <a:spcBef>
                          <a:spcPts val="240"/>
                        </a:spcBef>
                        <a:spcAft>
                          <a:spcPts val="240"/>
                        </a:spcAft>
                      </a:pPr>
                      <a:r>
                        <a:rPr lang="vi-VN"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150000"/>
                        </a:lnSpc>
                        <a:spcBef>
                          <a:spcPts val="240"/>
                        </a:spcBef>
                        <a:spcAft>
                          <a:spcPts val="240"/>
                        </a:spcAft>
                      </a:pPr>
                      <a:r>
                        <a:rPr lang="vi-VN"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723655">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Khung tên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ngôi nhà</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Nơi thiết kế</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1"/>
                  </a:ext>
                </a:extLst>
              </a:tr>
              <a:tr h="879637">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Hình biểu diễn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các hình biểu diễn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Vị trí đặt các hình biểu diễn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2"/>
                  </a:ext>
                </a:extLst>
              </a:tr>
              <a:tr h="1552150">
                <a:tc>
                  <a:txBody>
                    <a:bodyPr/>
                    <a:lstStyle/>
                    <a:p>
                      <a:pPr algn="just">
                        <a:lnSpc>
                          <a:spcPct val="150000"/>
                        </a:lnSpc>
                        <a:spcBef>
                          <a:spcPts val="240"/>
                        </a:spcBef>
                        <a:spcAft>
                          <a:spcPts val="240"/>
                        </a:spcAft>
                      </a:pPr>
                      <a:r>
                        <a:rPr lang="vi-VN" sz="3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chung của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từng phòng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của từng loại cửa</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3"/>
                  </a:ext>
                </a:extLst>
              </a:tr>
              <a:tr h="1396168">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Các bộ phận chính của ngôi nhà</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phòng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lượng cửa đi, cửa sổ</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Loại cửa được sử </a:t>
                      </a:r>
                      <a:r>
                        <a:rPr lang="vi-VN" sz="36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45068" marR="45068"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4"/>
                  </a:ext>
                </a:extLst>
              </a:tr>
            </a:tbl>
          </a:graphicData>
        </a:graphic>
      </p:graphicFrame>
      <p:pic>
        <p:nvPicPr>
          <p:cNvPr id="10" name="Picture 9"/>
          <p:cNvPicPr>
            <a:picLocks noChangeAspect="1"/>
          </p:cNvPicPr>
          <p:nvPr/>
        </p:nvPicPr>
        <p:blipFill>
          <a:blip r:embed="rId2"/>
          <a:stretch>
            <a:fillRect/>
          </a:stretch>
        </p:blipFill>
        <p:spPr>
          <a:xfrm>
            <a:off x="15941329" y="7962900"/>
            <a:ext cx="2308572" cy="2216229"/>
          </a:xfrm>
          <a:prstGeom prst="rect">
            <a:avLst/>
          </a:prstGeom>
        </p:spPr>
      </p:pic>
    </p:spTree>
    <p:extLst>
      <p:ext uri="{BB962C8B-B14F-4D97-AF65-F5344CB8AC3E}">
        <p14:creationId xmlns:p14="http://schemas.microsoft.com/office/powerpoint/2010/main" val="318780620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flipH="1">
            <a:off x="1282484" y="1005364"/>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2286000" y="889290"/>
            <a:ext cx="4208529" cy="1064394"/>
          </a:xfrm>
          <a:prstGeom prst="rect">
            <a:avLst/>
          </a:prstGeom>
        </p:spPr>
        <p:txBody>
          <a:bodyPr wrap="square" lIns="0" tIns="0" rIns="0" bIns="0" rtlCol="0" anchor="t">
            <a:spAutoFit/>
          </a:bodyPr>
          <a:lstStyle/>
          <a:p>
            <a:pPr>
              <a:lnSpc>
                <a:spcPts val="8280"/>
              </a:lnSpc>
            </a:pPr>
            <a:r>
              <a:rPr lang="vi-VN" sz="5400" b="1" dirty="0" smtClean="0">
                <a:solidFill>
                  <a:srgbClr val="C00000"/>
                </a:solidFill>
                <a:latin typeface="Arial" panose="020B0604020202020204" pitchFamily="34" charset="0"/>
                <a:cs typeface="Arial" panose="020B0604020202020204" pitchFamily="34" charset="0"/>
              </a:rPr>
              <a:t>TỔNG KẾT</a:t>
            </a:r>
            <a:endParaRPr lang="en-US" sz="54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1146747" y="2025692"/>
            <a:ext cx="15500108" cy="7478970"/>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Nội </a:t>
            </a:r>
            <a:r>
              <a:rPr lang="vi-VN" sz="4000" dirty="0">
                <a:latin typeface="Arial" panose="020B0604020202020204" pitchFamily="34" charset="0"/>
                <a:cs typeface="Arial" panose="020B0604020202020204" pitchFamily="34" charset="0"/>
              </a:rPr>
              <a:t>dung của bản vẽ nhà gồm các hình biểu diễn (mặt đứng, mặt bằng, mặt cắt), các số liệu, kích thước để xác định hình dạng kích thước của ngôi nhà.</a:t>
            </a:r>
          </a:p>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Để </a:t>
            </a:r>
            <a:r>
              <a:rPr lang="vi-VN" sz="4000" dirty="0">
                <a:latin typeface="Arial" panose="020B0604020202020204" pitchFamily="34" charset="0"/>
                <a:cs typeface="Arial" panose="020B0604020202020204" pitchFamily="34" charset="0"/>
              </a:rPr>
              <a:t>đọc và hiểu nội dung bản vẽ nhà cần hiểu rõ các kí hiệu quy ước dùng trên bản vẽ và quy tắc đọc bản vẽ.</a:t>
            </a:r>
          </a:p>
          <a:p>
            <a:pPr marL="571500" indent="-571500" algn="just">
              <a:lnSpc>
                <a:spcPct val="15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Trình </a:t>
            </a:r>
            <a:r>
              <a:rPr lang="vi-VN" sz="4000" dirty="0">
                <a:latin typeface="Arial" panose="020B0604020202020204" pitchFamily="34" charset="0"/>
                <a:cs typeface="Arial" panose="020B0604020202020204" pitchFamily="34" charset="0"/>
              </a:rPr>
              <a:t>tự đọc bản vẽ nhà đơn giản gồm các bước: đọc khung tên, đọc các hình biểu diễn, đọc kích thước và các bộ phận chính của ngôi nhà.</a:t>
            </a:r>
          </a:p>
        </p:txBody>
      </p:sp>
    </p:spTree>
    <p:extLst>
      <p:ext uri="{BB962C8B-B14F-4D97-AF65-F5344CB8AC3E}">
        <p14:creationId xmlns:p14="http://schemas.microsoft.com/office/powerpoint/2010/main" val="72619879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grpSp>
        <p:nvGrpSpPr>
          <p:cNvPr id="30" name="Group 29"/>
          <p:cNvGrpSpPr/>
          <p:nvPr/>
        </p:nvGrpSpPr>
        <p:grpSpPr>
          <a:xfrm>
            <a:off x="1823940" y="2346641"/>
            <a:ext cx="14470964" cy="2171528"/>
            <a:chOff x="1844373" y="2309683"/>
            <a:chExt cx="14470964" cy="2171528"/>
          </a:xfrm>
        </p:grpSpPr>
        <p:sp>
          <p:nvSpPr>
            <p:cNvPr id="28" name="Rectangle 27"/>
            <p:cNvSpPr/>
            <p:nvPr/>
          </p:nvSpPr>
          <p:spPr>
            <a:xfrm>
              <a:off x="1844373" y="2309683"/>
              <a:ext cx="10804827"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1: </a:t>
              </a:r>
              <a:r>
                <a:rPr lang="vi-VN" sz="4000" dirty="0" smtClean="0">
                  <a:latin typeface="Arial" panose="020B0604020202020204" pitchFamily="34" charset="0"/>
                  <a:cs typeface="Arial" panose="020B0604020202020204" pitchFamily="34" charset="0"/>
                </a:rPr>
                <a:t>Kí hiệu </a:t>
              </a:r>
              <a:r>
                <a:rPr lang="vi-VN" sz="4000" dirty="0">
                  <a:latin typeface="Arial" panose="020B0604020202020204" pitchFamily="34" charset="0"/>
                  <a:cs typeface="Arial" panose="020B0604020202020204" pitchFamily="34" charset="0"/>
                </a:rPr>
                <a:t>dưới đây </a:t>
              </a:r>
              <a:r>
                <a:rPr lang="vi-VN" sz="4000" dirty="0" smtClean="0">
                  <a:latin typeface="Arial" panose="020B0604020202020204" pitchFamily="34" charset="0"/>
                  <a:cs typeface="Arial" panose="020B0604020202020204" pitchFamily="34" charset="0"/>
                </a:rPr>
                <a:t>quy ước bộ phận nào của ngôi nhà? </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2">
              <a:clrChange>
                <a:clrFrom>
                  <a:srgbClr val="E6F1D8"/>
                </a:clrFrom>
                <a:clrTo>
                  <a:srgbClr val="E6F1D8">
                    <a:alpha val="0"/>
                  </a:srgbClr>
                </a:clrTo>
              </a:clrChange>
              <a:extLst>
                <a:ext uri="{28A0092B-C50C-407E-A947-70E740481C1C}">
                  <a14:useLocalDpi xmlns:a14="http://schemas.microsoft.com/office/drawing/2010/main" val="0"/>
                </a:ext>
              </a:extLst>
            </a:blip>
            <a:stretch>
              <a:fillRect/>
            </a:stretch>
          </p:blipFill>
          <p:spPr>
            <a:xfrm>
              <a:off x="13133870" y="2417557"/>
              <a:ext cx="3181467" cy="2063654"/>
            </a:xfrm>
            <a:prstGeom prst="rect">
              <a:avLst/>
            </a:prstGeom>
          </p:spPr>
        </p:pic>
      </p:grpSp>
      <p:sp>
        <p:nvSpPr>
          <p:cNvPr id="31" name="Đáp án đúng">
            <a:extLst>
              <a:ext uri="{FF2B5EF4-FFF2-40B4-BE49-F238E27FC236}">
                <a16:creationId xmlns:a16="http://schemas.microsoft.com/office/drawing/2014/main" id="{8B66CBE4-2DB9-BCF7-D1C4-281B894BFE17}"/>
              </a:ext>
            </a:extLst>
          </p:cNvPr>
          <p:cNvSpPr/>
          <p:nvPr/>
        </p:nvSpPr>
        <p:spPr>
          <a:xfrm>
            <a:off x="9455775"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smtClean="0">
                <a:solidFill>
                  <a:schemeClr val="tx1"/>
                </a:solidFill>
                <a:latin typeface="Arial" panose="020B0604020202020204" pitchFamily="34" charset="0"/>
                <a:cs typeface="Arial" panose="020B0604020202020204" pitchFamily="34" charset="0"/>
              </a:rPr>
              <a:t>D. Cửa đi đơn một cánh trên 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Cửa sổ đơn trên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3718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Cửa đi đơn một cánh trên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Cầu thang trên mặt bằng</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93417" y="7387720"/>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92541" y="5170416"/>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69225" y="-637266"/>
            <a:ext cx="487363" cy="487363"/>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inVertical)">
                                      <p:cBhvr>
                                        <p:cTn id="17" dur="500"/>
                                        <p:tgtEl>
                                          <p:spTgt spid="32"/>
                                        </p:tgtEl>
                                      </p:cBhvr>
                                    </p:animEffect>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par>
                          <p:cTn id="22" fill="hold">
                            <p:stCondLst>
                              <p:cond delay="2000"/>
                            </p:stCondLst>
                            <p:childTnLst>
                              <p:par>
                                <p:cTn id="23" presetID="16" presetClass="entr" presetSubtype="21"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1"/>
                                        </p:tgtEl>
                                        <p:attrNameLst>
                                          <p:attrName>fillcolor</p:attrName>
                                        </p:attrNameLst>
                                      </p:cBhvr>
                                      <p:to>
                                        <a:srgbClr val="92D050"/>
                                      </p:to>
                                    </p:animClr>
                                    <p:set>
                                      <p:cBhvr>
                                        <p:cTn id="31" dur="500" fill="hold"/>
                                        <p:tgtEl>
                                          <p:spTgt spid="31"/>
                                        </p:tgtEl>
                                        <p:attrNameLst>
                                          <p:attrName>fill.type</p:attrName>
                                        </p:attrNameLst>
                                      </p:cBhvr>
                                      <p:to>
                                        <p:strVal val="solid"/>
                                      </p:to>
                                    </p:set>
                                    <p:set>
                                      <p:cBhvr>
                                        <p:cTn id="32" dur="500" fill="hold"/>
                                        <p:tgtEl>
                                          <p:spTgt spid="31"/>
                                        </p:tgtEl>
                                        <p:attrNameLst>
                                          <p:attrName>fill.on</p:attrName>
                                        </p:attrNameLst>
                                      </p:cBhvr>
                                      <p:to>
                                        <p:strVal val="true"/>
                                      </p:to>
                                    </p:set>
                                  </p:childTnLst>
                                </p:cTn>
                              </p:par>
                              <p:par>
                                <p:cTn id="33" presetID="1" presetClass="mediacall" presetSubtype="0" fill="hold" nodeType="withEffect">
                                  <p:stCondLst>
                                    <p:cond delay="0"/>
                                  </p:stCondLst>
                                  <p:childTnLst>
                                    <p:cmd type="call" cmd="playFrom(0.0)">
                                      <p:cBhvr>
                                        <p:cTn id="34" dur="835" fill="hold"/>
                                        <p:tgtEl>
                                          <p:spTgt spid="35"/>
                                        </p:tgtEl>
                                      </p:cBhvr>
                                    </p:cmd>
                                  </p:childTnLst>
                                </p:cTn>
                              </p:par>
                              <p:par>
                                <p:cTn id="35" presetID="1" presetClass="entr" presetSubtype="0" fill="hold" nodeType="withEffect">
                                  <p:stCondLst>
                                    <p:cond delay="0"/>
                                  </p:stCondLst>
                                  <p:childTnLst>
                                    <p:set>
                                      <p:cBhvr>
                                        <p:cTn id="36" dur="1" fill="hold">
                                          <p:stCondLst>
                                            <p:cond delay="9"/>
                                          </p:stCondLst>
                                        </p:cTn>
                                        <p:tgtEl>
                                          <p:spTgt spid="36"/>
                                        </p:tgtEl>
                                        <p:attrNameLst>
                                          <p:attrName>style.visibility</p:attrName>
                                        </p:attrNameLst>
                                      </p:cBhvr>
                                      <p:to>
                                        <p:strVal val="visible"/>
                                      </p:to>
                                    </p:set>
                                  </p:childTnLst>
                                </p:cTn>
                              </p:par>
                              <p:par>
                                <p:cTn id="37" presetID="26" presetClass="emph" presetSubtype="0" repeatCount="4000" fill="hold" grpId="1" nodeType="withEffect">
                                  <p:stCondLst>
                                    <p:cond delay="0"/>
                                  </p:stCondLst>
                                  <p:childTnLst>
                                    <p:animEffect transition="out" filter="fade">
                                      <p:cBhvr>
                                        <p:cTn id="38" dur="500" tmFilter="0, 0; .2, .5; .8, .5; 1, 0"/>
                                        <p:tgtEl>
                                          <p:spTgt spid="31"/>
                                        </p:tgtEl>
                                      </p:cBhvr>
                                    </p:animEffect>
                                    <p:animScale>
                                      <p:cBhvr>
                                        <p:cTn id="39"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3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32"/>
                                        </p:tgtEl>
                                        <p:attrNameLst>
                                          <p:attrName>fillcolor</p:attrName>
                                        </p:attrNameLst>
                                      </p:cBhvr>
                                      <p:to>
                                        <a:srgbClr val="D99694"/>
                                      </p:to>
                                    </p:animClr>
                                    <p:set>
                                      <p:cBhvr>
                                        <p:cTn id="45" dur="500" fill="hold"/>
                                        <p:tgtEl>
                                          <p:spTgt spid="32"/>
                                        </p:tgtEl>
                                        <p:attrNameLst>
                                          <p:attrName>fill.type</p:attrName>
                                        </p:attrNameLst>
                                      </p:cBhvr>
                                      <p:to>
                                        <p:strVal val="solid"/>
                                      </p:to>
                                    </p:set>
                                    <p:set>
                                      <p:cBhvr>
                                        <p:cTn id="46" dur="500" fill="hold"/>
                                        <p:tgtEl>
                                          <p:spTgt spid="32"/>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2" fill="hold"/>
                                        <p:tgtEl>
                                          <p:spTgt spid="40"/>
                                        </p:tgtEl>
                                      </p:cBhvr>
                                    </p:cmd>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26" presetClass="emph" presetSubtype="0" repeatCount="4000" fill="hold" grpId="1" nodeType="withEffect">
                                  <p:stCondLst>
                                    <p:cond delay="0"/>
                                  </p:stCondLst>
                                  <p:childTnLst>
                                    <p:animEffect transition="out" filter="fade">
                                      <p:cBhvr>
                                        <p:cTn id="52" dur="500" tmFilter="0, 0; .2, .5; .8, .5; 1, 0"/>
                                        <p:tgtEl>
                                          <p:spTgt spid="32"/>
                                        </p:tgtEl>
                                      </p:cBhvr>
                                    </p:animEffect>
                                    <p:animScale>
                                      <p:cBhvr>
                                        <p:cTn id="53"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3"/>
                                        </p:tgtEl>
                                        <p:attrNameLst>
                                          <p:attrName>fillcolor</p:attrName>
                                        </p:attrNameLst>
                                      </p:cBhvr>
                                      <p:to>
                                        <a:srgbClr val="D99694"/>
                                      </p:to>
                                    </p:animClr>
                                    <p:set>
                                      <p:cBhvr>
                                        <p:cTn id="59" dur="500" fill="hold"/>
                                        <p:tgtEl>
                                          <p:spTgt spid="33"/>
                                        </p:tgtEl>
                                        <p:attrNameLst>
                                          <p:attrName>fill.type</p:attrName>
                                        </p:attrNameLst>
                                      </p:cBhvr>
                                      <p:to>
                                        <p:strVal val="solid"/>
                                      </p:to>
                                    </p:set>
                                    <p:set>
                                      <p:cBhvr>
                                        <p:cTn id="60" dur="500" fill="hold"/>
                                        <p:tgtEl>
                                          <p:spTgt spid="33"/>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2" fill="hold"/>
                                        <p:tgtEl>
                                          <p:spTgt spid="40"/>
                                        </p:tgtEl>
                                      </p:cBhvr>
                                    </p:cmd>
                                  </p:childTnLst>
                                </p:cTn>
                              </p:par>
                              <p:par>
                                <p:cTn id="63" presetID="1" presetClass="entr" presetSubtype="0" fill="hold" nodeType="withEffect">
                                  <p:stCondLst>
                                    <p:cond delay="0"/>
                                  </p:stCondLst>
                                  <p:childTnLst>
                                    <p:set>
                                      <p:cBhvr>
                                        <p:cTn id="64" dur="1" fill="hold">
                                          <p:stCondLst>
                                            <p:cond delay="9"/>
                                          </p:stCondLst>
                                        </p:cTn>
                                        <p:tgtEl>
                                          <p:spTgt spid="37"/>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33"/>
                                        </p:tgtEl>
                                      </p:cBhvr>
                                    </p:animEffect>
                                    <p:animScale>
                                      <p:cBhvr>
                                        <p:cTn id="67"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8" restart="whenNotActive" fill="hold" evtFilter="cancelBubble" nodeType="interactiveSeq">
                <p:stCondLst>
                  <p:cond evt="onClick" delay="0">
                    <p:tgtEl>
                      <p:spTgt spid="3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34"/>
                                        </p:tgtEl>
                                        <p:attrNameLst>
                                          <p:attrName>fillcolor</p:attrName>
                                        </p:attrNameLst>
                                      </p:cBhvr>
                                      <p:to>
                                        <a:srgbClr val="D99694"/>
                                      </p:to>
                                    </p:animClr>
                                    <p:set>
                                      <p:cBhvr>
                                        <p:cTn id="73" dur="500" fill="hold"/>
                                        <p:tgtEl>
                                          <p:spTgt spid="34"/>
                                        </p:tgtEl>
                                        <p:attrNameLst>
                                          <p:attrName>fill.type</p:attrName>
                                        </p:attrNameLst>
                                      </p:cBhvr>
                                      <p:to>
                                        <p:strVal val="solid"/>
                                      </p:to>
                                    </p:set>
                                    <p:set>
                                      <p:cBhvr>
                                        <p:cTn id="74" dur="500" fill="hold"/>
                                        <p:tgtEl>
                                          <p:spTgt spid="34"/>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862" fill="hold"/>
                                        <p:tgtEl>
                                          <p:spTgt spid="40"/>
                                        </p:tgtEl>
                                      </p:cBhvr>
                                    </p:cmd>
                                  </p:childTnLst>
                                </p:cTn>
                              </p:par>
                              <p:par>
                                <p:cTn id="77" presetID="1" presetClass="entr" presetSubtype="0" fill="hold" nodeType="withEffect">
                                  <p:stCondLst>
                                    <p:cond delay="0"/>
                                  </p:stCondLst>
                                  <p:childTnLst>
                                    <p:set>
                                      <p:cBhvr>
                                        <p:cTn id="78" dur="1" fill="hold">
                                          <p:stCondLst>
                                            <p:cond delay="9"/>
                                          </p:stCondLst>
                                        </p:cTn>
                                        <p:tgtEl>
                                          <p:spTgt spid="38"/>
                                        </p:tgtEl>
                                        <p:attrNameLst>
                                          <p:attrName>style.visibility</p:attrName>
                                        </p:attrNameLst>
                                      </p:cBhvr>
                                      <p:to>
                                        <p:strVal val="visible"/>
                                      </p:to>
                                    </p:set>
                                  </p:childTnLst>
                                </p:cTn>
                              </p:par>
                              <p:par>
                                <p:cTn id="79" presetID="26" presetClass="emph" presetSubtype="0" repeatCount="4000" fill="hold" grpId="1" nodeType="withEffect">
                                  <p:stCondLst>
                                    <p:cond delay="0"/>
                                  </p:stCondLst>
                                  <p:childTnLst>
                                    <p:animEffect transition="out" filter="fade">
                                      <p:cBhvr>
                                        <p:cTn id="80" dur="500" tmFilter="0, 0; .2, .5; .8, .5; 1, 0"/>
                                        <p:tgtEl>
                                          <p:spTgt spid="34"/>
                                        </p:tgtEl>
                                      </p:cBhvr>
                                    </p:animEffect>
                                    <p:animScale>
                                      <p:cBhvr>
                                        <p:cTn id="81"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2" fill="hold" display="0">
                  <p:stCondLst>
                    <p:cond delay="indefinite"/>
                  </p:stCondLst>
                  <p:endCondLst>
                    <p:cond evt="onStopAudio" delay="0">
                      <p:tgtEl>
                        <p:sldTgt/>
                      </p:tgtEl>
                    </p:cond>
                  </p:endCondLst>
                </p:cTn>
                <p:tgtEl>
                  <p:spTgt spid="35"/>
                </p:tgtEl>
              </p:cMediaNode>
            </p:audio>
            <p:audio>
              <p:cMediaNode vol="80000">
                <p:cTn id="83" fill="hold" display="0">
                  <p:stCondLst>
                    <p:cond delay="indefinite"/>
                  </p:stCondLst>
                  <p:endCondLst>
                    <p:cond evt="onStopAudio" delay="0">
                      <p:tgtEl>
                        <p:sldTgt/>
                      </p:tgtEl>
                    </p:cond>
                  </p:endCondLst>
                </p:cTn>
                <p:tgtEl>
                  <p:spTgt spid="40"/>
                </p:tgtEl>
              </p:cMediaNode>
            </p:audio>
          </p:childTnLst>
        </p:cTn>
      </p:par>
    </p:tnLst>
    <p:bldLst>
      <p:bldP spid="31" grpId="0" animBg="1"/>
      <p:bldP spid="31" grpId="1" animBg="1"/>
      <p:bldP spid="32" grpId="0" animBg="1"/>
      <p:bldP spid="32" grpId="1" animBg="1"/>
      <p:bldP spid="33" grpId="0" animBg="1"/>
      <p:bldP spid="33" grpId="1" animBg="1"/>
      <p:bldP spid="34" grpId="0" animBg="1"/>
      <p:bldP spid="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539744" y="2279680"/>
            <a:ext cx="15300456" cy="1938992"/>
          </a:xfrm>
          <a:prstGeom prst="rect">
            <a:avLst/>
          </a:prstGeom>
        </p:spPr>
        <p:txBody>
          <a:bodyPr wrap="square">
            <a:spAutoFit/>
          </a:bodyPr>
          <a:lstStyle/>
          <a:p>
            <a:pPr algn="just">
              <a:lnSpc>
                <a:spcPct val="150000"/>
              </a:lnSpc>
            </a:pPr>
            <a:r>
              <a:rPr lang="vi-VN" sz="4000" b="1" dirty="0" smtClean="0">
                <a:solidFill>
                  <a:srgbClr val="002060"/>
                </a:solidFill>
                <a:cs typeface="Arial" panose="020B0604020202020204" pitchFamily="34" charset="0"/>
              </a:rPr>
              <a:t>Câu 2: </a:t>
            </a:r>
            <a:r>
              <a:rPr lang="vi-VN" sz="4000" dirty="0"/>
              <a:t>Một bản vẽ, ta đọc được nội dung số phòng, số lượng cửa đi, cửa số, loại cửa được sử dụng, ở đâu? </a:t>
            </a:r>
            <a:endParaRPr lang="en-US" sz="4000" dirty="0"/>
          </a:p>
        </p:txBody>
      </p:sp>
      <p:sp>
        <p:nvSpPr>
          <p:cNvPr id="31" name="Đáp án đúng">
            <a:extLst>
              <a:ext uri="{FF2B5EF4-FFF2-40B4-BE49-F238E27FC236}">
                <a16:creationId xmlns:a16="http://schemas.microsoft.com/office/drawing/2014/main" id="{8B66CBE4-2DB9-BCF7-D1C4-281B894BFE17}"/>
              </a:ext>
            </a:extLst>
          </p:cNvPr>
          <p:cNvSpPr/>
          <p:nvPr/>
        </p:nvSpPr>
        <p:spPr>
          <a:xfrm>
            <a:off x="1618936"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just">
              <a:lnSpc>
                <a:spcPct val="150000"/>
              </a:lnSpc>
              <a:buAutoNum type="alphaUcPeriod"/>
            </a:pPr>
            <a:r>
              <a:rPr lang="vi-VN" sz="4000" noProof="1" smtClean="0">
                <a:solidFill>
                  <a:schemeClr val="tx1"/>
                </a:solidFill>
                <a:latin typeface="Arial" panose="020B0604020202020204" pitchFamily="34" charset="0"/>
                <a:cs typeface="Arial" panose="020B0604020202020204" pitchFamily="34" charset="0"/>
              </a:rPr>
              <a:t>Các bộ phận chính của </a:t>
            </a:r>
          </a:p>
          <a:p>
            <a:pPr algn="just">
              <a:lnSpc>
                <a:spcPct val="150000"/>
              </a:lnSpc>
            </a:pPr>
            <a:r>
              <a:rPr lang="vi-VN" sz="4000" noProof="1" smtClean="0">
                <a:solidFill>
                  <a:schemeClr val="tx1"/>
                </a:solidFill>
                <a:latin typeface="Arial" panose="020B0604020202020204" pitchFamily="34" charset="0"/>
                <a:cs typeface="Arial" panose="020B0604020202020204" pitchFamily="34" charset="0"/>
              </a:rPr>
              <a:t>ngôi nhà</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1618936"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B. </a:t>
            </a:r>
            <a:r>
              <a:rPr lang="vi-VN" sz="4000" dirty="0" smtClean="0">
                <a:solidFill>
                  <a:schemeClr val="tx1"/>
                </a:solidFill>
              </a:rPr>
              <a:t>Khung tên</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49904" y="4759556"/>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C. </a:t>
            </a:r>
            <a:r>
              <a:rPr lang="vi-VN" sz="4000" noProof="1" smtClean="0">
                <a:solidFill>
                  <a:schemeClr val="tx1"/>
                </a:solidFill>
                <a:latin typeface="Arial" panose="020B0604020202020204" pitchFamily="34" charset="0"/>
                <a:cs typeface="Arial" panose="020B0604020202020204" pitchFamily="34" charset="0"/>
              </a:rPr>
              <a:t>Hình biểu diễn</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9449904" y="6961851"/>
            <a:ext cx="7525064"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noProof="1" smtClean="0">
                <a:solidFill>
                  <a:schemeClr val="tx1"/>
                </a:solidFill>
                <a:latin typeface="Arial" panose="020B0604020202020204" pitchFamily="34" charset="0"/>
                <a:cs typeface="Arial" panose="020B0604020202020204" pitchFamily="34" charset="0"/>
              </a:rPr>
              <a:t>D. Kích thước</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05244" y="5097827"/>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453930" y="5082818"/>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67416" y="7285113"/>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94138" y="7300122"/>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30246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938992"/>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3</a:t>
            </a:r>
            <a:r>
              <a:rPr lang="vi-VN" sz="4000" b="1" dirty="0" smtClean="0">
                <a:solidFill>
                  <a:schemeClr val="tx2">
                    <a:lumMod val="50000"/>
                  </a:schemeClr>
                </a:solidFill>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Bản vẽ nào được dùng trong thiết kế và thi công xây dựng ngôi nhà?</a:t>
            </a:r>
            <a:r>
              <a:rPr lang="vi-VN" sz="4000" b="1" dirty="0" smtClean="0">
                <a:solidFill>
                  <a:schemeClr val="tx2">
                    <a:lumMod val="50000"/>
                  </a:schemeClr>
                </a:solidFill>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id="{8B66CBE4-2DB9-BCF7-D1C4-281B894BFE17}"/>
              </a:ext>
            </a:extLst>
          </p:cNvPr>
          <p:cNvSpPr/>
          <p:nvPr/>
        </p:nvSpPr>
        <p:spPr>
          <a:xfrm>
            <a:off x="9472683" y="4884640"/>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C. Bản vẽ nhà</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1834814"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noProof="1">
                <a:solidFill>
                  <a:schemeClr val="tx1"/>
                </a:solidFill>
                <a:latin typeface="Arial" panose="020B0604020202020204" pitchFamily="34" charset="0"/>
                <a:cs typeface="Arial" panose="020B0604020202020204" pitchFamily="34" charset="0"/>
              </a:rPr>
              <a:t>B. </a:t>
            </a:r>
            <a:r>
              <a:rPr lang="vi-VN" sz="4000" noProof="1" smtClean="0">
                <a:solidFill>
                  <a:schemeClr val="tx1"/>
                </a:solidFill>
                <a:latin typeface="Arial" panose="020B0604020202020204" pitchFamily="34" charset="0"/>
                <a:cs typeface="Arial" panose="020B0604020202020204" pitchFamily="34" charset="0"/>
              </a:rPr>
              <a:t>Bản vẽ lắp</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Bản vẽ kĩ thuật</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41741" y="4847154"/>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Bản vẽ chi tiết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110325" y="5222911"/>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59253" y="5170416"/>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510016" y="7387720"/>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43474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barn(inVertical)">
                                      <p:cBhvr>
                                        <p:cTn id="15" dur="500"/>
                                        <p:tgtEl>
                                          <p:spTgt spid="3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483680"/>
            <a:ext cx="14925141" cy="101566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4: </a:t>
            </a:r>
            <a:r>
              <a:rPr lang="vi-VN" sz="4000" dirty="0" smtClean="0">
                <a:latin typeface="Arial" panose="020B0604020202020204" pitchFamily="34" charset="0"/>
                <a:cs typeface="Arial" panose="020B0604020202020204" pitchFamily="34" charset="0"/>
              </a:rPr>
              <a:t>Hình cắt mặt bằng của ngôi nhà được gọi là gì?</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id="{8B66CBE4-2DB9-BCF7-D1C4-281B894BFE17}"/>
              </a:ext>
            </a:extLst>
          </p:cNvPr>
          <p:cNvSpPr/>
          <p:nvPr/>
        </p:nvSpPr>
        <p:spPr>
          <a:xfrm>
            <a:off x="1823940" y="662681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B</a:t>
            </a:r>
            <a:r>
              <a:rPr lang="vi-VN" sz="4000" noProof="1" smtClean="0">
                <a:solidFill>
                  <a:schemeClr val="tx1"/>
                </a:solidFill>
                <a:latin typeface="Arial" panose="020B0604020202020204" pitchFamily="34" charset="0"/>
                <a:cs typeface="Arial" panose="020B0604020202020204" pitchFamily="34" charset="0"/>
              </a:rPr>
              <a:t>. Mặt bằng</a:t>
            </a:r>
            <a:endParaRPr lang="vi-VN" sz="4000" noProof="1">
              <a:solidFill>
                <a:schemeClr val="tx1"/>
              </a:solidFill>
              <a:latin typeface="Arial" panose="020B0604020202020204" pitchFamily="34" charset="0"/>
              <a:cs typeface="Arial" panose="020B0604020202020204" pitchFamily="34" charset="0"/>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9439549"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a:solidFill>
                  <a:schemeClr val="tx1"/>
                </a:solidFill>
                <a:latin typeface="Arial" panose="020B0604020202020204" pitchFamily="34" charset="0"/>
                <a:cs typeface="Arial" panose="020B0604020202020204" pitchFamily="34" charset="0"/>
              </a:rPr>
              <a:t>C</a:t>
            </a:r>
            <a:r>
              <a:rPr lang="en-US" sz="4000" noProof="1" smtClean="0">
                <a:solidFill>
                  <a:schemeClr val="tx1"/>
                </a:solidFill>
                <a:latin typeface="Arial" panose="020B0604020202020204" pitchFamily="34" charset="0"/>
                <a:cs typeface="Arial" panose="020B0604020202020204" pitchFamily="34" charset="0"/>
              </a:rPr>
              <a:t>. </a:t>
            </a:r>
            <a:r>
              <a:rPr lang="vi-VN" sz="4000" noProof="1" smtClean="0">
                <a:solidFill>
                  <a:schemeClr val="tx1"/>
                </a:solidFill>
                <a:latin typeface="Arial" panose="020B0604020202020204" pitchFamily="34" charset="0"/>
                <a:cs typeface="Arial" panose="020B0604020202020204" pitchFamily="34" charset="0"/>
              </a:rPr>
              <a:t>Mặt ngang</a:t>
            </a:r>
            <a:endParaRPr lang="vi-VN" sz="4000" noProof="1">
              <a:solidFill>
                <a:schemeClr val="tx1"/>
              </a:solidFill>
              <a:latin typeface="Arial" panose="020B0604020202020204" pitchFamily="34" charset="0"/>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39549" y="6631786"/>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D. Mặt đứng</a:t>
            </a:r>
            <a:endParaRPr lang="vi-VN" sz="4000" noProof="1">
              <a:solidFill>
                <a:schemeClr val="tx1"/>
              </a:solidFill>
              <a:latin typeface="Arial" panose="020B0604020202020204" pitchFamily="34" charset="0"/>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41741" y="4238882"/>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4000" noProof="1" smtClean="0">
                <a:solidFill>
                  <a:schemeClr val="tx1"/>
                </a:solidFill>
                <a:latin typeface="Arial" panose="020B0604020202020204" pitchFamily="34" charset="0"/>
                <a:cs typeface="Arial" panose="020B0604020202020204" pitchFamily="34" charset="0"/>
              </a:rPr>
              <a:t>A. Mặt cắt</a:t>
            </a:r>
            <a:endParaRPr lang="vi-VN" sz="4000" noProof="1">
              <a:solidFill>
                <a:schemeClr val="tx1"/>
              </a:solidFill>
              <a:latin typeface="Arial" panose="020B0604020202020204" pitchFamily="34" charset="0"/>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1582" y="6965087"/>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94909" y="6955048"/>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59253" y="4562144"/>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14751" y="4577153"/>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46179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20" y="2254519"/>
            <a:ext cx="9477809" cy="6963031"/>
          </a:xfrm>
          <a:prstGeom prst="rect">
            <a:avLst/>
          </a:prstGeom>
        </p:spPr>
      </p:pic>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3">
              <a:extLst>
                <a:ext uri="{96DAC541-7B7A-43D3-8B79-37D633B846F1}">
                  <asvg:svgBlip xmlns:asvg="http://schemas.microsoft.com/office/drawing/2016/SVG/main" xmlns=""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grpSp>
        <p:nvGrpSpPr>
          <p:cNvPr id="24" name="Group 23"/>
          <p:cNvGrpSpPr/>
          <p:nvPr/>
        </p:nvGrpSpPr>
        <p:grpSpPr>
          <a:xfrm>
            <a:off x="9525000" y="1307756"/>
            <a:ext cx="7315200" cy="4656463"/>
            <a:chOff x="9380440" y="1408011"/>
            <a:chExt cx="7315200" cy="5107088"/>
          </a:xfrm>
          <a:effectLst>
            <a:outerShdw blurRad="50800" dist="38100" dir="18900000" algn="bl" rotWithShape="0">
              <a:prstClr val="black">
                <a:alpha val="40000"/>
              </a:prstClr>
            </a:outerShdw>
          </a:effectLst>
        </p:grpSpPr>
        <p:sp>
          <p:nvSpPr>
            <p:cNvPr id="22" name="Oval Callout 21"/>
            <p:cNvSpPr/>
            <p:nvPr/>
          </p:nvSpPr>
          <p:spPr>
            <a:xfrm>
              <a:off x="9380440" y="1408011"/>
              <a:ext cx="7315200" cy="5107088"/>
            </a:xfrm>
            <a:prstGeom prst="wedgeEllipseCallout">
              <a:avLst>
                <a:gd name="adj1" fmla="val 23731"/>
                <a:gd name="adj2" fmla="val 58531"/>
              </a:avLst>
            </a:prstGeom>
            <a:solidFill>
              <a:schemeClr val="accent2">
                <a:lumMod val="20000"/>
                <a:lumOff val="80000"/>
              </a:schemeClr>
            </a:solidFill>
            <a:ln>
              <a:solidFill>
                <a:schemeClr val="accent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806705" y="2446396"/>
              <a:ext cx="6450785" cy="3030317"/>
            </a:xfrm>
            <a:prstGeom prst="rect">
              <a:avLst/>
            </a:prstGeom>
          </p:spPr>
          <p:txBody>
            <a:bodyPr wrap="square">
              <a:spAutoFit/>
            </a:bodyPr>
            <a:lstStyle/>
            <a:p>
              <a:pPr algn="ctr">
                <a:lnSpc>
                  <a:spcPct val="150000"/>
                </a:lnSpc>
              </a:pPr>
              <a:r>
                <a:rPr lang="vi-VN" sz="4000" dirty="0"/>
                <a:t>Khi xây dựng một ngôi nhà, người thợ sử dụng bản vẽ nhà để làm gì?</a:t>
              </a:r>
              <a:endParaRPr lang="en-US" sz="4000" dirty="0"/>
            </a:p>
          </p:txBody>
        </p:sp>
      </p:grpSp>
      <p:pic>
        <p:nvPicPr>
          <p:cNvPr id="25" name="Picture 24"/>
          <p:cNvPicPr>
            <a:picLocks noChangeAspect="1"/>
          </p:cNvPicPr>
          <p:nvPr/>
        </p:nvPicPr>
        <p:blipFill>
          <a:blip r:embed="rId8"/>
          <a:stretch>
            <a:fillRect/>
          </a:stretch>
        </p:blipFill>
        <p:spPr>
          <a:xfrm flipH="1">
            <a:off x="14415788" y="6193900"/>
            <a:ext cx="2715224" cy="4093100"/>
          </a:xfrm>
          <a:prstGeom prst="rect">
            <a:avLst/>
          </a:prstGeom>
        </p:spPr>
      </p:pic>
      <p:sp>
        <p:nvSpPr>
          <p:cNvPr id="17"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anim calcmode="lin" valueType="num">
                                      <p:cBhvr>
                                        <p:cTn id="12" dur="500" fill="hold"/>
                                        <p:tgtEl>
                                          <p:spTgt spid="24"/>
                                        </p:tgtEl>
                                        <p:attrNameLst>
                                          <p:attrName>ppt_x</p:attrName>
                                        </p:attrNameLst>
                                      </p:cBhvr>
                                      <p:tavLst>
                                        <p:tav tm="0">
                                          <p:val>
                                            <p:strVal val="#ppt_x"/>
                                          </p:val>
                                        </p:tav>
                                        <p:tav tm="100000">
                                          <p:val>
                                            <p:strVal val="#ppt_x"/>
                                          </p:val>
                                        </p:tav>
                                      </p:tavLst>
                                    </p:anim>
                                    <p:anim calcmode="lin" valueType="num">
                                      <p:cBhvr>
                                        <p:cTn id="13" dur="500" fill="hold"/>
                                        <p:tgtEl>
                                          <p:spTgt spid="2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9" name="Group 9"/>
          <p:cNvGrpSpPr/>
          <p:nvPr/>
        </p:nvGrpSpPr>
        <p:grpSpPr>
          <a:xfrm rot="-5400000">
            <a:off x="-2241079" y="-1596369"/>
            <a:ext cx="6030058" cy="3192737"/>
            <a:chOff x="0" y="0"/>
            <a:chExt cx="2354580" cy="1246680"/>
          </a:xfrm>
        </p:grpSpPr>
        <p:sp>
          <p:nvSpPr>
            <p:cNvPr id="10" name="Freeform 10"/>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1" name="Freeform 11"/>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12" name="Group 12"/>
          <p:cNvGrpSpPr/>
          <p:nvPr/>
        </p:nvGrpSpPr>
        <p:grpSpPr>
          <a:xfrm>
            <a:off x="16309163" y="8927729"/>
            <a:ext cx="1187175" cy="1187175"/>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4" name="Group 14"/>
          <p:cNvGrpSpPr/>
          <p:nvPr/>
        </p:nvGrpSpPr>
        <p:grpSpPr>
          <a:xfrm>
            <a:off x="1934124" y="9559322"/>
            <a:ext cx="1802087" cy="180208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6" name="Freeform 16"/>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17" name="Freeform 17"/>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10">
              <a:extLst>
                <a:ext uri="{96DAC541-7B7A-43D3-8B79-37D633B846F1}">
                  <asvg:svgBlip xmlns:asvg="http://schemas.microsoft.com/office/drawing/2016/SVG/main" xmlns="" r:embed="rId11"/>
                </a:ext>
              </a:extLst>
            </a:blip>
            <a:stretch>
              <a:fillRect r="-49638" b="-235516"/>
            </a:stretch>
          </a:blipFill>
        </p:spPr>
      </p:sp>
      <p:sp>
        <p:nvSpPr>
          <p:cNvPr id="21" name="TextBox 21"/>
          <p:cNvSpPr txBox="1"/>
          <p:nvPr/>
        </p:nvSpPr>
        <p:spPr>
          <a:xfrm>
            <a:off x="2683870" y="923925"/>
            <a:ext cx="12920260" cy="910506"/>
          </a:xfrm>
          <a:prstGeom prst="rect">
            <a:avLst/>
          </a:prstGeom>
        </p:spPr>
        <p:txBody>
          <a:bodyPr lIns="0" tIns="0" rIns="0" bIns="0" rtlCol="0" anchor="t">
            <a:spAutoFit/>
          </a:bodyPr>
          <a:lstStyle/>
          <a:p>
            <a:pPr algn="ctr">
              <a:lnSpc>
                <a:spcPts val="7102"/>
              </a:lnSpc>
              <a:spcBef>
                <a:spcPct val="0"/>
              </a:spcBef>
            </a:pPr>
            <a:r>
              <a:rPr lang="vi-VN" sz="6600" b="1" dirty="0" smtClean="0">
                <a:solidFill>
                  <a:srgbClr val="C00000"/>
                </a:solidFill>
                <a:latin typeface="Arial" panose="020B0604020202020204" pitchFamily="34" charset="0"/>
                <a:cs typeface="Arial" panose="020B0604020202020204" pitchFamily="34" charset="0"/>
              </a:rPr>
              <a:t>LUYỆN TẬP</a:t>
            </a:r>
            <a:endParaRPr lang="en-US" sz="66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1823940" y="2346641"/>
            <a:ext cx="14925141" cy="1824923"/>
          </a:xfrm>
          <a:prstGeom prst="rect">
            <a:avLst/>
          </a:prstGeom>
        </p:spPr>
        <p:txBody>
          <a:bodyPr wrap="square">
            <a:spAutoFit/>
          </a:bodyPr>
          <a:lstStyle/>
          <a:p>
            <a:pPr algn="just">
              <a:lnSpc>
                <a:spcPct val="150000"/>
              </a:lnSpc>
            </a:pPr>
            <a:r>
              <a:rPr lang="vi-VN" sz="4000" b="1" dirty="0">
                <a:solidFill>
                  <a:schemeClr val="tx2">
                    <a:lumMod val="50000"/>
                  </a:schemeClr>
                </a:solidFill>
                <a:latin typeface="Arial" panose="020B0604020202020204" pitchFamily="34" charset="0"/>
                <a:cs typeface="Arial" panose="020B0604020202020204" pitchFamily="34" charset="0"/>
              </a:rPr>
              <a:t>Câu </a:t>
            </a:r>
            <a:r>
              <a:rPr lang="vi-VN" sz="4000" b="1" dirty="0" smtClean="0">
                <a:solidFill>
                  <a:schemeClr val="tx2">
                    <a:lumMod val="50000"/>
                  </a:schemeClr>
                </a:solidFill>
                <a:latin typeface="Arial" panose="020B0604020202020204" pitchFamily="34" charset="0"/>
                <a:cs typeface="Arial" panose="020B0604020202020204" pitchFamily="34" charset="0"/>
              </a:rPr>
              <a:t>5: </a:t>
            </a:r>
            <a:r>
              <a:rPr lang="vi-VN" sz="4000" dirty="0"/>
              <a:t>Khi đọc bản vẽ nhà, sau khi đọc nội dung ghi trong khung tên ta cần làm gì ở bước tiếp theo? </a:t>
            </a:r>
            <a:endParaRPr lang="en-US" sz="4000" dirty="0">
              <a:latin typeface="Arial" panose="020B0604020202020204" pitchFamily="34" charset="0"/>
              <a:cs typeface="Arial" panose="020B0604020202020204" pitchFamily="34" charset="0"/>
            </a:endParaRPr>
          </a:p>
        </p:txBody>
      </p:sp>
      <p:sp>
        <p:nvSpPr>
          <p:cNvPr id="31" name="Đáp án đúng">
            <a:extLst>
              <a:ext uri="{FF2B5EF4-FFF2-40B4-BE49-F238E27FC236}">
                <a16:creationId xmlns:a16="http://schemas.microsoft.com/office/drawing/2014/main" id="{8B66CBE4-2DB9-BCF7-D1C4-281B894BFE17}"/>
              </a:ext>
            </a:extLst>
          </p:cNvPr>
          <p:cNvSpPr/>
          <p:nvPr/>
        </p:nvSpPr>
        <p:spPr>
          <a:xfrm>
            <a:off x="1823940"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A</a:t>
            </a:r>
            <a:r>
              <a:rPr lang="vi-VN" sz="4000" noProof="1" smtClean="0">
                <a:solidFill>
                  <a:schemeClr val="tx1"/>
                </a:solidFill>
                <a:cs typeface="Arial" panose="020B0604020202020204" pitchFamily="34" charset="0"/>
              </a:rPr>
              <a:t>. </a:t>
            </a:r>
            <a:r>
              <a:rPr lang="vi-VN" sz="4000" dirty="0">
                <a:solidFill>
                  <a:schemeClr val="tx1"/>
                </a:solidFill>
              </a:rPr>
              <a:t>Phân tích hình biểu diễn.</a:t>
            </a:r>
            <a:endParaRPr lang="en-US" sz="4000" dirty="0">
              <a:solidFill>
                <a:schemeClr val="tx1"/>
              </a:solidFill>
            </a:endParaRPr>
          </a:p>
        </p:txBody>
      </p:sp>
      <p:sp>
        <p:nvSpPr>
          <p:cNvPr id="32" name="Đáp án sai 1">
            <a:extLst>
              <a:ext uri="{FF2B5EF4-FFF2-40B4-BE49-F238E27FC236}">
                <a16:creationId xmlns:a16="http://schemas.microsoft.com/office/drawing/2014/main" id="{3FCD9830-5FD1-BD44-878B-228BD96CE996}"/>
              </a:ext>
            </a:extLst>
          </p:cNvPr>
          <p:cNvSpPr/>
          <p:nvPr/>
        </p:nvSpPr>
        <p:spPr>
          <a:xfrm>
            <a:off x="9439241" y="4861337"/>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C</a:t>
            </a:r>
            <a:r>
              <a:rPr lang="en-US" sz="4000" noProof="1" smtClean="0">
                <a:solidFill>
                  <a:schemeClr val="tx1"/>
                </a:solidFill>
                <a:cs typeface="Arial" panose="020B0604020202020204" pitchFamily="34" charset="0"/>
              </a:rPr>
              <a:t>. </a:t>
            </a:r>
            <a:r>
              <a:rPr lang="vi-VN" sz="4000" dirty="0">
                <a:solidFill>
                  <a:schemeClr val="tx1"/>
                </a:solidFill>
              </a:rPr>
              <a:t>Xác định kích thước của ngôi nhà.</a:t>
            </a:r>
            <a:endParaRPr lang="vi-VN" sz="4000" noProof="1">
              <a:solidFill>
                <a:schemeClr val="tx1"/>
              </a:solidFill>
              <a:cs typeface="Arial" panose="020B0604020202020204" pitchFamily="34" charset="0"/>
            </a:endParaRPr>
          </a:p>
        </p:txBody>
      </p:sp>
      <p:sp>
        <p:nvSpPr>
          <p:cNvPr id="33" name="Đáp án sai 2">
            <a:extLst>
              <a:ext uri="{FF2B5EF4-FFF2-40B4-BE49-F238E27FC236}">
                <a16:creationId xmlns:a16="http://schemas.microsoft.com/office/drawing/2014/main" id="{6A919885-0285-0403-1E09-FA94D8BC080B}"/>
              </a:ext>
            </a:extLst>
          </p:cNvPr>
          <p:cNvSpPr/>
          <p:nvPr/>
        </p:nvSpPr>
        <p:spPr>
          <a:xfrm>
            <a:off x="9472683" y="7049449"/>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smtClean="0">
                <a:solidFill>
                  <a:schemeClr val="tx1"/>
                </a:solidFill>
                <a:cs typeface="Arial" panose="020B0604020202020204" pitchFamily="34" charset="0"/>
              </a:rPr>
              <a:t>D. </a:t>
            </a:r>
            <a:r>
              <a:rPr lang="vi-VN" sz="4000" dirty="0">
                <a:solidFill>
                  <a:schemeClr val="tx1"/>
                </a:solidFill>
              </a:rPr>
              <a:t>Xác định các bộ phận của ngôi nhà.</a:t>
            </a:r>
            <a:endParaRPr lang="vi-VN" sz="4000" noProof="1">
              <a:solidFill>
                <a:schemeClr val="tx1"/>
              </a:solidFill>
              <a:cs typeface="Arial" panose="020B0604020202020204" pitchFamily="34" charset="0"/>
            </a:endParaRPr>
          </a:p>
        </p:txBody>
      </p:sp>
      <p:sp>
        <p:nvSpPr>
          <p:cNvPr id="34" name="Đáp án sai 3">
            <a:extLst>
              <a:ext uri="{FF2B5EF4-FFF2-40B4-BE49-F238E27FC236}">
                <a16:creationId xmlns:a16="http://schemas.microsoft.com/office/drawing/2014/main" id="{2E7D83A4-3758-8699-4DD0-010A80780539}"/>
              </a:ext>
            </a:extLst>
          </p:cNvPr>
          <p:cNvSpPr/>
          <p:nvPr/>
        </p:nvSpPr>
        <p:spPr>
          <a:xfrm>
            <a:off x="1823940" y="7087141"/>
            <a:ext cx="7276398" cy="187331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vi-VN" sz="4000" noProof="1">
                <a:solidFill>
                  <a:schemeClr val="tx1"/>
                </a:solidFill>
                <a:cs typeface="Arial" panose="020B0604020202020204" pitchFamily="34" charset="0"/>
              </a:rPr>
              <a:t>B</a:t>
            </a:r>
            <a:r>
              <a:rPr lang="vi-VN" sz="4000" noProof="1" smtClean="0">
                <a:solidFill>
                  <a:schemeClr val="tx1"/>
                </a:solidFill>
                <a:cs typeface="Arial" panose="020B0604020202020204" pitchFamily="34" charset="0"/>
              </a:rPr>
              <a:t>. </a:t>
            </a:r>
            <a:r>
              <a:rPr lang="vi-VN" sz="4000" dirty="0">
                <a:solidFill>
                  <a:schemeClr val="tx1"/>
                </a:solidFill>
              </a:rPr>
              <a:t>Phân tích kích thước của ngôi nhà.</a:t>
            </a:r>
            <a:endParaRPr lang="vi-VN" sz="4000" noProof="1">
              <a:solidFill>
                <a:schemeClr val="tx1"/>
              </a:solidFill>
              <a:cs typeface="Arial" panose="020B0604020202020204" pitchFamily="34" charset="0"/>
            </a:endParaRPr>
          </a:p>
        </p:txBody>
      </p:sp>
      <p:pic>
        <p:nvPicPr>
          <p:cNvPr id="35"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442362" y="-637266"/>
            <a:ext cx="487363" cy="487363"/>
          </a:xfrm>
          <a:prstGeom prst="rect">
            <a:avLst/>
          </a:prstGeom>
        </p:spPr>
      </p:pic>
      <p:pic>
        <p:nvPicPr>
          <p:cNvPr id="36" name="Picture 5">
            <a:extLst>
              <a:ext uri="{FF2B5EF4-FFF2-40B4-BE49-F238E27FC236}">
                <a16:creationId xmlns:a16="http://schemas.microsoft.com/office/drawing/2014/main" id="{31EA41D2-9796-7E4F-2882-9DC49D5A8C0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461582" y="5199608"/>
            <a:ext cx="1201487" cy="1045778"/>
          </a:xfrm>
          <a:prstGeom prst="rect">
            <a:avLst/>
          </a:prstGeom>
          <a:noFill/>
        </p:spPr>
      </p:pic>
      <p:pic>
        <p:nvPicPr>
          <p:cNvPr id="37" name="Picture 36">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228043" y="7372711"/>
            <a:ext cx="1197369" cy="1066746"/>
          </a:xfrm>
          <a:prstGeom prst="rect">
            <a:avLst/>
          </a:prstGeom>
          <a:noFill/>
        </p:spPr>
      </p:pic>
      <p:pic>
        <p:nvPicPr>
          <p:cNvPr id="38"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41452" y="7410403"/>
            <a:ext cx="1197369" cy="1066746"/>
          </a:xfrm>
          <a:prstGeom prst="rect">
            <a:avLst/>
          </a:prstGeom>
          <a:noFill/>
        </p:spPr>
      </p:pic>
      <p:pic>
        <p:nvPicPr>
          <p:cNvPr id="39"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114443" y="5199608"/>
            <a:ext cx="1197369" cy="1066746"/>
          </a:xfrm>
          <a:prstGeom prst="rect">
            <a:avLst/>
          </a:prstGeom>
          <a:noFill/>
        </p:spPr>
      </p:pic>
      <p:pic>
        <p:nvPicPr>
          <p:cNvPr id="40"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0216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inVertical)">
                                      <p:cBhvr>
                                        <p:cTn id="11" dur="500"/>
                                        <p:tgtEl>
                                          <p:spTgt spid="3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1"/>
                                        </p:tgtEl>
                                        <p:attrNameLst>
                                          <p:attrName>fillcolor</p:attrName>
                                        </p:attrNameLst>
                                      </p:cBhvr>
                                      <p:to>
                                        <a:srgbClr val="92D050"/>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5"/>
                                        </p:tgtEl>
                                      </p:cBhvr>
                                    </p:cmd>
                                  </p:childTnLst>
                                </p:cTn>
                              </p:par>
                              <p:par>
                                <p:cTn id="33" presetID="1" presetClass="entr" presetSubtype="0" fill="hold" nodeType="withEffect">
                                  <p:stCondLst>
                                    <p:cond delay="0"/>
                                  </p:stCondLst>
                                  <p:childTnLst>
                                    <p:set>
                                      <p:cBhvr>
                                        <p:cTn id="34" dur="1" fill="hold">
                                          <p:stCondLst>
                                            <p:cond delay="9"/>
                                          </p:stCondLst>
                                        </p:cTn>
                                        <p:tgtEl>
                                          <p:spTgt spid="36"/>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31"/>
                                        </p:tgtEl>
                                      </p:cBhvr>
                                    </p:animEffect>
                                    <p:animScale>
                                      <p:cBhvr>
                                        <p:cTn id="37"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
                                        </p:tgtEl>
                                        <p:attrNameLst>
                                          <p:attrName>fillcolor</p:attrName>
                                        </p:attrNameLst>
                                      </p:cBhvr>
                                      <p:to>
                                        <a:srgbClr val="D99694"/>
                                      </p:to>
                                    </p:animClr>
                                    <p:set>
                                      <p:cBhvr>
                                        <p:cTn id="43" dur="500" fill="hold"/>
                                        <p:tgtEl>
                                          <p:spTgt spid="32"/>
                                        </p:tgtEl>
                                        <p:attrNameLst>
                                          <p:attrName>fill.type</p:attrName>
                                        </p:attrNameLst>
                                      </p:cBhvr>
                                      <p:to>
                                        <p:strVal val="solid"/>
                                      </p:to>
                                    </p:set>
                                    <p:set>
                                      <p:cBhvr>
                                        <p:cTn id="44" dur="500" fill="hold"/>
                                        <p:tgtEl>
                                          <p:spTgt spid="32"/>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40"/>
                                        </p:tgtEl>
                                      </p:cBhvr>
                                    </p:cmd>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2"/>
                                        </p:tgtEl>
                                      </p:cBhvr>
                                    </p:animEffect>
                                    <p:animScale>
                                      <p:cBhvr>
                                        <p:cTn id="51" dur="250" autoRev="1" fill="hold"/>
                                        <p:tgtEl>
                                          <p:spTgt spid="32"/>
                                        </p:tgtEl>
                                      </p:cBhvr>
                                      <p:by x="105000" y="105000"/>
                                    </p:animScale>
                                  </p:child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3"/>
                                        </p:tgtEl>
                                        <p:attrNameLst>
                                          <p:attrName>fillcolor</p:attrName>
                                        </p:attrNameLst>
                                      </p:cBhvr>
                                      <p:to>
                                        <a:srgbClr val="D99694"/>
                                      </p:to>
                                    </p:animClr>
                                    <p:set>
                                      <p:cBhvr>
                                        <p:cTn id="57" dur="500" fill="hold"/>
                                        <p:tgtEl>
                                          <p:spTgt spid="33"/>
                                        </p:tgtEl>
                                        <p:attrNameLst>
                                          <p:attrName>fill.type</p:attrName>
                                        </p:attrNameLst>
                                      </p:cBhvr>
                                      <p:to>
                                        <p:strVal val="solid"/>
                                      </p:to>
                                    </p:set>
                                    <p:set>
                                      <p:cBhvr>
                                        <p:cTn id="58" dur="500" fill="hold"/>
                                        <p:tgtEl>
                                          <p:spTgt spid="33"/>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0"/>
                                        </p:tgtEl>
                                      </p:cBhvr>
                                    </p:cmd>
                                  </p:childTnLst>
                                </p:cTn>
                              </p:par>
                              <p:par>
                                <p:cTn id="61" presetID="1" presetClass="entr" presetSubtype="0" fill="hold" nodeType="withEffect">
                                  <p:stCondLst>
                                    <p:cond delay="0"/>
                                  </p:stCondLst>
                                  <p:childTnLst>
                                    <p:set>
                                      <p:cBhvr>
                                        <p:cTn id="62" dur="1" fill="hold">
                                          <p:stCondLst>
                                            <p:cond delay="9"/>
                                          </p:stCondLst>
                                        </p:cTn>
                                        <p:tgtEl>
                                          <p:spTgt spid="37"/>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3"/>
                                        </p:tgtEl>
                                      </p:cBhvr>
                                    </p:animEffect>
                                    <p:animScale>
                                      <p:cBhvr>
                                        <p:cTn id="65" dur="250" autoRev="1" fill="hold"/>
                                        <p:tgtEl>
                                          <p:spTgt spid="33"/>
                                        </p:tgtEl>
                                      </p:cBhvr>
                                      <p:by x="105000" y="105000"/>
                                    </p:animScale>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4"/>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4"/>
                                        </p:tgtEl>
                                        <p:attrNameLst>
                                          <p:attrName>fillcolor</p:attrName>
                                        </p:attrNameLst>
                                      </p:cBhvr>
                                      <p:to>
                                        <a:srgbClr val="D99694"/>
                                      </p:to>
                                    </p:animClr>
                                    <p:set>
                                      <p:cBhvr>
                                        <p:cTn id="71" dur="500" fill="hold"/>
                                        <p:tgtEl>
                                          <p:spTgt spid="34"/>
                                        </p:tgtEl>
                                        <p:attrNameLst>
                                          <p:attrName>fill.type</p:attrName>
                                        </p:attrNameLst>
                                      </p:cBhvr>
                                      <p:to>
                                        <p:strVal val="solid"/>
                                      </p:to>
                                    </p:set>
                                    <p:set>
                                      <p:cBhvr>
                                        <p:cTn id="72" dur="500" fill="hold"/>
                                        <p:tgtEl>
                                          <p:spTgt spid="34"/>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0"/>
                                        </p:tgtEl>
                                      </p:cBhvr>
                                    </p:cmd>
                                  </p:childTnLst>
                                </p:cTn>
                              </p:par>
                              <p:par>
                                <p:cTn id="75" presetID="1" presetClass="entr" presetSubtype="0" fill="hold" nodeType="withEffect">
                                  <p:stCondLst>
                                    <p:cond delay="0"/>
                                  </p:stCondLst>
                                  <p:childTnLst>
                                    <p:set>
                                      <p:cBhvr>
                                        <p:cTn id="76" dur="1" fill="hold">
                                          <p:stCondLst>
                                            <p:cond delay="9"/>
                                          </p:stCondLst>
                                        </p:cTn>
                                        <p:tgtEl>
                                          <p:spTgt spid="38"/>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4"/>
                                        </p:tgtEl>
                                      </p:cBhvr>
                                    </p:animEffect>
                                    <p:animScale>
                                      <p:cBhvr>
                                        <p:cTn id="79" dur="250" autoRev="1" fill="hold"/>
                                        <p:tgtEl>
                                          <p:spTgt spid="34"/>
                                        </p:tgtEl>
                                      </p:cBhvr>
                                      <p:by x="105000" y="105000"/>
                                    </p:animScale>
                                  </p:childTnLst>
                                </p:cTn>
                              </p:par>
                            </p:childTnLst>
                          </p:cTn>
                        </p:par>
                      </p:childTnLst>
                    </p:cTn>
                  </p:par>
                </p:childTnLst>
              </p:cTn>
              <p:nextCondLst>
                <p:cond evt="onClick" delay="0">
                  <p:tgtEl>
                    <p:spTgt spid="34"/>
                  </p:tgtEl>
                </p:cond>
              </p:nextCondLst>
            </p:seq>
            <p:audio>
              <p:cMediaNode vol="80000">
                <p:cTn id="80" fill="hold" display="0">
                  <p:stCondLst>
                    <p:cond delay="indefinite"/>
                  </p:stCondLst>
                  <p:endCondLst>
                    <p:cond evt="onStopAudio" delay="0">
                      <p:tgtEl>
                        <p:sldTgt/>
                      </p:tgtEl>
                    </p:cond>
                  </p:endCondLst>
                </p:cTn>
                <p:tgtEl>
                  <p:spTgt spid="35"/>
                </p:tgtEl>
              </p:cMediaNode>
            </p:audio>
            <p:audio>
              <p:cMediaNode vol="80000">
                <p:cTn id="81" fill="hold" display="0">
                  <p:stCondLst>
                    <p:cond delay="indefinite"/>
                  </p:stCondLst>
                  <p:endCondLst>
                    <p:cond evt="onStopAudio" delay="0">
                      <p:tgtEl>
                        <p:sldTgt/>
                      </p:tgtEl>
                    </p:cond>
                  </p:endCondLst>
                </p:cTn>
                <p:tgtEl>
                  <p:spTgt spid="40"/>
                </p:tgtEl>
              </p:cMediaNode>
            </p:audio>
          </p:childTnLst>
        </p:cTn>
      </p:par>
    </p:tnLst>
    <p:bldLst>
      <p:bldP spid="28" grpId="0"/>
      <p:bldP spid="31" grpId="0" animBg="1"/>
      <p:bldP spid="31" grpId="1" animBg="1"/>
      <p:bldP spid="32" grpId="0" animBg="1"/>
      <p:bldP spid="32" grpId="1" animBg="1"/>
      <p:bldP spid="33" grpId="0" animBg="1"/>
      <p:bldP spid="33" grpId="1" animBg="1"/>
      <p:bldP spid="34" grpId="0" animBg="1"/>
      <p:bldP spid="3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95400" y="297629"/>
            <a:ext cx="14718672" cy="2185214"/>
          </a:xfrm>
          <a:prstGeom prst="rect">
            <a:avLst/>
          </a:prstGeom>
        </p:spPr>
        <p:txBody>
          <a:bodyPr wrap="square">
            <a:spAutoFit/>
          </a:bodyPr>
          <a:lstStyle/>
          <a:p>
            <a:pPr algn="just">
              <a:lnSpc>
                <a:spcPct val="170000"/>
              </a:lnSpc>
            </a:pPr>
            <a:r>
              <a:rPr lang="en-US" sz="4000" b="1" dirty="0" err="1">
                <a:solidFill>
                  <a:srgbClr val="00B050"/>
                </a:solidFill>
                <a:latin typeface="Arial" panose="020B0604020202020204" pitchFamily="34" charset="0"/>
                <a:cs typeface="Arial" panose="020B0604020202020204" pitchFamily="34" charset="0"/>
              </a:rPr>
              <a:t>Luyện</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tập</a:t>
            </a:r>
            <a:r>
              <a:rPr lang="en-US" sz="4000" b="1" dirty="0">
                <a:solidFill>
                  <a:srgbClr val="00B050"/>
                </a:solidFill>
                <a:latin typeface="Arial" panose="020B0604020202020204" pitchFamily="34" charset="0"/>
                <a:cs typeface="Arial" panose="020B0604020202020204" pitchFamily="34" charset="0"/>
              </a:rPr>
              <a:t> SGK </a:t>
            </a:r>
            <a:r>
              <a:rPr lang="en-US" sz="4000" b="1" dirty="0" smtClean="0">
                <a:solidFill>
                  <a:srgbClr val="00B050"/>
                </a:solidFill>
                <a:latin typeface="Arial" panose="020B0604020202020204" pitchFamily="34" charset="0"/>
                <a:cs typeface="Arial" panose="020B0604020202020204" pitchFamily="34" charset="0"/>
              </a:rPr>
              <a:t>tr.</a:t>
            </a:r>
            <a:r>
              <a:rPr lang="vi-VN" sz="4000" b="1" dirty="0" smtClean="0">
                <a:solidFill>
                  <a:srgbClr val="00B050"/>
                </a:solidFill>
                <a:latin typeface="Arial" panose="020B0604020202020204" pitchFamily="34" charset="0"/>
                <a:cs typeface="Arial" panose="020B0604020202020204" pitchFamily="34" charset="0"/>
              </a:rPr>
              <a:t>28</a:t>
            </a:r>
            <a:r>
              <a:rPr lang="en-US" sz="4000" b="1" dirty="0" smtClean="0">
                <a:solidFill>
                  <a:srgbClr val="00B050"/>
                </a:solidFill>
                <a:latin typeface="Arial" panose="020B0604020202020204" pitchFamily="34" charset="0"/>
                <a:cs typeface="Arial" panose="020B0604020202020204" pitchFamily="34" charset="0"/>
              </a:rPr>
              <a:t>: </a:t>
            </a:r>
            <a:r>
              <a:rPr lang="vi-VN" sz="4000" dirty="0" smtClean="0"/>
              <a:t>Đọc </a:t>
            </a:r>
            <a:r>
              <a:rPr lang="vi-VN" sz="4000" dirty="0"/>
              <a:t>bản vẽ Hình 5.3 theo trình tự các bước ở Bảng 5.2</a:t>
            </a:r>
            <a:r>
              <a:rPr lang="vi-VN" sz="4000" dirty="0" smtClean="0"/>
              <a:t>.</a:t>
            </a:r>
            <a:endParaRPr lang="en-US" sz="4000" dirty="0"/>
          </a:p>
        </p:txBody>
      </p:sp>
      <p:grpSp>
        <p:nvGrpSpPr>
          <p:cNvPr id="26" name="Group 3"/>
          <p:cNvGrpSpPr/>
          <p:nvPr/>
        </p:nvGrpSpPr>
        <p:grpSpPr>
          <a:xfrm rot="886391">
            <a:off x="15168139" y="-3637818"/>
            <a:ext cx="8707516" cy="8707516"/>
            <a:chOff x="0" y="0"/>
            <a:chExt cx="812800" cy="812800"/>
          </a:xfrm>
        </p:grpSpPr>
        <p:sp>
          <p:nvSpPr>
            <p:cNvPr id="27"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28"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9" name="Group 21"/>
          <p:cNvGrpSpPr/>
          <p:nvPr/>
        </p:nvGrpSpPr>
        <p:grpSpPr>
          <a:xfrm rot="886391">
            <a:off x="15750164" y="-4385071"/>
            <a:ext cx="8707516" cy="8707516"/>
            <a:chOff x="0" y="0"/>
            <a:chExt cx="812800" cy="812800"/>
          </a:xfrm>
        </p:grpSpPr>
        <p:sp>
          <p:nvSpPr>
            <p:cNvPr id="30"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31"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pic>
        <p:nvPicPr>
          <p:cNvPr id="34" name="Picture 33"/>
          <p:cNvPicPr>
            <a:picLocks noChangeAspect="1"/>
          </p:cNvPicPr>
          <p:nvPr/>
        </p:nvPicPr>
        <p:blipFill>
          <a:blip r:embed="rId2"/>
          <a:stretch>
            <a:fillRect/>
          </a:stretch>
        </p:blipFill>
        <p:spPr>
          <a:xfrm flipH="1">
            <a:off x="12389850" y="5641282"/>
            <a:ext cx="4788115" cy="4645718"/>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2509430"/>
            <a:ext cx="10359447" cy="7777570"/>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anim calcmode="lin" valueType="num">
                                      <p:cBhvr>
                                        <p:cTn id="13" dur="500" fill="hold"/>
                                        <p:tgtEl>
                                          <p:spTgt spid="34"/>
                                        </p:tgtEl>
                                        <p:attrNameLst>
                                          <p:attrName>ppt_x</p:attrName>
                                        </p:attrNameLst>
                                      </p:cBhvr>
                                      <p:tavLst>
                                        <p:tav tm="0">
                                          <p:val>
                                            <p:strVal val="#ppt_x"/>
                                          </p:val>
                                        </p:tav>
                                        <p:tav tm="100000">
                                          <p:val>
                                            <p:strVal val="#ppt_x"/>
                                          </p:val>
                                        </p:tav>
                                      </p:tavLst>
                                    </p:anim>
                                    <p:anim calcmode="lin" valueType="num">
                                      <p:cBhvr>
                                        <p:cTn id="14" dur="5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1859897"/>
              </p:ext>
            </p:extLst>
          </p:nvPr>
        </p:nvGraphicFramePr>
        <p:xfrm>
          <a:off x="0" y="0"/>
          <a:ext cx="18288000" cy="10321609"/>
        </p:xfrm>
        <a:graphic>
          <a:graphicData uri="http://schemas.openxmlformats.org/drawingml/2006/table">
            <a:tbl>
              <a:tblPr firstRow="1" firstCol="1" bandRow="1"/>
              <a:tblGrid>
                <a:gridCol w="3212965">
                  <a:extLst>
                    <a:ext uri="{9D8B030D-6E8A-4147-A177-3AD203B41FA5}">
                      <a16:colId xmlns:a16="http://schemas.microsoft.com/office/drawing/2014/main" val="20000"/>
                    </a:ext>
                  </a:extLst>
                </a:gridCol>
                <a:gridCol w="7226435">
                  <a:extLst>
                    <a:ext uri="{9D8B030D-6E8A-4147-A177-3AD203B41FA5}">
                      <a16:colId xmlns:a16="http://schemas.microsoft.com/office/drawing/2014/main" val="20001"/>
                    </a:ext>
                  </a:extLst>
                </a:gridCol>
                <a:gridCol w="7848600">
                  <a:extLst>
                    <a:ext uri="{9D8B030D-6E8A-4147-A177-3AD203B41FA5}">
                      <a16:colId xmlns:a16="http://schemas.microsoft.com/office/drawing/2014/main" val="20002"/>
                    </a:ext>
                  </a:extLst>
                </a:gridCol>
              </a:tblGrid>
              <a:tr h="638998">
                <a:tc>
                  <a:txBody>
                    <a:bodyPr/>
                    <a:lstStyle/>
                    <a:p>
                      <a:pPr algn="ctr">
                        <a:lnSpc>
                          <a:spcPct val="130000"/>
                        </a:lnSpc>
                        <a:spcBef>
                          <a:spcPts val="240"/>
                        </a:spcBef>
                        <a:spcAft>
                          <a:spcPts val="240"/>
                        </a:spcAft>
                      </a:pPr>
                      <a:r>
                        <a:rPr lang="vi-VN" sz="3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Trình tự đọc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30000"/>
                        </a:lnSpc>
                        <a:spcBef>
                          <a:spcPts val="240"/>
                        </a:spcBef>
                        <a:spcAft>
                          <a:spcPts val="240"/>
                        </a:spcAft>
                      </a:pPr>
                      <a:r>
                        <a:rPr lang="vi-VN" sz="3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 dung đọc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30000"/>
                        </a:lnSpc>
                        <a:spcBef>
                          <a:spcPts val="240"/>
                        </a:spcBef>
                        <a:spcAft>
                          <a:spcPts val="240"/>
                        </a:spcAft>
                      </a:pPr>
                      <a:r>
                        <a:rPr lang="vi-VN" sz="3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 quả</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0"/>
                  </a:ext>
                </a:extLst>
              </a:tr>
              <a:tr h="2173022">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Khung tên</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ngôi nhà</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Tỉ lệ bản vẽ</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Nơi thiết kế</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Nhà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mái bằng 1 tầng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Công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 xây dựng dân dụng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1"/>
                  </a:ext>
                </a:extLst>
              </a:tr>
              <a:tr h="2976071">
                <a:tc>
                  <a:txBody>
                    <a:bodyPr/>
                    <a:lstStyle/>
                    <a:p>
                      <a:pPr algn="l">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Hình biểu diễn</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Tên gọi các hình biểu diễn ngôi nhà</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Vị trí đặt các hình biểu diễn</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 mặt bằng, mặt cắt</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4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 ở vị trí hình chiếu đứng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 ở vị trí hình chiếu bằng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Mặt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cắt ở vị trí hình chiếu cạnh</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2"/>
                  </a:ext>
                </a:extLst>
              </a:tr>
              <a:tr h="4498908">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chung của ngôi nhà</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Kích thước từng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- 13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800mm x 7800mm x 4500mm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khách: 5700mm x 3600mm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ngủ 1: 4650mm x 4000mm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ngủ 2: 4650mm x 4000mm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Bếp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ăn: 5100mm x 3600mm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Phòng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3050mm x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42262" marR="42262"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789438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9380245"/>
              </p:ext>
            </p:extLst>
          </p:nvPr>
        </p:nvGraphicFramePr>
        <p:xfrm>
          <a:off x="19049" y="0"/>
          <a:ext cx="18268951" cy="10325100"/>
        </p:xfrm>
        <a:graphic>
          <a:graphicData uri="http://schemas.openxmlformats.org/drawingml/2006/table">
            <a:tbl>
              <a:tblPr firstRow="1" firstCol="1" bandRow="1"/>
              <a:tblGrid>
                <a:gridCol w="3209618">
                  <a:extLst>
                    <a:ext uri="{9D8B030D-6E8A-4147-A177-3AD203B41FA5}">
                      <a16:colId xmlns:a16="http://schemas.microsoft.com/office/drawing/2014/main" val="20000"/>
                    </a:ext>
                  </a:extLst>
                </a:gridCol>
                <a:gridCol w="6558041">
                  <a:extLst>
                    <a:ext uri="{9D8B030D-6E8A-4147-A177-3AD203B41FA5}">
                      <a16:colId xmlns:a16="http://schemas.microsoft.com/office/drawing/2014/main" val="20001"/>
                    </a:ext>
                  </a:extLst>
                </a:gridCol>
                <a:gridCol w="8501292">
                  <a:extLst>
                    <a:ext uri="{9D8B030D-6E8A-4147-A177-3AD203B41FA5}">
                      <a16:colId xmlns:a16="http://schemas.microsoft.com/office/drawing/2014/main" val="20002"/>
                    </a:ext>
                  </a:extLst>
                </a:gridCol>
              </a:tblGrid>
              <a:tr h="5600700">
                <a:tc>
                  <a:txBody>
                    <a:bodyPr/>
                    <a:lstStyle/>
                    <a:p>
                      <a:pPr algn="just">
                        <a:lnSpc>
                          <a:spcPct val="15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Kích thước</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Kích thước của từng loại cửa</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4 cánh: 2200mm x 2350mm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1 cánh: 800mm x 2350mm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650mm x 2350mm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phòng vệ sinh: 700mm x 2150mm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sổ: 1300mm x 1500mm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sổ phòng vệ sinh: 600mm x 1500mm</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0"/>
                  </a:ext>
                </a:extLst>
              </a:tr>
              <a:tr h="4724400">
                <a:tc>
                  <a:txBody>
                    <a:bodyPr/>
                    <a:lstStyle/>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Các bộ phận chính của ngôi nhà</a:t>
                      </a:r>
                      <a:endParaRPr lang="en-US" sz="340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phòng</a:t>
                      </a:r>
                      <a:endParaRPr lang="en-US" sz="34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lượng cửa đi, cửa sổ</a:t>
                      </a:r>
                      <a:endParaRPr lang="en-US" sz="34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Bef>
                          <a:spcPts val="240"/>
                        </a:spcBef>
                        <a:spcAft>
                          <a:spcPts val="240"/>
                        </a:spcAft>
                      </a:pPr>
                      <a:r>
                        <a:rPr lang="vi-VN" sz="3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Loại cửa được sử dụng</a:t>
                      </a:r>
                      <a:endParaRPr lang="en-US" sz="340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tc>
                  <a:txBody>
                    <a:bodyPr/>
                    <a:lstStyle/>
                    <a:p>
                      <a:pPr>
                        <a:lnSpc>
                          <a:spcPct val="150000"/>
                        </a:lnSpc>
                        <a:spcBef>
                          <a:spcPts val="100"/>
                        </a:spcBef>
                        <a:spcAft>
                          <a:spcPts val="100"/>
                        </a:spcAft>
                        <a:tabLst>
                          <a:tab pos="675640" algn="l"/>
                        </a:tabLs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00"/>
                        </a:spcBef>
                        <a:spcAft>
                          <a:spcPts val="100"/>
                        </a:spcAft>
                        <a:tabLst>
                          <a:tab pos="675640" algn="l"/>
                        </a:tabLs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5; cửa sổ: 5</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100"/>
                        </a:spcBef>
                        <a:spcAft>
                          <a:spcPts val="100"/>
                        </a:spcAft>
                        <a:tabLst>
                          <a:tab pos="675640" algn="l"/>
                        </a:tabLst>
                      </a:pP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Cửa </a:t>
                      </a:r>
                      <a:r>
                        <a:rPr lang="vi-VN" sz="3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 4 cánh; cửa đi 1 cánh; cửa sổ đơn 2 </a:t>
                      </a:r>
                      <a:r>
                        <a:rPr lang="vi-VN" sz="3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cánh.</a:t>
                      </a:r>
                      <a:endParaRPr lang="en-US" sz="3400" dirty="0">
                        <a:effectLst/>
                        <a:latin typeface="Arial" panose="020B0604020202020204" pitchFamily="34" charset="0"/>
                        <a:ea typeface="Times New Roman" panose="02020603050405020304" pitchFamily="18" charset="0"/>
                        <a:cs typeface="Arial" panose="020B0604020202020204" pitchFamily="34" charset="0"/>
                      </a:endParaRPr>
                    </a:p>
                  </a:txBody>
                  <a:tcPr marL="55953" marR="55953"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A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82026950"/>
      </p:ext>
    </p:extLst>
  </p:cSld>
  <p:clrMapOvr>
    <a:masterClrMapping/>
  </p:clrMapOvr>
  <p:transition spd="med">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0000"/>
          </a:blip>
          <a:srcRect t="7786" b="7786"/>
          <a:stretch>
            <a:fillRect/>
          </a:stretch>
        </p:blipFill>
        <p:spPr>
          <a:xfrm>
            <a:off x="0" y="0"/>
            <a:ext cx="18288000" cy="10287000"/>
          </a:xfrm>
          <a:prstGeom prst="rect">
            <a:avLst/>
          </a:prstGeom>
        </p:spPr>
      </p:pic>
      <p:grpSp>
        <p:nvGrpSpPr>
          <p:cNvPr id="3" name="Group 3"/>
          <p:cNvGrpSpPr/>
          <p:nvPr/>
        </p:nvGrpSpPr>
        <p:grpSpPr>
          <a:xfrm>
            <a:off x="11013278" y="8660721"/>
            <a:ext cx="6246022" cy="59757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3272"/>
            </a:solidFill>
          </p:spPr>
        </p:sp>
      </p:grpSp>
      <p:grpSp>
        <p:nvGrpSpPr>
          <p:cNvPr id="5" name="Group 5"/>
          <p:cNvGrpSpPr/>
          <p:nvPr/>
        </p:nvGrpSpPr>
        <p:grpSpPr>
          <a:xfrm rot="-5400000">
            <a:off x="1724714" y="-2211898"/>
            <a:ext cx="8057351" cy="14270107"/>
            <a:chOff x="0" y="0"/>
            <a:chExt cx="2354580" cy="4170119"/>
          </a:xfrm>
        </p:grpSpPr>
        <p:sp>
          <p:nvSpPr>
            <p:cNvPr id="6" name="Freeform 6"/>
            <p:cNvSpPr/>
            <p:nvPr/>
          </p:nvSpPr>
          <p:spPr>
            <a:xfrm>
              <a:off x="0" y="0"/>
              <a:ext cx="2353310" cy="4170119"/>
            </a:xfrm>
            <a:custGeom>
              <a:avLst/>
              <a:gdLst/>
              <a:ahLst/>
              <a:cxnLst/>
              <a:rect l="l" t="t" r="r" b="b"/>
              <a:pathLst>
                <a:path w="2353310" h="4170119">
                  <a:moveTo>
                    <a:pt x="784860" y="4102809"/>
                  </a:moveTo>
                  <a:cubicBezTo>
                    <a:pt x="905510" y="4143449"/>
                    <a:pt x="1042670" y="4170119"/>
                    <a:pt x="1177290" y="4170119"/>
                  </a:cubicBezTo>
                  <a:cubicBezTo>
                    <a:pt x="1311910" y="4170119"/>
                    <a:pt x="1441450" y="4147259"/>
                    <a:pt x="1560830" y="4106619"/>
                  </a:cubicBezTo>
                  <a:cubicBezTo>
                    <a:pt x="1563370" y="4105349"/>
                    <a:pt x="1565910" y="4105349"/>
                    <a:pt x="1568450" y="4104079"/>
                  </a:cubicBezTo>
                  <a:cubicBezTo>
                    <a:pt x="2016760" y="3941519"/>
                    <a:pt x="2346960" y="3512259"/>
                    <a:pt x="2353310" y="3006605"/>
                  </a:cubicBezTo>
                  <a:lnTo>
                    <a:pt x="2353310" y="0"/>
                  </a:lnTo>
                  <a:lnTo>
                    <a:pt x="0" y="0"/>
                  </a:lnTo>
                  <a:lnTo>
                    <a:pt x="0" y="3004334"/>
                  </a:lnTo>
                  <a:cubicBezTo>
                    <a:pt x="6350" y="3514799"/>
                    <a:pt x="331470" y="3944058"/>
                    <a:pt x="784860" y="4102808"/>
                  </a:cubicBezTo>
                  <a:close/>
                </a:path>
              </a:pathLst>
            </a:custGeom>
            <a:solidFill>
              <a:srgbClr val="FFFFFF">
                <a:alpha val="76863"/>
              </a:srgbClr>
            </a:solidFill>
          </p:spPr>
        </p:sp>
      </p:grpSp>
      <p:sp>
        <p:nvSpPr>
          <p:cNvPr id="7" name="Freeform 7"/>
          <p:cNvSpPr/>
          <p:nvPr/>
        </p:nvSpPr>
        <p:spPr>
          <a:xfrm rot="-5400000" flipH="1">
            <a:off x="15244337" y="286005"/>
            <a:ext cx="2633016" cy="2676509"/>
          </a:xfrm>
          <a:custGeom>
            <a:avLst/>
            <a:gdLst/>
            <a:ahLst/>
            <a:cxnLst/>
            <a:rect l="l" t="t" r="r" b="b"/>
            <a:pathLst>
              <a:path w="2633016" h="2676509">
                <a:moveTo>
                  <a:pt x="2633016" y="0"/>
                </a:moveTo>
                <a:lnTo>
                  <a:pt x="0" y="0"/>
                </a:lnTo>
                <a:lnTo>
                  <a:pt x="0" y="2676509"/>
                </a:lnTo>
                <a:lnTo>
                  <a:pt x="2633016" y="2676509"/>
                </a:lnTo>
                <a:lnTo>
                  <a:pt x="2633016"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11188735" y="3380708"/>
            <a:ext cx="5611937" cy="5571123"/>
          </a:xfrm>
          <a:custGeom>
            <a:avLst/>
            <a:gdLst/>
            <a:ahLst/>
            <a:cxnLst/>
            <a:rect l="l" t="t" r="r" b="b"/>
            <a:pathLst>
              <a:path w="5611937" h="5571123">
                <a:moveTo>
                  <a:pt x="0" y="0"/>
                </a:moveTo>
                <a:lnTo>
                  <a:pt x="5611937" y="0"/>
                </a:lnTo>
                <a:lnTo>
                  <a:pt x="5611937" y="5571123"/>
                </a:lnTo>
                <a:lnTo>
                  <a:pt x="0" y="5571123"/>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TextBox 10"/>
          <p:cNvSpPr txBox="1"/>
          <p:nvPr/>
        </p:nvSpPr>
        <p:spPr>
          <a:xfrm>
            <a:off x="1404887" y="1677419"/>
            <a:ext cx="8378960" cy="1052404"/>
          </a:xfrm>
          <a:prstGeom prst="rect">
            <a:avLst/>
          </a:prstGeom>
        </p:spPr>
        <p:txBody>
          <a:bodyPr lIns="0" tIns="0" rIns="0" bIns="0" rtlCol="0" anchor="t">
            <a:spAutoFit/>
          </a:bodyPr>
          <a:lstStyle/>
          <a:p>
            <a:pPr>
              <a:lnSpc>
                <a:spcPts val="8959"/>
              </a:lnSpc>
            </a:pPr>
            <a:r>
              <a:rPr lang="vi-VN" sz="6600" b="1" dirty="0" smtClean="0">
                <a:solidFill>
                  <a:srgbClr val="26459B"/>
                </a:solidFill>
                <a:latin typeface="Arial" panose="020B0604020202020204" pitchFamily="34" charset="0"/>
                <a:cs typeface="Arial" panose="020B0604020202020204" pitchFamily="34" charset="0"/>
              </a:rPr>
              <a:t>VẬN DỤNG</a:t>
            </a:r>
            <a:endParaRPr lang="en-US" sz="6600" b="1" dirty="0">
              <a:solidFill>
                <a:srgbClr val="26459B"/>
              </a:solidFill>
              <a:latin typeface="Arial" panose="020B0604020202020204" pitchFamily="34" charset="0"/>
              <a:cs typeface="Arial" panose="020B0604020202020204" pitchFamily="34" charset="0"/>
            </a:endParaRPr>
          </a:p>
        </p:txBody>
      </p:sp>
      <p:sp>
        <p:nvSpPr>
          <p:cNvPr id="13" name="Rectangle 12"/>
          <p:cNvSpPr/>
          <p:nvPr/>
        </p:nvSpPr>
        <p:spPr>
          <a:xfrm>
            <a:off x="1404887" y="3717169"/>
            <a:ext cx="9065196" cy="2123658"/>
          </a:xfrm>
          <a:prstGeom prst="rect">
            <a:avLst/>
          </a:prstGeom>
        </p:spPr>
        <p:txBody>
          <a:bodyPr wrap="square">
            <a:spAutoFit/>
          </a:bodyPr>
          <a:lstStyle/>
          <a:p>
            <a:pPr algn="just">
              <a:lnSpc>
                <a:spcPct val="150000"/>
              </a:lnSpc>
            </a:pPr>
            <a:r>
              <a:rPr lang="vi-VN" sz="4400" dirty="0"/>
              <a:t>Sưu tầm một bản vẽ nhà đơn giản và đọc bản vẽ đó. </a:t>
            </a:r>
            <a:endParaRPr lang="en-US" sz="4400" dirty="0"/>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886391">
            <a:off x="15168139" y="-3637818"/>
            <a:ext cx="8707516" cy="870751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EB8CB"/>
            </a:solidFill>
          </p:spPr>
        </p:sp>
        <p:sp>
          <p:nvSpPr>
            <p:cNvPr id="5" name="TextBox 5"/>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0419941" y="954943"/>
            <a:ext cx="583004" cy="723820"/>
          </a:xfrm>
          <a:custGeom>
            <a:avLst/>
            <a:gdLst/>
            <a:ahLst/>
            <a:cxnLst/>
            <a:rect l="l" t="t" r="r" b="b"/>
            <a:pathLst>
              <a:path w="583004" h="723820">
                <a:moveTo>
                  <a:pt x="0" y="0"/>
                </a:moveTo>
                <a:lnTo>
                  <a:pt x="583004" y="0"/>
                </a:lnTo>
                <a:lnTo>
                  <a:pt x="583004" y="723820"/>
                </a:lnTo>
                <a:lnTo>
                  <a:pt x="0" y="723820"/>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sp>
      <p:sp>
        <p:nvSpPr>
          <p:cNvPr id="7" name="AutoShape 7"/>
          <p:cNvSpPr/>
          <p:nvPr/>
        </p:nvSpPr>
        <p:spPr>
          <a:xfrm>
            <a:off x="-2298994" y="9825742"/>
            <a:ext cx="5137737" cy="0"/>
          </a:xfrm>
          <a:prstGeom prst="line">
            <a:avLst/>
          </a:prstGeom>
          <a:ln w="85725" cap="rnd">
            <a:solidFill>
              <a:srgbClr val="213559"/>
            </a:solidFill>
            <a:prstDash val="solid"/>
            <a:headEnd type="none" w="sm" len="sm"/>
            <a:tailEnd type="none" w="sm" len="sm"/>
          </a:ln>
        </p:spPr>
      </p:sp>
      <p:grpSp>
        <p:nvGrpSpPr>
          <p:cNvPr id="21" name="Group 21"/>
          <p:cNvGrpSpPr/>
          <p:nvPr/>
        </p:nvGrpSpPr>
        <p:grpSpPr>
          <a:xfrm rot="886391">
            <a:off x="15750164" y="-4385071"/>
            <a:ext cx="8707516" cy="8707516"/>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0F5784"/>
            </a:solidFill>
          </p:spPr>
        </p:sp>
        <p:sp>
          <p:nvSpPr>
            <p:cNvPr id="23" name="TextBox 23"/>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206008" y="9143542"/>
            <a:ext cx="8801727" cy="3086100"/>
            <a:chOff x="0" y="0"/>
            <a:chExt cx="2318150" cy="812800"/>
          </a:xfrm>
        </p:grpSpPr>
        <p:sp>
          <p:nvSpPr>
            <p:cNvPr id="25" name="Freeform 25"/>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7EB8CB">
                <a:alpha val="60000"/>
              </a:srgbClr>
            </a:solidFill>
          </p:spPr>
        </p:sp>
        <p:sp>
          <p:nvSpPr>
            <p:cNvPr id="26" name="TextBox 26"/>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604037" y="9654292"/>
            <a:ext cx="8801727" cy="3086100"/>
            <a:chOff x="0" y="0"/>
            <a:chExt cx="2318150" cy="812800"/>
          </a:xfrm>
        </p:grpSpPr>
        <p:sp>
          <p:nvSpPr>
            <p:cNvPr id="28" name="Freeform 28"/>
            <p:cNvSpPr/>
            <p:nvPr/>
          </p:nvSpPr>
          <p:spPr>
            <a:xfrm>
              <a:off x="0" y="0"/>
              <a:ext cx="2318150" cy="812800"/>
            </a:xfrm>
            <a:custGeom>
              <a:avLst/>
              <a:gdLst/>
              <a:ahLst/>
              <a:cxnLst/>
              <a:rect l="l" t="t" r="r" b="b"/>
              <a:pathLst>
                <a:path w="2318150" h="812800">
                  <a:moveTo>
                    <a:pt x="2158130" y="0"/>
                  </a:moveTo>
                  <a:lnTo>
                    <a:pt x="160020" y="0"/>
                  </a:lnTo>
                  <a:lnTo>
                    <a:pt x="0" y="160020"/>
                  </a:lnTo>
                  <a:lnTo>
                    <a:pt x="0" y="652780"/>
                  </a:lnTo>
                  <a:lnTo>
                    <a:pt x="160020" y="812800"/>
                  </a:lnTo>
                  <a:lnTo>
                    <a:pt x="2158130" y="812800"/>
                  </a:lnTo>
                  <a:lnTo>
                    <a:pt x="2318150" y="652780"/>
                  </a:lnTo>
                  <a:lnTo>
                    <a:pt x="2318150" y="160020"/>
                  </a:lnTo>
                  <a:lnTo>
                    <a:pt x="2158130" y="0"/>
                  </a:lnTo>
                  <a:close/>
                </a:path>
              </a:pathLst>
            </a:custGeom>
            <a:solidFill>
              <a:srgbClr val="0F5784"/>
            </a:solidFill>
          </p:spPr>
        </p:sp>
        <p:sp>
          <p:nvSpPr>
            <p:cNvPr id="29" name="TextBox 29"/>
            <p:cNvSpPr txBox="1"/>
            <p:nvPr/>
          </p:nvSpPr>
          <p:spPr>
            <a:xfrm>
              <a:off x="63500" y="25400"/>
              <a:ext cx="685800" cy="723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695069" y="973761"/>
            <a:ext cx="8461462" cy="1064394"/>
          </a:xfrm>
          <a:prstGeom prst="rect">
            <a:avLst/>
          </a:prstGeom>
        </p:spPr>
        <p:txBody>
          <a:bodyPr lIns="0" tIns="0" rIns="0" bIns="0" rtlCol="0" anchor="t">
            <a:spAutoFit/>
          </a:bodyPr>
          <a:lstStyle/>
          <a:p>
            <a:pPr>
              <a:lnSpc>
                <a:spcPts val="8280"/>
              </a:lnSpc>
            </a:pPr>
            <a:r>
              <a:rPr lang="vi-VN" sz="6000" b="1" dirty="0" smtClean="0">
                <a:solidFill>
                  <a:srgbClr val="144D77"/>
                </a:solidFill>
                <a:latin typeface="Arial" panose="020B0604020202020204" pitchFamily="34" charset="0"/>
                <a:cs typeface="Arial" panose="020B0604020202020204" pitchFamily="34" charset="0"/>
              </a:rPr>
              <a:t>HƯỚNG DẪN VỀ NHÀ</a:t>
            </a:r>
            <a:endParaRPr lang="en-US" sz="6000" b="1" dirty="0">
              <a:solidFill>
                <a:srgbClr val="144D77"/>
              </a:solidFill>
              <a:latin typeface="Arial" panose="020B0604020202020204" pitchFamily="34" charset="0"/>
              <a:cs typeface="Arial" panose="020B0604020202020204" pitchFamily="34" charset="0"/>
            </a:endParaRPr>
          </a:p>
        </p:txBody>
      </p:sp>
      <p:grpSp>
        <p:nvGrpSpPr>
          <p:cNvPr id="46" name="Group 45"/>
          <p:cNvGrpSpPr/>
          <p:nvPr/>
        </p:nvGrpSpPr>
        <p:grpSpPr>
          <a:xfrm>
            <a:off x="1398912" y="2740919"/>
            <a:ext cx="4471371" cy="6029044"/>
            <a:chOff x="1398912" y="2740919"/>
            <a:chExt cx="4471371" cy="6029044"/>
          </a:xfrm>
        </p:grpSpPr>
        <p:sp>
          <p:nvSpPr>
            <p:cNvPr id="9" name="Freeform 9"/>
            <p:cNvSpPr/>
            <p:nvPr/>
          </p:nvSpPr>
          <p:spPr>
            <a:xfrm>
              <a:off x="1398912"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11" name="Group 11"/>
            <p:cNvGrpSpPr/>
            <p:nvPr/>
          </p:nvGrpSpPr>
          <p:grpSpPr>
            <a:xfrm>
              <a:off x="2847936" y="2740919"/>
              <a:ext cx="1573322" cy="157332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3256057" y="3119450"/>
              <a:ext cx="757080" cy="816259"/>
            </a:xfrm>
            <a:custGeom>
              <a:avLst/>
              <a:gdLst/>
              <a:ahLst/>
              <a:cxnLst/>
              <a:rect l="l" t="t" r="r" b="b"/>
              <a:pathLst>
                <a:path w="757080" h="816259">
                  <a:moveTo>
                    <a:pt x="0" y="0"/>
                  </a:moveTo>
                  <a:lnTo>
                    <a:pt x="757080" y="0"/>
                  </a:lnTo>
                  <a:lnTo>
                    <a:pt x="757080" y="816259"/>
                  </a:lnTo>
                  <a:lnTo>
                    <a:pt x="0" y="8162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3" name="TextBox 42"/>
            <p:cNvSpPr txBox="1"/>
            <p:nvPr/>
          </p:nvSpPr>
          <p:spPr>
            <a:xfrm>
              <a:off x="1546988" y="4808742"/>
              <a:ext cx="4175213"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Ôn tập kiến thức  đã học</a:t>
              </a:r>
              <a:endParaRPr lang="en-US" sz="4000" dirty="0">
                <a:latin typeface="Arial" panose="020B0604020202020204" pitchFamily="34" charset="0"/>
                <a:cs typeface="Arial" panose="020B0604020202020204" pitchFamily="34" charset="0"/>
              </a:endParaRPr>
            </a:p>
          </p:txBody>
        </p:sp>
      </p:grpSp>
      <p:grpSp>
        <p:nvGrpSpPr>
          <p:cNvPr id="47" name="Group 46"/>
          <p:cNvGrpSpPr/>
          <p:nvPr/>
        </p:nvGrpSpPr>
        <p:grpSpPr>
          <a:xfrm>
            <a:off x="6971334" y="2648994"/>
            <a:ext cx="4471371" cy="6120969"/>
            <a:chOff x="6971334" y="2648994"/>
            <a:chExt cx="4471371" cy="6120969"/>
          </a:xfrm>
        </p:grpSpPr>
        <p:sp>
          <p:nvSpPr>
            <p:cNvPr id="16" name="Freeform 16"/>
            <p:cNvSpPr/>
            <p:nvPr/>
          </p:nvSpPr>
          <p:spPr>
            <a:xfrm>
              <a:off x="6971334"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1" name="Group 31"/>
            <p:cNvGrpSpPr/>
            <p:nvPr/>
          </p:nvGrpSpPr>
          <p:grpSpPr>
            <a:xfrm>
              <a:off x="8420358" y="2648994"/>
              <a:ext cx="1573322" cy="1573322"/>
              <a:chOff x="0" y="0"/>
              <a:chExt cx="812800" cy="812800"/>
            </a:xfrm>
          </p:grpSpPr>
          <p:sp>
            <p:nvSpPr>
              <p:cNvPr id="32" name="Freeform 3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3" name="TextBox 3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a:off x="8791585" y="2989551"/>
              <a:ext cx="830868" cy="892207"/>
            </a:xfrm>
            <a:custGeom>
              <a:avLst/>
              <a:gdLst/>
              <a:ahLst/>
              <a:cxnLst/>
              <a:rect l="l" t="t" r="r" b="b"/>
              <a:pathLst>
                <a:path w="830868" h="892207">
                  <a:moveTo>
                    <a:pt x="0" y="0"/>
                  </a:moveTo>
                  <a:lnTo>
                    <a:pt x="830868" y="0"/>
                  </a:lnTo>
                  <a:lnTo>
                    <a:pt x="830868" y="892208"/>
                  </a:lnTo>
                  <a:lnTo>
                    <a:pt x="0" y="892208"/>
                  </a:lnTo>
                  <a:lnTo>
                    <a:pt x="0" y="0"/>
                  </a:lnTo>
                  <a:close/>
                </a:path>
              </a:pathLst>
            </a:custGeom>
            <a:blipFill>
              <a:blip r:embed="rId7">
                <a:extLst>
                  <a:ext uri="{96DAC541-7B7A-43D3-8B79-37D633B846F1}">
                    <asvg:svgBlip xmlns:asvg="http://schemas.microsoft.com/office/drawing/2016/SVG/main" xmlns="" r:embed="rId10"/>
                  </a:ext>
                </a:extLst>
              </a:blip>
              <a:stretch>
                <a:fillRect/>
              </a:stretch>
            </a:blipFill>
          </p:spPr>
        </p:sp>
        <p:sp>
          <p:nvSpPr>
            <p:cNvPr id="44" name="TextBox 43"/>
            <p:cNvSpPr txBox="1"/>
            <p:nvPr/>
          </p:nvSpPr>
          <p:spPr>
            <a:xfrm>
              <a:off x="6971334" y="4833155"/>
              <a:ext cx="4471371" cy="1938992"/>
            </a:xfrm>
            <a:prstGeom prst="rect">
              <a:avLst/>
            </a:prstGeom>
            <a:noFill/>
          </p:spPr>
          <p:txBody>
            <a:bodyPr wrap="square" rtlCol="0">
              <a:spAutoFit/>
            </a:bodyPr>
            <a:lstStyle/>
            <a:p>
              <a:pPr algn="ctr">
                <a:lnSpc>
                  <a:spcPct val="150000"/>
                </a:lnSpc>
              </a:pPr>
              <a:r>
                <a:rPr lang="vi-VN" sz="4000" dirty="0" smtClean="0">
                  <a:latin typeface="Arial" panose="020B0604020202020204" pitchFamily="34" charset="0"/>
                  <a:cs typeface="Arial" panose="020B0604020202020204" pitchFamily="34" charset="0"/>
                </a:rPr>
                <a:t>Hoàn thành bài tập Vận dụng</a:t>
              </a:r>
              <a:endParaRPr lang="en-US" sz="4000" dirty="0">
                <a:latin typeface="Arial" panose="020B0604020202020204" pitchFamily="34" charset="0"/>
                <a:cs typeface="Arial" panose="020B0604020202020204" pitchFamily="34" charset="0"/>
              </a:endParaRPr>
            </a:p>
          </p:txBody>
        </p:sp>
      </p:grpSp>
      <p:grpSp>
        <p:nvGrpSpPr>
          <p:cNvPr id="48" name="Group 47"/>
          <p:cNvGrpSpPr/>
          <p:nvPr/>
        </p:nvGrpSpPr>
        <p:grpSpPr>
          <a:xfrm>
            <a:off x="12542459" y="2763716"/>
            <a:ext cx="4482897" cy="6029044"/>
            <a:chOff x="12417717" y="2740919"/>
            <a:chExt cx="4482897" cy="6029044"/>
          </a:xfrm>
        </p:grpSpPr>
        <p:sp>
          <p:nvSpPr>
            <p:cNvPr id="19" name="Freeform 19"/>
            <p:cNvSpPr/>
            <p:nvPr/>
          </p:nvSpPr>
          <p:spPr>
            <a:xfrm>
              <a:off x="12417717" y="3527580"/>
              <a:ext cx="4471371" cy="5242383"/>
            </a:xfrm>
            <a:custGeom>
              <a:avLst/>
              <a:gdLst/>
              <a:ahLst/>
              <a:cxnLst/>
              <a:rect l="l" t="t" r="r" b="b"/>
              <a:pathLst>
                <a:path w="1177645" h="1380710">
                  <a:moveTo>
                    <a:pt x="0" y="0"/>
                  </a:moveTo>
                  <a:lnTo>
                    <a:pt x="1177645" y="0"/>
                  </a:lnTo>
                  <a:lnTo>
                    <a:pt x="1177645" y="1380710"/>
                  </a:lnTo>
                  <a:lnTo>
                    <a:pt x="0" y="1380710"/>
                  </a:lnTo>
                  <a:close/>
                </a:path>
              </a:pathLst>
            </a:custGeom>
            <a:solidFill>
              <a:schemeClr val="tx2">
                <a:lumMod val="20000"/>
                <a:lumOff val="80000"/>
              </a:schemeClr>
            </a:solidFill>
          </p:spPr>
        </p:sp>
        <p:grpSp>
          <p:nvGrpSpPr>
            <p:cNvPr id="34" name="Group 34"/>
            <p:cNvGrpSpPr/>
            <p:nvPr/>
          </p:nvGrpSpPr>
          <p:grpSpPr>
            <a:xfrm>
              <a:off x="13866742" y="2740919"/>
              <a:ext cx="1573322" cy="1573322"/>
              <a:chOff x="0" y="0"/>
              <a:chExt cx="812800" cy="812800"/>
            </a:xfrm>
          </p:grpSpPr>
          <p:sp>
            <p:nvSpPr>
              <p:cNvPr id="35" name="Freeform 3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44D77"/>
              </a:solidFill>
            </p:spPr>
          </p:sp>
          <p:sp>
            <p:nvSpPr>
              <p:cNvPr id="36" name="TextBox 3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Freeform 37"/>
            <p:cNvSpPr/>
            <p:nvPr/>
          </p:nvSpPr>
          <p:spPr>
            <a:xfrm>
              <a:off x="14206665" y="3058089"/>
              <a:ext cx="798236" cy="798236"/>
            </a:xfrm>
            <a:custGeom>
              <a:avLst/>
              <a:gdLst/>
              <a:ahLst/>
              <a:cxnLst/>
              <a:rect l="l" t="t" r="r" b="b"/>
              <a:pathLst>
                <a:path w="798236" h="798236">
                  <a:moveTo>
                    <a:pt x="0" y="0"/>
                  </a:moveTo>
                  <a:lnTo>
                    <a:pt x="798236" y="0"/>
                  </a:lnTo>
                  <a:lnTo>
                    <a:pt x="798236" y="798235"/>
                  </a:lnTo>
                  <a:lnTo>
                    <a:pt x="0" y="798235"/>
                  </a:lnTo>
                  <a:lnTo>
                    <a:pt x="0" y="0"/>
                  </a:lnTo>
                  <a:close/>
                </a:path>
              </a:pathLst>
            </a:custGeom>
            <a:blipFill>
              <a:blip r:embed="rId11">
                <a:extLst>
                  <a:ext uri="{96DAC541-7B7A-43D3-8B79-37D633B846F1}">
                    <asvg:svgBlip xmlns:asvg="http://schemas.microsoft.com/office/drawing/2016/SVG/main" xmlns="" r:embed="rId8"/>
                  </a:ext>
                </a:extLst>
              </a:blip>
              <a:stretch>
                <a:fillRect/>
              </a:stretch>
            </a:blipFill>
          </p:spPr>
        </p:sp>
        <p:sp>
          <p:nvSpPr>
            <p:cNvPr id="45" name="TextBox 44"/>
            <p:cNvSpPr txBox="1"/>
            <p:nvPr/>
          </p:nvSpPr>
          <p:spPr>
            <a:xfrm>
              <a:off x="12429243" y="4824991"/>
              <a:ext cx="4471371" cy="1824923"/>
            </a:xfrm>
            <a:prstGeom prst="rect">
              <a:avLst/>
            </a:prstGeom>
            <a:noFill/>
          </p:spPr>
          <p:txBody>
            <a:bodyPr wrap="square" rtlCol="0">
              <a:spAutoFit/>
            </a:bodyPr>
            <a:lstStyle/>
            <a:p>
              <a:pPr algn="ctr">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vi-VN" sz="4000" dirty="0" smtClean="0">
                  <a:latin typeface="Arial" panose="020B0604020202020204" pitchFamily="34" charset="0"/>
                  <a:cs typeface="Arial" panose="020B0604020202020204" pitchFamily="34" charset="0"/>
                </a:rPr>
                <a:t>sau - </a:t>
              </a:r>
              <a:r>
                <a:rPr lang="vi-VN" sz="4000" b="1" dirty="0" smtClean="0">
                  <a:latin typeface="Arial" panose="020B0604020202020204" pitchFamily="34" charset="0"/>
                  <a:cs typeface="Arial" panose="020B0604020202020204" pitchFamily="34" charset="0"/>
                </a:rPr>
                <a:t>Ôn tập chủ đề 1</a:t>
              </a:r>
              <a:endParaRPr lang="en-US" sz="4000" b="1" dirty="0">
                <a:latin typeface="Arial" panose="020B0604020202020204" pitchFamily="34" charset="0"/>
                <a:cs typeface="Arial" panose="020B0604020202020204" pitchFamily="34"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p:cTn id="19" dur="500" fill="hold"/>
                                        <p:tgtEl>
                                          <p:spTgt spid="48"/>
                                        </p:tgtEl>
                                        <p:attrNameLst>
                                          <p:attrName>ppt_w</p:attrName>
                                        </p:attrNameLst>
                                      </p:cBhvr>
                                      <p:tavLst>
                                        <p:tav tm="0">
                                          <p:val>
                                            <p:fltVal val="0"/>
                                          </p:val>
                                        </p:tav>
                                        <p:tav tm="100000">
                                          <p:val>
                                            <p:strVal val="#ppt_w"/>
                                          </p:val>
                                        </p:tav>
                                      </p:tavLst>
                                    </p:anim>
                                    <p:anim calcmode="lin" valueType="num">
                                      <p:cBhvr>
                                        <p:cTn id="20" dur="500" fill="hold"/>
                                        <p:tgtEl>
                                          <p:spTgt spid="48"/>
                                        </p:tgtEl>
                                        <p:attrNameLst>
                                          <p:attrName>ppt_h</p:attrName>
                                        </p:attrNameLst>
                                      </p:cBhvr>
                                      <p:tavLst>
                                        <p:tav tm="0">
                                          <p:val>
                                            <p:fltVal val="0"/>
                                          </p:val>
                                        </p:tav>
                                        <p:tav tm="100000">
                                          <p:val>
                                            <p:strVal val="#ppt_h"/>
                                          </p:val>
                                        </p:tav>
                                      </p:tavLst>
                                    </p:anim>
                                    <p:animEffect transition="in" filter="fade">
                                      <p:cBhvr>
                                        <p:cTn id="2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500449" y="8927729"/>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5" name="Group 5"/>
          <p:cNvGrpSpPr/>
          <p:nvPr/>
        </p:nvGrpSpPr>
        <p:grpSpPr>
          <a:xfrm>
            <a:off x="16309163" y="8927729"/>
            <a:ext cx="1187175" cy="1187175"/>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7" name="Group 7"/>
          <p:cNvGrpSpPr/>
          <p:nvPr/>
        </p:nvGrpSpPr>
        <p:grpSpPr>
          <a:xfrm>
            <a:off x="1934124" y="9559322"/>
            <a:ext cx="1802087" cy="180208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grpSp>
        <p:nvGrpSpPr>
          <p:cNvPr id="21" name="Group 20"/>
          <p:cNvGrpSpPr/>
          <p:nvPr/>
        </p:nvGrpSpPr>
        <p:grpSpPr>
          <a:xfrm flipH="1">
            <a:off x="15095263" y="-1640058"/>
            <a:ext cx="3192737" cy="6030058"/>
            <a:chOff x="-822419" y="-3015029"/>
            <a:chExt cx="3192737" cy="6030058"/>
          </a:xfrm>
        </p:grpSpPr>
        <p:grpSp>
          <p:nvGrpSpPr>
            <p:cNvPr id="2" name="Group 2"/>
            <p:cNvGrpSpPr/>
            <p:nvPr/>
          </p:nvGrpSpPr>
          <p:grpSpPr>
            <a:xfrm rot="-5400000">
              <a:off x="-2241079" y="-159636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asvg="http://schemas.microsoft.com/office/drawing/2016/SVG/main" xmlns="" r:embed="rId5"/>
                  </a:ext>
                </a:extLst>
              </a:blip>
              <a:stretch>
                <a:fillRect r="-49638" b="-235516"/>
              </a:stretch>
            </a:blipFill>
          </p:spPr>
        </p:sp>
      </p:grpSp>
      <p:sp>
        <p:nvSpPr>
          <p:cNvPr id="11" name="Freeform 11"/>
          <p:cNvSpPr/>
          <p:nvPr/>
        </p:nvSpPr>
        <p:spPr>
          <a:xfrm flipH="1">
            <a:off x="-500449" y="-58195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2" name="TextBox 21"/>
          <p:cNvSpPr txBox="1"/>
          <p:nvPr/>
        </p:nvSpPr>
        <p:spPr>
          <a:xfrm>
            <a:off x="2514600" y="2754847"/>
            <a:ext cx="13258800" cy="3904017"/>
          </a:xfrm>
          <a:prstGeom prst="rect">
            <a:avLst/>
          </a:prstGeom>
          <a:noFill/>
        </p:spPr>
        <p:txBody>
          <a:bodyPr wrap="square" rtlCol="0">
            <a:spAutoFit/>
          </a:bodyPr>
          <a:lstStyle/>
          <a:p>
            <a:pPr algn="ctr">
              <a:lnSpc>
                <a:spcPct val="150000"/>
              </a:lnSpc>
            </a:pPr>
            <a:r>
              <a:rPr lang="vi-VN" sz="8800" b="1" dirty="0" smtClean="0">
                <a:solidFill>
                  <a:schemeClr val="tx2">
                    <a:lumMod val="75000"/>
                  </a:schemeClr>
                </a:solidFill>
                <a:latin typeface="Arial" panose="020B0604020202020204" pitchFamily="34" charset="0"/>
                <a:cs typeface="Arial" panose="020B0604020202020204" pitchFamily="34" charset="0"/>
              </a:rPr>
              <a:t>HẸN GẶP LẠI CÁC EM TRONG TIẾT HỌC SAU!</a:t>
            </a:r>
            <a:endParaRPr lang="en-US" sz="8800" b="1"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rot="-5400000">
            <a:off x="274230" y="1007861"/>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4">
              <a:extLst>
                <a:ext uri="{96DAC541-7B7A-43D3-8B79-37D633B846F1}">
                  <asvg:svgBlip xmlns:asvg="http://schemas.microsoft.com/office/drawing/2016/SVG/main" xmlns="" r:embed="rId7"/>
                </a:ext>
              </a:extLst>
            </a:blip>
            <a:stretch>
              <a:fillRect r="-49638" b="-235516"/>
            </a:stretch>
          </a:blipFill>
        </p:spPr>
      </p:sp>
      <p:sp>
        <p:nvSpPr>
          <p:cNvPr id="16" name="TextBox 16"/>
          <p:cNvSpPr txBox="1"/>
          <p:nvPr/>
        </p:nvSpPr>
        <p:spPr>
          <a:xfrm>
            <a:off x="1610782" y="884563"/>
            <a:ext cx="6834544" cy="846386"/>
          </a:xfrm>
          <a:prstGeom prst="rect">
            <a:avLst/>
          </a:prstGeom>
        </p:spPr>
        <p:txBody>
          <a:bodyPr lIns="0" tIns="0" rIns="0" bIns="0" rtlCol="0" anchor="t">
            <a:spAutoFit/>
          </a:bodyPr>
          <a:lstStyle/>
          <a:p>
            <a:pPr>
              <a:lnSpc>
                <a:spcPts val="6637"/>
              </a:lnSpc>
            </a:pPr>
            <a:r>
              <a:rPr lang="vi-VN" sz="6600" b="1" dirty="0" smtClean="0">
                <a:solidFill>
                  <a:schemeClr val="accent6">
                    <a:lumMod val="75000"/>
                  </a:schemeClr>
                </a:solidFill>
                <a:latin typeface="Arial" panose="020B0604020202020204" pitchFamily="34" charset="0"/>
                <a:cs typeface="Arial" panose="020B0604020202020204" pitchFamily="34" charset="0"/>
              </a:rPr>
              <a:t>KHỞI ĐỘNG</a:t>
            </a:r>
            <a:endParaRPr lang="en-US" sz="6600" b="1" dirty="0">
              <a:solidFill>
                <a:schemeClr val="accent6">
                  <a:lumMod val="75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2320" y="2254519"/>
            <a:ext cx="9477809" cy="6963031"/>
          </a:xfrm>
          <a:prstGeom prst="rect">
            <a:avLst/>
          </a:prstGeom>
        </p:spPr>
      </p:pic>
      <p:grpSp>
        <p:nvGrpSpPr>
          <p:cNvPr id="5" name="Group 4"/>
          <p:cNvGrpSpPr/>
          <p:nvPr/>
        </p:nvGrpSpPr>
        <p:grpSpPr>
          <a:xfrm>
            <a:off x="10515600" y="2254519"/>
            <a:ext cx="7239000" cy="8032481"/>
            <a:chOff x="10515600" y="2254519"/>
            <a:chExt cx="7239000" cy="8032481"/>
          </a:xfrm>
        </p:grpSpPr>
        <p:sp>
          <p:nvSpPr>
            <p:cNvPr id="2" name="Rectangle 1"/>
            <p:cNvSpPr/>
            <p:nvPr/>
          </p:nvSpPr>
          <p:spPr>
            <a:xfrm>
              <a:off x="10515600" y="2254519"/>
              <a:ext cx="7239000" cy="4708981"/>
            </a:xfrm>
            <a:prstGeom prst="rect">
              <a:avLst/>
            </a:prstGeom>
          </p:spPr>
          <p:txBody>
            <a:bodyPr wrap="square">
              <a:spAutoFit/>
            </a:bodyPr>
            <a:lstStyle/>
            <a:p>
              <a:pPr algn="just">
                <a:lnSpc>
                  <a:spcPct val="150000"/>
                </a:lnSpc>
              </a:pPr>
              <a:r>
                <a:rPr lang="vi-VN" sz="4000" dirty="0"/>
                <a:t>Người thợ sử dụng bản vẽ nhà để tính toán vật tư, dự đoán chi phí xây dựng. Xem xét các kích thước được sử dụng trong khi xây dựng ngôi nhà.</a:t>
              </a:r>
              <a:endParaRPr lang="en-US" sz="4000" dirty="0"/>
            </a:p>
          </p:txBody>
        </p:sp>
        <p:pic>
          <p:nvPicPr>
            <p:cNvPr id="3" name="Picture 2"/>
            <p:cNvPicPr>
              <a:picLocks noChangeAspect="1"/>
            </p:cNvPicPr>
            <p:nvPr/>
          </p:nvPicPr>
          <p:blipFill>
            <a:blip r:embed="rId9"/>
            <a:stretch>
              <a:fillRect/>
            </a:stretch>
          </p:blipFill>
          <p:spPr>
            <a:xfrm>
              <a:off x="12268200" y="7200900"/>
              <a:ext cx="4075666" cy="3086100"/>
            </a:xfrm>
            <a:prstGeom prst="rect">
              <a:avLst/>
            </a:prstGeom>
          </p:spPr>
        </p:pic>
      </p:grpSp>
    </p:spTree>
    <p:extLst>
      <p:ext uri="{BB962C8B-B14F-4D97-AF65-F5344CB8AC3E}">
        <p14:creationId xmlns:p14="http://schemas.microsoft.com/office/powerpoint/2010/main" val="31269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3076833"/>
            <a:chOff x="0" y="0"/>
            <a:chExt cx="24384000" cy="4102443"/>
          </a:xfrm>
        </p:grpSpPr>
        <p:pic>
          <p:nvPicPr>
            <p:cNvPr id="3" name="Picture 3"/>
            <p:cNvPicPr>
              <a:picLocks noChangeAspect="1"/>
            </p:cNvPicPr>
            <p:nvPr/>
          </p:nvPicPr>
          <p:blipFill>
            <a:blip r:embed="rId2"/>
            <a:srcRect t="70886" b="5035"/>
            <a:stretch>
              <a:fillRect/>
            </a:stretch>
          </p:blipFill>
          <p:spPr>
            <a:xfrm>
              <a:off x="0" y="0"/>
              <a:ext cx="24384000" cy="4102443"/>
            </a:xfrm>
            <a:prstGeom prst="rect">
              <a:avLst/>
            </a:prstGeom>
          </p:spPr>
        </p:pic>
      </p:grpSp>
      <p:sp>
        <p:nvSpPr>
          <p:cNvPr id="4" name="Freeform 4"/>
          <p:cNvSpPr/>
          <p:nvPr/>
        </p:nvSpPr>
        <p:spPr>
          <a:xfrm>
            <a:off x="16086043" y="-1068860"/>
            <a:ext cx="2820590" cy="3265516"/>
          </a:xfrm>
          <a:custGeom>
            <a:avLst/>
            <a:gdLst/>
            <a:ahLst/>
            <a:cxnLst/>
            <a:rect l="l" t="t" r="r" b="b"/>
            <a:pathLst>
              <a:path w="2820590" h="3265516">
                <a:moveTo>
                  <a:pt x="0" y="0"/>
                </a:moveTo>
                <a:lnTo>
                  <a:pt x="2820590" y="0"/>
                </a:lnTo>
                <a:lnTo>
                  <a:pt x="2820590" y="3265517"/>
                </a:lnTo>
                <a:lnTo>
                  <a:pt x="0" y="326551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5" name="Group 5"/>
          <p:cNvGrpSpPr/>
          <p:nvPr/>
        </p:nvGrpSpPr>
        <p:grpSpPr>
          <a:xfrm rot="-5400000">
            <a:off x="-2990402" y="2708928"/>
            <a:ext cx="9196256" cy="4869145"/>
            <a:chOff x="0" y="0"/>
            <a:chExt cx="2354580" cy="1246680"/>
          </a:xfrm>
        </p:grpSpPr>
        <p:sp>
          <p:nvSpPr>
            <p:cNvPr id="6" name="Freeform 6"/>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7" name="Freeform 7"/>
          <p:cNvSpPr/>
          <p:nvPr/>
        </p:nvSpPr>
        <p:spPr>
          <a:xfrm>
            <a:off x="-500449" y="9070160"/>
            <a:ext cx="2108175" cy="2433680"/>
          </a:xfrm>
          <a:custGeom>
            <a:avLst/>
            <a:gdLst/>
            <a:ahLst/>
            <a:cxnLst/>
            <a:rect l="l" t="t" r="r" b="b"/>
            <a:pathLst>
              <a:path w="2108175" h="2433680">
                <a:moveTo>
                  <a:pt x="0" y="0"/>
                </a:moveTo>
                <a:lnTo>
                  <a:pt x="2108175" y="0"/>
                </a:lnTo>
                <a:lnTo>
                  <a:pt x="2108175" y="2433680"/>
                </a:lnTo>
                <a:lnTo>
                  <a:pt x="0" y="243368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8" name="Group 8"/>
          <p:cNvGrpSpPr/>
          <p:nvPr/>
        </p:nvGrpSpPr>
        <p:grpSpPr>
          <a:xfrm>
            <a:off x="16309163" y="8927729"/>
            <a:ext cx="1187175" cy="118717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grpSp>
        <p:nvGrpSpPr>
          <p:cNvPr id="10" name="Group 10"/>
          <p:cNvGrpSpPr/>
          <p:nvPr/>
        </p:nvGrpSpPr>
        <p:grpSpPr>
          <a:xfrm>
            <a:off x="2704374" y="9130453"/>
            <a:ext cx="1968903" cy="1968903"/>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8CB"/>
            </a:solidFill>
          </p:spPr>
        </p:sp>
      </p:grpSp>
      <p:sp>
        <p:nvSpPr>
          <p:cNvPr id="12" name="Freeform 12"/>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7">
              <a:extLst>
                <a:ext uri="{96DAC541-7B7A-43D3-8B79-37D633B846F1}">
                  <asvg:svgBlip xmlns:asvg="http://schemas.microsoft.com/office/drawing/2016/SVG/main" xmlns="" r:embed="rId8"/>
                </a:ext>
              </a:extLst>
            </a:blip>
            <a:stretch>
              <a:fillRect r="-49638" b="-235516"/>
            </a:stretch>
          </a:blipFill>
        </p:spPr>
      </p:sp>
      <p:sp>
        <p:nvSpPr>
          <p:cNvPr id="13" name="Freeform 13"/>
          <p:cNvSpPr/>
          <p:nvPr/>
        </p:nvSpPr>
        <p:spPr>
          <a:xfrm rot="-5400000">
            <a:off x="271174" y="696718"/>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9">
              <a:extLst>
                <a:ext uri="{96DAC541-7B7A-43D3-8B79-37D633B846F1}">
                  <asvg:svgBlip xmlns:asvg="http://schemas.microsoft.com/office/drawing/2016/SVG/main" xmlns="" r:embed="rId10"/>
                </a:ext>
              </a:extLst>
            </a:blip>
            <a:stretch>
              <a:fillRect r="-49638" b="-235516"/>
            </a:stretch>
          </a:blipFill>
        </p:spPr>
      </p:sp>
      <p:sp>
        <p:nvSpPr>
          <p:cNvPr id="14" name="Freeform 14"/>
          <p:cNvSpPr/>
          <p:nvPr/>
        </p:nvSpPr>
        <p:spPr>
          <a:xfrm>
            <a:off x="5240007" y="9007429"/>
            <a:ext cx="1172752" cy="513888"/>
          </a:xfrm>
          <a:custGeom>
            <a:avLst/>
            <a:gdLst/>
            <a:ahLst/>
            <a:cxnLst/>
            <a:rect l="l" t="t" r="r" b="b"/>
            <a:pathLst>
              <a:path w="1172752" h="513888">
                <a:moveTo>
                  <a:pt x="0" y="0"/>
                </a:moveTo>
                <a:lnTo>
                  <a:pt x="1172752" y="0"/>
                </a:lnTo>
                <a:lnTo>
                  <a:pt x="1172752" y="513888"/>
                </a:lnTo>
                <a:lnTo>
                  <a:pt x="0" y="513888"/>
                </a:lnTo>
                <a:lnTo>
                  <a:pt x="0" y="0"/>
                </a:lnTo>
                <a:close/>
              </a:path>
            </a:pathLst>
          </a:custGeom>
          <a:blipFill>
            <a:blip r:embed="rId11">
              <a:extLst>
                <a:ext uri="{96DAC541-7B7A-43D3-8B79-37D633B846F1}">
                  <asvg:svgBlip xmlns:asvg="http://schemas.microsoft.com/office/drawing/2016/SVG/main" xmlns="" r:embed="rId12"/>
                </a:ext>
              </a:extLst>
            </a:blip>
            <a:stretch>
              <a:fillRect r="-49638" b="-235516"/>
            </a:stretch>
          </a:blipFill>
        </p:spPr>
      </p:sp>
      <p:sp>
        <p:nvSpPr>
          <p:cNvPr id="15" name="AutoShape 15"/>
          <p:cNvSpPr/>
          <p:nvPr/>
        </p:nvSpPr>
        <p:spPr>
          <a:xfrm>
            <a:off x="5466080" y="3749740"/>
            <a:ext cx="6890777" cy="1914652"/>
          </a:xfrm>
          <a:prstGeom prst="rect">
            <a:avLst/>
          </a:prstGeom>
          <a:solidFill>
            <a:srgbClr val="7EB8CB"/>
          </a:solidFill>
        </p:spPr>
      </p:sp>
      <p:sp>
        <p:nvSpPr>
          <p:cNvPr id="16" name="TextBox 16"/>
          <p:cNvSpPr txBox="1"/>
          <p:nvPr/>
        </p:nvSpPr>
        <p:spPr>
          <a:xfrm>
            <a:off x="7933671" y="4083762"/>
            <a:ext cx="9525000" cy="1236557"/>
          </a:xfrm>
          <a:prstGeom prst="rect">
            <a:avLst/>
          </a:prstGeom>
        </p:spPr>
        <p:txBody>
          <a:bodyPr wrap="square" lIns="0" tIns="0" rIns="0" bIns="0" rtlCol="0" anchor="t">
            <a:spAutoFit/>
          </a:bodyPr>
          <a:lstStyle/>
          <a:p>
            <a:pPr>
              <a:lnSpc>
                <a:spcPts val="11415"/>
              </a:lnSpc>
              <a:spcBef>
                <a:spcPct val="0"/>
              </a:spcBef>
            </a:pPr>
            <a:r>
              <a:rPr lang="vi-VN" sz="4800" b="1" dirty="0" smtClean="0">
                <a:solidFill>
                  <a:schemeClr val="tx2">
                    <a:lumMod val="50000"/>
                  </a:schemeClr>
                </a:solidFill>
                <a:latin typeface="Arial" panose="020B0604020202020204" pitchFamily="34" charset="0"/>
                <a:cs typeface="Arial" panose="020B0604020202020204" pitchFamily="34" charset="0"/>
              </a:rPr>
              <a:t>BẢN VẼ NHÀ</a:t>
            </a:r>
            <a:endParaRPr lang="en-US" sz="4800" b="1" dirty="0">
              <a:solidFill>
                <a:schemeClr val="tx2">
                  <a:lumMod val="50000"/>
                </a:schemeClr>
              </a:solidFill>
              <a:latin typeface="Arial" panose="020B0604020202020204" pitchFamily="34" charset="0"/>
              <a:cs typeface="Arial" panose="020B0604020202020204" pitchFamily="34" charset="0"/>
            </a:endParaRPr>
          </a:p>
        </p:txBody>
      </p:sp>
      <p:sp>
        <p:nvSpPr>
          <p:cNvPr id="19" name="TextBox 16"/>
          <p:cNvSpPr txBox="1"/>
          <p:nvPr/>
        </p:nvSpPr>
        <p:spPr>
          <a:xfrm>
            <a:off x="5832413" y="4018950"/>
            <a:ext cx="5845816" cy="1224887"/>
          </a:xfrm>
          <a:prstGeom prst="rect">
            <a:avLst/>
          </a:prstGeom>
        </p:spPr>
        <p:txBody>
          <a:bodyPr wrap="square" lIns="0" tIns="0" rIns="0" bIns="0" rtlCol="0" anchor="t">
            <a:spAutoFit/>
          </a:bodyPr>
          <a:lstStyle/>
          <a:p>
            <a:pPr>
              <a:lnSpc>
                <a:spcPts val="11415"/>
              </a:lnSpc>
              <a:spcBef>
                <a:spcPct val="0"/>
              </a:spcBef>
            </a:pPr>
            <a:r>
              <a:rPr lang="vi-VN" sz="4400" b="1" dirty="0" smtClean="0">
                <a:solidFill>
                  <a:schemeClr val="bg1"/>
                </a:solidFill>
                <a:latin typeface="Arial" panose="020B0604020202020204" pitchFamily="34" charset="0"/>
                <a:cs typeface="Arial" panose="020B0604020202020204" pitchFamily="34" charset="0"/>
              </a:rPr>
              <a:t>BÀI 5:</a:t>
            </a:r>
            <a:endParaRPr lang="en-US" sz="4400"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5466080" y="7200900"/>
            <a:ext cx="10307320" cy="707886"/>
          </a:xfrm>
          <a:prstGeom prst="rect">
            <a:avLst/>
          </a:prstGeom>
          <a:noFill/>
        </p:spPr>
        <p:txBody>
          <a:bodyPr wrap="square" rtlCol="0">
            <a:spAutoFit/>
          </a:bodyPr>
          <a:lstStyle/>
          <a:p>
            <a:r>
              <a:rPr lang="en-US" sz="4000" b="1" dirty="0" smtClean="0">
                <a:solidFill>
                  <a:srgbClr val="FF0000"/>
                </a:solidFill>
              </a:rPr>
              <a:t>GV: LÊ THU HÀ- THCS HOÀNG ĐỘNG</a:t>
            </a:r>
            <a:endParaRPr lang="en-US" sz="4000" b="1" dirty="0">
              <a:solidFill>
                <a:srgbClr val="FF0000"/>
              </a:solidFill>
            </a:endParaRP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848607" y="-372960"/>
            <a:ext cx="10656852" cy="11909670"/>
            <a:chOff x="0" y="0"/>
            <a:chExt cx="3887649" cy="4344680"/>
          </a:xfrm>
        </p:grpSpPr>
        <p:sp>
          <p:nvSpPr>
            <p:cNvPr id="5" name="Freeform 5"/>
            <p:cNvSpPr/>
            <p:nvPr/>
          </p:nvSpPr>
          <p:spPr>
            <a:xfrm>
              <a:off x="0" y="0"/>
              <a:ext cx="3887649" cy="4344680"/>
            </a:xfrm>
            <a:custGeom>
              <a:avLst/>
              <a:gdLst/>
              <a:ahLst/>
              <a:cxnLst/>
              <a:rect l="l" t="t" r="r" b="b"/>
              <a:pathLst>
                <a:path w="3887649" h="4344680">
                  <a:moveTo>
                    <a:pt x="0" y="0"/>
                  </a:moveTo>
                  <a:lnTo>
                    <a:pt x="3887649" y="0"/>
                  </a:lnTo>
                  <a:lnTo>
                    <a:pt x="3887649" y="4344680"/>
                  </a:lnTo>
                  <a:lnTo>
                    <a:pt x="0" y="4344680"/>
                  </a:lnTo>
                  <a:close/>
                </a:path>
              </a:pathLst>
            </a:custGeom>
            <a:solidFill>
              <a:srgbClr val="7EB8CB"/>
            </a:solidFill>
          </p:spPr>
        </p:sp>
      </p:grpSp>
      <p:sp>
        <p:nvSpPr>
          <p:cNvPr id="27" name="TextBox 27"/>
          <p:cNvSpPr txBox="1"/>
          <p:nvPr/>
        </p:nvSpPr>
        <p:spPr>
          <a:xfrm>
            <a:off x="924516" y="961027"/>
            <a:ext cx="7989602" cy="1523494"/>
          </a:xfrm>
          <a:prstGeom prst="rect">
            <a:avLst/>
          </a:prstGeom>
        </p:spPr>
        <p:txBody>
          <a:bodyPr wrap="square" lIns="0" tIns="0" rIns="0" bIns="0" rtlCol="0" anchor="t">
            <a:spAutoFit/>
          </a:bodyPr>
          <a:lstStyle/>
          <a:p>
            <a:pPr algn="ctr">
              <a:lnSpc>
                <a:spcPct val="150000"/>
              </a:lnSpc>
            </a:pPr>
            <a:r>
              <a:rPr lang="vi-VN" sz="6600" b="1" dirty="0" smtClean="0">
                <a:solidFill>
                  <a:srgbClr val="26459B"/>
                </a:solidFill>
                <a:latin typeface="Arial" panose="020B0604020202020204" pitchFamily="34" charset="0"/>
                <a:cs typeface="Arial" panose="020B0604020202020204" pitchFamily="34" charset="0"/>
              </a:rPr>
              <a:t>NỘI DUNG BÀI HỌC</a:t>
            </a:r>
            <a:endParaRPr lang="en-US" sz="6600" b="1" dirty="0">
              <a:solidFill>
                <a:srgbClr val="26459B"/>
              </a:solidFill>
              <a:latin typeface="Arial" panose="020B0604020202020204" pitchFamily="34" charset="0"/>
              <a:cs typeface="Arial" panose="020B0604020202020204" pitchFamily="34" charset="0"/>
            </a:endParaRPr>
          </a:p>
        </p:txBody>
      </p:sp>
      <p:grpSp>
        <p:nvGrpSpPr>
          <p:cNvPr id="38" name="Group 37"/>
          <p:cNvGrpSpPr/>
          <p:nvPr/>
        </p:nvGrpSpPr>
        <p:grpSpPr>
          <a:xfrm>
            <a:off x="8823813" y="2636352"/>
            <a:ext cx="8431530" cy="2041672"/>
            <a:chOff x="8827771" y="1320133"/>
            <a:chExt cx="8431530" cy="2041672"/>
          </a:xfrm>
        </p:grpSpPr>
        <p:grpSp>
          <p:nvGrpSpPr>
            <p:cNvPr id="6" name="Group 6"/>
            <p:cNvGrpSpPr/>
            <p:nvPr/>
          </p:nvGrpSpPr>
          <p:grpSpPr>
            <a:xfrm rot="-5400000">
              <a:off x="12893087" y="-1144182"/>
              <a:ext cx="1762125" cy="6970302"/>
              <a:chOff x="0" y="0"/>
              <a:chExt cx="2354580" cy="9313831"/>
            </a:xfrm>
          </p:grpSpPr>
          <p:sp>
            <p:nvSpPr>
              <p:cNvPr id="7" name="Freeform 7"/>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2" name="Group 12"/>
            <p:cNvGrpSpPr/>
            <p:nvPr/>
          </p:nvGrpSpPr>
          <p:grpSpPr>
            <a:xfrm>
              <a:off x="8827771" y="1320133"/>
              <a:ext cx="2041672" cy="2041672"/>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18" name="Group 18"/>
            <p:cNvGrpSpPr/>
            <p:nvPr/>
          </p:nvGrpSpPr>
          <p:grpSpPr>
            <a:xfrm>
              <a:off x="9066844" y="1559206"/>
              <a:ext cx="1563526" cy="1563526"/>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4" name="Freeform 24"/>
            <p:cNvSpPr/>
            <p:nvPr/>
          </p:nvSpPr>
          <p:spPr>
            <a:xfrm>
              <a:off x="9339061" y="1822687"/>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35" name="TextBox 34"/>
            <p:cNvSpPr txBox="1"/>
            <p:nvPr/>
          </p:nvSpPr>
          <p:spPr>
            <a:xfrm>
              <a:off x="11034100" y="1956248"/>
              <a:ext cx="5900064" cy="769441"/>
            </a:xfrm>
            <a:prstGeom prst="rect">
              <a:avLst/>
            </a:prstGeom>
            <a:noFill/>
          </p:spPr>
          <p:txBody>
            <a:bodyPr wrap="square" rtlCol="0">
              <a:spAutoFit/>
            </a:bodyPr>
            <a:lstStyle/>
            <a:p>
              <a:r>
                <a:rPr lang="vi-VN" sz="4400" b="1" dirty="0" smtClean="0">
                  <a:latin typeface="Arial" panose="020B0604020202020204" pitchFamily="34" charset="0"/>
                  <a:cs typeface="Arial" panose="020B0604020202020204" pitchFamily="34" charset="0"/>
                </a:rPr>
                <a:t>Nội dung bản vẽ nhà</a:t>
              </a:r>
              <a:endParaRPr lang="en-US" sz="4400" b="1" dirty="0">
                <a:latin typeface="Arial" panose="020B0604020202020204" pitchFamily="34" charset="0"/>
                <a:cs typeface="Arial" panose="020B0604020202020204" pitchFamily="34" charset="0"/>
              </a:endParaRPr>
            </a:p>
          </p:txBody>
        </p:sp>
      </p:grpSp>
      <p:grpSp>
        <p:nvGrpSpPr>
          <p:cNvPr id="40" name="Group 39"/>
          <p:cNvGrpSpPr/>
          <p:nvPr/>
        </p:nvGrpSpPr>
        <p:grpSpPr>
          <a:xfrm>
            <a:off x="8831013" y="5375563"/>
            <a:ext cx="8431530" cy="2041672"/>
            <a:chOff x="8827771" y="6979232"/>
            <a:chExt cx="8431530" cy="2041672"/>
          </a:xfrm>
        </p:grpSpPr>
        <p:grpSp>
          <p:nvGrpSpPr>
            <p:cNvPr id="10" name="Group 10"/>
            <p:cNvGrpSpPr/>
            <p:nvPr/>
          </p:nvGrpSpPr>
          <p:grpSpPr>
            <a:xfrm rot="-5400000">
              <a:off x="12893087" y="4514918"/>
              <a:ext cx="1762125" cy="6970302"/>
              <a:chOff x="0" y="0"/>
              <a:chExt cx="2354580" cy="9313831"/>
            </a:xfrm>
          </p:grpSpPr>
          <p:sp>
            <p:nvSpPr>
              <p:cNvPr id="11" name="Freeform 11"/>
              <p:cNvSpPr/>
              <p:nvPr/>
            </p:nvSpPr>
            <p:spPr>
              <a:xfrm>
                <a:off x="0" y="0"/>
                <a:ext cx="2353310" cy="9313831"/>
              </a:xfrm>
              <a:custGeom>
                <a:avLst/>
                <a:gdLst/>
                <a:ahLst/>
                <a:cxnLst/>
                <a:rect l="l" t="t" r="r" b="b"/>
                <a:pathLst>
                  <a:path w="2353310" h="9313831">
                    <a:moveTo>
                      <a:pt x="784860" y="9246522"/>
                    </a:moveTo>
                    <a:cubicBezTo>
                      <a:pt x="905510" y="9287162"/>
                      <a:pt x="1042670" y="9313831"/>
                      <a:pt x="1177290" y="9313831"/>
                    </a:cubicBezTo>
                    <a:cubicBezTo>
                      <a:pt x="1311910" y="9313831"/>
                      <a:pt x="1441450" y="9290972"/>
                      <a:pt x="1560830" y="9250331"/>
                    </a:cubicBezTo>
                    <a:cubicBezTo>
                      <a:pt x="1563370" y="9249062"/>
                      <a:pt x="1565910" y="9249062"/>
                      <a:pt x="1568450" y="9247791"/>
                    </a:cubicBezTo>
                    <a:cubicBezTo>
                      <a:pt x="2016760" y="9085231"/>
                      <a:pt x="2346960" y="8655972"/>
                      <a:pt x="2353310" y="8134491"/>
                    </a:cubicBezTo>
                    <a:lnTo>
                      <a:pt x="2353310" y="0"/>
                    </a:lnTo>
                    <a:lnTo>
                      <a:pt x="0" y="0"/>
                    </a:lnTo>
                    <a:lnTo>
                      <a:pt x="0" y="8128264"/>
                    </a:lnTo>
                    <a:cubicBezTo>
                      <a:pt x="6350" y="8658511"/>
                      <a:pt x="331470" y="9087772"/>
                      <a:pt x="784860" y="9246522"/>
                    </a:cubicBezTo>
                    <a:close/>
                  </a:path>
                </a:pathLst>
              </a:custGeom>
              <a:solidFill>
                <a:srgbClr val="F6F5F5"/>
              </a:solidFill>
            </p:spPr>
          </p:sp>
        </p:grpSp>
        <p:grpSp>
          <p:nvGrpSpPr>
            <p:cNvPr id="16" name="Group 16"/>
            <p:cNvGrpSpPr/>
            <p:nvPr/>
          </p:nvGrpSpPr>
          <p:grpSpPr>
            <a:xfrm>
              <a:off x="8827771" y="6979232"/>
              <a:ext cx="2041672" cy="2041672"/>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C73B2"/>
              </a:solidFill>
            </p:spPr>
          </p:sp>
        </p:grpSp>
        <p:grpSp>
          <p:nvGrpSpPr>
            <p:cNvPr id="22" name="Group 22"/>
            <p:cNvGrpSpPr/>
            <p:nvPr/>
          </p:nvGrpSpPr>
          <p:grpSpPr>
            <a:xfrm>
              <a:off x="9066844" y="7218306"/>
              <a:ext cx="1563526" cy="1563526"/>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7941D"/>
              </a:solidFill>
            </p:spPr>
          </p:sp>
        </p:grpSp>
        <p:sp>
          <p:nvSpPr>
            <p:cNvPr id="26" name="Freeform 26"/>
            <p:cNvSpPr/>
            <p:nvPr/>
          </p:nvSpPr>
          <p:spPr>
            <a:xfrm>
              <a:off x="9339061" y="7456826"/>
              <a:ext cx="1019094" cy="1036564"/>
            </a:xfrm>
            <a:custGeom>
              <a:avLst/>
              <a:gdLst/>
              <a:ahLst/>
              <a:cxnLst/>
              <a:rect l="l" t="t" r="r" b="b"/>
              <a:pathLst>
                <a:path w="1019094" h="1036564">
                  <a:moveTo>
                    <a:pt x="0" y="0"/>
                  </a:moveTo>
                  <a:lnTo>
                    <a:pt x="1019093" y="0"/>
                  </a:lnTo>
                  <a:lnTo>
                    <a:pt x="1019093" y="1036564"/>
                  </a:lnTo>
                  <a:lnTo>
                    <a:pt x="0" y="1036564"/>
                  </a:lnTo>
                  <a:lnTo>
                    <a:pt x="0" y="0"/>
                  </a:lnTo>
                  <a:close/>
                </a:path>
              </a:pathLst>
            </a:custGeom>
            <a:blipFill>
              <a:blip r:embed="rId2">
                <a:extLst>
                  <a:ext uri="{96DAC541-7B7A-43D3-8B79-37D633B846F1}">
                    <asvg:svgBlip xmlns:asvg="http://schemas.microsoft.com/office/drawing/2016/SVG/main" xmlns="" r:embed="rId6"/>
                  </a:ext>
                </a:extLst>
              </a:blip>
              <a:stretch>
                <a:fillRect/>
              </a:stretch>
            </a:blipFill>
          </p:spPr>
        </p:sp>
        <p:sp>
          <p:nvSpPr>
            <p:cNvPr id="37" name="TextBox 36"/>
            <p:cNvSpPr txBox="1"/>
            <p:nvPr/>
          </p:nvSpPr>
          <p:spPr>
            <a:xfrm>
              <a:off x="11034100" y="7590387"/>
              <a:ext cx="5410200" cy="769441"/>
            </a:xfrm>
            <a:prstGeom prst="rect">
              <a:avLst/>
            </a:prstGeom>
            <a:noFill/>
          </p:spPr>
          <p:txBody>
            <a:bodyPr wrap="square" rtlCol="0">
              <a:spAutoFit/>
            </a:bodyPr>
            <a:lstStyle/>
            <a:p>
              <a:r>
                <a:rPr lang="vi-VN" sz="4400" b="1" dirty="0" smtClean="0">
                  <a:latin typeface="Arial" panose="020B0604020202020204" pitchFamily="34" charset="0"/>
                  <a:cs typeface="Arial" panose="020B0604020202020204" pitchFamily="34" charset="0"/>
                </a:rPr>
                <a:t>Đọc bản vẽ nhà</a:t>
              </a:r>
              <a:endParaRPr lang="en-US" sz="4400" b="1" dirty="0">
                <a:latin typeface="Arial" panose="020B0604020202020204" pitchFamily="34" charset="0"/>
                <a:cs typeface="Arial" panose="020B0604020202020204" pitchFamily="34" charset="0"/>
              </a:endParaRPr>
            </a:p>
          </p:txBody>
        </p:sp>
      </p:grpSp>
      <p:pic>
        <p:nvPicPr>
          <p:cNvPr id="41" name="Picture 40"/>
          <p:cNvPicPr>
            <a:picLocks noChangeAspect="1"/>
          </p:cNvPicPr>
          <p:nvPr/>
        </p:nvPicPr>
        <p:blipFill>
          <a:blip r:embed="rId7"/>
          <a:stretch>
            <a:fillRect/>
          </a:stretch>
        </p:blipFill>
        <p:spPr>
          <a:xfrm flipH="1">
            <a:off x="587828" y="5294114"/>
            <a:ext cx="8445778" cy="4992885"/>
          </a:xfrm>
          <a:prstGeom prst="rect">
            <a:avLst/>
          </a:prstGeom>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143000" y="1942752"/>
            <a:ext cx="3257623" cy="769441"/>
          </a:xfrm>
          <a:prstGeom prst="rect">
            <a:avLst/>
          </a:prstGeom>
        </p:spPr>
        <p:txBody>
          <a:bodyPr wrap="none">
            <a:spAutoFit/>
          </a:bodyPr>
          <a:lstStyle/>
          <a:p>
            <a:r>
              <a:rPr lang="en-US" sz="4400" b="1" dirty="0">
                <a:solidFill>
                  <a:schemeClr val="accent3">
                    <a:lumMod val="75000"/>
                  </a:schemeClr>
                </a:solidFill>
                <a:latin typeface="Arial" panose="020B0604020202020204" pitchFamily="34" charset="0"/>
                <a:cs typeface="Arial" panose="020B0604020202020204" pitchFamily="34" charset="0"/>
              </a:rPr>
              <a:t>1. </a:t>
            </a:r>
            <a:r>
              <a:rPr lang="en-US" sz="4400" b="1" dirty="0" err="1">
                <a:solidFill>
                  <a:schemeClr val="accent3">
                    <a:lumMod val="75000"/>
                  </a:schemeClr>
                </a:solidFill>
                <a:latin typeface="Arial" panose="020B0604020202020204" pitchFamily="34" charset="0"/>
                <a:cs typeface="Arial" panose="020B0604020202020204" pitchFamily="34" charset="0"/>
              </a:rPr>
              <a:t>Nội</a:t>
            </a:r>
            <a:r>
              <a:rPr lang="en-US" sz="4400" b="1" dirty="0">
                <a:solidFill>
                  <a:schemeClr val="accent3">
                    <a:lumMod val="75000"/>
                  </a:schemeClr>
                </a:solidFill>
                <a:latin typeface="Arial" panose="020B0604020202020204" pitchFamily="34" charset="0"/>
                <a:cs typeface="Arial" panose="020B0604020202020204" pitchFamily="34" charset="0"/>
              </a:rPr>
              <a:t> dung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764" y="2175420"/>
            <a:ext cx="10058400" cy="7588634"/>
          </a:xfrm>
          <a:prstGeom prst="rect">
            <a:avLst/>
          </a:prstGeom>
        </p:spPr>
      </p:pic>
      <p:grpSp>
        <p:nvGrpSpPr>
          <p:cNvPr id="14" name="Group 13"/>
          <p:cNvGrpSpPr/>
          <p:nvPr/>
        </p:nvGrpSpPr>
        <p:grpSpPr>
          <a:xfrm>
            <a:off x="1143000" y="2780167"/>
            <a:ext cx="6477000" cy="5183765"/>
            <a:chOff x="1143000" y="2780167"/>
            <a:chExt cx="6477000" cy="5183765"/>
          </a:xfrm>
        </p:grpSpPr>
        <p:sp>
          <p:nvSpPr>
            <p:cNvPr id="32" name="Rectangle 31"/>
            <p:cNvSpPr/>
            <p:nvPr/>
          </p:nvSpPr>
          <p:spPr>
            <a:xfrm>
              <a:off x="1143000" y="3254951"/>
              <a:ext cx="6477000" cy="4708981"/>
            </a:xfrm>
            <a:prstGeom prst="rect">
              <a:avLst/>
            </a:prstGeom>
          </p:spPr>
          <p:txBody>
            <a:bodyPr wrap="square">
              <a:spAutoFit/>
            </a:bodyPr>
            <a:lstStyle/>
            <a:p>
              <a:pPr algn="just">
                <a:lnSpc>
                  <a:spcPct val="150000"/>
                </a:lnSpc>
              </a:pPr>
              <a:r>
                <a:rPr lang="vi-VN" sz="4000" b="1" dirty="0" smtClean="0">
                  <a:solidFill>
                    <a:schemeClr val="accent5">
                      <a:lumMod val="75000"/>
                    </a:schemeClr>
                  </a:solidFill>
                </a:rPr>
                <a:t>Thảo luận nhóm đôi:</a:t>
              </a:r>
            </a:p>
            <a:p>
              <a:pPr algn="just">
                <a:lnSpc>
                  <a:spcPct val="150000"/>
                </a:lnSpc>
              </a:pPr>
              <a:r>
                <a:rPr lang="vi-VN" sz="4000" dirty="0" smtClean="0"/>
                <a:t>Quan </a:t>
              </a:r>
              <a:r>
                <a:rPr lang="vi-VN" sz="4000" dirty="0"/>
                <a:t>sát Hình 5.1 và cho biết: Bản vẽ nhà gồm mấy hình biểu diễn? Tên gọi các hình biểu diễn đó là gì?</a:t>
              </a:r>
              <a:endParaRPr lang="en-US" sz="4000" dirty="0"/>
            </a:p>
          </p:txBody>
        </p:sp>
        <p:pic>
          <p:nvPicPr>
            <p:cNvPr id="13" name="Picture 12"/>
            <p:cNvPicPr>
              <a:picLocks noChangeAspect="1"/>
            </p:cNvPicPr>
            <p:nvPr/>
          </p:nvPicPr>
          <p:blipFill>
            <a:blip r:embed="rId7"/>
            <a:stretch>
              <a:fillRect/>
            </a:stretch>
          </p:blipFill>
          <p:spPr>
            <a:xfrm>
              <a:off x="6418997" y="2780167"/>
              <a:ext cx="1201003" cy="1180055"/>
            </a:xfrm>
            <a:prstGeom prst="rect">
              <a:avLst/>
            </a:prstGeom>
          </p:spPr>
        </p:pic>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strVal val="#ppt_x"/>
                                          </p:val>
                                        </p:tav>
                                        <p:tav tm="100000">
                                          <p:val>
                                            <p:strVal val="#ppt_x"/>
                                          </p:val>
                                        </p:tav>
                                      </p:tavLst>
                                    </p:anim>
                                    <p:anim calcmode="lin" valueType="num">
                                      <p:cBhvr>
                                        <p:cTn id="2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1" name="Rectangle 10"/>
          <p:cNvSpPr/>
          <p:nvPr/>
        </p:nvSpPr>
        <p:spPr>
          <a:xfrm>
            <a:off x="1143000" y="1942752"/>
            <a:ext cx="3257623" cy="769441"/>
          </a:xfrm>
          <a:prstGeom prst="rect">
            <a:avLst/>
          </a:prstGeom>
        </p:spPr>
        <p:txBody>
          <a:bodyPr wrap="none">
            <a:spAutoFit/>
          </a:bodyPr>
          <a:lstStyle/>
          <a:p>
            <a:r>
              <a:rPr lang="en-US" sz="4400" b="1" dirty="0">
                <a:solidFill>
                  <a:schemeClr val="accent3">
                    <a:lumMod val="75000"/>
                  </a:schemeClr>
                </a:solidFill>
                <a:latin typeface="Arial" panose="020B0604020202020204" pitchFamily="34" charset="0"/>
                <a:cs typeface="Arial" panose="020B0604020202020204" pitchFamily="34" charset="0"/>
              </a:rPr>
              <a:t>1. </a:t>
            </a:r>
            <a:r>
              <a:rPr lang="en-US" sz="4400" b="1" dirty="0" err="1">
                <a:solidFill>
                  <a:schemeClr val="accent3">
                    <a:lumMod val="75000"/>
                  </a:schemeClr>
                </a:solidFill>
                <a:latin typeface="Arial" panose="020B0604020202020204" pitchFamily="34" charset="0"/>
                <a:cs typeface="Arial" panose="020B0604020202020204" pitchFamily="34" charset="0"/>
              </a:rPr>
              <a:t>Nội</a:t>
            </a:r>
            <a:r>
              <a:rPr lang="en-US" sz="4400" b="1" dirty="0">
                <a:solidFill>
                  <a:schemeClr val="accent3">
                    <a:lumMod val="75000"/>
                  </a:schemeClr>
                </a:solidFill>
                <a:latin typeface="Arial" panose="020B0604020202020204" pitchFamily="34" charset="0"/>
                <a:cs typeface="Arial" panose="020B0604020202020204" pitchFamily="34" charset="0"/>
              </a:rPr>
              <a:t> dung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9764" y="2175420"/>
            <a:ext cx="10058400" cy="7588634"/>
          </a:xfrm>
          <a:prstGeom prst="rect">
            <a:avLst/>
          </a:prstGeom>
        </p:spPr>
      </p:pic>
      <p:sp>
        <p:nvSpPr>
          <p:cNvPr id="4" name="Rectangle 3"/>
          <p:cNvSpPr/>
          <p:nvPr/>
        </p:nvSpPr>
        <p:spPr>
          <a:xfrm>
            <a:off x="1200223" y="3009900"/>
            <a:ext cx="640079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Bản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gồm</a:t>
            </a:r>
            <a:r>
              <a:rPr lang="en-US" sz="4000" dirty="0">
                <a:latin typeface="Arial" panose="020B0604020202020204" pitchFamily="34" charset="0"/>
                <a:cs typeface="Arial" panose="020B0604020202020204" pitchFamily="34" charset="0"/>
              </a:rPr>
              <a:t> 3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p>
        </p:txBody>
      </p:sp>
      <p:sp>
        <p:nvSpPr>
          <p:cNvPr id="5" name="Rectangle 4"/>
          <p:cNvSpPr/>
          <p:nvPr/>
        </p:nvSpPr>
        <p:spPr>
          <a:xfrm>
            <a:off x="1200223" y="5107237"/>
            <a:ext cx="6639959" cy="2862322"/>
          </a:xfrm>
          <a:prstGeom prst="rect">
            <a:avLst/>
          </a:prstGeom>
        </p:spPr>
        <p:txBody>
          <a:bodyPr wrap="none">
            <a:spAutoFit/>
          </a:bodyPr>
          <a:lstStyle/>
          <a:p>
            <a:pPr marL="571500" indent="-571500">
              <a:lnSpc>
                <a:spcPct val="150000"/>
              </a:lnSpc>
              <a:buFont typeface="Wingdings" panose="05000000000000000000" pitchFamily="2" charset="2"/>
              <a:buChar char="Ø"/>
            </a:pPr>
            <a:r>
              <a:rPr lang="vi-VN" sz="4000" dirty="0" err="1" smtClean="0">
                <a:latin typeface="Arial" panose="020B0604020202020204" pitchFamily="34" charset="0"/>
                <a:cs typeface="Arial" panose="020B0604020202020204" pitchFamily="34" charset="0"/>
              </a:rPr>
              <a:t>M</a:t>
            </a:r>
            <a:r>
              <a:rPr lang="en-US" sz="4000" dirty="0" err="1" smtClean="0">
                <a:latin typeface="Arial" panose="020B0604020202020204" pitchFamily="34" charset="0"/>
                <a:cs typeface="Arial" panose="020B0604020202020204" pitchFamily="34" charset="0"/>
              </a:rPr>
              <a:t>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đứng</a:t>
            </a:r>
            <a:r>
              <a:rPr lang="en-US" sz="4000" dirty="0" smtClean="0">
                <a:latin typeface="Arial" panose="020B0604020202020204" pitchFamily="34" charset="0"/>
                <a:cs typeface="Arial" panose="020B0604020202020204" pitchFamily="34" charset="0"/>
              </a:rPr>
              <a:t> </a:t>
            </a:r>
            <a:endParaRPr lang="vi-VN" sz="4000" dirty="0" smtClean="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Ø"/>
            </a:pPr>
            <a:r>
              <a:rPr lang="vi-VN" sz="4000" dirty="0" err="1">
                <a:latin typeface="Arial" panose="020B0604020202020204" pitchFamily="34" charset="0"/>
                <a:cs typeface="Arial" panose="020B0604020202020204" pitchFamily="34" charset="0"/>
              </a:rPr>
              <a:t>M</a:t>
            </a:r>
            <a:r>
              <a:rPr lang="en-US" sz="4000" dirty="0" err="1" smtClean="0">
                <a:latin typeface="Arial" panose="020B0604020202020204" pitchFamily="34" charset="0"/>
                <a:cs typeface="Arial" panose="020B0604020202020204" pitchFamily="34" charset="0"/>
              </a:rPr>
              <a:t>ặt</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endParaRPr lang="vi-VN" sz="4000" dirty="0" smtClean="0">
              <a:latin typeface="Arial" panose="020B0604020202020204" pitchFamily="34" charset="0"/>
              <a:cs typeface="Arial" panose="020B0604020202020204" pitchFamily="34" charset="0"/>
            </a:endParaRPr>
          </a:p>
          <a:p>
            <a:pPr marL="571500" indent="-571500">
              <a:lnSpc>
                <a:spcPct val="150000"/>
              </a:lnSpc>
              <a:buFont typeface="Wingdings" panose="05000000000000000000" pitchFamily="2" charset="2"/>
              <a:buChar char="Ø"/>
            </a:pPr>
            <a:r>
              <a:rPr lang="vi-VN" sz="4000" dirty="0" err="1">
                <a:latin typeface="Arial" panose="020B0604020202020204" pitchFamily="34" charset="0"/>
                <a:cs typeface="Arial" panose="020B0604020202020204" pitchFamily="34" charset="0"/>
              </a:rPr>
              <a:t>M</a:t>
            </a:r>
            <a:r>
              <a:rPr lang="en-US" sz="4000" dirty="0" err="1" smtClean="0">
                <a:latin typeface="Arial" panose="020B0604020202020204" pitchFamily="34" charset="0"/>
                <a:cs typeface="Arial" panose="020B0604020202020204" pitchFamily="34" charset="0"/>
              </a:rPr>
              <a:t>ặt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cắt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14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down)">
                                      <p:cBhvr>
                                        <p:cTn id="12" dur="500"/>
                                        <p:tgtEl>
                                          <p:spTgt spid="5">
                                            <p:txEl>
                                              <p:pRg st="0" end="0"/>
                                            </p:txEl>
                                          </p:spTgt>
                                        </p:tgtEl>
                                      </p:cBhvr>
                                    </p:animEffect>
                                  </p:childTnLst>
                                </p:cTn>
                              </p:par>
                              <p:par>
                                <p:cTn id="13" presetID="12" presetClass="entr" presetSubtype="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down)">
                                      <p:cBhvr>
                                        <p:cTn id="16" dur="500"/>
                                        <p:tgtEl>
                                          <p:spTgt spid="5">
                                            <p:txEl>
                                              <p:pRg st="1" end="1"/>
                                            </p:txEl>
                                          </p:spTgt>
                                        </p:tgtEl>
                                      </p:cBhvr>
                                    </p:animEffect>
                                  </p:childTnLst>
                                </p:cTn>
                              </p:par>
                              <p:par>
                                <p:cTn id="17" presetID="12" presetClass="entr" presetSubtype="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down)">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1143000" y="1942752"/>
            <a:ext cx="3257623" cy="769441"/>
          </a:xfrm>
          <a:prstGeom prst="rect">
            <a:avLst/>
          </a:prstGeom>
        </p:spPr>
        <p:txBody>
          <a:bodyPr wrap="none">
            <a:spAutoFit/>
          </a:bodyPr>
          <a:lstStyle/>
          <a:p>
            <a:r>
              <a:rPr lang="en-US" sz="4400" b="1" dirty="0">
                <a:solidFill>
                  <a:schemeClr val="accent3">
                    <a:lumMod val="75000"/>
                  </a:schemeClr>
                </a:solidFill>
                <a:latin typeface="Arial" panose="020B0604020202020204" pitchFamily="34" charset="0"/>
                <a:cs typeface="Arial" panose="020B0604020202020204" pitchFamily="34" charset="0"/>
              </a:rPr>
              <a:t>1. </a:t>
            </a:r>
            <a:r>
              <a:rPr lang="en-US" sz="4400" b="1" dirty="0" err="1">
                <a:solidFill>
                  <a:schemeClr val="accent3">
                    <a:lumMod val="75000"/>
                  </a:schemeClr>
                </a:solidFill>
                <a:latin typeface="Arial" panose="020B0604020202020204" pitchFamily="34" charset="0"/>
                <a:cs typeface="Arial" panose="020B0604020202020204" pitchFamily="34" charset="0"/>
              </a:rPr>
              <a:t>Nội</a:t>
            </a:r>
            <a:r>
              <a:rPr lang="en-US" sz="4400" b="1" dirty="0">
                <a:solidFill>
                  <a:schemeClr val="accent3">
                    <a:lumMod val="75000"/>
                  </a:schemeClr>
                </a:solidFill>
                <a:latin typeface="Arial" panose="020B0604020202020204" pitchFamily="34" charset="0"/>
                <a:cs typeface="Arial" panose="020B0604020202020204" pitchFamily="34" charset="0"/>
              </a:rPr>
              <a:t> dung</a:t>
            </a:r>
          </a:p>
        </p:txBody>
      </p:sp>
      <p:grpSp>
        <p:nvGrpSpPr>
          <p:cNvPr id="15" name="Group 14"/>
          <p:cNvGrpSpPr/>
          <p:nvPr/>
        </p:nvGrpSpPr>
        <p:grpSpPr>
          <a:xfrm>
            <a:off x="1143000" y="3110429"/>
            <a:ext cx="12970461" cy="1219200"/>
            <a:chOff x="1162050" y="2968987"/>
            <a:chExt cx="12970461" cy="1219200"/>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2050" y="2968987"/>
              <a:ext cx="1219200" cy="1219200"/>
            </a:xfrm>
            <a:prstGeom prst="rect">
              <a:avLst/>
            </a:prstGeom>
          </p:spPr>
        </p:pic>
        <p:sp>
          <p:nvSpPr>
            <p:cNvPr id="8" name="TextBox 7"/>
            <p:cNvSpPr txBox="1"/>
            <p:nvPr/>
          </p:nvSpPr>
          <p:spPr>
            <a:xfrm>
              <a:off x="2590630" y="3480301"/>
              <a:ext cx="11541881" cy="707886"/>
            </a:xfrm>
            <a:prstGeom prst="rect">
              <a:avLst/>
            </a:prstGeom>
            <a:noFill/>
          </p:spPr>
          <p:txBody>
            <a:bodyPr wrap="square" rtlCol="0">
              <a:spAutoFit/>
            </a:bodyPr>
            <a:lstStyle/>
            <a:p>
              <a:r>
                <a:rPr lang="vi-VN" sz="4000" i="1" dirty="0" smtClean="0">
                  <a:solidFill>
                    <a:srgbClr val="002060"/>
                  </a:solidFill>
                  <a:latin typeface="Arial" panose="020B0604020202020204" pitchFamily="34" charset="0"/>
                  <a:cs typeface="Arial" panose="020B0604020202020204" pitchFamily="34" charset="0"/>
                </a:rPr>
                <a:t>Tìm hiểu nội dung mục I.1 SGK và trả lời câu hỏi:</a:t>
              </a:r>
              <a:endParaRPr lang="en-US" sz="4000" i="1" dirty="0">
                <a:solidFill>
                  <a:srgbClr val="002060"/>
                </a:solidFill>
                <a:latin typeface="Arial" panose="020B0604020202020204" pitchFamily="34" charset="0"/>
                <a:cs typeface="Arial" panose="020B0604020202020204" pitchFamily="34" charset="0"/>
              </a:endParaRPr>
            </a:p>
          </p:txBody>
        </p:sp>
      </p:grpSp>
      <p:sp>
        <p:nvSpPr>
          <p:cNvPr id="14" name="Rectangle 13"/>
          <p:cNvSpPr/>
          <p:nvPr/>
        </p:nvSpPr>
        <p:spPr>
          <a:xfrm>
            <a:off x="1447800" y="4483081"/>
            <a:ext cx="12039600" cy="4278094"/>
          </a:xfrm>
          <a:prstGeom prst="rect">
            <a:avLst/>
          </a:prstGeom>
        </p:spPr>
        <p:txBody>
          <a:bodyPr wrap="square">
            <a:spAutoFit/>
          </a:bodyPr>
          <a:lstStyle/>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Một </a:t>
            </a:r>
            <a:r>
              <a:rPr lang="vi-VN" sz="4000" dirty="0">
                <a:latin typeface="Arial" panose="020B0604020202020204" pitchFamily="34" charset="0"/>
                <a:cs typeface="Arial" panose="020B0604020202020204" pitchFamily="34" charset="0"/>
              </a:rPr>
              <a:t>bản vẽ nhà đơn giản có những nội dung gì?</a:t>
            </a:r>
          </a:p>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Mặt </a:t>
            </a:r>
            <a:r>
              <a:rPr lang="vi-VN" sz="4000" dirty="0">
                <a:latin typeface="Arial" panose="020B0604020202020204" pitchFamily="34" charset="0"/>
                <a:cs typeface="Arial" panose="020B0604020202020204" pitchFamily="34" charset="0"/>
              </a:rPr>
              <a:t>bằng là gì? Mặt bằng cho ta thấy những gì?</a:t>
            </a:r>
          </a:p>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Mặt </a:t>
            </a:r>
            <a:r>
              <a:rPr lang="vi-VN" sz="4000" dirty="0">
                <a:latin typeface="Arial" panose="020B0604020202020204" pitchFamily="34" charset="0"/>
                <a:cs typeface="Arial" panose="020B0604020202020204" pitchFamily="34" charset="0"/>
              </a:rPr>
              <a:t>cắt là gì? Mặt cắt cho ta thấy những gì?</a:t>
            </a:r>
          </a:p>
          <a:p>
            <a:pPr marL="571500" indent="-571500" algn="just">
              <a:lnSpc>
                <a:spcPct val="170000"/>
              </a:lnSpc>
              <a:buFont typeface="Wingdings" panose="05000000000000000000" pitchFamily="2" charset="2"/>
              <a:buChar char="§"/>
            </a:pPr>
            <a:r>
              <a:rPr lang="vi-VN" sz="4000" dirty="0" smtClean="0">
                <a:latin typeface="Arial" panose="020B0604020202020204" pitchFamily="34" charset="0"/>
                <a:cs typeface="Arial" panose="020B0604020202020204" pitchFamily="34" charset="0"/>
              </a:rPr>
              <a:t>Mặt </a:t>
            </a:r>
            <a:r>
              <a:rPr lang="vi-VN" sz="4000" dirty="0">
                <a:latin typeface="Arial" panose="020B0604020202020204" pitchFamily="34" charset="0"/>
                <a:cs typeface="Arial" panose="020B0604020202020204" pitchFamily="34" charset="0"/>
              </a:rPr>
              <a:t>đứng là gì? Mặt đứng cho ta thấy những gì?</a:t>
            </a:r>
          </a:p>
        </p:txBody>
      </p:sp>
      <p:pic>
        <p:nvPicPr>
          <p:cNvPr id="17" name="Picture 16"/>
          <p:cNvPicPr>
            <a:picLocks noChangeAspect="1"/>
          </p:cNvPicPr>
          <p:nvPr/>
        </p:nvPicPr>
        <p:blipFill>
          <a:blip r:embed="rId7"/>
          <a:stretch>
            <a:fillRect/>
          </a:stretch>
        </p:blipFill>
        <p:spPr>
          <a:xfrm>
            <a:off x="13173879" y="4135932"/>
            <a:ext cx="5114121" cy="5385385"/>
          </a:xfrm>
          <a:prstGeom prst="rect">
            <a:avLst/>
          </a:prstGeom>
        </p:spPr>
      </p:pic>
    </p:spTree>
    <p:extLst>
      <p:ext uri="{BB962C8B-B14F-4D97-AF65-F5344CB8AC3E}">
        <p14:creationId xmlns:p14="http://schemas.microsoft.com/office/powerpoint/2010/main" val="3269361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020768" y="-2251499"/>
            <a:ext cx="6030058" cy="3192737"/>
            <a:chOff x="0" y="0"/>
            <a:chExt cx="2354580" cy="1246680"/>
          </a:xfrm>
        </p:grpSpPr>
        <p:sp>
          <p:nvSpPr>
            <p:cNvPr id="3" name="Freeform 3"/>
            <p:cNvSpPr/>
            <p:nvPr/>
          </p:nvSpPr>
          <p:spPr>
            <a:xfrm>
              <a:off x="0" y="0"/>
              <a:ext cx="2353310" cy="1246680"/>
            </a:xfrm>
            <a:custGeom>
              <a:avLst/>
              <a:gdLst/>
              <a:ahLst/>
              <a:cxnLst/>
              <a:rect l="l" t="t" r="r" b="b"/>
              <a:pathLst>
                <a:path w="2353310" h="1246680">
                  <a:moveTo>
                    <a:pt x="784860" y="1179370"/>
                  </a:moveTo>
                  <a:cubicBezTo>
                    <a:pt x="905510" y="1220010"/>
                    <a:pt x="1042670" y="1246680"/>
                    <a:pt x="1177290" y="1246680"/>
                  </a:cubicBezTo>
                  <a:cubicBezTo>
                    <a:pt x="1311910" y="1246680"/>
                    <a:pt x="1441450" y="1223820"/>
                    <a:pt x="1560830" y="1183180"/>
                  </a:cubicBezTo>
                  <a:cubicBezTo>
                    <a:pt x="1563370" y="1181910"/>
                    <a:pt x="1565910" y="1181910"/>
                    <a:pt x="1568450" y="1180640"/>
                  </a:cubicBezTo>
                  <a:cubicBezTo>
                    <a:pt x="2016760" y="1018080"/>
                    <a:pt x="2346960" y="588820"/>
                    <a:pt x="2353310" y="92162"/>
                  </a:cubicBezTo>
                  <a:lnTo>
                    <a:pt x="2353310" y="0"/>
                  </a:lnTo>
                  <a:lnTo>
                    <a:pt x="0" y="0"/>
                  </a:lnTo>
                  <a:lnTo>
                    <a:pt x="0" y="92140"/>
                  </a:lnTo>
                  <a:cubicBezTo>
                    <a:pt x="6350" y="591360"/>
                    <a:pt x="331470" y="1020620"/>
                    <a:pt x="784860" y="1179370"/>
                  </a:cubicBezTo>
                  <a:close/>
                </a:path>
              </a:pathLst>
            </a:custGeom>
            <a:solidFill>
              <a:srgbClr val="7EB8CB"/>
            </a:solidFill>
          </p:spPr>
        </p:sp>
      </p:grpSp>
      <p:sp>
        <p:nvSpPr>
          <p:cNvPr id="9" name="Freeform 9"/>
          <p:cNvSpPr/>
          <p:nvPr/>
        </p:nvSpPr>
        <p:spPr>
          <a:xfrm>
            <a:off x="16993562" y="9521317"/>
            <a:ext cx="1005552" cy="440623"/>
          </a:xfrm>
          <a:custGeom>
            <a:avLst/>
            <a:gdLst/>
            <a:ahLst/>
            <a:cxnLst/>
            <a:rect l="l" t="t" r="r" b="b"/>
            <a:pathLst>
              <a:path w="1005552" h="440623">
                <a:moveTo>
                  <a:pt x="0" y="0"/>
                </a:moveTo>
                <a:lnTo>
                  <a:pt x="1005553" y="0"/>
                </a:lnTo>
                <a:lnTo>
                  <a:pt x="1005553" y="440622"/>
                </a:lnTo>
                <a:lnTo>
                  <a:pt x="0" y="440622"/>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10" name="Freeform 10"/>
          <p:cNvSpPr/>
          <p:nvPr/>
        </p:nvSpPr>
        <p:spPr>
          <a:xfrm rot="-5400000">
            <a:off x="271174" y="585507"/>
            <a:ext cx="1005552" cy="440623"/>
          </a:xfrm>
          <a:custGeom>
            <a:avLst/>
            <a:gdLst/>
            <a:ahLst/>
            <a:cxnLst/>
            <a:rect l="l" t="t" r="r" b="b"/>
            <a:pathLst>
              <a:path w="1005552" h="440623">
                <a:moveTo>
                  <a:pt x="0" y="0"/>
                </a:moveTo>
                <a:lnTo>
                  <a:pt x="1005552" y="0"/>
                </a:lnTo>
                <a:lnTo>
                  <a:pt x="1005552" y="440623"/>
                </a:lnTo>
                <a:lnTo>
                  <a:pt x="0" y="440623"/>
                </a:lnTo>
                <a:lnTo>
                  <a:pt x="0" y="0"/>
                </a:lnTo>
                <a:close/>
              </a:path>
            </a:pathLst>
          </a:custGeom>
          <a:blipFill>
            <a:blip r:embed="rId2">
              <a:extLst>
                <a:ext uri="{96DAC541-7B7A-43D3-8B79-37D633B846F1}">
                  <asvg:svgBlip xmlns:asvg="http://schemas.microsoft.com/office/drawing/2016/SVG/main" xmlns="" r:embed="rId5"/>
                </a:ext>
              </a:extLst>
            </a:blip>
            <a:stretch>
              <a:fillRect r="-49638" b="-235516"/>
            </a:stretch>
          </a:blipFill>
        </p:spPr>
      </p:sp>
      <p:sp>
        <p:nvSpPr>
          <p:cNvPr id="31" name="TextBox 13"/>
          <p:cNvSpPr txBox="1"/>
          <p:nvPr/>
        </p:nvSpPr>
        <p:spPr>
          <a:xfrm>
            <a:off x="3429000" y="424209"/>
            <a:ext cx="11622919" cy="1129092"/>
          </a:xfrm>
          <a:prstGeom prst="rect">
            <a:avLst/>
          </a:prstGeom>
        </p:spPr>
        <p:txBody>
          <a:bodyPr lIns="0" tIns="0" rIns="0" bIns="0" rtlCol="0" anchor="ctr">
            <a:spAutoFit/>
          </a:bodyPr>
          <a:lstStyle/>
          <a:p>
            <a:pPr algn="ctr">
              <a:lnSpc>
                <a:spcPts val="10140"/>
              </a:lnSpc>
              <a:spcBef>
                <a:spcPct val="0"/>
              </a:spcBef>
            </a:pPr>
            <a:r>
              <a:rPr lang="vi-VN" sz="5400" b="1" dirty="0" smtClean="0">
                <a:solidFill>
                  <a:srgbClr val="C00000"/>
                </a:solidFill>
                <a:latin typeface="Arial" panose="020B0604020202020204" pitchFamily="34" charset="0"/>
                <a:cs typeface="Arial" panose="020B0604020202020204" pitchFamily="34" charset="0"/>
              </a:rPr>
              <a:t>I. Nội dung bản vẽ nhà</a:t>
            </a:r>
            <a:endParaRPr lang="en-US" sz="5400" b="1" dirty="0">
              <a:solidFill>
                <a:srgbClr val="C00000"/>
              </a:solidFill>
              <a:latin typeface="Arial" panose="020B0604020202020204" pitchFamily="34" charset="0"/>
              <a:cs typeface="Arial" panose="020B0604020202020204" pitchFamily="34" charset="0"/>
            </a:endParaRPr>
          </a:p>
        </p:txBody>
      </p:sp>
      <p:sp>
        <p:nvSpPr>
          <p:cNvPr id="16" name="Isosceles Triangle 15"/>
          <p:cNvSpPr/>
          <p:nvPr/>
        </p:nvSpPr>
        <p:spPr>
          <a:xfrm rot="5400000">
            <a:off x="761125" y="2640607"/>
            <a:ext cx="553638" cy="52798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00200" y="1935105"/>
            <a:ext cx="16078200" cy="1938992"/>
          </a:xfrm>
          <a:prstGeom prst="rect">
            <a:avLst/>
          </a:prstGeom>
        </p:spPr>
        <p:txBody>
          <a:bodyPr wrap="square">
            <a:spAutoFit/>
          </a:bodyPr>
          <a:lstStyle/>
          <a:p>
            <a:pPr algn="just">
              <a:lnSpc>
                <a:spcPct val="150000"/>
              </a:lnSpc>
            </a:pPr>
            <a:r>
              <a:rPr lang="vi-VN" sz="4000" b="1" dirty="0">
                <a:solidFill>
                  <a:srgbClr val="0070C0"/>
                </a:solidFill>
                <a:latin typeface="Arial" panose="020B0604020202020204" pitchFamily="34" charset="0"/>
                <a:cs typeface="Arial" panose="020B0604020202020204" pitchFamily="34" charset="0"/>
              </a:rPr>
              <a:t>Bản vẽ nhà: </a:t>
            </a:r>
            <a:r>
              <a:rPr lang="vi-VN" sz="4000" dirty="0">
                <a:latin typeface="Arial" panose="020B0604020202020204" pitchFamily="34" charset="0"/>
                <a:cs typeface="Arial" panose="020B0604020202020204" pitchFamily="34" charset="0"/>
              </a:rPr>
              <a:t>gồm các hình biểu diễn (mặt đứng, mặt bằng, mặt cắt) và các số liệu xác định hình dạng, kích thước của ngôi nhà. </a:t>
            </a:r>
            <a:endParaRPr lang="en-US" sz="4000" dirty="0">
              <a:latin typeface="Arial" panose="020B0604020202020204" pitchFamily="34" charset="0"/>
              <a:cs typeface="Arial" panose="020B0604020202020204" pitchFamily="34" charset="0"/>
            </a:endParaRPr>
          </a:p>
        </p:txBody>
      </p:sp>
      <p:sp>
        <p:nvSpPr>
          <p:cNvPr id="20" name="Oval 19"/>
          <p:cNvSpPr/>
          <p:nvPr/>
        </p:nvSpPr>
        <p:spPr>
          <a:xfrm>
            <a:off x="1013311" y="5294912"/>
            <a:ext cx="2667000" cy="2667000"/>
          </a:xfrm>
          <a:prstGeom prst="ellipse">
            <a:avLst/>
          </a:prstGeom>
          <a:solidFill>
            <a:schemeClr val="accent3">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vi-VN" sz="4000" b="1" dirty="0" smtClean="0">
                <a:solidFill>
                  <a:schemeClr val="bg1"/>
                </a:solidFill>
                <a:latin typeface="Arial" panose="020B0604020202020204" pitchFamily="34" charset="0"/>
                <a:cs typeface="Arial" panose="020B0604020202020204" pitchFamily="34" charset="0"/>
              </a:rPr>
              <a:t>Mặt bằng</a:t>
            </a:r>
            <a:endParaRPr lang="en-US" sz="40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5127427" y="4264686"/>
            <a:ext cx="12368911" cy="1824923"/>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nằm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qua </a:t>
            </a:r>
            <a:r>
              <a:rPr lang="en-US" sz="4000" dirty="0" err="1">
                <a:latin typeface="Arial" panose="020B0604020202020204" pitchFamily="34" charset="0"/>
                <a:cs typeface="Arial" panose="020B0604020202020204" pitchFamily="34" charset="0"/>
              </a:rPr>
              <a:t>cửa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sổ</a:t>
            </a:r>
            <a:r>
              <a:rPr lang="en-US" sz="4000" dirty="0">
                <a:latin typeface="Arial" panose="020B0604020202020204" pitchFamily="34" charset="0"/>
                <a:cs typeface="Arial" panose="020B0604020202020204" pitchFamily="34" charset="0"/>
              </a:rPr>
              <a:t>.</a:t>
            </a:r>
          </a:p>
        </p:txBody>
      </p:sp>
      <p:sp>
        <p:nvSpPr>
          <p:cNvPr id="11" name="Rectangle 10"/>
          <p:cNvSpPr/>
          <p:nvPr/>
        </p:nvSpPr>
        <p:spPr>
          <a:xfrm>
            <a:off x="5127427" y="6727857"/>
            <a:ext cx="12368911" cy="2862322"/>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Quan sát được các phòng, biết vị trí, kích thước chiều rộng của cửa đi, cửa sổ cũng như cách bài trí đồ đạc trong nhà.</a:t>
            </a:r>
            <a:endParaRPr lang="en-US" sz="4000" dirty="0">
              <a:latin typeface="Arial" panose="020B0604020202020204" pitchFamily="34" charset="0"/>
              <a:cs typeface="Arial" panose="020B0604020202020204" pitchFamily="34" charset="0"/>
            </a:endParaRPr>
          </a:p>
        </p:txBody>
      </p:sp>
      <p:cxnSp>
        <p:nvCxnSpPr>
          <p:cNvPr id="21" name="Elbow Connector 20"/>
          <p:cNvCxnSpPr>
            <a:stCxn id="20" idx="6"/>
            <a:endCxn id="7" idx="1"/>
          </p:cNvCxnSpPr>
          <p:nvPr/>
        </p:nvCxnSpPr>
        <p:spPr>
          <a:xfrm flipV="1">
            <a:off x="3680311" y="5177148"/>
            <a:ext cx="1447116" cy="145126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20" idx="6"/>
            <a:endCxn id="11" idx="1"/>
          </p:cNvCxnSpPr>
          <p:nvPr/>
        </p:nvCxnSpPr>
        <p:spPr>
          <a:xfrm>
            <a:off x="3680311" y="6628412"/>
            <a:ext cx="1447116" cy="153060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84036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20" grpId="0" animBg="1"/>
      <p:bldP spid="7"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1312</Words>
  <Application>Microsoft Office PowerPoint</Application>
  <PresentationFormat>Custom</PresentationFormat>
  <Paragraphs>154</Paragraphs>
  <Slides>26</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Bản vẽ nhà</dc:title>
  <dc:creator>Xinh Đẹp Dịu Hiền Huế Thị</dc:creator>
  <cp:lastModifiedBy>Admin</cp:lastModifiedBy>
  <cp:revision>28</cp:revision>
  <dcterms:created xsi:type="dcterms:W3CDTF">2006-08-16T00:00:00Z</dcterms:created>
  <dcterms:modified xsi:type="dcterms:W3CDTF">2024-05-23T10:53:48Z</dcterms:modified>
  <dc:identifier>DAFl36ymF6c</dc:identifier>
</cp:coreProperties>
</file>