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4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77" r:id="rId10"/>
    <p:sldId id="480" r:id="rId11"/>
    <p:sldId id="447" r:id="rId12"/>
    <p:sldId id="456" r:id="rId13"/>
    <p:sldId id="457" r:id="rId14"/>
    <p:sldId id="458" r:id="rId15"/>
    <p:sldId id="464" r:id="rId16"/>
    <p:sldId id="478" r:id="rId17"/>
    <p:sldId id="479" r:id="rId18"/>
    <p:sldId id="452" r:id="rId19"/>
    <p:sldId id="462" r:id="rId20"/>
    <p:sldId id="460" r:id="rId21"/>
    <p:sldId id="467" r:id="rId22"/>
    <p:sldId id="468" r:id="rId23"/>
    <p:sldId id="469" r:id="rId24"/>
    <p:sldId id="442" r:id="rId25"/>
    <p:sldId id="434" r:id="rId26"/>
    <p:sldId id="472" r:id="rId27"/>
    <p:sldId id="473" r:id="rId28"/>
    <p:sldId id="474" r:id="rId29"/>
    <p:sldId id="475" r:id="rId30"/>
    <p:sldId id="476" r:id="rId31"/>
    <p:sldId id="288" r:id="rId32"/>
    <p:sldId id="471" r:id="rId33"/>
  </p:sldIdLst>
  <p:sldSz cx="14630400" cy="8229600"/>
  <p:notesSz cx="6858000" cy="9144000"/>
  <p:embeddedFontLst>
    <p:embeddedFont>
      <p:font typeface="Microsoft YaHei" panose="020B0503020204020204" pitchFamily="34" charset="-122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VNI-Times" pitchFamily="2" charset="0"/>
      <p:regular r:id="rId44"/>
      <p:bold r:id="rId45"/>
      <p:italic r:id="rId46"/>
      <p:boldItalic r:id="rId47"/>
    </p:embeddedFont>
    <p:embeddedFont>
      <p:font typeface="SVN-Segoe Print" panose="020B0604020202020204" charset="0"/>
      <p:regular r:id="rId48"/>
    </p:embeddedFont>
    <p:embeddedFont>
      <p:font typeface="Montserrat" panose="02000505000000020004" pitchFamily="2" charset="0"/>
      <p:regular r:id="rId49"/>
      <p:bold r:id="rId50"/>
      <p:italic r:id="rId51"/>
      <p:boldItalic r:id="rId52"/>
    </p:embeddedFont>
    <p:embeddedFont>
      <p:font typeface="Maven Pro" panose="020B0604020202020204" charset="0"/>
      <p:regular r:id="rId53"/>
      <p:bold r:id="rId54"/>
    </p:embeddedFont>
    <p:embeddedFont>
      <p:font typeface="Bahnschrift" panose="020B0502040204020203" pitchFamily="34" charset="0"/>
      <p:regular r:id="rId55"/>
      <p:bold r:id="rId56"/>
    </p:embeddedFont>
    <p:embeddedFont>
      <p:font typeface="Patrick Hand" panose="020B0604020202020204" charset="0"/>
      <p:regular r:id="rId57"/>
    </p:embeddedFont>
    <p:embeddedFont>
      <p:font typeface="Indie Flower" panose="020B060402020202020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70" y="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pPr>
              <a:defRPr/>
            </a:pPr>
            <a:fld id="{6365DB05-404A-4A25-B09C-94844ECD9981}" type="datetime1">
              <a:rPr lang="en-US"/>
              <a:pPr>
                <a:defRPr/>
              </a:pPr>
              <a:t>23/05/2024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520" y="7406641"/>
            <a:ext cx="5364480" cy="43815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THCS Cao Xá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fld id="{2431DC75-53E6-4890-9056-7C7F22A06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67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smtClean="0">
                <a:latin typeface="SVN-A Love Of Thunder" panose="02040603050506020204" pitchFamily="18" charset="0"/>
              </a:rPr>
              <a:t>Tiết 8: Lũy thừa với số mũ tự nhiên (Tiết1).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328248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 smtClean="0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640937" y="570838"/>
            <a:ext cx="10862808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smtClean="0">
                <a:latin typeface="SVN-A Love Of Thunder" panose="02040603050506020204" pitchFamily="18" charset="0"/>
              </a:rPr>
              <a:t>1.Lũy thừa với số mũ tự nhiên 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6876" y="2807242"/>
            <a:ext cx="883536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6876" y="2807242"/>
            <a:ext cx="896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</a:rPr>
              <a:t>Phép nâng lên lũy thừa</a:t>
            </a:r>
            <a:endParaRPr lang="en-US" sz="28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171107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1.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252503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408952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9810"/>
          <a:stretch/>
        </p:blipFill>
        <p:spPr>
          <a:xfrm>
            <a:off x="11654788" y="224181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44" y="327332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465085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( hay </a:t>
                </a:r>
                <a:r>
                  <a:rPr lang="en-US" altLang="en-US" sz="32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của a)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4650853"/>
                <a:ext cx="10530089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447" t="-5058" b="-1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-5965"/>
            <a:ext cx="1665658" cy="1981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0373" y="6220513"/>
            <a:ext cx="961526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Phép nhân nhiều thừa số bằng nhau gọi là </a:t>
            </a:r>
            <a:r>
              <a:rPr lang="en-US" smtClean="0">
                <a:solidFill>
                  <a:srgbClr val="FF0000"/>
                </a:solidFill>
              </a:rPr>
              <a:t>phép nâng lên lũy thừa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76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u="sng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thức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3.3.3.3.3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dạng luỹ thừa. Hãy chỉ ra cơ số và số mũ của luỹ thừa đó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 rotWithShape="1"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3055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3055452"/>
              </a:xfrm>
              <a:prstGeom prst="rect">
                <a:avLst/>
              </a:prstGeom>
              <a:blipFill rotWithShape="1">
                <a:blip r:embed="rId5"/>
                <a:stretch>
                  <a:fillRect l="-2137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6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561165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 smtClean="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chính phương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35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960" y="1127760"/>
            <a:ext cx="108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?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70C0"/>
                </a:solidFill>
              </a:rPr>
              <a:t>Viết các số sau dưới dạng một lũy thừa : 100; 1000; 10 000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960" y="18440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Giải: </a:t>
            </a:r>
          </a:p>
          <a:p>
            <a:r>
              <a:rPr lang="en-US" sz="2400"/>
              <a:t> </a:t>
            </a:r>
            <a:r>
              <a:rPr lang="en-US" sz="2400" smtClean="0"/>
              <a:t>100 = 10.10 = 10</a:t>
            </a:r>
            <a:r>
              <a:rPr lang="en-US" sz="2400" baseline="30000" smtClean="0"/>
              <a:t>2   </a:t>
            </a:r>
          </a:p>
          <a:p>
            <a:r>
              <a:rPr lang="en-US" sz="2400" baseline="30000"/>
              <a:t> </a:t>
            </a:r>
            <a:r>
              <a:rPr lang="en-US" sz="2400" smtClean="0"/>
              <a:t>1000 </a:t>
            </a:r>
            <a:r>
              <a:rPr lang="en-US" sz="2400"/>
              <a:t>= </a:t>
            </a:r>
            <a:r>
              <a:rPr lang="en-US" sz="2400" smtClean="0"/>
              <a:t>10.10.10 </a:t>
            </a:r>
            <a:r>
              <a:rPr lang="en-US" sz="2400"/>
              <a:t>= </a:t>
            </a:r>
            <a:r>
              <a:rPr lang="en-US" sz="2400" smtClean="0"/>
              <a:t>10</a:t>
            </a:r>
            <a:r>
              <a:rPr lang="en-US" sz="2400" baseline="30000" smtClean="0"/>
              <a:t>3</a:t>
            </a:r>
          </a:p>
          <a:p>
            <a:r>
              <a:rPr lang="en-US" sz="2400" smtClean="0"/>
              <a:t>10 000 </a:t>
            </a:r>
            <a:r>
              <a:rPr lang="en-US" sz="2400"/>
              <a:t>= 10.10 </a:t>
            </a:r>
            <a:r>
              <a:rPr lang="en-US" sz="2400" smtClean="0"/>
              <a:t>.10.10 = 10</a:t>
            </a:r>
            <a:r>
              <a:rPr lang="en-US" sz="2400" baseline="30000" smtClean="0"/>
              <a:t>4 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341120" y="4326862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Ta đã biết ,mọi số tự nhiên đều viết được dưới dạng tổng giá trị các chữ số của nó , chẳng hạn:</a:t>
            </a:r>
          </a:p>
          <a:p>
            <a:r>
              <a:rPr lang="en-US" sz="2400" smtClean="0"/>
              <a:t>2 436 = 2. 1000 + 4. 100 + 3. 10 + 6</a:t>
            </a:r>
          </a:p>
          <a:p>
            <a:r>
              <a:rPr lang="en-US" sz="2400"/>
              <a:t> </a:t>
            </a:r>
            <a:r>
              <a:rPr lang="en-US" sz="2400" smtClean="0"/>
              <a:t>         = 2. 10</a:t>
            </a:r>
            <a:r>
              <a:rPr lang="en-US" sz="2400" baseline="30000" smtClean="0"/>
              <a:t>3</a:t>
            </a:r>
            <a:r>
              <a:rPr lang="en-US" sz="2400" smtClean="0"/>
              <a:t>  + 4.</a:t>
            </a:r>
            <a:r>
              <a:rPr lang="en-US" sz="2400"/>
              <a:t> 10</a:t>
            </a:r>
            <a:r>
              <a:rPr lang="en-US" sz="2400" baseline="30000"/>
              <a:t>2 </a:t>
            </a:r>
            <a:r>
              <a:rPr lang="en-US" sz="2400" smtClean="0"/>
              <a:t>   +  3.10    + 6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047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tự nhiên sau thành tổng giá trị các chữ số của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 bằng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cách dùng các luỹ thừa của 10 theo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mẫu: 4257 = 4.10³ + 2.10²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</a:p>
          <a:p>
            <a:pPr>
              <a:lnSpc>
                <a:spcPct val="150000"/>
              </a:lnSpc>
            </a:pP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203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444378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4443789"/>
                <a:ext cx="60451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33394" y="6008849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8.10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394" y="6008849"/>
                <a:ext cx="6045116" cy="590418"/>
              </a:xfrm>
              <a:prstGeom prst="rect">
                <a:avLst/>
              </a:prstGeom>
              <a:blipFill rotWithShape="1">
                <a:blip r:embed="rId4"/>
                <a:stretch>
                  <a:fillRect l="-2520" t="-13402" r="-1714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83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hạt thóc có trong ô thứ 8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bàn cờ nói trong bài toán mở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17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  <a:endParaRPr lang="en-US" sz="400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69" y="61978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2966" y="491024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thóc ở ô số 8 là: </a:t>
            </a:r>
            <a:endParaRPr lang="en-US" sz="32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4827" y="6294308"/>
            <a:ext cx="3116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2.2.2.2.2.2.2 </a:t>
            </a: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167640" y="514330"/>
            <a:ext cx="4297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</a:p>
          <a:p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 cho ô thứ nhất 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 cho ô thứ hai,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số hạt thóc ô trước đến ô cuối cùng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phát minh </a:t>
            </a:r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894320" y="2849880"/>
            <a:ext cx="1" cy="5074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61960" y="3017520"/>
            <a:ext cx="64617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Người ta đã tính được rằng tổng số thóc cần rải trên bàn cờ là 2</a:t>
            </a:r>
            <a:r>
              <a:rPr lang="en-US" baseline="30000" smtClean="0"/>
              <a:t>64 </a:t>
            </a:r>
            <a:r>
              <a:rPr lang="en-US" smtClean="0"/>
              <a:t> - </a:t>
            </a:r>
            <a:r>
              <a:rPr lang="en-US"/>
              <a:t>1 hay </a:t>
            </a:r>
            <a:r>
              <a:rPr lang="en-US" smtClean="0"/>
              <a:t>2</a:t>
            </a:r>
            <a:r>
              <a:rPr lang="en-US" baseline="30000" smtClean="0"/>
              <a:t>63 </a:t>
            </a:r>
            <a:r>
              <a:rPr lang="en-US" smtClean="0"/>
              <a:t> + </a:t>
            </a:r>
            <a:r>
              <a:rPr lang="en-US"/>
              <a:t>1 </a:t>
            </a:r>
            <a:r>
              <a:rPr lang="en-US" smtClean="0"/>
              <a:t>hạt thóc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61960" y="4084320"/>
            <a:ext cx="574548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và toàn bộ số thóc này nặng tới </a:t>
            </a:r>
            <a:r>
              <a:rPr lang="en-US" smtClean="0">
                <a:solidFill>
                  <a:srgbClr val="FF0000"/>
                </a:solidFill>
              </a:rPr>
              <a:t>369 tỉ tấn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2960" y="5135880"/>
            <a:ext cx="504444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Một con số không hề nhỏ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0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01398" y="649169"/>
            <a:ext cx="851420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en-US" sz="3600" b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(Trong 2 phút)</a:t>
            </a:r>
            <a:endParaRPr lang="en-US" sz="36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80258" y="2035577"/>
                <a:ext cx="1208009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nhân 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7 trong hai thừa số và tích tìm 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58" y="2035577"/>
                <a:ext cx="12080098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12" t="-4222" r="-101" b="-8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1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80258" y="1685057"/>
                <a:ext cx="1208009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nhân 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xét về mối liên hệ giữa các số mũ của 7 trong hai thừa số và tích tìm được ở câu a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?</a:t>
                </a:r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58" y="1685057"/>
                <a:ext cx="12080098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12" t="-4222" r="-101" b="-8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676400" y="807720"/>
            <a:ext cx="297180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HOẠT ĐỘNG 2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4920" y="4130040"/>
            <a:ext cx="108661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4920" y="4353140"/>
                <a:ext cx="1086612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u="sng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quả:</a:t>
                </a:r>
              </a:p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quả phép nhân sau dưới dạng một luỹ thừa của 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7.7.7) = 7.7.7.7.7= 7</a:t>
                </a:r>
                <a:r>
                  <a:rPr lang="en-US" sz="3600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4353140"/>
                <a:ext cx="1086612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740" t="-5556" r="-730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64920" y="6082294"/>
            <a:ext cx="106527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xét:</a:t>
            </a:r>
            <a:r>
              <a:rPr lang="nl-NL" sz="36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mũ của 7 trong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bằng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hai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thừa số 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09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  <a:latin typeface="SVN-A Love Of Thunder" panose="02040603050506020204" pitchFamily="18" charset="0"/>
              </a:rPr>
              <a:t>2.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</a:t>
                </a:r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 rotWithShape="1">
                <a:blip r:embed="rId5"/>
                <a:stretch>
                  <a:fillRect l="-1408" t="-7805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phép tính dưới dạng một lũy thừa </a:t>
                </a:r>
                <a:r>
                  <a:rPr lang="en-US" alt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34341" y="15241"/>
            <a:ext cx="74725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câu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đúng nhất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3840" y="4739640"/>
            <a:ext cx="1316736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Tích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4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en-US" altLang="en-US" sz="4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bằng: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A. 5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    B. 5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      C. 10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    D. 5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7640" y="1783080"/>
            <a:ext cx="14386560" cy="16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 gọn tích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9.9.9.9.9</a:t>
            </a:r>
            <a:r>
              <a:rPr lang="en-US" altLang="en-US" sz="4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 cách dùng luỹ thừa: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9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B. 5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C. 99999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D. 9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Oval 1"/>
          <p:cNvSpPr/>
          <p:nvPr/>
        </p:nvSpPr>
        <p:spPr>
          <a:xfrm>
            <a:off x="1935481" y="5421142"/>
            <a:ext cx="883920" cy="52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2" y="2809970"/>
            <a:ext cx="769618" cy="527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88900" cmpd="dbl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0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1" grpId="0"/>
      <p:bldP spid="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6061" y="1859280"/>
            <a:ext cx="13289280" cy="16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alt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 2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1024. Tính 2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2048     B. 4820       C. 1026     D. 1062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8760" y="4300490"/>
            <a:ext cx="14386560" cy="16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alt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 tổng 1+3+5+7 dưới dạng bình phương của một số tự nhiên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B. 16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C. 2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D. 4</a:t>
            </a:r>
            <a:r>
              <a:rPr lang="en-US" alt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86360" y="2813780"/>
            <a:ext cx="853440" cy="64008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425440" y="5331190"/>
            <a:ext cx="853440" cy="64008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88900" cmpd="dbl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9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5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920" y="1234440"/>
            <a:ext cx="954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0070C0"/>
                </a:solidFill>
              </a:rPr>
              <a:t>Bài tập phát triển tư duy:</a:t>
            </a:r>
          </a:p>
          <a:p>
            <a:endParaRPr lang="en-US" sz="3200" b="1" smtClean="0"/>
          </a:p>
          <a:p>
            <a:r>
              <a:rPr lang="en-US" sz="3200" smtClean="0"/>
              <a:t>Cho M = 3 + 3</a:t>
            </a:r>
            <a:r>
              <a:rPr lang="en-US" sz="3200" baseline="30000" smtClean="0"/>
              <a:t>2</a:t>
            </a:r>
            <a:r>
              <a:rPr lang="en-US" sz="3200" smtClean="0"/>
              <a:t> + 3</a:t>
            </a:r>
            <a:r>
              <a:rPr lang="en-US" sz="3200" baseline="30000" smtClean="0"/>
              <a:t>3</a:t>
            </a:r>
            <a:r>
              <a:rPr lang="en-US" sz="3200" smtClean="0"/>
              <a:t> + 3</a:t>
            </a:r>
            <a:r>
              <a:rPr lang="en-US" sz="3200" baseline="30000" smtClean="0"/>
              <a:t>4</a:t>
            </a:r>
            <a:r>
              <a:rPr lang="en-US" sz="3200" smtClean="0"/>
              <a:t> + … + 3</a:t>
            </a:r>
            <a:r>
              <a:rPr lang="en-US" sz="3200" baseline="30000" smtClean="0"/>
              <a:t>2023</a:t>
            </a:r>
            <a:r>
              <a:rPr lang="en-US" sz="3200" smtClean="0"/>
              <a:t>    </a:t>
            </a:r>
          </a:p>
          <a:p>
            <a:r>
              <a:rPr lang="en-US" sz="3200" smtClean="0"/>
              <a:t>Tìm x để 2.M + 3 = 3</a:t>
            </a:r>
            <a:r>
              <a:rPr lang="en-US" sz="3200" baseline="30000" smtClean="0"/>
              <a:t>x</a:t>
            </a:r>
            <a:r>
              <a:rPr lang="en-US" sz="3200" smtClean="0"/>
              <a:t>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119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944880"/>
            <a:ext cx="1138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Bước 1: Thu gọn biểu thức M</a:t>
            </a:r>
          </a:p>
          <a:p>
            <a:r>
              <a:rPr lang="en-US" sz="2400" smtClean="0"/>
              <a:t>Bước 2 : thay biểu thức thu gọn vào </a:t>
            </a:r>
            <a:r>
              <a:rPr lang="en-US" sz="2400"/>
              <a:t>2.M + 3 = 3</a:t>
            </a:r>
            <a:r>
              <a:rPr lang="en-US" sz="2400" baseline="30000"/>
              <a:t>x </a:t>
            </a:r>
            <a:r>
              <a:rPr lang="en-US" sz="2400"/>
              <a:t> </a:t>
            </a:r>
            <a:r>
              <a:rPr lang="en-US" sz="2400" smtClean="0"/>
              <a:t> để tìm x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737360" y="2362200"/>
            <a:ext cx="618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Hướng dẫn giải:</a:t>
            </a:r>
          </a:p>
          <a:p>
            <a:r>
              <a:rPr lang="en-US" sz="2400" smtClean="0"/>
              <a:t>Ta có  M </a:t>
            </a:r>
            <a:r>
              <a:rPr lang="en-US" sz="2400"/>
              <a:t>= 3</a:t>
            </a:r>
            <a:r>
              <a:rPr lang="en-US" sz="2400" baseline="30000"/>
              <a:t>1</a:t>
            </a:r>
            <a:r>
              <a:rPr lang="en-US" sz="2400"/>
              <a:t> + 3</a:t>
            </a:r>
            <a:r>
              <a:rPr lang="en-US" sz="2400" baseline="30000"/>
              <a:t>2 </a:t>
            </a:r>
            <a:r>
              <a:rPr lang="en-US" sz="2400"/>
              <a:t>+ 3</a:t>
            </a:r>
            <a:r>
              <a:rPr lang="en-US" sz="2400" baseline="30000"/>
              <a:t>3</a:t>
            </a:r>
            <a:r>
              <a:rPr lang="en-US" sz="2400"/>
              <a:t> + .....+ </a:t>
            </a:r>
            <a:r>
              <a:rPr lang="en-US" sz="2400" smtClean="0"/>
              <a:t>3</a:t>
            </a:r>
            <a:r>
              <a:rPr lang="en-US" sz="2400" baseline="30000" smtClean="0"/>
              <a:t>2023</a:t>
            </a:r>
            <a:r>
              <a:rPr lang="en-US" sz="2400" smtClean="0"/>
              <a:t>  </a:t>
            </a:r>
            <a:endParaRPr lang="en-US" sz="2400"/>
          </a:p>
          <a:p>
            <a:r>
              <a:rPr lang="en-US" sz="2400"/>
              <a:t> </a:t>
            </a:r>
            <a:r>
              <a:rPr lang="en-US" sz="2400" smtClean="0"/>
              <a:t>       3.M </a:t>
            </a:r>
            <a:r>
              <a:rPr lang="en-US" sz="2400"/>
              <a:t>= </a:t>
            </a:r>
            <a:r>
              <a:rPr lang="en-US" sz="2400" smtClean="0"/>
              <a:t>     3</a:t>
            </a:r>
            <a:r>
              <a:rPr lang="en-US" sz="2400" baseline="30000" smtClean="0"/>
              <a:t>2 </a:t>
            </a:r>
            <a:r>
              <a:rPr lang="en-US" sz="2400"/>
              <a:t>+ 3</a:t>
            </a:r>
            <a:r>
              <a:rPr lang="en-US" sz="2400" baseline="30000"/>
              <a:t>3</a:t>
            </a:r>
            <a:r>
              <a:rPr lang="en-US" sz="2400"/>
              <a:t> + 3</a:t>
            </a:r>
            <a:r>
              <a:rPr lang="en-US" sz="2400" baseline="30000"/>
              <a:t>4 </a:t>
            </a:r>
            <a:r>
              <a:rPr lang="en-US" sz="2400"/>
              <a:t>+ .... + </a:t>
            </a:r>
            <a:r>
              <a:rPr lang="en-US" sz="2400" smtClean="0"/>
              <a:t>3</a:t>
            </a:r>
            <a:r>
              <a:rPr lang="en-US" sz="2400" baseline="30000" smtClean="0"/>
              <a:t>2024</a:t>
            </a:r>
            <a:r>
              <a:rPr lang="en-US" sz="2400" smtClean="0"/>
              <a:t>  </a:t>
            </a:r>
            <a:endParaRPr lang="en-US" sz="2400"/>
          </a:p>
          <a:p>
            <a:r>
              <a:rPr lang="en-US" sz="2400" smtClean="0"/>
              <a:t> nên 3.M </a:t>
            </a:r>
            <a:r>
              <a:rPr lang="en-US" sz="2400"/>
              <a:t>– M  = </a:t>
            </a:r>
            <a:r>
              <a:rPr lang="en-US" sz="2400" smtClean="0"/>
              <a:t>3</a:t>
            </a:r>
            <a:r>
              <a:rPr lang="en-US" sz="2400" baseline="30000" smtClean="0"/>
              <a:t>2024</a:t>
            </a:r>
            <a:r>
              <a:rPr lang="en-US" sz="2400" smtClean="0"/>
              <a:t>  </a:t>
            </a:r>
            <a:r>
              <a:rPr lang="en-US" sz="2400"/>
              <a:t>– 3  </a:t>
            </a:r>
            <a:endParaRPr lang="en-US" sz="2400" smtClean="0"/>
          </a:p>
          <a:p>
            <a:r>
              <a:rPr lang="en-US" sz="2400"/>
              <a:t> </a:t>
            </a:r>
            <a:endParaRPr lang="en-US" sz="2400" smtClean="0"/>
          </a:p>
          <a:p>
            <a:r>
              <a:rPr lang="en-US" sz="2400" smtClean="0"/>
              <a:t>suy ra M </a:t>
            </a:r>
            <a:r>
              <a:rPr lang="en-US" sz="2400"/>
              <a:t>=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5224"/>
              </p:ext>
            </p:extLst>
          </p:nvPr>
        </p:nvGraphicFramePr>
        <p:xfrm>
          <a:off x="3276599" y="3783650"/>
          <a:ext cx="1197319" cy="94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533160" imgH="419040" progId="Equation.DSMT4">
                  <p:embed/>
                </p:oleObj>
              </mc:Choice>
              <mc:Fallback>
                <p:oleObj name="Equation" r:id="rId3" imgW="5331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599" y="3783650"/>
                        <a:ext cx="1197319" cy="94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9760" y="5105400"/>
            <a:ext cx="397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Ta có </a:t>
            </a:r>
            <a:r>
              <a:rPr lang="fr-FR" sz="2400" smtClean="0"/>
              <a:t>2.              </a:t>
            </a:r>
            <a:r>
              <a:rPr lang="en-US" sz="2400"/>
              <a:t>+3 = 3</a:t>
            </a:r>
            <a:r>
              <a:rPr lang="en-US" sz="2400" baseline="30000"/>
              <a:t>x</a:t>
            </a:r>
            <a:r>
              <a:rPr lang="en-US" sz="2400"/>
              <a:t> </a:t>
            </a:r>
          </a:p>
          <a:p>
            <a:r>
              <a:rPr lang="en-US" sz="2400"/>
              <a:t> </a:t>
            </a:r>
            <a:endParaRPr lang="en-US" sz="2400" smtClean="0"/>
          </a:p>
          <a:p>
            <a:r>
              <a:rPr lang="en-US" sz="2400" smtClean="0"/>
              <a:t>3</a:t>
            </a:r>
            <a:r>
              <a:rPr lang="en-US" sz="2400" baseline="30000" smtClean="0"/>
              <a:t>2024</a:t>
            </a:r>
            <a:r>
              <a:rPr lang="en-US" sz="2400" smtClean="0"/>
              <a:t> </a:t>
            </a:r>
            <a:r>
              <a:rPr lang="en-US" sz="2400"/>
              <a:t>– 3 + 3 = 3</a:t>
            </a:r>
            <a:r>
              <a:rPr lang="en-US" sz="2400" baseline="30000"/>
              <a:t>x</a:t>
            </a:r>
            <a:r>
              <a:rPr lang="en-US" sz="2400"/>
              <a:t> </a:t>
            </a:r>
            <a:endParaRPr lang="en-US" sz="2400" smtClean="0"/>
          </a:p>
          <a:p>
            <a:r>
              <a:rPr lang="en-US" sz="2400" smtClean="0"/>
              <a:t> suy ra 3</a:t>
            </a:r>
            <a:r>
              <a:rPr lang="en-US" sz="2400" baseline="30000" smtClean="0"/>
              <a:t>2024</a:t>
            </a:r>
            <a:r>
              <a:rPr lang="en-US" sz="2400" smtClean="0"/>
              <a:t> </a:t>
            </a:r>
            <a:r>
              <a:rPr lang="en-US" sz="2400"/>
              <a:t>= 3</a:t>
            </a:r>
            <a:r>
              <a:rPr lang="en-US" sz="2400" baseline="30000"/>
              <a:t>x</a:t>
            </a:r>
            <a:r>
              <a:rPr lang="en-US" sz="2400"/>
              <a:t>   </a:t>
            </a:r>
            <a:endParaRPr lang="en-US" sz="2400" smtClean="0"/>
          </a:p>
          <a:p>
            <a:r>
              <a:rPr lang="en-US" sz="2400"/>
              <a:t> </a:t>
            </a:r>
            <a:r>
              <a:rPr lang="en-US" sz="2400" smtClean="0"/>
              <a:t>Vậy x </a:t>
            </a:r>
            <a:r>
              <a:rPr lang="en-US" sz="2400"/>
              <a:t>= </a:t>
            </a:r>
            <a:r>
              <a:rPr lang="en-US" sz="2400" smtClean="0"/>
              <a:t>2024</a:t>
            </a:r>
            <a:endParaRPr lang="en-US" sz="24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09990"/>
              </p:ext>
            </p:extLst>
          </p:nvPr>
        </p:nvGraphicFramePr>
        <p:xfrm>
          <a:off x="3118168" y="4925695"/>
          <a:ext cx="10636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533169" imgH="418918" progId="Equation.DSMT4">
                  <p:embed/>
                </p:oleObj>
              </mc:Choice>
              <mc:Fallback>
                <p:oleObj name="Equation" r:id="rId5" imgW="533169" imgH="41891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168" y="4925695"/>
                        <a:ext cx="10636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3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nhiên x trong phép tính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– x )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.100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480" y="609600"/>
            <a:ext cx="996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HƯỚNG DẪN VỀ NHÀ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1386840"/>
            <a:ext cx="12359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Học thuộc định nghĩa : lũy thừa của số tự nhiên với sô mũ tự nhiên, quy tắc nhân hai lũy thừa cúng cơ số.</a:t>
            </a:r>
          </a:p>
          <a:p>
            <a:r>
              <a:rPr lang="en-US" smtClean="0"/>
              <a:t>- Rèn kĩ năng viết một tích hay một số thành dạng lũy thừa (nếu có thể), tính được giá trị của một lũy thừa.</a:t>
            </a:r>
          </a:p>
          <a:p>
            <a:r>
              <a:rPr lang="en-US" smtClean="0"/>
              <a:t>- Làm bài tập : </a:t>
            </a:r>
            <a:r>
              <a:rPr lang="en-US" smtClean="0">
                <a:solidFill>
                  <a:srgbClr val="FF0000"/>
                </a:solidFill>
              </a:rPr>
              <a:t>1.36 đến 1.41 SGK trang 24. </a:t>
            </a:r>
          </a:p>
          <a:p>
            <a:r>
              <a:rPr lang="en-US" smtClean="0"/>
              <a:t>-</a:t>
            </a:r>
            <a:r>
              <a:rPr lang="en-US" b="1" smtClean="0"/>
              <a:t>Tìm hiểu chuẩn bị cho tiết học sau:  </a:t>
            </a:r>
          </a:p>
          <a:p>
            <a:r>
              <a:rPr lang="en-US" smtClean="0"/>
              <a:t>Thực hiện các yêu cầu trong HĐ3 </a:t>
            </a:r>
            <a:r>
              <a:rPr lang="en-US"/>
              <a:t>trang 24 </a:t>
            </a:r>
            <a:r>
              <a:rPr lang="en-US" smtClean="0"/>
              <a:t>SGK, quy tắc chia hai lũy thừa cùng cơ số</a:t>
            </a:r>
          </a:p>
          <a:p>
            <a:r>
              <a:rPr lang="en-US" smtClean="0">
                <a:solidFill>
                  <a:srgbClr val="0070C0"/>
                </a:solidFill>
              </a:rPr>
              <a:t>Tìm  hiểu thêm về số chính phương</a:t>
            </a:r>
          </a:p>
          <a:p>
            <a:r>
              <a:rPr lang="en-US" smtClean="0">
                <a:solidFill>
                  <a:srgbClr val="0070C0"/>
                </a:solidFill>
              </a:rPr>
              <a:t>Làm thêm bài tập:</a:t>
            </a:r>
          </a:p>
          <a:p>
            <a:r>
              <a:rPr lang="en-US" smtClean="0"/>
              <a:t>1) </a:t>
            </a:r>
            <a:r>
              <a:rPr lang="es-ES"/>
              <a:t>Tính</a:t>
            </a:r>
            <a:r>
              <a:rPr lang="pt-BR"/>
              <a:t>  tổng:  S = 1</a:t>
            </a:r>
            <a:r>
              <a:rPr lang="pt-BR" baseline="30000"/>
              <a:t>2</a:t>
            </a:r>
            <a:r>
              <a:rPr lang="pt-BR"/>
              <a:t> + 2</a:t>
            </a:r>
            <a:r>
              <a:rPr lang="pt-BR" baseline="30000"/>
              <a:t>2</a:t>
            </a:r>
            <a:r>
              <a:rPr lang="pt-BR"/>
              <a:t> + 3</a:t>
            </a:r>
            <a:r>
              <a:rPr lang="pt-BR" baseline="30000"/>
              <a:t>2</a:t>
            </a:r>
            <a:r>
              <a:rPr lang="pt-BR"/>
              <a:t> + ...+ 100</a:t>
            </a:r>
            <a:r>
              <a:rPr lang="pt-BR" baseline="30000"/>
              <a:t>2</a:t>
            </a:r>
            <a:endParaRPr lang="en-US"/>
          </a:p>
          <a:p>
            <a:r>
              <a:rPr lang="en-US" smtClean="0"/>
              <a:t>2) </a:t>
            </a:r>
            <a:r>
              <a:rPr lang="fr-FR"/>
              <a:t>Tìm các số tự nhiên a, b biết :</a:t>
            </a:r>
            <a:endParaRPr lang="en-US"/>
          </a:p>
          <a:p>
            <a:r>
              <a:rPr lang="fr-FR"/>
              <a:t>               </a:t>
            </a:r>
            <a:r>
              <a:rPr lang="fr-FR" smtClean="0"/>
              <a:t>a)   </a:t>
            </a:r>
            <a:r>
              <a:rPr lang="fr-FR"/>
              <a:t>2</a:t>
            </a:r>
            <a:r>
              <a:rPr lang="fr-FR" baseline="30000"/>
              <a:t>a</a:t>
            </a:r>
            <a:r>
              <a:rPr lang="fr-FR"/>
              <a:t> +  124  = 5</a:t>
            </a:r>
            <a:r>
              <a:rPr lang="fr-FR" baseline="30000"/>
              <a:t>b</a:t>
            </a:r>
            <a:endParaRPr lang="en-US"/>
          </a:p>
          <a:p>
            <a:r>
              <a:rPr lang="fr-FR"/>
              <a:t>               </a:t>
            </a:r>
            <a:r>
              <a:rPr lang="fr-FR" smtClean="0"/>
              <a:t>b)   </a:t>
            </a:r>
            <a:r>
              <a:rPr lang="fr-FR"/>
              <a:t>10</a:t>
            </a:r>
            <a:r>
              <a:rPr lang="fr-FR" baseline="30000"/>
              <a:t>a</a:t>
            </a:r>
            <a:r>
              <a:rPr lang="fr-FR"/>
              <a:t>  + 168 = b</a:t>
            </a:r>
            <a:r>
              <a:rPr lang="fr-FR" baseline="30000"/>
              <a:t>2</a:t>
            </a:r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2665" name="Google Shape;2665;p66"/>
          <p:cNvSpPr txBox="1"/>
          <p:nvPr/>
        </p:nvSpPr>
        <p:spPr>
          <a:xfrm>
            <a:off x="4244141" y="5671021"/>
            <a:ext cx="614208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92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5" name="Google Shape;2725;p66"/>
          <p:cNvGrpSpPr/>
          <p:nvPr/>
        </p:nvGrpSpPr>
        <p:grpSpPr>
          <a:xfrm>
            <a:off x="5986778" y="4776782"/>
            <a:ext cx="765443" cy="752670"/>
            <a:chOff x="2866317" y="3817357"/>
            <a:chExt cx="362920" cy="356865"/>
          </a:xfrm>
        </p:grpSpPr>
        <p:sp>
          <p:nvSpPr>
            <p:cNvPr id="2726" name="Google Shape;2726;p66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9" name="Google Shape;2729;p66"/>
          <p:cNvGrpSpPr/>
          <p:nvPr/>
        </p:nvGrpSpPr>
        <p:grpSpPr>
          <a:xfrm>
            <a:off x="6932578" y="4776782"/>
            <a:ext cx="765443" cy="752670"/>
            <a:chOff x="3314750" y="3817357"/>
            <a:chExt cx="362920" cy="356865"/>
          </a:xfrm>
        </p:grpSpPr>
        <p:sp>
          <p:nvSpPr>
            <p:cNvPr id="2730" name="Google Shape;2730;p66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35" name="Google Shape;2735;p66"/>
          <p:cNvGrpSpPr/>
          <p:nvPr/>
        </p:nvGrpSpPr>
        <p:grpSpPr>
          <a:xfrm>
            <a:off x="7878422" y="4777390"/>
            <a:ext cx="765498" cy="752062"/>
            <a:chOff x="4211985" y="3817357"/>
            <a:chExt cx="362947" cy="356576"/>
          </a:xfrm>
        </p:grpSpPr>
        <p:sp>
          <p:nvSpPr>
            <p:cNvPr id="2736" name="Google Shape;2736;p66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smtClean="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</a:t>
            </a:r>
            <a:r>
              <a:rPr lang="en-US" sz="2560" smtClean="0">
                <a:latin typeface="Patrick Hand" panose="00000500000000000000" pitchFamily="2" charset="0"/>
              </a:rPr>
              <a:t>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 smtClean="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400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2336" y="5198042"/>
              <a:ext cx="13786743" cy="28041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 smtClean="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:5+5+5+5+5+5+5+5 laø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: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0 +1 + 2 + .... + 9 + 10 </a:t>
            </a: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</a:t>
            </a: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Tổng a+a+a+a+a+a bằng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a.6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a+6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5:Kết quả của biểu thức 2.2.2.2.2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 dirty="0" smtClean="0">
                <a:latin typeface="SVN-A Love Of Thunder" panose="02040603050506020204" pitchFamily="18" charset="0"/>
              </a:rPr>
              <a:t>Bài 6: Lũy thừa với số mũ tự nhiên .(2 tiết)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8880" y="2807242"/>
            <a:ext cx="1085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GV: TRẦN THỊ LÀNH – THCS HOÀNG ĐỘNG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920" y="1478280"/>
            <a:ext cx="99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</a:rPr>
              <a:t>Tiết 1</a:t>
            </a:r>
            <a:r>
              <a:rPr lang="en-US" sz="3200" smtClean="0">
                <a:solidFill>
                  <a:srgbClr val="0070C0"/>
                </a:solidFill>
              </a:rPr>
              <a:t>:</a:t>
            </a:r>
            <a:r>
              <a:rPr lang="en-US" sz="3200" smtClean="0"/>
              <a:t> </a:t>
            </a:r>
          </a:p>
          <a:p>
            <a:r>
              <a:rPr lang="en-US" sz="3200" smtClean="0"/>
              <a:t>1. Lũy thừa với số mũ tự nhiên</a:t>
            </a:r>
          </a:p>
          <a:p>
            <a:r>
              <a:rPr lang="en-US" sz="3200" smtClean="0"/>
              <a:t>2. Nhân hai lũy thừa cùng cơ số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54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1498</Words>
  <Application>Microsoft Office PowerPoint</Application>
  <PresentationFormat>Custom</PresentationFormat>
  <Paragraphs>249</Paragraphs>
  <Slides>32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Times New Roman</vt:lpstr>
      <vt:lpstr>Microsoft YaHei</vt:lpstr>
      <vt:lpstr>Tahoma</vt:lpstr>
      <vt:lpstr>Calibri</vt:lpstr>
      <vt:lpstr>SVN-A Love Of Thunder</vt:lpstr>
      <vt:lpstr>Cambria Math</vt:lpstr>
      <vt:lpstr>VNI-Times</vt:lpstr>
      <vt:lpstr>Arial</vt:lpstr>
      <vt:lpstr>SVN-Segoe Print</vt:lpstr>
      <vt:lpstr>Montserrat</vt:lpstr>
      <vt:lpstr>Maven Pro</vt:lpstr>
      <vt:lpstr>Bahnschrift</vt:lpstr>
      <vt:lpstr>Patrick Hand</vt:lpstr>
      <vt:lpstr>Indie Flower</vt:lpstr>
      <vt:lpstr>Workout for Kids by Slidesgo</vt:lpstr>
      <vt:lpstr>Equation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6: Lũy thừa với số mũ tự nhiên .(2 tiết)</vt:lpstr>
      <vt:lpstr>PowerPoint Presentation</vt:lpstr>
      <vt:lpstr>Tiết 8: Lũy thừa với số mũ tự nhiên (Tiết1).</vt:lpstr>
      <vt:lpstr>PowerPoint Presentation</vt:lpstr>
      <vt:lpstr>1.Lũy thừa với số mũ tự nhiên .</vt:lpstr>
      <vt:lpstr>PowerPoint Presentation</vt:lpstr>
      <vt:lpstr>Vận Dụng</vt:lpstr>
      <vt:lpstr>Vận Dụng</vt:lpstr>
      <vt:lpstr>PowerPoint Presentation</vt:lpstr>
      <vt:lpstr>Vận Dụng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Admin</cp:lastModifiedBy>
  <cp:revision>109</cp:revision>
  <dcterms:modified xsi:type="dcterms:W3CDTF">2024-05-23T08:56:13Z</dcterms:modified>
</cp:coreProperties>
</file>