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84" r:id="rId3"/>
  </p:sldMasterIdLst>
  <p:notesMasterIdLst>
    <p:notesMasterId r:id="rId22"/>
  </p:notesMasterIdLst>
  <p:handoutMasterIdLst>
    <p:handoutMasterId r:id="rId23"/>
  </p:handoutMasterIdLst>
  <p:sldIdLst>
    <p:sldId id="2007577400" r:id="rId4"/>
    <p:sldId id="273" r:id="rId5"/>
    <p:sldId id="269" r:id="rId6"/>
    <p:sldId id="274" r:id="rId7"/>
    <p:sldId id="264" r:id="rId8"/>
    <p:sldId id="2007577407" r:id="rId9"/>
    <p:sldId id="276" r:id="rId10"/>
    <p:sldId id="260" r:id="rId11"/>
    <p:sldId id="285" r:id="rId12"/>
    <p:sldId id="2007577405" r:id="rId13"/>
    <p:sldId id="2007577402" r:id="rId14"/>
    <p:sldId id="314" r:id="rId15"/>
    <p:sldId id="316" r:id="rId16"/>
    <p:sldId id="2007577408" r:id="rId17"/>
    <p:sldId id="2007577413" r:id="rId18"/>
    <p:sldId id="2007577411" r:id="rId19"/>
    <p:sldId id="2007577412" r:id="rId20"/>
    <p:sldId id="354" r:id="rId21"/>
  </p:sldIdLst>
  <p:sldSz cx="18288000" cy="10287000"/>
  <p:notesSz cx="6858000" cy="9144000"/>
  <p:embeddedFontLst>
    <p:embeddedFont>
      <p:font typeface=".VnTime" panose="020B7200000000000000" pitchFamily="34" charset="0"/>
      <p:regular r:id="rId24"/>
      <p:bold r:id="rId25"/>
      <p:italic r:id="rId26"/>
      <p:boldItalic r:id="rId27"/>
    </p:embeddedFont>
    <p:embeddedFont>
      <p:font typeface="Times" panose="02020603050405020304" pitchFamily="18" charset="0"/>
      <p:regular r:id="rId28"/>
      <p:bold r:id="rId29"/>
      <p:italic r:id="rId30"/>
      <p:boldItalic r:id="rId31"/>
    </p:embeddedFont>
    <p:embeddedFont>
      <p:font typeface="宋体" panose="02010600030101010101" pitchFamily="2" charset="-122"/>
      <p:regular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微软雅黑" panose="020B0503020204020204" pitchFamily="34" charset="-122"/>
      <p:regular r:id="rId39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68FFA"/>
    <a:srgbClr val="255F94"/>
    <a:srgbClr val="FFF9E7"/>
    <a:srgbClr val="FFF2CD"/>
    <a:srgbClr val="EDF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54" autoAdjust="0"/>
    <p:restoredTop sz="94615" autoAdjust="0"/>
  </p:normalViewPr>
  <p:slideViewPr>
    <p:cSldViewPr>
      <p:cViewPr varScale="1">
        <p:scale>
          <a:sx n="47" d="100"/>
          <a:sy n="47" d="100"/>
        </p:scale>
        <p:origin x="69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2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8.xml"/><Relationship Id="rId34" Type="http://schemas.openxmlformats.org/officeDocument/2006/relationships/font" Target="fonts/font11.fntdata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6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8DA749F-1B50-BE0D-FF74-F43A5EE10D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vi-VN"/>
              <a:t>Chủ đề : Chia sẻ và kết nối yêu thương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A9DFD0-1B52-067A-D78F-8EA80E8E572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26F0FC-8E51-4D87-9D19-33DF8353894E}" type="datetimeFigureOut">
              <a:rPr lang="en-US" smtClean="0"/>
              <a:t>23/05/2024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B9B05C-F2D4-B09C-2E97-CF9EDBB24B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A2F743-C920-86A5-F980-E193C7FAD09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F33D20-F9BD-478C-A710-09E60E3CA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75194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01:04:05.28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01:04:06.59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01:04:09.13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01:04:16.61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vi-VN"/>
              <a:t>Chủ đề : Chia sẻ và kết nối yêu thương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A276B-BB1C-4EAD-8001-F78C97F9D067}" type="datetimeFigureOut">
              <a:rPr lang="en-US" smtClean="0"/>
              <a:t>23/05/2024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033F2B-47BD-47C5-9E17-A5CA05640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2631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BABF200A-1176-29AD-D059-903AF7B1E74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vi-VN"/>
              <a:t>Chủ đề : Chia sẻ và kết nối yêu thương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123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345E-E077-4AF0-A4E4-5A87E278AB9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3148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345E-E077-4AF0-A4E4-5A87E278AB9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4026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1183F-0210-4076-BF44-057CDDD7A00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843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345E-E077-4AF0-A4E4-5A87E278AB9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263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540BC-D953-47D0-8509-C7A51EB70EF7}" type="datetime1">
              <a:rPr lang="en-US" smtClean="0"/>
              <a:t>23/05/2024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C4A0D-82A9-4642-BC7D-71A157760937}" type="datetime1">
              <a:rPr lang="en-US" smtClean="0"/>
              <a:t>23/05/2024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1B264-7B14-4DC0-BF23-1523D5A832D3}" type="datetime1">
              <a:rPr lang="en-US" smtClean="0"/>
              <a:t>23/05/2024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683545"/>
            <a:ext cx="155448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12176-D68C-414C-A636-85F127B96AD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209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F1E83-2515-4118-A1EE-0750328CC44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357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611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198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3D9BA-CE86-47DF-9FDA-B336F30DD94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686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A7B01-74BE-4829-82FE-328A27B966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056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1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2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2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8796E-1686-4AFE-9EF5-51931E72BD9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345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FB2E3-4955-4B58-891B-09FDCD10169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61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6050C-AFB2-4ED2-9941-6D2D5B94057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368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1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BE37F-48EE-4BBB-9976-CE355B391D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503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7029E-A17C-481B-A214-222EB30FD260}" type="datetime1">
              <a:rPr lang="en-US" smtClean="0"/>
              <a:t>23/05/2024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41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ED766-E88A-4F3C-87EB-15FA2BA1090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331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233AE-E629-4656-A5AB-51A842D4E5A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5429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2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2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B53EE-24E0-4B13-A6C2-716F357D5B5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0858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9186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435DD-BAB9-4833-8762-1D79309A16AC}" type="datetime1">
              <a:rPr lang="en-US" smtClean="0"/>
              <a:t>23/05/2024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13B3A-5E18-435D-B339-3EE99DC16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297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FB494-A98D-42B0-93FF-328E92398EAA}" type="datetime1">
              <a:rPr lang="en-US" smtClean="0"/>
              <a:t>23/05/2024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13B3A-5E18-435D-B339-3EE99DC16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843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30039-49C4-4616-9FEA-BBD625B55103}" type="datetime1">
              <a:rPr lang="en-US" smtClean="0"/>
              <a:t>23/05/2024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13B3A-5E18-435D-B339-3EE99DC16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234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6D747-961D-46D0-B619-3BAC7DCB6B11}" type="datetime1">
              <a:rPr lang="en-US" smtClean="0"/>
              <a:t>23/05/2024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13B3A-5E18-435D-B339-3EE99DC16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794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7EAFD-F4BA-4BFA-BE31-1796630EFA14}" type="datetime1">
              <a:rPr lang="en-US" smtClean="0"/>
              <a:t>23/05/2024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13B3A-5E18-435D-B339-3EE99DC16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715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36836-D5FD-42B5-B73B-08A9B374D06D}" type="datetime1">
              <a:rPr lang="en-US" smtClean="0"/>
              <a:t>23/05/2024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13B3A-5E18-435D-B339-3EE99DC16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604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93A12-2FCA-40CD-A361-37806AE70504}" type="datetime1">
              <a:rPr lang="en-US" smtClean="0"/>
              <a:t>23/05/2024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6CBE7-F5F7-4445-8092-AFF7A44EE7E9}" type="datetime1">
              <a:rPr lang="en-US" smtClean="0"/>
              <a:t>23/05/2024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13B3A-5E18-435D-B339-3EE99DC16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5682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2BA4F-F642-476C-B5B9-CCB614347CBC}" type="datetime1">
              <a:rPr lang="en-US" smtClean="0"/>
              <a:t>23/05/2024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13B3A-5E18-435D-B339-3EE99DC16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176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DEC09-203F-494C-96E9-CB9404E6FD62}" type="datetime1">
              <a:rPr lang="en-US" smtClean="0"/>
              <a:t>23/05/2024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13B3A-5E18-435D-B339-3EE99DC16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9944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5510B-BBCC-48AC-B9FA-81EA553BF015}" type="datetime1">
              <a:rPr lang="en-US" smtClean="0"/>
              <a:t>23/05/2024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13B3A-5E18-435D-B339-3EE99DC16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3153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D0A98-D1C1-460F-ACB6-6DD6C4C604AD}" type="datetime1">
              <a:rPr lang="en-US" smtClean="0"/>
              <a:t>23/05/2024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13B3A-5E18-435D-B339-3EE99DC16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269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772F9-4038-495E-A43A-A1D2421B56A1}" type="datetime1">
              <a:rPr lang="en-US" smtClean="0"/>
              <a:t>23/05/2024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5820-DC42-4745-B900-0F00747C18D6}" type="datetime1">
              <a:rPr lang="en-US" smtClean="0"/>
              <a:t>23/05/2024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77A6-4F1B-4294-B98B-65AAF5C37A56}" type="datetime1">
              <a:rPr lang="en-US" smtClean="0"/>
              <a:t>23/05/2024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5AA88-9FBB-47CC-A304-A0C9E5B01301}" type="datetime1">
              <a:rPr lang="en-US" smtClean="0"/>
              <a:t>23/05/2024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3610F-F75D-48D3-8693-3782D82D3F2E}" type="datetime1">
              <a:rPr lang="en-US" smtClean="0"/>
              <a:t>23/05/2024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1D49B-7931-46E4-A713-5CEF94E25A5F}" type="datetime1">
              <a:rPr lang="en-US" smtClean="0"/>
              <a:t>23/05/2024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4AA70-E263-4297-831E-0C61028F6D01}" type="datetime1">
              <a:rPr lang="en-US" smtClean="0"/>
              <a:t>23/05/2024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91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9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AEA59-B16D-4857-8986-96C747FFA1C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23/05/2024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9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9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EC556-51B6-4120-A4B0-BBAC6F9329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90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6" r:id="rId12"/>
  </p:sldLayoutIdLst>
  <p:hf sldNum="0"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28893-82A6-4AE7-874E-B1413F86D82A}" type="datetime1">
              <a:rPr lang="en-US" smtClean="0"/>
              <a:t>23/05/2024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13B3A-5E18-435D-B339-3EE99DC16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28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3.svg"/><Relationship Id="rId4" Type="http://schemas.openxmlformats.org/officeDocument/2006/relationships/image" Target="../media/image26.png"/><Relationship Id="rId9" Type="http://schemas.openxmlformats.org/officeDocument/2006/relationships/image" Target="../media/image37.svg"/></Relationships>
</file>

<file path=ppt/slides/_rels/slide13.xml.rels><?xml version="1.0" encoding="UTF-8" standalone="yes"?>
<Relationships xmlns="http://schemas.openxmlformats.org/package/2006/relationships"><Relationship Id="rId17" Type="http://schemas.openxmlformats.org/officeDocument/2006/relationships/customXml" Target="../ink/ink2.xml"/><Relationship Id="rId2" Type="http://schemas.openxmlformats.org/officeDocument/2006/relationships/customXml" Target="../ink/ink1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7.xml"/><Relationship Id="rId4" Type="http://schemas.openxmlformats.org/officeDocument/2006/relationships/customXml" Target="../ink/ink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3.png"/><Relationship Id="rId9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5143500" y="4229102"/>
            <a:ext cx="68580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371600">
              <a:spcBef>
                <a:spcPct val="50000"/>
              </a:spcBef>
            </a:pPr>
            <a:endParaRPr lang="en-US" sz="27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743200" y="8001002"/>
            <a:ext cx="20574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371600">
              <a:spcBef>
                <a:spcPct val="50000"/>
              </a:spcBef>
            </a:pPr>
            <a:endParaRPr lang="en-US" sz="27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2628900" y="8001002"/>
            <a:ext cx="19431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371600">
              <a:spcBef>
                <a:spcPct val="50000"/>
              </a:spcBef>
            </a:pPr>
            <a:endParaRPr lang="en-US" sz="27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10744200" y="7543802"/>
            <a:ext cx="9144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371600">
              <a:spcBef>
                <a:spcPct val="50000"/>
              </a:spcBef>
            </a:pPr>
            <a:endParaRPr lang="en-US" sz="27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2743200" y="5257802"/>
            <a:ext cx="13716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371600">
              <a:spcBef>
                <a:spcPct val="50000"/>
              </a:spcBef>
            </a:pPr>
            <a:endParaRPr lang="en-US" sz="27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084" name="Picture 12" descr="AG00130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6301" y="685802"/>
            <a:ext cx="685800" cy="58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3086100" y="685802"/>
            <a:ext cx="10287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371600">
              <a:spcBef>
                <a:spcPct val="50000"/>
              </a:spcBef>
            </a:pPr>
            <a:endParaRPr lang="en-US" sz="27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2971800" y="914402"/>
            <a:ext cx="12573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371600">
              <a:spcBef>
                <a:spcPct val="50000"/>
              </a:spcBef>
            </a:pPr>
            <a:endParaRPr lang="en-US" sz="27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087" name="Picture 15" descr="blumen-pflanzen12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736" y="390972"/>
            <a:ext cx="10287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13487400" y="2"/>
            <a:ext cx="16002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371600">
              <a:spcBef>
                <a:spcPct val="50000"/>
              </a:spcBef>
            </a:pPr>
            <a:endParaRPr lang="en-US" sz="27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089" name="Picture 17" descr="blumen-pflanzen12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1379" y="8686802"/>
            <a:ext cx="1485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2" name="AutoShape 20"/>
          <p:cNvSpPr>
            <a:spLocks noChangeArrowheads="1"/>
          </p:cNvSpPr>
          <p:nvPr/>
        </p:nvSpPr>
        <p:spPr bwMode="auto">
          <a:xfrm>
            <a:off x="4343400" y="2171700"/>
            <a:ext cx="914400" cy="10287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>
              <a:spcBef>
                <a:spcPct val="50000"/>
              </a:spcBef>
            </a:pPr>
            <a:endParaRPr lang="en-US" sz="3600" b="1">
              <a:solidFill>
                <a:srgbClr val="FF0066"/>
              </a:solidFill>
              <a:latin typeface=".VnTime" pitchFamily="34" charset="0"/>
            </a:endParaRPr>
          </a:p>
        </p:txBody>
      </p:sp>
      <p:sp>
        <p:nvSpPr>
          <p:cNvPr id="3093" name="AutoShape 21"/>
          <p:cNvSpPr>
            <a:spLocks noChangeArrowheads="1"/>
          </p:cNvSpPr>
          <p:nvPr/>
        </p:nvSpPr>
        <p:spPr bwMode="auto">
          <a:xfrm>
            <a:off x="8343900" y="7772400"/>
            <a:ext cx="914400" cy="10287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>
              <a:spcBef>
                <a:spcPct val="50000"/>
              </a:spcBef>
            </a:pPr>
            <a:endParaRPr lang="en-US" sz="3600" b="1">
              <a:solidFill>
                <a:srgbClr val="FF0066"/>
              </a:solidFill>
              <a:latin typeface=".VnTime" pitchFamily="34" charset="0"/>
            </a:endParaRPr>
          </a:p>
        </p:txBody>
      </p:sp>
      <p:sp>
        <p:nvSpPr>
          <p:cNvPr id="3094" name="AutoShape 22"/>
          <p:cNvSpPr>
            <a:spLocks noChangeArrowheads="1"/>
          </p:cNvSpPr>
          <p:nvPr/>
        </p:nvSpPr>
        <p:spPr bwMode="auto">
          <a:xfrm>
            <a:off x="12801600" y="1600200"/>
            <a:ext cx="914400" cy="10287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>
              <a:spcBef>
                <a:spcPct val="50000"/>
              </a:spcBef>
            </a:pPr>
            <a:endParaRPr lang="en-US" sz="3600" b="1">
              <a:solidFill>
                <a:srgbClr val="FF0066"/>
              </a:solidFill>
              <a:latin typeface=".VnTime" pitchFamily="34" charset="0"/>
            </a:endParaRPr>
          </a:p>
        </p:txBody>
      </p:sp>
      <p:sp>
        <p:nvSpPr>
          <p:cNvPr id="3095" name="Text Box 23"/>
          <p:cNvSpPr txBox="1">
            <a:spLocks noChangeArrowheads="1"/>
          </p:cNvSpPr>
          <p:nvPr/>
        </p:nvSpPr>
        <p:spPr bwMode="auto">
          <a:xfrm>
            <a:off x="14859000" y="2971802"/>
            <a:ext cx="3429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371600">
              <a:spcBef>
                <a:spcPct val="50000"/>
              </a:spcBef>
            </a:pPr>
            <a:endParaRPr lang="en-US" sz="27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96" name="AutoShape 24"/>
          <p:cNvSpPr>
            <a:spLocks noChangeArrowheads="1"/>
          </p:cNvSpPr>
          <p:nvPr/>
        </p:nvSpPr>
        <p:spPr bwMode="auto">
          <a:xfrm>
            <a:off x="17259300" y="1579104"/>
            <a:ext cx="685800" cy="10287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>
              <a:spcBef>
                <a:spcPct val="50000"/>
              </a:spcBef>
            </a:pPr>
            <a:endParaRPr lang="en-US" sz="3600" b="1">
              <a:solidFill>
                <a:srgbClr val="FF0066"/>
              </a:solidFill>
              <a:latin typeface=".VnTime" pitchFamily="34" charset="0"/>
            </a:endParaRPr>
          </a:p>
        </p:txBody>
      </p:sp>
      <p:sp>
        <p:nvSpPr>
          <p:cNvPr id="3097" name="AutoShape 25"/>
          <p:cNvSpPr>
            <a:spLocks noChangeArrowheads="1"/>
          </p:cNvSpPr>
          <p:nvPr/>
        </p:nvSpPr>
        <p:spPr bwMode="auto">
          <a:xfrm>
            <a:off x="296228" y="1657242"/>
            <a:ext cx="685800" cy="10287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>
              <a:spcBef>
                <a:spcPct val="50000"/>
              </a:spcBef>
            </a:pPr>
            <a:endParaRPr lang="en-US" sz="3600" b="1">
              <a:solidFill>
                <a:srgbClr val="FF0066"/>
              </a:solidFill>
              <a:latin typeface=".VnTime" pitchFamily="34" charset="0"/>
            </a:endParaRPr>
          </a:p>
        </p:txBody>
      </p:sp>
      <p:sp>
        <p:nvSpPr>
          <p:cNvPr id="3098" name="AutoShape 26"/>
          <p:cNvSpPr>
            <a:spLocks noChangeArrowheads="1"/>
          </p:cNvSpPr>
          <p:nvPr/>
        </p:nvSpPr>
        <p:spPr bwMode="auto">
          <a:xfrm>
            <a:off x="14630400" y="6400802"/>
            <a:ext cx="762000" cy="604838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>
              <a:spcBef>
                <a:spcPct val="50000"/>
              </a:spcBef>
            </a:pPr>
            <a:endParaRPr lang="en-US" sz="3600" b="1">
              <a:solidFill>
                <a:srgbClr val="FF0066"/>
              </a:solidFill>
              <a:latin typeface=".VnTime" pitchFamily="34" charset="0"/>
            </a:endParaRPr>
          </a:p>
        </p:txBody>
      </p:sp>
      <p:sp>
        <p:nvSpPr>
          <p:cNvPr id="3099" name="AutoShape 27"/>
          <p:cNvSpPr>
            <a:spLocks noChangeArrowheads="1"/>
          </p:cNvSpPr>
          <p:nvPr/>
        </p:nvSpPr>
        <p:spPr bwMode="auto">
          <a:xfrm>
            <a:off x="10629900" y="8967157"/>
            <a:ext cx="762000" cy="604838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371600">
              <a:spcBef>
                <a:spcPct val="50000"/>
              </a:spcBef>
            </a:pPr>
            <a:endParaRPr lang="en-US" sz="3600" b="1">
              <a:solidFill>
                <a:srgbClr val="FF0066"/>
              </a:solidFill>
              <a:latin typeface=".VnTime" pitchFamily="34" charset="0"/>
            </a:endParaRPr>
          </a:p>
        </p:txBody>
      </p:sp>
      <p:pic>
        <p:nvPicPr>
          <p:cNvPr id="3100" name="Picture 28" descr="blumen-pflanzen12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0564" y="321804"/>
            <a:ext cx="10287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1" name="Picture 29" descr="blumen-pflanzen12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79" y="8877398"/>
            <a:ext cx="1485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2" name="WordArt 30"/>
          <p:cNvSpPr>
            <a:spLocks noChangeArrowheads="1" noChangeShapeType="1" noTextEdit="1"/>
          </p:cNvSpPr>
          <p:nvPr/>
        </p:nvSpPr>
        <p:spPr bwMode="auto">
          <a:xfrm>
            <a:off x="2981064" y="685802"/>
            <a:ext cx="13202580" cy="9144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397822"/>
              </a:avLst>
            </a:prstTxWarp>
          </a:bodyPr>
          <a:lstStyle/>
          <a:p>
            <a:pPr algn="ctr" defTabSz="1371600"/>
            <a:r>
              <a:rPr lang="en-US" sz="9000" b="1" dirty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CHÀO MỪNG QUÝ THẦY CÔ VỀ DỰ</a:t>
            </a:r>
            <a:r>
              <a:rPr lang="vi-VN" sz="9000" b="1" dirty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9000" b="1" dirty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HỘI THI GVCN</a:t>
            </a:r>
            <a:r>
              <a:rPr lang="vi-VN" sz="9000" b="1" dirty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LỚP</a:t>
            </a:r>
            <a:r>
              <a:rPr lang="en-US" sz="9000" b="1" dirty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GIỎI  </a:t>
            </a:r>
            <a:r>
              <a:rPr lang="vi-VN" sz="9000" b="1" dirty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CẤP THÀNH PHỐ</a:t>
            </a:r>
            <a:endParaRPr lang="en-US" sz="9000" b="1" dirty="0">
              <a:ln w="19050">
                <a:solidFill>
                  <a:srgbClr val="FF3300"/>
                </a:solidFill>
                <a:round/>
                <a:headEnd/>
                <a:tailEnd/>
              </a:ln>
              <a:solidFill>
                <a:srgbClr val="FFCC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2" name="Picture 15" descr="blumen-pflanzen12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79" y="-78579"/>
            <a:ext cx="10287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itle 1"/>
          <p:cNvSpPr txBox="1">
            <a:spLocks/>
          </p:cNvSpPr>
          <p:nvPr/>
        </p:nvSpPr>
        <p:spPr bwMode="auto">
          <a:xfrm>
            <a:off x="4148762" y="3439224"/>
            <a:ext cx="10060641" cy="789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2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4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69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9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defTabSz="1371600"/>
            <a:r>
              <a:rPr lang="vi-VN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 </a:t>
            </a:r>
            <a:r>
              <a:rPr lang="vi-VN" sz="32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NGHIỆP 8</a:t>
            </a:r>
            <a:endParaRPr lang="en-US" sz="32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 bwMode="auto">
          <a:xfrm>
            <a:off x="3429000" y="4123562"/>
            <a:ext cx="12551762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2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4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69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9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defTabSz="1371600"/>
            <a:r>
              <a:rPr lang="vi-VN" sz="6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</a:t>
            </a:r>
            <a:r>
              <a:rPr lang="en-US" sz="6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sẻ, kết nối yêu thương</a:t>
            </a:r>
            <a:endParaRPr lang="en-US" sz="60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913091" y="6131678"/>
            <a:ext cx="1228880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vi-VN" sz="5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: Hoàng Thị Thu Hiền</a:t>
            </a:r>
            <a:r>
              <a:rPr lang="en-US" sz="6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6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5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vị:Trường THCS Hoàng Động-Thủy Nguyên-Hải Phòng</a:t>
            </a:r>
            <a:endParaRPr lang="en-US" sz="2400" kern="0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CA6767-217C-0002-A3F6-9B677CB444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0539" y="3362997"/>
            <a:ext cx="3395766" cy="54381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B733CA-A562-BE30-B754-AB133C7A31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49345" y="4552906"/>
            <a:ext cx="3395766" cy="543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2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2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2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2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" grpId="0" animBg="1"/>
      <p:bldP spid="3093" grpId="0" animBg="1"/>
      <p:bldP spid="3094" grpId="0" animBg="1"/>
      <p:bldP spid="3096" grpId="0" animBg="1"/>
      <p:bldP spid="3097" grpId="0" animBg="1"/>
      <p:bldP spid="3098" grpId="0" animBg="1"/>
      <p:bldP spid="3099" grpId="0" animBg="1"/>
      <p:bldP spid="310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Callout 1 (Border and Accent Bar) 3">
            <a:extLst>
              <a:ext uri="{FF2B5EF4-FFF2-40B4-BE49-F238E27FC236}">
                <a16:creationId xmlns:a16="http://schemas.microsoft.com/office/drawing/2014/main" id="{1C6613B5-F80B-2017-3CEA-74433AA8D5D3}"/>
              </a:ext>
            </a:extLst>
          </p:cNvPr>
          <p:cNvSpPr/>
          <p:nvPr/>
        </p:nvSpPr>
        <p:spPr>
          <a:xfrm>
            <a:off x="2590800" y="952500"/>
            <a:ext cx="12416590" cy="908209"/>
          </a:xfrm>
          <a:prstGeom prst="accentBorderCallout1">
            <a:avLst>
              <a:gd name="adj1" fmla="val 18750"/>
              <a:gd name="adj2" fmla="val -3127"/>
              <a:gd name="adj3" fmla="val 17954"/>
              <a:gd name="adj4" fmla="val -17509"/>
            </a:avLst>
          </a:prstGeom>
          <a:solidFill>
            <a:srgbClr val="FFF9E7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CHỦ ĐỀ: CHIA SẺ, KẾT NỐI YÊU THƯƠNG</a:t>
            </a:r>
            <a:endParaRPr lang="en-US" sz="4400" b="1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09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37F7144-FDE0-470C-9C8F-F0AF19F9B272}"/>
              </a:ext>
            </a:extLst>
          </p:cNvPr>
          <p:cNvGrpSpPr/>
          <p:nvPr/>
        </p:nvGrpSpPr>
        <p:grpSpPr>
          <a:xfrm>
            <a:off x="1143000" y="952500"/>
            <a:ext cx="15179749" cy="2834014"/>
            <a:chOff x="5410200" y="1526258"/>
            <a:chExt cx="11734800" cy="305847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E2D9B90-2878-AD86-8F10-02143D0D9E41}"/>
                </a:ext>
              </a:extLst>
            </p:cNvPr>
            <p:cNvGrpSpPr/>
            <p:nvPr/>
          </p:nvGrpSpPr>
          <p:grpSpPr>
            <a:xfrm>
              <a:off x="5410200" y="1526258"/>
              <a:ext cx="11734800" cy="2878237"/>
              <a:chOff x="5410200" y="1526258"/>
              <a:chExt cx="11734800" cy="2878237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78D742E3-9492-77FC-C916-5D1D385587FA}"/>
                  </a:ext>
                </a:extLst>
              </p:cNvPr>
              <p:cNvGrpSpPr/>
              <p:nvPr/>
            </p:nvGrpSpPr>
            <p:grpSpPr>
              <a:xfrm>
                <a:off x="5410200" y="1943100"/>
                <a:ext cx="11734800" cy="2461395"/>
                <a:chOff x="2308980" y="2663413"/>
                <a:chExt cx="13670040" cy="2480087"/>
              </a:xfrm>
            </p:grpSpPr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0E45BC45-B059-9C9F-365B-D3379FB8CE06}"/>
                    </a:ext>
                  </a:extLst>
                </p:cNvPr>
                <p:cNvSpPr/>
                <p:nvPr/>
              </p:nvSpPr>
              <p:spPr>
                <a:xfrm>
                  <a:off x="2743687" y="3127192"/>
                  <a:ext cx="13235333" cy="20163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724" h="348275">
                      <a:moveTo>
                        <a:pt x="203200" y="0"/>
                      </a:moveTo>
                      <a:lnTo>
                        <a:pt x="2602724" y="0"/>
                      </a:lnTo>
                      <a:lnTo>
                        <a:pt x="2399524" y="348275"/>
                      </a:lnTo>
                      <a:lnTo>
                        <a:pt x="0" y="348275"/>
                      </a:lnTo>
                      <a:lnTo>
                        <a:pt x="203200" y="0"/>
                      </a:lnTo>
                      <a:close/>
                    </a:path>
                  </a:pathLst>
                </a:custGeom>
                <a:solidFill>
                  <a:srgbClr val="A64B23"/>
                </a:solidFill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Freeform 10">
                  <a:extLst>
                    <a:ext uri="{FF2B5EF4-FFF2-40B4-BE49-F238E27FC236}">
                      <a16:creationId xmlns:a16="http://schemas.microsoft.com/office/drawing/2014/main" id="{36E82EC6-2713-C704-674C-B6137BC1F83B}"/>
                    </a:ext>
                  </a:extLst>
                </p:cNvPr>
                <p:cNvSpPr/>
                <p:nvPr/>
              </p:nvSpPr>
              <p:spPr>
                <a:xfrm>
                  <a:off x="2308980" y="2663413"/>
                  <a:ext cx="13235332" cy="20163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724" h="348275">
                      <a:moveTo>
                        <a:pt x="203200" y="0"/>
                      </a:moveTo>
                      <a:lnTo>
                        <a:pt x="2602724" y="0"/>
                      </a:lnTo>
                      <a:lnTo>
                        <a:pt x="2399524" y="348275"/>
                      </a:lnTo>
                      <a:lnTo>
                        <a:pt x="0" y="348275"/>
                      </a:lnTo>
                      <a:lnTo>
                        <a:pt x="203200" y="0"/>
                      </a:ln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" name="Freeform 12">
                <a:extLst>
                  <a:ext uri="{FF2B5EF4-FFF2-40B4-BE49-F238E27FC236}">
                    <a16:creationId xmlns:a16="http://schemas.microsoft.com/office/drawing/2014/main" id="{A7C7107B-DEF8-7178-BA40-E26EC8AFD864}"/>
                  </a:ext>
                </a:extLst>
              </p:cNvPr>
              <p:cNvSpPr/>
              <p:nvPr/>
            </p:nvSpPr>
            <p:spPr>
              <a:xfrm>
                <a:off x="5816023" y="1526258"/>
                <a:ext cx="985710" cy="646984"/>
              </a:xfrm>
              <a:custGeom>
                <a:avLst/>
                <a:gdLst/>
                <a:ahLst/>
                <a:cxnLst/>
                <a:rect l="l" t="t" r="r" b="b"/>
                <a:pathLst>
                  <a:path w="985710" h="646984">
                    <a:moveTo>
                      <a:pt x="0" y="0"/>
                    </a:moveTo>
                    <a:lnTo>
                      <a:pt x="985710" y="0"/>
                    </a:lnTo>
                    <a:lnTo>
                      <a:pt x="985710" y="646984"/>
                    </a:lnTo>
                    <a:lnTo>
                      <a:pt x="0" y="6469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403ACBD-F2B2-65C5-5390-5543AB38F2FD}"/>
                </a:ext>
              </a:extLst>
            </p:cNvPr>
            <p:cNvSpPr txBox="1"/>
            <p:nvPr/>
          </p:nvSpPr>
          <p:spPr>
            <a:xfrm>
              <a:off x="6801733" y="1854364"/>
              <a:ext cx="8387729" cy="27303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anose="02020603050405020304" pitchFamily="18" charset="0"/>
                  <a:ea typeface="Calibri" panose="020F0502020204030204" pitchFamily="34" charset="0"/>
                  <a:cs typeface="Times" panose="02020603050405020304" pitchFamily="18" charset="0"/>
                </a:rPr>
                <a:t>Hoạt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anose="02020603050405020304" pitchFamily="18" charset="0"/>
                  <a:ea typeface="Calibri" panose="020F0502020204030204" pitchFamily="34" charset="0"/>
                  <a:cs typeface="Times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anose="02020603050405020304" pitchFamily="18" charset="0"/>
                  <a:ea typeface="Calibri" panose="020F0502020204030204" pitchFamily="34" charset="0"/>
                  <a:cs typeface="Times" panose="02020603050405020304" pitchFamily="18" charset="0"/>
                </a:rPr>
                <a:t>động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anose="02020603050405020304" pitchFamily="18" charset="0"/>
                  <a:ea typeface="Calibri" panose="020F0502020204030204" pitchFamily="34" charset="0"/>
                  <a:cs typeface="Times" panose="02020603050405020304" pitchFamily="18" charset="0"/>
                </a:rPr>
                <a:t> 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anose="02020603050405020304" pitchFamily="18" charset="0"/>
                  <a:ea typeface="Calibri" panose="020F0502020204030204" pitchFamily="34" charset="0"/>
                  <a:cs typeface="Times" panose="02020603050405020304" pitchFamily="18" charset="0"/>
                </a:rPr>
                <a:t>2: </a:t>
              </a:r>
              <a:r>
                <a:rPr lang="vi-VN" sz="4400" b="1" dirty="0">
                  <a:solidFill>
                    <a:srgbClr val="1F497D">
                      <a:lumMod val="50000"/>
                    </a:srgbClr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Lập 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rPr>
                <a:t>và thực hiện kế hoạch hoạt động thiện nguyện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endParaRPr>
            </a:p>
          </p:txBody>
        </p:sp>
      </p:grpSp>
      <p:sp>
        <p:nvSpPr>
          <p:cNvPr id="2" name="Line Callout 1 (Border and Accent Bar) 3">
            <a:extLst>
              <a:ext uri="{FF2B5EF4-FFF2-40B4-BE49-F238E27FC236}">
                <a16:creationId xmlns:a16="http://schemas.microsoft.com/office/drawing/2014/main" id="{2D6F785E-6B5A-AFB6-9024-18FACCFF770E}"/>
              </a:ext>
            </a:extLst>
          </p:cNvPr>
          <p:cNvSpPr/>
          <p:nvPr/>
        </p:nvSpPr>
        <p:spPr>
          <a:xfrm>
            <a:off x="2935705" y="99854"/>
            <a:ext cx="12416590" cy="908209"/>
          </a:xfrm>
          <a:prstGeom prst="accentBorderCallout1">
            <a:avLst>
              <a:gd name="adj1" fmla="val 18750"/>
              <a:gd name="adj2" fmla="val -3127"/>
              <a:gd name="adj3" fmla="val 17954"/>
              <a:gd name="adj4" fmla="val -17509"/>
            </a:avLst>
          </a:prstGeom>
          <a:solidFill>
            <a:srgbClr val="FFF9E7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CHỦ ĐỀ: CHIA SẺ, KẾT NỐI YÊU THƯƠNG</a:t>
            </a:r>
            <a:endParaRPr lang="en-US" sz="4400" b="1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3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41"/>
          <p:cNvSpPr/>
          <p:nvPr/>
        </p:nvSpPr>
        <p:spPr>
          <a:xfrm>
            <a:off x="0" y="8494751"/>
            <a:ext cx="1488463" cy="1602652"/>
          </a:xfrm>
          <a:custGeom>
            <a:avLst/>
            <a:gdLst/>
            <a:ahLst/>
            <a:cxnLst/>
            <a:rect l="l" t="t" r="r" b="b"/>
            <a:pathLst>
              <a:path w="1488463" h="1602652">
                <a:moveTo>
                  <a:pt x="0" y="0"/>
                </a:moveTo>
                <a:lnTo>
                  <a:pt x="1488464" y="0"/>
                </a:lnTo>
                <a:lnTo>
                  <a:pt x="1488464" y="1602652"/>
                </a:lnTo>
                <a:lnTo>
                  <a:pt x="0" y="16026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3" name="Freeform 11">
            <a:extLst>
              <a:ext uri="{FF2B5EF4-FFF2-40B4-BE49-F238E27FC236}">
                <a16:creationId xmlns:a16="http://schemas.microsoft.com/office/drawing/2014/main" id="{069D73B3-5A62-2523-FFA8-4645CF3DC6F8}"/>
              </a:ext>
            </a:extLst>
          </p:cNvPr>
          <p:cNvSpPr/>
          <p:nvPr/>
        </p:nvSpPr>
        <p:spPr>
          <a:xfrm rot="-7694192">
            <a:off x="17375063" y="504126"/>
            <a:ext cx="719569" cy="546873"/>
          </a:xfrm>
          <a:custGeom>
            <a:avLst/>
            <a:gdLst/>
            <a:ahLst/>
            <a:cxnLst/>
            <a:rect l="l" t="t" r="r" b="b"/>
            <a:pathLst>
              <a:path w="719569" h="546873">
                <a:moveTo>
                  <a:pt x="0" y="0"/>
                </a:moveTo>
                <a:lnTo>
                  <a:pt x="719569" y="0"/>
                </a:lnTo>
                <a:lnTo>
                  <a:pt x="719569" y="546873"/>
                </a:lnTo>
                <a:lnTo>
                  <a:pt x="0" y="5468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6A7F9C8-003F-A118-F6EB-6BF15919A490}"/>
              </a:ext>
            </a:extLst>
          </p:cNvPr>
          <p:cNvGrpSpPr/>
          <p:nvPr/>
        </p:nvGrpSpPr>
        <p:grpSpPr>
          <a:xfrm rot="702940">
            <a:off x="15732588" y="376601"/>
            <a:ext cx="2499012" cy="1705583"/>
            <a:chOff x="15794001" y="8493661"/>
            <a:chExt cx="2246574" cy="1599902"/>
          </a:xfrm>
        </p:grpSpPr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ACD60346-6BAB-BD7D-71B8-C000784191B4}"/>
                </a:ext>
              </a:extLst>
            </p:cNvPr>
            <p:cNvSpPr/>
            <p:nvPr/>
          </p:nvSpPr>
          <p:spPr>
            <a:xfrm>
              <a:off x="16840200" y="8801100"/>
              <a:ext cx="1200375" cy="1292463"/>
            </a:xfrm>
            <a:custGeom>
              <a:avLst/>
              <a:gdLst/>
              <a:ahLst/>
              <a:cxnLst/>
              <a:rect l="l" t="t" r="r" b="b"/>
              <a:pathLst>
                <a:path w="1200375" h="1292463">
                  <a:moveTo>
                    <a:pt x="0" y="0"/>
                  </a:moveTo>
                  <a:lnTo>
                    <a:pt x="1200375" y="0"/>
                  </a:lnTo>
                  <a:lnTo>
                    <a:pt x="1200375" y="1292463"/>
                  </a:lnTo>
                  <a:lnTo>
                    <a:pt x="0" y="1292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11">
              <a:extLst>
                <a:ext uri="{FF2B5EF4-FFF2-40B4-BE49-F238E27FC236}">
                  <a16:creationId xmlns:a16="http://schemas.microsoft.com/office/drawing/2014/main" id="{17529F6F-1CFD-6850-837E-41C4F63733BC}"/>
                </a:ext>
              </a:extLst>
            </p:cNvPr>
            <p:cNvSpPr/>
            <p:nvPr/>
          </p:nvSpPr>
          <p:spPr>
            <a:xfrm>
              <a:off x="15794001" y="8493661"/>
              <a:ext cx="953670" cy="953670"/>
            </a:xfrm>
            <a:custGeom>
              <a:avLst/>
              <a:gdLst/>
              <a:ahLst/>
              <a:cxnLst/>
              <a:rect l="l" t="t" r="r" b="b"/>
              <a:pathLst>
                <a:path w="953670" h="953670">
                  <a:moveTo>
                    <a:pt x="0" y="0"/>
                  </a:moveTo>
                  <a:lnTo>
                    <a:pt x="953670" y="0"/>
                  </a:lnTo>
                  <a:lnTo>
                    <a:pt x="953670" y="953670"/>
                  </a:lnTo>
                  <a:lnTo>
                    <a:pt x="0" y="953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82C979B-AD8E-44B3-761C-C354BDD92038}"/>
              </a:ext>
            </a:extLst>
          </p:cNvPr>
          <p:cNvGrpSpPr/>
          <p:nvPr/>
        </p:nvGrpSpPr>
        <p:grpSpPr>
          <a:xfrm rot="6949130">
            <a:off x="-120858" y="138551"/>
            <a:ext cx="2506785" cy="1782556"/>
            <a:chOff x="15794001" y="8493661"/>
            <a:chExt cx="2246574" cy="1599902"/>
          </a:xfrm>
        </p:grpSpPr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id="{45A83E5B-1AE9-CAA2-57FE-9346094FDFB2}"/>
                </a:ext>
              </a:extLst>
            </p:cNvPr>
            <p:cNvSpPr/>
            <p:nvPr/>
          </p:nvSpPr>
          <p:spPr>
            <a:xfrm>
              <a:off x="16840200" y="8801100"/>
              <a:ext cx="1200375" cy="1292463"/>
            </a:xfrm>
            <a:custGeom>
              <a:avLst/>
              <a:gdLst/>
              <a:ahLst/>
              <a:cxnLst/>
              <a:rect l="l" t="t" r="r" b="b"/>
              <a:pathLst>
                <a:path w="1200375" h="1292463">
                  <a:moveTo>
                    <a:pt x="0" y="0"/>
                  </a:moveTo>
                  <a:lnTo>
                    <a:pt x="1200375" y="0"/>
                  </a:lnTo>
                  <a:lnTo>
                    <a:pt x="1200375" y="1292463"/>
                  </a:lnTo>
                  <a:lnTo>
                    <a:pt x="0" y="1292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11">
              <a:extLst>
                <a:ext uri="{FF2B5EF4-FFF2-40B4-BE49-F238E27FC236}">
                  <a16:creationId xmlns:a16="http://schemas.microsoft.com/office/drawing/2014/main" id="{78739268-7096-B899-E0D3-F7EB49BC52C8}"/>
                </a:ext>
              </a:extLst>
            </p:cNvPr>
            <p:cNvSpPr/>
            <p:nvPr/>
          </p:nvSpPr>
          <p:spPr>
            <a:xfrm>
              <a:off x="15794001" y="8493661"/>
              <a:ext cx="953670" cy="953670"/>
            </a:xfrm>
            <a:custGeom>
              <a:avLst/>
              <a:gdLst/>
              <a:ahLst/>
              <a:cxnLst/>
              <a:rect l="l" t="t" r="r" b="b"/>
              <a:pathLst>
                <a:path w="953670" h="953670">
                  <a:moveTo>
                    <a:pt x="0" y="0"/>
                  </a:moveTo>
                  <a:lnTo>
                    <a:pt x="953670" y="0"/>
                  </a:lnTo>
                  <a:lnTo>
                    <a:pt x="953670" y="953670"/>
                  </a:lnTo>
                  <a:lnTo>
                    <a:pt x="0" y="953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5BAC533-3718-EEA0-CA66-6F483B08D1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635251"/>
              </p:ext>
            </p:extLst>
          </p:nvPr>
        </p:nvGraphicFramePr>
        <p:xfrm>
          <a:off x="920905" y="1155716"/>
          <a:ext cx="16376494" cy="8941684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7384895">
                  <a:extLst>
                    <a:ext uri="{9D8B030D-6E8A-4147-A177-3AD203B41FA5}">
                      <a16:colId xmlns:a16="http://schemas.microsoft.com/office/drawing/2014/main" val="3661743572"/>
                    </a:ext>
                  </a:extLst>
                </a:gridCol>
                <a:gridCol w="8991599">
                  <a:extLst>
                    <a:ext uri="{9D8B030D-6E8A-4147-A177-3AD203B41FA5}">
                      <a16:colId xmlns:a16="http://schemas.microsoft.com/office/drawing/2014/main" val="3204907390"/>
                    </a:ext>
                  </a:extLst>
                </a:gridCol>
              </a:tblGrid>
              <a:tr h="1105805">
                <a:tc gridSpan="2"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rgbClr val="FF0000"/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KẾ HOẠCH HOẠT ĐỘNG THIỆN NGUYỆN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6214952"/>
                  </a:ext>
                </a:extLst>
              </a:tr>
              <a:tr h="1105805">
                <a:tc>
                  <a:txBody>
                    <a:bodyPr/>
                    <a:lstStyle/>
                    <a:p>
                      <a:pPr algn="l"/>
                      <a:r>
                        <a:rPr lang="en-VN" sz="2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Tên hoạt động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3200" b="0" i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2071202"/>
                  </a:ext>
                </a:extLst>
              </a:tr>
              <a:tr h="1105805">
                <a:tc>
                  <a:txBody>
                    <a:bodyPr/>
                    <a:lstStyle/>
                    <a:p>
                      <a:pPr algn="l"/>
                      <a:r>
                        <a:rPr lang="en-VN" sz="3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Mục tiêu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3200" b="0" i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6254310"/>
                  </a:ext>
                </a:extLst>
              </a:tr>
              <a:tr h="1105805">
                <a:tc>
                  <a:txBody>
                    <a:bodyPr/>
                    <a:lstStyle/>
                    <a:p>
                      <a:pPr algn="l"/>
                      <a:r>
                        <a:rPr lang="en-VN" sz="3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Đối tượng hướng tới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3200" b="0" i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3904616"/>
                  </a:ext>
                </a:extLst>
              </a:tr>
              <a:tr h="1105805">
                <a:tc>
                  <a:txBody>
                    <a:bodyPr/>
                    <a:lstStyle/>
                    <a:p>
                      <a:pPr algn="l"/>
                      <a:r>
                        <a:rPr lang="en-VN" sz="3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Thời gian</a:t>
                      </a:r>
                      <a:endParaRPr lang="vi-VN" sz="30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  <a:p>
                      <a:pPr algn="l"/>
                      <a:r>
                        <a:rPr lang="vi-VN" sz="3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Đ</a:t>
                      </a:r>
                      <a:r>
                        <a:rPr lang="en-VN" sz="3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ịa điểm thực hiện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endParaRPr lang="en-VN" sz="3200" b="0" i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9228563"/>
                  </a:ext>
                </a:extLst>
              </a:tr>
              <a:tr h="1105805">
                <a:tc>
                  <a:txBody>
                    <a:bodyPr/>
                    <a:lstStyle/>
                    <a:p>
                      <a:pPr algn="l"/>
                      <a:r>
                        <a:rPr lang="en-VN" sz="3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Nội dung hoạt động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3200" b="0" i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5556804"/>
                  </a:ext>
                </a:extLst>
              </a:tr>
              <a:tr h="1105805">
                <a:tc>
                  <a:txBody>
                    <a:bodyPr/>
                    <a:lstStyle/>
                    <a:p>
                      <a:pPr algn="l"/>
                      <a:r>
                        <a:rPr lang="en-VN" sz="3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Nhân sự cùng tham gia thực hiện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3200" b="0" i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6199808"/>
                  </a:ext>
                </a:extLst>
              </a:tr>
              <a:tr h="1201049"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Phương tiện, cách thức thực hiện hoạt động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3200" b="0" i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481077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DDEF77E-C194-18DD-3D4C-E028D42D9A5B}"/>
              </a:ext>
            </a:extLst>
          </p:cNvPr>
          <p:cNvSpPr txBox="1"/>
          <p:nvPr/>
        </p:nvSpPr>
        <p:spPr>
          <a:xfrm>
            <a:off x="8814816" y="786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2" name="Line Callout 1 (Border and Accent Bar) 3">
            <a:extLst>
              <a:ext uri="{FF2B5EF4-FFF2-40B4-BE49-F238E27FC236}">
                <a16:creationId xmlns:a16="http://schemas.microsoft.com/office/drawing/2014/main" id="{5322AACE-49CF-F2CD-51CB-BB5E2B81E2E9}"/>
              </a:ext>
            </a:extLst>
          </p:cNvPr>
          <p:cNvSpPr/>
          <p:nvPr/>
        </p:nvSpPr>
        <p:spPr>
          <a:xfrm>
            <a:off x="3161440" y="94925"/>
            <a:ext cx="11883189" cy="908209"/>
          </a:xfrm>
          <a:prstGeom prst="accentBorderCallout1">
            <a:avLst>
              <a:gd name="adj1" fmla="val 18750"/>
              <a:gd name="adj2" fmla="val -3127"/>
              <a:gd name="adj3" fmla="val 17954"/>
              <a:gd name="adj4" fmla="val -17509"/>
            </a:avLst>
          </a:prstGeom>
          <a:solidFill>
            <a:srgbClr val="FFF9E7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2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CHỦ ĐỀ: CHIA SẺ, KẾT NỐI YÊU THƯƠNG</a:t>
            </a:r>
            <a:endParaRPr lang="en-US" sz="4200" b="1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7384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5BAC533-3718-EEA0-CA66-6F483B08D1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562381"/>
              </p:ext>
            </p:extLst>
          </p:nvPr>
        </p:nvGraphicFramePr>
        <p:xfrm>
          <a:off x="1488463" y="1002674"/>
          <a:ext cx="14970737" cy="909473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6131537">
                  <a:extLst>
                    <a:ext uri="{9D8B030D-6E8A-4147-A177-3AD203B41FA5}">
                      <a16:colId xmlns:a16="http://schemas.microsoft.com/office/drawing/2014/main" val="3661743572"/>
                    </a:ext>
                  </a:extLst>
                </a:gridCol>
                <a:gridCol w="8839200">
                  <a:extLst>
                    <a:ext uri="{9D8B030D-6E8A-4147-A177-3AD203B41FA5}">
                      <a16:colId xmlns:a16="http://schemas.microsoft.com/office/drawing/2014/main" val="3204907390"/>
                    </a:ext>
                  </a:extLst>
                </a:gridCol>
              </a:tblGrid>
              <a:tr h="1124732">
                <a:tc gridSpan="2"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rgbClr val="FF0000"/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KẾ HOẠCH HOẠT ĐỘNG THIỆN NGUYỆN (NHÓM 3)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6214952"/>
                  </a:ext>
                </a:extLst>
              </a:tr>
              <a:tr h="1124732">
                <a:tc>
                  <a:txBody>
                    <a:bodyPr/>
                    <a:lstStyle/>
                    <a:p>
                      <a:pPr algn="l"/>
                      <a:r>
                        <a:rPr lang="en-VN" sz="2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Tên hoạt động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VN" sz="3200" b="0" i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Gala Thời trang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2071202"/>
                  </a:ext>
                </a:extLst>
              </a:tr>
              <a:tr h="1124732">
                <a:tc>
                  <a:txBody>
                    <a:bodyPr/>
                    <a:lstStyle/>
                    <a:p>
                      <a:pPr algn="l"/>
                      <a:r>
                        <a:rPr lang="en-VN" sz="3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Mục tiêu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3200" b="0" i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Tuyên truyền, chia sẻ và kết nối yêu thương</a:t>
                      </a:r>
                      <a:endParaRPr lang="en-VN" sz="3200" b="0" i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6254310"/>
                  </a:ext>
                </a:extLst>
              </a:tr>
              <a:tr h="1124732">
                <a:tc>
                  <a:txBody>
                    <a:bodyPr/>
                    <a:lstStyle/>
                    <a:p>
                      <a:pPr algn="l"/>
                      <a:r>
                        <a:rPr lang="en-VN" sz="3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Đối tượng hướng tới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3200" b="0" i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Tất cả các bạn học sinh trong trường</a:t>
                      </a:r>
                      <a:endParaRPr lang="en-VN" sz="3200" b="0" i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3904616"/>
                  </a:ext>
                </a:extLst>
              </a:tr>
              <a:tr h="1124732">
                <a:tc>
                  <a:txBody>
                    <a:bodyPr/>
                    <a:lstStyle/>
                    <a:p>
                      <a:pPr algn="l"/>
                      <a:r>
                        <a:rPr lang="en-VN" sz="3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Thời gian</a:t>
                      </a:r>
                      <a:endParaRPr lang="vi-VN" sz="30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  <a:p>
                      <a:pPr algn="l"/>
                      <a:r>
                        <a:rPr lang="vi-VN" sz="3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Đ</a:t>
                      </a:r>
                      <a:r>
                        <a:rPr lang="en-VN" sz="3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ịa điểm thực hiện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vi-VN" sz="3200" b="0" i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- Trong 2 tuần (từ 25/03/2024 đến 06/04/2024)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vi-VN" sz="3200" b="0" i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- Tại trường </a:t>
                      </a:r>
                      <a:endParaRPr lang="en-VN" sz="3200" b="0" i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9228563"/>
                  </a:ext>
                </a:extLst>
              </a:tr>
              <a:tr h="1124732">
                <a:tc>
                  <a:txBody>
                    <a:bodyPr/>
                    <a:lstStyle/>
                    <a:p>
                      <a:pPr algn="l"/>
                      <a:r>
                        <a:rPr lang="en-VN" sz="3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Nội dung hoạt động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VN" sz="3200" b="0" i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Thiết kế và trình diễn các trang phục được làm từ đồ tái chế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5556804"/>
                  </a:ext>
                </a:extLst>
              </a:tr>
              <a:tr h="1124732">
                <a:tc>
                  <a:txBody>
                    <a:bodyPr/>
                    <a:lstStyle/>
                    <a:p>
                      <a:pPr algn="l"/>
                      <a:r>
                        <a:rPr lang="en-VN" sz="3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Nhân sự cùng tham gia thực hiện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VN" sz="3200" b="0" i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Các bạn trong nhóm 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6199808"/>
                  </a:ext>
                </a:extLst>
              </a:tr>
              <a:tr h="1221606"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Phương tiện, cách thức thực hiện hoạt động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VN" sz="3200" b="0" i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- Sử dụng đồ tái chế để </a:t>
                      </a:r>
                      <a:r>
                        <a:rPr lang="vi-VN" sz="3200" b="0" i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tạo ra các bộ trang phục</a:t>
                      </a:r>
                      <a:endParaRPr lang="en-VN" sz="3200" b="0" i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  <a:p>
                      <a:r>
                        <a:rPr lang="en-VN" sz="3200" b="0" i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-</a:t>
                      </a:r>
                      <a:r>
                        <a:rPr lang="vi-VN" sz="3200" b="0" i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Tổ chức buổi trình diễn</a:t>
                      </a:r>
                      <a:endParaRPr lang="en-VN" sz="3200" b="0" i="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481077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DDEF77E-C194-18DD-3D4C-E028D42D9A5B}"/>
              </a:ext>
            </a:extLst>
          </p:cNvPr>
          <p:cNvSpPr txBox="1"/>
          <p:nvPr/>
        </p:nvSpPr>
        <p:spPr>
          <a:xfrm>
            <a:off x="8814816" y="786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2" name="Line Callout 1 (Border and Accent Bar) 3">
            <a:extLst>
              <a:ext uri="{FF2B5EF4-FFF2-40B4-BE49-F238E27FC236}">
                <a16:creationId xmlns:a16="http://schemas.microsoft.com/office/drawing/2014/main" id="{B95BDC30-A92D-8D45-773F-0EA4161C7185}"/>
              </a:ext>
            </a:extLst>
          </p:cNvPr>
          <p:cNvSpPr/>
          <p:nvPr/>
        </p:nvSpPr>
        <p:spPr>
          <a:xfrm>
            <a:off x="3204961" y="83194"/>
            <a:ext cx="12416590" cy="919480"/>
          </a:xfrm>
          <a:prstGeom prst="accentBorderCallout1">
            <a:avLst>
              <a:gd name="adj1" fmla="val 18750"/>
              <a:gd name="adj2" fmla="val -3127"/>
              <a:gd name="adj3" fmla="val 17954"/>
              <a:gd name="adj4" fmla="val -17509"/>
            </a:avLst>
          </a:prstGeom>
          <a:solidFill>
            <a:srgbClr val="FFF9E7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CHỦ ĐỀ: CHIA SẺ, KẾT NỐI YÊU THƯƠNG</a:t>
            </a:r>
            <a:endParaRPr lang="en-US" sz="4000" b="1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F093270-828D-B494-4F71-EDC5B77F5989}"/>
                  </a:ext>
                </a:extLst>
              </p14:cNvPr>
              <p14:cNvContentPartPr/>
              <p14:nvPr/>
            </p14:nvContentPartPr>
            <p14:xfrm>
              <a:off x="16772811" y="8020183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F093270-828D-B494-4F71-EDC5B77F598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6766691" y="8014063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31975F4-53A8-77E6-DAA7-CBE340CCDB5D}"/>
                  </a:ext>
                </a:extLst>
              </p14:cNvPr>
              <p14:cNvContentPartPr/>
              <p14:nvPr/>
            </p14:nvContentPartPr>
            <p14:xfrm>
              <a:off x="16524411" y="8673223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31975F4-53A8-77E6-DAA7-CBE340CCDB5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6518291" y="8667103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6233869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89EC363-9829-64C9-A19E-1EABFAD907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286811"/>
              </p:ext>
            </p:extLst>
          </p:nvPr>
        </p:nvGraphicFramePr>
        <p:xfrm>
          <a:off x="1295400" y="1866900"/>
          <a:ext cx="15160943" cy="6928170"/>
        </p:xfrm>
        <a:graphic>
          <a:graphicData uri="http://schemas.openxmlformats.org/drawingml/2006/table">
            <a:tbl>
              <a:tblPr firstRow="1" firstCol="1" bandRow="1"/>
              <a:tblGrid>
                <a:gridCol w="3789020">
                  <a:extLst>
                    <a:ext uri="{9D8B030D-6E8A-4147-A177-3AD203B41FA5}">
                      <a16:colId xmlns:a16="http://schemas.microsoft.com/office/drawing/2014/main" val="1624196909"/>
                    </a:ext>
                  </a:extLst>
                </a:gridCol>
                <a:gridCol w="3790641">
                  <a:extLst>
                    <a:ext uri="{9D8B030D-6E8A-4147-A177-3AD203B41FA5}">
                      <a16:colId xmlns:a16="http://schemas.microsoft.com/office/drawing/2014/main" val="3269510135"/>
                    </a:ext>
                  </a:extLst>
                </a:gridCol>
                <a:gridCol w="3790641">
                  <a:extLst>
                    <a:ext uri="{9D8B030D-6E8A-4147-A177-3AD203B41FA5}">
                      <a16:colId xmlns:a16="http://schemas.microsoft.com/office/drawing/2014/main" val="4116988421"/>
                    </a:ext>
                  </a:extLst>
                </a:gridCol>
                <a:gridCol w="3790641">
                  <a:extLst>
                    <a:ext uri="{9D8B030D-6E8A-4147-A177-3AD203B41FA5}">
                      <a16:colId xmlns:a16="http://schemas.microsoft.com/office/drawing/2014/main" val="163686762"/>
                    </a:ext>
                  </a:extLst>
                </a:gridCol>
              </a:tblGrid>
              <a:tr h="187325"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40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</a:t>
                      </a:r>
                      <a:r>
                        <a:rPr kumimoji="0" lang="vi-VN" sz="40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3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40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en-US" sz="3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40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3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4000" b="1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4000" b="1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3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5610013"/>
                  </a:ext>
                </a:extLst>
              </a:tr>
              <a:tr h="3371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40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Làm rau mầm</a:t>
                      </a:r>
                      <a:endParaRPr lang="en-US" sz="3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40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Handmade</a:t>
                      </a:r>
                      <a:endParaRPr lang="en-US" sz="3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4000" b="1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Thời trang</a:t>
                      </a:r>
                      <a:endParaRPr lang="en-US" sz="3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41014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4000" b="1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Thời gian</a:t>
                      </a:r>
                      <a:endParaRPr lang="en-US" sz="3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4000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 25/03/2024 đến 06/04/2024</a:t>
                      </a:r>
                      <a:endParaRPr lang="en-US" sz="3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21476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4000" b="1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Địa điểm</a:t>
                      </a:r>
                      <a:endParaRPr lang="en-US" sz="3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4000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Tại trường</a:t>
                      </a:r>
                      <a:endParaRPr lang="en-US" sz="3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6304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4000" b="1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Mục đích </a:t>
                      </a:r>
                      <a:endParaRPr lang="en-US" sz="3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4000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Trao quà cho các học sinh có hoàn cảnh khó khăn của lớp, trường.</a:t>
                      </a:r>
                      <a:endParaRPr lang="en-US" sz="3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4000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Chia sẻ,kết nối yêu thương.</a:t>
                      </a:r>
                      <a:endParaRPr lang="en-US" sz="3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61148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4000" b="1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Cách thức tổ chức</a:t>
                      </a:r>
                      <a:endParaRPr lang="en-US" sz="3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4000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Buổi sinh hoạt tập thể của nhà trường.</a:t>
                      </a:r>
                      <a:endParaRPr lang="en-US" sz="32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8484465"/>
                  </a:ext>
                </a:extLst>
              </a:tr>
            </a:tbl>
          </a:graphicData>
        </a:graphic>
      </p:graphicFrame>
      <p:sp>
        <p:nvSpPr>
          <p:cNvPr id="5" name="Line Callout 1 (Border and Accent Bar) 3">
            <a:extLst>
              <a:ext uri="{FF2B5EF4-FFF2-40B4-BE49-F238E27FC236}">
                <a16:creationId xmlns:a16="http://schemas.microsoft.com/office/drawing/2014/main" id="{7AC80D48-5B0F-E390-EDCD-ED96B2B9D5CC}"/>
              </a:ext>
            </a:extLst>
          </p:cNvPr>
          <p:cNvSpPr/>
          <p:nvPr/>
        </p:nvSpPr>
        <p:spPr>
          <a:xfrm>
            <a:off x="3204961" y="83194"/>
            <a:ext cx="12416590" cy="919480"/>
          </a:xfrm>
          <a:prstGeom prst="accentBorderCallout1">
            <a:avLst>
              <a:gd name="adj1" fmla="val 18750"/>
              <a:gd name="adj2" fmla="val -3127"/>
              <a:gd name="adj3" fmla="val 17954"/>
              <a:gd name="adj4" fmla="val -17509"/>
            </a:avLst>
          </a:prstGeom>
          <a:solidFill>
            <a:srgbClr val="FFF9E7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CHỦ ĐỀ: CHIA SẺ, KẾT NỐI YÊU THƯƠNG</a:t>
            </a:r>
            <a:endParaRPr lang="en-US" sz="4000" b="1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E4C8214-29F8-6A4A-F4CA-68A0FCB31188}"/>
                  </a:ext>
                </a:extLst>
              </p14:cNvPr>
              <p14:cNvContentPartPr/>
              <p14:nvPr/>
            </p14:nvContentPartPr>
            <p14:xfrm>
              <a:off x="1096611" y="1436914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E4C8214-29F8-6A4A-F4CA-68A0FCB3118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0491" y="1430794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8B18B3A-B6A5-4BAE-7827-B8C18CEBBFC8}"/>
                  </a:ext>
                </a:extLst>
              </p14:cNvPr>
              <p14:cNvContentPartPr/>
              <p14:nvPr/>
            </p14:nvContentPartPr>
            <p14:xfrm>
              <a:off x="13951131" y="5028634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8B18B3A-B6A5-4BAE-7827-B8C18CEBBFC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945011" y="5022514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17407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68F61E-F492-2B18-EDA2-46D11A8F83B2}"/>
              </a:ext>
            </a:extLst>
          </p:cNvPr>
          <p:cNvSpPr txBox="1"/>
          <p:nvPr/>
        </p:nvSpPr>
        <p:spPr>
          <a:xfrm>
            <a:off x="1295400" y="1451271"/>
            <a:ext cx="15849600" cy="8495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Times" panose="02020603050405020304" pitchFamily="18" charset="0"/>
              <a:ea typeface="Calibri" panose="020F0502020204030204" pitchFamily="34" charset="0"/>
              <a:cs typeface="Times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3200" b="1" kern="1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TIÊU CHÍ ĐÁNH GIÁ(TỰ ĐÁNH GIÁ)</a:t>
            </a:r>
            <a:endParaRPr lang="en-US" sz="2400" dirty="0">
              <a:effectLst/>
              <a:latin typeface="Times" panose="02020603050405020304" pitchFamily="18" charset="0"/>
              <a:ea typeface="Calibri" panose="020F0502020204030204" pitchFamily="34" charset="0"/>
              <a:cs typeface="Times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200" b="1" kern="1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 </a:t>
            </a:r>
            <a:endParaRPr lang="en-US" sz="2400" dirty="0">
              <a:effectLst/>
              <a:latin typeface="Times" panose="02020603050405020304" pitchFamily="18" charset="0"/>
              <a:ea typeface="Calibri" panose="020F0502020204030204" pitchFamily="34" charset="0"/>
              <a:cs typeface="Times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b="1" kern="1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Đánh giá kết quả thực hiện theo các tiêu chí sau:</a:t>
            </a:r>
            <a:endParaRPr lang="en-US" sz="2800" b="1" dirty="0">
              <a:effectLst/>
              <a:latin typeface="Times" panose="02020603050405020304" pitchFamily="18" charset="0"/>
              <a:ea typeface="Calibri" panose="020F0502020204030204" pitchFamily="34" charset="0"/>
              <a:cs typeface="Times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kern="1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- Kể được việc làm tốt.</a:t>
            </a:r>
            <a:endParaRPr lang="en-US" sz="2800" dirty="0">
              <a:effectLst/>
              <a:latin typeface="Times" panose="02020603050405020304" pitchFamily="18" charset="0"/>
              <a:ea typeface="Calibri" panose="020F0502020204030204" pitchFamily="34" charset="0"/>
              <a:cs typeface="Times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kern="1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- Biết và nêu được ý nghĩa của việc làm tốt.</a:t>
            </a:r>
            <a:endParaRPr lang="en-US" sz="2800" dirty="0">
              <a:effectLst/>
              <a:latin typeface="Times" panose="02020603050405020304" pitchFamily="18" charset="0"/>
              <a:ea typeface="Calibri" panose="020F0502020204030204" pitchFamily="34" charset="0"/>
              <a:cs typeface="Times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kern="1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-</a:t>
            </a:r>
            <a:r>
              <a:rPr lang="vi-VN" sz="3600" b="1" kern="1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vi-VN" sz="3600" kern="1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Lập được kế hoạch thực hiện hoạt động thiện nguyện.</a:t>
            </a:r>
            <a:endParaRPr lang="en-US" sz="2800" dirty="0">
              <a:effectLst/>
              <a:latin typeface="Times" panose="02020603050405020304" pitchFamily="18" charset="0"/>
              <a:ea typeface="Calibri" panose="020F0502020204030204" pitchFamily="34" charset="0"/>
              <a:cs typeface="Times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kern="1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- Thực hiện được ít nhất 1 hoạt động thiện nguyện.</a:t>
            </a:r>
            <a:endParaRPr lang="en-US" sz="2800" dirty="0">
              <a:effectLst/>
              <a:latin typeface="Times" panose="02020603050405020304" pitchFamily="18" charset="0"/>
              <a:ea typeface="Calibri" panose="020F0502020204030204" pitchFamily="34" charset="0"/>
              <a:cs typeface="Times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kern="1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- Lan toả được hoạt động có ý nghĩa tới cộng đồng.</a:t>
            </a:r>
            <a:endParaRPr lang="en-US" sz="2800" dirty="0">
              <a:effectLst/>
              <a:latin typeface="Times" panose="02020603050405020304" pitchFamily="18" charset="0"/>
              <a:ea typeface="Calibri" panose="020F0502020204030204" pitchFamily="34" charset="0"/>
              <a:cs typeface="Times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b="1" kern="1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Tốt</a:t>
            </a:r>
            <a:r>
              <a:rPr lang="vi-VN" sz="3600" kern="1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: </a:t>
            </a:r>
            <a:r>
              <a:rPr lang="vi-VN" sz="3600" i="1" kern="1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Thực hiện được ít nhất 4 tiêu chí.</a:t>
            </a:r>
            <a:endParaRPr lang="en-US" sz="2800" dirty="0">
              <a:effectLst/>
              <a:latin typeface="Times" panose="02020603050405020304" pitchFamily="18" charset="0"/>
              <a:ea typeface="Calibri" panose="020F0502020204030204" pitchFamily="34" charset="0"/>
              <a:cs typeface="Times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b="1" kern="1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Đạt</a:t>
            </a:r>
            <a:r>
              <a:rPr lang="vi-VN" sz="3600" kern="1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: </a:t>
            </a:r>
            <a:r>
              <a:rPr lang="vi-VN" sz="3600" i="1" kern="1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Thực hiện được ít nhất 3 tiêu chí.</a:t>
            </a:r>
            <a:endParaRPr lang="en-US" sz="2800" dirty="0">
              <a:effectLst/>
              <a:latin typeface="Times" panose="02020603050405020304" pitchFamily="18" charset="0"/>
              <a:ea typeface="Calibri" panose="020F0502020204030204" pitchFamily="34" charset="0"/>
              <a:cs typeface="Times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b="1" kern="1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Chưa đạt</a:t>
            </a:r>
            <a:r>
              <a:rPr lang="vi-VN" sz="3600" kern="1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: </a:t>
            </a:r>
            <a:r>
              <a:rPr lang="vi-VN" sz="3600" i="1" kern="1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Chỉ thực hiện được 2 tiêu chí trở xuống.</a:t>
            </a:r>
            <a:endParaRPr lang="en-US" sz="2800" dirty="0">
              <a:effectLst/>
              <a:latin typeface="Times" panose="02020603050405020304" pitchFamily="18" charset="0"/>
              <a:ea typeface="Calibri" panose="020F0502020204030204" pitchFamily="34" charset="0"/>
              <a:cs typeface="Times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dirty="0">
                <a:solidFill>
                  <a:srgbClr val="000000"/>
                </a:solidFill>
                <a:effectLst/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Các em hãy tự đánh giá theo các mức độ Tốt,Đạt hoặc Chưa đạt.</a:t>
            </a:r>
            <a:endParaRPr lang="en-US" sz="1400" dirty="0">
              <a:effectLst/>
              <a:latin typeface="Times" panose="02020603050405020304" pitchFamily="18" charset="0"/>
              <a:ea typeface="Calibri" panose="020F0502020204030204" pitchFamily="34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2195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C72250D-E2EB-6A1B-0B25-7966672BAE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6489727"/>
              </p:ext>
            </p:extLst>
          </p:nvPr>
        </p:nvGraphicFramePr>
        <p:xfrm>
          <a:off x="1066800" y="1694430"/>
          <a:ext cx="16230601" cy="9520061"/>
        </p:xfrm>
        <a:graphic>
          <a:graphicData uri="http://schemas.openxmlformats.org/drawingml/2006/table">
            <a:tbl>
              <a:tblPr firstRow="1" firstCol="1" bandRow="1"/>
              <a:tblGrid>
                <a:gridCol w="7618446">
                  <a:extLst>
                    <a:ext uri="{9D8B030D-6E8A-4147-A177-3AD203B41FA5}">
                      <a16:colId xmlns:a16="http://schemas.microsoft.com/office/drawing/2014/main" val="1925674194"/>
                    </a:ext>
                  </a:extLst>
                </a:gridCol>
                <a:gridCol w="2454851">
                  <a:extLst>
                    <a:ext uri="{9D8B030D-6E8A-4147-A177-3AD203B41FA5}">
                      <a16:colId xmlns:a16="http://schemas.microsoft.com/office/drawing/2014/main" val="3241711412"/>
                    </a:ext>
                  </a:extLst>
                </a:gridCol>
                <a:gridCol w="3078652">
                  <a:extLst>
                    <a:ext uri="{9D8B030D-6E8A-4147-A177-3AD203B41FA5}">
                      <a16:colId xmlns:a16="http://schemas.microsoft.com/office/drawing/2014/main" val="2419603128"/>
                    </a:ext>
                  </a:extLst>
                </a:gridCol>
                <a:gridCol w="3078652">
                  <a:extLst>
                    <a:ext uri="{9D8B030D-6E8A-4147-A177-3AD203B41FA5}">
                      <a16:colId xmlns:a16="http://schemas.microsoft.com/office/drawing/2014/main" val="3471737593"/>
                    </a:ext>
                  </a:extLst>
                </a:gridCol>
              </a:tblGrid>
              <a:tr h="56970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6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Mức độ đạt được</a:t>
                      </a:r>
                      <a:endParaRPr lang="en-US" sz="3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7563785"/>
                  </a:ext>
                </a:extLst>
              </a:tr>
              <a:tr h="4612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Tốt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(5 SAO-HỒNG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(3 SAO VÀNG)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Chưa đạt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(2 SAO XANH)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9001322"/>
                  </a:ext>
                </a:extLst>
              </a:tr>
              <a:tr h="12860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kern="100" dirty="0">
                          <a:effectLst/>
                          <a:latin typeface="Times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Chia sẻ được việc làm thiện nguyện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5019461"/>
                  </a:ext>
                </a:extLst>
              </a:tr>
              <a:tr h="4612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kern="100" dirty="0">
                          <a:effectLst/>
                          <a:latin typeface="Times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Biết và nêu được ý nghĩa của việc </a:t>
                      </a:r>
                      <a:r>
                        <a:rPr lang="vi-VN" sz="3200" kern="100">
                          <a:effectLst/>
                          <a:latin typeface="Times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làm thiện nguyện.</a:t>
                      </a:r>
                      <a:endParaRPr lang="vi-VN" sz="3200" kern="1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7853083"/>
                  </a:ext>
                </a:extLst>
              </a:tr>
              <a:tr h="15786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kern="100" dirty="0">
                          <a:effectLst/>
                          <a:latin typeface="Times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Lập được kế hoạch thực hiện hoạt động thiện nguyện.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9302284"/>
                  </a:ext>
                </a:extLst>
              </a:tr>
              <a:tr h="9557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kern="100" dirty="0">
                          <a:effectLst/>
                          <a:latin typeface="Times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Thực hiện được ít nhất 1 hoạt động thiện nguyện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3669461"/>
                  </a:ext>
                </a:extLst>
              </a:tr>
              <a:tr h="15786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kern="100">
                          <a:effectLst/>
                          <a:latin typeface="Times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Lan toả được hoạt động có ý nghĩa tới cộng đồng.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1458872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DB16F50F-EFAC-CE14-2C03-EE17D25BE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586434"/>
            <a:ext cx="8307146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BẢNG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TIÊU CHÍ ĐÁNH GIÁ(CÁC NHÓM TỰ ĐÁNH GIÁ)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NHÓM 1-&gt;2,NHÓM 2-&gt;3,NHÓM 3-&gt;1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995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C72250D-E2EB-6A1B-0B25-7966672BAE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4286483"/>
              </p:ext>
            </p:extLst>
          </p:nvPr>
        </p:nvGraphicFramePr>
        <p:xfrm>
          <a:off x="1066800" y="1694430"/>
          <a:ext cx="16230601" cy="7712139"/>
        </p:xfrm>
        <a:graphic>
          <a:graphicData uri="http://schemas.openxmlformats.org/drawingml/2006/table">
            <a:tbl>
              <a:tblPr firstRow="1" firstCol="1" bandRow="1"/>
              <a:tblGrid>
                <a:gridCol w="7618446">
                  <a:extLst>
                    <a:ext uri="{9D8B030D-6E8A-4147-A177-3AD203B41FA5}">
                      <a16:colId xmlns:a16="http://schemas.microsoft.com/office/drawing/2014/main" val="1925674194"/>
                    </a:ext>
                  </a:extLst>
                </a:gridCol>
                <a:gridCol w="2454851">
                  <a:extLst>
                    <a:ext uri="{9D8B030D-6E8A-4147-A177-3AD203B41FA5}">
                      <a16:colId xmlns:a16="http://schemas.microsoft.com/office/drawing/2014/main" val="3241711412"/>
                    </a:ext>
                  </a:extLst>
                </a:gridCol>
                <a:gridCol w="3078652">
                  <a:extLst>
                    <a:ext uri="{9D8B030D-6E8A-4147-A177-3AD203B41FA5}">
                      <a16:colId xmlns:a16="http://schemas.microsoft.com/office/drawing/2014/main" val="2419603128"/>
                    </a:ext>
                  </a:extLst>
                </a:gridCol>
                <a:gridCol w="3078652">
                  <a:extLst>
                    <a:ext uri="{9D8B030D-6E8A-4147-A177-3AD203B41FA5}">
                      <a16:colId xmlns:a16="http://schemas.microsoft.com/office/drawing/2014/main" val="3471737593"/>
                    </a:ext>
                  </a:extLst>
                </a:gridCol>
              </a:tblGrid>
              <a:tr h="56970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6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Mức độ đạt được</a:t>
                      </a:r>
                      <a:endParaRPr lang="en-US" sz="3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7563785"/>
                  </a:ext>
                </a:extLst>
              </a:tr>
              <a:tr h="4612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Tốt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Chưa đạt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9001322"/>
                  </a:ext>
                </a:extLst>
              </a:tr>
              <a:tr h="10841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kern="100" dirty="0">
                          <a:effectLst/>
                          <a:latin typeface="Times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Kể được việc làm tốt.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35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5019461"/>
                  </a:ext>
                </a:extLst>
              </a:tr>
              <a:tr h="4612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kern="100" dirty="0">
                          <a:effectLst/>
                          <a:latin typeface="Times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Biết và nêu được ý nghĩa của việc làm tốt.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35 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7853083"/>
                  </a:ext>
                </a:extLst>
              </a:tr>
              <a:tr h="15786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kern="100" dirty="0">
                          <a:effectLst/>
                          <a:latin typeface="Times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Lập được kế hoạch thực hiện hoạt động thiện nguyện.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35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9302284"/>
                  </a:ext>
                </a:extLst>
              </a:tr>
              <a:tr h="9557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kern="100" dirty="0">
                          <a:effectLst/>
                          <a:latin typeface="Times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Thực hiện được ít nhất 1 hoạt động thiện nguyện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35 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3669461"/>
                  </a:ext>
                </a:extLst>
              </a:tr>
              <a:tr h="15786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kern="100">
                          <a:effectLst/>
                          <a:latin typeface="Times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Lan toả được hoạt động có ý nghĩa tới cộng đồng.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35 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1458872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DB16F50F-EFAC-CE14-2C03-EE17D25BE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1090999"/>
            <a:ext cx="89435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BẢNG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TIÊU CHÍ ĐÁNH GIÁ(GIÁO VIÊN ĐÁNH GIÁ CẢ LỚP)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049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Cành hoa hồng thêu trang trí cổ điển - PNG"/>
          <p:cNvSpPr>
            <a:spLocks noChangeAspect="1" noChangeArrowheads="1"/>
          </p:cNvSpPr>
          <p:nvPr/>
        </p:nvSpPr>
        <p:spPr bwMode="auto">
          <a:xfrm>
            <a:off x="8915400" y="49149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Hộp Văn bản 10"/>
          <p:cNvSpPr txBox="1"/>
          <p:nvPr/>
        </p:nvSpPr>
        <p:spPr>
          <a:xfrm>
            <a:off x="2790676" y="1181100"/>
            <a:ext cx="1316384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/>
            <a:r>
              <a:rPr lang="vi-VN" sz="6000" b="1" dirty="0">
                <a:solidFill>
                  <a:srgbClr val="FF0000"/>
                </a:solidFill>
                <a:latin typeface="+mj-lt"/>
              </a:rPr>
              <a:t>TRÂN TRỌNG CẢM ƠN THẦY CÔ VÀ CÁC EM HỌC SINH</a:t>
            </a:r>
            <a:endParaRPr lang="en-US" sz="6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800512" y="658598"/>
            <a:ext cx="734209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endParaRPr lang="en-US" sz="4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DE52F7-723C-DB82-E5ED-D47D0FAB4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869" y="72507"/>
            <a:ext cx="11482028" cy="47302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38599" y="5520147"/>
            <a:ext cx="11245297" cy="28623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5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quan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A6374B-C86E-86C2-7BCE-0ED3A753F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19" y="723900"/>
            <a:ext cx="3249450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5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 userDrawn="1"/>
        </p:nvPicPr>
        <p:blipFill rotWithShape="1">
          <a:blip r:embed="rId3" cstate="hqprint"/>
          <a:srcRect t="9311" r="17096" b="12352"/>
          <a:stretch>
            <a:fillRect/>
          </a:stretch>
        </p:blipFill>
        <p:spPr>
          <a:xfrm>
            <a:off x="11316653" y="-271901"/>
            <a:ext cx="2247900" cy="17137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4" cstate="hqprint"/>
          <a:srcRect t="6179" r="20877"/>
          <a:stretch>
            <a:fillRect/>
          </a:stretch>
        </p:blipFill>
        <p:spPr>
          <a:xfrm>
            <a:off x="12852498" y="-447675"/>
            <a:ext cx="3524250" cy="24938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5" cstate="hqprint"/>
          <a:srcRect t="22932" r="21256" b="7500"/>
          <a:stretch>
            <a:fillRect/>
          </a:stretch>
        </p:blipFill>
        <p:spPr>
          <a:xfrm>
            <a:off x="2501056" y="-55026"/>
            <a:ext cx="2587556" cy="2879432"/>
          </a:xfrm>
          <a:custGeom>
            <a:avLst/>
            <a:gdLst>
              <a:gd name="connsiteX0" fmla="*/ 0 w 1725037"/>
              <a:gd name="connsiteY0" fmla="*/ 0 h 1919621"/>
              <a:gd name="connsiteX1" fmla="*/ 1725037 w 1725037"/>
              <a:gd name="connsiteY1" fmla="*/ 0 h 1919621"/>
              <a:gd name="connsiteX2" fmla="*/ 1725037 w 1725037"/>
              <a:gd name="connsiteY2" fmla="*/ 1919621 h 1919621"/>
              <a:gd name="connsiteX3" fmla="*/ 0 w 1725037"/>
              <a:gd name="connsiteY3" fmla="*/ 1919621 h 1919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5037" h="1919621">
                <a:moveTo>
                  <a:pt x="0" y="0"/>
                </a:moveTo>
                <a:lnTo>
                  <a:pt x="1725037" y="0"/>
                </a:lnTo>
                <a:lnTo>
                  <a:pt x="1725037" y="1919621"/>
                </a:lnTo>
                <a:lnTo>
                  <a:pt x="0" y="1919621"/>
                </a:lnTo>
                <a:close/>
              </a:path>
            </a:pathLst>
          </a:custGeom>
        </p:spPr>
      </p:pic>
      <p:sp>
        <p:nvSpPr>
          <p:cNvPr id="5" name="TextBox 4"/>
          <p:cNvSpPr txBox="1"/>
          <p:nvPr/>
        </p:nvSpPr>
        <p:spPr>
          <a:xfrm>
            <a:off x="3770155" y="614336"/>
            <a:ext cx="11936648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527" y="2824406"/>
            <a:ext cx="5996669" cy="635769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9386" y="4284907"/>
            <a:ext cx="2999091" cy="2543624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5000" y="2945117"/>
            <a:ext cx="7750629" cy="5895371"/>
          </a:xfrm>
          <a:prstGeom prst="rect">
            <a:avLst/>
          </a:prstGeom>
        </p:spPr>
      </p:pic>
      <p:sp>
        <p:nvSpPr>
          <p:cNvPr id="21" name="Lightning Bolt 20"/>
          <p:cNvSpPr/>
          <p:nvPr/>
        </p:nvSpPr>
        <p:spPr>
          <a:xfrm>
            <a:off x="5788262" y="3362175"/>
            <a:ext cx="1902248" cy="1090386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394081" y="1384690"/>
            <a:ext cx="9187544" cy="1136895"/>
            <a:chOff x="3106057" y="365075"/>
            <a:chExt cx="6125029" cy="757930"/>
          </a:xfrm>
        </p:grpSpPr>
        <p:sp>
          <p:nvSpPr>
            <p:cNvPr id="2" name="矩形: 圆角 1"/>
            <p:cNvSpPr/>
            <p:nvPr/>
          </p:nvSpPr>
          <p:spPr>
            <a:xfrm>
              <a:off x="3106057" y="402383"/>
              <a:ext cx="5689600" cy="715217"/>
            </a:xfrm>
            <a:prstGeom prst="roundRect">
              <a:avLst>
                <a:gd name="adj" fmla="val 50000"/>
              </a:avLst>
            </a:prstGeom>
            <a:solidFill>
              <a:srgbClr val="6DC1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/>
            </a:p>
          </p:txBody>
        </p:sp>
        <p:sp>
          <p:nvSpPr>
            <p:cNvPr id="11" name="Copyright Notice"/>
            <p:cNvSpPr/>
            <p:nvPr/>
          </p:nvSpPr>
          <p:spPr bwMode="auto">
            <a:xfrm>
              <a:off x="3478526" y="365075"/>
              <a:ext cx="5752560" cy="757930"/>
            </a:xfrm>
            <a:prstGeom prst="rect">
              <a:avLst/>
            </a:prstGeom>
            <a:solidFill>
              <a:srgbClr val="FF0000"/>
            </a:solidFill>
            <a:ln w="635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6350">
                  <a:solidFill>
                    <a:srgbClr val="FFFFF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48600" rIns="108000" bIns="4860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6750" b="1" cap="small" dirty="0" err="1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Lá</a:t>
              </a:r>
              <a:r>
                <a:rPr lang="en-US" altLang="zh-CN" sz="6750" b="1" cap="small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 </a:t>
              </a:r>
              <a:r>
                <a:rPr lang="en-US" altLang="zh-CN" sz="6750" b="1" cap="small" dirty="0" err="1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lành</a:t>
              </a:r>
              <a:r>
                <a:rPr lang="en-US" altLang="zh-CN" sz="6750" b="1" cap="small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 </a:t>
              </a:r>
              <a:r>
                <a:rPr lang="en-US" altLang="zh-CN" sz="6750" b="1" cap="small" dirty="0" err="1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đùm</a:t>
              </a:r>
              <a:r>
                <a:rPr lang="en-US" altLang="zh-CN" sz="6750" b="1" cap="small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 </a:t>
              </a:r>
              <a:r>
                <a:rPr lang="en-US" altLang="zh-CN" sz="6750" b="1" cap="small" dirty="0" err="1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lá</a:t>
              </a:r>
              <a:r>
                <a:rPr lang="en-US" altLang="zh-CN" sz="6750" b="1" cap="small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 </a:t>
              </a:r>
              <a:r>
                <a:rPr lang="en-US" altLang="zh-CN" sz="6750" b="1" cap="small" dirty="0" err="1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charset="-122"/>
                  <a:cs typeface="Calibri" panose="020F0502020204030204" pitchFamily="34" charset="0"/>
                </a:rPr>
                <a:t>rách</a:t>
              </a:r>
              <a:endParaRPr lang="zh-CN" altLang="en-US" sz="6750" b="1" cap="small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3" cstate="hqprint"/>
          <a:srcRect t="6179" r="20877"/>
          <a:stretch>
            <a:fillRect/>
          </a:stretch>
        </p:blipFill>
        <p:spPr>
          <a:xfrm>
            <a:off x="12887094" y="-271901"/>
            <a:ext cx="3524250" cy="24938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hqprint"/>
          <a:srcRect t="22932" r="21256" b="7500"/>
          <a:stretch>
            <a:fillRect/>
          </a:stretch>
        </p:blipFill>
        <p:spPr>
          <a:xfrm>
            <a:off x="2501056" y="-55026"/>
            <a:ext cx="2587556" cy="2879432"/>
          </a:xfrm>
          <a:custGeom>
            <a:avLst/>
            <a:gdLst>
              <a:gd name="connsiteX0" fmla="*/ 0 w 1725037"/>
              <a:gd name="connsiteY0" fmla="*/ 0 h 1919621"/>
              <a:gd name="connsiteX1" fmla="*/ 1725037 w 1725037"/>
              <a:gd name="connsiteY1" fmla="*/ 0 h 1919621"/>
              <a:gd name="connsiteX2" fmla="*/ 1725037 w 1725037"/>
              <a:gd name="connsiteY2" fmla="*/ 1919621 h 1919621"/>
              <a:gd name="connsiteX3" fmla="*/ 0 w 1725037"/>
              <a:gd name="connsiteY3" fmla="*/ 1919621 h 1919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5037" h="1919621">
                <a:moveTo>
                  <a:pt x="0" y="0"/>
                </a:moveTo>
                <a:lnTo>
                  <a:pt x="1725037" y="0"/>
                </a:lnTo>
                <a:lnTo>
                  <a:pt x="1725037" y="1919621"/>
                </a:lnTo>
                <a:lnTo>
                  <a:pt x="0" y="1919621"/>
                </a:lnTo>
                <a:close/>
              </a:path>
            </a:pathLst>
          </a:custGeom>
        </p:spPr>
      </p:pic>
      <p:pic>
        <p:nvPicPr>
          <p:cNvPr id="28" name="图片 27"/>
          <p:cNvPicPr>
            <a:picLocks noChangeAspect="1"/>
          </p:cNvPicPr>
          <p:nvPr userDrawn="1"/>
        </p:nvPicPr>
        <p:blipFill rotWithShape="1">
          <a:blip r:embed="rId5" cstate="hqprint"/>
          <a:srcRect t="9311" r="17096" b="12352"/>
          <a:stretch>
            <a:fillRect/>
          </a:stretch>
        </p:blipFill>
        <p:spPr>
          <a:xfrm>
            <a:off x="11316653" y="-271901"/>
            <a:ext cx="2247900" cy="17137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7841" y="2569438"/>
            <a:ext cx="12072201" cy="73746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4596" y="2577545"/>
            <a:ext cx="8930775" cy="72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2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0"/>
            <a:ext cx="18679884" cy="10058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7086" y="8577942"/>
            <a:ext cx="18505715" cy="14804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2586458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4478333" y="1275518"/>
            <a:ext cx="8534400" cy="1072826"/>
          </a:xfrm>
          <a:prstGeom prst="roundRect">
            <a:avLst>
              <a:gd name="adj" fmla="val 50000"/>
            </a:avLst>
          </a:prstGeom>
          <a:solidFill>
            <a:srgbClr val="6DC1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3" cstate="hqprint"/>
          <a:srcRect t="6179" r="20877"/>
          <a:stretch>
            <a:fillRect/>
          </a:stretch>
        </p:blipFill>
        <p:spPr>
          <a:xfrm>
            <a:off x="12852498" y="-447675"/>
            <a:ext cx="3524250" cy="24938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hqprint"/>
          <a:srcRect t="22932" r="21256" b="7500"/>
          <a:stretch>
            <a:fillRect/>
          </a:stretch>
        </p:blipFill>
        <p:spPr>
          <a:xfrm>
            <a:off x="2501056" y="-55026"/>
            <a:ext cx="2587556" cy="2879432"/>
          </a:xfrm>
          <a:custGeom>
            <a:avLst/>
            <a:gdLst>
              <a:gd name="connsiteX0" fmla="*/ 0 w 1725037"/>
              <a:gd name="connsiteY0" fmla="*/ 0 h 1919621"/>
              <a:gd name="connsiteX1" fmla="*/ 1725037 w 1725037"/>
              <a:gd name="connsiteY1" fmla="*/ 0 h 1919621"/>
              <a:gd name="connsiteX2" fmla="*/ 1725037 w 1725037"/>
              <a:gd name="connsiteY2" fmla="*/ 1919621 h 1919621"/>
              <a:gd name="connsiteX3" fmla="*/ 0 w 1725037"/>
              <a:gd name="connsiteY3" fmla="*/ 1919621 h 1919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5037" h="1919621">
                <a:moveTo>
                  <a:pt x="0" y="0"/>
                </a:moveTo>
                <a:lnTo>
                  <a:pt x="1725037" y="0"/>
                </a:lnTo>
                <a:lnTo>
                  <a:pt x="1725037" y="1919621"/>
                </a:lnTo>
                <a:lnTo>
                  <a:pt x="0" y="1919621"/>
                </a:lnTo>
                <a:close/>
              </a:path>
            </a:pathLst>
          </a:custGeom>
        </p:spPr>
      </p:pic>
      <p:pic>
        <p:nvPicPr>
          <p:cNvPr id="28" name="图片 27"/>
          <p:cNvPicPr>
            <a:picLocks noChangeAspect="1"/>
          </p:cNvPicPr>
          <p:nvPr userDrawn="1"/>
        </p:nvPicPr>
        <p:blipFill rotWithShape="1">
          <a:blip r:embed="rId5" cstate="hqprint"/>
          <a:srcRect t="9311" r="17096" b="12352"/>
          <a:stretch>
            <a:fillRect/>
          </a:stretch>
        </p:blipFill>
        <p:spPr>
          <a:xfrm>
            <a:off x="11316653" y="-271901"/>
            <a:ext cx="2247900" cy="17137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9185" y="200171"/>
            <a:ext cx="12976946" cy="3556191"/>
          </a:xfrm>
          <a:prstGeom prst="rect">
            <a:avLst/>
          </a:prstGeom>
        </p:spPr>
      </p:pic>
      <p:sp>
        <p:nvSpPr>
          <p:cNvPr id="16" name="Explosion 1 15"/>
          <p:cNvSpPr/>
          <p:nvPr/>
        </p:nvSpPr>
        <p:spPr>
          <a:xfrm>
            <a:off x="3199226" y="1"/>
            <a:ext cx="2091230" cy="1275518"/>
          </a:xfrm>
          <a:prstGeom prst="irregularSeal1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3673" y="3472251"/>
            <a:ext cx="7338267" cy="59713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7560" y="3472251"/>
            <a:ext cx="7858125" cy="718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9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pyright Notice"/>
          <p:cNvSpPr/>
          <p:nvPr/>
        </p:nvSpPr>
        <p:spPr bwMode="auto">
          <a:xfrm>
            <a:off x="4475271" y="291702"/>
            <a:ext cx="8628840" cy="1136895"/>
          </a:xfrm>
          <a:prstGeom prst="rect">
            <a:avLst/>
          </a:prstGeom>
          <a:solidFill>
            <a:srgbClr val="FF0000"/>
          </a:solidFill>
          <a:ln w="635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48600" rIns="108000" bIns="486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6750" b="1" cap="small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Chia </a:t>
            </a:r>
            <a:r>
              <a:rPr lang="en-US" altLang="zh-CN" sz="6750" b="1" cap="small" dirty="0" err="1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ngọt</a:t>
            </a:r>
            <a:r>
              <a:rPr lang="en-US" altLang="zh-CN" sz="6750" b="1" cap="small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 </a:t>
            </a:r>
            <a:r>
              <a:rPr lang="en-US" altLang="zh-CN" sz="6750" b="1" cap="small" dirty="0" err="1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sẻ</a:t>
            </a:r>
            <a:r>
              <a:rPr lang="en-US" altLang="zh-CN" sz="6750" b="1" cap="small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 </a:t>
            </a:r>
            <a:r>
              <a:rPr lang="en-US" altLang="zh-CN" sz="6750" b="1" cap="small" dirty="0" err="1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charset="-122"/>
                <a:cs typeface="Calibri" panose="020F0502020204030204" pitchFamily="34" charset="0"/>
              </a:rPr>
              <a:t>bùi</a:t>
            </a:r>
            <a:endParaRPr lang="zh-CN" altLang="en-US" sz="6750" b="1" cap="small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charset="-122"/>
              <a:cs typeface="Calibri" panose="020F0502020204030204" pitchFamily="34" charset="0"/>
            </a:endParaRPr>
          </a:p>
        </p:txBody>
      </p:sp>
      <p:pic>
        <p:nvPicPr>
          <p:cNvPr id="1026" name="Picture 2" descr="10 ảnh hưởng tiêu cực khi bạn ăn quá nhiều đường - Ảnh 1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54" y="4961825"/>
            <a:ext cx="6335486" cy="532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754" y="1640360"/>
            <a:ext cx="6335485" cy="3333127"/>
          </a:xfrm>
          <a:prstGeom prst="rect">
            <a:avLst/>
          </a:prstGeom>
        </p:spPr>
      </p:pic>
      <p:sp>
        <p:nvSpPr>
          <p:cNvPr id="3" name="Up Ribbon 2"/>
          <p:cNvSpPr/>
          <p:nvPr/>
        </p:nvSpPr>
        <p:spPr>
          <a:xfrm>
            <a:off x="-190050" y="3827352"/>
            <a:ext cx="7657649" cy="1103942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467197" y="3403827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</a:rPr>
              <a:t>:</a:t>
            </a:r>
            <a:endParaRPr lang="en-US" sz="96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9754" y="2004709"/>
            <a:ext cx="6458246" cy="74345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4561" y="2004709"/>
            <a:ext cx="2568469" cy="2474737"/>
          </a:xfrm>
          <a:prstGeom prst="rect">
            <a:avLst/>
          </a:prstGeom>
        </p:spPr>
      </p:pic>
      <p:sp>
        <p:nvSpPr>
          <p:cNvPr id="13" name="Lightning Bolt 12"/>
          <p:cNvSpPr/>
          <p:nvPr/>
        </p:nvSpPr>
        <p:spPr>
          <a:xfrm rot="7330935">
            <a:off x="10079478" y="1220627"/>
            <a:ext cx="1105482" cy="6113607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4" name="Lightning Bolt 13"/>
          <p:cNvSpPr/>
          <p:nvPr/>
        </p:nvSpPr>
        <p:spPr>
          <a:xfrm rot="445931">
            <a:off x="5066249" y="4814091"/>
            <a:ext cx="5841867" cy="1101299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101786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6268308" y="9802494"/>
            <a:ext cx="2019692" cy="516744"/>
          </a:xfrm>
          <a:custGeom>
            <a:avLst/>
            <a:gdLst/>
            <a:ahLst/>
            <a:cxnLst/>
            <a:rect l="l" t="t" r="r" b="b"/>
            <a:pathLst>
              <a:path w="3296956" h="809253">
                <a:moveTo>
                  <a:pt x="0" y="0"/>
                </a:moveTo>
                <a:lnTo>
                  <a:pt x="3296956" y="0"/>
                </a:lnTo>
                <a:lnTo>
                  <a:pt x="3296956" y="809252"/>
                </a:lnTo>
                <a:lnTo>
                  <a:pt x="0" y="8092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536480" y="29672"/>
            <a:ext cx="1842308" cy="736799"/>
          </a:xfrm>
          <a:custGeom>
            <a:avLst/>
            <a:gdLst/>
            <a:ahLst/>
            <a:cxnLst/>
            <a:rect l="l" t="t" r="r" b="b"/>
            <a:pathLst>
              <a:path w="5493058" h="4114800">
                <a:moveTo>
                  <a:pt x="0" y="0"/>
                </a:moveTo>
                <a:lnTo>
                  <a:pt x="5493058" y="0"/>
                </a:lnTo>
                <a:lnTo>
                  <a:pt x="5493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244A1F1-502E-7CD5-6EC6-C666FA3CE1EB}"/>
              </a:ext>
            </a:extLst>
          </p:cNvPr>
          <p:cNvGrpSpPr/>
          <p:nvPr/>
        </p:nvGrpSpPr>
        <p:grpSpPr>
          <a:xfrm>
            <a:off x="2735225" y="3088194"/>
            <a:ext cx="12817549" cy="2878237"/>
            <a:chOff x="5410200" y="1526258"/>
            <a:chExt cx="11734800" cy="287823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BB8EF33-1B30-87C9-8EBF-28232D8D326B}"/>
                </a:ext>
              </a:extLst>
            </p:cNvPr>
            <p:cNvGrpSpPr/>
            <p:nvPr/>
          </p:nvGrpSpPr>
          <p:grpSpPr>
            <a:xfrm>
              <a:off x="5410200" y="1526258"/>
              <a:ext cx="11734800" cy="2878237"/>
              <a:chOff x="5410200" y="1526258"/>
              <a:chExt cx="11734800" cy="2878237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A7D33E4-4F7B-77DC-0D83-B4ADCE49D458}"/>
                  </a:ext>
                </a:extLst>
              </p:cNvPr>
              <p:cNvGrpSpPr/>
              <p:nvPr/>
            </p:nvGrpSpPr>
            <p:grpSpPr>
              <a:xfrm>
                <a:off x="5410200" y="1943100"/>
                <a:ext cx="11734800" cy="2461395"/>
                <a:chOff x="2308980" y="2663413"/>
                <a:chExt cx="13670040" cy="2480087"/>
              </a:xfrm>
            </p:grpSpPr>
            <p:sp>
              <p:nvSpPr>
                <p:cNvPr id="32" name="Freeform 7">
                  <a:extLst>
                    <a:ext uri="{FF2B5EF4-FFF2-40B4-BE49-F238E27FC236}">
                      <a16:creationId xmlns:a16="http://schemas.microsoft.com/office/drawing/2014/main" id="{E67E28F5-7560-E60B-23E1-7D5E523C94AE}"/>
                    </a:ext>
                  </a:extLst>
                </p:cNvPr>
                <p:cNvSpPr/>
                <p:nvPr/>
              </p:nvSpPr>
              <p:spPr>
                <a:xfrm>
                  <a:off x="2743687" y="3127192"/>
                  <a:ext cx="13235333" cy="20163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724" h="348275">
                      <a:moveTo>
                        <a:pt x="203200" y="0"/>
                      </a:moveTo>
                      <a:lnTo>
                        <a:pt x="2602724" y="0"/>
                      </a:lnTo>
                      <a:lnTo>
                        <a:pt x="2399524" y="348275"/>
                      </a:lnTo>
                      <a:lnTo>
                        <a:pt x="0" y="348275"/>
                      </a:lnTo>
                      <a:lnTo>
                        <a:pt x="203200" y="0"/>
                      </a:lnTo>
                      <a:close/>
                    </a:path>
                  </a:pathLst>
                </a:custGeom>
                <a:solidFill>
                  <a:srgbClr val="A64B23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" name="Freeform 10">
                  <a:extLst>
                    <a:ext uri="{FF2B5EF4-FFF2-40B4-BE49-F238E27FC236}">
                      <a16:creationId xmlns:a16="http://schemas.microsoft.com/office/drawing/2014/main" id="{6C68C77F-C2C3-EA61-A051-C607A131627F}"/>
                    </a:ext>
                  </a:extLst>
                </p:cNvPr>
                <p:cNvSpPr/>
                <p:nvPr/>
              </p:nvSpPr>
              <p:spPr>
                <a:xfrm>
                  <a:off x="2308980" y="2663413"/>
                  <a:ext cx="13235332" cy="20163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724" h="348275">
                      <a:moveTo>
                        <a:pt x="203200" y="0"/>
                      </a:moveTo>
                      <a:lnTo>
                        <a:pt x="2602724" y="0"/>
                      </a:lnTo>
                      <a:lnTo>
                        <a:pt x="2399524" y="348275"/>
                      </a:lnTo>
                      <a:lnTo>
                        <a:pt x="0" y="348275"/>
                      </a:lnTo>
                      <a:lnTo>
                        <a:pt x="203200" y="0"/>
                      </a:ln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1" name="Freeform 12">
                <a:extLst>
                  <a:ext uri="{FF2B5EF4-FFF2-40B4-BE49-F238E27FC236}">
                    <a16:creationId xmlns:a16="http://schemas.microsoft.com/office/drawing/2014/main" id="{C53DE0F1-E7D7-35E3-9162-B7C6A6C78662}"/>
                  </a:ext>
                </a:extLst>
              </p:cNvPr>
              <p:cNvSpPr/>
              <p:nvPr/>
            </p:nvSpPr>
            <p:spPr>
              <a:xfrm>
                <a:off x="5816023" y="1526258"/>
                <a:ext cx="985710" cy="646984"/>
              </a:xfrm>
              <a:custGeom>
                <a:avLst/>
                <a:gdLst/>
                <a:ahLst/>
                <a:cxnLst/>
                <a:rect l="l" t="t" r="r" b="b"/>
                <a:pathLst>
                  <a:path w="985710" h="646984">
                    <a:moveTo>
                      <a:pt x="0" y="0"/>
                    </a:moveTo>
                    <a:lnTo>
                      <a:pt x="985710" y="0"/>
                    </a:lnTo>
                    <a:lnTo>
                      <a:pt x="985710" y="646984"/>
                    </a:lnTo>
                    <a:lnTo>
                      <a:pt x="0" y="6469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=""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C09986F-8255-6F0B-16A5-412D522A175A}"/>
                </a:ext>
              </a:extLst>
            </p:cNvPr>
            <p:cNvSpPr txBox="1"/>
            <p:nvPr/>
          </p:nvSpPr>
          <p:spPr>
            <a:xfrm>
              <a:off x="6865282" y="1960289"/>
              <a:ext cx="8387729" cy="20390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 err="1">
                  <a:solidFill>
                    <a:srgbClr val="000000"/>
                  </a:solidFill>
                  <a:latin typeface="Times" panose="02020603050405020304" pitchFamily="18" charset="0"/>
                  <a:ea typeface="Calibri" panose="020F0502020204030204" pitchFamily="34" charset="0"/>
                  <a:cs typeface="Times" panose="02020603050405020304" pitchFamily="18" charset="0"/>
                </a:rPr>
                <a:t>Hoạt</a:t>
              </a:r>
              <a:r>
                <a:rPr lang="en-US" sz="4400" b="1" dirty="0">
                  <a:solidFill>
                    <a:srgbClr val="000000"/>
                  </a:solidFill>
                  <a:latin typeface="Times" panose="02020603050405020304" pitchFamily="18" charset="0"/>
                  <a:ea typeface="Calibri" panose="020F0502020204030204" pitchFamily="34" charset="0"/>
                  <a:cs typeface="Times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Times" panose="02020603050405020304" pitchFamily="18" charset="0"/>
                  <a:ea typeface="Calibri" panose="020F0502020204030204" pitchFamily="34" charset="0"/>
                  <a:cs typeface="Times" panose="02020603050405020304" pitchFamily="18" charset="0"/>
                </a:rPr>
                <a:t>động</a:t>
              </a:r>
              <a:r>
                <a:rPr lang="en-US" sz="4400" b="1" dirty="0">
                  <a:solidFill>
                    <a:srgbClr val="000000"/>
                  </a:solidFill>
                  <a:latin typeface="Times" panose="02020603050405020304" pitchFamily="18" charset="0"/>
                  <a:ea typeface="Calibri" panose="020F0502020204030204" pitchFamily="34" charset="0"/>
                  <a:cs typeface="Times" panose="02020603050405020304" pitchFamily="18" charset="0"/>
                </a:rPr>
                <a:t> 1</a:t>
              </a:r>
              <a:r>
                <a:rPr lang="vi-VN" sz="4400" b="1" dirty="0">
                  <a:solidFill>
                    <a:srgbClr val="000000"/>
                  </a:solidFill>
                  <a:latin typeface="Times" panose="02020603050405020304" pitchFamily="18" charset="0"/>
                  <a:ea typeface="Calibri" panose="020F0502020204030204" pitchFamily="34" charset="0"/>
                  <a:cs typeface="Times" panose="02020603050405020304" pitchFamily="18" charset="0"/>
                </a:rPr>
                <a:t>: </a:t>
              </a:r>
              <a:r>
                <a:rPr lang="de-DE" sz="4400" dirty="0">
                  <a:solidFill>
                    <a:srgbClr val="000000"/>
                  </a:solidFill>
                  <a:effectLst/>
                  <a:latin typeface="Times" panose="02020603050405020304" pitchFamily="18" charset="0"/>
                  <a:ea typeface="Calibri" panose="020F0502020204030204" pitchFamily="34" charset="0"/>
                  <a:cs typeface="Times" panose="02020603050405020304" pitchFamily="18" charset="0"/>
                </a:rPr>
                <a:t>Chia sẻ hoạt động thiện nguyện mà em</a:t>
              </a:r>
              <a:r>
                <a:rPr lang="vi-VN" sz="4400" dirty="0">
                  <a:solidFill>
                    <a:srgbClr val="000000"/>
                  </a:solidFill>
                  <a:effectLst/>
                  <a:latin typeface="Times" panose="02020603050405020304" pitchFamily="18" charset="0"/>
                  <a:ea typeface="Calibri" panose="020F0502020204030204" pitchFamily="34" charset="0"/>
                  <a:cs typeface="Times" panose="02020603050405020304" pitchFamily="18" charset="0"/>
                </a:rPr>
                <a:t> đã</a:t>
              </a:r>
              <a:r>
                <a:rPr lang="de-DE" sz="4400" dirty="0">
                  <a:solidFill>
                    <a:srgbClr val="000000"/>
                  </a:solidFill>
                  <a:effectLst/>
                  <a:latin typeface="Times" panose="02020603050405020304" pitchFamily="18" charset="0"/>
                  <a:ea typeface="Calibri" panose="020F0502020204030204" pitchFamily="34" charset="0"/>
                  <a:cs typeface="Times" panose="02020603050405020304" pitchFamily="18" charset="0"/>
                </a:rPr>
                <a:t> </a:t>
              </a:r>
              <a:r>
                <a:rPr lang="vi-VN" sz="4400" dirty="0">
                  <a:solidFill>
                    <a:srgbClr val="000000"/>
                  </a:solidFill>
                  <a:effectLst/>
                  <a:latin typeface="Times" panose="02020603050405020304" pitchFamily="18" charset="0"/>
                  <a:ea typeface="Calibri" panose="020F0502020204030204" pitchFamily="34" charset="0"/>
                  <a:cs typeface="Times" panose="02020603050405020304" pitchFamily="18" charset="0"/>
                </a:rPr>
                <a:t>biết hoặc </a:t>
              </a:r>
              <a:r>
                <a:rPr lang="vi-VN" sz="4400" dirty="0">
                  <a:solidFill>
                    <a:srgbClr val="000000"/>
                  </a:solidFill>
                  <a:latin typeface="Times" panose="02020603050405020304" pitchFamily="18" charset="0"/>
                  <a:ea typeface="Calibri" panose="020F0502020204030204" pitchFamily="34" charset="0"/>
                  <a:cs typeface="Times" panose="02020603050405020304" pitchFamily="18" charset="0"/>
                </a:rPr>
                <a:t>tham gia</a:t>
              </a:r>
              <a:endParaRPr lang="en-VN" sz="20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endParaRPr>
            </a:p>
          </p:txBody>
        </p:sp>
      </p:grpSp>
      <p:sp>
        <p:nvSpPr>
          <p:cNvPr id="34" name="Line Callout 1 (Border and Accent Bar) 3">
            <a:extLst>
              <a:ext uri="{FF2B5EF4-FFF2-40B4-BE49-F238E27FC236}">
                <a16:creationId xmlns:a16="http://schemas.microsoft.com/office/drawing/2014/main" id="{EB6311FC-648F-66EA-E5BD-5380D8B59B77}"/>
              </a:ext>
            </a:extLst>
          </p:cNvPr>
          <p:cNvSpPr/>
          <p:nvPr/>
        </p:nvSpPr>
        <p:spPr>
          <a:xfrm>
            <a:off x="-13412" y="1502363"/>
            <a:ext cx="7772400" cy="1318818"/>
          </a:xfrm>
          <a:prstGeom prst="accentBorderCallout1">
            <a:avLst>
              <a:gd name="adj1" fmla="val 18750"/>
              <a:gd name="adj2" fmla="val -3127"/>
              <a:gd name="adj3" fmla="val 17954"/>
              <a:gd name="adj4" fmla="val -17509"/>
            </a:avLst>
          </a:prstGeom>
          <a:solidFill>
            <a:srgbClr val="FFF9E7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NỘI DUNG BÀI HỌC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6B72745-0701-7868-0A1D-134AEF647D44}"/>
              </a:ext>
            </a:extLst>
          </p:cNvPr>
          <p:cNvGrpSpPr/>
          <p:nvPr/>
        </p:nvGrpSpPr>
        <p:grpSpPr>
          <a:xfrm>
            <a:off x="4835207" y="6430044"/>
            <a:ext cx="11734801" cy="2878237"/>
            <a:chOff x="5410200" y="1526258"/>
            <a:chExt cx="11734801" cy="2878237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0484B85-AC8E-39B8-9561-FA88A612C4AB}"/>
                </a:ext>
              </a:extLst>
            </p:cNvPr>
            <p:cNvGrpSpPr/>
            <p:nvPr/>
          </p:nvGrpSpPr>
          <p:grpSpPr>
            <a:xfrm>
              <a:off x="5410200" y="1526258"/>
              <a:ext cx="11734801" cy="2878237"/>
              <a:chOff x="5410200" y="1526258"/>
              <a:chExt cx="11734801" cy="2878237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71E07F09-F0C2-018C-4A33-D6971769AAE4}"/>
                  </a:ext>
                </a:extLst>
              </p:cNvPr>
              <p:cNvGrpSpPr/>
              <p:nvPr/>
            </p:nvGrpSpPr>
            <p:grpSpPr>
              <a:xfrm>
                <a:off x="5410200" y="1943100"/>
                <a:ext cx="11734801" cy="2461395"/>
                <a:chOff x="2308980" y="2663413"/>
                <a:chExt cx="13670040" cy="2480087"/>
              </a:xfrm>
            </p:grpSpPr>
            <p:sp>
              <p:nvSpPr>
                <p:cNvPr id="47" name="Freeform 7">
                  <a:extLst>
                    <a:ext uri="{FF2B5EF4-FFF2-40B4-BE49-F238E27FC236}">
                      <a16:creationId xmlns:a16="http://schemas.microsoft.com/office/drawing/2014/main" id="{3C7FF520-8302-219E-0780-BCD402EBDB5E}"/>
                    </a:ext>
                  </a:extLst>
                </p:cNvPr>
                <p:cNvSpPr/>
                <p:nvPr/>
              </p:nvSpPr>
              <p:spPr>
                <a:xfrm>
                  <a:off x="2743687" y="3127192"/>
                  <a:ext cx="13235333" cy="20163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724" h="348275">
                      <a:moveTo>
                        <a:pt x="203200" y="0"/>
                      </a:moveTo>
                      <a:lnTo>
                        <a:pt x="2602724" y="0"/>
                      </a:lnTo>
                      <a:lnTo>
                        <a:pt x="2399524" y="348275"/>
                      </a:lnTo>
                      <a:lnTo>
                        <a:pt x="0" y="348275"/>
                      </a:lnTo>
                      <a:lnTo>
                        <a:pt x="203200" y="0"/>
                      </a:lnTo>
                      <a:close/>
                    </a:path>
                  </a:pathLst>
                </a:custGeom>
                <a:solidFill>
                  <a:srgbClr val="A64B23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" name="Freeform 10">
                  <a:extLst>
                    <a:ext uri="{FF2B5EF4-FFF2-40B4-BE49-F238E27FC236}">
                      <a16:creationId xmlns:a16="http://schemas.microsoft.com/office/drawing/2014/main" id="{13175635-D2A4-E1F1-85BC-FF9C4078559B}"/>
                    </a:ext>
                  </a:extLst>
                </p:cNvPr>
                <p:cNvSpPr/>
                <p:nvPr/>
              </p:nvSpPr>
              <p:spPr>
                <a:xfrm>
                  <a:off x="2308980" y="2663413"/>
                  <a:ext cx="13235332" cy="20163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724" h="348275">
                      <a:moveTo>
                        <a:pt x="203200" y="0"/>
                      </a:moveTo>
                      <a:lnTo>
                        <a:pt x="2602724" y="0"/>
                      </a:lnTo>
                      <a:lnTo>
                        <a:pt x="2399524" y="348275"/>
                      </a:lnTo>
                      <a:lnTo>
                        <a:pt x="0" y="348275"/>
                      </a:lnTo>
                      <a:lnTo>
                        <a:pt x="203200" y="0"/>
                      </a:ln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6" name="Freeform 12">
                <a:extLst>
                  <a:ext uri="{FF2B5EF4-FFF2-40B4-BE49-F238E27FC236}">
                    <a16:creationId xmlns:a16="http://schemas.microsoft.com/office/drawing/2014/main" id="{BC05DF6B-9F70-58C8-1E46-C850AA55C4BD}"/>
                  </a:ext>
                </a:extLst>
              </p:cNvPr>
              <p:cNvSpPr/>
              <p:nvPr/>
            </p:nvSpPr>
            <p:spPr>
              <a:xfrm>
                <a:off x="5816023" y="1526258"/>
                <a:ext cx="985710" cy="646984"/>
              </a:xfrm>
              <a:custGeom>
                <a:avLst/>
                <a:gdLst/>
                <a:ahLst/>
                <a:cxnLst/>
                <a:rect l="l" t="t" r="r" b="b"/>
                <a:pathLst>
                  <a:path w="985710" h="646984">
                    <a:moveTo>
                      <a:pt x="0" y="0"/>
                    </a:moveTo>
                    <a:lnTo>
                      <a:pt x="985710" y="0"/>
                    </a:lnTo>
                    <a:lnTo>
                      <a:pt x="985710" y="646984"/>
                    </a:lnTo>
                    <a:lnTo>
                      <a:pt x="0" y="6469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=""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5DC2C2C-633E-156A-5FBE-72F8E8297FB2}"/>
                </a:ext>
              </a:extLst>
            </p:cNvPr>
            <p:cNvSpPr txBox="1"/>
            <p:nvPr/>
          </p:nvSpPr>
          <p:spPr>
            <a:xfrm>
              <a:off x="6512423" y="1988414"/>
              <a:ext cx="9157188" cy="20390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4000" b="1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vi-VN" sz="4400" b="1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</a:rPr>
                <a:t>Hoạt động 2: </a:t>
              </a:r>
              <a:r>
                <a:rPr lang="vi-VN" sz="4400" b="1" dirty="0">
                  <a:solidFill>
                    <a:srgbClr val="000000"/>
                  </a:solidFill>
                  <a:latin typeface="+mj-lt"/>
                  <a:ea typeface="Calibri" panose="020F0502020204030204" pitchFamily="34" charset="0"/>
                </a:rPr>
                <a:t>Lập </a:t>
              </a:r>
              <a:r>
                <a:rPr lang="de-DE" sz="44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</a:rPr>
                <a:t>và thực hiện kế hoạch</a:t>
              </a:r>
              <a:r>
                <a:rPr lang="vi-VN" sz="44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</a:rPr>
                <a:t> thiện nguyện</a:t>
              </a:r>
              <a:r>
                <a:rPr lang="en-VN" sz="4400" dirty="0">
                  <a:effectLst/>
                  <a:latin typeface="+mj-lt"/>
                </a:rPr>
                <a:t> </a:t>
              </a:r>
              <a:endParaRPr lang="en-US" sz="4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Line Callout 1 (Border and Accent Bar) 3">
            <a:extLst>
              <a:ext uri="{FF2B5EF4-FFF2-40B4-BE49-F238E27FC236}">
                <a16:creationId xmlns:a16="http://schemas.microsoft.com/office/drawing/2014/main" id="{FFFC5246-69BC-0E56-AC5F-BA82CBA0E405}"/>
              </a:ext>
            </a:extLst>
          </p:cNvPr>
          <p:cNvSpPr/>
          <p:nvPr/>
        </p:nvSpPr>
        <p:spPr>
          <a:xfrm>
            <a:off x="4011" y="0"/>
            <a:ext cx="12416590" cy="908209"/>
          </a:xfrm>
          <a:prstGeom prst="accentBorderCallout1">
            <a:avLst>
              <a:gd name="adj1" fmla="val 18750"/>
              <a:gd name="adj2" fmla="val -3127"/>
              <a:gd name="adj3" fmla="val 17954"/>
              <a:gd name="adj4" fmla="val -17509"/>
            </a:avLst>
          </a:prstGeom>
          <a:solidFill>
            <a:srgbClr val="FFF9E7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CHỦ ĐỀ: CHIA SẺ, KẾT NỐI YÊU THƯƠNG</a:t>
            </a:r>
            <a:endParaRPr lang="en-US" sz="4400" b="1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37F7144-FDE0-470C-9C8F-F0AF19F9B272}"/>
              </a:ext>
            </a:extLst>
          </p:cNvPr>
          <p:cNvGrpSpPr/>
          <p:nvPr/>
        </p:nvGrpSpPr>
        <p:grpSpPr>
          <a:xfrm>
            <a:off x="838200" y="1028700"/>
            <a:ext cx="15179749" cy="2667000"/>
            <a:chOff x="5410200" y="1526258"/>
            <a:chExt cx="11734800" cy="287823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E2D9B90-2878-AD86-8F10-02143D0D9E41}"/>
                </a:ext>
              </a:extLst>
            </p:cNvPr>
            <p:cNvGrpSpPr/>
            <p:nvPr/>
          </p:nvGrpSpPr>
          <p:grpSpPr>
            <a:xfrm>
              <a:off x="5410200" y="1526258"/>
              <a:ext cx="11734800" cy="2878237"/>
              <a:chOff x="5410200" y="1526258"/>
              <a:chExt cx="11734800" cy="2878237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78D742E3-9492-77FC-C916-5D1D385587FA}"/>
                  </a:ext>
                </a:extLst>
              </p:cNvPr>
              <p:cNvGrpSpPr/>
              <p:nvPr/>
            </p:nvGrpSpPr>
            <p:grpSpPr>
              <a:xfrm>
                <a:off x="5410200" y="1943100"/>
                <a:ext cx="11734800" cy="2461395"/>
                <a:chOff x="2308980" y="2663413"/>
                <a:chExt cx="13670040" cy="2480087"/>
              </a:xfrm>
            </p:grpSpPr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0E45BC45-B059-9C9F-365B-D3379FB8CE06}"/>
                    </a:ext>
                  </a:extLst>
                </p:cNvPr>
                <p:cNvSpPr/>
                <p:nvPr/>
              </p:nvSpPr>
              <p:spPr>
                <a:xfrm>
                  <a:off x="2743687" y="3127192"/>
                  <a:ext cx="13235333" cy="20163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724" h="348275">
                      <a:moveTo>
                        <a:pt x="203200" y="0"/>
                      </a:moveTo>
                      <a:lnTo>
                        <a:pt x="2602724" y="0"/>
                      </a:lnTo>
                      <a:lnTo>
                        <a:pt x="2399524" y="348275"/>
                      </a:lnTo>
                      <a:lnTo>
                        <a:pt x="0" y="348275"/>
                      </a:lnTo>
                      <a:lnTo>
                        <a:pt x="203200" y="0"/>
                      </a:lnTo>
                      <a:close/>
                    </a:path>
                  </a:pathLst>
                </a:custGeom>
                <a:solidFill>
                  <a:srgbClr val="A64B23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" name="Freeform 10">
                  <a:extLst>
                    <a:ext uri="{FF2B5EF4-FFF2-40B4-BE49-F238E27FC236}">
                      <a16:creationId xmlns:a16="http://schemas.microsoft.com/office/drawing/2014/main" id="{36E82EC6-2713-C704-674C-B6137BC1F83B}"/>
                    </a:ext>
                  </a:extLst>
                </p:cNvPr>
                <p:cNvSpPr/>
                <p:nvPr/>
              </p:nvSpPr>
              <p:spPr>
                <a:xfrm>
                  <a:off x="2308980" y="2663413"/>
                  <a:ext cx="13235332" cy="20163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724" h="348275">
                      <a:moveTo>
                        <a:pt x="203200" y="0"/>
                      </a:moveTo>
                      <a:lnTo>
                        <a:pt x="2602724" y="0"/>
                      </a:lnTo>
                      <a:lnTo>
                        <a:pt x="2399524" y="348275"/>
                      </a:lnTo>
                      <a:lnTo>
                        <a:pt x="0" y="348275"/>
                      </a:lnTo>
                      <a:lnTo>
                        <a:pt x="203200" y="0"/>
                      </a:ln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" name="Freeform 12">
                <a:extLst>
                  <a:ext uri="{FF2B5EF4-FFF2-40B4-BE49-F238E27FC236}">
                    <a16:creationId xmlns:a16="http://schemas.microsoft.com/office/drawing/2014/main" id="{A7C7107B-DEF8-7178-BA40-E26EC8AFD864}"/>
                  </a:ext>
                </a:extLst>
              </p:cNvPr>
              <p:cNvSpPr/>
              <p:nvPr/>
            </p:nvSpPr>
            <p:spPr>
              <a:xfrm>
                <a:off x="5816023" y="1526258"/>
                <a:ext cx="985710" cy="646984"/>
              </a:xfrm>
              <a:custGeom>
                <a:avLst/>
                <a:gdLst/>
                <a:ahLst/>
                <a:cxnLst/>
                <a:rect l="l" t="t" r="r" b="b"/>
                <a:pathLst>
                  <a:path w="985710" h="646984">
                    <a:moveTo>
                      <a:pt x="0" y="0"/>
                    </a:moveTo>
                    <a:lnTo>
                      <a:pt x="985710" y="0"/>
                    </a:lnTo>
                    <a:lnTo>
                      <a:pt x="985710" y="646984"/>
                    </a:lnTo>
                    <a:lnTo>
                      <a:pt x="0" y="6469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=""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403ACBD-F2B2-65C5-5390-5543AB38F2FD}"/>
                </a:ext>
              </a:extLst>
            </p:cNvPr>
            <p:cNvSpPr txBox="1"/>
            <p:nvPr/>
          </p:nvSpPr>
          <p:spPr>
            <a:xfrm>
              <a:off x="6801733" y="1854364"/>
              <a:ext cx="9093893" cy="2178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 err="1">
                  <a:solidFill>
                    <a:srgbClr val="000000"/>
                  </a:solidFill>
                  <a:latin typeface="Times" panose="02020603050405020304" pitchFamily="18" charset="0"/>
                  <a:ea typeface="Calibri" panose="020F0502020204030204" pitchFamily="34" charset="0"/>
                  <a:cs typeface="Times" panose="02020603050405020304" pitchFamily="18" charset="0"/>
                </a:rPr>
                <a:t>Hoạt</a:t>
              </a:r>
              <a:r>
                <a:rPr lang="en-US" sz="4400" b="1" dirty="0">
                  <a:solidFill>
                    <a:srgbClr val="000000"/>
                  </a:solidFill>
                  <a:latin typeface="Times" panose="02020603050405020304" pitchFamily="18" charset="0"/>
                  <a:ea typeface="Calibri" panose="020F0502020204030204" pitchFamily="34" charset="0"/>
                  <a:cs typeface="Times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Times" panose="02020603050405020304" pitchFamily="18" charset="0"/>
                  <a:ea typeface="Calibri" panose="020F0502020204030204" pitchFamily="34" charset="0"/>
                  <a:cs typeface="Times" panose="02020603050405020304" pitchFamily="18" charset="0"/>
                </a:rPr>
                <a:t>động</a:t>
              </a:r>
              <a:r>
                <a:rPr lang="en-US" sz="4400" b="1" dirty="0">
                  <a:solidFill>
                    <a:srgbClr val="000000"/>
                  </a:solidFill>
                  <a:latin typeface="Times" panose="02020603050405020304" pitchFamily="18" charset="0"/>
                  <a:ea typeface="Calibri" panose="020F0502020204030204" pitchFamily="34" charset="0"/>
                  <a:cs typeface="Times" panose="02020603050405020304" pitchFamily="18" charset="0"/>
                </a:rPr>
                <a:t> 1</a:t>
              </a:r>
              <a:r>
                <a:rPr lang="vi-VN" sz="4400" b="1" dirty="0">
                  <a:solidFill>
                    <a:srgbClr val="000000"/>
                  </a:solidFill>
                  <a:latin typeface="Times" panose="02020603050405020304" pitchFamily="18" charset="0"/>
                  <a:ea typeface="Calibri" panose="020F0502020204030204" pitchFamily="34" charset="0"/>
                  <a:cs typeface="Times" panose="02020603050405020304" pitchFamily="18" charset="0"/>
                </a:rPr>
                <a:t>: </a:t>
              </a:r>
              <a:r>
                <a:rPr lang="de-DE" sz="4400" b="1" dirty="0">
                  <a:solidFill>
                    <a:srgbClr val="000000"/>
                  </a:solidFill>
                  <a:effectLst/>
                  <a:latin typeface="Times" panose="02020603050405020304" pitchFamily="18" charset="0"/>
                  <a:ea typeface="Calibri" panose="020F0502020204030204" pitchFamily="34" charset="0"/>
                  <a:cs typeface="Times" panose="02020603050405020304" pitchFamily="18" charset="0"/>
                </a:rPr>
                <a:t>Chia sẻ hoạt động thiện nguyện mà em</a:t>
              </a:r>
              <a:r>
                <a:rPr lang="vi-VN" sz="4400" b="1" dirty="0">
                  <a:solidFill>
                    <a:srgbClr val="000000"/>
                  </a:solidFill>
                  <a:effectLst/>
                  <a:latin typeface="Times" panose="02020603050405020304" pitchFamily="18" charset="0"/>
                  <a:ea typeface="Calibri" panose="020F0502020204030204" pitchFamily="34" charset="0"/>
                  <a:cs typeface="Times" panose="02020603050405020304" pitchFamily="18" charset="0"/>
                </a:rPr>
                <a:t> đã</a:t>
              </a:r>
              <a:r>
                <a:rPr lang="de-DE" sz="4400" b="1" dirty="0">
                  <a:solidFill>
                    <a:srgbClr val="000000"/>
                  </a:solidFill>
                  <a:effectLst/>
                  <a:latin typeface="Times" panose="02020603050405020304" pitchFamily="18" charset="0"/>
                  <a:ea typeface="Calibri" panose="020F0502020204030204" pitchFamily="34" charset="0"/>
                  <a:cs typeface="Times" panose="02020603050405020304" pitchFamily="18" charset="0"/>
                </a:rPr>
                <a:t> </a:t>
              </a:r>
              <a:r>
                <a:rPr lang="vi-VN" sz="4400" b="1" dirty="0">
                  <a:solidFill>
                    <a:srgbClr val="000000"/>
                  </a:solidFill>
                  <a:effectLst/>
                  <a:latin typeface="Times" panose="02020603050405020304" pitchFamily="18" charset="0"/>
                  <a:ea typeface="Calibri" panose="020F0502020204030204" pitchFamily="34" charset="0"/>
                  <a:cs typeface="Times" panose="02020603050405020304" pitchFamily="18" charset="0"/>
                </a:rPr>
                <a:t>biết hoặc </a:t>
              </a:r>
              <a:r>
                <a:rPr lang="vi-VN" sz="4400" b="1" dirty="0">
                  <a:solidFill>
                    <a:srgbClr val="000000"/>
                  </a:solidFill>
                  <a:latin typeface="Times" panose="02020603050405020304" pitchFamily="18" charset="0"/>
                  <a:ea typeface="Calibri" panose="020F0502020204030204" pitchFamily="34" charset="0"/>
                  <a:cs typeface="Times" panose="02020603050405020304" pitchFamily="18" charset="0"/>
                </a:rPr>
                <a:t>tham gia</a:t>
              </a:r>
              <a:endParaRPr lang="en-VN" sz="2000" b="1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endParaRPr>
            </a:p>
          </p:txBody>
        </p:sp>
      </p:grpSp>
      <p:sp>
        <p:nvSpPr>
          <p:cNvPr id="2" name="Line Callout 1 (Border and Accent Bar) 3">
            <a:extLst>
              <a:ext uri="{FF2B5EF4-FFF2-40B4-BE49-F238E27FC236}">
                <a16:creationId xmlns:a16="http://schemas.microsoft.com/office/drawing/2014/main" id="{3F672C1E-C8A9-5FE7-2CF1-2730B2FBCA87}"/>
              </a:ext>
            </a:extLst>
          </p:cNvPr>
          <p:cNvSpPr/>
          <p:nvPr/>
        </p:nvSpPr>
        <p:spPr>
          <a:xfrm>
            <a:off x="2935705" y="11525"/>
            <a:ext cx="12416590" cy="908209"/>
          </a:xfrm>
          <a:prstGeom prst="accentBorderCallout1">
            <a:avLst>
              <a:gd name="adj1" fmla="val 18750"/>
              <a:gd name="adj2" fmla="val -3127"/>
              <a:gd name="adj3" fmla="val 17954"/>
              <a:gd name="adj4" fmla="val -17509"/>
            </a:avLst>
          </a:prstGeom>
          <a:solidFill>
            <a:srgbClr val="FFF9E7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CHỦ ĐỀ: CHIA SẺ, KẾT NỐI YÊU THƯƠNG</a:t>
            </a:r>
            <a:endParaRPr lang="en-US" sz="4400" b="1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3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1609</TotalTime>
  <Words>650</Words>
  <Application>Microsoft Office PowerPoint</Application>
  <PresentationFormat>Custom</PresentationFormat>
  <Paragraphs>148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.VnTime</vt:lpstr>
      <vt:lpstr>Times</vt:lpstr>
      <vt:lpstr>等线</vt:lpstr>
      <vt:lpstr>Arial</vt:lpstr>
      <vt:lpstr>Times New Roman</vt:lpstr>
      <vt:lpstr>宋体</vt:lpstr>
      <vt:lpstr>Calibri Light</vt:lpstr>
      <vt:lpstr>Calibri</vt:lpstr>
      <vt:lpstr>微软雅黑</vt:lpstr>
      <vt:lpstr>Office Theme</vt:lpstr>
      <vt:lpstr>1_Office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Doodle Project Presentation</dc:title>
  <dc:creator>Admin</dc:creator>
  <cp:lastModifiedBy>Admin</cp:lastModifiedBy>
  <cp:revision>116</cp:revision>
  <dcterms:created xsi:type="dcterms:W3CDTF">2006-08-16T00:00:00Z</dcterms:created>
  <dcterms:modified xsi:type="dcterms:W3CDTF">2024-05-23T14:54:37Z</dcterms:modified>
  <dc:identifier>DAFy5w1tJvA</dc:identifier>
</cp:coreProperties>
</file>