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8" r:id="rId3"/>
    <p:sldId id="256" r:id="rId4"/>
    <p:sldId id="257" r:id="rId5"/>
    <p:sldId id="264" r:id="rId6"/>
    <p:sldId id="265" r:id="rId7"/>
    <p:sldId id="266" r:id="rId8"/>
    <p:sldId id="267"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532C"/>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57880-63C9-4BFD-B465-1793478F55E4}"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01306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10001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57880-63C9-4BFD-B465-1793478F55E4}"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56031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57880-63C9-4BFD-B465-1793478F55E4}"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23561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57880-63C9-4BFD-B465-1793478F55E4}" type="datetimeFigureOut">
              <a:rPr lang="en-US" smtClean="0"/>
              <a:t>23/05/2024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33577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57880-63C9-4BFD-B465-1793478F55E4}" type="datetimeFigureOut">
              <a:rPr lang="en-US" smtClean="0"/>
              <a:t>23/05/2024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02688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57880-63C9-4BFD-B465-1793478F55E4}" type="datetimeFigureOut">
              <a:rPr lang="en-US" smtClean="0"/>
              <a:t>23/05/2024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2796564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177680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57880-63C9-4BFD-B465-1793478F55E4}" type="datetimeFigureOut">
              <a:rPr lang="en-US" smtClean="0"/>
              <a:t>23/05/2024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4005143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89524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57880-63C9-4BFD-B465-1793478F55E4}" type="datetimeFigureOut">
              <a:rPr lang="en-US" smtClean="0"/>
              <a:t>23/05/2024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E3C54-CD91-45D9-A421-808A943E1B0C}" type="slidenum">
              <a:rPr lang="en-US" smtClean="0"/>
              <a:t>‹#›</a:t>
            </a:fld>
            <a:endParaRPr lang="en-US"/>
          </a:p>
        </p:txBody>
      </p:sp>
    </p:spTree>
    <p:extLst>
      <p:ext uri="{BB962C8B-B14F-4D97-AF65-F5344CB8AC3E}">
        <p14:creationId xmlns:p14="http://schemas.microsoft.com/office/powerpoint/2010/main" val="3751148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AE357880-63C9-4BFD-B465-1793478F55E4}" type="datetimeFigureOut">
              <a:rPr lang="en-US" smtClean="0"/>
              <a:pPr/>
              <a:t>23/05/2024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1DE3C54-CD91-45D9-A421-808A943E1B0C}" type="slidenum">
              <a:rPr lang="en-US" smtClean="0"/>
              <a:pPr/>
              <a:t>‹#›</a:t>
            </a:fld>
            <a:endParaRPr lang="en-US"/>
          </a:p>
        </p:txBody>
      </p:sp>
    </p:spTree>
    <p:extLst>
      <p:ext uri="{BB962C8B-B14F-4D97-AF65-F5344CB8AC3E}">
        <p14:creationId xmlns:p14="http://schemas.microsoft.com/office/powerpoint/2010/main" val="177127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KYW1HvgEpLk" TargetMode="External"/><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1"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7180351" y="1111504"/>
              <a:ext cx="2323405" cy="1286139"/>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KIỂM TRA</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 BÀI CŨ</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524175"/>
            <a:ext cx="8559505" cy="906210"/>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H</a:t>
            </a:r>
            <a:r>
              <a:rPr lang="vi-VN" sz="2000">
                <a:effectLst/>
                <a:latin typeface="Open Sans" panose="020B0606030504020204" pitchFamily="34" charset="0"/>
                <a:ea typeface="Open Sans" panose="020B0606030504020204" pitchFamily="34" charset="0"/>
                <a:cs typeface="Open Sans" panose="020B0606030504020204" pitchFamily="34" charset="0"/>
              </a:rPr>
              <a:t>ãy nêu tên của chiếc máy tính cơ khí đầu tiên</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 V</a:t>
            </a:r>
            <a:r>
              <a:rPr lang="vi-VN" sz="2000">
                <a:effectLst/>
                <a:latin typeface="Open Sans" panose="020B0606030504020204" pitchFamily="34" charset="0"/>
                <a:ea typeface="Open Sans" panose="020B0606030504020204" pitchFamily="34" charset="0"/>
                <a:cs typeface="Open Sans" panose="020B0606030504020204" pitchFamily="34" charset="0"/>
              </a:rPr>
              <a:t>ẽ sơ đồ cấu trúc máy tính</a:t>
            </a:r>
            <a:r>
              <a:rPr lang="en-US" sz="2000">
                <a:effectLst/>
                <a:latin typeface="Open Sans" panose="020B0606030504020204" pitchFamily="34" charset="0"/>
                <a:ea typeface="Open Sans" panose="020B0606030504020204" pitchFamily="34" charset="0"/>
                <a:cs typeface="Open Sans" panose="020B0606030504020204" pitchFamily="34" charset="0"/>
              </a:rPr>
              <a:t>.</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96D7891F-F59F-3227-9FD6-AB2C7EBE4273}"/>
              </a:ext>
            </a:extLst>
          </p:cNvPr>
          <p:cNvSpPr txBox="1"/>
          <p:nvPr/>
        </p:nvSpPr>
        <p:spPr>
          <a:xfrm>
            <a:off x="1784029" y="2400720"/>
            <a:ext cx="8559505" cy="1388393"/>
          </a:xfrm>
          <a:prstGeom prst="rect">
            <a:avLst/>
          </a:prstGeom>
          <a:noFill/>
        </p:spPr>
        <p:txBody>
          <a:bodyPr wrap="square">
            <a:spAutoFit/>
          </a:bodyPr>
          <a:lstStyle/>
          <a:p>
            <a:pPr algn="just">
              <a:lnSpc>
                <a:spcPct val="115000"/>
              </a:lnSpc>
              <a:spcAft>
                <a:spcPts val="1000"/>
              </a:spcAft>
            </a:pPr>
            <a:r>
              <a:rPr lang="en-US" sz="2000" b="1">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endParaRPr lang="en-US"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2000">
                <a:latin typeface="Open Sans" panose="020B0606030504020204" pitchFamily="34" charset="0"/>
                <a:ea typeface="Open Sans" panose="020B0606030504020204" pitchFamily="34" charset="0"/>
                <a:cs typeface="Open Sans" panose="020B0606030504020204" pitchFamily="34" charset="0"/>
              </a:rPr>
              <a:t>+ S</a:t>
            </a:r>
            <a:r>
              <a:rPr lang="vi-VN" sz="2000">
                <a:latin typeface="Open Sans" panose="020B0606030504020204" pitchFamily="34" charset="0"/>
                <a:ea typeface="Open Sans" panose="020B0606030504020204" pitchFamily="34" charset="0"/>
                <a:cs typeface="Open Sans" panose="020B0606030504020204" pitchFamily="34" charset="0"/>
              </a:rPr>
              <a:t>ơ đồ cấu trúc máy tính</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a:extLst>
              <a:ext uri="{FF2B5EF4-FFF2-40B4-BE49-F238E27FC236}">
                <a16:creationId xmlns:a16="http://schemas.microsoft.com/office/drawing/2014/main" id="{11BE4479-30DA-AF33-ECD6-B1047A745047}"/>
              </a:ext>
            </a:extLst>
          </p:cNvPr>
          <p:cNvGrpSpPr/>
          <p:nvPr/>
        </p:nvGrpSpPr>
        <p:grpSpPr>
          <a:xfrm>
            <a:off x="3199317" y="3935509"/>
            <a:ext cx="5793366" cy="1725558"/>
            <a:chOff x="4013200" y="4878595"/>
            <a:chExt cx="5793366" cy="1725558"/>
          </a:xfrm>
        </p:grpSpPr>
        <p:sp>
          <p:nvSpPr>
            <p:cNvPr id="13" name="Rectangle 12">
              <a:extLst>
                <a:ext uri="{FF2B5EF4-FFF2-40B4-BE49-F238E27FC236}">
                  <a16:creationId xmlns:a16="http://schemas.microsoft.com/office/drawing/2014/main" id="{2D7CACDD-A473-3002-080E-FC304216FFC5}"/>
                </a:ext>
              </a:extLst>
            </p:cNvPr>
            <p:cNvSpPr/>
            <p:nvPr/>
          </p:nvSpPr>
          <p:spPr>
            <a:xfrm>
              <a:off x="6063781" y="4878595"/>
              <a:ext cx="1708619" cy="1725558"/>
            </a:xfrm>
            <a:prstGeom prst="rect">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42CD7A52-9D02-FE89-EC05-6FBA71B5D307}"/>
                </a:ext>
              </a:extLst>
            </p:cNvPr>
            <p:cNvSpPr/>
            <p:nvPr/>
          </p:nvSpPr>
          <p:spPr>
            <a:xfrm>
              <a:off x="6258560" y="506984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xử lý</a:t>
              </a:r>
              <a:endParaRPr lang="vi-VN">
                <a:solidFill>
                  <a:sysClr val="windowText" lastClr="000000"/>
                </a:solidFill>
              </a:endParaRPr>
            </a:p>
          </p:txBody>
        </p:sp>
        <p:sp>
          <p:nvSpPr>
            <p:cNvPr id="9" name="Rectangle 8">
              <a:extLst>
                <a:ext uri="{FF2B5EF4-FFF2-40B4-BE49-F238E27FC236}">
                  <a16:creationId xmlns:a16="http://schemas.microsoft.com/office/drawing/2014/main" id="{30D7E9CC-4703-5984-E00B-82E6C4D4EA80}"/>
                </a:ext>
              </a:extLst>
            </p:cNvPr>
            <p:cNvSpPr/>
            <p:nvPr/>
          </p:nvSpPr>
          <p:spPr>
            <a:xfrm>
              <a:off x="6258560" y="599440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Bộ nhớ</a:t>
              </a:r>
              <a:endParaRPr lang="vi-VN">
                <a:solidFill>
                  <a:sysClr val="windowText" lastClr="000000"/>
                </a:solidFill>
              </a:endParaRPr>
            </a:p>
          </p:txBody>
        </p:sp>
        <p:sp>
          <p:nvSpPr>
            <p:cNvPr id="11" name="Rectangle 10">
              <a:extLst>
                <a:ext uri="{FF2B5EF4-FFF2-40B4-BE49-F238E27FC236}">
                  <a16:creationId xmlns:a16="http://schemas.microsoft.com/office/drawing/2014/main" id="{296AF3EE-B660-72AB-2EC8-24F6D3CBF508}"/>
                </a:ext>
              </a:extLst>
            </p:cNvPr>
            <p:cNvSpPr/>
            <p:nvPr/>
          </p:nvSpPr>
          <p:spPr>
            <a:xfrm>
              <a:off x="850392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ra</a:t>
              </a:r>
              <a:endParaRPr lang="vi-VN">
                <a:solidFill>
                  <a:sysClr val="windowText" lastClr="000000"/>
                </a:solidFill>
              </a:endParaRPr>
            </a:p>
          </p:txBody>
        </p:sp>
        <p:sp>
          <p:nvSpPr>
            <p:cNvPr id="12" name="Rectangle 11">
              <a:extLst>
                <a:ext uri="{FF2B5EF4-FFF2-40B4-BE49-F238E27FC236}">
                  <a16:creationId xmlns:a16="http://schemas.microsoft.com/office/drawing/2014/main" id="{082EBCFA-769D-E71B-5650-1889279BEDC3}"/>
                </a:ext>
              </a:extLst>
            </p:cNvPr>
            <p:cNvSpPr/>
            <p:nvPr/>
          </p:nvSpPr>
          <p:spPr>
            <a:xfrm>
              <a:off x="4013200" y="5506720"/>
              <a:ext cx="1302646" cy="45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Thiết bị vào</a:t>
              </a:r>
              <a:endParaRPr lang="vi-VN">
                <a:solidFill>
                  <a:sysClr val="windowText" lastClr="000000"/>
                </a:solidFill>
              </a:endParaRPr>
            </a:p>
          </p:txBody>
        </p:sp>
        <p:cxnSp>
          <p:nvCxnSpPr>
            <p:cNvPr id="15" name="Straight Arrow Connector 14">
              <a:extLst>
                <a:ext uri="{FF2B5EF4-FFF2-40B4-BE49-F238E27FC236}">
                  <a16:creationId xmlns:a16="http://schemas.microsoft.com/office/drawing/2014/main" id="{A19E118D-1E23-0F08-56B6-A968842D3154}"/>
                </a:ext>
              </a:extLst>
            </p:cNvPr>
            <p:cNvCxnSpPr>
              <a:stCxn id="12" idx="3"/>
              <a:endCxn id="13" idx="1"/>
            </p:cNvCxnSpPr>
            <p:nvPr/>
          </p:nvCxnSpPr>
          <p:spPr>
            <a:xfrm>
              <a:off x="5315846" y="5735320"/>
              <a:ext cx="747935"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8A877D-E97F-09B1-3FBE-35D4B3091F35}"/>
                </a:ext>
              </a:extLst>
            </p:cNvPr>
            <p:cNvCxnSpPr/>
            <p:nvPr/>
          </p:nvCxnSpPr>
          <p:spPr>
            <a:xfrm>
              <a:off x="6618492" y="5512774"/>
              <a:ext cx="0" cy="4816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FE72E6-C54A-2E8C-930C-211A173127AF}"/>
                </a:ext>
              </a:extLst>
            </p:cNvPr>
            <p:cNvCxnSpPr/>
            <p:nvPr/>
          </p:nvCxnSpPr>
          <p:spPr>
            <a:xfrm flipV="1">
              <a:off x="7223760" y="5489685"/>
              <a:ext cx="0" cy="504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93B3BF2-5CF5-61EA-E8B7-E12B9A7522D2}"/>
                </a:ext>
              </a:extLst>
            </p:cNvPr>
            <p:cNvCxnSpPr>
              <a:stCxn id="13" idx="3"/>
              <a:endCxn id="11" idx="1"/>
            </p:cNvCxnSpPr>
            <p:nvPr/>
          </p:nvCxnSpPr>
          <p:spPr>
            <a:xfrm flipV="1">
              <a:off x="7772400" y="5735320"/>
              <a:ext cx="731520" cy="60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3FB979FC-EA11-828B-4DD2-3A68C00025C7}"/>
              </a:ext>
            </a:extLst>
          </p:cNvPr>
          <p:cNvSpPr/>
          <p:nvPr/>
        </p:nvSpPr>
        <p:spPr>
          <a:xfrm>
            <a:off x="963247" y="743046"/>
            <a:ext cx="10281920" cy="2377440"/>
          </a:xfrm>
          <a:prstGeom prst="rect">
            <a:avLst/>
          </a:prstGeom>
          <a:solidFill>
            <a:schemeClr val="bg1"/>
          </a:solidFill>
          <a:ln w="38100">
            <a:solidFill>
              <a:srgbClr val="7353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Ở</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tiết trước chúng ta đã được tìm hiểu về những chiếc máy tính cơ khí đầu tiên, cũng như biết được kiến trúc máy tính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Von Neumann. </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Ở tiết học này chúng ta sẽ tiếp tục tìm hiểu các thế hệ máy tính và cùng </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xem</a:t>
            </a:r>
            <a:r>
              <a:rPr lang="vi-VN"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 máy tính đã thay đổi thế giới như thế nào</a:t>
            </a:r>
            <a:r>
              <a:rPr lang="en-US" sz="1800">
                <a:solidFill>
                  <a:sysClr val="windowText" lastClr="000000"/>
                </a:solidFill>
                <a:effectLst/>
                <a:latin typeface="Open Sans" panose="020B0606030504020204" pitchFamily="34" charset="0"/>
                <a:ea typeface="Open Sans" panose="020B0606030504020204" pitchFamily="34" charset="0"/>
                <a:cs typeface="Open Sans" panose="020B0606030504020204" pitchFamily="34" charset="0"/>
              </a:rPr>
              <a:t>.</a:t>
            </a:r>
            <a:endParaRPr lang="vi-VN">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14:presetBounceEnd="46000">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14:bounceEnd="46000">
                                          <p:cBhvr additive="base">
                                            <p:cTn id="37" dur="500" fill="hold"/>
                                            <p:tgtEl>
                                              <p:spTgt spid="14"/>
                                            </p:tgtEl>
                                            <p:attrNameLst>
                                              <p:attrName>ppt_x</p:attrName>
                                            </p:attrNameLst>
                                          </p:cBhvr>
                                          <p:tavLst>
                                            <p:tav tm="0">
                                              <p:val>
                                                <p:strVal val="#ppt_x"/>
                                              </p:val>
                                            </p:tav>
                                            <p:tav tm="100000">
                                              <p:val>
                                                <p:strVal val="#ppt_x"/>
                                              </p:val>
                                            </p:tav>
                                          </p:tavLst>
                                        </p:anim>
                                        <p:anim calcmode="lin" valueType="num" p14:bounceEnd="46000">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1"/>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6198870" y="791736"/>
            <a:ext cx="6111240" cy="2277358"/>
          </a:xfrm>
        </p:spPr>
        <p:txBody>
          <a:bodyPr>
            <a:normAutofit/>
          </a:bodyPr>
          <a:lstStyle/>
          <a:p>
            <a:pPr>
              <a:lnSpc>
                <a:spcPct val="100000"/>
              </a:lnSpc>
            </a:pPr>
            <a: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 2. Bài 1: </a:t>
            </a:r>
            <a:br>
              <a:rPr lang="en-US" sz="4400">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4400" b="1">
                <a:solidFill>
                  <a:srgbClr val="FFFF00"/>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LƯỢC SỬ CÔNG CỤ TÍNH TOÁN (Tiếp)</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7599838" y="4550728"/>
            <a:ext cx="4300839" cy="1031206"/>
          </a:xfrm>
          <a:solidFill>
            <a:schemeClr val="accent4">
              <a:lumMod val="20000"/>
              <a:lumOff val="80000"/>
            </a:schemeClr>
          </a:solidFill>
        </p:spPr>
        <p:txBody>
          <a:bodyPr>
            <a:normAutofit fontScale="25000" lnSpcReduction="20000"/>
          </a:bodyPr>
          <a:lstStyle/>
          <a:p>
            <a:r>
              <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GV: </a:t>
            </a:r>
            <a:r>
              <a:rPr lang="en-US" sz="9600" b="1" dirty="0" err="1" smtClean="0">
                <a:solidFill>
                  <a:srgbClr val="547A88"/>
                </a:solidFill>
                <a:latin typeface="Open Sans" panose="020B0606030504020204" pitchFamily="34" charset="0"/>
                <a:ea typeface="Open Sans" panose="020B0606030504020204" pitchFamily="34" charset="0"/>
                <a:cs typeface="Open Sans" panose="020B0606030504020204" pitchFamily="34" charset="0"/>
              </a:rPr>
              <a:t>Phạm</a:t>
            </a:r>
            <a:r>
              <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 </a:t>
            </a:r>
            <a:r>
              <a:rPr lang="en-US" sz="9600" b="1" dirty="0" err="1" smtClean="0">
                <a:solidFill>
                  <a:srgbClr val="547A88"/>
                </a:solidFill>
                <a:latin typeface="Open Sans" panose="020B0606030504020204" pitchFamily="34" charset="0"/>
                <a:ea typeface="Open Sans" panose="020B0606030504020204" pitchFamily="34" charset="0"/>
                <a:cs typeface="Open Sans" panose="020B0606030504020204" pitchFamily="34" charset="0"/>
              </a:rPr>
              <a:t>Thị</a:t>
            </a:r>
            <a:r>
              <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 Kim </a:t>
            </a:r>
            <a:r>
              <a:rPr lang="en-US" sz="9600" b="1" dirty="0" err="1" smtClean="0">
                <a:solidFill>
                  <a:srgbClr val="547A88"/>
                </a:solidFill>
                <a:latin typeface="Open Sans" panose="020B0606030504020204" pitchFamily="34" charset="0"/>
                <a:ea typeface="Open Sans" panose="020B0606030504020204" pitchFamily="34" charset="0"/>
                <a:cs typeface="Open Sans" panose="020B0606030504020204" pitchFamily="34" charset="0"/>
              </a:rPr>
              <a:t>Liên</a:t>
            </a:r>
            <a:endPar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endParaRPr>
          </a:p>
          <a:p>
            <a:r>
              <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HCS </a:t>
            </a:r>
            <a:r>
              <a:rPr lang="en-US" sz="9600" b="1" dirty="0" err="1" smtClean="0">
                <a:solidFill>
                  <a:srgbClr val="547A88"/>
                </a:solidFill>
                <a:latin typeface="Open Sans" panose="020B0606030504020204" pitchFamily="34" charset="0"/>
                <a:ea typeface="Open Sans" panose="020B0606030504020204" pitchFamily="34" charset="0"/>
                <a:cs typeface="Open Sans" panose="020B0606030504020204" pitchFamily="34" charset="0"/>
              </a:rPr>
              <a:t>Hoàng</a:t>
            </a:r>
            <a:r>
              <a:rPr lang="en-US" sz="9600" b="1" dirty="0" smtClean="0">
                <a:solidFill>
                  <a:srgbClr val="547A88"/>
                </a:solidFill>
                <a:latin typeface="Open Sans" panose="020B0606030504020204" pitchFamily="34" charset="0"/>
                <a:ea typeface="Open Sans" panose="020B0606030504020204" pitchFamily="34" charset="0"/>
                <a:cs typeface="Open Sans" panose="020B0606030504020204" pitchFamily="34" charset="0"/>
              </a:rPr>
              <a:t> </a:t>
            </a:r>
            <a:r>
              <a:rPr lang="en-US" sz="9600" b="1" smtClean="0">
                <a:solidFill>
                  <a:srgbClr val="547A88"/>
                </a:solidFill>
                <a:latin typeface="Open Sans" panose="020B0606030504020204" pitchFamily="34" charset="0"/>
                <a:ea typeface="Open Sans" panose="020B0606030504020204" pitchFamily="34" charset="0"/>
                <a:cs typeface="Open Sans" panose="020B0606030504020204" pitchFamily="34" charset="0"/>
              </a:rPr>
              <a:t>Động</a:t>
            </a:r>
            <a:endParaRPr lang="en-US" sz="9600" b="1" dirty="0">
              <a:solidFill>
                <a:srgbClr val="547A88"/>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547A88"/>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823630" y="88394"/>
            <a:ext cx="2703764" cy="1416247"/>
            <a:chOff x="6665655" y="770361"/>
            <a:chExt cx="33632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765607" y="1111504"/>
              <a:ext cx="3152908" cy="1286138"/>
            </a:xfrm>
            <a:prstGeom prst="rect">
              <a:avLst/>
            </a:prstGeom>
            <a:noFill/>
          </p:spPr>
          <p:txBody>
            <a:bodyPr wrap="none" rtlCol="0">
              <a:spAutoFit/>
            </a:bodyPr>
            <a:lstStyle/>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2. Máy tính </a:t>
              </a:r>
            </a:p>
            <a:p>
              <a:pPr algn="ct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điện tử (tiếp)</a:t>
              </a:r>
              <a:endPar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741905"/>
            <a:ext cx="8559505" cy="777970"/>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D148F969-709F-BD31-5183-599FED9D5BFE}"/>
              </a:ext>
            </a:extLst>
          </p:cNvPr>
          <p:cNvGrpSpPr/>
          <p:nvPr/>
        </p:nvGrpSpPr>
        <p:grpSpPr>
          <a:xfrm>
            <a:off x="4552336" y="198594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98576"/>
            <a:ext cx="8559505" cy="2834943"/>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có thể được phân chia thành 5 thế hệ</a:t>
            </a:r>
            <a:r>
              <a:rPr lang="en-US" sz="2000">
                <a:latin typeface="Open Sans" panose="020B0606030504020204" pitchFamily="34" charset="0"/>
                <a:ea typeface="Open Sans" panose="020B0606030504020204" pitchFamily="34" charset="0"/>
                <a:cs typeface="Open Sans" panose="020B0606030504020204" pitchFamily="34" charset="0"/>
              </a:rPr>
              <a:t>,</a:t>
            </a:r>
            <a:r>
              <a:rPr lang="vi-VN" sz="2000">
                <a:latin typeface="Open Sans" panose="020B0606030504020204" pitchFamily="34" charset="0"/>
                <a:ea typeface="Open Sans" panose="020B0606030504020204" pitchFamily="34" charset="0"/>
                <a:cs typeface="Open Sans" panose="020B0606030504020204" pitchFamily="34" charset="0"/>
              </a:rPr>
              <a:t> đó là</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nhất (1945-1955)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hai (1955 – 1965)</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ba (1965 – 1974)</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tư (1974 – 1990)</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Thế hệ thứ năm (1990 – ngày nay)</a:t>
            </a:r>
          </a:p>
        </p:txBody>
      </p:sp>
      <p:pic>
        <p:nvPicPr>
          <p:cNvPr id="12" name="Picture 11">
            <a:hlinkClick r:id="rId8"/>
            <a:extLst>
              <a:ext uri="{FF2B5EF4-FFF2-40B4-BE49-F238E27FC236}">
                <a16:creationId xmlns:a16="http://schemas.microsoft.com/office/drawing/2014/main" id="{E8A32AA4-0430-4B3F-22D9-653315043825}"/>
              </a:ext>
            </a:extLst>
          </p:cNvPr>
          <p:cNvPicPr>
            <a:picLocks noChangeAspect="1"/>
          </p:cNvPicPr>
          <p:nvPr/>
        </p:nvPicPr>
        <p:blipFill>
          <a:blip r:embed="rId9"/>
          <a:stretch>
            <a:fillRect/>
          </a:stretch>
        </p:blipFill>
        <p:spPr>
          <a:xfrm>
            <a:off x="11090786" y="5934726"/>
            <a:ext cx="1004803" cy="1004803"/>
          </a:xfrm>
          <a:prstGeom prst="rect">
            <a:avLst/>
          </a:prstGeom>
        </p:spPr>
      </p:pic>
      <p:sp useBgFill="1">
        <p:nvSpPr>
          <p:cNvPr id="3" name="TextBox 2">
            <a:extLst>
              <a:ext uri="{FF2B5EF4-FFF2-40B4-BE49-F238E27FC236}">
                <a16:creationId xmlns:a16="http://schemas.microsoft.com/office/drawing/2014/main" id="{411B82E0-9CA2-DDCB-94F8-B141D7E42B5F}"/>
              </a:ext>
            </a:extLst>
          </p:cNvPr>
          <p:cNvSpPr txBox="1"/>
          <p:nvPr/>
        </p:nvSpPr>
        <p:spPr>
          <a:xfrm>
            <a:off x="1784029" y="3928965"/>
            <a:ext cx="8559505" cy="1839799"/>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ra đời vào những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1940. </a:t>
            </a:r>
            <a:r>
              <a:rPr lang="en-US" sz="2000">
                <a:latin typeface="Open Sans" panose="020B0606030504020204" pitchFamily="34" charset="0"/>
                <a:ea typeface="Open Sans" panose="020B0606030504020204" pitchFamily="34" charset="0"/>
                <a:cs typeface="Open Sans" panose="020B0606030504020204" pitchFamily="34" charset="0"/>
              </a:rPr>
              <a:t>Năm</a:t>
            </a:r>
            <a:r>
              <a:rPr lang="vi-VN" sz="2000">
                <a:latin typeface="Open Sans" panose="020B0606030504020204" pitchFamily="34" charset="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000">
                <a:latin typeface="Open Sans" panose="020B0606030504020204" pitchFamily="34" charset="0"/>
                <a:ea typeface="Open Sans" panose="020B0606030504020204" pitchFamily="34" charset="0"/>
                <a:cs typeface="Open Sans" panose="020B0606030504020204" pitchFamily="34" charset="0"/>
              </a:rPr>
              <a:t>.</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4447242"/>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 calcmode="lin" valueType="num">
                                      <p:cBhvr>
                                        <p:cTn id="3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15015" fill="hold"/>
                                        <p:tgtEl>
                                          <p:spTgt spid="27"/>
                                        </p:tgtEl>
                                      </p:cBhvr>
                                    </p:cmd>
                                  </p:childTnLst>
                                </p:cTn>
                              </p:par>
                            </p:childTnLst>
                          </p:cTn>
                        </p:par>
                        <p:par>
                          <p:cTn id="46" fill="hold">
                            <p:stCondLst>
                              <p:cond delay="315515"/>
                            </p:stCondLst>
                            <p:childTnLst>
                              <p:par>
                                <p:cTn id="47" presetID="10" presetClass="exit" presetSubtype="0" fill="hold" nodeType="after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md type="call" cmd="stop">
                                      <p:cBhvr>
                                        <p:cTn id="50"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p:cTn id="51" fill="hold" display="0">
                  <p:stCondLst>
                    <p:cond delay="indefinite"/>
                  </p:stCondLst>
                </p:cTn>
                <p:tgtEl>
                  <p:spTgt spid="27"/>
                </p:tgtEl>
              </p:cMediaNode>
            </p:video>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 calcmode="lin" valueType="num">
                                      <p:cBhvr>
                                        <p:cTn id="59"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60" dur="500" fill="hold"/>
                                        <p:tgtEl>
                                          <p:spTgt spid="2"/>
                                        </p:tgtEl>
                                        <p:attrNameLst>
                                          <p:attrName>ppt_y</p:attrName>
                                        </p:attrNameLst>
                                      </p:cBhvr>
                                      <p:tavLst>
                                        <p:tav tm="0" fmla="#ppt_y+(sin(-2*pi*(1-$))*-#ppt_x+cos(-2*pi*(1-$))*(1-#ppt_y))*(1-$)">
                                          <p:val>
                                            <p:fltVal val="0"/>
                                          </p:val>
                                        </p:tav>
                                        <p:tav tm="100000">
                                          <p:val>
                                            <p:fltVal val="1"/>
                                          </p:val>
                                        </p:tav>
                                      </p:tavLst>
                                    </p:anim>
                                  </p:childTnLst>
                                </p:cTn>
                              </p:par>
                              <p:par>
                                <p:cTn id="61" presetID="16" presetClass="entr" presetSubtype="2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arn(inVertical)">
                                      <p:cBhvr>
                                        <p:cTn id="63" dur="500"/>
                                        <p:tgtEl>
                                          <p:spTgt spid="12"/>
                                        </p:tgtEl>
                                      </p:cBhvr>
                                    </p:animEffect>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0000"/>
            <a:lum/>
          </a:blip>
          <a:srcRect/>
          <a:stretch>
            <a:fillRect/>
          </a:stretch>
        </a:blipFill>
        <a:effectLst/>
      </p:bgPr>
    </p:bg>
    <p:spTree>
      <p:nvGrpSpPr>
        <p:cNvPr id="1" name=""/>
        <p:cNvGrpSpPr/>
        <p:nvPr/>
      </p:nvGrpSpPr>
      <p:grpSpPr>
        <a:xfrm>
          <a:off x="0" y="0"/>
          <a:ext cx="0" cy="0"/>
          <a:chOff x="0" y="0"/>
          <a:chExt cx="0" cy="0"/>
        </a:xfrm>
      </p:grpSpPr>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rgbClr val="7030A0"/>
                </a:solidFill>
                <a:latin typeface="Open Sans" panose="020B0606030504020204" pitchFamily="34" charset="0"/>
                <a:ea typeface="Open Sans" panose="020B0606030504020204" pitchFamily="34" charset="0"/>
                <a:cs typeface="Open Sans" panose="020B0606030504020204" pitchFamily="34" charset="0"/>
              </a:rPr>
              <a:t>Bộ vi xử lý là linh kiện máy tính dựa trên công nghệ nào?</a:t>
            </a:r>
            <a:endParaRPr kumimoji="0" lang="en-US" sz="2400" b="0" i="0" u="none" strike="noStrike" kern="1200" cap="none" spc="0" normalizeH="0" baseline="0" noProof="0" dirty="0">
              <a:ln>
                <a:noFill/>
              </a:ln>
              <a:solidFill>
                <a:srgbClr val="7030A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A. Đèn điện tử chân không.</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Open Sans" panose="020B0606030504020204" pitchFamily="34" charset="0"/>
                <a:ea typeface="Open Sans" panose="020B0606030504020204" pitchFamily="34" charset="0"/>
                <a:cs typeface="Open Sans" panose="020B0606030504020204" pitchFamily="34" charset="0"/>
              </a:rPr>
              <a:t>B. Linh kiện bán dẫn đơn giản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C. Mạch tích hợp hàng chục, hàng trăm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Open Sans" panose="020B0606030504020204" pitchFamily="34" charset="0"/>
                <a:ea typeface="Open Sans" panose="020B0606030504020204" pitchFamily="34" charset="0"/>
                <a:cs typeface="Open Sans" panose="020B0606030504020204" pitchFamily="34" charset="0"/>
              </a:rPr>
              <a:t>D. Mạch tích hợp cỡ lớn, gồm hàng chục nghìn đến hàng triệu linh kiện bán dẫn.</a:t>
            </a:r>
            <a:endParaRPr lang="en-US" sz="2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id="{8450C472-213A-8F5D-8978-0212DCC0C37D}"/>
              </a:ext>
            </a:extLst>
          </p:cNvPr>
          <p:cNvPicPr>
            <a:picLocks noRot="1" noChangeAspect="1"/>
          </p:cNvPicPr>
          <p:nvPr>
            <a:videoFile r:link="rId1"/>
          </p:nvPr>
        </p:nvPicPr>
        <p:blipFill>
          <a:blip r:embed="rId4"/>
          <a:stretch>
            <a:fillRect/>
          </a:stretch>
        </p:blipFill>
        <p:spPr>
          <a:xfrm>
            <a:off x="2781720" y="1752255"/>
            <a:ext cx="6628561" cy="3745137"/>
          </a:xfrm>
          <a:prstGeom prst="rect">
            <a:avLst/>
          </a:prstGeom>
        </p:spPr>
      </p:pic>
    </p:spTree>
    <p:extLst>
      <p:ext uri="{BB962C8B-B14F-4D97-AF65-F5344CB8AC3E}">
        <p14:creationId xmlns:p14="http://schemas.microsoft.com/office/powerpoint/2010/main" val="26278887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1"/>
                </p:tgtEl>
              </p:cMediaNode>
            </p:video>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148F969-709F-BD31-5183-599FED9D5BFE}"/>
              </a:ext>
            </a:extLst>
          </p:cNvPr>
          <p:cNvGrpSpPr/>
          <p:nvPr/>
        </p:nvGrpSpPr>
        <p:grpSpPr>
          <a:xfrm>
            <a:off x="4552336" y="2319214"/>
            <a:ext cx="3087329" cy="2618882"/>
            <a:chOff x="8111612" y="1250254"/>
            <a:chExt cx="3087329" cy="2618882"/>
          </a:xfrm>
          <a:noFill/>
        </p:grpSpPr>
        <p:sp>
          <p:nvSpPr>
            <p:cNvPr id="33" name="Rectangle 32">
              <a:extLst>
                <a:ext uri="{FF2B5EF4-FFF2-40B4-BE49-F238E27FC236}">
                  <a16:creationId xmlns:a16="http://schemas.microsoft.com/office/drawing/2014/main" id="{D9C5E788-A375-0729-5464-D8176FD8B719}"/>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2">
              <a:extLst>
                <a:ext uri="{FF2B5EF4-FFF2-40B4-BE49-F238E27FC236}">
                  <a16:creationId xmlns:a16="http://schemas.microsoft.com/office/drawing/2014/main" id="{88EC3292-73F1-3193-7FB8-4A3C24AE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5" name="TextBox 34">
              <a:extLst>
                <a:ext uri="{FF2B5EF4-FFF2-40B4-BE49-F238E27FC236}">
                  <a16:creationId xmlns:a16="http://schemas.microsoft.com/office/drawing/2014/main" id="{831A8805-EACE-CF1A-A32B-D55B4B9D4570}"/>
                </a:ext>
              </a:extLst>
            </p:cNvPr>
            <p:cNvSpPr txBox="1"/>
            <p:nvPr/>
          </p:nvSpPr>
          <p:spPr>
            <a:xfrm>
              <a:off x="8414466" y="292003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000691"/>
              <a:ext cx="3568148" cy="161804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3. Máy tính thay đổi thế giới như thế nào?</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75810174-A9A3-5B27-6208-E8BCC81F0ACE}"/>
              </a:ext>
            </a:extLst>
          </p:cNvPr>
          <p:cNvSpPr txBox="1"/>
          <p:nvPr/>
        </p:nvSpPr>
        <p:spPr>
          <a:xfrm>
            <a:off x="1784029" y="1800510"/>
            <a:ext cx="8559505" cy="1260153"/>
          </a:xfrm>
          <a:prstGeom prst="rect">
            <a:avLst/>
          </a:prstGeom>
          <a:noFill/>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Máy tính điện tử đã thay đổi các hoạt động trong các lĩnh vực nào?</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máy tính đã thay đổi các hoạt động như thế nào?</a:t>
            </a:r>
          </a:p>
        </p:txBody>
      </p:sp>
      <p:pic>
        <p:nvPicPr>
          <p:cNvPr id="27" name="y2meta.com - 5 Minute Timer-(1080p)">
            <a:hlinkClick r:id="" action="ppaction://media"/>
            <a:extLst>
              <a:ext uri="{FF2B5EF4-FFF2-40B4-BE49-F238E27FC236}">
                <a16:creationId xmlns:a16="http://schemas.microsoft.com/office/drawing/2014/main" id="{CD0E5493-C6C9-BE1C-550C-07E2CD422F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8" name="Arrow: Pentagon 27">
            <a:extLst>
              <a:ext uri="{FF2B5EF4-FFF2-40B4-BE49-F238E27FC236}">
                <a16:creationId xmlns:a16="http://schemas.microsoft.com/office/drawing/2014/main" id="{660A5FFA-3970-AC83-2DDE-FA4A889039F3}"/>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Xem KQ">
            <a:extLst>
              <a:ext uri="{FF2B5EF4-FFF2-40B4-BE49-F238E27FC236}">
                <a16:creationId xmlns:a16="http://schemas.microsoft.com/office/drawing/2014/main" id="{22D54C23-4D9B-C5CA-6984-1378BE1DD74D}"/>
              </a:ext>
            </a:extLst>
          </p:cNvPr>
          <p:cNvGrpSpPr/>
          <p:nvPr/>
        </p:nvGrpSpPr>
        <p:grpSpPr>
          <a:xfrm>
            <a:off x="3950699" y="4410288"/>
            <a:ext cx="1278588" cy="1278588"/>
            <a:chOff x="1580575" y="4515507"/>
            <a:chExt cx="1278588" cy="1278588"/>
          </a:xfrm>
        </p:grpSpPr>
        <p:pic>
          <p:nvPicPr>
            <p:cNvPr id="30" name="Picture 2" descr="Note Cartoon Vector Art PNG Images | Free Download On Pngtree">
              <a:extLst>
                <a:ext uri="{FF2B5EF4-FFF2-40B4-BE49-F238E27FC236}">
                  <a16:creationId xmlns:a16="http://schemas.microsoft.com/office/drawing/2014/main" id="{B5FA5E5E-5E7B-38CD-32B2-F26CFD9FD7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5634A3F-96E2-DF39-3366-B98CE16E11F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546808"/>
            <a:ext cx="8559505" cy="4378956"/>
          </a:xfrm>
          <a:prstGeom prst="rect">
            <a:avLst/>
          </a:prstGeom>
        </p:spPr>
        <p:txBody>
          <a:bodyPr wrap="square">
            <a:spAutoFit/>
          </a:bodyPr>
          <a:lstStyle/>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Các lĩnh vực: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y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giáo dục.</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kinh tế</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quốc phòng</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Lĩnh vực an toàn xã hội</a:t>
            </a:r>
          </a:p>
          <a:p>
            <a:pPr algn="just">
              <a:lnSpc>
                <a:spcPct val="115000"/>
              </a:lnSpc>
              <a:spcAft>
                <a:spcPts val="1000"/>
              </a:spcAft>
            </a:pPr>
            <a:r>
              <a:rPr lang="vi-VN" sz="2000">
                <a:latin typeface="Open Sans" panose="020B0606030504020204" pitchFamily="34" charset="0"/>
                <a:ea typeface="Open Sans" panose="020B0606030504020204" pitchFamily="34" charset="0"/>
                <a:cs typeface="Open Sans" panose="020B0606030504020204" pitchFamily="34" charset="0"/>
              </a:rPr>
              <a:t>- Trong lĩnh vực giáo dục, </a:t>
            </a:r>
            <a:r>
              <a:rPr lang="en-US" sz="2000">
                <a:latin typeface="Open Sans" panose="020B0606030504020204" pitchFamily="34" charset="0"/>
                <a:ea typeface="Open Sans" panose="020B0606030504020204" pitchFamily="34" charset="0"/>
                <a:cs typeface="Open Sans" panose="020B0606030504020204" pitchFamily="34" charset="0"/>
              </a:rPr>
              <a:t>I</a:t>
            </a:r>
            <a:r>
              <a:rPr lang="vi-VN" sz="2000">
                <a:latin typeface="Open Sans" panose="020B0606030504020204" pitchFamily="34" charset="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4733014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27"/>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md type="call" cmd="stop">
                                      <p:cBhvr>
                                        <p:cTn id="41" dur="1">
                                          <p:stCondLst>
                                            <p:cond delay="499"/>
                                          </p:stCondLst>
                                        </p:cTn>
                                        <p:tgtEl>
                                          <p:spTgt spid="27"/>
                                        </p:tgtEl>
                                      </p:cBhvr>
                                    </p:cmd>
                                  </p:childTnLst>
                                </p:cTn>
                              </p:par>
                            </p:childTnLst>
                          </p:cTn>
                        </p:par>
                      </p:childTnLst>
                    </p:cTn>
                  </p:par>
                </p:childTnLst>
              </p:cTn>
              <p:nextCondLst>
                <p:cond evt="onClick" delay="0">
                  <p:tgtEl>
                    <p:spTgt spid="28"/>
                  </p:tgtEl>
                </p:cond>
              </p:nextCondLst>
            </p:seq>
            <p:video>
              <p:cMediaNode vol="80000" mute="1">
                <p:cTn id="42" fill="hold" display="0">
                  <p:stCondLst>
                    <p:cond delay="indefinite"/>
                  </p:stCondLst>
                </p:cTn>
                <p:tgtEl>
                  <p:spTgt spid="27"/>
                </p:tgtEl>
              </p:cMediaNode>
            </p:video>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15"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 calcmode="lin" valueType="num">
                                      <p:cBhvr>
                                        <p:cTn id="50"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51"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nextCondLst>
                <p:cond evt="onClick" delay="0">
                  <p:tgtEl>
                    <p:spTgt spid="29"/>
                  </p:tgtEl>
                </p:cond>
              </p:nextCondLst>
            </p:seq>
          </p:childTnLst>
        </p:cTn>
      </p:par>
    </p:tnLst>
    <p:bldLst>
      <p:bldP spid="10" grpId="0"/>
      <p:bldP spid="28" grpId="0" animBg="1"/>
      <p:bldP spid="28"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E30FC017-AE79-02DC-D884-38E06568CCC4}"/>
              </a:ext>
            </a:extLst>
          </p:cNvPr>
          <p:cNvSpPr txBox="1"/>
          <p:nvPr/>
        </p:nvSpPr>
        <p:spPr>
          <a:xfrm>
            <a:off x="1784029" y="1651858"/>
            <a:ext cx="8559505" cy="1052211"/>
          </a:xfrm>
          <a:prstGeom prst="rect">
            <a:avLst/>
          </a:prstGeom>
        </p:spPr>
        <p:txBody>
          <a:bodyPr wrap="square">
            <a:spAutoFit/>
          </a:bodyPr>
          <a:lstStyle/>
          <a:p>
            <a:pPr algn="just">
              <a:lnSpc>
                <a:spcPct val="115000"/>
              </a:lnSpc>
              <a:spcAft>
                <a:spcPts val="1000"/>
              </a:spcAft>
            </a:pPr>
            <a:r>
              <a:rPr lang="vi-VN" sz="2800">
                <a:latin typeface="Open Sans" panose="020B0606030504020204" pitchFamily="34" charset="0"/>
                <a:ea typeface="Open Sans" panose="020B0606030504020204" pitchFamily="34" charset="0"/>
                <a:cs typeface="Open Sans" panose="020B0606030504020204" pitchFamily="34" charset="0"/>
              </a:rPr>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id="{D6C6D267-66A9-DEC5-92EB-B8D848EB0153}"/>
              </a:ext>
            </a:extLst>
          </p:cNvPr>
          <p:cNvSpPr txBox="1"/>
          <p:nvPr/>
        </p:nvSpPr>
        <p:spPr>
          <a:xfrm>
            <a:off x="1784029" y="2766134"/>
            <a:ext cx="8559505" cy="1052211"/>
          </a:xfrm>
          <a:prstGeom prst="rect">
            <a:avLst/>
          </a:prstGeom>
        </p:spPr>
        <p:txBody>
          <a:bodyPr wrap="square">
            <a:spAutoFit/>
          </a:bodyPr>
          <a:lstStyle/>
          <a:p>
            <a:pPr algn="just">
              <a:lnSpc>
                <a:spcPct val="115000"/>
              </a:lnSpc>
              <a:spcAft>
                <a:spcPts val="1000"/>
              </a:spcAft>
            </a:pPr>
            <a:r>
              <a:rPr lang="en-US" sz="2800">
                <a:latin typeface="Open Sans" panose="020B0606030504020204" pitchFamily="34" charset="0"/>
                <a:ea typeface="Open Sans" panose="020B0606030504020204" pitchFamily="34" charset="0"/>
                <a:cs typeface="Open Sans" panose="020B0606030504020204" pitchFamily="34" charset="0"/>
              </a:rPr>
              <a:t>Ví dụ: Khả năng tìm kiếm bằng trí tuệ nhân tạo (AI) được tích hợp trên trình duyệt Microsoft Edge</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3543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D851F83-8150-84F9-1D87-CC1773AFEA73}"/>
              </a:ext>
            </a:extLst>
          </p:cNvPr>
          <p:cNvGrpSpPr/>
          <p:nvPr/>
        </p:nvGrpSpPr>
        <p:grpSpPr>
          <a:xfrm>
            <a:off x="4658910" y="88394"/>
            <a:ext cx="2868486" cy="1416247"/>
            <a:chOff x="6460756" y="770361"/>
            <a:chExt cx="3568148" cy="1909103"/>
          </a:xfrm>
        </p:grpSpPr>
        <p:grpSp>
          <p:nvGrpSpPr>
            <p:cNvPr id="5" name="Group 4">
              <a:extLst>
                <a:ext uri="{FF2B5EF4-FFF2-40B4-BE49-F238E27FC236}">
                  <a16:creationId xmlns:a16="http://schemas.microsoft.com/office/drawing/2014/main" id="{72387CF5-1169-CD9B-04AE-FCA446E3CE0E}"/>
                </a:ext>
              </a:extLst>
            </p:cNvPr>
            <p:cNvGrpSpPr/>
            <p:nvPr/>
          </p:nvGrpSpPr>
          <p:grpSpPr>
            <a:xfrm>
              <a:off x="6665655" y="770361"/>
              <a:ext cx="3363248" cy="1909103"/>
              <a:chOff x="6665655" y="770361"/>
              <a:chExt cx="3363248" cy="1909103"/>
            </a:xfrm>
          </p:grpSpPr>
          <p:sp>
            <p:nvSpPr>
              <p:cNvPr id="7" name="Rectangle 6">
                <a:extLst>
                  <a:ext uri="{FF2B5EF4-FFF2-40B4-BE49-F238E27FC236}">
                    <a16:creationId xmlns:a16="http://schemas.microsoft.com/office/drawing/2014/main" id="{1359188C-6FBC-3584-9F82-94170979DB44}"/>
                  </a:ext>
                </a:extLst>
              </p:cNvPr>
              <p:cNvSpPr/>
              <p:nvPr/>
            </p:nvSpPr>
            <p:spPr>
              <a:xfrm>
                <a:off x="6676103" y="770361"/>
                <a:ext cx="3352800" cy="188779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1DD16DF-19D6-92DA-BBA2-6474F9CC9C70}"/>
                  </a:ext>
                </a:extLst>
              </p:cNvPr>
              <p:cNvSpPr/>
              <p:nvPr/>
            </p:nvSpPr>
            <p:spPr>
              <a:xfrm rot="21378946">
                <a:off x="6665655" y="791671"/>
                <a:ext cx="3352800" cy="1887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TextBox 5">
              <a:extLst>
                <a:ext uri="{FF2B5EF4-FFF2-40B4-BE49-F238E27FC236}">
                  <a16:creationId xmlns:a16="http://schemas.microsoft.com/office/drawing/2014/main" id="{236D8B9F-E74B-6A11-C155-6F37FF108A6A}"/>
                </a:ext>
              </a:extLst>
            </p:cNvPr>
            <p:cNvSpPr txBox="1"/>
            <p:nvPr/>
          </p:nvSpPr>
          <p:spPr>
            <a:xfrm>
              <a:off x="6460756" y="1466237"/>
              <a:ext cx="3568148" cy="622325"/>
            </a:xfrm>
            <a:prstGeom prst="rect">
              <a:avLst/>
            </a:prstGeom>
            <a:noFill/>
          </p:spPr>
          <p:txBody>
            <a:bodyPr wrap="square" rtlCol="0">
              <a:spAutoFit/>
            </a:bodyPr>
            <a:lstStyle/>
            <a:p>
              <a:pPr algn="ctr"/>
              <a:r>
                <a:rPr lang="en-US" sz="2400" b="1">
                  <a:solidFill>
                    <a:srgbClr val="0070C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400" b="1">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E30FC017-AE79-02DC-D884-38E06568CCC4}"/>
              </a:ext>
            </a:extLst>
          </p:cNvPr>
          <p:cNvSpPr txBox="1"/>
          <p:nvPr/>
        </p:nvSpPr>
        <p:spPr>
          <a:xfrm>
            <a:off x="1784029" y="1712885"/>
            <a:ext cx="8559505" cy="1547731"/>
          </a:xfrm>
          <a:prstGeom prst="rect">
            <a:avLst/>
          </a:prstGeom>
        </p:spPr>
        <p:txBody>
          <a:bodyPr wrap="square">
            <a:spAutoFit/>
          </a:bodyPr>
          <a:lstStyle/>
          <a:p>
            <a:pPr algn="just">
              <a:lnSpc>
                <a:spcPct val="115000"/>
              </a:lnSpc>
              <a:spcAft>
                <a:spcPts val="1000"/>
              </a:spcAft>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Hướng dẫn về nhà: </a:t>
            </a:r>
            <a:r>
              <a:rPr lang="vi-VN" sz="2800">
                <a:solidFill>
                  <a:schemeClr val="bg1"/>
                </a:solidFill>
                <a:latin typeface="Open Sans" panose="020B0606030504020204" pitchFamily="34" charset="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424292921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650</Words>
  <Application>Microsoft Office PowerPoint</Application>
  <PresentationFormat>Widescreen</PresentationFormat>
  <Paragraphs>58</Paragraphs>
  <Slides>8</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Open Sans</vt:lpstr>
      <vt:lpstr>Office Theme</vt:lpstr>
      <vt:lpstr>2_Office Theme</vt:lpstr>
      <vt:lpstr>PowerPoint Presentation</vt:lpstr>
      <vt:lpstr>Tiết 2. Bài 1:  LƯỢC SỬ CÔNG CỤ TÍNH TOÁN (Tiếp)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13</cp:revision>
  <dcterms:created xsi:type="dcterms:W3CDTF">2023-06-05T12:10:35Z</dcterms:created>
  <dcterms:modified xsi:type="dcterms:W3CDTF">2024-05-23T11:18:09Z</dcterms:modified>
</cp:coreProperties>
</file>